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73" r:id="rId6"/>
    <p:sldId id="270" r:id="rId7"/>
    <p:sldId id="260" r:id="rId8"/>
    <p:sldId id="272" r:id="rId9"/>
    <p:sldId id="261" r:id="rId10"/>
    <p:sldId id="262" r:id="rId11"/>
    <p:sldId id="263" r:id="rId12"/>
    <p:sldId id="264" r:id="rId13"/>
    <p:sldId id="265" r:id="rId14"/>
    <p:sldId id="266" r:id="rId15"/>
    <p:sldId id="267" r:id="rId16"/>
    <p:sldId id="268" r:id="rId17"/>
    <p:sldId id="269" r:id="rId18"/>
  </p:sldIdLst>
  <p:sldSz cx="9144000" cy="5143500" type="screen16x9"/>
  <p:notesSz cx="6858000" cy="9144000"/>
  <p:embeddedFontLst>
    <p:embeddedFont>
      <p:font typeface="Alfa Slab One" panose="020B0604020202020204" charset="0"/>
      <p:regular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770" y="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9bddfe39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9bddfe39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Jasleen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9bddfe39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9bddfe39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Kenneth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f9bddfe39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f9bddfe39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Kenneth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f9bddfe39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f9bddfe3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f9bddfe39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f9bddfe39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f9bddfe39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f9bddfe39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Vivian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f9bddfe39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f9bddfe39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f9bddfe39_0_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6f9bddfe39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Vivian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f9bddfe39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f9bddfe3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Vivian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9bddfe39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9bddfe39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Vivian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f9bddfe39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f9bddfe39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Chengjun: </a:t>
            </a:r>
            <a:r>
              <a:rPr lang="en-US" dirty="0"/>
              <a:t>Ok. Let’s identify the issue to improve the performance of google merchandise store. It’s easy for us to know that purchase dropped 8 percent and conversion for visitors to buy products dropped 9 percent in recent 3 months. That’s not good because that means we cannot make our customers determined to buy goods before they leave the store..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how does our purchase drop? As we can see from the funnel graph, we get almost 15000 customers to visit our store from various channels, but most of them leave the store with no interest buying anything, and the half of the remaining customers give up payment even though they intend to buy some products. So although we have so many customers, we only get revenue out of 10% of them .</a:t>
            </a:r>
          </a:p>
        </p:txBody>
      </p:sp>
    </p:spTree>
    <p:extLst>
      <p:ext uri="{BB962C8B-B14F-4D97-AF65-F5344CB8AC3E}">
        <p14:creationId xmlns:p14="http://schemas.microsoft.com/office/powerpoint/2010/main" val="46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That’s not satisfying. We should have got more visitors to buy our products. Why do so many customers leave?</a:t>
            </a:r>
          </a:p>
        </p:txBody>
      </p:sp>
    </p:spTree>
    <p:extLst>
      <p:ext uri="{BB962C8B-B14F-4D97-AF65-F5344CB8AC3E}">
        <p14:creationId xmlns:p14="http://schemas.microsoft.com/office/powerpoint/2010/main" val="334776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f9bddfe39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f9bddfe39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 we </a:t>
            </a:r>
            <a:r>
              <a:rPr lang="en-US" dirty="0"/>
              <a:t>explore the reasons through data? The most important data analytical tool we rely on is Google Analytics. It offers full-scale data of what happened in the store and built-in analytical charts to give you the insights of customer behavior.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can select sections we are concerned about like product performance and customers passing checkout to get instant data tables and graphs, so we can easily focus on possible reasons of products, marketing and checkout.</a:t>
            </a:r>
          </a:p>
        </p:txBody>
      </p:sp>
    </p:spTree>
    <p:extLst>
      <p:ext uri="{BB962C8B-B14F-4D97-AF65-F5344CB8AC3E}">
        <p14:creationId xmlns:p14="http://schemas.microsoft.com/office/powerpoint/2010/main" val="363494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6f9bddfe39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6f9bddfe3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Jasleen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Presentation #2</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 Recommendation</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 graph</a:t>
            </a: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Marketing - recommendation</a:t>
            </a:r>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Checkout Behavior - graph</a:t>
            </a:r>
            <a:endParaRPr/>
          </a:p>
        </p:txBody>
      </p:sp>
      <p:pic>
        <p:nvPicPr>
          <p:cNvPr id="111" name="Google Shape;111;p22"/>
          <p:cNvPicPr preferRelativeResize="0"/>
          <p:nvPr/>
        </p:nvPicPr>
        <p:blipFill>
          <a:blip r:embed="rId3">
            <a:alphaModFix/>
          </a:blip>
          <a:stretch>
            <a:fillRect/>
          </a:stretch>
        </p:blipFill>
        <p:spPr>
          <a:xfrm>
            <a:off x="886350" y="1113150"/>
            <a:ext cx="7371298"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Checkout Behavior - recommendation</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490250" y="526350"/>
            <a:ext cx="56979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a:p>
            <a:pPr marL="0" lvl="0" indent="0" algn="l" rtl="0">
              <a:spcBef>
                <a:spcPts val="0"/>
              </a:spcBef>
              <a:spcAft>
                <a:spcPts val="0"/>
              </a:spcAft>
              <a:buNone/>
            </a:pPr>
            <a:r>
              <a:rPr lang="en"/>
              <a:t>Q&amp;A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Appendix</a:t>
            </a:r>
            <a:endParaRPr/>
          </a:p>
        </p:txBody>
      </p:sp>
      <p:sp>
        <p:nvSpPr>
          <p:cNvPr id="134" name="Google Shape;134;p26"/>
          <p:cNvSpPr txBox="1">
            <a:spLocks noGrp="1"/>
          </p:cNvSpPr>
          <p:nvPr>
            <p:ph type="body" idx="1"/>
          </p:nvPr>
        </p:nvSpPr>
        <p:spPr>
          <a:xfrm>
            <a:off x="1245488" y="1106013"/>
            <a:ext cx="2919300" cy="28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rPr>
              <a:t>Cart</a:t>
            </a:r>
            <a:endParaRPr sz="1200">
              <a:solidFill>
                <a:srgbClr val="000000"/>
              </a:solidFill>
            </a:endParaRPr>
          </a:p>
        </p:txBody>
      </p:sp>
      <p:pic>
        <p:nvPicPr>
          <p:cNvPr id="135" name="Google Shape;135;p26"/>
          <p:cNvPicPr preferRelativeResize="0"/>
          <p:nvPr/>
        </p:nvPicPr>
        <p:blipFill>
          <a:blip r:embed="rId3">
            <a:alphaModFix/>
          </a:blip>
          <a:stretch>
            <a:fillRect/>
          </a:stretch>
        </p:blipFill>
        <p:spPr>
          <a:xfrm>
            <a:off x="1245463" y="1423588"/>
            <a:ext cx="2919274" cy="1575075"/>
          </a:xfrm>
          <a:prstGeom prst="rect">
            <a:avLst/>
          </a:prstGeom>
          <a:noFill/>
          <a:ln>
            <a:noFill/>
          </a:ln>
        </p:spPr>
      </p:pic>
      <p:sp>
        <p:nvSpPr>
          <p:cNvPr id="136" name="Google Shape;136;p26"/>
          <p:cNvSpPr txBox="1">
            <a:spLocks noGrp="1"/>
          </p:cNvSpPr>
          <p:nvPr>
            <p:ph type="body" idx="1"/>
          </p:nvPr>
        </p:nvSpPr>
        <p:spPr>
          <a:xfrm>
            <a:off x="4952150" y="1137988"/>
            <a:ext cx="2919300" cy="28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rPr>
              <a:t>Billing &amp; Shipping</a:t>
            </a:r>
            <a:endParaRPr sz="1200">
              <a:solidFill>
                <a:srgbClr val="000000"/>
              </a:solidFill>
            </a:endParaRPr>
          </a:p>
        </p:txBody>
      </p:sp>
      <p:pic>
        <p:nvPicPr>
          <p:cNvPr id="137" name="Google Shape;137;p26"/>
          <p:cNvPicPr preferRelativeResize="0"/>
          <p:nvPr/>
        </p:nvPicPr>
        <p:blipFill>
          <a:blip r:embed="rId4">
            <a:alphaModFix/>
          </a:blip>
          <a:stretch>
            <a:fillRect/>
          </a:stretch>
        </p:blipFill>
        <p:spPr>
          <a:xfrm>
            <a:off x="4952175" y="1406713"/>
            <a:ext cx="2919275" cy="1608819"/>
          </a:xfrm>
          <a:prstGeom prst="rect">
            <a:avLst/>
          </a:prstGeom>
          <a:noFill/>
          <a:ln>
            <a:noFill/>
          </a:ln>
        </p:spPr>
      </p:pic>
      <p:pic>
        <p:nvPicPr>
          <p:cNvPr id="138" name="Google Shape;138;p26"/>
          <p:cNvPicPr preferRelativeResize="0"/>
          <p:nvPr/>
        </p:nvPicPr>
        <p:blipFill>
          <a:blip r:embed="rId5">
            <a:alphaModFix/>
          </a:blip>
          <a:stretch>
            <a:fillRect/>
          </a:stretch>
        </p:blipFill>
        <p:spPr>
          <a:xfrm>
            <a:off x="1245463" y="3421038"/>
            <a:ext cx="2919275" cy="1454650"/>
          </a:xfrm>
          <a:prstGeom prst="rect">
            <a:avLst/>
          </a:prstGeom>
          <a:noFill/>
          <a:ln>
            <a:noFill/>
          </a:ln>
        </p:spPr>
      </p:pic>
      <p:sp>
        <p:nvSpPr>
          <p:cNvPr id="139" name="Google Shape;139;p26"/>
          <p:cNvSpPr txBox="1">
            <a:spLocks noGrp="1"/>
          </p:cNvSpPr>
          <p:nvPr>
            <p:ph type="body" idx="1"/>
          </p:nvPr>
        </p:nvSpPr>
        <p:spPr>
          <a:xfrm>
            <a:off x="1245450" y="3135438"/>
            <a:ext cx="2919300" cy="28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rPr>
              <a:t>Payment</a:t>
            </a:r>
            <a:endParaRPr sz="1200">
              <a:solidFill>
                <a:srgbClr val="000000"/>
              </a:solidFill>
            </a:endParaRPr>
          </a:p>
        </p:txBody>
      </p:sp>
      <p:pic>
        <p:nvPicPr>
          <p:cNvPr id="140" name="Google Shape;140;p26"/>
          <p:cNvPicPr preferRelativeResize="0"/>
          <p:nvPr/>
        </p:nvPicPr>
        <p:blipFill>
          <a:blip r:embed="rId6">
            <a:alphaModFix/>
          </a:blip>
          <a:stretch>
            <a:fillRect/>
          </a:stretch>
        </p:blipFill>
        <p:spPr>
          <a:xfrm>
            <a:off x="4952175" y="3421038"/>
            <a:ext cx="2919276" cy="1454650"/>
          </a:xfrm>
          <a:prstGeom prst="rect">
            <a:avLst/>
          </a:prstGeom>
          <a:noFill/>
          <a:ln>
            <a:noFill/>
          </a:ln>
        </p:spPr>
      </p:pic>
      <p:sp>
        <p:nvSpPr>
          <p:cNvPr id="141" name="Google Shape;141;p26"/>
          <p:cNvSpPr txBox="1">
            <a:spLocks noGrp="1"/>
          </p:cNvSpPr>
          <p:nvPr>
            <p:ph type="body" idx="1"/>
          </p:nvPr>
        </p:nvSpPr>
        <p:spPr>
          <a:xfrm>
            <a:off x="4979250" y="3135438"/>
            <a:ext cx="2919300" cy="285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rPr>
              <a:t>Review</a:t>
            </a:r>
            <a:endParaRPr sz="12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Merchandise Store</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Identified Issue</a:t>
            </a:r>
            <a:endParaRPr dirty="0"/>
          </a:p>
        </p:txBody>
      </p:sp>
      <p:pic>
        <p:nvPicPr>
          <p:cNvPr id="3" name="Picture 2">
            <a:extLst>
              <a:ext uri="{FF2B5EF4-FFF2-40B4-BE49-F238E27FC236}">
                <a16:creationId xmlns:a16="http://schemas.microsoft.com/office/drawing/2014/main" id="{D45BEB7E-15FF-4518-A090-91F4AB3A56FF}"/>
              </a:ext>
            </a:extLst>
          </p:cNvPr>
          <p:cNvPicPr>
            <a:picLocks noChangeAspect="1"/>
          </p:cNvPicPr>
          <p:nvPr/>
        </p:nvPicPr>
        <p:blipFill>
          <a:blip r:embed="rId3"/>
          <a:stretch>
            <a:fillRect/>
          </a:stretch>
        </p:blipFill>
        <p:spPr>
          <a:xfrm>
            <a:off x="406043" y="1745976"/>
            <a:ext cx="5578740" cy="1860823"/>
          </a:xfrm>
          <a:prstGeom prst="rect">
            <a:avLst/>
          </a:prstGeom>
        </p:spPr>
      </p:pic>
      <p:sp>
        <p:nvSpPr>
          <p:cNvPr id="75" name="Google Shape;75;p16"/>
          <p:cNvSpPr txBox="1">
            <a:spLocks noGrp="1"/>
          </p:cNvSpPr>
          <p:nvPr>
            <p:ph type="body" idx="1"/>
          </p:nvPr>
        </p:nvSpPr>
        <p:spPr>
          <a:xfrm>
            <a:off x="6553200" y="1898598"/>
            <a:ext cx="2032357"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u="sng" dirty="0"/>
              <a:t>Our attraction for visiting customers to buy products reduced!</a:t>
            </a:r>
            <a:endParaRPr u="sng" dirty="0"/>
          </a:p>
        </p:txBody>
      </p:sp>
      <p:sp>
        <p:nvSpPr>
          <p:cNvPr id="4" name="Arrow: Down 3">
            <a:extLst>
              <a:ext uri="{FF2B5EF4-FFF2-40B4-BE49-F238E27FC236}">
                <a16:creationId xmlns:a16="http://schemas.microsoft.com/office/drawing/2014/main" id="{F7436F2C-FF5F-4C04-BCA1-5901D66BA162}"/>
              </a:ext>
            </a:extLst>
          </p:cNvPr>
          <p:cNvSpPr/>
          <p:nvPr/>
        </p:nvSpPr>
        <p:spPr>
          <a:xfrm>
            <a:off x="674914" y="3606799"/>
            <a:ext cx="413657" cy="728252"/>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E28E91-611B-4F88-9B1F-149817A1C215}"/>
              </a:ext>
            </a:extLst>
          </p:cNvPr>
          <p:cNvSpPr txBox="1"/>
          <p:nvPr/>
        </p:nvSpPr>
        <p:spPr>
          <a:xfrm>
            <a:off x="311700" y="4349180"/>
            <a:ext cx="1219557" cy="738664"/>
          </a:xfrm>
          <a:prstGeom prst="rect">
            <a:avLst/>
          </a:prstGeom>
          <a:noFill/>
        </p:spPr>
        <p:txBody>
          <a:bodyPr wrap="square" rtlCol="0">
            <a:spAutoFit/>
          </a:bodyPr>
          <a:lstStyle/>
          <a:p>
            <a:r>
              <a:rPr lang="en-US" u="sng" dirty="0">
                <a:solidFill>
                  <a:schemeClr val="dk2"/>
                </a:solidFill>
                <a:latin typeface="Proxima Nova"/>
                <a:sym typeface="Proxima Nova"/>
              </a:rPr>
              <a:t>Completed Purchase dropped 8%</a:t>
            </a:r>
          </a:p>
        </p:txBody>
      </p:sp>
      <p:sp>
        <p:nvSpPr>
          <p:cNvPr id="8" name="TextBox 7">
            <a:extLst>
              <a:ext uri="{FF2B5EF4-FFF2-40B4-BE49-F238E27FC236}">
                <a16:creationId xmlns:a16="http://schemas.microsoft.com/office/drawing/2014/main" id="{1360DCAE-9954-4D0B-AE56-675F140B190B}"/>
              </a:ext>
            </a:extLst>
          </p:cNvPr>
          <p:cNvSpPr txBox="1"/>
          <p:nvPr/>
        </p:nvSpPr>
        <p:spPr>
          <a:xfrm>
            <a:off x="2212893" y="4349180"/>
            <a:ext cx="1219557" cy="523220"/>
          </a:xfrm>
          <a:prstGeom prst="rect">
            <a:avLst/>
          </a:prstGeom>
          <a:noFill/>
        </p:spPr>
        <p:txBody>
          <a:bodyPr wrap="square" rtlCol="0">
            <a:spAutoFit/>
          </a:bodyPr>
          <a:lstStyle/>
          <a:p>
            <a:r>
              <a:rPr lang="en-US" u="sng" dirty="0">
                <a:solidFill>
                  <a:schemeClr val="dk2"/>
                </a:solidFill>
                <a:latin typeface="Proxima Nova"/>
              </a:rPr>
              <a:t>Conversion dropped 9%</a:t>
            </a:r>
          </a:p>
        </p:txBody>
      </p:sp>
      <p:sp>
        <p:nvSpPr>
          <p:cNvPr id="9" name="Arrow: Down 8">
            <a:extLst>
              <a:ext uri="{FF2B5EF4-FFF2-40B4-BE49-F238E27FC236}">
                <a16:creationId xmlns:a16="http://schemas.microsoft.com/office/drawing/2014/main" id="{7AF4D5CC-E1A1-4767-96BA-79E330BCF425}"/>
              </a:ext>
            </a:extLst>
          </p:cNvPr>
          <p:cNvSpPr/>
          <p:nvPr/>
        </p:nvSpPr>
        <p:spPr>
          <a:xfrm>
            <a:off x="2536191" y="3606798"/>
            <a:ext cx="413657" cy="728252"/>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C50E-E047-4104-BB0E-FAE29624DB42}"/>
              </a:ext>
            </a:extLst>
          </p:cNvPr>
          <p:cNvSpPr>
            <a:spLocks noGrp="1"/>
          </p:cNvSpPr>
          <p:nvPr>
            <p:ph type="title"/>
          </p:nvPr>
        </p:nvSpPr>
        <p:spPr/>
        <p:txBody>
          <a:bodyPr/>
          <a:lstStyle/>
          <a:p>
            <a:r>
              <a:rPr lang="en-US" dirty="0"/>
              <a:t>Identified Issue</a:t>
            </a:r>
          </a:p>
        </p:txBody>
      </p:sp>
      <p:pic>
        <p:nvPicPr>
          <p:cNvPr id="5" name="Picture 4">
            <a:extLst>
              <a:ext uri="{FF2B5EF4-FFF2-40B4-BE49-F238E27FC236}">
                <a16:creationId xmlns:a16="http://schemas.microsoft.com/office/drawing/2014/main" id="{6A6DACEF-9CA0-4E37-9E49-FEEEFCE8A008}"/>
              </a:ext>
            </a:extLst>
          </p:cNvPr>
          <p:cNvPicPr>
            <a:picLocks noChangeAspect="1"/>
          </p:cNvPicPr>
          <p:nvPr/>
        </p:nvPicPr>
        <p:blipFill>
          <a:blip r:embed="rId3"/>
          <a:stretch>
            <a:fillRect/>
          </a:stretch>
        </p:blipFill>
        <p:spPr>
          <a:xfrm>
            <a:off x="373073" y="1352080"/>
            <a:ext cx="5673533" cy="3017189"/>
          </a:xfrm>
          <a:prstGeom prst="rect">
            <a:avLst/>
          </a:prstGeom>
        </p:spPr>
      </p:pic>
      <p:sp>
        <p:nvSpPr>
          <p:cNvPr id="3" name="Text Placeholder 2">
            <a:extLst>
              <a:ext uri="{FF2B5EF4-FFF2-40B4-BE49-F238E27FC236}">
                <a16:creationId xmlns:a16="http://schemas.microsoft.com/office/drawing/2014/main" id="{A8C7D63F-1ABD-4E7F-B8F2-1960DABFDB39}"/>
              </a:ext>
            </a:extLst>
          </p:cNvPr>
          <p:cNvSpPr>
            <a:spLocks noGrp="1"/>
          </p:cNvSpPr>
          <p:nvPr>
            <p:ph type="body" idx="1"/>
          </p:nvPr>
        </p:nvSpPr>
        <p:spPr>
          <a:xfrm>
            <a:off x="6232550" y="2242440"/>
            <a:ext cx="2599750" cy="3416400"/>
          </a:xfrm>
        </p:spPr>
        <p:txBody>
          <a:bodyPr/>
          <a:lstStyle/>
          <a:p>
            <a:pPr marL="114300" indent="0">
              <a:buNone/>
            </a:pPr>
            <a:r>
              <a:rPr lang="en-US" altLang="zh-CN" dirty="0"/>
              <a:t>Customers are less and less from visiting to payment.</a:t>
            </a:r>
            <a:endParaRPr lang="en-US" dirty="0"/>
          </a:p>
        </p:txBody>
      </p:sp>
    </p:spTree>
    <p:extLst>
      <p:ext uri="{BB962C8B-B14F-4D97-AF65-F5344CB8AC3E}">
        <p14:creationId xmlns:p14="http://schemas.microsoft.com/office/powerpoint/2010/main" val="391937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0A36-A547-48F6-84A6-716D825FC172}"/>
              </a:ext>
            </a:extLst>
          </p:cNvPr>
          <p:cNvSpPr>
            <a:spLocks noGrp="1"/>
          </p:cNvSpPr>
          <p:nvPr>
            <p:ph type="title"/>
          </p:nvPr>
        </p:nvSpPr>
        <p:spPr/>
        <p:txBody>
          <a:bodyPr/>
          <a:lstStyle/>
          <a:p>
            <a:r>
              <a:rPr lang="en" dirty="0"/>
              <a:t>Identified Issue</a:t>
            </a:r>
            <a:endParaRPr lang="en-US" dirty="0"/>
          </a:p>
        </p:txBody>
      </p:sp>
      <p:sp>
        <p:nvSpPr>
          <p:cNvPr id="3" name="Text Placeholder 2">
            <a:extLst>
              <a:ext uri="{FF2B5EF4-FFF2-40B4-BE49-F238E27FC236}">
                <a16:creationId xmlns:a16="http://schemas.microsoft.com/office/drawing/2014/main" id="{71D81DCF-EB07-409E-88B3-A85F57070D4B}"/>
              </a:ext>
            </a:extLst>
          </p:cNvPr>
          <p:cNvSpPr>
            <a:spLocks noGrp="1"/>
          </p:cNvSpPr>
          <p:nvPr>
            <p:ph type="body" idx="1"/>
          </p:nvPr>
        </p:nvSpPr>
        <p:spPr>
          <a:xfrm>
            <a:off x="754879" y="2493355"/>
            <a:ext cx="3494178" cy="1785684"/>
          </a:xfrm>
        </p:spPr>
        <p:txBody>
          <a:bodyPr/>
          <a:lstStyle/>
          <a:p>
            <a:pPr marL="114300" indent="0">
              <a:buNone/>
            </a:pPr>
            <a:r>
              <a:rPr lang="en-US" sz="3200" dirty="0"/>
              <a:t>Why?</a:t>
            </a:r>
          </a:p>
        </p:txBody>
      </p:sp>
      <p:sp>
        <p:nvSpPr>
          <p:cNvPr id="5" name="TextBox 4">
            <a:extLst>
              <a:ext uri="{FF2B5EF4-FFF2-40B4-BE49-F238E27FC236}">
                <a16:creationId xmlns:a16="http://schemas.microsoft.com/office/drawing/2014/main" id="{E6CA8EB7-9087-47E5-9A2E-B7C6116A4394}"/>
              </a:ext>
            </a:extLst>
          </p:cNvPr>
          <p:cNvSpPr txBox="1"/>
          <p:nvPr/>
        </p:nvSpPr>
        <p:spPr>
          <a:xfrm>
            <a:off x="4354285" y="1640849"/>
            <a:ext cx="3526972" cy="369332"/>
          </a:xfrm>
          <a:prstGeom prst="rect">
            <a:avLst/>
          </a:prstGeom>
          <a:noFill/>
        </p:spPr>
        <p:txBody>
          <a:bodyPr wrap="square" rtlCol="0">
            <a:spAutoFit/>
          </a:bodyPr>
          <a:lstStyle/>
          <a:p>
            <a:r>
              <a:rPr lang="en-US" sz="1800" dirty="0">
                <a:solidFill>
                  <a:schemeClr val="dk2"/>
                </a:solidFill>
                <a:latin typeface="Proxima Nova"/>
                <a:sym typeface="Proxima Nova"/>
              </a:rPr>
              <a:t>Product: No interesting goods?</a:t>
            </a:r>
          </a:p>
        </p:txBody>
      </p:sp>
      <p:sp>
        <p:nvSpPr>
          <p:cNvPr id="6" name="TextBox 5">
            <a:extLst>
              <a:ext uri="{FF2B5EF4-FFF2-40B4-BE49-F238E27FC236}">
                <a16:creationId xmlns:a16="http://schemas.microsoft.com/office/drawing/2014/main" id="{C15228B1-E2E2-4D66-B887-41914C5A62B4}"/>
              </a:ext>
            </a:extLst>
          </p:cNvPr>
          <p:cNvSpPr txBox="1"/>
          <p:nvPr/>
        </p:nvSpPr>
        <p:spPr>
          <a:xfrm>
            <a:off x="4354285" y="2745339"/>
            <a:ext cx="3599544" cy="369332"/>
          </a:xfrm>
          <a:prstGeom prst="rect">
            <a:avLst/>
          </a:prstGeom>
          <a:noFill/>
        </p:spPr>
        <p:txBody>
          <a:bodyPr wrap="square" rtlCol="0">
            <a:spAutoFit/>
          </a:bodyPr>
          <a:lstStyle/>
          <a:p>
            <a:r>
              <a:rPr lang="en-US" sz="1800" dirty="0">
                <a:solidFill>
                  <a:schemeClr val="dk2"/>
                </a:solidFill>
                <a:latin typeface="Proxima Nova"/>
              </a:rPr>
              <a:t>Marketing: Store not attractive? </a:t>
            </a:r>
          </a:p>
        </p:txBody>
      </p:sp>
      <p:sp>
        <p:nvSpPr>
          <p:cNvPr id="7" name="TextBox 6">
            <a:extLst>
              <a:ext uri="{FF2B5EF4-FFF2-40B4-BE49-F238E27FC236}">
                <a16:creationId xmlns:a16="http://schemas.microsoft.com/office/drawing/2014/main" id="{DF0C5A6C-E70C-4AFF-BED9-90F4AC8F0CCB}"/>
              </a:ext>
            </a:extLst>
          </p:cNvPr>
          <p:cNvSpPr txBox="1"/>
          <p:nvPr/>
        </p:nvSpPr>
        <p:spPr>
          <a:xfrm>
            <a:off x="4354285" y="3849829"/>
            <a:ext cx="3403600" cy="369332"/>
          </a:xfrm>
          <a:prstGeom prst="rect">
            <a:avLst/>
          </a:prstGeom>
          <a:noFill/>
        </p:spPr>
        <p:txBody>
          <a:bodyPr wrap="square" rtlCol="0">
            <a:spAutoFit/>
          </a:bodyPr>
          <a:lstStyle/>
          <a:p>
            <a:r>
              <a:rPr lang="en-US" sz="1800" dirty="0">
                <a:solidFill>
                  <a:schemeClr val="dk2"/>
                </a:solidFill>
                <a:latin typeface="Proxima Nova"/>
              </a:rPr>
              <a:t>Checkout: Change the mind?</a:t>
            </a:r>
          </a:p>
        </p:txBody>
      </p:sp>
      <p:pic>
        <p:nvPicPr>
          <p:cNvPr id="10" name="Graphic 9" descr="Shopping cart">
            <a:extLst>
              <a:ext uri="{FF2B5EF4-FFF2-40B4-BE49-F238E27FC236}">
                <a16:creationId xmlns:a16="http://schemas.microsoft.com/office/drawing/2014/main" id="{765C88EA-F2D1-4977-B8B9-4D988307E8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9885" y="1368315"/>
            <a:ext cx="914400" cy="914400"/>
          </a:xfrm>
          <a:prstGeom prst="rect">
            <a:avLst/>
          </a:prstGeom>
        </p:spPr>
      </p:pic>
      <p:pic>
        <p:nvPicPr>
          <p:cNvPr id="12" name="Graphic 11" descr="Store">
            <a:extLst>
              <a:ext uri="{FF2B5EF4-FFF2-40B4-BE49-F238E27FC236}">
                <a16:creationId xmlns:a16="http://schemas.microsoft.com/office/drawing/2014/main" id="{283E97F2-6DAB-4C62-8E60-D113543DFF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39885" y="2471797"/>
            <a:ext cx="914400" cy="914400"/>
          </a:xfrm>
          <a:prstGeom prst="rect">
            <a:avLst/>
          </a:prstGeom>
        </p:spPr>
      </p:pic>
      <p:pic>
        <p:nvPicPr>
          <p:cNvPr id="14" name="Graphic 13" descr="Register">
            <a:extLst>
              <a:ext uri="{FF2B5EF4-FFF2-40B4-BE49-F238E27FC236}">
                <a16:creationId xmlns:a16="http://schemas.microsoft.com/office/drawing/2014/main" id="{372EBF43-9741-4C94-A525-504D348733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39885" y="3596837"/>
            <a:ext cx="914400" cy="914400"/>
          </a:xfrm>
          <a:prstGeom prst="rect">
            <a:avLst/>
          </a:prstGeom>
        </p:spPr>
      </p:pic>
    </p:spTree>
    <p:extLst>
      <p:ext uri="{BB962C8B-B14F-4D97-AF65-F5344CB8AC3E}">
        <p14:creationId xmlns:p14="http://schemas.microsoft.com/office/powerpoint/2010/main" val="418991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 Methods</a:t>
            </a:r>
            <a:endParaRPr dirty="0"/>
          </a:p>
        </p:txBody>
      </p:sp>
      <p:pic>
        <p:nvPicPr>
          <p:cNvPr id="5" name="Picture 4">
            <a:extLst>
              <a:ext uri="{FF2B5EF4-FFF2-40B4-BE49-F238E27FC236}">
                <a16:creationId xmlns:a16="http://schemas.microsoft.com/office/drawing/2014/main" id="{177EC915-52DE-43D0-AD43-A48E90FEA208}"/>
              </a:ext>
            </a:extLst>
          </p:cNvPr>
          <p:cNvPicPr>
            <a:picLocks noChangeAspect="1"/>
          </p:cNvPicPr>
          <p:nvPr/>
        </p:nvPicPr>
        <p:blipFill>
          <a:blip r:embed="rId3"/>
          <a:stretch>
            <a:fillRect/>
          </a:stretch>
        </p:blipFill>
        <p:spPr>
          <a:xfrm>
            <a:off x="311700" y="1590040"/>
            <a:ext cx="4840514" cy="2541270"/>
          </a:xfrm>
          <a:prstGeom prst="rect">
            <a:avLst/>
          </a:prstGeom>
        </p:spPr>
      </p:pic>
      <p:sp>
        <p:nvSpPr>
          <p:cNvPr id="81" name="Google Shape;81;p17"/>
          <p:cNvSpPr txBox="1">
            <a:spLocks noGrp="1"/>
          </p:cNvSpPr>
          <p:nvPr>
            <p:ph type="body" idx="1"/>
          </p:nvPr>
        </p:nvSpPr>
        <p:spPr>
          <a:xfrm>
            <a:off x="5754914" y="2126343"/>
            <a:ext cx="3077386" cy="11611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ltLang="zh-CN" dirty="0"/>
              <a:t>Google Analytics gives us insights of customer behavior data.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320C-9702-4AC2-9C73-155480B89061}"/>
              </a:ext>
            </a:extLst>
          </p:cNvPr>
          <p:cNvSpPr>
            <a:spLocks noGrp="1"/>
          </p:cNvSpPr>
          <p:nvPr>
            <p:ph type="title"/>
          </p:nvPr>
        </p:nvSpPr>
        <p:spPr/>
        <p:txBody>
          <a:bodyPr/>
          <a:lstStyle/>
          <a:p>
            <a:r>
              <a:rPr lang="en" dirty="0"/>
              <a:t>Data Collection Methods</a:t>
            </a:r>
            <a:endParaRPr lang="en-US" dirty="0"/>
          </a:p>
        </p:txBody>
      </p:sp>
      <p:pic>
        <p:nvPicPr>
          <p:cNvPr id="5" name="Picture 4">
            <a:extLst>
              <a:ext uri="{FF2B5EF4-FFF2-40B4-BE49-F238E27FC236}">
                <a16:creationId xmlns:a16="http://schemas.microsoft.com/office/drawing/2014/main" id="{A0E3F759-B623-4308-99A6-FEE74F8AA590}"/>
              </a:ext>
            </a:extLst>
          </p:cNvPr>
          <p:cNvPicPr>
            <a:picLocks noChangeAspect="1"/>
          </p:cNvPicPr>
          <p:nvPr/>
        </p:nvPicPr>
        <p:blipFill>
          <a:blip r:embed="rId3"/>
          <a:stretch>
            <a:fillRect/>
          </a:stretch>
        </p:blipFill>
        <p:spPr>
          <a:xfrm>
            <a:off x="2370877" y="2963087"/>
            <a:ext cx="3568325" cy="2077085"/>
          </a:xfrm>
          <a:prstGeom prst="rect">
            <a:avLst/>
          </a:prstGeom>
        </p:spPr>
      </p:pic>
      <p:sp>
        <p:nvSpPr>
          <p:cNvPr id="3" name="Text Placeholder 2">
            <a:extLst>
              <a:ext uri="{FF2B5EF4-FFF2-40B4-BE49-F238E27FC236}">
                <a16:creationId xmlns:a16="http://schemas.microsoft.com/office/drawing/2014/main" id="{06C29068-AF9E-4430-B71C-03DBF0A65806}"/>
              </a:ext>
            </a:extLst>
          </p:cNvPr>
          <p:cNvSpPr>
            <a:spLocks noGrp="1"/>
          </p:cNvSpPr>
          <p:nvPr>
            <p:ph type="body" idx="1"/>
          </p:nvPr>
        </p:nvSpPr>
        <p:spPr>
          <a:xfrm>
            <a:off x="311700" y="1798127"/>
            <a:ext cx="2592434" cy="572700"/>
          </a:xfrm>
        </p:spPr>
        <p:txBody>
          <a:bodyPr/>
          <a:lstStyle/>
          <a:p>
            <a:pPr marL="114300" indent="0">
              <a:buNone/>
            </a:pPr>
            <a:r>
              <a:rPr lang="en-US" dirty="0"/>
              <a:t>Product Sales</a:t>
            </a:r>
          </a:p>
        </p:txBody>
      </p:sp>
      <p:pic>
        <p:nvPicPr>
          <p:cNvPr id="4" name="Picture 3">
            <a:extLst>
              <a:ext uri="{FF2B5EF4-FFF2-40B4-BE49-F238E27FC236}">
                <a16:creationId xmlns:a16="http://schemas.microsoft.com/office/drawing/2014/main" id="{12540FC1-5A4C-4627-8036-27375D7F2C57}"/>
              </a:ext>
            </a:extLst>
          </p:cNvPr>
          <p:cNvPicPr>
            <a:picLocks noChangeAspect="1"/>
          </p:cNvPicPr>
          <p:nvPr/>
        </p:nvPicPr>
        <p:blipFill>
          <a:blip r:embed="rId4"/>
          <a:stretch>
            <a:fillRect/>
          </a:stretch>
        </p:blipFill>
        <p:spPr>
          <a:xfrm>
            <a:off x="2218743" y="1017725"/>
            <a:ext cx="3872594" cy="1867868"/>
          </a:xfrm>
          <a:prstGeom prst="rect">
            <a:avLst/>
          </a:prstGeom>
        </p:spPr>
      </p:pic>
      <p:sp>
        <p:nvSpPr>
          <p:cNvPr id="7" name="Text Placeholder 2">
            <a:extLst>
              <a:ext uri="{FF2B5EF4-FFF2-40B4-BE49-F238E27FC236}">
                <a16:creationId xmlns:a16="http://schemas.microsoft.com/office/drawing/2014/main" id="{56862D5F-EA48-4D5E-84D4-73DA9D2B4CF1}"/>
              </a:ext>
            </a:extLst>
          </p:cNvPr>
          <p:cNvSpPr txBox="1">
            <a:spLocks/>
          </p:cNvSpPr>
          <p:nvPr/>
        </p:nvSpPr>
        <p:spPr>
          <a:xfrm>
            <a:off x="311700" y="3665995"/>
            <a:ext cx="259243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marL="114300" indent="0">
              <a:buFont typeface="Proxima Nova"/>
              <a:buNone/>
            </a:pPr>
            <a:r>
              <a:rPr lang="en-US" dirty="0"/>
              <a:t>Checkout Data</a:t>
            </a:r>
          </a:p>
        </p:txBody>
      </p:sp>
      <p:sp>
        <p:nvSpPr>
          <p:cNvPr id="8" name="Text Placeholder 2">
            <a:extLst>
              <a:ext uri="{FF2B5EF4-FFF2-40B4-BE49-F238E27FC236}">
                <a16:creationId xmlns:a16="http://schemas.microsoft.com/office/drawing/2014/main" id="{AFE0167E-0ADD-4733-A6E8-33B480F177C3}"/>
              </a:ext>
            </a:extLst>
          </p:cNvPr>
          <p:cNvSpPr txBox="1">
            <a:spLocks/>
          </p:cNvSpPr>
          <p:nvPr/>
        </p:nvSpPr>
        <p:spPr>
          <a:xfrm>
            <a:off x="6326537" y="1994051"/>
            <a:ext cx="2592434" cy="19619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marL="114300" indent="0">
              <a:buFont typeface="Proxima Nova"/>
              <a:buNone/>
            </a:pPr>
            <a:r>
              <a:rPr lang="en-US" dirty="0"/>
              <a:t>By selecting through analysis list, we can find data of different store sales behavior.</a:t>
            </a:r>
          </a:p>
        </p:txBody>
      </p:sp>
    </p:spTree>
    <p:extLst>
      <p:ext uri="{BB962C8B-B14F-4D97-AF65-F5344CB8AC3E}">
        <p14:creationId xmlns:p14="http://schemas.microsoft.com/office/powerpoint/2010/main" val="34459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 graph</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391</Words>
  <Application>Microsoft Office PowerPoint</Application>
  <PresentationFormat>On-screen Show (16:9)</PresentationFormat>
  <Paragraphs>49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Alfa Slab One</vt:lpstr>
      <vt:lpstr>Arial</vt:lpstr>
      <vt:lpstr>Proxima Nova</vt:lpstr>
      <vt:lpstr>Gameday</vt:lpstr>
      <vt:lpstr>Presentation #2</vt:lpstr>
      <vt:lpstr>Agenda</vt:lpstr>
      <vt:lpstr>Google Merchandise Store</vt:lpstr>
      <vt:lpstr>Identified Issue</vt:lpstr>
      <vt:lpstr>Identified Issue</vt:lpstr>
      <vt:lpstr>Identified Issue</vt:lpstr>
      <vt:lpstr>Data Collection Methods</vt:lpstr>
      <vt:lpstr>Data Collection Methods</vt:lpstr>
      <vt:lpstr>Product - graph</vt:lpstr>
      <vt:lpstr>Product - Recommendation</vt:lpstr>
      <vt:lpstr>Marketing - graph</vt:lpstr>
      <vt:lpstr>Marketing - recommendation</vt:lpstr>
      <vt:lpstr>Checkout Behavior - graph</vt:lpstr>
      <vt:lpstr>Checkout Behavior - recommendation</vt:lpstr>
      <vt:lpstr>Conclusion</vt:lpstr>
      <vt:lpstr>Thank you! Q&amp;A</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#2</dc:title>
  <cp:lastModifiedBy>ankaayaliu@gmail.com</cp:lastModifiedBy>
  <cp:revision>15</cp:revision>
  <dcterms:modified xsi:type="dcterms:W3CDTF">2019-11-05T05:28:39Z</dcterms:modified>
</cp:coreProperties>
</file>