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aayaliu@gmail.com" initials="a" lastIdx="1" clrIdx="0">
    <p:extLst>
      <p:ext uri="{19B8F6BF-5375-455C-9EA6-DF929625EA0E}">
        <p15:presenceInfo xmlns:p15="http://schemas.microsoft.com/office/powerpoint/2012/main" userId="7620739d1f942a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55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261F-EB79-4193-A969-6B26BD3F1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Graphs and Data </a:t>
            </a:r>
            <a:r>
              <a:rPr lang="en-US" altLang="zh-CN" dirty="0" err="1"/>
              <a:t>Interpretion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6197B-57C7-4EE6-B0F9-3089DA312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Chengjun</a:t>
            </a:r>
            <a:r>
              <a:rPr lang="en-US" dirty="0"/>
              <a:t> Liu</a:t>
            </a:r>
          </a:p>
          <a:p>
            <a:r>
              <a:rPr lang="en-US" dirty="0"/>
              <a:t>September 14, 2019</a:t>
            </a:r>
          </a:p>
        </p:txBody>
      </p:sp>
    </p:spTree>
    <p:extLst>
      <p:ext uri="{BB962C8B-B14F-4D97-AF65-F5344CB8AC3E}">
        <p14:creationId xmlns:p14="http://schemas.microsoft.com/office/powerpoint/2010/main" val="38864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E4BE-C25B-4602-801E-527113F5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Graph Important?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53ED5-E48A-48F4-888A-B8A97CC58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8" t="44773" r="52553" b="12222"/>
          <a:stretch/>
        </p:blipFill>
        <p:spPr>
          <a:xfrm>
            <a:off x="424688" y="2338939"/>
            <a:ext cx="3573397" cy="256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D8509-9034-4EBB-968E-BA8628EFA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6" t="18947" r="52395" b="51860"/>
          <a:stretch/>
        </p:blipFill>
        <p:spPr>
          <a:xfrm>
            <a:off x="4210122" y="2338937"/>
            <a:ext cx="3771756" cy="2564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21444-97A8-4A21-8A1D-8A5F7C173772}"/>
              </a:ext>
            </a:extLst>
          </p:cNvPr>
          <p:cNvSpPr txBox="1"/>
          <p:nvPr/>
        </p:nvSpPr>
        <p:spPr>
          <a:xfrm>
            <a:off x="812104" y="5238000"/>
            <a:ext cx="279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“What are you going to show us…?”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01700-92BE-46FB-9DED-98B9934666DA}"/>
              </a:ext>
            </a:extLst>
          </p:cNvPr>
          <p:cNvSpPr txBox="1"/>
          <p:nvPr/>
        </p:nvSpPr>
        <p:spPr>
          <a:xfrm>
            <a:off x="4431917" y="5246601"/>
            <a:ext cx="332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“But I still don’t know whose birth rate is higher…”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5E28A-40C0-4E82-B1BC-0B4ABC8310ED}"/>
              </a:ext>
            </a:extLst>
          </p:cNvPr>
          <p:cNvSpPr txBox="1"/>
          <p:nvPr/>
        </p:nvSpPr>
        <p:spPr>
          <a:xfrm>
            <a:off x="8481683" y="5237999"/>
            <a:ext cx="299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“Got it, African birth rate is higher!”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1FEF6-664A-4C99-BC64-8FD550989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79" t="18386" r="24210" b="23497"/>
          <a:stretch/>
        </p:blipFill>
        <p:spPr>
          <a:xfrm>
            <a:off x="8193915" y="2338937"/>
            <a:ext cx="3573397" cy="2554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9CC173-7273-4B13-A939-A1B7BE73A1B2}"/>
              </a:ext>
            </a:extLst>
          </p:cNvPr>
          <p:cNvSpPr txBox="1"/>
          <p:nvPr/>
        </p:nvSpPr>
        <p:spPr>
          <a:xfrm>
            <a:off x="1396465" y="6218659"/>
            <a:ext cx="939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clearer your graph is, the easier your data interpretation is!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86760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C01B-5778-4969-A105-5D41F42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altLang="zh-CN" dirty="0"/>
              <a:t>a Graph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D1EAD-7E7F-4601-BF08-88111F0D1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 t="3430" b="9246"/>
          <a:stretch/>
        </p:blipFill>
        <p:spPr>
          <a:xfrm>
            <a:off x="2537410" y="2242686"/>
            <a:ext cx="7117180" cy="44083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707736-3694-46AB-A483-4736B6CCCDA1}"/>
              </a:ext>
            </a:extLst>
          </p:cNvPr>
          <p:cNvCxnSpPr/>
          <p:nvPr/>
        </p:nvCxnSpPr>
        <p:spPr>
          <a:xfrm flipH="1">
            <a:off x="2415941" y="243519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6912AA-B964-44AE-B64C-A692C0EEC2C0}"/>
              </a:ext>
            </a:extLst>
          </p:cNvPr>
          <p:cNvSpPr txBox="1"/>
          <p:nvPr/>
        </p:nvSpPr>
        <p:spPr>
          <a:xfrm>
            <a:off x="186540" y="2233060"/>
            <a:ext cx="222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Title tells you what it talks about</a:t>
            </a:r>
            <a:endParaRPr lang="LID4096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FD5941-D904-476A-A3F3-9B547FF2C73F}"/>
              </a:ext>
            </a:extLst>
          </p:cNvPr>
          <p:cNvCxnSpPr/>
          <p:nvPr/>
        </p:nvCxnSpPr>
        <p:spPr>
          <a:xfrm rot="10800000" flipV="1">
            <a:off x="2415941" y="2685447"/>
            <a:ext cx="731520" cy="62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26D95D-C11A-4D6E-A011-18F1E847510D}"/>
              </a:ext>
            </a:extLst>
          </p:cNvPr>
          <p:cNvSpPr txBox="1"/>
          <p:nvPr/>
        </p:nvSpPr>
        <p:spPr>
          <a:xfrm>
            <a:off x="186538" y="2895592"/>
            <a:ext cx="222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Subtitle gives more information(time, region, etc.)</a:t>
            </a:r>
            <a:endParaRPr lang="LID4096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4593C-A99F-4352-9F95-FC8E06361108}"/>
              </a:ext>
            </a:extLst>
          </p:cNvPr>
          <p:cNvCxnSpPr/>
          <p:nvPr/>
        </p:nvCxnSpPr>
        <p:spPr>
          <a:xfrm>
            <a:off x="8855242" y="3137836"/>
            <a:ext cx="79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9E6D7-09F6-4A1A-B5F9-0D202754507E}"/>
              </a:ext>
            </a:extLst>
          </p:cNvPr>
          <p:cNvSpPr txBox="1"/>
          <p:nvPr/>
        </p:nvSpPr>
        <p:spPr>
          <a:xfrm>
            <a:off x="9654590" y="2722337"/>
            <a:ext cx="2079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Legend tells you what data bars refer to </a:t>
            </a:r>
            <a:endParaRPr lang="LID4096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D8DDC7-9B90-4AF7-BEC2-3F1F651D597C}"/>
              </a:ext>
            </a:extLst>
          </p:cNvPr>
          <p:cNvCxnSpPr>
            <a:cxnSpLocks/>
          </p:cNvCxnSpPr>
          <p:nvPr/>
        </p:nvCxnSpPr>
        <p:spPr>
          <a:xfrm flipH="1">
            <a:off x="2537410" y="6477802"/>
            <a:ext cx="71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E56753-897A-4D85-87DA-C4EE42F5A77E}"/>
              </a:ext>
            </a:extLst>
          </p:cNvPr>
          <p:cNvSpPr txBox="1"/>
          <p:nvPr/>
        </p:nvSpPr>
        <p:spPr>
          <a:xfrm>
            <a:off x="186538" y="6010235"/>
            <a:ext cx="25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Footnote: more information, especially for reference</a:t>
            </a:r>
            <a:endParaRPr lang="LID4096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9AE814-BD49-4705-BA5F-87D77F084A00}"/>
              </a:ext>
            </a:extLst>
          </p:cNvPr>
          <p:cNvCxnSpPr>
            <a:cxnSpLocks/>
          </p:cNvCxnSpPr>
          <p:nvPr/>
        </p:nvCxnSpPr>
        <p:spPr>
          <a:xfrm flipV="1">
            <a:off x="6545179" y="4186989"/>
            <a:ext cx="3109411" cy="2050182"/>
          </a:xfrm>
          <a:prstGeom prst="bentConnector3">
            <a:avLst>
              <a:gd name="adj1" fmla="val 83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5A509E-D8ED-4C92-93BB-A5DCFF6E574C}"/>
              </a:ext>
            </a:extLst>
          </p:cNvPr>
          <p:cNvSpPr txBox="1"/>
          <p:nvPr/>
        </p:nvSpPr>
        <p:spPr>
          <a:xfrm>
            <a:off x="9715324" y="3771490"/>
            <a:ext cx="195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Axis Tells you which factors bars are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9874-0A9E-4C48-B976-6E38FBECD588}"/>
              </a:ext>
            </a:extLst>
          </p:cNvPr>
          <p:cNvSpPr txBox="1"/>
          <p:nvPr/>
        </p:nvSpPr>
        <p:spPr>
          <a:xfrm>
            <a:off x="186537" y="4087389"/>
            <a:ext cx="222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 Axis measures how much factors are </a:t>
            </a:r>
            <a:endParaRPr lang="LID4096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770AC9-9DC1-4B32-9786-DB9EF64A7DC9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415938" y="4379777"/>
            <a:ext cx="47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57F9C3E-896F-4BBD-B90D-B6E124A92DFA}"/>
              </a:ext>
            </a:extLst>
          </p:cNvPr>
          <p:cNvSpPr/>
          <p:nvPr/>
        </p:nvSpPr>
        <p:spPr>
          <a:xfrm>
            <a:off x="3147461" y="5149692"/>
            <a:ext cx="182880" cy="25942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020041-0A1B-4FAD-8E6D-F433547BC9B2}"/>
              </a:ext>
            </a:extLst>
          </p:cNvPr>
          <p:cNvSpPr/>
          <p:nvPr/>
        </p:nvSpPr>
        <p:spPr>
          <a:xfrm>
            <a:off x="3863390" y="5915749"/>
            <a:ext cx="313974" cy="1674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26D2D3-1C17-4FE9-A95A-3BAA0F5A6FC5}"/>
              </a:ext>
            </a:extLst>
          </p:cNvPr>
          <p:cNvCxnSpPr/>
          <p:nvPr/>
        </p:nvCxnSpPr>
        <p:spPr>
          <a:xfrm flipH="1">
            <a:off x="2415938" y="5255394"/>
            <a:ext cx="56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4E8BFF-F004-4D79-96D8-8C45DB7F4FC7}"/>
              </a:ext>
            </a:extLst>
          </p:cNvPr>
          <p:cNvCxnSpPr/>
          <p:nvPr/>
        </p:nvCxnSpPr>
        <p:spPr>
          <a:xfrm rot="10800000">
            <a:off x="2415939" y="5255395"/>
            <a:ext cx="1309039" cy="754841"/>
          </a:xfrm>
          <a:prstGeom prst="bentConnector3">
            <a:avLst>
              <a:gd name="adj1" fmla="val 69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1BA40F-2A4B-4C10-8AB6-F30B5971E2BE}"/>
              </a:ext>
            </a:extLst>
          </p:cNvPr>
          <p:cNvSpPr txBox="1"/>
          <p:nvPr/>
        </p:nvSpPr>
        <p:spPr>
          <a:xfrm>
            <a:off x="186538" y="4941831"/>
            <a:ext cx="195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 marks name and quantity of factors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6450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91BE-6176-4842-9DA0-3D971BFE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Graph\Bar Chart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6128B-8834-43E2-B05E-8B7CC7BAF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" t="1881" r="2486" b="4473"/>
          <a:stretch/>
        </p:blipFill>
        <p:spPr>
          <a:xfrm>
            <a:off x="889905" y="2504076"/>
            <a:ext cx="4677878" cy="3022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F4A47-80AC-45EF-ACA8-842D1E3E6FF9}"/>
              </a:ext>
            </a:extLst>
          </p:cNvPr>
          <p:cNvSpPr txBox="1"/>
          <p:nvPr/>
        </p:nvSpPr>
        <p:spPr>
          <a:xfrm>
            <a:off x="1694047" y="5699665"/>
            <a:ext cx="359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things change with time?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8B3BA-F43A-48F0-96D0-5541AF8DF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" t="30036" r="4011" b="23369"/>
          <a:stretch/>
        </p:blipFill>
        <p:spPr>
          <a:xfrm>
            <a:off x="5736655" y="2504076"/>
            <a:ext cx="5929163" cy="3195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8A7E0-E30E-4F58-BD5C-68615DE628E8}"/>
              </a:ext>
            </a:extLst>
          </p:cNvPr>
          <p:cNvSpPr txBox="1"/>
          <p:nvPr/>
        </p:nvSpPr>
        <p:spPr>
          <a:xfrm>
            <a:off x="6907731" y="5699665"/>
            <a:ext cx="359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compares to be larger?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7061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CC46-4154-4111-BD2F-4AAE4430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 Interpretation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B3BC-EF2E-42C9-9CF4-9ACA46C3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775" y="2444348"/>
            <a:ext cx="6054290" cy="4215865"/>
          </a:xfrm>
        </p:spPr>
        <p:txBody>
          <a:bodyPr>
            <a:normAutofit/>
          </a:bodyPr>
          <a:lstStyle/>
          <a:p>
            <a:r>
              <a:rPr lang="en-US" dirty="0"/>
              <a:t>Step 1: Scan. Quickly run through the anatomy.</a:t>
            </a:r>
          </a:p>
          <a:p>
            <a:pPr marL="0" indent="0">
              <a:buNone/>
            </a:pPr>
            <a:r>
              <a:rPr lang="en-US" dirty="0"/>
              <a:t>“Oh, </a:t>
            </a:r>
            <a:r>
              <a:rPr lang="en-US" altLang="zh-CN" dirty="0"/>
              <a:t>it’s talking about women in computer science and comparing the populations of majors…</a:t>
            </a:r>
            <a:r>
              <a:rPr lang="en-US" dirty="0"/>
              <a:t>”</a:t>
            </a:r>
          </a:p>
          <a:p>
            <a:r>
              <a:rPr lang="en-US" dirty="0"/>
              <a:t>Step 2: Extract. Distill insights by looking at and comparing specific data subsets.</a:t>
            </a:r>
          </a:p>
          <a:p>
            <a:pPr marL="0" indent="0">
              <a:buNone/>
            </a:pPr>
            <a:r>
              <a:rPr lang="en-US" dirty="0"/>
              <a:t>“Oh, the percentage of women in computer science dropped dramatically and is lower than other majors…”</a:t>
            </a:r>
          </a:p>
          <a:p>
            <a:r>
              <a:rPr lang="en-US" dirty="0"/>
              <a:t>Step 3: Apply. Solve the question with extract.</a:t>
            </a:r>
          </a:p>
          <a:p>
            <a:pPr marL="0" indent="0">
              <a:buNone/>
            </a:pPr>
            <a:r>
              <a:rPr lang="en-US" dirty="0"/>
              <a:t>“Women in computer science become less due to  some serious problem. We must figure it out and stop the trend…”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40B0F-95D5-4169-9DC1-49EEB8F1D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2" t="4211" r="27748" b="3157"/>
          <a:stretch/>
        </p:blipFill>
        <p:spPr>
          <a:xfrm>
            <a:off x="660935" y="2309595"/>
            <a:ext cx="4084408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1037</TotalTime>
  <Words>234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Graphs and Data Interpretion</vt:lpstr>
      <vt:lpstr>Why Graph Important?</vt:lpstr>
      <vt:lpstr>Anatomy of a Graph</vt:lpstr>
      <vt:lpstr>Line Graph\Bar Chart</vt:lpstr>
      <vt:lpstr>3-Step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and Data Interpretion</dc:title>
  <dc:creator>ankaayaliu@gmail.com</dc:creator>
  <cp:lastModifiedBy>ankaayaliu@gmail.com</cp:lastModifiedBy>
  <cp:revision>7</cp:revision>
  <dcterms:created xsi:type="dcterms:W3CDTF">2019-09-14T05:53:20Z</dcterms:created>
  <dcterms:modified xsi:type="dcterms:W3CDTF">2019-09-14T23:10:35Z</dcterms:modified>
</cp:coreProperties>
</file>