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258" r:id="rId3"/>
    <p:sldId id="259" r:id="rId4"/>
    <p:sldId id="661" r:id="rId5"/>
    <p:sldId id="263" r:id="rId6"/>
    <p:sldId id="494" r:id="rId7"/>
    <p:sldId id="988" r:id="rId8"/>
    <p:sldId id="271" r:id="rId9"/>
    <p:sldId id="1323" r:id="rId10"/>
    <p:sldId id="1116" r:id="rId11"/>
    <p:sldId id="1503" r:id="rId12"/>
    <p:sldId id="1909" r:id="rId13"/>
    <p:sldId id="278" r:id="rId14"/>
    <p:sldId id="1322" r:id="rId15"/>
    <p:sldId id="1832" r:id="rId16"/>
    <p:sldId id="878" r:id="rId17"/>
    <p:sldId id="526" r:id="rId18"/>
    <p:sldId id="283" r:id="rId19"/>
    <p:sldId id="879" r:id="rId20"/>
    <p:sldId id="658" r:id="rId21"/>
    <p:sldId id="877" r:id="rId22"/>
    <p:sldId id="1075" r:id="rId23"/>
    <p:sldId id="1327" r:id="rId24"/>
    <p:sldId id="267" r:id="rId25"/>
    <p:sldId id="989" r:id="rId26"/>
    <p:sldId id="956" r:id="rId27"/>
    <p:sldId id="1823" r:id="rId28"/>
    <p:sldId id="519" r:id="rId29"/>
    <p:sldId id="1305" r:id="rId30"/>
    <p:sldId id="1736" r:id="rId31"/>
    <p:sldId id="1302" r:id="rId32"/>
    <p:sldId id="1303" r:id="rId33"/>
    <p:sldId id="739" r:id="rId34"/>
    <p:sldId id="523" r:id="rId35"/>
    <p:sldId id="1006" r:id="rId36"/>
    <p:sldId id="1908" r:id="rId37"/>
    <p:sldId id="1005" r:id="rId38"/>
    <p:sldId id="902" r:id="rId39"/>
    <p:sldId id="704" r:id="rId40"/>
    <p:sldId id="903" r:id="rId41"/>
    <p:sldId id="4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3319"/>
    <p:restoredTop sz="97687"/>
  </p:normalViewPr>
  <p:slideViewPr>
    <p:cSldViewPr snapToGrid="0" snapToObjects="1">
      <p:cViewPr varScale="1">
        <p:scale>
          <a:sx n="219" d="100"/>
          <a:sy n="219" d="100"/>
        </p:scale>
        <p:origin x="3064"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1/14/20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a:t>
            </a:fld>
            <a:endParaRPr lang="en-US"/>
          </a:p>
        </p:txBody>
      </p:sp>
    </p:spTree>
    <p:extLst>
      <p:ext uri="{BB962C8B-B14F-4D97-AF65-F5344CB8AC3E}">
        <p14:creationId xmlns:p14="http://schemas.microsoft.com/office/powerpoint/2010/main" val="2454330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31</a:t>
            </a:fld>
            <a:endParaRPr lang="en-US"/>
          </a:p>
        </p:txBody>
      </p:sp>
    </p:spTree>
    <p:extLst>
      <p:ext uri="{BB962C8B-B14F-4D97-AF65-F5344CB8AC3E}">
        <p14:creationId xmlns:p14="http://schemas.microsoft.com/office/powerpoint/2010/main" val="189544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32</a:t>
            </a:fld>
            <a:endParaRPr lang="en-US"/>
          </a:p>
        </p:txBody>
      </p:sp>
    </p:spTree>
    <p:extLst>
      <p:ext uri="{BB962C8B-B14F-4D97-AF65-F5344CB8AC3E}">
        <p14:creationId xmlns:p14="http://schemas.microsoft.com/office/powerpoint/2010/main" val="4239989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86B85C-57F3-154F-B42E-754239D30DE5}" type="slidenum">
              <a:rPr lang="en-US" smtClean="0"/>
              <a:t>34</a:t>
            </a:fld>
            <a:endParaRPr lang="en-US"/>
          </a:p>
        </p:txBody>
      </p:sp>
    </p:spTree>
    <p:extLst>
      <p:ext uri="{BB962C8B-B14F-4D97-AF65-F5344CB8AC3E}">
        <p14:creationId xmlns:p14="http://schemas.microsoft.com/office/powerpoint/2010/main" val="122554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5</a:t>
            </a:fld>
            <a:endParaRPr lang="en-US"/>
          </a:p>
        </p:txBody>
      </p:sp>
    </p:spTree>
    <p:extLst>
      <p:ext uri="{BB962C8B-B14F-4D97-AF65-F5344CB8AC3E}">
        <p14:creationId xmlns:p14="http://schemas.microsoft.com/office/powerpoint/2010/main" val="7636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6B85C-57F3-154F-B42E-754239D30DE5}" type="slidenum">
              <a:rPr lang="en-US" smtClean="0"/>
              <a:t>6</a:t>
            </a:fld>
            <a:endParaRPr lang="en-US"/>
          </a:p>
        </p:txBody>
      </p:sp>
    </p:spTree>
    <p:extLst>
      <p:ext uri="{BB962C8B-B14F-4D97-AF65-F5344CB8AC3E}">
        <p14:creationId xmlns:p14="http://schemas.microsoft.com/office/powerpoint/2010/main" val="277286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10</a:t>
            </a:fld>
            <a:endParaRPr lang="en-US"/>
          </a:p>
        </p:txBody>
      </p:sp>
    </p:spTree>
    <p:extLst>
      <p:ext uri="{BB962C8B-B14F-4D97-AF65-F5344CB8AC3E}">
        <p14:creationId xmlns:p14="http://schemas.microsoft.com/office/powerpoint/2010/main" val="119299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13</a:t>
            </a:fld>
            <a:endParaRPr lang="en-US"/>
          </a:p>
        </p:txBody>
      </p:sp>
    </p:spTree>
    <p:extLst>
      <p:ext uri="{BB962C8B-B14F-4D97-AF65-F5344CB8AC3E}">
        <p14:creationId xmlns:p14="http://schemas.microsoft.com/office/powerpoint/2010/main" val="132985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15</a:t>
            </a:fld>
            <a:endParaRPr lang="en-US"/>
          </a:p>
        </p:txBody>
      </p:sp>
    </p:spTree>
    <p:extLst>
      <p:ext uri="{BB962C8B-B14F-4D97-AF65-F5344CB8AC3E}">
        <p14:creationId xmlns:p14="http://schemas.microsoft.com/office/powerpoint/2010/main" val="75095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16</a:t>
            </a:fld>
            <a:endParaRPr lang="en-US"/>
          </a:p>
        </p:txBody>
      </p:sp>
    </p:spTree>
    <p:extLst>
      <p:ext uri="{BB962C8B-B14F-4D97-AF65-F5344CB8AC3E}">
        <p14:creationId xmlns:p14="http://schemas.microsoft.com/office/powerpoint/2010/main" val="212181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6B85C-57F3-154F-B42E-754239D30DE5}" type="slidenum">
              <a:rPr lang="en-US" smtClean="0"/>
              <a:t>27</a:t>
            </a:fld>
            <a:endParaRPr lang="en-US"/>
          </a:p>
        </p:txBody>
      </p:sp>
    </p:spTree>
    <p:extLst>
      <p:ext uri="{BB962C8B-B14F-4D97-AF65-F5344CB8AC3E}">
        <p14:creationId xmlns:p14="http://schemas.microsoft.com/office/powerpoint/2010/main" val="82474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28</a:t>
            </a:fld>
            <a:endParaRPr lang="en-US"/>
          </a:p>
        </p:txBody>
      </p:sp>
    </p:spTree>
    <p:extLst>
      <p:ext uri="{BB962C8B-B14F-4D97-AF65-F5344CB8AC3E}">
        <p14:creationId xmlns:p14="http://schemas.microsoft.com/office/powerpoint/2010/main" val="158150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1/14/20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1/14/20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1/14/20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1/14/20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3.tiff"/><Relationship Id="rId4" Type="http://schemas.openxmlformats.org/officeDocument/2006/relationships/image" Target="../media/image7.emf"/><Relationship Id="rId9" Type="http://schemas.openxmlformats.org/officeDocument/2006/relationships/image" Target="../media/image12.emf"/></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data.cityofnewyork.us/Housing-Development/Property-Valuation-and-Assessment-Data/rgy2-tti8"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Fraud Analytics</a:t>
            </a:r>
          </a:p>
        </p:txBody>
      </p:sp>
      <p:sp>
        <p:nvSpPr>
          <p:cNvPr id="3" name="Subtitle 2"/>
          <p:cNvSpPr>
            <a:spLocks noGrp="1"/>
          </p:cNvSpPr>
          <p:nvPr>
            <p:ph type="subTitle" idx="1"/>
          </p:nvPr>
        </p:nvSpPr>
        <p:spPr/>
        <p:txBody>
          <a:bodyPr/>
          <a:lstStyle/>
          <a:p>
            <a:r>
              <a:rPr lang="en-US" dirty="0"/>
              <a:t>USC DSO 562</a:t>
            </a:r>
          </a:p>
          <a:p>
            <a:r>
              <a:rPr lang="en-US" dirty="0"/>
              <a:t>Spring 2020</a:t>
            </a:r>
          </a:p>
        </p:txBody>
      </p:sp>
      <p:sp>
        <p:nvSpPr>
          <p:cNvPr id="4" name="Slide Number Placeholder 3"/>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195003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Anomaly or Fraud Detection?</a:t>
            </a:r>
          </a:p>
        </p:txBody>
      </p:sp>
      <p:sp>
        <p:nvSpPr>
          <p:cNvPr id="4" name="Content Placeholder 3"/>
          <p:cNvSpPr>
            <a:spLocks noGrp="1"/>
          </p:cNvSpPr>
          <p:nvPr>
            <p:ph sz="half" idx="2"/>
          </p:nvPr>
        </p:nvSpPr>
        <p:spPr>
          <a:xfrm>
            <a:off x="531831" y="1152806"/>
            <a:ext cx="8353985" cy="5473699"/>
          </a:xfrm>
        </p:spPr>
        <p:txBody>
          <a:bodyPr>
            <a:normAutofit/>
          </a:bodyPr>
          <a:lstStyle/>
          <a:p>
            <a:r>
              <a:rPr lang="en-US" dirty="0"/>
              <a:t>Anomaly detection – find unusual events</a:t>
            </a:r>
          </a:p>
          <a:p>
            <a:r>
              <a:rPr lang="en-US" dirty="0"/>
              <a:t>Fraud detection is a subset of anomaly detection</a:t>
            </a:r>
          </a:p>
          <a:p>
            <a:r>
              <a:rPr lang="en-US" dirty="0"/>
              <a:t>Examples:</a:t>
            </a:r>
          </a:p>
          <a:p>
            <a:pPr lvl="1"/>
            <a:r>
              <a:rPr lang="en-US" dirty="0"/>
              <a:t>Detecting manufacturing errors</a:t>
            </a:r>
          </a:p>
          <a:p>
            <a:pPr lvl="1"/>
            <a:r>
              <a:rPr lang="en-US" dirty="0"/>
              <a:t>Monitoring data cleanliness</a:t>
            </a:r>
          </a:p>
          <a:p>
            <a:pPr lvl="1"/>
            <a:r>
              <a:rPr lang="en-US" dirty="0"/>
              <a:t>Cybersecurity, finding malware or intrusions</a:t>
            </a:r>
          </a:p>
          <a:p>
            <a:pPr lvl="1"/>
            <a:r>
              <a:rPr lang="en-US" dirty="0"/>
              <a:t>Finding unusual objects in images</a:t>
            </a:r>
          </a:p>
          <a:p>
            <a:pPr lvl="1"/>
            <a:r>
              <a:rPr lang="en-US" dirty="0"/>
              <a:t>Detecting terrorist activity</a:t>
            </a:r>
          </a:p>
          <a:p>
            <a:pPr lvl="1"/>
            <a:r>
              <a:rPr lang="en-US" dirty="0"/>
              <a:t>Finding suspicious candidates for fraud</a:t>
            </a:r>
          </a:p>
          <a:p>
            <a:r>
              <a:rPr lang="en-US" dirty="0"/>
              <a:t>The algorithms seek to find unusual events (fraud is unusual).</a:t>
            </a:r>
          </a:p>
          <a:p>
            <a:r>
              <a:rPr lang="en-US" dirty="0"/>
              <a:t>Some problems are supervised, some unsupervised</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10</a:t>
            </a:fld>
            <a:endParaRPr lang="en-US"/>
          </a:p>
        </p:txBody>
      </p:sp>
    </p:spTree>
    <p:extLst>
      <p:ext uri="{BB962C8B-B14F-4D97-AF65-F5344CB8AC3E}">
        <p14:creationId xmlns:p14="http://schemas.microsoft.com/office/powerpoint/2010/main" val="197221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9788"/>
            <a:ext cx="7886700" cy="1325563"/>
          </a:xfrm>
        </p:spPr>
        <p:txBody>
          <a:bodyPr>
            <a:normAutofit/>
          </a:bodyPr>
          <a:lstStyle/>
          <a:p>
            <a:r>
              <a:rPr lang="en-US" sz="3600" dirty="0">
                <a:latin typeface="+mn-lt"/>
              </a:rPr>
              <a:t>Predictive Models</a:t>
            </a:r>
          </a:p>
        </p:txBody>
      </p:sp>
      <p:sp>
        <p:nvSpPr>
          <p:cNvPr id="3" name="Content Placeholder 2"/>
          <p:cNvSpPr>
            <a:spLocks noGrp="1"/>
          </p:cNvSpPr>
          <p:nvPr>
            <p:ph idx="1"/>
          </p:nvPr>
        </p:nvSpPr>
        <p:spPr>
          <a:xfrm>
            <a:off x="628650" y="1395351"/>
            <a:ext cx="7886700" cy="4781612"/>
          </a:xfrm>
        </p:spPr>
        <p:txBody>
          <a:bodyPr>
            <a:normAutofit/>
          </a:bodyPr>
          <a:lstStyle/>
          <a:p>
            <a:r>
              <a:rPr lang="en-US" sz="2400" dirty="0"/>
              <a:t>We build business models to predict what a customer (account, household, business…) will do in the future</a:t>
            </a:r>
          </a:p>
          <a:p>
            <a:r>
              <a:rPr lang="en-US" sz="2400" dirty="0"/>
              <a:t>Examples: credit score, fraud score, marketing score…</a:t>
            </a:r>
          </a:p>
          <a:p>
            <a:r>
              <a:rPr lang="en-US" sz="2400" dirty="0"/>
              <a:t>These are of the form y = f(x) with many example records to learn this relationship from</a:t>
            </a:r>
          </a:p>
          <a:p>
            <a:r>
              <a:rPr lang="en-US" sz="2400" dirty="0"/>
              <a:t>The dependent variable y is what we are trying to predict from the dependent variables x using the model function f</a:t>
            </a:r>
          </a:p>
          <a:p>
            <a:r>
              <a:rPr lang="en-US" sz="2400" dirty="0"/>
              <a:t>When y is a continuous number we call it a </a:t>
            </a:r>
            <a:r>
              <a:rPr lang="en-US" sz="2400" i="1" dirty="0"/>
              <a:t>regression</a:t>
            </a:r>
            <a:r>
              <a:rPr lang="en-US" sz="2400" dirty="0"/>
              <a:t> problem and when y is a category (e.g., 0 or 1) we call it a </a:t>
            </a:r>
            <a:r>
              <a:rPr lang="en-US" sz="2400" i="1" dirty="0"/>
              <a:t>classification</a:t>
            </a:r>
          </a:p>
          <a:p>
            <a:r>
              <a:rPr lang="en-US" sz="2400" dirty="0"/>
              <a:t>We typically use linear, logistic regression or nonlinear machine learning models to learn/fit the function f</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11</a:t>
            </a:fld>
            <a:endParaRPr lang="en-US"/>
          </a:p>
        </p:txBody>
      </p:sp>
    </p:spTree>
    <p:extLst>
      <p:ext uri="{BB962C8B-B14F-4D97-AF65-F5344CB8AC3E}">
        <p14:creationId xmlns:p14="http://schemas.microsoft.com/office/powerpoint/2010/main" val="20115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975"/>
            <a:ext cx="7886700" cy="1325563"/>
          </a:xfrm>
        </p:spPr>
        <p:txBody>
          <a:bodyPr>
            <a:normAutofit/>
          </a:bodyPr>
          <a:lstStyle/>
          <a:p>
            <a:r>
              <a:rPr lang="en-US" sz="3600" dirty="0">
                <a:latin typeface="+mn-lt"/>
              </a:rPr>
              <a:t>What is a Fraud Score?</a:t>
            </a:r>
          </a:p>
        </p:txBody>
      </p:sp>
      <p:sp>
        <p:nvSpPr>
          <p:cNvPr id="4" name="Content Placeholder 3"/>
          <p:cNvSpPr>
            <a:spLocks noGrp="1"/>
          </p:cNvSpPr>
          <p:nvPr>
            <p:ph sz="half" idx="2"/>
          </p:nvPr>
        </p:nvSpPr>
        <p:spPr>
          <a:xfrm>
            <a:off x="625331" y="1349655"/>
            <a:ext cx="8182405" cy="5034579"/>
          </a:xfrm>
        </p:spPr>
        <p:txBody>
          <a:bodyPr>
            <a:normAutofit/>
          </a:bodyPr>
          <a:lstStyle/>
          <a:p>
            <a:r>
              <a:rPr lang="en-US" sz="2400" dirty="0"/>
              <a:t>A score is the output of (typically) a binary classification model/algorithm. It quantifies the likelihood of something.</a:t>
            </a:r>
          </a:p>
          <a:p>
            <a:r>
              <a:rPr lang="en-US" sz="2400" dirty="0"/>
              <a:t>We build scores for fraud, credit, target marketing…</a:t>
            </a:r>
          </a:p>
          <a:p>
            <a:r>
              <a:rPr lang="en-US" sz="2400" dirty="0"/>
              <a:t>A fraud score is the output of a statistical model that predicts the likelihood that an event is a fraud attempt.</a:t>
            </a:r>
          </a:p>
          <a:p>
            <a:r>
              <a:rPr lang="en-US" sz="2400" dirty="0"/>
              <a:t>Events that we score for fraud include credit card transactions, applications for new accounts, tax returns, insurance claims…</a:t>
            </a:r>
          </a:p>
          <a:p>
            <a:r>
              <a:rPr lang="en-US" sz="2400" dirty="0"/>
              <a:t>The scores can be scaled to any useful range. Most risk scores (fraud and credit) range from 1 to 1000.</a:t>
            </a:r>
          </a:p>
          <a:p>
            <a:r>
              <a:rPr lang="en-US" sz="2400" dirty="0"/>
              <a:t>Credit scores: higher is better</a:t>
            </a:r>
          </a:p>
          <a:p>
            <a:r>
              <a:rPr lang="en-US" sz="2400" dirty="0"/>
              <a:t>Fraud scores: higher is worse</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12</a:t>
            </a:fld>
            <a:endParaRPr lang="en-US"/>
          </a:p>
        </p:txBody>
      </p:sp>
    </p:spTree>
    <p:extLst>
      <p:ext uri="{BB962C8B-B14F-4D97-AF65-F5344CB8AC3E}">
        <p14:creationId xmlns:p14="http://schemas.microsoft.com/office/powerpoint/2010/main" val="26482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892897-7200-424A-9409-8021ED896BCA}"/>
              </a:ext>
            </a:extLst>
          </p:cNvPr>
          <p:cNvSpPr>
            <a:spLocks noGrp="1"/>
          </p:cNvSpPr>
          <p:nvPr>
            <p:ph type="title"/>
          </p:nvPr>
        </p:nvSpPr>
        <p:spPr>
          <a:xfrm>
            <a:off x="628650" y="365126"/>
            <a:ext cx="7886700" cy="1325563"/>
          </a:xfrm>
        </p:spPr>
        <p:txBody>
          <a:bodyPr>
            <a:normAutofit/>
          </a:bodyPr>
          <a:lstStyle/>
          <a:p>
            <a:r>
              <a:rPr lang="en-US" sz="3600" dirty="0">
                <a:latin typeface="+mn-lt"/>
              </a:rPr>
              <a:t>Kinds of Fraud Algorithms</a:t>
            </a:r>
          </a:p>
        </p:txBody>
      </p:sp>
      <p:sp>
        <p:nvSpPr>
          <p:cNvPr id="11" name="Content Placeholder 3">
            <a:extLst>
              <a:ext uri="{FF2B5EF4-FFF2-40B4-BE49-F238E27FC236}">
                <a16:creationId xmlns:a16="http://schemas.microsoft.com/office/drawing/2014/main" id="{F451CD33-FDAD-5D4E-8F1E-13FFFC252C83}"/>
              </a:ext>
            </a:extLst>
          </p:cNvPr>
          <p:cNvSpPr txBox="1">
            <a:spLocks/>
          </p:cNvSpPr>
          <p:nvPr/>
        </p:nvSpPr>
        <p:spPr>
          <a:xfrm>
            <a:off x="628650" y="1825625"/>
            <a:ext cx="77515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Expert rule systems, filters</a:t>
            </a:r>
          </a:p>
          <a:p>
            <a:pPr marL="514350" indent="-514350">
              <a:buFont typeface="+mj-lt"/>
              <a:buAutoNum type="arabicPeriod"/>
            </a:pPr>
            <a:r>
              <a:rPr lang="en-US" dirty="0"/>
              <a:t>General statistical/Machine Learning models</a:t>
            </a:r>
          </a:p>
          <a:p>
            <a:pPr lvl="1"/>
            <a:r>
              <a:rPr lang="en-US" dirty="0"/>
              <a:t>Unsupervised</a:t>
            </a:r>
          </a:p>
          <a:p>
            <a:pPr lvl="2"/>
            <a:r>
              <a:rPr lang="en-US" dirty="0"/>
              <a:t>Autoencoders (linear, nonlinear) </a:t>
            </a:r>
          </a:p>
          <a:p>
            <a:pPr lvl="2"/>
            <a:r>
              <a:rPr lang="en-US" dirty="0"/>
              <a:t>z score outliers</a:t>
            </a:r>
          </a:p>
          <a:p>
            <a:pPr lvl="2"/>
            <a:r>
              <a:rPr lang="en-US" dirty="0"/>
              <a:t>Sometimes we do clustering first, then do these two (autoencoder, z score outliers)</a:t>
            </a:r>
          </a:p>
          <a:p>
            <a:pPr lvl="1"/>
            <a:r>
              <a:rPr lang="en-US" dirty="0"/>
              <a:t>Supervised</a:t>
            </a:r>
          </a:p>
          <a:p>
            <a:pPr lvl="2"/>
            <a:r>
              <a:rPr lang="en-US" dirty="0"/>
              <a:t>linear models: </a:t>
            </a:r>
            <a:r>
              <a:rPr lang="en-US" dirty="0" err="1"/>
              <a:t>LinReg</a:t>
            </a:r>
            <a:r>
              <a:rPr lang="en-US" dirty="0"/>
              <a:t>, </a:t>
            </a:r>
            <a:r>
              <a:rPr lang="en-US" dirty="0" err="1"/>
              <a:t>LogReg</a:t>
            </a:r>
            <a:r>
              <a:rPr lang="en-US" dirty="0"/>
              <a:t>, PCR, PLS</a:t>
            </a:r>
            <a:r>
              <a:rPr lang="mr-IN" dirty="0"/>
              <a:t>…</a:t>
            </a:r>
            <a:endParaRPr lang="en-US" dirty="0"/>
          </a:p>
          <a:p>
            <a:pPr lvl="2"/>
            <a:r>
              <a:rPr lang="en-US" dirty="0"/>
              <a:t>Nonlinear: decision tree, neural nets, random forests, boosted trees, SVM, Bayesian nets…</a:t>
            </a:r>
          </a:p>
          <a:p>
            <a:pPr lvl="1"/>
            <a:endParaRPr lang="en-US" dirty="0"/>
          </a:p>
        </p:txBody>
      </p:sp>
      <p:sp>
        <p:nvSpPr>
          <p:cNvPr id="12" name="Slide Number Placeholder 4">
            <a:extLst>
              <a:ext uri="{FF2B5EF4-FFF2-40B4-BE49-F238E27FC236}">
                <a16:creationId xmlns:a16="http://schemas.microsoft.com/office/drawing/2014/main" id="{92CB8860-41AB-7649-AD85-06688A9061A2}"/>
              </a:ext>
            </a:extLst>
          </p:cNvPr>
          <p:cNvSpPr>
            <a:spLocks noGrp="1"/>
          </p:cNvSpPr>
          <p:nvPr>
            <p:ph type="sldNum" sz="quarter" idx="12"/>
          </p:nvPr>
        </p:nvSpPr>
        <p:spPr>
          <a:xfrm>
            <a:off x="6457950" y="6356351"/>
            <a:ext cx="2057400" cy="365125"/>
          </a:xfrm>
        </p:spPr>
        <p:txBody>
          <a:bodyPr/>
          <a:lstStyle/>
          <a:p>
            <a:fld id="{88CD9788-50B9-FE4F-BD86-303CACCBE7E1}" type="slidenum">
              <a:rPr lang="en-US" smtClean="0"/>
              <a:t>13</a:t>
            </a:fld>
            <a:endParaRPr lang="en-US"/>
          </a:p>
        </p:txBody>
      </p:sp>
    </p:spTree>
    <p:extLst>
      <p:ext uri="{BB962C8B-B14F-4D97-AF65-F5344CB8AC3E}">
        <p14:creationId xmlns:p14="http://schemas.microsoft.com/office/powerpoint/2010/main" val="184585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86" y="136524"/>
            <a:ext cx="7886700" cy="1325563"/>
          </a:xfrm>
        </p:spPr>
        <p:txBody>
          <a:bodyPr>
            <a:normAutofit/>
          </a:bodyPr>
          <a:lstStyle/>
          <a:p>
            <a:r>
              <a:rPr lang="en-US" sz="3600" dirty="0">
                <a:latin typeface="+mn-lt"/>
              </a:rPr>
              <a:t>High Level Process for Building a Fraud Algorithm</a:t>
            </a:r>
          </a:p>
        </p:txBody>
      </p:sp>
      <p:sp>
        <p:nvSpPr>
          <p:cNvPr id="3" name="Content Placeholder 2"/>
          <p:cNvSpPr>
            <a:spLocks noGrp="1"/>
          </p:cNvSpPr>
          <p:nvPr>
            <p:ph idx="1"/>
          </p:nvPr>
        </p:nvSpPr>
        <p:spPr>
          <a:xfrm>
            <a:off x="608586" y="1684997"/>
            <a:ext cx="8123464" cy="5036479"/>
          </a:xfrm>
        </p:spPr>
        <p:txBody>
          <a:bodyPr>
            <a:normAutofit lnSpcReduction="10000"/>
          </a:bodyPr>
          <a:lstStyle/>
          <a:p>
            <a:r>
              <a:rPr lang="en-US" sz="2400" dirty="0"/>
              <a:t>Understand the nature of the problem</a:t>
            </a:r>
          </a:p>
          <a:p>
            <a:r>
              <a:rPr lang="en-US" sz="2400" dirty="0"/>
              <a:t>Gather and explore the data (do a DQR)</a:t>
            </a:r>
          </a:p>
          <a:p>
            <a:r>
              <a:rPr lang="en-US" sz="2400" dirty="0"/>
              <a:t>Design overall modeling structure: supervised, unsupervised, inputs, outputs, training, testing, validation, how it will be evaluated</a:t>
            </a:r>
          </a:p>
          <a:p>
            <a:r>
              <a:rPr lang="en-US" sz="2400" dirty="0"/>
              <a:t>Design and build variables (use entities, groupings, profiles, linking)</a:t>
            </a:r>
          </a:p>
          <a:p>
            <a:r>
              <a:rPr lang="en-US" sz="2400" dirty="0"/>
              <a:t>Feature selection and/or dimensionality reduction</a:t>
            </a:r>
          </a:p>
          <a:p>
            <a:endParaRPr lang="en-US" sz="2400" dirty="0"/>
          </a:p>
          <a:p>
            <a:endParaRPr lang="en-US" sz="2400" dirty="0"/>
          </a:p>
          <a:p>
            <a:endParaRPr lang="en-US" sz="2400" dirty="0"/>
          </a:p>
          <a:p>
            <a:r>
              <a:rPr lang="en-US" sz="2400" dirty="0"/>
              <a:t>Examine results, select algorithm, finalize</a:t>
            </a:r>
          </a:p>
          <a:p>
            <a:pPr marL="0" indent="0">
              <a:buNone/>
            </a:pPr>
            <a:endParaRPr lang="en-US" sz="2400"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14</a:t>
            </a:fld>
            <a:endParaRPr lang="en-US"/>
          </a:p>
        </p:txBody>
      </p:sp>
      <p:sp>
        <p:nvSpPr>
          <p:cNvPr id="5" name="TextBox 4">
            <a:extLst>
              <a:ext uri="{FF2B5EF4-FFF2-40B4-BE49-F238E27FC236}">
                <a16:creationId xmlns:a16="http://schemas.microsoft.com/office/drawing/2014/main" id="{B8D8FEF4-41B1-2C40-B9CA-11B6230091B9}"/>
              </a:ext>
            </a:extLst>
          </p:cNvPr>
          <p:cNvSpPr txBox="1"/>
          <p:nvPr/>
        </p:nvSpPr>
        <p:spPr>
          <a:xfrm>
            <a:off x="4827981" y="4690138"/>
            <a:ext cx="2934714" cy="1077218"/>
          </a:xfrm>
          <a:prstGeom prst="rect">
            <a:avLst/>
          </a:prstGeom>
          <a:noFill/>
        </p:spPr>
        <p:txBody>
          <a:bodyPr wrap="none" rtlCol="0">
            <a:spAutoFit/>
          </a:bodyPr>
          <a:lstStyle/>
          <a:p>
            <a:pPr marL="228600" indent="-228600">
              <a:buFont typeface="Arial" panose="020B0604020202020204" pitchFamily="34" charset="0"/>
              <a:buChar char="•"/>
            </a:pPr>
            <a:r>
              <a:rPr lang="en-US" sz="2400" dirty="0"/>
              <a:t>Unsupervised</a:t>
            </a:r>
          </a:p>
          <a:p>
            <a:pPr marL="685800" lvl="1" indent="-228600">
              <a:buFont typeface="Arial" panose="020B0604020202020204" pitchFamily="34" charset="0"/>
              <a:buChar char="•"/>
            </a:pPr>
            <a:r>
              <a:rPr lang="en-US" sz="2000" dirty="0"/>
              <a:t>Function of z scores</a:t>
            </a:r>
          </a:p>
          <a:p>
            <a:pPr marL="685800" lvl="1" indent="-228600">
              <a:buFont typeface="Arial" panose="020B0604020202020204" pitchFamily="34" charset="0"/>
              <a:buChar char="•"/>
            </a:pPr>
            <a:r>
              <a:rPr lang="en-US" sz="2000" dirty="0"/>
              <a:t>Autoencoder</a:t>
            </a:r>
          </a:p>
        </p:txBody>
      </p:sp>
      <p:sp>
        <p:nvSpPr>
          <p:cNvPr id="6" name="TextBox 5">
            <a:extLst>
              <a:ext uri="{FF2B5EF4-FFF2-40B4-BE49-F238E27FC236}">
                <a16:creationId xmlns:a16="http://schemas.microsoft.com/office/drawing/2014/main" id="{843AE73C-08B7-694C-8E15-04D57E91582D}"/>
              </a:ext>
            </a:extLst>
          </p:cNvPr>
          <p:cNvSpPr txBox="1"/>
          <p:nvPr/>
        </p:nvSpPr>
        <p:spPr>
          <a:xfrm>
            <a:off x="1259816" y="4690138"/>
            <a:ext cx="3508268" cy="1077218"/>
          </a:xfrm>
          <a:prstGeom prst="rect">
            <a:avLst/>
          </a:prstGeom>
          <a:noFill/>
        </p:spPr>
        <p:txBody>
          <a:bodyPr wrap="none" rtlCol="0">
            <a:spAutoFit/>
          </a:bodyPr>
          <a:lstStyle/>
          <a:p>
            <a:pPr marL="228600" indent="-228600">
              <a:buFont typeface="Arial" panose="020B0604020202020204" pitchFamily="34" charset="0"/>
              <a:buChar char="•"/>
            </a:pPr>
            <a:r>
              <a:rPr lang="en-US" sz="2400" dirty="0"/>
              <a:t>Supervised</a:t>
            </a:r>
          </a:p>
          <a:p>
            <a:pPr marL="685800" lvl="1" indent="-228600">
              <a:buFont typeface="Arial" panose="020B0604020202020204" pitchFamily="34" charset="0"/>
              <a:buChar char="•"/>
            </a:pPr>
            <a:r>
              <a:rPr lang="en-US" sz="2000" dirty="0"/>
              <a:t>Baseline linear model</a:t>
            </a:r>
          </a:p>
          <a:p>
            <a:pPr marL="685800" lvl="1" indent="-228600">
              <a:buFont typeface="Arial" panose="020B0604020202020204" pitchFamily="34" charset="0"/>
              <a:buChar char="•"/>
            </a:pPr>
            <a:r>
              <a:rPr lang="en-US" sz="2000" dirty="0"/>
              <a:t>Several nonlinear models</a:t>
            </a:r>
          </a:p>
        </p:txBody>
      </p:sp>
    </p:spTree>
    <p:extLst>
      <p:ext uri="{BB962C8B-B14F-4D97-AF65-F5344CB8AC3E}">
        <p14:creationId xmlns:p14="http://schemas.microsoft.com/office/powerpoint/2010/main" val="232240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02330697-FC26-4454-A3BE-90B07819C49A}" type="slidenum">
              <a:rPr lang="en-US" smtClean="0"/>
              <a:pPr/>
              <a:t>15</a:t>
            </a:fld>
            <a:endParaRPr lang="en-US" dirty="0"/>
          </a:p>
        </p:txBody>
      </p:sp>
      <p:sp>
        <p:nvSpPr>
          <p:cNvPr id="2" name="TextBox 1"/>
          <p:cNvSpPr txBox="1"/>
          <p:nvPr/>
        </p:nvSpPr>
        <p:spPr>
          <a:xfrm>
            <a:off x="284159" y="875410"/>
            <a:ext cx="8675435" cy="6186309"/>
          </a:xfrm>
          <a:prstGeom prst="rect">
            <a:avLst/>
          </a:prstGeom>
          <a:noFill/>
        </p:spPr>
        <p:txBody>
          <a:bodyPr wrap="square" rtlCol="0">
            <a:spAutoFit/>
          </a:bodyPr>
          <a:lstStyle/>
          <a:p>
            <a:pPr lvl="0"/>
            <a:r>
              <a:rPr lang="en-US" sz="1400" b="1" dirty="0"/>
              <a:t>Fields </a:t>
            </a:r>
            <a:r>
              <a:rPr lang="en-US" sz="1400" dirty="0"/>
              <a:t>– The columns values in the raw data file (e.g., name, address, product type, time, $ amount, event type…). Could be numeric, categorical, text…</a:t>
            </a:r>
          </a:p>
          <a:p>
            <a:r>
              <a:rPr lang="en-US" sz="1400" b="1" dirty="0"/>
              <a:t>Records </a:t>
            </a:r>
            <a:r>
              <a:rPr lang="en-US" sz="1400" dirty="0"/>
              <a:t>– A single instance of a measurement of all fields. It’s a vector of many fields, sometimes followed by a label. It’s a single row in a matrix of a data set. Also called a data point.</a:t>
            </a:r>
          </a:p>
          <a:p>
            <a:pPr lvl="0"/>
            <a:r>
              <a:rPr lang="en-US" sz="1400" b="1" dirty="0"/>
              <a:t>Variables or inputs </a:t>
            </a:r>
            <a:r>
              <a:rPr lang="en-US" sz="1400" dirty="0"/>
              <a:t>– The values that are inputs to the predictive models. These come from the data fields through cleaning, transformations and encodings. They’re almost always numeric because that’s what most ML models need.</a:t>
            </a:r>
          </a:p>
          <a:p>
            <a:pPr lvl="0"/>
            <a:r>
              <a:rPr lang="en-US" sz="1400" b="1" dirty="0"/>
              <a:t>Variable creation, feature engineering, variable encoding </a:t>
            </a:r>
            <a:r>
              <a:rPr lang="en-US" sz="1400" dirty="0"/>
              <a:t>– The process of constructing thoughtful inputs to a model. Typically one examines the fields in the raw data, does analysis, cleaning, standardization, and then transformations and combinations of these fields to create special variables that are candidate inputs to models. Examples of this process are encoding of categorical variables, z-scaling, other normalizations and outlier suppression, nonlinear transformations such as taking the log or binning, construction of ratios or products of values.</a:t>
            </a:r>
          </a:p>
          <a:p>
            <a:pPr lvl="0"/>
            <a:r>
              <a:rPr lang="en-US" sz="1400" b="1" dirty="0"/>
              <a:t>Output, tag, label, y, target, dependent variable</a:t>
            </a:r>
            <a:r>
              <a:rPr lang="en-US" sz="1400" dirty="0"/>
              <a:t> – The quantity or category that you’re trying to predict with a model. It could be a continuous value (called a </a:t>
            </a:r>
            <a:r>
              <a:rPr lang="en-US" sz="1400" i="1" dirty="0"/>
              <a:t>regression</a:t>
            </a:r>
            <a:r>
              <a:rPr lang="en-US" sz="1400" dirty="0"/>
              <a:t> problem) or a categorical value (called a </a:t>
            </a:r>
            <a:r>
              <a:rPr lang="en-US" sz="1400" i="1" dirty="0"/>
              <a:t>classification</a:t>
            </a:r>
            <a:r>
              <a:rPr lang="en-US" sz="1400" dirty="0"/>
              <a:t> problem). Many times for classification the target/output is just binary: yes/no, 0/1, good/bad. </a:t>
            </a:r>
          </a:p>
          <a:p>
            <a:pPr lvl="0"/>
            <a:r>
              <a:rPr lang="en-US" sz="1400" b="1" dirty="0"/>
              <a:t>Supervised modeling </a:t>
            </a:r>
            <a:r>
              <a:rPr lang="en-US" sz="1400" dirty="0"/>
              <a:t>– Frequently in modeling one has an identified output that one is trying to predict for each record. The output or dependent variable is the target or dependent variable of the model, and we try to learn the functional relationship between the inputs and this output. This is called </a:t>
            </a:r>
            <a:r>
              <a:rPr lang="en-US" sz="1400" i="1" dirty="0"/>
              <a:t>supervised learning </a:t>
            </a:r>
            <a:r>
              <a:rPr lang="en-US" sz="1400" dirty="0"/>
              <a:t>since the learning algorithm is supervised during training by constantly looking at the error between the predicted and actual outputs. </a:t>
            </a:r>
          </a:p>
          <a:p>
            <a:pPr lvl="0"/>
            <a:r>
              <a:rPr lang="en-US" sz="1400" b="1" dirty="0"/>
              <a:t>Unsupervised modeling </a:t>
            </a:r>
            <a:r>
              <a:rPr lang="en-US" sz="1400" dirty="0"/>
              <a:t>– Here we don’t have an output or dependent variable, all we are given is a set of independent variables. There are several things we can do with independent variables only, for example we can</a:t>
            </a:r>
          </a:p>
          <a:p>
            <a:pPr marL="742950" lvl="1" indent="-285750">
              <a:buFont typeface="Arial" charset="0"/>
              <a:buChar char="•"/>
            </a:pPr>
            <a:r>
              <a:rPr lang="en-US" sz="1400" dirty="0"/>
              <a:t>Look for </a:t>
            </a:r>
            <a:r>
              <a:rPr lang="en-US" sz="1400" i="1" dirty="0"/>
              <a:t>interrelationships</a:t>
            </a:r>
            <a:r>
              <a:rPr lang="en-US" sz="1400" dirty="0"/>
              <a:t> between the variables, either linear (e.g. PCA) or nonlinear</a:t>
            </a:r>
          </a:p>
          <a:p>
            <a:pPr marL="742950" lvl="1" indent="-285750">
              <a:buFont typeface="Arial" charset="0"/>
              <a:buChar char="•"/>
            </a:pPr>
            <a:r>
              <a:rPr lang="en-US" sz="1400" dirty="0"/>
              <a:t>Look for macro </a:t>
            </a:r>
            <a:r>
              <a:rPr lang="en-US" sz="1400" i="1" dirty="0"/>
              <a:t>structure</a:t>
            </a:r>
            <a:r>
              <a:rPr lang="en-US" sz="1400" dirty="0"/>
              <a:t> in the given data in input/independent variable space alone. Methods include PCA and clustering.</a:t>
            </a:r>
          </a:p>
          <a:p>
            <a:pPr marL="742950" lvl="1" indent="-285750">
              <a:buFont typeface="Arial" charset="0"/>
              <a:buChar char="•"/>
            </a:pPr>
            <a:r>
              <a:rPr lang="en-US" sz="1400" dirty="0"/>
              <a:t>Look for </a:t>
            </a:r>
            <a:r>
              <a:rPr lang="en-US" sz="1400" i="1" dirty="0"/>
              <a:t>outliers or anomalies </a:t>
            </a:r>
            <a:r>
              <a:rPr lang="en-US" sz="1400" dirty="0"/>
              <a:t>in the records, looking only at the inputs/independent variables. This is frequently a task in building fraud models in situations when you have no labeled data, that is, no records that have already been determined to be fraud. Generally you look for what is normal in the data and then look for outliers to this typical data.</a:t>
            </a:r>
          </a:p>
          <a:p>
            <a:endParaRPr lang="en-US" dirty="0"/>
          </a:p>
        </p:txBody>
      </p:sp>
      <p:sp>
        <p:nvSpPr>
          <p:cNvPr id="7" name="Title 1">
            <a:extLst>
              <a:ext uri="{FF2B5EF4-FFF2-40B4-BE49-F238E27FC236}">
                <a16:creationId xmlns:a16="http://schemas.microsoft.com/office/drawing/2014/main" id="{3779E76B-116F-E749-9BA1-C03C2ED14106}"/>
              </a:ext>
            </a:extLst>
          </p:cNvPr>
          <p:cNvSpPr>
            <a:spLocks noGrp="1"/>
          </p:cNvSpPr>
          <p:nvPr>
            <p:ph type="title"/>
          </p:nvPr>
        </p:nvSpPr>
        <p:spPr>
          <a:xfrm>
            <a:off x="356731" y="238736"/>
            <a:ext cx="8405812" cy="319088"/>
          </a:xfrm>
        </p:spPr>
        <p:txBody>
          <a:bodyPr>
            <a:normAutofit fontScale="90000"/>
          </a:bodyPr>
          <a:lstStyle/>
          <a:p>
            <a:r>
              <a:rPr lang="en-US" dirty="0"/>
              <a:t>A Few Definitions</a:t>
            </a:r>
          </a:p>
        </p:txBody>
      </p:sp>
    </p:spTree>
    <p:extLst>
      <p:ext uri="{BB962C8B-B14F-4D97-AF65-F5344CB8AC3E}">
        <p14:creationId xmlns:p14="http://schemas.microsoft.com/office/powerpoint/2010/main" val="111734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6399"/>
            <a:ext cx="7886700" cy="1325563"/>
          </a:xfrm>
        </p:spPr>
        <p:txBody>
          <a:bodyPr>
            <a:normAutofit/>
          </a:bodyPr>
          <a:lstStyle/>
          <a:p>
            <a:r>
              <a:rPr lang="en-US" sz="3600" dirty="0">
                <a:latin typeface="+mn-lt"/>
              </a:rPr>
              <a:t>Fraud Algorithm Scores Records</a:t>
            </a:r>
          </a:p>
        </p:txBody>
      </p:sp>
      <p:sp>
        <p:nvSpPr>
          <p:cNvPr id="5" name="Slide Number Placeholder 4"/>
          <p:cNvSpPr>
            <a:spLocks noGrp="1"/>
          </p:cNvSpPr>
          <p:nvPr>
            <p:ph type="sldNum" sz="quarter" idx="12"/>
          </p:nvPr>
        </p:nvSpPr>
        <p:spPr/>
        <p:txBody>
          <a:bodyPr/>
          <a:lstStyle/>
          <a:p>
            <a:fld id="{88CD9788-50B9-FE4F-BD86-303CACCBE7E1}" type="slidenum">
              <a:rPr lang="en-US" smtClean="0"/>
              <a:t>16</a:t>
            </a:fld>
            <a:endParaRPr lang="en-US"/>
          </a:p>
        </p:txBody>
      </p:sp>
      <p:grpSp>
        <p:nvGrpSpPr>
          <p:cNvPr id="20" name="Group 19"/>
          <p:cNvGrpSpPr/>
          <p:nvPr/>
        </p:nvGrpSpPr>
        <p:grpSpPr>
          <a:xfrm>
            <a:off x="1930326" y="1495313"/>
            <a:ext cx="1533637" cy="1420010"/>
            <a:chOff x="628650" y="1516828"/>
            <a:chExt cx="1533637" cy="1420010"/>
          </a:xfrm>
        </p:grpSpPr>
        <p:sp>
          <p:nvSpPr>
            <p:cNvPr id="19" name="Rectangle 18"/>
            <p:cNvSpPr/>
            <p:nvPr/>
          </p:nvSpPr>
          <p:spPr>
            <a:xfrm>
              <a:off x="628650" y="1516828"/>
              <a:ext cx="1533637" cy="14200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49854" y="1690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9854" y="1843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9854" y="19954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9854" y="21478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9854" y="23002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854" y="2452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854" y="2605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9854" y="2757489"/>
              <a:ext cx="106500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49393" y="1430733"/>
            <a:ext cx="1033507" cy="646331"/>
          </a:xfrm>
          <a:prstGeom prst="rect">
            <a:avLst/>
          </a:prstGeom>
          <a:noFill/>
        </p:spPr>
        <p:txBody>
          <a:bodyPr wrap="square" rtlCol="0">
            <a:spAutoFit/>
          </a:bodyPr>
          <a:lstStyle/>
          <a:p>
            <a:r>
              <a:rPr lang="en-US"/>
              <a:t>Records, events</a:t>
            </a:r>
          </a:p>
        </p:txBody>
      </p:sp>
      <p:sp>
        <p:nvSpPr>
          <p:cNvPr id="22" name="TextBox 21"/>
          <p:cNvSpPr txBox="1"/>
          <p:nvPr/>
        </p:nvSpPr>
        <p:spPr>
          <a:xfrm>
            <a:off x="955832" y="2246508"/>
            <a:ext cx="614271" cy="369332"/>
          </a:xfrm>
          <a:prstGeom prst="rect">
            <a:avLst/>
          </a:prstGeom>
          <a:noFill/>
        </p:spPr>
        <p:txBody>
          <a:bodyPr wrap="none" rtlCol="0">
            <a:spAutoFit/>
          </a:bodyPr>
          <a:lstStyle/>
          <a:p>
            <a:r>
              <a:rPr lang="en-US"/>
              <a:t>time</a:t>
            </a:r>
          </a:p>
        </p:txBody>
      </p:sp>
      <p:cxnSp>
        <p:nvCxnSpPr>
          <p:cNvPr id="24" name="Straight Arrow Connector 23"/>
          <p:cNvCxnSpPr/>
          <p:nvPr/>
        </p:nvCxnSpPr>
        <p:spPr>
          <a:xfrm flipV="1">
            <a:off x="1618352" y="1690689"/>
            <a:ext cx="468630" cy="6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18352" y="2106646"/>
            <a:ext cx="0" cy="63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3949643" y="1430733"/>
            <a:ext cx="3488455" cy="835502"/>
            <a:chOff x="3949643" y="1430733"/>
            <a:chExt cx="3488455" cy="835502"/>
          </a:xfrm>
        </p:grpSpPr>
        <p:sp>
          <p:nvSpPr>
            <p:cNvPr id="27" name="TextBox 26"/>
            <p:cNvSpPr txBox="1"/>
            <p:nvPr/>
          </p:nvSpPr>
          <p:spPr>
            <a:xfrm>
              <a:off x="3949643" y="143073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8" name="TextBox 27"/>
            <p:cNvSpPr txBox="1"/>
            <p:nvPr/>
          </p:nvSpPr>
          <p:spPr>
            <a:xfrm>
              <a:off x="3949643" y="1663818"/>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9" name="TextBox 28"/>
            <p:cNvSpPr txBox="1"/>
            <p:nvPr/>
          </p:nvSpPr>
          <p:spPr>
            <a:xfrm>
              <a:off x="3949643" y="189690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grpSp>
      <p:sp>
        <p:nvSpPr>
          <p:cNvPr id="31" name="TextBox 30"/>
          <p:cNvSpPr txBox="1"/>
          <p:nvPr/>
        </p:nvSpPr>
        <p:spPr>
          <a:xfrm>
            <a:off x="5260488" y="2097739"/>
            <a:ext cx="301214" cy="369332"/>
          </a:xfrm>
          <a:prstGeom prst="rect">
            <a:avLst/>
          </a:prstGeom>
          <a:noFill/>
        </p:spPr>
        <p:txBody>
          <a:bodyPr wrap="square" rtlCol="0">
            <a:spAutoFit/>
          </a:bodyPr>
          <a:lstStyle/>
          <a:p>
            <a:r>
              <a:rPr lang="mr-IN" dirty="0"/>
              <a:t>…</a:t>
            </a:r>
            <a:endParaRPr lang="en-US" dirty="0"/>
          </a:p>
        </p:txBody>
      </p:sp>
      <p:sp>
        <p:nvSpPr>
          <p:cNvPr id="32" name="TextBox 31"/>
          <p:cNvSpPr txBox="1"/>
          <p:nvPr/>
        </p:nvSpPr>
        <p:spPr>
          <a:xfrm>
            <a:off x="3930534" y="2535234"/>
            <a:ext cx="3526671" cy="369332"/>
          </a:xfrm>
          <a:prstGeom prst="rect">
            <a:avLst/>
          </a:prstGeom>
          <a:noFill/>
        </p:spPr>
        <p:txBody>
          <a:bodyPr wrap="none" rtlCol="0">
            <a:spAutoFit/>
          </a:bodyPr>
          <a:lstStyle/>
          <a:p>
            <a:r>
              <a:rPr lang="en-US" dirty="0"/>
              <a:t>t</a:t>
            </a:r>
            <a:r>
              <a:rPr lang="en-US"/>
              <a:t>ext</a:t>
            </a:r>
            <a:r>
              <a:rPr lang="en-US" dirty="0"/>
              <a:t>, number, characters, symbols</a:t>
            </a:r>
            <a:r>
              <a:rPr lang="mr-IN" dirty="0"/>
              <a:t>…</a:t>
            </a:r>
            <a:endParaRPr lang="en-US" dirty="0"/>
          </a:p>
        </p:txBody>
      </p:sp>
      <p:cxnSp>
        <p:nvCxnSpPr>
          <p:cNvPr id="34" name="Straight Arrow Connector 33"/>
          <p:cNvCxnSpPr/>
          <p:nvPr/>
        </p:nvCxnSpPr>
        <p:spPr>
          <a:xfrm flipV="1">
            <a:off x="4316100" y="2256372"/>
            <a:ext cx="4236" cy="27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32622" y="3010448"/>
            <a:ext cx="3722494" cy="369332"/>
          </a:xfrm>
          <a:prstGeom prst="rect">
            <a:avLst/>
          </a:prstGeom>
          <a:noFill/>
        </p:spPr>
        <p:txBody>
          <a:bodyPr wrap="none" rtlCol="0">
            <a:spAutoFit/>
          </a:bodyPr>
          <a:lstStyle/>
          <a:p>
            <a:r>
              <a:rPr lang="en-US" dirty="0"/>
              <a:t>Name, address, $s, time, event type</a:t>
            </a:r>
            <a:r>
              <a:rPr lang="mr-IN" dirty="0"/>
              <a:t>…</a:t>
            </a:r>
            <a:endParaRPr lang="en-US" dirty="0"/>
          </a:p>
        </p:txBody>
      </p:sp>
      <p:grpSp>
        <p:nvGrpSpPr>
          <p:cNvPr id="44" name="Group 43"/>
          <p:cNvGrpSpPr/>
          <p:nvPr/>
        </p:nvGrpSpPr>
        <p:grpSpPr>
          <a:xfrm>
            <a:off x="2931460" y="5253740"/>
            <a:ext cx="4063869" cy="1047099"/>
            <a:chOff x="1166146" y="5229975"/>
            <a:chExt cx="4063869" cy="1047099"/>
          </a:xfrm>
        </p:grpSpPr>
        <p:grpSp>
          <p:nvGrpSpPr>
            <p:cNvPr id="39" name="Group 38"/>
            <p:cNvGrpSpPr/>
            <p:nvPr/>
          </p:nvGrpSpPr>
          <p:grpSpPr>
            <a:xfrm>
              <a:off x="1166146" y="5229975"/>
              <a:ext cx="4063869" cy="835502"/>
              <a:chOff x="3949643" y="1430733"/>
              <a:chExt cx="4063869" cy="835502"/>
            </a:xfrm>
          </p:grpSpPr>
          <p:sp>
            <p:nvSpPr>
              <p:cNvPr id="40" name="TextBox 39"/>
              <p:cNvSpPr txBox="1"/>
              <p:nvPr/>
            </p:nvSpPr>
            <p:spPr>
              <a:xfrm>
                <a:off x="3949643" y="1430733"/>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1" name="TextBox 40"/>
              <p:cNvSpPr txBox="1"/>
              <p:nvPr/>
            </p:nvSpPr>
            <p:spPr>
              <a:xfrm>
                <a:off x="3949643" y="1663818"/>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2" name="TextBox 41"/>
              <p:cNvSpPr txBox="1"/>
              <p:nvPr/>
            </p:nvSpPr>
            <p:spPr>
              <a:xfrm>
                <a:off x="3949643" y="1896903"/>
                <a:ext cx="4063869"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grpSp>
        <p:sp>
          <p:nvSpPr>
            <p:cNvPr id="43" name="TextBox 42"/>
            <p:cNvSpPr txBox="1"/>
            <p:nvPr/>
          </p:nvSpPr>
          <p:spPr>
            <a:xfrm>
              <a:off x="2508317" y="5907742"/>
              <a:ext cx="301214" cy="369332"/>
            </a:xfrm>
            <a:prstGeom prst="rect">
              <a:avLst/>
            </a:prstGeom>
            <a:noFill/>
          </p:spPr>
          <p:txBody>
            <a:bodyPr wrap="square" rtlCol="0">
              <a:spAutoFit/>
            </a:bodyPr>
            <a:lstStyle/>
            <a:p>
              <a:r>
                <a:rPr lang="mr-IN" dirty="0"/>
                <a:t>…</a:t>
              </a:r>
              <a:endParaRPr lang="en-US" dirty="0"/>
            </a:p>
          </p:txBody>
        </p:sp>
      </p:grpSp>
      <p:grpSp>
        <p:nvGrpSpPr>
          <p:cNvPr id="54" name="Group 53"/>
          <p:cNvGrpSpPr/>
          <p:nvPr/>
        </p:nvGrpSpPr>
        <p:grpSpPr>
          <a:xfrm>
            <a:off x="2142904" y="3765176"/>
            <a:ext cx="6420391" cy="839097"/>
            <a:chOff x="1239259" y="3765176"/>
            <a:chExt cx="6420391" cy="839097"/>
          </a:xfrm>
        </p:grpSpPr>
        <p:grpSp>
          <p:nvGrpSpPr>
            <p:cNvPr id="52" name="Group 51"/>
            <p:cNvGrpSpPr/>
            <p:nvPr/>
          </p:nvGrpSpPr>
          <p:grpSpPr>
            <a:xfrm>
              <a:off x="2775473" y="3765176"/>
              <a:ext cx="1366221" cy="839097"/>
              <a:chOff x="2775473" y="3765176"/>
              <a:chExt cx="1366221" cy="839097"/>
            </a:xfrm>
          </p:grpSpPr>
          <p:sp>
            <p:nvSpPr>
              <p:cNvPr id="46" name="Rectangle 45"/>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47" name="TextBox 46"/>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49" name="Straight Arrow Connector 4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sp>
        <p:nvSpPr>
          <p:cNvPr id="53" name="TextBox 52"/>
          <p:cNvSpPr txBox="1"/>
          <p:nvPr/>
        </p:nvSpPr>
        <p:spPr>
          <a:xfrm>
            <a:off x="236203" y="5344378"/>
            <a:ext cx="1629112" cy="923330"/>
          </a:xfrm>
          <a:prstGeom prst="rect">
            <a:avLst/>
          </a:prstGeom>
          <a:noFill/>
        </p:spPr>
        <p:txBody>
          <a:bodyPr wrap="square" rtlCol="0">
            <a:spAutoFit/>
          </a:bodyPr>
          <a:lstStyle/>
          <a:p>
            <a:pPr algn="ctr"/>
            <a:r>
              <a:rPr lang="en-US" dirty="0"/>
              <a:t>Each records gets a score appended to it</a:t>
            </a:r>
          </a:p>
        </p:txBody>
      </p:sp>
      <p:sp>
        <p:nvSpPr>
          <p:cNvPr id="55" name="TextBox 54"/>
          <p:cNvSpPr txBox="1"/>
          <p:nvPr/>
        </p:nvSpPr>
        <p:spPr>
          <a:xfrm>
            <a:off x="236203" y="3887388"/>
            <a:ext cx="1629112" cy="646331"/>
          </a:xfrm>
          <a:prstGeom prst="rect">
            <a:avLst/>
          </a:prstGeom>
          <a:noFill/>
        </p:spPr>
        <p:txBody>
          <a:bodyPr wrap="square" rtlCol="0">
            <a:spAutoFit/>
          </a:bodyPr>
          <a:lstStyle/>
          <a:p>
            <a:pPr algn="ctr"/>
            <a:r>
              <a:rPr lang="en-US" dirty="0"/>
              <a:t>Use fraud algorithm</a:t>
            </a:r>
          </a:p>
        </p:txBody>
      </p:sp>
      <p:sp>
        <p:nvSpPr>
          <p:cNvPr id="3" name="TextBox 2">
            <a:extLst>
              <a:ext uri="{FF2B5EF4-FFF2-40B4-BE49-F238E27FC236}">
                <a16:creationId xmlns:a16="http://schemas.microsoft.com/office/drawing/2014/main" id="{A0F059AC-8615-F849-A308-2F647D73775C}"/>
              </a:ext>
            </a:extLst>
          </p:cNvPr>
          <p:cNvSpPr txBox="1"/>
          <p:nvPr/>
        </p:nvSpPr>
        <p:spPr>
          <a:xfrm>
            <a:off x="7438098" y="1153734"/>
            <a:ext cx="1555084" cy="646331"/>
          </a:xfrm>
          <a:prstGeom prst="rect">
            <a:avLst/>
          </a:prstGeom>
          <a:noFill/>
        </p:spPr>
        <p:txBody>
          <a:bodyPr wrap="square" rtlCol="0">
            <a:spAutoFit/>
          </a:bodyPr>
          <a:lstStyle/>
          <a:p>
            <a:pPr algn="ctr"/>
            <a:r>
              <a:rPr lang="en-US" sz="1200" dirty="0"/>
              <a:t>We usually label the fraud records as 1 and the </a:t>
            </a:r>
            <a:r>
              <a:rPr lang="en-US" sz="1200" dirty="0" err="1"/>
              <a:t>nonfrauds</a:t>
            </a:r>
            <a:r>
              <a:rPr lang="en-US" sz="1200" dirty="0"/>
              <a:t> as 0</a:t>
            </a:r>
          </a:p>
        </p:txBody>
      </p:sp>
    </p:spTree>
    <p:extLst>
      <p:ext uri="{BB962C8B-B14F-4D97-AF65-F5344CB8AC3E}">
        <p14:creationId xmlns:p14="http://schemas.microsoft.com/office/powerpoint/2010/main" val="2020744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Two Different Kinds of Fraud Analyses</a:t>
            </a:r>
          </a:p>
        </p:txBody>
      </p:sp>
      <p:sp>
        <p:nvSpPr>
          <p:cNvPr id="4" name="Content Placeholder 3"/>
          <p:cNvSpPr>
            <a:spLocks noGrp="1"/>
          </p:cNvSpPr>
          <p:nvPr>
            <p:ph sz="half" idx="2"/>
          </p:nvPr>
        </p:nvSpPr>
        <p:spPr>
          <a:xfrm>
            <a:off x="628650" y="1825625"/>
            <a:ext cx="7886700" cy="4351338"/>
          </a:xfrm>
        </p:spPr>
        <p:txBody>
          <a:bodyPr>
            <a:normAutofit/>
          </a:bodyPr>
          <a:lstStyle/>
          <a:p>
            <a:r>
              <a:rPr lang="en-US" sz="2400" b="1" dirty="0"/>
              <a:t>Forensic accounting </a:t>
            </a:r>
            <a:r>
              <a:rPr lang="mr-IN" sz="2400" dirty="0"/>
              <a:t>–</a:t>
            </a:r>
            <a:r>
              <a:rPr lang="en-US" sz="2400" dirty="0"/>
              <a:t> after-the-fact batch examination of a collection of events or data. The algorithm/variables can be created from all the data, regardless of time flow. Generally, time flow is not an important issue.</a:t>
            </a:r>
          </a:p>
          <a:p>
            <a:pPr marL="0" indent="0">
              <a:buNone/>
            </a:pPr>
            <a:endParaRPr lang="en-US" sz="2400" dirty="0"/>
          </a:p>
          <a:p>
            <a:r>
              <a:rPr lang="en-US" sz="2400" b="1" dirty="0"/>
              <a:t>Real time fraud algorithms </a:t>
            </a:r>
            <a:r>
              <a:rPr lang="mr-IN" sz="2400" dirty="0"/>
              <a:t>–</a:t>
            </a:r>
            <a:r>
              <a:rPr lang="en-US" sz="2400" dirty="0"/>
              <a:t> process of scoring a flow of events one at a time. The algorithm can only look at past data, before the record it’s currently scoring. The variables for each record can be created only using the data on that record and in the past. Therefore time flow is very important in the model building process.</a:t>
            </a:r>
          </a:p>
          <a:p>
            <a:pPr marL="0" indent="0">
              <a:buNone/>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17</a:t>
            </a:fld>
            <a:endParaRPr lang="en-US"/>
          </a:p>
        </p:txBody>
      </p:sp>
    </p:spTree>
    <p:extLst>
      <p:ext uri="{BB962C8B-B14F-4D97-AF65-F5344CB8AC3E}">
        <p14:creationId xmlns:p14="http://schemas.microsoft.com/office/powerpoint/2010/main" val="46727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021232" y="3657859"/>
            <a:ext cx="5727160" cy="1481664"/>
            <a:chOff x="2021232" y="4258733"/>
            <a:chExt cx="5727160" cy="1481664"/>
          </a:xfrm>
        </p:grpSpPr>
        <p:pic>
          <p:nvPicPr>
            <p:cNvPr id="3" name="Picture 2"/>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6" name="Rectangle 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63537" y="-76763"/>
            <a:ext cx="7886700" cy="1325563"/>
          </a:xfrm>
        </p:spPr>
        <p:txBody>
          <a:bodyPr>
            <a:normAutofit/>
          </a:bodyPr>
          <a:lstStyle/>
          <a:p>
            <a:r>
              <a:rPr lang="en-US" sz="3600" dirty="0">
                <a:latin typeface="Calibri" panose="020F0502020204030204" pitchFamily="34" charset="0"/>
                <a:cs typeface="Calibri" panose="020F0502020204030204" pitchFamily="34" charset="0"/>
              </a:rPr>
              <a:t>Fraud Score Distribution</a:t>
            </a:r>
          </a:p>
        </p:txBody>
      </p:sp>
      <p:sp>
        <p:nvSpPr>
          <p:cNvPr id="5" name="Slide Number Placeholder 4"/>
          <p:cNvSpPr>
            <a:spLocks noGrp="1"/>
          </p:cNvSpPr>
          <p:nvPr>
            <p:ph type="sldNum" sz="quarter" idx="12"/>
          </p:nvPr>
        </p:nvSpPr>
        <p:spPr/>
        <p:txBody>
          <a:bodyPr/>
          <a:lstStyle/>
          <a:p>
            <a:fld id="{88CD9788-50B9-FE4F-BD86-303CACCBE7E1}" type="slidenum">
              <a:rPr lang="en-US" smtClean="0"/>
              <a:t>18</a:t>
            </a:fld>
            <a:endParaRPr lang="en-US"/>
          </a:p>
        </p:txBody>
      </p:sp>
      <p:sp>
        <p:nvSpPr>
          <p:cNvPr id="110" name="TextBox 109"/>
          <p:cNvSpPr txBox="1"/>
          <p:nvPr/>
        </p:nvSpPr>
        <p:spPr>
          <a:xfrm>
            <a:off x="867825" y="3139157"/>
            <a:ext cx="4616392" cy="400110"/>
          </a:xfrm>
          <a:prstGeom prst="rect">
            <a:avLst/>
          </a:prstGeom>
          <a:noFill/>
        </p:spPr>
        <p:txBody>
          <a:bodyPr wrap="none" rtlCol="0">
            <a:spAutoFit/>
          </a:bodyPr>
          <a:lstStyle/>
          <a:p>
            <a:r>
              <a:rPr lang="en-US" sz="2000" dirty="0"/>
              <a:t>Typical score distribution for a fraud score:</a:t>
            </a:r>
          </a:p>
        </p:txBody>
      </p:sp>
      <p:grpSp>
        <p:nvGrpSpPr>
          <p:cNvPr id="111" name="Group 110"/>
          <p:cNvGrpSpPr/>
          <p:nvPr/>
        </p:nvGrpSpPr>
        <p:grpSpPr>
          <a:xfrm>
            <a:off x="2345405" y="4200017"/>
            <a:ext cx="4346089" cy="874208"/>
            <a:chOff x="2237591" y="1957892"/>
            <a:chExt cx="4346089" cy="874208"/>
          </a:xfrm>
        </p:grpSpPr>
        <p:grpSp>
          <p:nvGrpSpPr>
            <p:cNvPr id="112" name="Group 111"/>
            <p:cNvGrpSpPr/>
            <p:nvPr/>
          </p:nvGrpSpPr>
          <p:grpSpPr>
            <a:xfrm>
              <a:off x="2237591" y="1957892"/>
              <a:ext cx="4346089" cy="871369"/>
              <a:chOff x="2237591" y="1957892"/>
              <a:chExt cx="4346089" cy="871369"/>
            </a:xfrm>
          </p:grpSpPr>
          <p:grpSp>
            <p:nvGrpSpPr>
              <p:cNvPr id="139" name="Group 138"/>
              <p:cNvGrpSpPr/>
              <p:nvPr/>
            </p:nvGrpSpPr>
            <p:grpSpPr>
              <a:xfrm>
                <a:off x="2237591" y="1957892"/>
                <a:ext cx="4346089" cy="871369"/>
                <a:chOff x="2237591" y="1957892"/>
                <a:chExt cx="4346089" cy="871369"/>
              </a:xfrm>
            </p:grpSpPr>
            <p:cxnSp>
              <p:nvCxnSpPr>
                <p:cNvPr id="141" name="Straight Connector 140"/>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40" name="Straight Connector 139"/>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2410854" y="2679700"/>
              <a:ext cx="4005912" cy="152400"/>
              <a:chOff x="2410854" y="2940050"/>
              <a:chExt cx="4005912" cy="152400"/>
            </a:xfrm>
          </p:grpSpPr>
          <p:cxnSp>
            <p:nvCxnSpPr>
              <p:cNvPr id="114" name="Straight Connector 113"/>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3" name="TextBox 142"/>
          <p:cNvSpPr txBox="1"/>
          <p:nvPr/>
        </p:nvSpPr>
        <p:spPr>
          <a:xfrm>
            <a:off x="597471" y="4200017"/>
            <a:ext cx="1445595" cy="923330"/>
          </a:xfrm>
          <a:prstGeom prst="rect">
            <a:avLst/>
          </a:prstGeom>
          <a:noFill/>
        </p:spPr>
        <p:txBody>
          <a:bodyPr wrap="square" rtlCol="0">
            <a:spAutoFit/>
          </a:bodyPr>
          <a:lstStyle/>
          <a:p>
            <a:pPr algn="ctr"/>
            <a:r>
              <a:rPr lang="en-US" dirty="0"/>
              <a:t>Number of records at that score</a:t>
            </a:r>
          </a:p>
        </p:txBody>
      </p:sp>
      <p:sp>
        <p:nvSpPr>
          <p:cNvPr id="144" name="TextBox 143"/>
          <p:cNvSpPr txBox="1"/>
          <p:nvPr/>
        </p:nvSpPr>
        <p:spPr>
          <a:xfrm>
            <a:off x="2185175" y="5082140"/>
            <a:ext cx="301686" cy="369332"/>
          </a:xfrm>
          <a:prstGeom prst="rect">
            <a:avLst/>
          </a:prstGeom>
          <a:noFill/>
        </p:spPr>
        <p:txBody>
          <a:bodyPr wrap="none" rtlCol="0">
            <a:spAutoFit/>
          </a:bodyPr>
          <a:lstStyle/>
          <a:p>
            <a:r>
              <a:rPr lang="en-US" dirty="0"/>
              <a:t>0</a:t>
            </a:r>
          </a:p>
        </p:txBody>
      </p:sp>
      <p:sp>
        <p:nvSpPr>
          <p:cNvPr id="145" name="TextBox 144"/>
          <p:cNvSpPr txBox="1"/>
          <p:nvPr/>
        </p:nvSpPr>
        <p:spPr>
          <a:xfrm>
            <a:off x="6534329" y="5082140"/>
            <a:ext cx="301686" cy="369332"/>
          </a:xfrm>
          <a:prstGeom prst="rect">
            <a:avLst/>
          </a:prstGeom>
          <a:noFill/>
        </p:spPr>
        <p:txBody>
          <a:bodyPr wrap="none" rtlCol="0">
            <a:spAutoFit/>
          </a:bodyPr>
          <a:lstStyle/>
          <a:p>
            <a:r>
              <a:rPr lang="en-US" dirty="0"/>
              <a:t>1</a:t>
            </a:r>
          </a:p>
        </p:txBody>
      </p:sp>
      <p:sp>
        <p:nvSpPr>
          <p:cNvPr id="146" name="TextBox 145"/>
          <p:cNvSpPr txBox="1"/>
          <p:nvPr/>
        </p:nvSpPr>
        <p:spPr>
          <a:xfrm>
            <a:off x="4101403" y="5135924"/>
            <a:ext cx="700769" cy="369332"/>
          </a:xfrm>
          <a:prstGeom prst="rect">
            <a:avLst/>
          </a:prstGeom>
          <a:noFill/>
        </p:spPr>
        <p:txBody>
          <a:bodyPr wrap="none" rtlCol="0">
            <a:spAutoFit/>
          </a:bodyPr>
          <a:lstStyle/>
          <a:p>
            <a:r>
              <a:rPr lang="en-US" dirty="0"/>
              <a:t>Score</a:t>
            </a:r>
          </a:p>
        </p:txBody>
      </p:sp>
      <p:sp>
        <p:nvSpPr>
          <p:cNvPr id="87" name="TextBox 86"/>
          <p:cNvSpPr txBox="1"/>
          <p:nvPr/>
        </p:nvSpPr>
        <p:spPr>
          <a:xfrm>
            <a:off x="2802318" y="3839809"/>
            <a:ext cx="1437753" cy="646331"/>
          </a:xfrm>
          <a:prstGeom prst="rect">
            <a:avLst/>
          </a:prstGeom>
          <a:noFill/>
        </p:spPr>
        <p:txBody>
          <a:bodyPr wrap="square" rtlCol="0">
            <a:spAutoFit/>
          </a:bodyPr>
          <a:lstStyle/>
          <a:p>
            <a:pPr algn="ctr"/>
            <a:r>
              <a:rPr lang="en-US" i="1"/>
              <a:t>Most records look OK</a:t>
            </a:r>
            <a:endParaRPr lang="en-US" i="1" dirty="0"/>
          </a:p>
        </p:txBody>
      </p:sp>
      <p:sp>
        <p:nvSpPr>
          <p:cNvPr id="88" name="TextBox 87"/>
          <p:cNvSpPr txBox="1"/>
          <p:nvPr/>
        </p:nvSpPr>
        <p:spPr>
          <a:xfrm>
            <a:off x="4953448" y="4226925"/>
            <a:ext cx="1607897" cy="646331"/>
          </a:xfrm>
          <a:prstGeom prst="rect">
            <a:avLst/>
          </a:prstGeom>
          <a:noFill/>
        </p:spPr>
        <p:txBody>
          <a:bodyPr wrap="square" rtlCol="0">
            <a:spAutoFit/>
          </a:bodyPr>
          <a:lstStyle/>
          <a:p>
            <a:pPr algn="ctr"/>
            <a:r>
              <a:rPr lang="en-US" i="1" dirty="0"/>
              <a:t>Small # records look bad</a:t>
            </a:r>
          </a:p>
        </p:txBody>
      </p:sp>
      <p:sp>
        <p:nvSpPr>
          <p:cNvPr id="93" name="TextBox 92">
            <a:extLst>
              <a:ext uri="{FF2B5EF4-FFF2-40B4-BE49-F238E27FC236}">
                <a16:creationId xmlns:a16="http://schemas.microsoft.com/office/drawing/2014/main" id="{5B8743D7-FB18-ED41-A4CB-3CCEB636679F}"/>
              </a:ext>
            </a:extLst>
          </p:cNvPr>
          <p:cNvSpPr txBox="1"/>
          <p:nvPr/>
        </p:nvSpPr>
        <p:spPr>
          <a:xfrm>
            <a:off x="1546616" y="5355389"/>
            <a:ext cx="1645259" cy="461665"/>
          </a:xfrm>
          <a:prstGeom prst="rect">
            <a:avLst/>
          </a:prstGeom>
          <a:noFill/>
        </p:spPr>
        <p:txBody>
          <a:bodyPr wrap="square" rtlCol="0">
            <a:spAutoFit/>
          </a:bodyPr>
          <a:lstStyle/>
          <a:p>
            <a:pPr algn="ctr"/>
            <a:r>
              <a:rPr lang="en-US" sz="1200" dirty="0"/>
              <a:t>Low likelihood of fraud</a:t>
            </a:r>
          </a:p>
          <a:p>
            <a:pPr algn="ctr"/>
            <a:r>
              <a:rPr lang="en-US" sz="1200" dirty="0"/>
              <a:t>GOOD</a:t>
            </a:r>
          </a:p>
        </p:txBody>
      </p:sp>
      <p:sp>
        <p:nvSpPr>
          <p:cNvPr id="94" name="TextBox 93">
            <a:extLst>
              <a:ext uri="{FF2B5EF4-FFF2-40B4-BE49-F238E27FC236}">
                <a16:creationId xmlns:a16="http://schemas.microsoft.com/office/drawing/2014/main" id="{ED6AE5AC-3FA6-A548-9035-76D4633CC3BE}"/>
              </a:ext>
            </a:extLst>
          </p:cNvPr>
          <p:cNvSpPr txBox="1"/>
          <p:nvPr/>
        </p:nvSpPr>
        <p:spPr>
          <a:xfrm>
            <a:off x="5842315" y="5355389"/>
            <a:ext cx="1698358" cy="461665"/>
          </a:xfrm>
          <a:prstGeom prst="rect">
            <a:avLst/>
          </a:prstGeom>
          <a:noFill/>
        </p:spPr>
        <p:txBody>
          <a:bodyPr wrap="square" rtlCol="0">
            <a:spAutoFit/>
          </a:bodyPr>
          <a:lstStyle/>
          <a:p>
            <a:pPr algn="ctr"/>
            <a:r>
              <a:rPr lang="en-US" sz="1200" dirty="0"/>
              <a:t>High likelihood of fraud</a:t>
            </a:r>
          </a:p>
          <a:p>
            <a:pPr algn="ctr"/>
            <a:r>
              <a:rPr lang="en-US" sz="1200" dirty="0"/>
              <a:t>BAD</a:t>
            </a:r>
          </a:p>
        </p:txBody>
      </p:sp>
      <p:sp>
        <p:nvSpPr>
          <p:cNvPr id="15" name="TextBox 14">
            <a:extLst>
              <a:ext uri="{FF2B5EF4-FFF2-40B4-BE49-F238E27FC236}">
                <a16:creationId xmlns:a16="http://schemas.microsoft.com/office/drawing/2014/main" id="{B05CAB78-A98E-0846-A340-FF2936D37293}"/>
              </a:ext>
            </a:extLst>
          </p:cNvPr>
          <p:cNvSpPr txBox="1"/>
          <p:nvPr/>
        </p:nvSpPr>
        <p:spPr>
          <a:xfrm>
            <a:off x="7008562" y="4288480"/>
            <a:ext cx="1799032" cy="523220"/>
          </a:xfrm>
          <a:prstGeom prst="rect">
            <a:avLst/>
          </a:prstGeom>
          <a:noFill/>
        </p:spPr>
        <p:txBody>
          <a:bodyPr wrap="square" rtlCol="0">
            <a:spAutoFit/>
          </a:bodyPr>
          <a:lstStyle/>
          <a:p>
            <a:pPr algn="ctr"/>
            <a:r>
              <a:rPr lang="en-US" sz="1400" i="1" dirty="0"/>
              <a:t>Fraud distributions are right skewed</a:t>
            </a:r>
          </a:p>
        </p:txBody>
      </p:sp>
      <p:grpSp>
        <p:nvGrpSpPr>
          <p:cNvPr id="95" name="Group 94">
            <a:extLst>
              <a:ext uri="{FF2B5EF4-FFF2-40B4-BE49-F238E27FC236}">
                <a16:creationId xmlns:a16="http://schemas.microsoft.com/office/drawing/2014/main" id="{5D5E6E7B-47C8-154B-AAEB-26E3937B99D6}"/>
              </a:ext>
            </a:extLst>
          </p:cNvPr>
          <p:cNvGrpSpPr/>
          <p:nvPr/>
        </p:nvGrpSpPr>
        <p:grpSpPr>
          <a:xfrm>
            <a:off x="2069468" y="1200099"/>
            <a:ext cx="4063869" cy="1047099"/>
            <a:chOff x="1166146" y="5229975"/>
            <a:chExt cx="4063869" cy="1047099"/>
          </a:xfrm>
        </p:grpSpPr>
        <p:grpSp>
          <p:nvGrpSpPr>
            <p:cNvPr id="96" name="Group 95">
              <a:extLst>
                <a:ext uri="{FF2B5EF4-FFF2-40B4-BE49-F238E27FC236}">
                  <a16:creationId xmlns:a16="http://schemas.microsoft.com/office/drawing/2014/main" id="{7466EAAA-CEDE-B34D-993E-4423A2F7C19E}"/>
                </a:ext>
              </a:extLst>
            </p:cNvPr>
            <p:cNvGrpSpPr/>
            <p:nvPr/>
          </p:nvGrpSpPr>
          <p:grpSpPr>
            <a:xfrm>
              <a:off x="1166146" y="5229975"/>
              <a:ext cx="4063869" cy="835502"/>
              <a:chOff x="3949643" y="1430733"/>
              <a:chExt cx="4063869" cy="835502"/>
            </a:xfrm>
          </p:grpSpPr>
          <p:sp>
            <p:nvSpPr>
              <p:cNvPr id="100" name="TextBox 99">
                <a:extLst>
                  <a:ext uri="{FF2B5EF4-FFF2-40B4-BE49-F238E27FC236}">
                    <a16:creationId xmlns:a16="http://schemas.microsoft.com/office/drawing/2014/main" id="{BAEB7554-B308-3F4A-BA91-1E67D8AE07AC}"/>
                  </a:ext>
                </a:extLst>
              </p:cNvPr>
              <p:cNvSpPr txBox="1"/>
              <p:nvPr/>
            </p:nvSpPr>
            <p:spPr>
              <a:xfrm>
                <a:off x="3949643" y="1430733"/>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101" name="TextBox 100">
                <a:extLst>
                  <a:ext uri="{FF2B5EF4-FFF2-40B4-BE49-F238E27FC236}">
                    <a16:creationId xmlns:a16="http://schemas.microsoft.com/office/drawing/2014/main" id="{61FA0469-DA91-E546-993D-5842F99F1BB5}"/>
                  </a:ext>
                </a:extLst>
              </p:cNvPr>
              <p:cNvSpPr txBox="1"/>
              <p:nvPr/>
            </p:nvSpPr>
            <p:spPr>
              <a:xfrm>
                <a:off x="3949643" y="1663818"/>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108" name="TextBox 107">
                <a:extLst>
                  <a:ext uri="{FF2B5EF4-FFF2-40B4-BE49-F238E27FC236}">
                    <a16:creationId xmlns:a16="http://schemas.microsoft.com/office/drawing/2014/main" id="{80496DDA-851E-8B48-A6C3-CDF885624A04}"/>
                  </a:ext>
                </a:extLst>
              </p:cNvPr>
              <p:cNvSpPr txBox="1"/>
              <p:nvPr/>
            </p:nvSpPr>
            <p:spPr>
              <a:xfrm>
                <a:off x="3949643" y="1896903"/>
                <a:ext cx="4063869"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grpSp>
        <p:sp>
          <p:nvSpPr>
            <p:cNvPr id="99" name="TextBox 98">
              <a:extLst>
                <a:ext uri="{FF2B5EF4-FFF2-40B4-BE49-F238E27FC236}">
                  <a16:creationId xmlns:a16="http://schemas.microsoft.com/office/drawing/2014/main" id="{2E07DBA0-C995-4A4C-A92F-748F3FFD3685}"/>
                </a:ext>
              </a:extLst>
            </p:cNvPr>
            <p:cNvSpPr txBox="1"/>
            <p:nvPr/>
          </p:nvSpPr>
          <p:spPr>
            <a:xfrm>
              <a:off x="2508317" y="5907742"/>
              <a:ext cx="301214" cy="369332"/>
            </a:xfrm>
            <a:prstGeom prst="rect">
              <a:avLst/>
            </a:prstGeom>
            <a:noFill/>
          </p:spPr>
          <p:txBody>
            <a:bodyPr wrap="square" rtlCol="0">
              <a:spAutoFit/>
            </a:bodyPr>
            <a:lstStyle/>
            <a:p>
              <a:r>
                <a:rPr lang="mr-IN" dirty="0"/>
                <a:t>…</a:t>
              </a:r>
              <a:endParaRPr lang="en-US" dirty="0"/>
            </a:p>
          </p:txBody>
        </p:sp>
      </p:grpSp>
    </p:spTree>
    <p:extLst>
      <p:ext uri="{BB962C8B-B14F-4D97-AF65-F5344CB8AC3E}">
        <p14:creationId xmlns:p14="http://schemas.microsoft.com/office/powerpoint/2010/main" val="36990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200" dirty="0">
                <a:latin typeface="Calibri" panose="020F0502020204030204" pitchFamily="34" charset="0"/>
                <a:cs typeface="Calibri" panose="020F0502020204030204" pitchFamily="34" charset="0"/>
              </a:rPr>
              <a:t>How To Use Fraud Score on Historical Data for </a:t>
            </a:r>
            <a:r>
              <a:rPr lang="en-US" sz="3200" i="1" dirty="0">
                <a:latin typeface="Calibri" panose="020F0502020204030204" pitchFamily="34" charset="0"/>
                <a:cs typeface="Calibri" panose="020F0502020204030204" pitchFamily="34" charset="0"/>
              </a:rPr>
              <a:t>Forensics</a:t>
            </a:r>
          </a:p>
        </p:txBody>
      </p:sp>
      <p:sp>
        <p:nvSpPr>
          <p:cNvPr id="5" name="Slide Number Placeholder 4"/>
          <p:cNvSpPr>
            <a:spLocks noGrp="1"/>
          </p:cNvSpPr>
          <p:nvPr>
            <p:ph type="sldNum" sz="quarter" idx="12"/>
          </p:nvPr>
        </p:nvSpPr>
        <p:spPr/>
        <p:txBody>
          <a:bodyPr/>
          <a:lstStyle/>
          <a:p>
            <a:fld id="{88CD9788-50B9-FE4F-BD86-303CACCBE7E1}" type="slidenum">
              <a:rPr lang="en-US" smtClean="0"/>
              <a:t>19</a:t>
            </a:fld>
            <a:endParaRPr lang="en-US"/>
          </a:p>
        </p:txBody>
      </p:sp>
      <p:grpSp>
        <p:nvGrpSpPr>
          <p:cNvPr id="6" name="Group 5"/>
          <p:cNvGrpSpPr/>
          <p:nvPr/>
        </p:nvGrpSpPr>
        <p:grpSpPr>
          <a:xfrm>
            <a:off x="1449500" y="2441985"/>
            <a:ext cx="6420391" cy="839097"/>
            <a:chOff x="1239259" y="3765176"/>
            <a:chExt cx="6420391" cy="839097"/>
          </a:xfrm>
        </p:grpSpPr>
        <p:grpSp>
          <p:nvGrpSpPr>
            <p:cNvPr id="7" name="Group 6"/>
            <p:cNvGrpSpPr/>
            <p:nvPr/>
          </p:nvGrpSpPr>
          <p:grpSpPr>
            <a:xfrm>
              <a:off x="2775473" y="3765176"/>
              <a:ext cx="1366221" cy="839097"/>
              <a:chOff x="2775473" y="3765176"/>
              <a:chExt cx="1366221" cy="839097"/>
            </a:xfrm>
          </p:grpSpPr>
          <p:sp>
            <p:nvSpPr>
              <p:cNvPr id="12" name="Rectangle 11"/>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8" name="TextBox 7"/>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9" name="Straight Arrow Connector 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grpSp>
        <p:nvGrpSpPr>
          <p:cNvPr id="14" name="Group 13"/>
          <p:cNvGrpSpPr/>
          <p:nvPr/>
        </p:nvGrpSpPr>
        <p:grpSpPr>
          <a:xfrm>
            <a:off x="2021232" y="4183427"/>
            <a:ext cx="5727160" cy="1481664"/>
            <a:chOff x="2021232" y="4258733"/>
            <a:chExt cx="5727160" cy="1481664"/>
          </a:xfrm>
        </p:grpSpPr>
        <p:pic>
          <p:nvPicPr>
            <p:cNvPr id="15" name="Picture 14"/>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16" name="Rectangle 1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lide Number Placeholder 4"/>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CD9788-50B9-FE4F-BD86-303CACCBE7E1}" type="slidenum">
              <a:rPr lang="en-US" smtClean="0"/>
              <a:pPr/>
              <a:t>19</a:t>
            </a:fld>
            <a:endParaRPr lang="en-US"/>
          </a:p>
        </p:txBody>
      </p:sp>
      <p:grpSp>
        <p:nvGrpSpPr>
          <p:cNvPr id="20" name="Group 19"/>
          <p:cNvGrpSpPr/>
          <p:nvPr/>
        </p:nvGrpSpPr>
        <p:grpSpPr>
          <a:xfrm>
            <a:off x="2345405" y="4725585"/>
            <a:ext cx="4346089" cy="874208"/>
            <a:chOff x="2237591" y="1957892"/>
            <a:chExt cx="4346089" cy="874208"/>
          </a:xfrm>
        </p:grpSpPr>
        <p:grpSp>
          <p:nvGrpSpPr>
            <p:cNvPr id="21" name="Group 20"/>
            <p:cNvGrpSpPr/>
            <p:nvPr/>
          </p:nvGrpSpPr>
          <p:grpSpPr>
            <a:xfrm>
              <a:off x="2237591" y="1957892"/>
              <a:ext cx="4346089" cy="871369"/>
              <a:chOff x="2237591" y="1957892"/>
              <a:chExt cx="4346089" cy="871369"/>
            </a:xfrm>
          </p:grpSpPr>
          <p:grpSp>
            <p:nvGrpSpPr>
              <p:cNvPr id="48" name="Group 47"/>
              <p:cNvGrpSpPr/>
              <p:nvPr/>
            </p:nvGrpSpPr>
            <p:grpSpPr>
              <a:xfrm>
                <a:off x="2237591" y="1957892"/>
                <a:ext cx="4346089" cy="871369"/>
                <a:chOff x="2237591" y="1957892"/>
                <a:chExt cx="4346089" cy="871369"/>
              </a:xfrm>
            </p:grpSpPr>
            <p:cxnSp>
              <p:nvCxnSpPr>
                <p:cNvPr id="50" name="Straight Connector 49"/>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10854" y="2679700"/>
              <a:ext cx="4005912" cy="152400"/>
              <a:chOff x="2410854" y="2940050"/>
              <a:chExt cx="4005912" cy="152400"/>
            </a:xfrm>
          </p:grpSpPr>
          <p:cxnSp>
            <p:nvCxnSpPr>
              <p:cNvPr id="23" name="Straight Connector 22"/>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597471" y="4725585"/>
            <a:ext cx="1445595" cy="923330"/>
          </a:xfrm>
          <a:prstGeom prst="rect">
            <a:avLst/>
          </a:prstGeom>
          <a:noFill/>
        </p:spPr>
        <p:txBody>
          <a:bodyPr wrap="square" rtlCol="0">
            <a:spAutoFit/>
          </a:bodyPr>
          <a:lstStyle/>
          <a:p>
            <a:pPr algn="ctr"/>
            <a:r>
              <a:rPr lang="en-US" dirty="0"/>
              <a:t>Number of records at that score</a:t>
            </a:r>
          </a:p>
        </p:txBody>
      </p:sp>
      <p:sp>
        <p:nvSpPr>
          <p:cNvPr id="53" name="TextBox 52"/>
          <p:cNvSpPr txBox="1"/>
          <p:nvPr/>
        </p:nvSpPr>
        <p:spPr>
          <a:xfrm>
            <a:off x="2185175" y="5607708"/>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6534329" y="5607708"/>
            <a:ext cx="301686" cy="369332"/>
          </a:xfrm>
          <a:prstGeom prst="rect">
            <a:avLst/>
          </a:prstGeom>
          <a:noFill/>
        </p:spPr>
        <p:txBody>
          <a:bodyPr wrap="none" rtlCol="0">
            <a:spAutoFit/>
          </a:bodyPr>
          <a:lstStyle/>
          <a:p>
            <a:r>
              <a:rPr lang="en-US" dirty="0"/>
              <a:t>1</a:t>
            </a:r>
          </a:p>
        </p:txBody>
      </p:sp>
      <p:sp>
        <p:nvSpPr>
          <p:cNvPr id="55" name="TextBox 54"/>
          <p:cNvSpPr txBox="1"/>
          <p:nvPr/>
        </p:nvSpPr>
        <p:spPr>
          <a:xfrm>
            <a:off x="4101403" y="5661492"/>
            <a:ext cx="700769" cy="369332"/>
          </a:xfrm>
          <a:prstGeom prst="rect">
            <a:avLst/>
          </a:prstGeom>
          <a:noFill/>
        </p:spPr>
        <p:txBody>
          <a:bodyPr wrap="none" rtlCol="0">
            <a:spAutoFit/>
          </a:bodyPr>
          <a:lstStyle/>
          <a:p>
            <a:r>
              <a:rPr lang="en-US" dirty="0"/>
              <a:t>Score</a:t>
            </a:r>
          </a:p>
        </p:txBody>
      </p:sp>
      <p:sp>
        <p:nvSpPr>
          <p:cNvPr id="56" name="TextBox 55"/>
          <p:cNvSpPr txBox="1"/>
          <p:nvPr/>
        </p:nvSpPr>
        <p:spPr>
          <a:xfrm>
            <a:off x="6965985" y="4600263"/>
            <a:ext cx="1437753" cy="923330"/>
          </a:xfrm>
          <a:prstGeom prst="rect">
            <a:avLst/>
          </a:prstGeom>
          <a:noFill/>
        </p:spPr>
        <p:txBody>
          <a:bodyPr wrap="square" rtlCol="0">
            <a:spAutoFit/>
          </a:bodyPr>
          <a:lstStyle/>
          <a:p>
            <a:pPr algn="ctr"/>
            <a:r>
              <a:rPr lang="en-US" i="1"/>
              <a:t>Investigate records from this end</a:t>
            </a:r>
            <a:endParaRPr lang="en-US" i="1" dirty="0"/>
          </a:p>
        </p:txBody>
      </p:sp>
      <p:sp>
        <p:nvSpPr>
          <p:cNvPr id="58" name="TextBox 57"/>
          <p:cNvSpPr txBox="1"/>
          <p:nvPr/>
        </p:nvSpPr>
        <p:spPr>
          <a:xfrm>
            <a:off x="1738250" y="5859271"/>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59" name="TextBox 58"/>
          <p:cNvSpPr txBox="1"/>
          <p:nvPr/>
        </p:nvSpPr>
        <p:spPr>
          <a:xfrm>
            <a:off x="5887207" y="5859271"/>
            <a:ext cx="1392946" cy="738664"/>
          </a:xfrm>
          <a:prstGeom prst="rect">
            <a:avLst/>
          </a:prstGeom>
          <a:noFill/>
        </p:spPr>
        <p:txBody>
          <a:bodyPr wrap="square" rtlCol="0">
            <a:spAutoFit/>
          </a:bodyPr>
          <a:lstStyle/>
          <a:p>
            <a:pPr algn="ctr"/>
            <a:r>
              <a:rPr lang="en-US" sz="1400" dirty="0"/>
              <a:t>High likelihood of fraud</a:t>
            </a:r>
          </a:p>
          <a:p>
            <a:pPr algn="ctr"/>
            <a:r>
              <a:rPr lang="en-US" sz="1400"/>
              <a:t>BAD</a:t>
            </a:r>
            <a:endParaRPr lang="en-US" sz="1400" dirty="0"/>
          </a:p>
        </p:txBody>
      </p:sp>
      <p:cxnSp>
        <p:nvCxnSpPr>
          <p:cNvPr id="62" name="Straight Arrow Connector 61"/>
          <p:cNvCxnSpPr/>
          <p:nvPr/>
        </p:nvCxnSpPr>
        <p:spPr>
          <a:xfrm flipH="1">
            <a:off x="6023841" y="5187250"/>
            <a:ext cx="942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45770" y="1323668"/>
            <a:ext cx="7886700" cy="5034579"/>
          </a:xfrm>
        </p:spPr>
        <p:txBody>
          <a:bodyPr>
            <a:normAutofit/>
          </a:bodyPr>
          <a:lstStyle/>
          <a:p>
            <a:pPr marL="514350" indent="-514350">
              <a:buAutoNum type="arabicParenR"/>
            </a:pPr>
            <a:r>
              <a:rPr lang="en-US" dirty="0"/>
              <a:t>Build fraud model using historical data</a:t>
            </a:r>
          </a:p>
          <a:p>
            <a:pPr marL="514350" indent="-514350">
              <a:buAutoNum type="arabicParenR"/>
            </a:pPr>
            <a:r>
              <a:rPr lang="en-US" dirty="0"/>
              <a:t>Score all data records with model</a:t>
            </a:r>
          </a:p>
          <a:p>
            <a:pPr marL="514350" indent="-514350">
              <a:buAutoNum type="arabicParenR"/>
            </a:pPr>
            <a:endParaRPr lang="en-US" dirty="0"/>
          </a:p>
          <a:p>
            <a:pPr marL="514350" indent="-514350">
              <a:buAutoNum type="arabicParenR"/>
            </a:pPr>
            <a:endParaRPr lang="en-US" dirty="0"/>
          </a:p>
          <a:p>
            <a:pPr marL="514350" indent="-514350">
              <a:buAutoNum type="arabicParenR"/>
            </a:pPr>
            <a:r>
              <a:rPr lang="en-US" dirty="0"/>
              <a:t>Sort all records by the score</a:t>
            </a:r>
          </a:p>
          <a:p>
            <a:pPr marL="514350" indent="-514350">
              <a:buAutoNum type="arabicParenR"/>
            </a:pPr>
            <a:r>
              <a:rPr lang="en-US" dirty="0"/>
              <a:t>Work records in decreasing score order</a:t>
            </a:r>
          </a:p>
          <a:p>
            <a:endParaRPr lang="en-US" dirty="0"/>
          </a:p>
          <a:p>
            <a:endParaRPr lang="en-US" dirty="0"/>
          </a:p>
          <a:p>
            <a:endParaRPr lang="en-US" dirty="0"/>
          </a:p>
        </p:txBody>
      </p:sp>
    </p:spTree>
    <p:extLst>
      <p:ext uri="{BB962C8B-B14F-4D97-AF65-F5344CB8AC3E}">
        <p14:creationId xmlns:p14="http://schemas.microsoft.com/office/powerpoint/2010/main" val="378269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391" y="125532"/>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a:latin typeface="+mn-lt"/>
              </a:rPr>
              <a:t>1/16 Class 1 - Overview</a:t>
            </a:r>
          </a:p>
        </p:txBody>
      </p:sp>
      <p:sp>
        <p:nvSpPr>
          <p:cNvPr id="3" name="Content Placeholder 2"/>
          <p:cNvSpPr>
            <a:spLocks noGrp="1"/>
          </p:cNvSpPr>
          <p:nvPr>
            <p:ph idx="1"/>
          </p:nvPr>
        </p:nvSpPr>
        <p:spPr/>
        <p:txBody>
          <a:bodyPr>
            <a:normAutofit lnSpcReduction="10000"/>
          </a:bodyPr>
          <a:lstStyle/>
          <a:p>
            <a:r>
              <a:rPr lang="en-US" dirty="0"/>
              <a:t>My background</a:t>
            </a:r>
          </a:p>
          <a:p>
            <a:r>
              <a:rPr lang="en-US" dirty="0"/>
              <a:t>What we’ll cover during the semester</a:t>
            </a:r>
          </a:p>
          <a:p>
            <a:r>
              <a:rPr lang="en-US" dirty="0"/>
              <a:t>Grading, homework, projects</a:t>
            </a:r>
          </a:p>
          <a:p>
            <a:r>
              <a:rPr lang="en-US" dirty="0"/>
              <a:t>What is fraud</a:t>
            </a:r>
          </a:p>
          <a:p>
            <a:r>
              <a:rPr lang="en-US" dirty="0"/>
              <a:t>How to use a fraud score</a:t>
            </a:r>
          </a:p>
          <a:p>
            <a:r>
              <a:rPr lang="en-US" dirty="0"/>
              <a:t>Tax fraud example</a:t>
            </a:r>
          </a:p>
          <a:p>
            <a:r>
              <a:rPr lang="en-US" dirty="0"/>
              <a:t>Good plot formats</a:t>
            </a:r>
          </a:p>
          <a:p>
            <a:r>
              <a:rPr lang="en-US" dirty="0"/>
              <a:t>Data Quality Report (DQR)</a:t>
            </a:r>
          </a:p>
          <a:p>
            <a:r>
              <a:rPr lang="en-US" dirty="0"/>
              <a:t>Assignment Homework 1, Project 1</a:t>
            </a:r>
          </a:p>
        </p:txBody>
      </p:sp>
      <p:sp>
        <p:nvSpPr>
          <p:cNvPr id="4" name="Slide Number Placeholder 3"/>
          <p:cNvSpPr>
            <a:spLocks noGrp="1"/>
          </p:cNvSpPr>
          <p:nvPr>
            <p:ph type="sldNum" sz="quarter" idx="12"/>
          </p:nvPr>
        </p:nvSpPr>
        <p:spPr/>
        <p:txBody>
          <a:bodyPr/>
          <a:lstStyle/>
          <a:p>
            <a:fld id="{88CD9788-50B9-FE4F-BD86-303CACCBE7E1}" type="slidenum">
              <a:rPr lang="en-US" smtClean="0"/>
              <a:t>2</a:t>
            </a:fld>
            <a:endParaRPr lang="en-US"/>
          </a:p>
        </p:txBody>
      </p:sp>
    </p:spTree>
    <p:extLst>
      <p:ext uri="{BB962C8B-B14F-4D97-AF65-F5344CB8AC3E}">
        <p14:creationId xmlns:p14="http://schemas.microsoft.com/office/powerpoint/2010/main" val="172090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0272" y="2763059"/>
            <a:ext cx="5727160" cy="1481664"/>
            <a:chOff x="2021232" y="4258733"/>
            <a:chExt cx="5727160" cy="1481664"/>
          </a:xfrm>
        </p:grpSpPr>
        <p:pic>
          <p:nvPicPr>
            <p:cNvPr id="15" name="Picture 14"/>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16" name="Rectangle 1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2284445" y="3305217"/>
            <a:ext cx="4346089" cy="874208"/>
            <a:chOff x="2237591" y="1957892"/>
            <a:chExt cx="4346089" cy="874208"/>
          </a:xfrm>
        </p:grpSpPr>
        <p:grpSp>
          <p:nvGrpSpPr>
            <p:cNvPr id="21" name="Group 20"/>
            <p:cNvGrpSpPr/>
            <p:nvPr/>
          </p:nvGrpSpPr>
          <p:grpSpPr>
            <a:xfrm>
              <a:off x="2237591" y="1957892"/>
              <a:ext cx="4346089" cy="871369"/>
              <a:chOff x="2237591" y="1957892"/>
              <a:chExt cx="4346089" cy="871369"/>
            </a:xfrm>
          </p:grpSpPr>
          <p:grpSp>
            <p:nvGrpSpPr>
              <p:cNvPr id="48" name="Group 47"/>
              <p:cNvGrpSpPr/>
              <p:nvPr/>
            </p:nvGrpSpPr>
            <p:grpSpPr>
              <a:xfrm>
                <a:off x="2237591" y="1957892"/>
                <a:ext cx="4346089" cy="871369"/>
                <a:chOff x="2237591" y="1957892"/>
                <a:chExt cx="4346089" cy="871369"/>
              </a:xfrm>
            </p:grpSpPr>
            <p:cxnSp>
              <p:nvCxnSpPr>
                <p:cNvPr id="50" name="Straight Connector 49"/>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10854" y="2679700"/>
              <a:ext cx="4005912" cy="152400"/>
              <a:chOff x="2410854" y="2940050"/>
              <a:chExt cx="4005912" cy="152400"/>
            </a:xfrm>
          </p:grpSpPr>
          <p:cxnSp>
            <p:nvCxnSpPr>
              <p:cNvPr id="23" name="Straight Connector 22"/>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536511" y="3305217"/>
            <a:ext cx="1445595" cy="923330"/>
          </a:xfrm>
          <a:prstGeom prst="rect">
            <a:avLst/>
          </a:prstGeom>
          <a:noFill/>
        </p:spPr>
        <p:txBody>
          <a:bodyPr wrap="square" rtlCol="0">
            <a:spAutoFit/>
          </a:bodyPr>
          <a:lstStyle/>
          <a:p>
            <a:pPr algn="ctr"/>
            <a:r>
              <a:rPr lang="en-US" dirty="0"/>
              <a:t>Number of records at that score</a:t>
            </a:r>
          </a:p>
        </p:txBody>
      </p:sp>
      <p:sp>
        <p:nvSpPr>
          <p:cNvPr id="53" name="TextBox 52"/>
          <p:cNvSpPr txBox="1"/>
          <p:nvPr/>
        </p:nvSpPr>
        <p:spPr>
          <a:xfrm>
            <a:off x="2124215" y="4187340"/>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6473369" y="4187340"/>
            <a:ext cx="301686" cy="369332"/>
          </a:xfrm>
          <a:prstGeom prst="rect">
            <a:avLst/>
          </a:prstGeom>
          <a:noFill/>
        </p:spPr>
        <p:txBody>
          <a:bodyPr wrap="none" rtlCol="0">
            <a:spAutoFit/>
          </a:bodyPr>
          <a:lstStyle/>
          <a:p>
            <a:r>
              <a:rPr lang="en-US" dirty="0"/>
              <a:t>1</a:t>
            </a:r>
          </a:p>
        </p:txBody>
      </p:sp>
      <p:sp>
        <p:nvSpPr>
          <p:cNvPr id="55" name="TextBox 54"/>
          <p:cNvSpPr txBox="1"/>
          <p:nvPr/>
        </p:nvSpPr>
        <p:spPr>
          <a:xfrm>
            <a:off x="4040443" y="4241124"/>
            <a:ext cx="700769" cy="369332"/>
          </a:xfrm>
          <a:prstGeom prst="rect">
            <a:avLst/>
          </a:prstGeom>
          <a:noFill/>
        </p:spPr>
        <p:txBody>
          <a:bodyPr wrap="none" rtlCol="0">
            <a:spAutoFit/>
          </a:bodyPr>
          <a:lstStyle/>
          <a:p>
            <a:r>
              <a:rPr lang="en-US" dirty="0"/>
              <a:t>Score</a:t>
            </a:r>
          </a:p>
        </p:txBody>
      </p:sp>
      <p:sp>
        <p:nvSpPr>
          <p:cNvPr id="58" name="TextBox 57"/>
          <p:cNvSpPr txBox="1"/>
          <p:nvPr/>
        </p:nvSpPr>
        <p:spPr>
          <a:xfrm>
            <a:off x="1677290" y="4438903"/>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59" name="TextBox 58"/>
          <p:cNvSpPr txBox="1"/>
          <p:nvPr/>
        </p:nvSpPr>
        <p:spPr>
          <a:xfrm>
            <a:off x="5826247" y="4438903"/>
            <a:ext cx="1392946" cy="738664"/>
          </a:xfrm>
          <a:prstGeom prst="rect">
            <a:avLst/>
          </a:prstGeom>
          <a:noFill/>
        </p:spPr>
        <p:txBody>
          <a:bodyPr wrap="square" rtlCol="0">
            <a:spAutoFit/>
          </a:bodyPr>
          <a:lstStyle/>
          <a:p>
            <a:pPr algn="ctr"/>
            <a:r>
              <a:rPr lang="en-US" sz="1400" dirty="0"/>
              <a:t>High likelihood of fraud</a:t>
            </a:r>
          </a:p>
          <a:p>
            <a:pPr algn="ctr"/>
            <a:r>
              <a:rPr lang="en-US" sz="1400" dirty="0"/>
              <a:t>BAD</a:t>
            </a:r>
          </a:p>
        </p:txBody>
      </p:sp>
      <p:cxnSp>
        <p:nvCxnSpPr>
          <p:cNvPr id="62" name="Straight Arrow Connector 61"/>
          <p:cNvCxnSpPr>
            <a:cxnSpLocks/>
          </p:cNvCxnSpPr>
          <p:nvPr/>
        </p:nvCxnSpPr>
        <p:spPr>
          <a:xfrm>
            <a:off x="5885313" y="3558884"/>
            <a:ext cx="0" cy="56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4BB49EF-9F4E-4849-AC7C-DD90497079A0}"/>
              </a:ext>
            </a:extLst>
          </p:cNvPr>
          <p:cNvSpPr txBox="1"/>
          <p:nvPr/>
        </p:nvSpPr>
        <p:spPr>
          <a:xfrm>
            <a:off x="5208446" y="3076254"/>
            <a:ext cx="1392946" cy="523220"/>
          </a:xfrm>
          <a:prstGeom prst="rect">
            <a:avLst/>
          </a:prstGeom>
          <a:noFill/>
        </p:spPr>
        <p:txBody>
          <a:bodyPr wrap="square" rtlCol="0">
            <a:spAutoFit/>
          </a:bodyPr>
          <a:lstStyle/>
          <a:p>
            <a:pPr algn="ctr"/>
            <a:r>
              <a:rPr lang="en-US" sz="1400" dirty="0"/>
              <a:t>Decide location of score cutoff</a:t>
            </a:r>
          </a:p>
        </p:txBody>
      </p:sp>
      <p:sp>
        <p:nvSpPr>
          <p:cNvPr id="2" name="Title 1"/>
          <p:cNvSpPr>
            <a:spLocks noGrp="1"/>
          </p:cNvSpPr>
          <p:nvPr>
            <p:ph type="title"/>
          </p:nvPr>
        </p:nvSpPr>
        <p:spPr>
          <a:xfrm>
            <a:off x="537542" y="-103606"/>
            <a:ext cx="8180070" cy="1325563"/>
          </a:xfrm>
        </p:spPr>
        <p:txBody>
          <a:bodyPr>
            <a:normAutofit/>
          </a:bodyPr>
          <a:lstStyle/>
          <a:p>
            <a:r>
              <a:rPr lang="en-US" sz="3600" dirty="0">
                <a:latin typeface="Calibri" panose="020F0502020204030204" pitchFamily="34" charset="0"/>
                <a:cs typeface="Calibri" panose="020F0502020204030204" pitchFamily="34" charset="0"/>
              </a:rPr>
              <a:t>How To Use Fraud Score for </a:t>
            </a:r>
            <a:r>
              <a:rPr lang="en-US" sz="3600" i="1" dirty="0">
                <a:latin typeface="Calibri" panose="020F0502020204030204" pitchFamily="34" charset="0"/>
                <a:cs typeface="Calibri" panose="020F0502020204030204" pitchFamily="34" charset="0"/>
              </a:rPr>
              <a:t>Real Time</a:t>
            </a:r>
          </a:p>
        </p:txBody>
      </p:sp>
      <p:sp>
        <p:nvSpPr>
          <p:cNvPr id="4" name="Content Placeholder 3"/>
          <p:cNvSpPr>
            <a:spLocks noGrp="1"/>
          </p:cNvSpPr>
          <p:nvPr>
            <p:ph sz="half" idx="2"/>
          </p:nvPr>
        </p:nvSpPr>
        <p:spPr>
          <a:xfrm>
            <a:off x="435168" y="1116404"/>
            <a:ext cx="7886700" cy="5455084"/>
          </a:xfrm>
        </p:spPr>
        <p:txBody>
          <a:bodyPr>
            <a:normAutofit/>
          </a:bodyPr>
          <a:lstStyle/>
          <a:p>
            <a:pPr marL="514350" indent="-514350">
              <a:buAutoNum type="arabicParenR"/>
            </a:pPr>
            <a:r>
              <a:rPr lang="en-US" dirty="0"/>
              <a:t>Build fraud model using historical data</a:t>
            </a:r>
          </a:p>
          <a:p>
            <a:pPr marL="514350" indent="-514350">
              <a:buAutoNum type="arabicParenR"/>
            </a:pPr>
            <a:r>
              <a:rPr lang="en-US" dirty="0"/>
              <a:t>Score historical data records with model</a:t>
            </a:r>
          </a:p>
          <a:p>
            <a:pPr marL="514350" indent="-514350">
              <a:buAutoNum type="arabicParenR"/>
            </a:pPr>
            <a:r>
              <a:rPr lang="en-US" dirty="0"/>
              <a:t>Look at distribution. Work with business to decide a score cutoff.</a:t>
            </a:r>
          </a:p>
          <a:p>
            <a:pPr marL="514350" indent="-514350">
              <a:buAutoNum type="arabicParenR"/>
            </a:pPr>
            <a:endParaRPr lang="en-US" dirty="0"/>
          </a:p>
          <a:p>
            <a:pPr marL="514350" indent="-514350">
              <a:buAutoNum type="arabicParenR"/>
            </a:pPr>
            <a:endParaRPr lang="en-US" dirty="0"/>
          </a:p>
          <a:p>
            <a:pPr marL="514350" indent="-514350">
              <a:buAutoNum type="arabicParenR"/>
            </a:pPr>
            <a:endParaRPr lang="en-US" dirty="0"/>
          </a:p>
          <a:p>
            <a:pPr marL="514350" indent="-514350">
              <a:buAutoNum type="arabicParenR"/>
            </a:pPr>
            <a:endParaRPr lang="en-US" dirty="0"/>
          </a:p>
          <a:p>
            <a:pPr marL="514350" indent="-514350">
              <a:buAutoNum type="arabicParenR"/>
            </a:pPr>
            <a:r>
              <a:rPr lang="en-US" dirty="0"/>
              <a:t>Score all new records as they come in</a:t>
            </a:r>
          </a:p>
          <a:p>
            <a:pPr marL="514350" indent="-514350">
              <a:buAutoNum type="arabicParenR"/>
            </a:pPr>
            <a:r>
              <a:rPr lang="en-US" dirty="0"/>
              <a:t>Flag/stop/divert any record that scores above the threshold</a:t>
            </a:r>
          </a:p>
          <a:p>
            <a:endParaRPr lang="en-US" dirty="0"/>
          </a:p>
          <a:p>
            <a:endParaRPr lang="en-US" dirty="0"/>
          </a:p>
        </p:txBody>
      </p:sp>
      <p:sp>
        <p:nvSpPr>
          <p:cNvPr id="19" name="Slide Number Placeholder 4"/>
          <p:cNvSpPr txBox="1">
            <a:spLocks/>
          </p:cNvSpPr>
          <p:nvPr/>
        </p:nvSpPr>
        <p:spPr>
          <a:xfrm>
            <a:off x="6909054" y="6376819"/>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CD9788-50B9-FE4F-BD86-303CACCBE7E1}" type="slidenum">
              <a:rPr lang="en-US" smtClean="0"/>
              <a:pPr/>
              <a:t>20</a:t>
            </a:fld>
            <a:endParaRPr lang="en-US" dirty="0"/>
          </a:p>
        </p:txBody>
      </p:sp>
    </p:spTree>
    <p:extLst>
      <p:ext uri="{BB962C8B-B14F-4D97-AF65-F5344CB8AC3E}">
        <p14:creationId xmlns:p14="http://schemas.microsoft.com/office/powerpoint/2010/main" val="133717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96" y="765207"/>
            <a:ext cx="8814815" cy="1325563"/>
          </a:xfrm>
        </p:spPr>
        <p:txBody>
          <a:bodyPr>
            <a:noAutofit/>
          </a:bodyPr>
          <a:lstStyle/>
          <a:p>
            <a:r>
              <a:rPr lang="en-US" sz="3600" dirty="0">
                <a:latin typeface="+mn-lt"/>
              </a:rPr>
              <a:t>My First Fraud Problem: Tax Preparer Fraud</a:t>
            </a: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3" name="Content Placeholder 2"/>
          <p:cNvSpPr>
            <a:spLocks noGrp="1"/>
          </p:cNvSpPr>
          <p:nvPr>
            <p:ph idx="1"/>
          </p:nvPr>
        </p:nvSpPr>
        <p:spPr>
          <a:xfrm>
            <a:off x="333487" y="1501943"/>
            <a:ext cx="8109035" cy="4351338"/>
          </a:xfrm>
        </p:spPr>
        <p:txBody>
          <a:bodyPr>
            <a:normAutofit fontScale="92500" lnSpcReduction="10000"/>
          </a:bodyPr>
          <a:lstStyle/>
          <a:p>
            <a:r>
              <a:rPr lang="en-US" dirty="0"/>
              <a:t>1992, Los Alamos National Lab project with the IRS</a:t>
            </a:r>
          </a:p>
          <a:p>
            <a:r>
              <a:rPr lang="en-US" dirty="0"/>
              <a:t>What is the business problem: </a:t>
            </a:r>
          </a:p>
          <a:p>
            <a:pPr lvl="1"/>
            <a:r>
              <a:rPr lang="en-US" dirty="0"/>
              <a:t>Find fraud committed by tax preparers</a:t>
            </a:r>
          </a:p>
          <a:p>
            <a:r>
              <a:rPr lang="en-US" dirty="0"/>
              <a:t>What was the situation when I took over the project: </a:t>
            </a:r>
          </a:p>
          <a:p>
            <a:pPr lvl="1"/>
            <a:r>
              <a:rPr lang="en-US" dirty="0"/>
              <a:t>Team building supervised fraud models looking for unusual tax returns</a:t>
            </a:r>
          </a:p>
          <a:p>
            <a:pPr lvl="1"/>
            <a:r>
              <a:rPr lang="en-US" dirty="0"/>
              <a:t>Using linear, logistic regressions, various clustering methods</a:t>
            </a:r>
          </a:p>
          <a:p>
            <a:pPr lvl="1"/>
            <a:r>
              <a:rPr lang="en-US" dirty="0"/>
              <a:t>Scored few hundred thousand returns, sent few hundred to IRS to investigate</a:t>
            </a:r>
          </a:p>
          <a:p>
            <a:pPr lvl="1"/>
            <a:r>
              <a:rPr lang="en-US" dirty="0"/>
              <a:t>IRS kept saying “nothing there”</a:t>
            </a:r>
          </a:p>
          <a:p>
            <a:pPr lvl="1"/>
            <a:r>
              <a:rPr lang="en-US" dirty="0"/>
              <a:t>Project had been going like this for about 18 months</a:t>
            </a:r>
          </a:p>
          <a:p>
            <a:r>
              <a:rPr lang="en-US" dirty="0"/>
              <a:t>What would you do?</a:t>
            </a:r>
          </a:p>
          <a:p>
            <a:pPr lvl="1"/>
            <a:endParaRPr lang="en-US" dirty="0"/>
          </a:p>
          <a:p>
            <a:endParaRPr lang="en-US" dirty="0"/>
          </a:p>
        </p:txBody>
      </p:sp>
      <p:sp>
        <p:nvSpPr>
          <p:cNvPr id="4" name="Slide Number Placeholder 3"/>
          <p:cNvSpPr>
            <a:spLocks noGrp="1"/>
          </p:cNvSpPr>
          <p:nvPr>
            <p:ph type="sldNum" sz="quarter" idx="12"/>
          </p:nvPr>
        </p:nvSpPr>
        <p:spPr>
          <a:xfrm>
            <a:off x="6457950" y="6350489"/>
            <a:ext cx="2057400" cy="365125"/>
          </a:xfrm>
        </p:spPr>
        <p:txBody>
          <a:bodyPr/>
          <a:lstStyle/>
          <a:p>
            <a:fld id="{88CD9788-50B9-FE4F-BD86-303CACCBE7E1}" type="slidenum">
              <a:rPr lang="en-US" smtClean="0"/>
              <a:t>21</a:t>
            </a:fld>
            <a:endParaRPr lang="en-US" dirty="0"/>
          </a:p>
        </p:txBody>
      </p:sp>
    </p:spTree>
    <p:extLst>
      <p:ext uri="{BB962C8B-B14F-4D97-AF65-F5344CB8AC3E}">
        <p14:creationId xmlns:p14="http://schemas.microsoft.com/office/powerpoint/2010/main" val="3931341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Break</a:t>
            </a:r>
          </a:p>
        </p:txBody>
      </p:sp>
      <p:sp>
        <p:nvSpPr>
          <p:cNvPr id="5" name="Slide Number Placeholder 4"/>
          <p:cNvSpPr>
            <a:spLocks noGrp="1"/>
          </p:cNvSpPr>
          <p:nvPr>
            <p:ph type="sldNum" sz="quarter" idx="12"/>
          </p:nvPr>
        </p:nvSpPr>
        <p:spPr/>
        <p:txBody>
          <a:bodyPr/>
          <a:lstStyle/>
          <a:p>
            <a:fld id="{88CD9788-50B9-FE4F-BD86-303CACCBE7E1}" type="slidenum">
              <a:rPr lang="en-US" smtClean="0"/>
              <a:t>22</a:t>
            </a:fld>
            <a:endParaRPr lang="en-US"/>
          </a:p>
        </p:txBody>
      </p:sp>
    </p:spTree>
    <p:extLst>
      <p:ext uri="{BB962C8B-B14F-4D97-AF65-F5344CB8AC3E}">
        <p14:creationId xmlns:p14="http://schemas.microsoft.com/office/powerpoint/2010/main" val="232588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005558"/>
            <a:ext cx="8477026" cy="1325563"/>
          </a:xfrm>
        </p:spPr>
        <p:txBody>
          <a:bodyPr>
            <a:noAutofit/>
          </a:bodyPr>
          <a:lstStyle/>
          <a:p>
            <a:r>
              <a:rPr lang="en-US" sz="3600" dirty="0">
                <a:latin typeface="+mn-lt"/>
              </a:rPr>
              <a:t>Look at Data. What Fields are Available?</a:t>
            </a: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pic>
        <p:nvPicPr>
          <p:cNvPr id="11" name="Picture 10" descr="A screenshot of text&#10;&#10;Description automatically generated">
            <a:extLst>
              <a:ext uri="{FF2B5EF4-FFF2-40B4-BE49-F238E27FC236}">
                <a16:creationId xmlns:a16="http://schemas.microsoft.com/office/drawing/2014/main" id="{98A32226-0BF6-9F47-8CCD-52F1EA9082B0}"/>
              </a:ext>
            </a:extLst>
          </p:cNvPr>
          <p:cNvPicPr>
            <a:picLocks noChangeAspect="1"/>
          </p:cNvPicPr>
          <p:nvPr/>
        </p:nvPicPr>
        <p:blipFill>
          <a:blip r:embed="rId2"/>
          <a:stretch>
            <a:fillRect/>
          </a:stretch>
        </p:blipFill>
        <p:spPr>
          <a:xfrm>
            <a:off x="74761" y="743251"/>
            <a:ext cx="4621430" cy="323141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C485E8B-6D6A-CB4A-89D9-A87F239731EE}"/>
              </a:ext>
            </a:extLst>
          </p:cNvPr>
          <p:cNvPicPr>
            <a:picLocks noChangeAspect="1"/>
          </p:cNvPicPr>
          <p:nvPr/>
        </p:nvPicPr>
        <p:blipFill>
          <a:blip r:embed="rId3"/>
          <a:stretch>
            <a:fillRect/>
          </a:stretch>
        </p:blipFill>
        <p:spPr>
          <a:xfrm>
            <a:off x="4522569" y="3888896"/>
            <a:ext cx="4621431" cy="2969104"/>
          </a:xfrm>
          <a:prstGeom prst="rect">
            <a:avLst/>
          </a:prstGeom>
        </p:spPr>
      </p:pic>
    </p:spTree>
    <p:extLst>
      <p:ext uri="{BB962C8B-B14F-4D97-AF65-F5344CB8AC3E}">
        <p14:creationId xmlns:p14="http://schemas.microsoft.com/office/powerpoint/2010/main" val="2237649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584414"/>
            <a:ext cx="8477026" cy="1325563"/>
          </a:xfrm>
        </p:spPr>
        <p:txBody>
          <a:bodyPr>
            <a:noAutofit/>
          </a:bodyPr>
          <a:lstStyle/>
          <a:p>
            <a:r>
              <a:rPr lang="en-US" sz="3600" dirty="0">
                <a:latin typeface="+mn-lt"/>
              </a:rPr>
              <a:t>Tax Preparer Fraud Solution Approach</a:t>
            </a: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3" name="Content Placeholder 2"/>
          <p:cNvSpPr>
            <a:spLocks noGrp="1"/>
          </p:cNvSpPr>
          <p:nvPr>
            <p:ph idx="1"/>
          </p:nvPr>
        </p:nvSpPr>
        <p:spPr>
          <a:xfrm>
            <a:off x="333487" y="1501943"/>
            <a:ext cx="8109035" cy="5038706"/>
          </a:xfrm>
        </p:spPr>
        <p:txBody>
          <a:bodyPr>
            <a:normAutofit/>
          </a:bodyPr>
          <a:lstStyle/>
          <a:p>
            <a:r>
              <a:rPr lang="en-US" dirty="0"/>
              <a:t>First fully understand the business problem: </a:t>
            </a:r>
          </a:p>
          <a:p>
            <a:pPr lvl="1"/>
            <a:r>
              <a:rPr lang="en-US" dirty="0"/>
              <a:t>seeking tax </a:t>
            </a:r>
            <a:r>
              <a:rPr lang="en-US" b="1" dirty="0"/>
              <a:t>preparer</a:t>
            </a:r>
            <a:r>
              <a:rPr lang="en-US" dirty="0"/>
              <a:t>, not tax </a:t>
            </a:r>
            <a:r>
              <a:rPr lang="en-US" b="1" dirty="0"/>
              <a:t>payer</a:t>
            </a:r>
            <a:r>
              <a:rPr lang="en-US" dirty="0"/>
              <a:t> fraud</a:t>
            </a:r>
          </a:p>
          <a:p>
            <a:r>
              <a:rPr lang="en-US" dirty="0"/>
              <a:t>Fully understand current flagging and investigative process: </a:t>
            </a:r>
          </a:p>
          <a:p>
            <a:pPr lvl="1"/>
            <a:r>
              <a:rPr lang="en-US" dirty="0"/>
              <a:t>Investigators looking for </a:t>
            </a:r>
            <a:r>
              <a:rPr lang="en-US" b="1" dirty="0"/>
              <a:t>connections between returns</a:t>
            </a:r>
            <a:r>
              <a:rPr lang="en-US" dirty="0"/>
              <a:t>, all manual and in their heads</a:t>
            </a:r>
          </a:p>
          <a:p>
            <a:r>
              <a:rPr lang="en-US" dirty="0"/>
              <a:t>Simple solution: </a:t>
            </a:r>
          </a:p>
          <a:p>
            <a:pPr lvl="1"/>
            <a:r>
              <a:rPr lang="en-US" dirty="0"/>
              <a:t>Build a fraud score for each return</a:t>
            </a:r>
          </a:p>
          <a:p>
            <a:pPr lvl="1"/>
            <a:r>
              <a:rPr lang="en-US" dirty="0"/>
              <a:t>Aggregate summary information at the tax preparer level</a:t>
            </a:r>
          </a:p>
          <a:p>
            <a:pPr lvl="1"/>
            <a:r>
              <a:rPr lang="en-US" dirty="0"/>
              <a:t>Sort tax preparers by a summary fraud score and present summarized info to investigators in an efficient way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24</a:t>
            </a:fld>
            <a:endParaRPr lang="en-US"/>
          </a:p>
        </p:txBody>
      </p:sp>
    </p:spTree>
    <p:extLst>
      <p:ext uri="{BB962C8B-B14F-4D97-AF65-F5344CB8AC3E}">
        <p14:creationId xmlns:p14="http://schemas.microsoft.com/office/powerpoint/2010/main" val="1044382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CD9788-50B9-FE4F-BD86-303CACCBE7E1}" type="slidenum">
              <a:rPr lang="en-US" smtClean="0"/>
              <a:t>25</a:t>
            </a:fld>
            <a:endParaRPr lang="en-US"/>
          </a:p>
        </p:txBody>
      </p:sp>
      <p:pic>
        <p:nvPicPr>
          <p:cNvPr id="10" name="Picture 9" descr="A close up of text on a black background&#13;&#10;&#13;&#10;Description automatically generated">
            <a:extLst>
              <a:ext uri="{FF2B5EF4-FFF2-40B4-BE49-F238E27FC236}">
                <a16:creationId xmlns:a16="http://schemas.microsoft.com/office/drawing/2014/main" id="{401B3AF6-3D54-224F-8F2A-D12A0157E257}"/>
              </a:ext>
            </a:extLst>
          </p:cNvPr>
          <p:cNvPicPr>
            <a:picLocks noChangeAspect="1"/>
          </p:cNvPicPr>
          <p:nvPr/>
        </p:nvPicPr>
        <p:blipFill>
          <a:blip r:embed="rId2"/>
          <a:stretch>
            <a:fillRect/>
          </a:stretch>
        </p:blipFill>
        <p:spPr>
          <a:xfrm rot="5400000">
            <a:off x="1276484" y="-1276484"/>
            <a:ext cx="6174863" cy="8727831"/>
          </a:xfrm>
          <a:prstGeom prst="rect">
            <a:avLst/>
          </a:prstGeom>
        </p:spPr>
      </p:pic>
      <p:sp>
        <p:nvSpPr>
          <p:cNvPr id="11" name="TextBox 10">
            <a:extLst>
              <a:ext uri="{FF2B5EF4-FFF2-40B4-BE49-F238E27FC236}">
                <a16:creationId xmlns:a16="http://schemas.microsoft.com/office/drawing/2014/main" id="{4DC05E0C-140B-B14D-A07C-6371E49904F4}"/>
              </a:ext>
            </a:extLst>
          </p:cNvPr>
          <p:cNvSpPr txBox="1"/>
          <p:nvPr/>
        </p:nvSpPr>
        <p:spPr>
          <a:xfrm>
            <a:off x="5932650" y="866151"/>
            <a:ext cx="1709351" cy="523220"/>
          </a:xfrm>
          <a:prstGeom prst="rect">
            <a:avLst/>
          </a:prstGeom>
          <a:noFill/>
        </p:spPr>
        <p:txBody>
          <a:bodyPr wrap="square" rtlCol="0">
            <a:spAutoFit/>
          </a:bodyPr>
          <a:lstStyle/>
          <a:p>
            <a:pPr algn="ctr"/>
            <a:r>
              <a:rPr lang="en-US" sz="1400" dirty="0">
                <a:solidFill>
                  <a:srgbClr val="FF0000"/>
                </a:solidFill>
              </a:rPr>
              <a:t>Score for individual tax returns</a:t>
            </a:r>
          </a:p>
        </p:txBody>
      </p:sp>
      <p:sp>
        <p:nvSpPr>
          <p:cNvPr id="12" name="TextBox 11">
            <a:extLst>
              <a:ext uri="{FF2B5EF4-FFF2-40B4-BE49-F238E27FC236}">
                <a16:creationId xmlns:a16="http://schemas.microsoft.com/office/drawing/2014/main" id="{81DB2B6C-34D7-D246-A85F-1D95020C7F16}"/>
              </a:ext>
            </a:extLst>
          </p:cNvPr>
          <p:cNvSpPr txBox="1"/>
          <p:nvPr/>
        </p:nvSpPr>
        <p:spPr>
          <a:xfrm>
            <a:off x="7436172" y="2125334"/>
            <a:ext cx="1666797" cy="523220"/>
          </a:xfrm>
          <a:prstGeom prst="rect">
            <a:avLst/>
          </a:prstGeom>
          <a:noFill/>
        </p:spPr>
        <p:txBody>
          <a:bodyPr wrap="square" rtlCol="0">
            <a:spAutoFit/>
          </a:bodyPr>
          <a:lstStyle/>
          <a:p>
            <a:pPr algn="ctr"/>
            <a:r>
              <a:rPr lang="en-US" sz="1400" dirty="0">
                <a:solidFill>
                  <a:srgbClr val="FF0000"/>
                </a:solidFill>
              </a:rPr>
              <a:t>Aggregate tax returns by preparer</a:t>
            </a:r>
          </a:p>
        </p:txBody>
      </p:sp>
      <p:sp>
        <p:nvSpPr>
          <p:cNvPr id="13" name="TextBox 12">
            <a:extLst>
              <a:ext uri="{FF2B5EF4-FFF2-40B4-BE49-F238E27FC236}">
                <a16:creationId xmlns:a16="http://schemas.microsoft.com/office/drawing/2014/main" id="{B1CCF7FF-195F-A446-8006-59A25E102BEA}"/>
              </a:ext>
            </a:extLst>
          </p:cNvPr>
          <p:cNvSpPr txBox="1"/>
          <p:nvPr/>
        </p:nvSpPr>
        <p:spPr>
          <a:xfrm>
            <a:off x="7486650" y="3656497"/>
            <a:ext cx="1708482" cy="523220"/>
          </a:xfrm>
          <a:prstGeom prst="rect">
            <a:avLst/>
          </a:prstGeom>
          <a:noFill/>
        </p:spPr>
        <p:txBody>
          <a:bodyPr wrap="square" rtlCol="0">
            <a:spAutoFit/>
          </a:bodyPr>
          <a:lstStyle/>
          <a:p>
            <a:pPr algn="ctr"/>
            <a:r>
              <a:rPr lang="en-US" sz="1400" dirty="0">
                <a:solidFill>
                  <a:srgbClr val="FF0000"/>
                </a:solidFill>
              </a:rPr>
              <a:t>Summary statistics for each preparer</a:t>
            </a:r>
          </a:p>
        </p:txBody>
      </p:sp>
      <p:sp>
        <p:nvSpPr>
          <p:cNvPr id="14" name="TextBox 13">
            <a:extLst>
              <a:ext uri="{FF2B5EF4-FFF2-40B4-BE49-F238E27FC236}">
                <a16:creationId xmlns:a16="http://schemas.microsoft.com/office/drawing/2014/main" id="{0035355A-20A1-1C4B-AB76-2A9C484187B3}"/>
              </a:ext>
            </a:extLst>
          </p:cNvPr>
          <p:cNvSpPr txBox="1"/>
          <p:nvPr/>
        </p:nvSpPr>
        <p:spPr>
          <a:xfrm>
            <a:off x="7579047" y="4988840"/>
            <a:ext cx="1708482" cy="523220"/>
          </a:xfrm>
          <a:prstGeom prst="rect">
            <a:avLst/>
          </a:prstGeom>
          <a:noFill/>
        </p:spPr>
        <p:txBody>
          <a:bodyPr wrap="square" rtlCol="0">
            <a:spAutoFit/>
          </a:bodyPr>
          <a:lstStyle/>
          <a:p>
            <a:pPr algn="ctr"/>
            <a:r>
              <a:rPr lang="en-US" sz="1400" dirty="0">
                <a:solidFill>
                  <a:srgbClr val="FF0000"/>
                </a:solidFill>
              </a:rPr>
              <a:t>Sort preparers by average badness</a:t>
            </a:r>
          </a:p>
        </p:txBody>
      </p:sp>
    </p:spTree>
    <p:extLst>
      <p:ext uri="{BB962C8B-B14F-4D97-AF65-F5344CB8AC3E}">
        <p14:creationId xmlns:p14="http://schemas.microsoft.com/office/powerpoint/2010/main" val="4171889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Kinds of Data Fields</a:t>
            </a:r>
          </a:p>
        </p:txBody>
      </p:sp>
      <p:sp>
        <p:nvSpPr>
          <p:cNvPr id="5" name="Slide Number Placeholder 4"/>
          <p:cNvSpPr>
            <a:spLocks noGrp="1"/>
          </p:cNvSpPr>
          <p:nvPr>
            <p:ph type="sldNum" sz="quarter" idx="12"/>
          </p:nvPr>
        </p:nvSpPr>
        <p:spPr/>
        <p:txBody>
          <a:bodyPr/>
          <a:lstStyle/>
          <a:p>
            <a:fld id="{88CD9788-50B9-FE4F-BD86-303CACCBE7E1}" type="slidenum">
              <a:rPr lang="en-US" smtClean="0"/>
              <a:t>26</a:t>
            </a:fld>
            <a:endParaRPr lang="en-US"/>
          </a:p>
        </p:txBody>
      </p:sp>
      <p:sp>
        <p:nvSpPr>
          <p:cNvPr id="6" name="TextBox 5"/>
          <p:cNvSpPr txBox="1"/>
          <p:nvPr/>
        </p:nvSpPr>
        <p:spPr>
          <a:xfrm>
            <a:off x="425450" y="1275934"/>
            <a:ext cx="8515350" cy="4616648"/>
          </a:xfrm>
          <a:prstGeom prst="rect">
            <a:avLst/>
          </a:prstGeom>
          <a:noFill/>
        </p:spPr>
        <p:txBody>
          <a:bodyPr wrap="square" rtlCol="0">
            <a:spAutoFit/>
          </a:bodyPr>
          <a:lstStyle/>
          <a:p>
            <a:pPr marL="514350" indent="-514350">
              <a:buFont typeface="+mj-lt"/>
              <a:buAutoNum type="arabicPeriod"/>
            </a:pPr>
            <a:r>
              <a:rPr lang="en-US" sz="2400" dirty="0"/>
              <a:t>Numeric</a:t>
            </a:r>
          </a:p>
          <a:p>
            <a:pPr marL="914400" lvl="1" indent="-457200">
              <a:buFont typeface="Arial" charset="0"/>
              <a:buChar char="•"/>
            </a:pPr>
            <a:r>
              <a:rPr lang="en-US" dirty="0"/>
              <a:t>Could be continuous or discrete (e.g., integer counts) </a:t>
            </a:r>
          </a:p>
          <a:p>
            <a:pPr marL="914400" lvl="1" indent="-457200">
              <a:buFont typeface="Arial" charset="0"/>
              <a:buChar char="•"/>
            </a:pPr>
            <a:r>
              <a:rPr lang="en-US" dirty="0"/>
              <a:t>There is a metric – a concept of order and nearness</a:t>
            </a:r>
          </a:p>
          <a:p>
            <a:pPr marL="914400" lvl="1" indent="-457200">
              <a:buFont typeface="Arial" charset="0"/>
              <a:buChar char="•"/>
            </a:pPr>
            <a:r>
              <a:rPr lang="en-US" dirty="0"/>
              <a:t>Ordinal – there is a metric, a natural ordering</a:t>
            </a:r>
          </a:p>
          <a:p>
            <a:pPr marL="514350" indent="-514350">
              <a:buFont typeface="+mj-lt"/>
              <a:buAutoNum type="arabicPeriod"/>
            </a:pPr>
            <a:r>
              <a:rPr lang="en-US" sz="2400" dirty="0"/>
              <a:t>Categorical or Nominal</a:t>
            </a:r>
          </a:p>
          <a:p>
            <a:pPr marL="971550" lvl="1" indent="-514350">
              <a:buFont typeface="Arial" charset="0"/>
              <a:buChar char="•"/>
            </a:pPr>
            <a:r>
              <a:rPr lang="en-US" dirty="0"/>
              <a:t>There is no natural ordering</a:t>
            </a:r>
          </a:p>
          <a:p>
            <a:pPr marL="971550" lvl="1" indent="-514350">
              <a:buFont typeface="Arial" charset="0"/>
              <a:buChar char="•"/>
            </a:pPr>
            <a:r>
              <a:rPr lang="en-US" dirty="0"/>
              <a:t>Examples: A, B, C</a:t>
            </a:r>
            <a:r>
              <a:rPr lang="mr-IN" dirty="0"/>
              <a:t>…</a:t>
            </a:r>
            <a:r>
              <a:rPr lang="en-US" dirty="0"/>
              <a:t> or Type 1, Type 2, Type 3</a:t>
            </a:r>
            <a:r>
              <a:rPr lang="mr-IN" dirty="0"/>
              <a:t>…</a:t>
            </a:r>
            <a:endParaRPr lang="en-US" dirty="0"/>
          </a:p>
          <a:p>
            <a:pPr marL="971550" lvl="1" indent="-514350">
              <a:buFont typeface="Arial" charset="0"/>
              <a:buChar char="•"/>
            </a:pPr>
            <a:r>
              <a:rPr lang="en-US" dirty="0"/>
              <a:t>These are different from numbers because there is no metric, no sense of nearness or ordering</a:t>
            </a:r>
          </a:p>
          <a:p>
            <a:pPr marL="514350" indent="-514350">
              <a:buFont typeface="+mj-lt"/>
              <a:buAutoNum type="arabicPeriod"/>
            </a:pPr>
            <a:r>
              <a:rPr lang="en-US" sz="2400" dirty="0"/>
              <a:t>Date/Time</a:t>
            </a:r>
          </a:p>
          <a:p>
            <a:pPr marL="971550" lvl="1" indent="-514350">
              <a:buFont typeface="Arial" charset="0"/>
              <a:buChar char="•"/>
            </a:pPr>
            <a:r>
              <a:rPr lang="en-US" dirty="0"/>
              <a:t>20180118, 1/18/2018, 2018-01-18T14:22:38</a:t>
            </a:r>
            <a:r>
              <a:rPr lang="mr-IN" dirty="0"/>
              <a:t>…</a:t>
            </a:r>
            <a:endParaRPr lang="en-US" dirty="0"/>
          </a:p>
          <a:p>
            <a:pPr marL="514350" indent="-514350">
              <a:buFont typeface="+mj-lt"/>
              <a:buAutoNum type="arabicPeriod"/>
            </a:pPr>
            <a:r>
              <a:rPr lang="en-US" sz="2400" dirty="0"/>
              <a:t>Text</a:t>
            </a:r>
          </a:p>
          <a:p>
            <a:pPr marL="971550" lvl="1" indent="-514350">
              <a:buFont typeface="Arial" charset="0"/>
              <a:buChar char="•"/>
            </a:pPr>
            <a:r>
              <a:rPr lang="en-US" dirty="0"/>
              <a:t>Examples: John Smith, 111 Main Street</a:t>
            </a:r>
            <a:r>
              <a:rPr lang="mr-IN" dirty="0"/>
              <a:t>…</a:t>
            </a:r>
            <a:endParaRPr lang="en-US" dirty="0"/>
          </a:p>
          <a:p>
            <a:pPr marL="971550" lvl="1" indent="-514350">
              <a:buFont typeface="Arial" charset="0"/>
              <a:buChar char="•"/>
            </a:pPr>
            <a:r>
              <a:rPr lang="en-US" dirty="0"/>
              <a:t>Free text in sentences, paragraphs or a document</a:t>
            </a:r>
          </a:p>
          <a:p>
            <a:pPr marL="971550" lvl="1" indent="-514350">
              <a:buFont typeface="Arial" charset="0"/>
              <a:buChar char="•"/>
            </a:pPr>
            <a:r>
              <a:rPr lang="en-US" dirty="0"/>
              <a:t>Just a string of characters like 0b9717s93f90g8r34</a:t>
            </a:r>
          </a:p>
        </p:txBody>
      </p:sp>
    </p:spTree>
    <p:extLst>
      <p:ext uri="{BB962C8B-B14F-4D97-AF65-F5344CB8AC3E}">
        <p14:creationId xmlns:p14="http://schemas.microsoft.com/office/powerpoint/2010/main" val="202285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5406" y="174069"/>
            <a:ext cx="8405812" cy="319088"/>
          </a:xfrm>
        </p:spPr>
        <p:txBody>
          <a:bodyPr>
            <a:normAutofit fontScale="90000"/>
          </a:bodyPr>
          <a:lstStyle/>
          <a:p>
            <a:r>
              <a:rPr lang="en-US" dirty="0"/>
              <a:t>Basic Statistics</a:t>
            </a:r>
          </a:p>
        </p:txBody>
      </p:sp>
      <p:sp>
        <p:nvSpPr>
          <p:cNvPr id="4" name="Slide Number Placeholder 3"/>
          <p:cNvSpPr>
            <a:spLocks noGrp="1"/>
          </p:cNvSpPr>
          <p:nvPr>
            <p:ph type="sldNum" sz="quarter" idx="4294967295"/>
          </p:nvPr>
        </p:nvSpPr>
        <p:spPr>
          <a:xfrm>
            <a:off x="8363557" y="6522584"/>
            <a:ext cx="459832" cy="238125"/>
          </a:xfrm>
        </p:spPr>
        <p:txBody>
          <a:bodyPr/>
          <a:lstStyle/>
          <a:p>
            <a:fld id="{02330697-FC26-4454-A3BE-90B07819C49A}" type="slidenum">
              <a:rPr lang="en-US" smtClean="0"/>
              <a:pPr/>
              <a:t>27</a:t>
            </a:fld>
            <a:endParaRPr lang="en-US" dirty="0"/>
          </a:p>
        </p:txBody>
      </p:sp>
      <p:sp>
        <p:nvSpPr>
          <p:cNvPr id="5" name="TextBox 4">
            <a:extLst>
              <a:ext uri="{FF2B5EF4-FFF2-40B4-BE49-F238E27FC236}">
                <a16:creationId xmlns:a16="http://schemas.microsoft.com/office/drawing/2014/main" id="{61826521-2153-514F-86D0-BD4905F53A60}"/>
              </a:ext>
            </a:extLst>
          </p:cNvPr>
          <p:cNvSpPr txBox="1"/>
          <p:nvPr/>
        </p:nvSpPr>
        <p:spPr>
          <a:xfrm>
            <a:off x="991671" y="1005761"/>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10" name="TextBox 9">
            <a:extLst>
              <a:ext uri="{FF2B5EF4-FFF2-40B4-BE49-F238E27FC236}">
                <a16:creationId xmlns:a16="http://schemas.microsoft.com/office/drawing/2014/main" id="{4FD4986E-ACF8-9941-B2C8-D5372C953A59}"/>
              </a:ext>
            </a:extLst>
          </p:cNvPr>
          <p:cNvSpPr txBox="1"/>
          <p:nvPr/>
        </p:nvSpPr>
        <p:spPr>
          <a:xfrm>
            <a:off x="1439710" y="1902908"/>
            <a:ext cx="136255" cy="184666"/>
          </a:xfrm>
          <a:prstGeom prst="rect">
            <a:avLst/>
          </a:prstGeom>
          <a:noFill/>
        </p:spPr>
        <p:txBody>
          <a:bodyPr wrap="none" lIns="0" tIns="0" rIns="0" bIns="0" rtlCol="0" anchor="b" anchorCtr="0">
            <a:spAutoFit/>
          </a:bodyPr>
          <a:lstStyle/>
          <a:p>
            <a:pPr algn="ctr"/>
            <a:r>
              <a:rPr lang="en-US" sz="1200" i="1" dirty="0">
                <a:latin typeface="Times" pitchFamily="2" charset="0"/>
              </a:rPr>
              <a:t>…</a:t>
            </a:r>
          </a:p>
        </p:txBody>
      </p:sp>
      <p:sp>
        <p:nvSpPr>
          <p:cNvPr id="11" name="Double Bracket 10">
            <a:extLst>
              <a:ext uri="{FF2B5EF4-FFF2-40B4-BE49-F238E27FC236}">
                <a16:creationId xmlns:a16="http://schemas.microsoft.com/office/drawing/2014/main" id="{BC823947-EC8F-8E4D-9D76-49EED1191CD8}"/>
              </a:ext>
            </a:extLst>
          </p:cNvPr>
          <p:cNvSpPr/>
          <p:nvPr/>
        </p:nvSpPr>
        <p:spPr bwMode="auto">
          <a:xfrm>
            <a:off x="829308" y="979308"/>
            <a:ext cx="1357061" cy="1099867"/>
          </a:xfrm>
          <a:prstGeom prst="bracketPair">
            <a:avLst/>
          </a:prstGeom>
          <a:noFill/>
          <a:ln w="19050" cap="rnd" cmpd="sng" algn="ctr">
            <a:solidFill>
              <a:schemeClr val="tx1"/>
            </a:solidFill>
            <a:prstDash val="solid"/>
            <a:round/>
            <a:headEnd type="none" w="sm" len="sm"/>
            <a:tailEnd type="none" w="sm" len="sm"/>
          </a:ln>
          <a:effectLst/>
        </p:spPr>
        <p:txBody>
          <a:bodyPr rtlCol="0" anchor="ctr"/>
          <a:lstStyle/>
          <a:p>
            <a:pPr algn="ctr"/>
            <a:endParaRPr lang="en-US" sz="1200" i="1">
              <a:latin typeface="Times" pitchFamily="2" charset="0"/>
            </a:endParaRPr>
          </a:p>
        </p:txBody>
      </p:sp>
      <p:sp>
        <p:nvSpPr>
          <p:cNvPr id="13" name="TextBox 12">
            <a:extLst>
              <a:ext uri="{FF2B5EF4-FFF2-40B4-BE49-F238E27FC236}">
                <a16:creationId xmlns:a16="http://schemas.microsoft.com/office/drawing/2014/main" id="{2B58562C-A495-174E-9885-50F3125459FB}"/>
              </a:ext>
            </a:extLst>
          </p:cNvPr>
          <p:cNvSpPr txBox="1"/>
          <p:nvPr/>
        </p:nvSpPr>
        <p:spPr>
          <a:xfrm>
            <a:off x="829308" y="678524"/>
            <a:ext cx="711733" cy="115416"/>
          </a:xfrm>
          <a:prstGeom prst="rect">
            <a:avLst/>
          </a:prstGeom>
          <a:noFill/>
        </p:spPr>
        <p:txBody>
          <a:bodyPr wrap="none" lIns="0" tIns="0" rIns="0" bIns="0" rtlCol="0" anchor="b" anchorCtr="0">
            <a:spAutoFit/>
          </a:bodyPr>
          <a:lstStyle/>
          <a:p>
            <a:pPr algn="ctr"/>
            <a:r>
              <a:rPr lang="en-US" sz="750" b="1" dirty="0"/>
              <a:t>Many hundreds</a:t>
            </a:r>
          </a:p>
        </p:txBody>
      </p:sp>
      <p:cxnSp>
        <p:nvCxnSpPr>
          <p:cNvPr id="14" name="Straight Arrow Connector 13">
            <a:extLst>
              <a:ext uri="{FF2B5EF4-FFF2-40B4-BE49-F238E27FC236}">
                <a16:creationId xmlns:a16="http://schemas.microsoft.com/office/drawing/2014/main" id="{AB419F46-79F6-D24A-B87A-95B9ADEDC274}"/>
              </a:ext>
            </a:extLst>
          </p:cNvPr>
          <p:cNvCxnSpPr>
            <a:cxnSpLocks/>
          </p:cNvCxnSpPr>
          <p:nvPr/>
        </p:nvCxnSpPr>
        <p:spPr bwMode="auto">
          <a:xfrm>
            <a:off x="1005297" y="860340"/>
            <a:ext cx="901199" cy="0"/>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5" name="TextBox 14">
            <a:extLst>
              <a:ext uri="{FF2B5EF4-FFF2-40B4-BE49-F238E27FC236}">
                <a16:creationId xmlns:a16="http://schemas.microsoft.com/office/drawing/2014/main" id="{3AB903CF-B4A7-C145-BAA6-71526D85DE60}"/>
              </a:ext>
            </a:extLst>
          </p:cNvPr>
          <p:cNvSpPr txBox="1"/>
          <p:nvPr/>
        </p:nvSpPr>
        <p:spPr>
          <a:xfrm>
            <a:off x="177811" y="1295424"/>
            <a:ext cx="365485" cy="230832"/>
          </a:xfrm>
          <a:prstGeom prst="rect">
            <a:avLst/>
          </a:prstGeom>
          <a:noFill/>
        </p:spPr>
        <p:txBody>
          <a:bodyPr wrap="none" lIns="0" tIns="0" rIns="0" bIns="0" rtlCol="0" anchor="b" anchorCtr="0">
            <a:spAutoFit/>
          </a:bodyPr>
          <a:lstStyle/>
          <a:p>
            <a:pPr algn="ctr"/>
            <a:r>
              <a:rPr lang="en-US" sz="750" b="1" dirty="0"/>
              <a:t>Many</a:t>
            </a:r>
          </a:p>
          <a:p>
            <a:pPr algn="ctr"/>
            <a:r>
              <a:rPr lang="en-US" sz="750" b="1" dirty="0"/>
              <a:t>millions</a:t>
            </a:r>
          </a:p>
        </p:txBody>
      </p:sp>
      <p:cxnSp>
        <p:nvCxnSpPr>
          <p:cNvPr id="16" name="Straight Arrow Connector 15">
            <a:extLst>
              <a:ext uri="{FF2B5EF4-FFF2-40B4-BE49-F238E27FC236}">
                <a16:creationId xmlns:a16="http://schemas.microsoft.com/office/drawing/2014/main" id="{EB0AC7F9-5270-B94F-B2EA-B9A5F6C4FDCD}"/>
              </a:ext>
            </a:extLst>
          </p:cNvPr>
          <p:cNvCxnSpPr/>
          <p:nvPr/>
        </p:nvCxnSpPr>
        <p:spPr bwMode="auto">
          <a:xfrm>
            <a:off x="600521" y="1098094"/>
            <a:ext cx="0" cy="931653"/>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24" name="TextBox 23">
            <a:extLst>
              <a:ext uri="{FF2B5EF4-FFF2-40B4-BE49-F238E27FC236}">
                <a16:creationId xmlns:a16="http://schemas.microsoft.com/office/drawing/2014/main" id="{E97B58EC-D9B6-6644-ABE0-523AC0A0AD21}"/>
              </a:ext>
            </a:extLst>
          </p:cNvPr>
          <p:cNvSpPr txBox="1"/>
          <p:nvPr/>
        </p:nvSpPr>
        <p:spPr>
          <a:xfrm>
            <a:off x="4240807" y="240742"/>
            <a:ext cx="4122750" cy="5262979"/>
          </a:xfrm>
          <a:prstGeom prst="rect">
            <a:avLst/>
          </a:prstGeom>
          <a:noFill/>
        </p:spPr>
        <p:txBody>
          <a:bodyPr wrap="square" rtlCol="0">
            <a:spAutoFit/>
          </a:bodyPr>
          <a:lstStyle/>
          <a:p>
            <a:endParaRPr lang="en-US" sz="1600" dirty="0"/>
          </a:p>
          <a:p>
            <a:pPr marL="182880" indent="-182880">
              <a:buFont typeface="Arial" panose="020B0604020202020204" pitchFamily="34" charset="0"/>
              <a:buChar char="•"/>
            </a:pPr>
            <a:r>
              <a:rPr lang="en-US" sz="1600" dirty="0"/>
              <a:t>Covariance of any two columns:</a:t>
            </a:r>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endParaRPr lang="en-US" sz="1600" dirty="0"/>
          </a:p>
          <a:p>
            <a:endParaRPr lang="en-US" sz="1600" dirty="0"/>
          </a:p>
          <a:p>
            <a:pPr marL="182880" indent="-182880">
              <a:buFont typeface="Arial" panose="020B0604020202020204" pitchFamily="34" charset="0"/>
              <a:buChar char="•"/>
            </a:pPr>
            <a:r>
              <a:rPr lang="en-US" sz="1600" dirty="0"/>
              <a:t>Column standard deviation:</a:t>
            </a:r>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endParaRPr lang="en-US" sz="1600" dirty="0"/>
          </a:p>
          <a:p>
            <a:pPr marL="182880" indent="-182880">
              <a:buFont typeface="Arial" panose="020B0604020202020204" pitchFamily="34" charset="0"/>
              <a:buChar char="•"/>
            </a:pPr>
            <a:r>
              <a:rPr lang="en-US" sz="1600" dirty="0"/>
              <a:t>Correlation of any two columns:</a:t>
            </a:r>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r>
              <a:rPr lang="en-US" sz="1600" dirty="0"/>
              <a:t>Covariance matrix:</a:t>
            </a:r>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r>
              <a:rPr lang="en-US" sz="1600" dirty="0"/>
              <a:t>Correlation matrix</a:t>
            </a:r>
          </a:p>
        </p:txBody>
      </p:sp>
      <p:sp>
        <p:nvSpPr>
          <p:cNvPr id="3" name="TextBox 2">
            <a:extLst>
              <a:ext uri="{FF2B5EF4-FFF2-40B4-BE49-F238E27FC236}">
                <a16:creationId xmlns:a16="http://schemas.microsoft.com/office/drawing/2014/main" id="{7C35F216-8738-494C-B608-7F82F57F070D}"/>
              </a:ext>
            </a:extLst>
          </p:cNvPr>
          <p:cNvSpPr txBox="1"/>
          <p:nvPr/>
        </p:nvSpPr>
        <p:spPr>
          <a:xfrm>
            <a:off x="780443" y="2273903"/>
            <a:ext cx="1275670" cy="369332"/>
          </a:xfrm>
          <a:prstGeom prst="rect">
            <a:avLst/>
          </a:prstGeom>
          <a:noFill/>
        </p:spPr>
        <p:txBody>
          <a:bodyPr wrap="none" rtlCol="0">
            <a:spAutoFit/>
          </a:bodyPr>
          <a:lstStyle/>
          <a:p>
            <a:r>
              <a:rPr lang="en-US" dirty="0"/>
              <a:t>Data matrix</a:t>
            </a:r>
          </a:p>
        </p:txBody>
      </p:sp>
      <p:sp>
        <p:nvSpPr>
          <p:cNvPr id="29" name="TextBox 28">
            <a:extLst>
              <a:ext uri="{FF2B5EF4-FFF2-40B4-BE49-F238E27FC236}">
                <a16:creationId xmlns:a16="http://schemas.microsoft.com/office/drawing/2014/main" id="{D90F7DE6-3451-094B-8AAB-93AEDAE5941E}"/>
              </a:ext>
            </a:extLst>
          </p:cNvPr>
          <p:cNvSpPr txBox="1"/>
          <p:nvPr/>
        </p:nvSpPr>
        <p:spPr>
          <a:xfrm>
            <a:off x="991671" y="1155285"/>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31" name="TextBox 30">
            <a:extLst>
              <a:ext uri="{FF2B5EF4-FFF2-40B4-BE49-F238E27FC236}">
                <a16:creationId xmlns:a16="http://schemas.microsoft.com/office/drawing/2014/main" id="{B442E136-82A4-2849-A781-7FE6E35D2DB8}"/>
              </a:ext>
            </a:extLst>
          </p:cNvPr>
          <p:cNvSpPr txBox="1"/>
          <p:nvPr/>
        </p:nvSpPr>
        <p:spPr>
          <a:xfrm>
            <a:off x="991671" y="1304809"/>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32" name="TextBox 31">
            <a:extLst>
              <a:ext uri="{FF2B5EF4-FFF2-40B4-BE49-F238E27FC236}">
                <a16:creationId xmlns:a16="http://schemas.microsoft.com/office/drawing/2014/main" id="{A0AD72DC-3273-B54E-B63C-3AD710AC0CEF}"/>
              </a:ext>
            </a:extLst>
          </p:cNvPr>
          <p:cNvSpPr txBox="1"/>
          <p:nvPr/>
        </p:nvSpPr>
        <p:spPr>
          <a:xfrm>
            <a:off x="991671" y="1454333"/>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33" name="TextBox 32">
            <a:extLst>
              <a:ext uri="{FF2B5EF4-FFF2-40B4-BE49-F238E27FC236}">
                <a16:creationId xmlns:a16="http://schemas.microsoft.com/office/drawing/2014/main" id="{5E14541B-3DBC-B94E-AD1E-7A2A8731C3B6}"/>
              </a:ext>
            </a:extLst>
          </p:cNvPr>
          <p:cNvSpPr txBox="1"/>
          <p:nvPr/>
        </p:nvSpPr>
        <p:spPr>
          <a:xfrm>
            <a:off x="991671" y="1603857"/>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34" name="TextBox 33">
            <a:extLst>
              <a:ext uri="{FF2B5EF4-FFF2-40B4-BE49-F238E27FC236}">
                <a16:creationId xmlns:a16="http://schemas.microsoft.com/office/drawing/2014/main" id="{0A25ACF1-1AB6-234A-B488-8E6C1722F7CC}"/>
              </a:ext>
            </a:extLst>
          </p:cNvPr>
          <p:cNvSpPr txBox="1"/>
          <p:nvPr/>
        </p:nvSpPr>
        <p:spPr>
          <a:xfrm>
            <a:off x="991671" y="1753381"/>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pic>
        <p:nvPicPr>
          <p:cNvPr id="26" name="Picture 25">
            <a:extLst>
              <a:ext uri="{FF2B5EF4-FFF2-40B4-BE49-F238E27FC236}">
                <a16:creationId xmlns:a16="http://schemas.microsoft.com/office/drawing/2014/main" id="{03DA5ECD-ECB6-1049-A0AE-9184F7A6A5A7}"/>
              </a:ext>
            </a:extLst>
          </p:cNvPr>
          <p:cNvPicPr>
            <a:picLocks noChangeAspect="1"/>
          </p:cNvPicPr>
          <p:nvPr/>
        </p:nvPicPr>
        <p:blipFill>
          <a:blip r:embed="rId3"/>
          <a:stretch>
            <a:fillRect/>
          </a:stretch>
        </p:blipFill>
        <p:spPr>
          <a:xfrm>
            <a:off x="4874167" y="906993"/>
            <a:ext cx="2898487" cy="521311"/>
          </a:xfrm>
          <a:prstGeom prst="rect">
            <a:avLst/>
          </a:prstGeom>
        </p:spPr>
      </p:pic>
      <p:pic>
        <p:nvPicPr>
          <p:cNvPr id="35" name="Picture 34">
            <a:extLst>
              <a:ext uri="{FF2B5EF4-FFF2-40B4-BE49-F238E27FC236}">
                <a16:creationId xmlns:a16="http://schemas.microsoft.com/office/drawing/2014/main" id="{2B4C2C70-55DB-6048-BF57-DE56EF30F77C}"/>
              </a:ext>
            </a:extLst>
          </p:cNvPr>
          <p:cNvPicPr>
            <a:picLocks noChangeAspect="1"/>
          </p:cNvPicPr>
          <p:nvPr/>
        </p:nvPicPr>
        <p:blipFill>
          <a:blip r:embed="rId4"/>
          <a:stretch>
            <a:fillRect/>
          </a:stretch>
        </p:blipFill>
        <p:spPr>
          <a:xfrm>
            <a:off x="1185174" y="5403667"/>
            <a:ext cx="1136650" cy="496354"/>
          </a:xfrm>
          <a:prstGeom prst="rect">
            <a:avLst/>
          </a:prstGeom>
        </p:spPr>
      </p:pic>
      <p:pic>
        <p:nvPicPr>
          <p:cNvPr id="36" name="Picture 35">
            <a:extLst>
              <a:ext uri="{FF2B5EF4-FFF2-40B4-BE49-F238E27FC236}">
                <a16:creationId xmlns:a16="http://schemas.microsoft.com/office/drawing/2014/main" id="{D7EDB902-8289-D74F-BEAD-15B6184035DB}"/>
              </a:ext>
            </a:extLst>
          </p:cNvPr>
          <p:cNvPicPr>
            <a:picLocks noChangeAspect="1"/>
          </p:cNvPicPr>
          <p:nvPr/>
        </p:nvPicPr>
        <p:blipFill>
          <a:blip r:embed="rId5"/>
          <a:stretch>
            <a:fillRect/>
          </a:stretch>
        </p:blipFill>
        <p:spPr>
          <a:xfrm>
            <a:off x="5470338" y="2054788"/>
            <a:ext cx="939800" cy="234950"/>
          </a:xfrm>
          <a:prstGeom prst="rect">
            <a:avLst/>
          </a:prstGeom>
        </p:spPr>
      </p:pic>
      <p:pic>
        <p:nvPicPr>
          <p:cNvPr id="37" name="Picture 36">
            <a:extLst>
              <a:ext uri="{FF2B5EF4-FFF2-40B4-BE49-F238E27FC236}">
                <a16:creationId xmlns:a16="http://schemas.microsoft.com/office/drawing/2014/main" id="{93B60EB9-EF3B-0D48-AA35-A3BBCF788672}"/>
              </a:ext>
            </a:extLst>
          </p:cNvPr>
          <p:cNvPicPr>
            <a:picLocks noChangeAspect="1"/>
          </p:cNvPicPr>
          <p:nvPr/>
        </p:nvPicPr>
        <p:blipFill>
          <a:blip r:embed="rId6"/>
          <a:stretch>
            <a:fillRect/>
          </a:stretch>
        </p:blipFill>
        <p:spPr>
          <a:xfrm>
            <a:off x="5722022" y="2996934"/>
            <a:ext cx="900608" cy="417355"/>
          </a:xfrm>
          <a:prstGeom prst="rect">
            <a:avLst/>
          </a:prstGeom>
        </p:spPr>
      </p:pic>
      <p:pic>
        <p:nvPicPr>
          <p:cNvPr id="38" name="Picture 37">
            <a:extLst>
              <a:ext uri="{FF2B5EF4-FFF2-40B4-BE49-F238E27FC236}">
                <a16:creationId xmlns:a16="http://schemas.microsoft.com/office/drawing/2014/main" id="{0646E576-3CBA-DE4B-8808-A176750F6A4C}"/>
              </a:ext>
            </a:extLst>
          </p:cNvPr>
          <p:cNvPicPr>
            <a:picLocks noChangeAspect="1"/>
          </p:cNvPicPr>
          <p:nvPr/>
        </p:nvPicPr>
        <p:blipFill>
          <a:blip r:embed="rId7"/>
          <a:stretch>
            <a:fillRect/>
          </a:stretch>
        </p:blipFill>
        <p:spPr>
          <a:xfrm>
            <a:off x="4786623" y="3996712"/>
            <a:ext cx="2341829" cy="767151"/>
          </a:xfrm>
          <a:prstGeom prst="rect">
            <a:avLst/>
          </a:prstGeom>
        </p:spPr>
      </p:pic>
      <p:pic>
        <p:nvPicPr>
          <p:cNvPr id="40" name="Picture 39">
            <a:extLst>
              <a:ext uri="{FF2B5EF4-FFF2-40B4-BE49-F238E27FC236}">
                <a16:creationId xmlns:a16="http://schemas.microsoft.com/office/drawing/2014/main" id="{0D824C33-91D1-B749-98E5-7C346434112D}"/>
              </a:ext>
            </a:extLst>
          </p:cNvPr>
          <p:cNvPicPr>
            <a:picLocks noChangeAspect="1"/>
          </p:cNvPicPr>
          <p:nvPr/>
        </p:nvPicPr>
        <p:blipFill>
          <a:blip r:embed="rId8"/>
          <a:stretch>
            <a:fillRect/>
          </a:stretch>
        </p:blipFill>
        <p:spPr>
          <a:xfrm>
            <a:off x="4572000" y="5547785"/>
            <a:ext cx="2195725" cy="755091"/>
          </a:xfrm>
          <a:prstGeom prst="rect">
            <a:avLst/>
          </a:prstGeom>
        </p:spPr>
      </p:pic>
      <p:sp>
        <p:nvSpPr>
          <p:cNvPr id="43" name="TextBox 42">
            <a:extLst>
              <a:ext uri="{FF2B5EF4-FFF2-40B4-BE49-F238E27FC236}">
                <a16:creationId xmlns:a16="http://schemas.microsoft.com/office/drawing/2014/main" id="{EDA3E166-6C66-1642-B9C1-B4C676895754}"/>
              </a:ext>
            </a:extLst>
          </p:cNvPr>
          <p:cNvSpPr txBox="1"/>
          <p:nvPr/>
        </p:nvSpPr>
        <p:spPr>
          <a:xfrm>
            <a:off x="296590" y="2990410"/>
            <a:ext cx="3676555" cy="2554545"/>
          </a:xfrm>
          <a:prstGeom prst="rect">
            <a:avLst/>
          </a:prstGeom>
          <a:noFill/>
        </p:spPr>
        <p:txBody>
          <a:bodyPr wrap="square" rtlCol="0">
            <a:spAutoFit/>
          </a:bodyPr>
          <a:lstStyle/>
          <a:p>
            <a:endParaRPr lang="en-US" sz="1600" dirty="0"/>
          </a:p>
          <a:p>
            <a:pPr marL="182880" indent="-182880">
              <a:buFont typeface="Arial" panose="020B0604020202020204" pitchFamily="34" charset="0"/>
              <a:buChar char="•"/>
            </a:pPr>
            <a:r>
              <a:rPr lang="en-US" sz="1600" i="1" dirty="0">
                <a:latin typeface="Times" pitchFamily="2" charset="0"/>
              </a:rPr>
              <a:t>m</a:t>
            </a:r>
            <a:r>
              <a:rPr lang="en-US" sz="1600" dirty="0"/>
              <a:t> rows, </a:t>
            </a:r>
            <a:r>
              <a:rPr lang="en-US" sz="1600" i="1" dirty="0">
                <a:latin typeface="Times" pitchFamily="2" charset="0"/>
              </a:rPr>
              <a:t>n</a:t>
            </a:r>
            <a:r>
              <a:rPr lang="en-US" sz="1600" dirty="0"/>
              <a:t>+1 columns;    </a:t>
            </a:r>
            <a:r>
              <a:rPr lang="en-US" sz="1600" i="1" dirty="0">
                <a:latin typeface="Times" pitchFamily="2" charset="0"/>
              </a:rPr>
              <a:t>m&gt;&gt;n </a:t>
            </a:r>
            <a:r>
              <a:rPr lang="en-US" sz="1600" dirty="0"/>
              <a:t>(why?)</a:t>
            </a:r>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r>
              <a:rPr lang="en-US" sz="1600" i="1" dirty="0">
                <a:latin typeface="Times" pitchFamily="2" charset="0"/>
              </a:rPr>
              <a:t>x</a:t>
            </a:r>
            <a:r>
              <a:rPr lang="en-US" sz="1600" dirty="0"/>
              <a:t>’s are the independent variables;          </a:t>
            </a:r>
            <a:r>
              <a:rPr lang="en-US" sz="1600" i="1" dirty="0">
                <a:latin typeface="Times" pitchFamily="2" charset="0"/>
              </a:rPr>
              <a:t>y</a:t>
            </a:r>
            <a:r>
              <a:rPr lang="en-US" sz="1600" dirty="0"/>
              <a:t> is the dependent variable</a:t>
            </a:r>
          </a:p>
          <a:p>
            <a:pPr marL="182880" indent="-182880">
              <a:buFont typeface="Arial" panose="020B0604020202020204" pitchFamily="34" charset="0"/>
              <a:buChar char="•"/>
            </a:pPr>
            <a:endParaRPr lang="en-US" sz="1600" dirty="0"/>
          </a:p>
          <a:p>
            <a:pPr marL="182880" indent="-182880">
              <a:buFont typeface="Arial" panose="020B0604020202020204" pitchFamily="34" charset="0"/>
              <a:buChar char="•"/>
            </a:pPr>
            <a:r>
              <a:rPr lang="en-US" sz="1600" dirty="0"/>
              <a:t>Column minimum, maximum</a:t>
            </a:r>
          </a:p>
          <a:p>
            <a:pPr marL="182880"/>
            <a:endParaRPr lang="en-US" sz="1600" dirty="0"/>
          </a:p>
          <a:p>
            <a:pPr marL="182880" indent="-182880">
              <a:buFont typeface="Arial" panose="020B0604020202020204" pitchFamily="34" charset="0"/>
              <a:buChar char="•"/>
            </a:pPr>
            <a:r>
              <a:rPr lang="en-US" sz="1600" dirty="0"/>
              <a:t>Column mean (average):</a:t>
            </a:r>
          </a:p>
          <a:p>
            <a:pPr marL="182880" indent="-182880">
              <a:buFont typeface="Arial" panose="020B0604020202020204" pitchFamily="34" charset="0"/>
              <a:buChar char="•"/>
            </a:pPr>
            <a:endParaRPr lang="en-US" sz="1600" dirty="0"/>
          </a:p>
        </p:txBody>
      </p:sp>
      <p:sp>
        <p:nvSpPr>
          <p:cNvPr id="42" name="TextBox 41">
            <a:extLst>
              <a:ext uri="{FF2B5EF4-FFF2-40B4-BE49-F238E27FC236}">
                <a16:creationId xmlns:a16="http://schemas.microsoft.com/office/drawing/2014/main" id="{9F28ADD2-B5DD-6A4E-81FD-394CFBD9FE22}"/>
              </a:ext>
            </a:extLst>
          </p:cNvPr>
          <p:cNvSpPr txBox="1"/>
          <p:nvPr/>
        </p:nvSpPr>
        <p:spPr>
          <a:xfrm>
            <a:off x="7205962" y="4201122"/>
            <a:ext cx="1905330" cy="461665"/>
          </a:xfrm>
          <a:prstGeom prst="rect">
            <a:avLst/>
          </a:prstGeom>
          <a:noFill/>
        </p:spPr>
        <p:txBody>
          <a:bodyPr wrap="none" rtlCol="0">
            <a:spAutoFit/>
          </a:bodyPr>
          <a:lstStyle/>
          <a:p>
            <a:pPr algn="ctr"/>
            <a:r>
              <a:rPr lang="en-US" sz="1200" i="1" dirty="0"/>
              <a:t>Symmetric</a:t>
            </a:r>
          </a:p>
          <a:p>
            <a:pPr algn="ctr"/>
            <a:r>
              <a:rPr lang="en-US" sz="1200" i="1" dirty="0"/>
              <a:t>Diagonals are the variances</a:t>
            </a:r>
          </a:p>
        </p:txBody>
      </p:sp>
      <p:sp>
        <p:nvSpPr>
          <p:cNvPr id="45" name="TextBox 44">
            <a:extLst>
              <a:ext uri="{FF2B5EF4-FFF2-40B4-BE49-F238E27FC236}">
                <a16:creationId xmlns:a16="http://schemas.microsoft.com/office/drawing/2014/main" id="{B34094E4-5BB0-4C4E-B7BD-1BE2A3187872}"/>
              </a:ext>
            </a:extLst>
          </p:cNvPr>
          <p:cNvSpPr txBox="1"/>
          <p:nvPr/>
        </p:nvSpPr>
        <p:spPr>
          <a:xfrm>
            <a:off x="6938345" y="5685787"/>
            <a:ext cx="1340432" cy="461665"/>
          </a:xfrm>
          <a:prstGeom prst="rect">
            <a:avLst/>
          </a:prstGeom>
          <a:noFill/>
        </p:spPr>
        <p:txBody>
          <a:bodyPr wrap="none" rtlCol="0">
            <a:spAutoFit/>
          </a:bodyPr>
          <a:lstStyle/>
          <a:p>
            <a:pPr algn="ctr"/>
            <a:r>
              <a:rPr lang="en-US" sz="1200" i="1" dirty="0"/>
              <a:t>Symmetric</a:t>
            </a:r>
          </a:p>
          <a:p>
            <a:pPr algn="ctr"/>
            <a:r>
              <a:rPr lang="en-US" sz="1200" i="1" dirty="0"/>
              <a:t>Diagonals are all 1</a:t>
            </a:r>
          </a:p>
        </p:txBody>
      </p:sp>
      <p:pic>
        <p:nvPicPr>
          <p:cNvPr id="44" name="Picture 43">
            <a:extLst>
              <a:ext uri="{FF2B5EF4-FFF2-40B4-BE49-F238E27FC236}">
                <a16:creationId xmlns:a16="http://schemas.microsoft.com/office/drawing/2014/main" id="{2846E768-8E52-814A-ACF2-11F12A6E0E48}"/>
              </a:ext>
            </a:extLst>
          </p:cNvPr>
          <p:cNvPicPr>
            <a:picLocks noChangeAspect="1"/>
          </p:cNvPicPr>
          <p:nvPr/>
        </p:nvPicPr>
        <p:blipFill>
          <a:blip r:embed="rId9"/>
          <a:stretch>
            <a:fillRect/>
          </a:stretch>
        </p:blipFill>
        <p:spPr>
          <a:xfrm>
            <a:off x="2999514" y="1487503"/>
            <a:ext cx="180379" cy="150316"/>
          </a:xfrm>
          <a:prstGeom prst="rect">
            <a:avLst/>
          </a:prstGeom>
        </p:spPr>
      </p:pic>
      <p:sp>
        <p:nvSpPr>
          <p:cNvPr id="47" name="Double Bracket 46">
            <a:extLst>
              <a:ext uri="{FF2B5EF4-FFF2-40B4-BE49-F238E27FC236}">
                <a16:creationId xmlns:a16="http://schemas.microsoft.com/office/drawing/2014/main" id="{996744E6-13AA-AA4C-8EBF-49D3722C0A7D}"/>
              </a:ext>
            </a:extLst>
          </p:cNvPr>
          <p:cNvSpPr/>
          <p:nvPr/>
        </p:nvSpPr>
        <p:spPr bwMode="auto">
          <a:xfrm>
            <a:off x="3258895" y="979308"/>
            <a:ext cx="223339" cy="1099867"/>
          </a:xfrm>
          <a:prstGeom prst="bracketPair">
            <a:avLst/>
          </a:prstGeom>
          <a:noFill/>
          <a:ln w="19050" cap="rnd" cmpd="sng" algn="ctr">
            <a:solidFill>
              <a:schemeClr val="tx1"/>
            </a:solidFill>
            <a:prstDash val="solid"/>
            <a:round/>
            <a:headEnd type="none" w="sm" len="sm"/>
            <a:tailEnd type="none" w="sm" len="sm"/>
          </a:ln>
          <a:effectLst/>
        </p:spPr>
        <p:txBody>
          <a:bodyPr rtlCol="0" anchor="ctr"/>
          <a:lstStyle/>
          <a:p>
            <a:pPr algn="ctr"/>
            <a:endParaRPr lang="en-US" sz="1200"/>
          </a:p>
        </p:txBody>
      </p:sp>
      <p:pic>
        <p:nvPicPr>
          <p:cNvPr id="48" name="Picture 47">
            <a:extLst>
              <a:ext uri="{FF2B5EF4-FFF2-40B4-BE49-F238E27FC236}">
                <a16:creationId xmlns:a16="http://schemas.microsoft.com/office/drawing/2014/main" id="{68140A8A-4422-0A4C-B24A-09606EF63392}"/>
              </a:ext>
            </a:extLst>
          </p:cNvPr>
          <p:cNvPicPr>
            <a:picLocks noChangeAspect="1"/>
          </p:cNvPicPr>
          <p:nvPr/>
        </p:nvPicPr>
        <p:blipFill>
          <a:blip r:embed="rId9"/>
          <a:stretch>
            <a:fillRect/>
          </a:stretch>
        </p:blipFill>
        <p:spPr>
          <a:xfrm>
            <a:off x="2044677" y="2395059"/>
            <a:ext cx="180379" cy="150316"/>
          </a:xfrm>
          <a:prstGeom prst="rect">
            <a:avLst/>
          </a:prstGeom>
        </p:spPr>
      </p:pic>
      <p:pic>
        <p:nvPicPr>
          <p:cNvPr id="49" name="Picture 48">
            <a:extLst>
              <a:ext uri="{FF2B5EF4-FFF2-40B4-BE49-F238E27FC236}">
                <a16:creationId xmlns:a16="http://schemas.microsoft.com/office/drawing/2014/main" id="{2CE279F6-6EAC-6C49-9C61-E846CC6D4369}"/>
              </a:ext>
            </a:extLst>
          </p:cNvPr>
          <p:cNvPicPr>
            <a:picLocks noChangeAspect="1"/>
          </p:cNvPicPr>
          <p:nvPr/>
        </p:nvPicPr>
        <p:blipFill>
          <a:blip r:embed="rId10"/>
          <a:stretch>
            <a:fillRect/>
          </a:stretch>
        </p:blipFill>
        <p:spPr>
          <a:xfrm>
            <a:off x="7278717" y="1617924"/>
            <a:ext cx="1197364" cy="907556"/>
          </a:xfrm>
          <a:prstGeom prst="rect">
            <a:avLst/>
          </a:prstGeom>
        </p:spPr>
      </p:pic>
      <p:sp>
        <p:nvSpPr>
          <p:cNvPr id="50" name="TextBox 49">
            <a:extLst>
              <a:ext uri="{FF2B5EF4-FFF2-40B4-BE49-F238E27FC236}">
                <a16:creationId xmlns:a16="http://schemas.microsoft.com/office/drawing/2014/main" id="{B2B5083A-8B60-6745-8306-4E91C3F64C33}"/>
              </a:ext>
            </a:extLst>
          </p:cNvPr>
          <p:cNvSpPr txBox="1"/>
          <p:nvPr/>
        </p:nvSpPr>
        <p:spPr>
          <a:xfrm>
            <a:off x="8231463" y="2536175"/>
            <a:ext cx="465937" cy="215444"/>
          </a:xfrm>
          <a:prstGeom prst="rect">
            <a:avLst/>
          </a:prstGeom>
          <a:noFill/>
        </p:spPr>
        <p:txBody>
          <a:bodyPr wrap="square" rtlCol="0">
            <a:spAutoFit/>
          </a:bodyPr>
          <a:lstStyle/>
          <a:p>
            <a:r>
              <a:rPr lang="en-US" sz="800" i="1" dirty="0"/>
              <a:t>mean</a:t>
            </a:r>
          </a:p>
        </p:txBody>
      </p:sp>
      <p:cxnSp>
        <p:nvCxnSpPr>
          <p:cNvPr id="51" name="Straight Arrow Connector 50">
            <a:extLst>
              <a:ext uri="{FF2B5EF4-FFF2-40B4-BE49-F238E27FC236}">
                <a16:creationId xmlns:a16="http://schemas.microsoft.com/office/drawing/2014/main" id="{E8C8102A-ED6E-6449-A8C7-3E8329412B15}"/>
              </a:ext>
            </a:extLst>
          </p:cNvPr>
          <p:cNvCxnSpPr>
            <a:cxnSpLocks/>
            <a:stCxn id="50" idx="1"/>
          </p:cNvCxnSpPr>
          <p:nvPr/>
        </p:nvCxnSpPr>
        <p:spPr>
          <a:xfrm flipH="1" flipV="1">
            <a:off x="7940795" y="2454889"/>
            <a:ext cx="290668" cy="18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020DB56-01DF-734D-812A-672BE8CC89A6}"/>
              </a:ext>
            </a:extLst>
          </p:cNvPr>
          <p:cNvSpPr txBox="1"/>
          <p:nvPr/>
        </p:nvSpPr>
        <p:spPr>
          <a:xfrm>
            <a:off x="7908179" y="2006627"/>
            <a:ext cx="1197364" cy="215444"/>
          </a:xfrm>
          <a:prstGeom prst="rect">
            <a:avLst/>
          </a:prstGeom>
          <a:noFill/>
        </p:spPr>
        <p:txBody>
          <a:bodyPr wrap="square" rtlCol="0">
            <a:spAutoFit/>
          </a:bodyPr>
          <a:lstStyle/>
          <a:p>
            <a:pPr algn="ctr"/>
            <a:r>
              <a:rPr lang="en-US" sz="800" i="1" dirty="0"/>
              <a:t>Standard deviation</a:t>
            </a:r>
          </a:p>
        </p:txBody>
      </p:sp>
      <p:cxnSp>
        <p:nvCxnSpPr>
          <p:cNvPr id="53" name="Straight Arrow Connector 52">
            <a:extLst>
              <a:ext uri="{FF2B5EF4-FFF2-40B4-BE49-F238E27FC236}">
                <a16:creationId xmlns:a16="http://schemas.microsoft.com/office/drawing/2014/main" id="{CAD3889D-A9C9-5443-88FC-6EA8CB7FC305}"/>
              </a:ext>
            </a:extLst>
          </p:cNvPr>
          <p:cNvCxnSpPr>
            <a:cxnSpLocks/>
          </p:cNvCxnSpPr>
          <p:nvPr/>
        </p:nvCxnSpPr>
        <p:spPr>
          <a:xfrm>
            <a:off x="7726973" y="2113246"/>
            <a:ext cx="30085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9512168-B3E2-9B49-B391-78F95868212C}"/>
              </a:ext>
            </a:extLst>
          </p:cNvPr>
          <p:cNvSpPr txBox="1"/>
          <p:nvPr/>
        </p:nvSpPr>
        <p:spPr>
          <a:xfrm>
            <a:off x="7433033" y="1490319"/>
            <a:ext cx="1691489" cy="276999"/>
          </a:xfrm>
          <a:prstGeom prst="rect">
            <a:avLst/>
          </a:prstGeom>
          <a:noFill/>
        </p:spPr>
        <p:txBody>
          <a:bodyPr wrap="none" rtlCol="0">
            <a:spAutoFit/>
          </a:bodyPr>
          <a:lstStyle/>
          <a:p>
            <a:r>
              <a:rPr lang="en-US" sz="1200" dirty="0"/>
              <a:t>Distribution of a column</a:t>
            </a:r>
          </a:p>
        </p:txBody>
      </p:sp>
      <p:sp>
        <p:nvSpPr>
          <p:cNvPr id="2" name="TextBox 1">
            <a:extLst>
              <a:ext uri="{FF2B5EF4-FFF2-40B4-BE49-F238E27FC236}">
                <a16:creationId xmlns:a16="http://schemas.microsoft.com/office/drawing/2014/main" id="{4430B16F-DF75-BE48-B82C-F2200537BE3C}"/>
              </a:ext>
            </a:extLst>
          </p:cNvPr>
          <p:cNvSpPr txBox="1"/>
          <p:nvPr/>
        </p:nvSpPr>
        <p:spPr>
          <a:xfrm>
            <a:off x="2896751" y="2162327"/>
            <a:ext cx="1021433" cy="246221"/>
          </a:xfrm>
          <a:prstGeom prst="rect">
            <a:avLst/>
          </a:prstGeom>
          <a:noFill/>
        </p:spPr>
        <p:txBody>
          <a:bodyPr wrap="none" rtlCol="0">
            <a:spAutoFit/>
          </a:bodyPr>
          <a:lstStyle/>
          <a:p>
            <a:r>
              <a:rPr lang="en-US" sz="1000" i="1" dirty="0">
                <a:latin typeface="Times" pitchFamily="2" charset="0"/>
              </a:rPr>
              <a:t>X</a:t>
            </a:r>
            <a:r>
              <a:rPr lang="en-US" sz="1000" dirty="0"/>
              <a:t> is tall and thin</a:t>
            </a:r>
          </a:p>
        </p:txBody>
      </p:sp>
    </p:spTree>
    <p:extLst>
      <p:ext uri="{BB962C8B-B14F-4D97-AF65-F5344CB8AC3E}">
        <p14:creationId xmlns:p14="http://schemas.microsoft.com/office/powerpoint/2010/main" val="1074717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How to Look at a Numeric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28</a:t>
            </a:fld>
            <a:endParaRPr lang="en-US"/>
          </a:p>
        </p:txBody>
      </p:sp>
      <p:sp>
        <p:nvSpPr>
          <p:cNvPr id="6" name="TextBox 5"/>
          <p:cNvSpPr txBox="1"/>
          <p:nvPr/>
        </p:nvSpPr>
        <p:spPr>
          <a:xfrm>
            <a:off x="314324" y="1246905"/>
            <a:ext cx="8681629" cy="923330"/>
          </a:xfrm>
          <a:prstGeom prst="rect">
            <a:avLst/>
          </a:prstGeom>
          <a:noFill/>
        </p:spPr>
        <p:txBody>
          <a:bodyPr wrap="square" rtlCol="0">
            <a:spAutoFit/>
          </a:bodyPr>
          <a:lstStyle/>
          <a:p>
            <a:r>
              <a:rPr lang="en-US" dirty="0"/>
              <a:t>Calculate the basic statistical properties: % populated, mean, standard deviation, max, min</a:t>
            </a:r>
          </a:p>
          <a:p>
            <a:pPr marL="285750" indent="-285750">
              <a:buFont typeface="Arial" charset="0"/>
              <a:buChar char="•"/>
            </a:pPr>
            <a:endParaRPr lang="en-US" dirty="0"/>
          </a:p>
          <a:p>
            <a:r>
              <a:rPr lang="en-US" dirty="0"/>
              <a:t>Look at the distribution or histogram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432" y="2770102"/>
            <a:ext cx="3783918" cy="25226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561" y="2770102"/>
            <a:ext cx="3783918" cy="2522612"/>
          </a:xfrm>
          <a:prstGeom prst="rect">
            <a:avLst/>
          </a:prstGeom>
        </p:spPr>
      </p:pic>
      <p:sp>
        <p:nvSpPr>
          <p:cNvPr id="8" name="TextBox 7"/>
          <p:cNvSpPr txBox="1"/>
          <p:nvPr/>
        </p:nvSpPr>
        <p:spPr>
          <a:xfrm>
            <a:off x="1299247" y="5433021"/>
            <a:ext cx="2196990" cy="923330"/>
          </a:xfrm>
          <a:prstGeom prst="rect">
            <a:avLst/>
          </a:prstGeom>
          <a:noFill/>
        </p:spPr>
        <p:txBody>
          <a:bodyPr wrap="square" rtlCol="0">
            <a:spAutoFit/>
          </a:bodyPr>
          <a:lstStyle/>
          <a:p>
            <a:r>
              <a:rPr lang="en-US" dirty="0"/>
              <a:t>This picture doesn’t show a lot of information</a:t>
            </a:r>
          </a:p>
        </p:txBody>
      </p:sp>
      <p:sp>
        <p:nvSpPr>
          <p:cNvPr id="9" name="TextBox 8"/>
          <p:cNvSpPr txBox="1"/>
          <p:nvPr/>
        </p:nvSpPr>
        <p:spPr>
          <a:xfrm>
            <a:off x="5316135" y="5433021"/>
            <a:ext cx="2904566" cy="923330"/>
          </a:xfrm>
          <a:prstGeom prst="rect">
            <a:avLst/>
          </a:prstGeom>
          <a:noFill/>
        </p:spPr>
        <p:txBody>
          <a:bodyPr wrap="square" rtlCol="0">
            <a:spAutoFit/>
          </a:bodyPr>
          <a:lstStyle/>
          <a:p>
            <a:r>
              <a:rPr lang="en-US" dirty="0"/>
              <a:t>This picture is much better. It shows the nature of the distribution.</a:t>
            </a:r>
          </a:p>
        </p:txBody>
      </p:sp>
    </p:spTree>
    <p:extLst>
      <p:ext uri="{BB962C8B-B14F-4D97-AF65-F5344CB8AC3E}">
        <p14:creationId xmlns:p14="http://schemas.microsoft.com/office/powerpoint/2010/main" val="182011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Plotting Distributions: Choosing Number of Bins</a:t>
            </a:r>
          </a:p>
        </p:txBody>
      </p:sp>
      <p:sp>
        <p:nvSpPr>
          <p:cNvPr id="4" name="Slide Number Placeholder 3"/>
          <p:cNvSpPr>
            <a:spLocks noGrp="1"/>
          </p:cNvSpPr>
          <p:nvPr>
            <p:ph type="sldNum" sz="quarter" idx="4294967295"/>
          </p:nvPr>
        </p:nvSpPr>
        <p:spPr>
          <a:xfrm>
            <a:off x="3810000" y="6619875"/>
            <a:ext cx="1524000" cy="238125"/>
          </a:xfrm>
        </p:spPr>
        <p:txBody>
          <a:bodyPr/>
          <a:lstStyle/>
          <a:p>
            <a:fld id="{02330697-FC26-4454-A3BE-90B07819C49A}" type="slidenum">
              <a:rPr lang="en-US" smtClean="0"/>
              <a:pPr/>
              <a:t>29</a:t>
            </a:fld>
            <a:endParaRPr lang="en-US" dirty="0"/>
          </a:p>
        </p:txBody>
      </p:sp>
      <p:sp>
        <p:nvSpPr>
          <p:cNvPr id="5" name="TextBox 4">
            <a:extLst>
              <a:ext uri="{FF2B5EF4-FFF2-40B4-BE49-F238E27FC236}">
                <a16:creationId xmlns:a16="http://schemas.microsoft.com/office/drawing/2014/main" id="{61826521-2153-514F-86D0-BD4905F53A60}"/>
              </a:ext>
            </a:extLst>
          </p:cNvPr>
          <p:cNvSpPr txBox="1"/>
          <p:nvPr/>
        </p:nvSpPr>
        <p:spPr>
          <a:xfrm>
            <a:off x="1680541" y="3339597"/>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7" name="TextBox 6">
            <a:extLst>
              <a:ext uri="{FF2B5EF4-FFF2-40B4-BE49-F238E27FC236}">
                <a16:creationId xmlns:a16="http://schemas.microsoft.com/office/drawing/2014/main" id="{20CAF7AA-C9A6-9A46-AEEE-C0C506EB15C8}"/>
              </a:ext>
            </a:extLst>
          </p:cNvPr>
          <p:cNvSpPr txBox="1"/>
          <p:nvPr/>
        </p:nvSpPr>
        <p:spPr>
          <a:xfrm>
            <a:off x="1680541" y="3519026"/>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8" name="TextBox 7">
            <a:extLst>
              <a:ext uri="{FF2B5EF4-FFF2-40B4-BE49-F238E27FC236}">
                <a16:creationId xmlns:a16="http://schemas.microsoft.com/office/drawing/2014/main" id="{F501C0B7-C331-E345-B829-A6D67B47EC42}"/>
              </a:ext>
            </a:extLst>
          </p:cNvPr>
          <p:cNvSpPr txBox="1"/>
          <p:nvPr/>
        </p:nvSpPr>
        <p:spPr>
          <a:xfrm>
            <a:off x="1680541" y="3698455"/>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9" name="TextBox 8">
            <a:extLst>
              <a:ext uri="{FF2B5EF4-FFF2-40B4-BE49-F238E27FC236}">
                <a16:creationId xmlns:a16="http://schemas.microsoft.com/office/drawing/2014/main" id="{F99B89B9-4620-C246-A64F-00D3BDA0EC2E}"/>
              </a:ext>
            </a:extLst>
          </p:cNvPr>
          <p:cNvSpPr txBox="1"/>
          <p:nvPr/>
        </p:nvSpPr>
        <p:spPr>
          <a:xfrm>
            <a:off x="1680540" y="3877885"/>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10" name="TextBox 9">
            <a:extLst>
              <a:ext uri="{FF2B5EF4-FFF2-40B4-BE49-F238E27FC236}">
                <a16:creationId xmlns:a16="http://schemas.microsoft.com/office/drawing/2014/main" id="{4FD4986E-ACF8-9941-B2C8-D5372C953A59}"/>
              </a:ext>
            </a:extLst>
          </p:cNvPr>
          <p:cNvSpPr txBox="1"/>
          <p:nvPr/>
        </p:nvSpPr>
        <p:spPr>
          <a:xfrm>
            <a:off x="2183083" y="4236744"/>
            <a:ext cx="153888" cy="184666"/>
          </a:xfrm>
          <a:prstGeom prst="rect">
            <a:avLst/>
          </a:prstGeom>
          <a:noFill/>
        </p:spPr>
        <p:txBody>
          <a:bodyPr wrap="none" lIns="0" tIns="0" rIns="0" bIns="0" rtlCol="0" anchor="b" anchorCtr="0">
            <a:spAutoFit/>
          </a:bodyPr>
          <a:lstStyle/>
          <a:p>
            <a:pPr algn="ctr"/>
            <a:r>
              <a:rPr lang="en-US" sz="1200" dirty="0"/>
              <a:t>…</a:t>
            </a:r>
          </a:p>
        </p:txBody>
      </p:sp>
      <p:sp>
        <p:nvSpPr>
          <p:cNvPr id="11" name="Double Bracket 10">
            <a:extLst>
              <a:ext uri="{FF2B5EF4-FFF2-40B4-BE49-F238E27FC236}">
                <a16:creationId xmlns:a16="http://schemas.microsoft.com/office/drawing/2014/main" id="{BC823947-EC8F-8E4D-9D76-49EED1191CD8}"/>
              </a:ext>
            </a:extLst>
          </p:cNvPr>
          <p:cNvSpPr/>
          <p:nvPr/>
        </p:nvSpPr>
        <p:spPr bwMode="auto">
          <a:xfrm>
            <a:off x="1565055" y="3313144"/>
            <a:ext cx="1331290" cy="1099867"/>
          </a:xfrm>
          <a:prstGeom prst="bracketPair">
            <a:avLst/>
          </a:prstGeom>
          <a:noFill/>
          <a:ln w="19050" cap="rnd" cmpd="sng" algn="ctr">
            <a:solidFill>
              <a:schemeClr val="tx1"/>
            </a:solidFill>
            <a:prstDash val="solid"/>
            <a:round/>
            <a:headEnd type="none" w="sm" len="sm"/>
            <a:tailEnd type="none" w="sm" len="sm"/>
          </a:ln>
          <a:effectLst/>
        </p:spPr>
        <p:txBody>
          <a:bodyPr rtlCol="0" anchor="ctr"/>
          <a:lstStyle/>
          <a:p>
            <a:pPr algn="ctr"/>
            <a:endParaRPr lang="en-US" sz="1200"/>
          </a:p>
        </p:txBody>
      </p:sp>
      <p:sp>
        <p:nvSpPr>
          <p:cNvPr id="12" name="TextBox 11">
            <a:extLst>
              <a:ext uri="{FF2B5EF4-FFF2-40B4-BE49-F238E27FC236}">
                <a16:creationId xmlns:a16="http://schemas.microsoft.com/office/drawing/2014/main" id="{753511B5-85FF-DE46-B668-046D33A7DC88}"/>
              </a:ext>
            </a:extLst>
          </p:cNvPr>
          <p:cNvSpPr txBox="1"/>
          <p:nvPr/>
        </p:nvSpPr>
        <p:spPr>
          <a:xfrm>
            <a:off x="1680541" y="4057314"/>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13" name="TextBox 12">
            <a:extLst>
              <a:ext uri="{FF2B5EF4-FFF2-40B4-BE49-F238E27FC236}">
                <a16:creationId xmlns:a16="http://schemas.microsoft.com/office/drawing/2014/main" id="{2B58562C-A495-174E-9885-50F3125459FB}"/>
              </a:ext>
            </a:extLst>
          </p:cNvPr>
          <p:cNvSpPr txBox="1"/>
          <p:nvPr/>
        </p:nvSpPr>
        <p:spPr>
          <a:xfrm>
            <a:off x="1894100" y="4595706"/>
            <a:ext cx="711733" cy="115416"/>
          </a:xfrm>
          <a:prstGeom prst="rect">
            <a:avLst/>
          </a:prstGeom>
          <a:noFill/>
        </p:spPr>
        <p:txBody>
          <a:bodyPr wrap="none" lIns="0" tIns="0" rIns="0" bIns="0" rtlCol="0" anchor="b" anchorCtr="0">
            <a:spAutoFit/>
          </a:bodyPr>
          <a:lstStyle/>
          <a:p>
            <a:pPr algn="ctr"/>
            <a:r>
              <a:rPr lang="en-US" sz="750" b="1" dirty="0"/>
              <a:t>Many hundreds</a:t>
            </a:r>
          </a:p>
        </p:txBody>
      </p:sp>
      <p:cxnSp>
        <p:nvCxnSpPr>
          <p:cNvPr id="14" name="Straight Arrow Connector 13">
            <a:extLst>
              <a:ext uri="{FF2B5EF4-FFF2-40B4-BE49-F238E27FC236}">
                <a16:creationId xmlns:a16="http://schemas.microsoft.com/office/drawing/2014/main" id="{AB419F46-79F6-D24A-B87A-95B9ADEDC274}"/>
              </a:ext>
            </a:extLst>
          </p:cNvPr>
          <p:cNvCxnSpPr/>
          <p:nvPr/>
        </p:nvCxnSpPr>
        <p:spPr bwMode="auto">
          <a:xfrm>
            <a:off x="1955697" y="4568906"/>
            <a:ext cx="608658" cy="536"/>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5" name="TextBox 14">
            <a:extLst>
              <a:ext uri="{FF2B5EF4-FFF2-40B4-BE49-F238E27FC236}">
                <a16:creationId xmlns:a16="http://schemas.microsoft.com/office/drawing/2014/main" id="{3AB903CF-B4A7-C145-BAA6-71526D85DE60}"/>
              </a:ext>
            </a:extLst>
          </p:cNvPr>
          <p:cNvSpPr txBox="1"/>
          <p:nvPr/>
        </p:nvSpPr>
        <p:spPr>
          <a:xfrm>
            <a:off x="996747" y="3663251"/>
            <a:ext cx="365485" cy="230832"/>
          </a:xfrm>
          <a:prstGeom prst="rect">
            <a:avLst/>
          </a:prstGeom>
          <a:noFill/>
        </p:spPr>
        <p:txBody>
          <a:bodyPr wrap="none" lIns="0" tIns="0" rIns="0" bIns="0" rtlCol="0" anchor="b" anchorCtr="0">
            <a:spAutoFit/>
          </a:bodyPr>
          <a:lstStyle/>
          <a:p>
            <a:pPr algn="ctr"/>
            <a:r>
              <a:rPr lang="en-US" sz="750" b="1" dirty="0"/>
              <a:t>Many</a:t>
            </a:r>
          </a:p>
          <a:p>
            <a:pPr algn="ctr"/>
            <a:r>
              <a:rPr lang="en-US" sz="750" b="1" dirty="0"/>
              <a:t>millions</a:t>
            </a:r>
          </a:p>
        </p:txBody>
      </p:sp>
      <p:cxnSp>
        <p:nvCxnSpPr>
          <p:cNvPr id="16" name="Straight Arrow Connector 15">
            <a:extLst>
              <a:ext uri="{FF2B5EF4-FFF2-40B4-BE49-F238E27FC236}">
                <a16:creationId xmlns:a16="http://schemas.microsoft.com/office/drawing/2014/main" id="{EB0AC7F9-5270-B94F-B2EA-B9A5F6C4FDCD}"/>
              </a:ext>
            </a:extLst>
          </p:cNvPr>
          <p:cNvCxnSpPr/>
          <p:nvPr/>
        </p:nvCxnSpPr>
        <p:spPr bwMode="auto">
          <a:xfrm>
            <a:off x="1396046" y="3420256"/>
            <a:ext cx="0" cy="931653"/>
          </a:xfrm>
          <a:prstGeom prst="straightConnector1">
            <a:avLst/>
          </a:prstGeom>
          <a:solidFill>
            <a:schemeClr val="accent1"/>
          </a:solidFill>
          <a:ln w="19050" cap="rnd" cmpd="sng" algn="ctr">
            <a:solidFill>
              <a:schemeClr val="tx1"/>
            </a:solidFill>
            <a:prstDash val="solid"/>
            <a:round/>
            <a:headEnd type="none" w="sm" len="sm"/>
            <a:tailEnd type="arrow"/>
          </a:ln>
          <a:effectLst/>
        </p:spPr>
      </p:cxnSp>
      <p:cxnSp>
        <p:nvCxnSpPr>
          <p:cNvPr id="17" name="Straight Arrow Connector 16">
            <a:extLst>
              <a:ext uri="{FF2B5EF4-FFF2-40B4-BE49-F238E27FC236}">
                <a16:creationId xmlns:a16="http://schemas.microsoft.com/office/drawing/2014/main" id="{8CE4518E-E5A0-E04F-87BA-A32A28901451}"/>
              </a:ext>
            </a:extLst>
          </p:cNvPr>
          <p:cNvCxnSpPr>
            <a:cxnSpLocks/>
          </p:cNvCxnSpPr>
          <p:nvPr/>
        </p:nvCxnSpPr>
        <p:spPr bwMode="auto">
          <a:xfrm flipH="1">
            <a:off x="2180451" y="3271600"/>
            <a:ext cx="10032" cy="1057477"/>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8" name="TextBox 17">
            <a:extLst>
              <a:ext uri="{FF2B5EF4-FFF2-40B4-BE49-F238E27FC236}">
                <a16:creationId xmlns:a16="http://schemas.microsoft.com/office/drawing/2014/main" id="{5CD2919B-FD6C-534A-A80C-FBEC64046DD8}"/>
              </a:ext>
            </a:extLst>
          </p:cNvPr>
          <p:cNvSpPr txBox="1"/>
          <p:nvPr/>
        </p:nvSpPr>
        <p:spPr>
          <a:xfrm>
            <a:off x="1141229" y="2648603"/>
            <a:ext cx="2178941" cy="415498"/>
          </a:xfrm>
          <a:prstGeom prst="rect">
            <a:avLst/>
          </a:prstGeom>
          <a:noFill/>
        </p:spPr>
        <p:txBody>
          <a:bodyPr wrap="square" rtlCol="0">
            <a:spAutoFit/>
          </a:bodyPr>
          <a:lstStyle/>
          <a:p>
            <a:pPr algn="ctr"/>
            <a:r>
              <a:rPr lang="en-US" sz="1050" dirty="0"/>
              <a:t>Look at max, min, mean, </a:t>
            </a:r>
            <a:r>
              <a:rPr lang="en-US" sz="1050" dirty="0" err="1"/>
              <a:t>sd’s</a:t>
            </a:r>
            <a:r>
              <a:rPr lang="en-US" sz="1050" dirty="0"/>
              <a:t>, distributions, do normalizations</a:t>
            </a:r>
          </a:p>
        </p:txBody>
      </p:sp>
      <p:pic>
        <p:nvPicPr>
          <p:cNvPr id="3" name="Picture 2">
            <a:extLst>
              <a:ext uri="{FF2B5EF4-FFF2-40B4-BE49-F238E27FC236}">
                <a16:creationId xmlns:a16="http://schemas.microsoft.com/office/drawing/2014/main" id="{CA65B8FB-21D8-8748-A439-A8033042F6CF}"/>
              </a:ext>
            </a:extLst>
          </p:cNvPr>
          <p:cNvPicPr>
            <a:picLocks noChangeAspect="1"/>
          </p:cNvPicPr>
          <p:nvPr/>
        </p:nvPicPr>
        <p:blipFill>
          <a:blip r:embed="rId2"/>
          <a:stretch>
            <a:fillRect/>
          </a:stretch>
        </p:blipFill>
        <p:spPr>
          <a:xfrm>
            <a:off x="5016019" y="1052421"/>
            <a:ext cx="3044299" cy="2057183"/>
          </a:xfrm>
          <a:prstGeom prst="rect">
            <a:avLst/>
          </a:prstGeom>
        </p:spPr>
      </p:pic>
      <p:pic>
        <p:nvPicPr>
          <p:cNvPr id="20" name="Picture 19">
            <a:extLst>
              <a:ext uri="{FF2B5EF4-FFF2-40B4-BE49-F238E27FC236}">
                <a16:creationId xmlns:a16="http://schemas.microsoft.com/office/drawing/2014/main" id="{F917494F-736C-C540-9EFD-5AA82ACF6B2F}"/>
              </a:ext>
            </a:extLst>
          </p:cNvPr>
          <p:cNvPicPr>
            <a:picLocks noChangeAspect="1"/>
          </p:cNvPicPr>
          <p:nvPr/>
        </p:nvPicPr>
        <p:blipFill>
          <a:blip r:embed="rId3"/>
          <a:stretch>
            <a:fillRect/>
          </a:stretch>
        </p:blipFill>
        <p:spPr>
          <a:xfrm>
            <a:off x="5016019" y="3937807"/>
            <a:ext cx="3064181" cy="2070618"/>
          </a:xfrm>
          <a:prstGeom prst="rect">
            <a:avLst/>
          </a:prstGeom>
        </p:spPr>
      </p:pic>
      <p:sp>
        <p:nvSpPr>
          <p:cNvPr id="2" name="TextBox 1">
            <a:extLst>
              <a:ext uri="{FF2B5EF4-FFF2-40B4-BE49-F238E27FC236}">
                <a16:creationId xmlns:a16="http://schemas.microsoft.com/office/drawing/2014/main" id="{9B66F7CB-A10B-F441-8113-93B9BF630BDC}"/>
              </a:ext>
            </a:extLst>
          </p:cNvPr>
          <p:cNvSpPr txBox="1"/>
          <p:nvPr/>
        </p:nvSpPr>
        <p:spPr>
          <a:xfrm>
            <a:off x="5987376" y="3045997"/>
            <a:ext cx="1101584" cy="369332"/>
          </a:xfrm>
          <a:prstGeom prst="rect">
            <a:avLst/>
          </a:prstGeom>
          <a:noFill/>
        </p:spPr>
        <p:txBody>
          <a:bodyPr wrap="none" rtlCol="0">
            <a:spAutoFit/>
          </a:bodyPr>
          <a:lstStyle/>
          <a:p>
            <a:r>
              <a:rPr lang="en-US" dirty="0"/>
              <a:t>Value of x</a:t>
            </a:r>
          </a:p>
        </p:txBody>
      </p:sp>
      <p:sp>
        <p:nvSpPr>
          <p:cNvPr id="21" name="TextBox 20">
            <a:extLst>
              <a:ext uri="{FF2B5EF4-FFF2-40B4-BE49-F238E27FC236}">
                <a16:creationId xmlns:a16="http://schemas.microsoft.com/office/drawing/2014/main" id="{044B4C3A-3B16-8A42-A297-09D2A84AF6F4}"/>
              </a:ext>
            </a:extLst>
          </p:cNvPr>
          <p:cNvSpPr txBox="1"/>
          <p:nvPr/>
        </p:nvSpPr>
        <p:spPr>
          <a:xfrm>
            <a:off x="6050243" y="6022049"/>
            <a:ext cx="1101584" cy="369332"/>
          </a:xfrm>
          <a:prstGeom prst="rect">
            <a:avLst/>
          </a:prstGeom>
          <a:noFill/>
        </p:spPr>
        <p:txBody>
          <a:bodyPr wrap="none" rtlCol="0">
            <a:spAutoFit/>
          </a:bodyPr>
          <a:lstStyle/>
          <a:p>
            <a:r>
              <a:rPr lang="en-US" dirty="0"/>
              <a:t>Value of x</a:t>
            </a:r>
          </a:p>
        </p:txBody>
      </p:sp>
      <p:sp>
        <p:nvSpPr>
          <p:cNvPr id="6" name="TextBox 5">
            <a:extLst>
              <a:ext uri="{FF2B5EF4-FFF2-40B4-BE49-F238E27FC236}">
                <a16:creationId xmlns:a16="http://schemas.microsoft.com/office/drawing/2014/main" id="{C49183C7-A49B-1A4B-A52E-FE2ECBF24711}"/>
              </a:ext>
            </a:extLst>
          </p:cNvPr>
          <p:cNvSpPr txBox="1"/>
          <p:nvPr/>
        </p:nvSpPr>
        <p:spPr>
          <a:xfrm>
            <a:off x="3810000" y="1570007"/>
            <a:ext cx="1322717" cy="923330"/>
          </a:xfrm>
          <a:prstGeom prst="rect">
            <a:avLst/>
          </a:prstGeom>
          <a:noFill/>
        </p:spPr>
        <p:txBody>
          <a:bodyPr wrap="square" rtlCol="0">
            <a:spAutoFit/>
          </a:bodyPr>
          <a:lstStyle/>
          <a:p>
            <a:pPr algn="ctr"/>
            <a:r>
              <a:rPr lang="en-US" dirty="0"/>
              <a:t># records with that value of x</a:t>
            </a:r>
          </a:p>
        </p:txBody>
      </p:sp>
      <p:sp>
        <p:nvSpPr>
          <p:cNvPr id="22" name="TextBox 21">
            <a:extLst>
              <a:ext uri="{FF2B5EF4-FFF2-40B4-BE49-F238E27FC236}">
                <a16:creationId xmlns:a16="http://schemas.microsoft.com/office/drawing/2014/main" id="{CAC47BF5-B5E9-8C4F-9CE1-7576E4EEEC84}"/>
              </a:ext>
            </a:extLst>
          </p:cNvPr>
          <p:cNvSpPr txBox="1"/>
          <p:nvPr/>
        </p:nvSpPr>
        <p:spPr>
          <a:xfrm>
            <a:off x="3734780" y="4505569"/>
            <a:ext cx="1322717" cy="923330"/>
          </a:xfrm>
          <a:prstGeom prst="rect">
            <a:avLst/>
          </a:prstGeom>
          <a:noFill/>
        </p:spPr>
        <p:txBody>
          <a:bodyPr wrap="square" rtlCol="0">
            <a:spAutoFit/>
          </a:bodyPr>
          <a:lstStyle/>
          <a:p>
            <a:pPr algn="ctr"/>
            <a:r>
              <a:rPr lang="en-US" dirty="0"/>
              <a:t># records with that value of x</a:t>
            </a:r>
          </a:p>
        </p:txBody>
      </p:sp>
      <p:sp>
        <p:nvSpPr>
          <p:cNvPr id="19" name="TextBox 18">
            <a:extLst>
              <a:ext uri="{FF2B5EF4-FFF2-40B4-BE49-F238E27FC236}">
                <a16:creationId xmlns:a16="http://schemas.microsoft.com/office/drawing/2014/main" id="{2B88C6C3-2230-8343-8F30-5EF7AF1F1962}"/>
              </a:ext>
            </a:extLst>
          </p:cNvPr>
          <p:cNvSpPr txBox="1"/>
          <p:nvPr/>
        </p:nvSpPr>
        <p:spPr>
          <a:xfrm>
            <a:off x="6975894" y="1293008"/>
            <a:ext cx="966290" cy="276999"/>
          </a:xfrm>
          <a:prstGeom prst="rect">
            <a:avLst/>
          </a:prstGeom>
          <a:noFill/>
        </p:spPr>
        <p:txBody>
          <a:bodyPr wrap="none" rtlCol="0">
            <a:spAutoFit/>
          </a:bodyPr>
          <a:lstStyle/>
          <a:p>
            <a:r>
              <a:rPr lang="en-US" sz="1200" dirty="0"/>
              <a:t>Too few bins</a:t>
            </a:r>
          </a:p>
        </p:txBody>
      </p:sp>
      <p:sp>
        <p:nvSpPr>
          <p:cNvPr id="24" name="TextBox 23">
            <a:extLst>
              <a:ext uri="{FF2B5EF4-FFF2-40B4-BE49-F238E27FC236}">
                <a16:creationId xmlns:a16="http://schemas.microsoft.com/office/drawing/2014/main" id="{0A499E7A-FD5C-EA43-8518-695ED2C7E2C6}"/>
              </a:ext>
            </a:extLst>
          </p:cNvPr>
          <p:cNvSpPr txBox="1"/>
          <p:nvPr/>
        </p:nvSpPr>
        <p:spPr>
          <a:xfrm>
            <a:off x="7073356" y="4351909"/>
            <a:ext cx="1080232" cy="276999"/>
          </a:xfrm>
          <a:prstGeom prst="rect">
            <a:avLst/>
          </a:prstGeom>
          <a:noFill/>
        </p:spPr>
        <p:txBody>
          <a:bodyPr wrap="none" rtlCol="0">
            <a:spAutoFit/>
          </a:bodyPr>
          <a:lstStyle/>
          <a:p>
            <a:r>
              <a:rPr lang="en-US" sz="1200" dirty="0"/>
              <a:t>Too many bins</a:t>
            </a:r>
          </a:p>
        </p:txBody>
      </p:sp>
    </p:spTree>
    <p:extLst>
      <p:ext uri="{BB962C8B-B14F-4D97-AF65-F5344CB8AC3E}">
        <p14:creationId xmlns:p14="http://schemas.microsoft.com/office/powerpoint/2010/main" val="364075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20" y="66188"/>
            <a:ext cx="7886700" cy="935575"/>
          </a:xfrm>
        </p:spPr>
        <p:txBody>
          <a:bodyPr>
            <a:normAutofit/>
          </a:bodyPr>
          <a:lstStyle/>
          <a:p>
            <a:r>
              <a:rPr lang="en-US" sz="3600" dirty="0">
                <a:latin typeface="+mn-lt"/>
              </a:rPr>
              <a:t>Who Am I</a:t>
            </a:r>
          </a:p>
        </p:txBody>
      </p:sp>
      <p:sp>
        <p:nvSpPr>
          <p:cNvPr id="3" name="Content Placeholder 2"/>
          <p:cNvSpPr>
            <a:spLocks noGrp="1"/>
          </p:cNvSpPr>
          <p:nvPr>
            <p:ph idx="1"/>
          </p:nvPr>
        </p:nvSpPr>
        <p:spPr>
          <a:xfrm>
            <a:off x="303138" y="1071419"/>
            <a:ext cx="8774206" cy="4866053"/>
          </a:xfrm>
        </p:spPr>
        <p:txBody>
          <a:bodyPr>
            <a:noAutofit/>
          </a:bodyPr>
          <a:lstStyle/>
          <a:p>
            <a:r>
              <a:rPr lang="en-US" sz="2400" dirty="0"/>
              <a:t>Stephen Coggeshall, PhD Nuclear Engineering</a:t>
            </a:r>
          </a:p>
          <a:p>
            <a:r>
              <a:rPr lang="en-US" sz="2400" dirty="0"/>
              <a:t>Worked 11 years at Los Alamos National Lab doing nuclear fusion research</a:t>
            </a:r>
          </a:p>
          <a:p>
            <a:r>
              <a:rPr lang="en-US" sz="2400" dirty="0"/>
              <a:t>Began doing machine learning in 1990</a:t>
            </a:r>
          </a:p>
          <a:p>
            <a:r>
              <a:rPr lang="en-US" sz="2400" dirty="0"/>
              <a:t>Cofounded three analytics companies</a:t>
            </a:r>
          </a:p>
          <a:p>
            <a:pPr lvl="1"/>
            <a:r>
              <a:rPr lang="en-US" dirty="0"/>
              <a:t>CASA (1995) -&gt; HNC/FICO (2000)</a:t>
            </a:r>
          </a:p>
          <a:p>
            <a:pPr lvl="1"/>
            <a:r>
              <a:rPr lang="en-US" dirty="0"/>
              <a:t>Los Alamos Computational Group (2002) -&gt; Morgan Stanley (2004)</a:t>
            </a:r>
          </a:p>
          <a:p>
            <a:pPr lvl="1"/>
            <a:r>
              <a:rPr lang="en-US" dirty="0"/>
              <a:t>ID Analytics (2002) -&gt; LifeLock (2012) -&gt; Symantec (2017) –&gt; </a:t>
            </a:r>
            <a:r>
              <a:rPr lang="en-US" dirty="0" err="1"/>
              <a:t>LexisNexix</a:t>
            </a:r>
            <a:r>
              <a:rPr lang="en-US" dirty="0"/>
              <a:t> (2020)</a:t>
            </a:r>
          </a:p>
          <a:p>
            <a:r>
              <a:rPr lang="en-US" sz="2400" dirty="0"/>
              <a:t>Chief Analytics and Science Officer IDA, LifeLock, (retired)</a:t>
            </a:r>
          </a:p>
          <a:p>
            <a:r>
              <a:rPr lang="en-US" sz="2400" dirty="0"/>
              <a:t>Oversee technology, analytics for risk and marketing analytics</a:t>
            </a:r>
          </a:p>
          <a:p>
            <a:r>
              <a:rPr lang="en-US" sz="2400" dirty="0"/>
              <a:t>Teaching at USC, UCSD, Fraud Analytics, 528, 510</a:t>
            </a:r>
          </a:p>
        </p:txBody>
      </p:sp>
      <p:sp>
        <p:nvSpPr>
          <p:cNvPr id="4" name="Slide Number Placeholder 3"/>
          <p:cNvSpPr>
            <a:spLocks noGrp="1"/>
          </p:cNvSpPr>
          <p:nvPr>
            <p:ph type="sldNum" sz="quarter" idx="12"/>
          </p:nvPr>
        </p:nvSpPr>
        <p:spPr>
          <a:xfrm>
            <a:off x="6457950" y="6367109"/>
            <a:ext cx="2057400" cy="365125"/>
          </a:xfrm>
        </p:spPr>
        <p:txBody>
          <a:bodyPr/>
          <a:lstStyle/>
          <a:p>
            <a:fld id="{88CD9788-50B9-FE4F-BD86-303CACCBE7E1}" type="slidenum">
              <a:rPr lang="en-US" smtClean="0"/>
              <a:t>3</a:t>
            </a:fld>
            <a:endParaRPr lang="en-US"/>
          </a:p>
        </p:txBody>
      </p:sp>
    </p:spTree>
    <p:extLst>
      <p:ext uri="{BB962C8B-B14F-4D97-AF65-F5344CB8AC3E}">
        <p14:creationId xmlns:p14="http://schemas.microsoft.com/office/powerpoint/2010/main" val="338342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6658D75-32B3-C445-B5E9-C06319549859}"/>
              </a:ext>
            </a:extLst>
          </p:cNvPr>
          <p:cNvPicPr>
            <a:picLocks noChangeAspect="1"/>
          </p:cNvPicPr>
          <p:nvPr/>
        </p:nvPicPr>
        <p:blipFill>
          <a:blip r:embed="rId2"/>
          <a:stretch>
            <a:fillRect/>
          </a:stretch>
        </p:blipFill>
        <p:spPr>
          <a:xfrm>
            <a:off x="561250" y="3699188"/>
            <a:ext cx="3524841" cy="2349894"/>
          </a:xfrm>
          <a:prstGeom prst="rect">
            <a:avLst/>
          </a:prstGeom>
        </p:spPr>
      </p:pic>
      <p:pic>
        <p:nvPicPr>
          <p:cNvPr id="27" name="Picture 26">
            <a:extLst>
              <a:ext uri="{FF2B5EF4-FFF2-40B4-BE49-F238E27FC236}">
                <a16:creationId xmlns:a16="http://schemas.microsoft.com/office/drawing/2014/main" id="{8721303F-9D89-404F-8B40-75067A32B12B}"/>
              </a:ext>
            </a:extLst>
          </p:cNvPr>
          <p:cNvPicPr>
            <a:picLocks noChangeAspect="1"/>
          </p:cNvPicPr>
          <p:nvPr/>
        </p:nvPicPr>
        <p:blipFill>
          <a:blip r:embed="rId3"/>
          <a:stretch>
            <a:fillRect/>
          </a:stretch>
        </p:blipFill>
        <p:spPr>
          <a:xfrm>
            <a:off x="5055969" y="3699188"/>
            <a:ext cx="3524841" cy="2349894"/>
          </a:xfrm>
          <a:prstGeom prst="rect">
            <a:avLst/>
          </a:prstGeom>
        </p:spPr>
      </p:pic>
      <p:pic>
        <p:nvPicPr>
          <p:cNvPr id="29" name="Picture 28">
            <a:extLst>
              <a:ext uri="{FF2B5EF4-FFF2-40B4-BE49-F238E27FC236}">
                <a16:creationId xmlns:a16="http://schemas.microsoft.com/office/drawing/2014/main" id="{79DDF3CA-B0F0-5944-B807-DE1C406F894D}"/>
              </a:ext>
            </a:extLst>
          </p:cNvPr>
          <p:cNvPicPr>
            <a:picLocks noChangeAspect="1"/>
          </p:cNvPicPr>
          <p:nvPr/>
        </p:nvPicPr>
        <p:blipFill>
          <a:blip r:embed="rId4"/>
          <a:stretch>
            <a:fillRect/>
          </a:stretch>
        </p:blipFill>
        <p:spPr>
          <a:xfrm>
            <a:off x="561250" y="1240730"/>
            <a:ext cx="3524841" cy="2349894"/>
          </a:xfrm>
          <a:prstGeom prst="rect">
            <a:avLst/>
          </a:prstGeom>
        </p:spPr>
      </p:pic>
      <p:pic>
        <p:nvPicPr>
          <p:cNvPr id="31" name="Picture 30">
            <a:extLst>
              <a:ext uri="{FF2B5EF4-FFF2-40B4-BE49-F238E27FC236}">
                <a16:creationId xmlns:a16="http://schemas.microsoft.com/office/drawing/2014/main" id="{E3214246-C037-B24F-9E24-B8D45AFA32F3}"/>
              </a:ext>
            </a:extLst>
          </p:cNvPr>
          <p:cNvPicPr>
            <a:picLocks noChangeAspect="1"/>
          </p:cNvPicPr>
          <p:nvPr/>
        </p:nvPicPr>
        <p:blipFill>
          <a:blip r:embed="rId5"/>
          <a:stretch>
            <a:fillRect/>
          </a:stretch>
        </p:blipFill>
        <p:spPr>
          <a:xfrm>
            <a:off x="5055969" y="1240730"/>
            <a:ext cx="3524841" cy="2349894"/>
          </a:xfrm>
          <a:prstGeom prst="rect">
            <a:avLst/>
          </a:prstGeom>
        </p:spPr>
      </p:pic>
      <p:sp>
        <p:nvSpPr>
          <p:cNvPr id="17410" name="Title 1"/>
          <p:cNvSpPr>
            <a:spLocks noGrp="1"/>
          </p:cNvSpPr>
          <p:nvPr>
            <p:ph type="title"/>
          </p:nvPr>
        </p:nvSpPr>
        <p:spPr>
          <a:xfrm>
            <a:off x="369888" y="521608"/>
            <a:ext cx="8405812" cy="319088"/>
          </a:xfrm>
        </p:spPr>
        <p:txBody>
          <a:bodyPr>
            <a:normAutofit fontScale="90000"/>
          </a:bodyPr>
          <a:lstStyle/>
          <a:p>
            <a:r>
              <a:rPr lang="en-US" dirty="0"/>
              <a:t>Plotting Distributions: Choosing Number of Bins</a:t>
            </a:r>
          </a:p>
        </p:txBody>
      </p:sp>
      <p:sp>
        <p:nvSpPr>
          <p:cNvPr id="4" name="Slide Number Placeholder 3"/>
          <p:cNvSpPr>
            <a:spLocks noGrp="1"/>
          </p:cNvSpPr>
          <p:nvPr>
            <p:ph type="sldNum" sz="quarter" idx="4294967295"/>
          </p:nvPr>
        </p:nvSpPr>
        <p:spPr>
          <a:xfrm>
            <a:off x="3810000" y="6619875"/>
            <a:ext cx="1524000" cy="238125"/>
          </a:xfrm>
        </p:spPr>
        <p:txBody>
          <a:bodyPr/>
          <a:lstStyle/>
          <a:p>
            <a:fld id="{02330697-FC26-4454-A3BE-90B07819C49A}" type="slidenum">
              <a:rPr lang="en-US" smtClean="0"/>
              <a:pPr/>
              <a:t>30</a:t>
            </a:fld>
            <a:endParaRPr lang="en-US" dirty="0"/>
          </a:p>
        </p:txBody>
      </p:sp>
      <p:sp>
        <p:nvSpPr>
          <p:cNvPr id="19" name="TextBox 18">
            <a:extLst>
              <a:ext uri="{FF2B5EF4-FFF2-40B4-BE49-F238E27FC236}">
                <a16:creationId xmlns:a16="http://schemas.microsoft.com/office/drawing/2014/main" id="{2B88C6C3-2230-8343-8F30-5EF7AF1F1962}"/>
              </a:ext>
            </a:extLst>
          </p:cNvPr>
          <p:cNvSpPr txBox="1"/>
          <p:nvPr/>
        </p:nvSpPr>
        <p:spPr>
          <a:xfrm>
            <a:off x="2565432" y="1566759"/>
            <a:ext cx="952505" cy="430887"/>
          </a:xfrm>
          <a:prstGeom prst="rect">
            <a:avLst/>
          </a:prstGeom>
          <a:noFill/>
        </p:spPr>
        <p:txBody>
          <a:bodyPr wrap="none" rtlCol="0">
            <a:spAutoFit/>
          </a:bodyPr>
          <a:lstStyle/>
          <a:p>
            <a:pPr algn="ctr"/>
            <a:r>
              <a:rPr lang="en-US" sz="1100" dirty="0"/>
              <a:t>Too few bins:</a:t>
            </a:r>
          </a:p>
          <a:p>
            <a:pPr algn="ctr"/>
            <a:r>
              <a:rPr lang="en-US" sz="1100" dirty="0"/>
              <a:t>too coarse</a:t>
            </a:r>
          </a:p>
        </p:txBody>
      </p:sp>
      <p:sp>
        <p:nvSpPr>
          <p:cNvPr id="24" name="TextBox 23">
            <a:extLst>
              <a:ext uri="{FF2B5EF4-FFF2-40B4-BE49-F238E27FC236}">
                <a16:creationId xmlns:a16="http://schemas.microsoft.com/office/drawing/2014/main" id="{0A499E7A-FD5C-EA43-8518-695ED2C7E2C6}"/>
              </a:ext>
            </a:extLst>
          </p:cNvPr>
          <p:cNvSpPr txBox="1"/>
          <p:nvPr/>
        </p:nvSpPr>
        <p:spPr>
          <a:xfrm>
            <a:off x="6923968" y="1566759"/>
            <a:ext cx="1055097" cy="430887"/>
          </a:xfrm>
          <a:prstGeom prst="rect">
            <a:avLst/>
          </a:prstGeom>
          <a:noFill/>
        </p:spPr>
        <p:txBody>
          <a:bodyPr wrap="none" rtlCol="0">
            <a:spAutoFit/>
          </a:bodyPr>
          <a:lstStyle/>
          <a:p>
            <a:pPr algn="ctr"/>
            <a:r>
              <a:rPr lang="en-US" sz="1100" dirty="0"/>
              <a:t>Too many bins:</a:t>
            </a:r>
          </a:p>
          <a:p>
            <a:pPr algn="ctr"/>
            <a:r>
              <a:rPr lang="en-US" sz="1100" dirty="0"/>
              <a:t>spikey</a:t>
            </a:r>
          </a:p>
        </p:txBody>
      </p:sp>
      <p:sp>
        <p:nvSpPr>
          <p:cNvPr id="33" name="TextBox 32">
            <a:extLst>
              <a:ext uri="{FF2B5EF4-FFF2-40B4-BE49-F238E27FC236}">
                <a16:creationId xmlns:a16="http://schemas.microsoft.com/office/drawing/2014/main" id="{B28ECE41-6085-1E43-AB83-22AD364E3DAE}"/>
              </a:ext>
            </a:extLst>
          </p:cNvPr>
          <p:cNvSpPr txBox="1"/>
          <p:nvPr/>
        </p:nvSpPr>
        <p:spPr>
          <a:xfrm>
            <a:off x="2392154" y="3933399"/>
            <a:ext cx="1555278" cy="769441"/>
          </a:xfrm>
          <a:prstGeom prst="rect">
            <a:avLst/>
          </a:prstGeom>
          <a:noFill/>
        </p:spPr>
        <p:txBody>
          <a:bodyPr wrap="square" rtlCol="0">
            <a:spAutoFit/>
          </a:bodyPr>
          <a:lstStyle/>
          <a:p>
            <a:pPr algn="ctr"/>
            <a:r>
              <a:rPr lang="en-US" sz="1100" dirty="0"/>
              <a:t>Good choice:</a:t>
            </a:r>
          </a:p>
          <a:p>
            <a:pPr algn="ctr"/>
            <a:r>
              <a:rPr lang="en-US" sz="1100" dirty="0"/>
              <a:t>Shows the important information without being spikey</a:t>
            </a:r>
          </a:p>
        </p:txBody>
      </p:sp>
      <p:sp>
        <p:nvSpPr>
          <p:cNvPr id="34" name="TextBox 33">
            <a:extLst>
              <a:ext uri="{FF2B5EF4-FFF2-40B4-BE49-F238E27FC236}">
                <a16:creationId xmlns:a16="http://schemas.microsoft.com/office/drawing/2014/main" id="{C1F5E8CA-B306-E34C-B69A-F54ABAD4054F}"/>
              </a:ext>
            </a:extLst>
          </p:cNvPr>
          <p:cNvSpPr txBox="1"/>
          <p:nvPr/>
        </p:nvSpPr>
        <p:spPr>
          <a:xfrm>
            <a:off x="7314512" y="3842523"/>
            <a:ext cx="1720200" cy="600164"/>
          </a:xfrm>
          <a:prstGeom prst="rect">
            <a:avLst/>
          </a:prstGeom>
          <a:noFill/>
        </p:spPr>
        <p:txBody>
          <a:bodyPr wrap="square" rtlCol="0">
            <a:spAutoFit/>
          </a:bodyPr>
          <a:lstStyle/>
          <a:p>
            <a:pPr algn="ctr"/>
            <a:r>
              <a:rPr lang="en-US" sz="1100" dirty="0"/>
              <a:t>Sometimes, rarely, a log x axis can reveal important characteristics</a:t>
            </a:r>
          </a:p>
        </p:txBody>
      </p:sp>
    </p:spTree>
    <p:extLst>
      <p:ext uri="{BB962C8B-B14F-4D97-AF65-F5344CB8AC3E}">
        <p14:creationId xmlns:p14="http://schemas.microsoft.com/office/powerpoint/2010/main" val="2351744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Use Good Choices of Ranges and Logs for Plots</a:t>
            </a:r>
          </a:p>
        </p:txBody>
      </p:sp>
      <p:sp>
        <p:nvSpPr>
          <p:cNvPr id="5" name="Slide Number Placeholder 4"/>
          <p:cNvSpPr>
            <a:spLocks noGrp="1"/>
          </p:cNvSpPr>
          <p:nvPr>
            <p:ph type="sldNum" sz="quarter" idx="12"/>
          </p:nvPr>
        </p:nvSpPr>
        <p:spPr/>
        <p:txBody>
          <a:bodyPr/>
          <a:lstStyle/>
          <a:p>
            <a:fld id="{88CD9788-50B9-FE4F-BD86-303CACCBE7E1}" type="slidenum">
              <a:rPr lang="en-US" smtClean="0"/>
              <a:t>31</a:t>
            </a:fld>
            <a:endParaRPr lang="en-US"/>
          </a:p>
        </p:txBody>
      </p:sp>
      <p:grpSp>
        <p:nvGrpSpPr>
          <p:cNvPr id="6" name="Group 5">
            <a:extLst>
              <a:ext uri="{FF2B5EF4-FFF2-40B4-BE49-F238E27FC236}">
                <a16:creationId xmlns:a16="http://schemas.microsoft.com/office/drawing/2014/main" id="{92185B42-B5CD-8D4A-AF8C-8F7AAFA403C2}"/>
              </a:ext>
            </a:extLst>
          </p:cNvPr>
          <p:cNvGrpSpPr/>
          <p:nvPr/>
        </p:nvGrpSpPr>
        <p:grpSpPr>
          <a:xfrm>
            <a:off x="747920" y="1237773"/>
            <a:ext cx="3512432" cy="2341621"/>
            <a:chOff x="747920" y="1237773"/>
            <a:chExt cx="3512432" cy="234162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20" y="1237773"/>
              <a:ext cx="3512432" cy="2341621"/>
            </a:xfrm>
            <a:prstGeom prst="rect">
              <a:avLst/>
            </a:prstGeom>
          </p:spPr>
        </p:pic>
        <p:sp>
          <p:nvSpPr>
            <p:cNvPr id="8" name="TextBox 7"/>
            <p:cNvSpPr txBox="1"/>
            <p:nvPr/>
          </p:nvSpPr>
          <p:spPr>
            <a:xfrm>
              <a:off x="1695818" y="1980268"/>
              <a:ext cx="2196990" cy="369332"/>
            </a:xfrm>
            <a:prstGeom prst="rect">
              <a:avLst/>
            </a:prstGeom>
            <a:noFill/>
          </p:spPr>
          <p:txBody>
            <a:bodyPr wrap="square" rtlCol="0">
              <a:spAutoFit/>
            </a:bodyPr>
            <a:lstStyle/>
            <a:p>
              <a:r>
                <a:rPr lang="en-US" dirty="0"/>
                <a:t>First try, not good</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20" y="3918341"/>
            <a:ext cx="3512432" cy="2341621"/>
          </a:xfrm>
          <a:prstGeom prst="rect">
            <a:avLst/>
          </a:prstGeom>
        </p:spPr>
      </p:pic>
      <p:sp>
        <p:nvSpPr>
          <p:cNvPr id="11" name="TextBox 10"/>
          <p:cNvSpPr txBox="1"/>
          <p:nvPr/>
        </p:nvSpPr>
        <p:spPr>
          <a:xfrm>
            <a:off x="2132725" y="4517499"/>
            <a:ext cx="1745772" cy="646331"/>
          </a:xfrm>
          <a:prstGeom prst="rect">
            <a:avLst/>
          </a:prstGeom>
          <a:noFill/>
        </p:spPr>
        <p:txBody>
          <a:bodyPr wrap="square" rtlCol="0">
            <a:spAutoFit/>
          </a:bodyPr>
          <a:lstStyle/>
          <a:p>
            <a:pPr algn="ctr"/>
            <a:r>
              <a:rPr lang="en-US" dirty="0"/>
              <a:t>Better choice of x range</a:t>
            </a:r>
          </a:p>
        </p:txBody>
      </p:sp>
      <p:grpSp>
        <p:nvGrpSpPr>
          <p:cNvPr id="9" name="Group 8">
            <a:extLst>
              <a:ext uri="{FF2B5EF4-FFF2-40B4-BE49-F238E27FC236}">
                <a16:creationId xmlns:a16="http://schemas.microsoft.com/office/drawing/2014/main" id="{BA0CA505-A7A1-364B-8146-62506ACBB511}"/>
              </a:ext>
            </a:extLst>
          </p:cNvPr>
          <p:cNvGrpSpPr/>
          <p:nvPr/>
        </p:nvGrpSpPr>
        <p:grpSpPr>
          <a:xfrm>
            <a:off x="4882385" y="1237773"/>
            <a:ext cx="3463818" cy="2309212"/>
            <a:chOff x="4882385" y="1237773"/>
            <a:chExt cx="3463818" cy="2309212"/>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2385" y="1237773"/>
              <a:ext cx="3463818" cy="2309212"/>
            </a:xfrm>
            <a:prstGeom prst="rect">
              <a:avLst/>
            </a:prstGeom>
          </p:spPr>
        </p:pic>
        <p:sp>
          <p:nvSpPr>
            <p:cNvPr id="13" name="TextBox 12"/>
            <p:cNvSpPr txBox="1"/>
            <p:nvPr/>
          </p:nvSpPr>
          <p:spPr>
            <a:xfrm>
              <a:off x="5895532" y="1875449"/>
              <a:ext cx="1675246" cy="646331"/>
            </a:xfrm>
            <a:prstGeom prst="rect">
              <a:avLst/>
            </a:prstGeom>
            <a:noFill/>
          </p:spPr>
          <p:txBody>
            <a:bodyPr wrap="square" rtlCol="0">
              <a:spAutoFit/>
            </a:bodyPr>
            <a:lstStyle/>
            <a:p>
              <a:pPr algn="ctr"/>
              <a:r>
                <a:rPr lang="en-US" dirty="0"/>
                <a:t>Try a log y axis, a little better</a:t>
              </a:r>
            </a:p>
          </p:txBody>
        </p:sp>
      </p:gr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2385" y="3918341"/>
            <a:ext cx="3461605" cy="2307737"/>
          </a:xfrm>
          <a:prstGeom prst="rect">
            <a:avLst/>
          </a:prstGeom>
        </p:spPr>
      </p:pic>
      <p:sp>
        <p:nvSpPr>
          <p:cNvPr id="14" name="TextBox 13"/>
          <p:cNvSpPr txBox="1"/>
          <p:nvPr/>
        </p:nvSpPr>
        <p:spPr>
          <a:xfrm>
            <a:off x="5764117" y="4503992"/>
            <a:ext cx="2087333" cy="646331"/>
          </a:xfrm>
          <a:prstGeom prst="rect">
            <a:avLst/>
          </a:prstGeom>
          <a:noFill/>
        </p:spPr>
        <p:txBody>
          <a:bodyPr wrap="square" rtlCol="0">
            <a:spAutoFit/>
          </a:bodyPr>
          <a:lstStyle/>
          <a:p>
            <a:pPr algn="ctr"/>
            <a:r>
              <a:rPr lang="en-US" dirty="0"/>
              <a:t>Generally, don’t do a log scale for x</a:t>
            </a:r>
          </a:p>
        </p:txBody>
      </p:sp>
    </p:spTree>
    <p:extLst>
      <p:ext uri="{BB962C8B-B14F-4D97-AF65-F5344CB8AC3E}">
        <p14:creationId xmlns:p14="http://schemas.microsoft.com/office/powerpoint/2010/main" val="2323639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How To Do A Log Plot</a:t>
            </a:r>
          </a:p>
        </p:txBody>
      </p:sp>
      <p:sp>
        <p:nvSpPr>
          <p:cNvPr id="5" name="Slide Number Placeholder 4"/>
          <p:cNvSpPr>
            <a:spLocks noGrp="1"/>
          </p:cNvSpPr>
          <p:nvPr>
            <p:ph type="sldNum" sz="quarter" idx="12"/>
          </p:nvPr>
        </p:nvSpPr>
        <p:spPr/>
        <p:txBody>
          <a:bodyPr/>
          <a:lstStyle/>
          <a:p>
            <a:fld id="{88CD9788-50B9-FE4F-BD86-303CACCBE7E1}" type="slidenum">
              <a:rPr lang="en-US" smtClean="0"/>
              <a:t>32</a:t>
            </a:fld>
            <a:endParaRPr lang="en-US"/>
          </a:p>
        </p:txBody>
      </p:sp>
      <p:sp>
        <p:nvSpPr>
          <p:cNvPr id="6" name="TextBox 5"/>
          <p:cNvSpPr txBox="1"/>
          <p:nvPr/>
        </p:nvSpPr>
        <p:spPr>
          <a:xfrm>
            <a:off x="1685179" y="1285036"/>
            <a:ext cx="5621112" cy="369332"/>
          </a:xfrm>
          <a:prstGeom prst="rect">
            <a:avLst/>
          </a:prstGeom>
          <a:noFill/>
        </p:spPr>
        <p:txBody>
          <a:bodyPr wrap="square" rtlCol="0">
            <a:spAutoFit/>
          </a:bodyPr>
          <a:lstStyle/>
          <a:p>
            <a:r>
              <a:rPr lang="en-US" dirty="0"/>
              <a:t>Plot the item on a </a:t>
            </a:r>
            <a:r>
              <a:rPr lang="en-US" b="1" dirty="0"/>
              <a:t>log scale</a:t>
            </a:r>
            <a:r>
              <a:rPr lang="en-US" dirty="0"/>
              <a:t>, don’t plot the log of the item</a:t>
            </a:r>
          </a:p>
        </p:txBody>
      </p:sp>
      <p:grpSp>
        <p:nvGrpSpPr>
          <p:cNvPr id="3" name="Group 2">
            <a:extLst>
              <a:ext uri="{FF2B5EF4-FFF2-40B4-BE49-F238E27FC236}">
                <a16:creationId xmlns:a16="http://schemas.microsoft.com/office/drawing/2014/main" id="{40A2E4B7-64DA-5341-BBD0-C14BF46592E3}"/>
              </a:ext>
            </a:extLst>
          </p:cNvPr>
          <p:cNvGrpSpPr/>
          <p:nvPr/>
        </p:nvGrpSpPr>
        <p:grpSpPr>
          <a:xfrm>
            <a:off x="628650" y="1994131"/>
            <a:ext cx="3815739" cy="3176522"/>
            <a:chOff x="687509" y="2607454"/>
            <a:chExt cx="3815739" cy="3176522"/>
          </a:xfrm>
        </p:grpSpPr>
        <p:sp>
          <p:nvSpPr>
            <p:cNvPr id="8" name="TextBox 7"/>
            <p:cNvSpPr txBox="1"/>
            <p:nvPr/>
          </p:nvSpPr>
          <p:spPr>
            <a:xfrm>
              <a:off x="1938198" y="5199201"/>
              <a:ext cx="1433844" cy="584775"/>
            </a:xfrm>
            <a:prstGeom prst="rect">
              <a:avLst/>
            </a:prstGeom>
            <a:noFill/>
          </p:spPr>
          <p:txBody>
            <a:bodyPr wrap="square" rtlCol="0">
              <a:spAutoFit/>
            </a:bodyPr>
            <a:lstStyle/>
            <a:p>
              <a:r>
                <a:rPr lang="en-US" sz="3200" b="1" dirty="0">
                  <a:solidFill>
                    <a:schemeClr val="accent6">
                      <a:lumMod val="75000"/>
                    </a:schemeClr>
                  </a:solidFill>
                </a:rPr>
                <a:t>Do this</a:t>
              </a:r>
            </a:p>
          </p:txBody>
        </p:sp>
        <p:pic>
          <p:nvPicPr>
            <p:cNvPr id="10" name="Picture 9">
              <a:extLst>
                <a:ext uri="{FF2B5EF4-FFF2-40B4-BE49-F238E27FC236}">
                  <a16:creationId xmlns:a16="http://schemas.microsoft.com/office/drawing/2014/main" id="{63B4DA03-40F4-3E4D-983B-C0DC6F2776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7509" y="2607454"/>
              <a:ext cx="3815739" cy="2488197"/>
            </a:xfrm>
            <a:prstGeom prst="rect">
              <a:avLst/>
            </a:prstGeom>
            <a:noFill/>
            <a:ln>
              <a:noFill/>
            </a:ln>
          </p:spPr>
        </p:pic>
      </p:grpSp>
      <p:grpSp>
        <p:nvGrpSpPr>
          <p:cNvPr id="7" name="Group 6">
            <a:extLst>
              <a:ext uri="{FF2B5EF4-FFF2-40B4-BE49-F238E27FC236}">
                <a16:creationId xmlns:a16="http://schemas.microsoft.com/office/drawing/2014/main" id="{BDFACF0D-8692-A143-8870-D721D4919405}"/>
              </a:ext>
            </a:extLst>
          </p:cNvPr>
          <p:cNvGrpSpPr/>
          <p:nvPr/>
        </p:nvGrpSpPr>
        <p:grpSpPr>
          <a:xfrm>
            <a:off x="4802427" y="1994131"/>
            <a:ext cx="4015939" cy="3145623"/>
            <a:chOff x="386838" y="2814488"/>
            <a:chExt cx="4015939" cy="3145623"/>
          </a:xfrm>
        </p:grpSpPr>
        <p:grpSp>
          <p:nvGrpSpPr>
            <p:cNvPr id="4" name="Group 3">
              <a:extLst>
                <a:ext uri="{FF2B5EF4-FFF2-40B4-BE49-F238E27FC236}">
                  <a16:creationId xmlns:a16="http://schemas.microsoft.com/office/drawing/2014/main" id="{475F383A-4045-BD41-B252-0350E2631A41}"/>
                </a:ext>
              </a:extLst>
            </p:cNvPr>
            <p:cNvGrpSpPr/>
            <p:nvPr/>
          </p:nvGrpSpPr>
          <p:grpSpPr>
            <a:xfrm>
              <a:off x="386838" y="2831741"/>
              <a:ext cx="4015939" cy="3128370"/>
              <a:chOff x="4383744" y="2655607"/>
              <a:chExt cx="4015939" cy="3128370"/>
            </a:xfrm>
          </p:grpSpPr>
          <p:sp>
            <p:nvSpPr>
              <p:cNvPr id="9" name="TextBox 8"/>
              <p:cNvSpPr txBox="1"/>
              <p:nvPr/>
            </p:nvSpPr>
            <p:spPr>
              <a:xfrm>
                <a:off x="5403900" y="5199202"/>
                <a:ext cx="2754702" cy="584775"/>
              </a:xfrm>
              <a:prstGeom prst="rect">
                <a:avLst/>
              </a:prstGeom>
              <a:noFill/>
            </p:spPr>
            <p:txBody>
              <a:bodyPr wrap="square" rtlCol="0">
                <a:spAutoFit/>
              </a:bodyPr>
              <a:lstStyle/>
              <a:p>
                <a:r>
                  <a:rPr lang="en-US" sz="3200" b="1" dirty="0">
                    <a:solidFill>
                      <a:srgbClr val="FF0000"/>
                    </a:solidFill>
                  </a:rPr>
                  <a:t>Don’t do this</a:t>
                </a:r>
              </a:p>
            </p:txBody>
          </p:sp>
          <p:pic>
            <p:nvPicPr>
              <p:cNvPr id="11" name="Picture 10" descr="A screenshot of a cell phone&#13;&#10;&#13;&#10;Description automatically generated">
                <a:extLst>
                  <a:ext uri="{FF2B5EF4-FFF2-40B4-BE49-F238E27FC236}">
                    <a16:creationId xmlns:a16="http://schemas.microsoft.com/office/drawing/2014/main" id="{7B2F5D0F-0C60-3947-BA8B-0D4F1A750C57}"/>
                  </a:ext>
                </a:extLst>
              </p:cNvPr>
              <p:cNvPicPr>
                <a:picLocks noChangeAspect="1"/>
              </p:cNvPicPr>
              <p:nvPr/>
            </p:nvPicPr>
            <p:blipFill>
              <a:blip r:embed="rId4"/>
              <a:stretch>
                <a:fillRect/>
              </a:stretch>
            </p:blipFill>
            <p:spPr>
              <a:xfrm>
                <a:off x="4383744" y="2655607"/>
                <a:ext cx="4015939" cy="2488197"/>
              </a:xfrm>
              <a:prstGeom prst="rect">
                <a:avLst/>
              </a:prstGeom>
            </p:spPr>
          </p:pic>
        </p:grpSp>
        <p:cxnSp>
          <p:nvCxnSpPr>
            <p:cNvPr id="12" name="Straight Connector 11">
              <a:extLst>
                <a:ext uri="{FF2B5EF4-FFF2-40B4-BE49-F238E27FC236}">
                  <a16:creationId xmlns:a16="http://schemas.microsoft.com/office/drawing/2014/main" id="{0E1A7A9F-F8B1-534B-9FE5-A21EEDF96C82}"/>
                </a:ext>
              </a:extLst>
            </p:cNvPr>
            <p:cNvCxnSpPr>
              <a:cxnSpLocks/>
            </p:cNvCxnSpPr>
            <p:nvPr/>
          </p:nvCxnSpPr>
          <p:spPr>
            <a:xfrm flipV="1">
              <a:off x="702453" y="2814488"/>
              <a:ext cx="3621266" cy="245785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A7A0D0-12A7-FB4B-8E7E-39E18DA624D3}"/>
                </a:ext>
              </a:extLst>
            </p:cNvPr>
            <p:cNvCxnSpPr>
              <a:cxnSpLocks/>
            </p:cNvCxnSpPr>
            <p:nvPr/>
          </p:nvCxnSpPr>
          <p:spPr>
            <a:xfrm flipH="1" flipV="1">
              <a:off x="702453" y="2814488"/>
              <a:ext cx="3621266" cy="245785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7CAFE693-CFCC-6845-BCE6-FA4B4CAFC4D2}"/>
              </a:ext>
            </a:extLst>
          </p:cNvPr>
          <p:cNvSpPr txBox="1"/>
          <p:nvPr/>
        </p:nvSpPr>
        <p:spPr>
          <a:xfrm>
            <a:off x="1879339" y="5394170"/>
            <a:ext cx="5621112" cy="646331"/>
          </a:xfrm>
          <a:prstGeom prst="rect">
            <a:avLst/>
          </a:prstGeom>
          <a:noFill/>
        </p:spPr>
        <p:txBody>
          <a:bodyPr wrap="square" rtlCol="0">
            <a:spAutoFit/>
          </a:bodyPr>
          <a:lstStyle/>
          <a:p>
            <a:r>
              <a:rPr lang="en-US" dirty="0"/>
              <a:t>The pictures look the same but the y axis is very hard to interpret on the “bad” picture</a:t>
            </a:r>
          </a:p>
        </p:txBody>
      </p:sp>
    </p:spTree>
    <p:extLst>
      <p:ext uri="{BB962C8B-B14F-4D97-AF65-F5344CB8AC3E}">
        <p14:creationId xmlns:p14="http://schemas.microsoft.com/office/powerpoint/2010/main" val="2709254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How to Look at a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33</a:t>
            </a:fld>
            <a:endParaRPr lang="en-US"/>
          </a:p>
        </p:txBody>
      </p:sp>
      <p:sp>
        <p:nvSpPr>
          <p:cNvPr id="6" name="TextBox 5"/>
          <p:cNvSpPr txBox="1"/>
          <p:nvPr/>
        </p:nvSpPr>
        <p:spPr>
          <a:xfrm>
            <a:off x="314325" y="1252692"/>
            <a:ext cx="8515350" cy="923330"/>
          </a:xfrm>
          <a:prstGeom prst="rect">
            <a:avLst/>
          </a:prstGeom>
          <a:noFill/>
        </p:spPr>
        <p:txBody>
          <a:bodyPr wrap="square" rtlCol="0">
            <a:spAutoFit/>
          </a:bodyPr>
          <a:lstStyle/>
          <a:p>
            <a:r>
              <a:rPr lang="en-US" dirty="0"/>
              <a:t>Calculate the basic statistical properties: % populated, number of unique values</a:t>
            </a:r>
          </a:p>
          <a:p>
            <a:pPr marL="285750" indent="-285750">
              <a:buFont typeface="Arial" charset="0"/>
              <a:buChar char="•"/>
            </a:pPr>
            <a:endParaRPr lang="en-US" dirty="0"/>
          </a:p>
          <a:p>
            <a:r>
              <a:rPr lang="en-US" dirty="0"/>
              <a:t>Look at the distribution, either as a histogram or a table</a:t>
            </a:r>
          </a:p>
        </p:txBody>
      </p:sp>
      <p:grpSp>
        <p:nvGrpSpPr>
          <p:cNvPr id="4" name="Group 3">
            <a:extLst>
              <a:ext uri="{FF2B5EF4-FFF2-40B4-BE49-F238E27FC236}">
                <a16:creationId xmlns:a16="http://schemas.microsoft.com/office/drawing/2014/main" id="{ADAD7651-74E6-0540-AA96-96957234A1D3}"/>
              </a:ext>
            </a:extLst>
          </p:cNvPr>
          <p:cNvGrpSpPr/>
          <p:nvPr/>
        </p:nvGrpSpPr>
        <p:grpSpPr>
          <a:xfrm>
            <a:off x="862174" y="2572468"/>
            <a:ext cx="8006195" cy="3071232"/>
            <a:chOff x="509155" y="2680855"/>
            <a:chExt cx="8006195" cy="307123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55" y="2680855"/>
              <a:ext cx="4606848" cy="30712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213" y="2780286"/>
              <a:ext cx="3605137" cy="2571032"/>
            </a:xfrm>
            <a:prstGeom prst="rect">
              <a:avLst/>
            </a:prstGeom>
          </p:spPr>
        </p:pic>
      </p:grpSp>
      <p:pic>
        <p:nvPicPr>
          <p:cNvPr id="10" name="Picture 9">
            <a:extLst>
              <a:ext uri="{FF2B5EF4-FFF2-40B4-BE49-F238E27FC236}">
                <a16:creationId xmlns:a16="http://schemas.microsoft.com/office/drawing/2014/main" id="{4623EA9A-2569-1F41-A5B3-FC9E9371AD8B}"/>
              </a:ext>
            </a:extLst>
          </p:cNvPr>
          <p:cNvPicPr>
            <a:picLocks noChangeAspect="1"/>
          </p:cNvPicPr>
          <p:nvPr/>
        </p:nvPicPr>
        <p:blipFill>
          <a:blip r:embed="rId4"/>
          <a:stretch>
            <a:fillRect/>
          </a:stretch>
        </p:blipFill>
        <p:spPr>
          <a:xfrm>
            <a:off x="810311" y="2708138"/>
            <a:ext cx="4403344" cy="2935562"/>
          </a:xfrm>
          <a:prstGeom prst="rect">
            <a:avLst/>
          </a:prstGeom>
        </p:spPr>
      </p:pic>
    </p:spTree>
    <p:extLst>
      <p:ext uri="{BB962C8B-B14F-4D97-AF65-F5344CB8AC3E}">
        <p14:creationId xmlns:p14="http://schemas.microsoft.com/office/powerpoint/2010/main" val="2811843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34" y="99229"/>
            <a:ext cx="5470000" cy="1325563"/>
          </a:xfrm>
        </p:spPr>
        <p:txBody>
          <a:bodyPr>
            <a:normAutofit/>
          </a:bodyPr>
          <a:lstStyle/>
          <a:p>
            <a:r>
              <a:rPr lang="en-US" sz="3600" dirty="0">
                <a:latin typeface="+mn-lt"/>
              </a:rPr>
              <a:t>How to Look at a Long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34</a:t>
            </a:fld>
            <a:endParaRPr lang="en-US"/>
          </a:p>
        </p:txBody>
      </p:sp>
      <p:grpSp>
        <p:nvGrpSpPr>
          <p:cNvPr id="3" name="Group 2">
            <a:extLst>
              <a:ext uri="{FF2B5EF4-FFF2-40B4-BE49-F238E27FC236}">
                <a16:creationId xmlns:a16="http://schemas.microsoft.com/office/drawing/2014/main" id="{848122AB-301F-0640-8E3C-8DAA8EF4C247}"/>
              </a:ext>
            </a:extLst>
          </p:cNvPr>
          <p:cNvGrpSpPr/>
          <p:nvPr/>
        </p:nvGrpSpPr>
        <p:grpSpPr>
          <a:xfrm>
            <a:off x="509794" y="99228"/>
            <a:ext cx="7919527" cy="6661610"/>
            <a:chOff x="509794" y="99228"/>
            <a:chExt cx="7919527" cy="6661610"/>
          </a:xfrm>
        </p:grpSpPr>
        <p:sp>
          <p:nvSpPr>
            <p:cNvPr id="6" name="TextBox 5"/>
            <p:cNvSpPr txBox="1"/>
            <p:nvPr/>
          </p:nvSpPr>
          <p:spPr>
            <a:xfrm>
              <a:off x="509794" y="1226017"/>
              <a:ext cx="6042081" cy="646331"/>
            </a:xfrm>
            <a:prstGeom prst="rect">
              <a:avLst/>
            </a:prstGeom>
            <a:noFill/>
          </p:spPr>
          <p:txBody>
            <a:bodyPr wrap="square" rtlCol="0">
              <a:spAutoFit/>
            </a:bodyPr>
            <a:lstStyle/>
            <a:p>
              <a:pPr marL="285750" indent="-285750">
                <a:buFont typeface="Arial" charset="0"/>
                <a:buChar char="•"/>
              </a:pPr>
              <a:endParaRPr lang="en-US" dirty="0"/>
            </a:p>
            <a:p>
              <a:r>
                <a:rPr lang="en-US" dirty="0"/>
                <a:t>You can print a partial list or a histogram of the top n values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873" y="99228"/>
              <a:ext cx="2185448" cy="66222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34" y="1872347"/>
              <a:ext cx="5186472" cy="4888491"/>
            </a:xfrm>
            <a:prstGeom prst="rect">
              <a:avLst/>
            </a:prstGeom>
          </p:spPr>
        </p:pic>
      </p:grpSp>
    </p:spTree>
    <p:extLst>
      <p:ext uri="{BB962C8B-B14F-4D97-AF65-F5344CB8AC3E}">
        <p14:creationId xmlns:p14="http://schemas.microsoft.com/office/powerpoint/2010/main" val="1694064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1325563"/>
          </a:xfrm>
        </p:spPr>
        <p:txBody>
          <a:bodyPr>
            <a:normAutofit/>
          </a:bodyPr>
          <a:lstStyle/>
          <a:p>
            <a:r>
              <a:rPr lang="en-US" sz="3600" dirty="0">
                <a:latin typeface="+mn-lt"/>
              </a:rPr>
              <a:t>Project 1: Find Anomalies in NY Property Data</a:t>
            </a:r>
          </a:p>
        </p:txBody>
      </p:sp>
      <p:sp>
        <p:nvSpPr>
          <p:cNvPr id="4" name="Content Placeholder 3"/>
          <p:cNvSpPr>
            <a:spLocks noGrp="1"/>
          </p:cNvSpPr>
          <p:nvPr>
            <p:ph sz="half" idx="2"/>
          </p:nvPr>
        </p:nvSpPr>
        <p:spPr>
          <a:xfrm>
            <a:off x="379070" y="1687392"/>
            <a:ext cx="8385859" cy="4351338"/>
          </a:xfrm>
        </p:spPr>
        <p:txBody>
          <a:bodyPr>
            <a:normAutofit/>
          </a:bodyPr>
          <a:lstStyle/>
          <a:p>
            <a:r>
              <a:rPr lang="en-US" sz="2400" dirty="0"/>
              <a:t>You’ve just been hired by the city of NY. They think there might be some property tax fraud going on in their city, but they’re not sure.</a:t>
            </a:r>
          </a:p>
          <a:p>
            <a:r>
              <a:rPr lang="en-US" sz="2400" dirty="0"/>
              <a:t>They have no idea how to discover this.</a:t>
            </a:r>
          </a:p>
          <a:p>
            <a:r>
              <a:rPr lang="en-US" sz="2400" dirty="0"/>
              <a:t>They want you to build an algorithmic system that can look through their ~1 million property records to find potential tax fraud.</a:t>
            </a:r>
          </a:p>
          <a:p>
            <a:r>
              <a:rPr lang="en-US" sz="2400" dirty="0"/>
              <a:t>The kind of fraud they’re looking for is people underpaying tax or otherwise misrepresenting their property characteristics.</a:t>
            </a:r>
          </a:p>
          <a:p>
            <a:endParaRPr lang="en-US" sz="2400" dirty="0"/>
          </a:p>
        </p:txBody>
      </p:sp>
      <p:sp>
        <p:nvSpPr>
          <p:cNvPr id="5" name="Slide Number Placeholder 4"/>
          <p:cNvSpPr>
            <a:spLocks noGrp="1"/>
          </p:cNvSpPr>
          <p:nvPr>
            <p:ph type="sldNum" sz="quarter" idx="12"/>
          </p:nvPr>
        </p:nvSpPr>
        <p:spPr/>
        <p:txBody>
          <a:bodyPr/>
          <a:lstStyle/>
          <a:p>
            <a:fld id="{88CD9788-50B9-FE4F-BD86-303CACCBE7E1}" type="slidenum">
              <a:rPr lang="en-US" smtClean="0"/>
              <a:t>35</a:t>
            </a:fld>
            <a:endParaRPr lang="en-US"/>
          </a:p>
        </p:txBody>
      </p:sp>
    </p:spTree>
    <p:extLst>
      <p:ext uri="{BB962C8B-B14F-4D97-AF65-F5344CB8AC3E}">
        <p14:creationId xmlns:p14="http://schemas.microsoft.com/office/powerpoint/2010/main" val="70856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Project 1 </a:t>
            </a:r>
            <a:r>
              <a:rPr lang="mr-IN" sz="3600" dirty="0">
                <a:latin typeface="+mn-lt"/>
              </a:rPr>
              <a:t>–</a:t>
            </a:r>
            <a:r>
              <a:rPr lang="en-US" sz="3600" dirty="0">
                <a:latin typeface="+mn-lt"/>
              </a:rPr>
              <a:t> Unsupervised Fraud Model on NY Property Data</a:t>
            </a:r>
          </a:p>
        </p:txBody>
      </p:sp>
      <p:sp>
        <p:nvSpPr>
          <p:cNvPr id="4" name="Content Placeholder 3"/>
          <p:cNvSpPr>
            <a:spLocks noGrp="1"/>
          </p:cNvSpPr>
          <p:nvPr>
            <p:ph sz="half" idx="2"/>
          </p:nvPr>
        </p:nvSpPr>
        <p:spPr>
          <a:xfrm>
            <a:off x="445624" y="1837656"/>
            <a:ext cx="8385859" cy="4351338"/>
          </a:xfrm>
        </p:spPr>
        <p:txBody>
          <a:bodyPr>
            <a:normAutofit lnSpcReduction="10000"/>
          </a:bodyPr>
          <a:lstStyle/>
          <a:p>
            <a:endParaRPr lang="en-US" sz="2400" dirty="0"/>
          </a:p>
          <a:p>
            <a:r>
              <a:rPr lang="en-US" sz="2400" dirty="0"/>
              <a:t>Data is ~1 million records, ~30 fields, somewhat messy</a:t>
            </a:r>
          </a:p>
          <a:p>
            <a:endParaRPr lang="en-US" sz="2400" dirty="0"/>
          </a:p>
          <a:p>
            <a:r>
              <a:rPr lang="en-US" sz="2400" dirty="0"/>
              <a:t>Data is posted on Blackboard as a .csv file</a:t>
            </a:r>
          </a:p>
          <a:p>
            <a:endParaRPr lang="en-US" sz="2400" dirty="0"/>
          </a:p>
          <a:p>
            <a:r>
              <a:rPr lang="en-US" sz="2400" dirty="0"/>
              <a:t>Work in teams ~4 – 7 people. Make sure all contribute.</a:t>
            </a:r>
          </a:p>
          <a:p>
            <a:endParaRPr lang="en-US" sz="2400" dirty="0"/>
          </a:p>
          <a:p>
            <a:r>
              <a:rPr lang="en-US" sz="2400" dirty="0"/>
              <a:t>Project 1 report due 2/13 noon</a:t>
            </a:r>
          </a:p>
          <a:p>
            <a:endParaRPr lang="en-US" sz="2400" dirty="0"/>
          </a:p>
          <a:p>
            <a:r>
              <a:rPr lang="en-US" sz="2400" dirty="0"/>
              <a:t>Each person in the team submits the same report on Blackboard</a:t>
            </a:r>
          </a:p>
        </p:txBody>
      </p:sp>
      <p:sp>
        <p:nvSpPr>
          <p:cNvPr id="5" name="Slide Number Placeholder 4"/>
          <p:cNvSpPr>
            <a:spLocks noGrp="1"/>
          </p:cNvSpPr>
          <p:nvPr>
            <p:ph type="sldNum" sz="quarter" idx="12"/>
          </p:nvPr>
        </p:nvSpPr>
        <p:spPr/>
        <p:txBody>
          <a:bodyPr/>
          <a:lstStyle/>
          <a:p>
            <a:fld id="{88CD9788-50B9-FE4F-BD86-303CACCBE7E1}" type="slidenum">
              <a:rPr lang="en-US" smtClean="0"/>
              <a:t>36</a:t>
            </a:fld>
            <a:endParaRPr lang="en-US"/>
          </a:p>
        </p:txBody>
      </p:sp>
    </p:spTree>
    <p:extLst>
      <p:ext uri="{BB962C8B-B14F-4D97-AF65-F5344CB8AC3E}">
        <p14:creationId xmlns:p14="http://schemas.microsoft.com/office/powerpoint/2010/main" val="3178345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668"/>
            <a:ext cx="7886700" cy="1325563"/>
          </a:xfrm>
        </p:spPr>
        <p:txBody>
          <a:bodyPr>
            <a:normAutofit/>
          </a:bodyPr>
          <a:lstStyle/>
          <a:p>
            <a:r>
              <a:rPr lang="en-US" sz="3600" dirty="0">
                <a:latin typeface="+mn-lt"/>
              </a:rPr>
              <a:t>Look at NY Property Data</a:t>
            </a:r>
          </a:p>
        </p:txBody>
      </p:sp>
      <p:sp>
        <p:nvSpPr>
          <p:cNvPr id="4" name="Slide Number Placeholder 3"/>
          <p:cNvSpPr>
            <a:spLocks noGrp="1"/>
          </p:cNvSpPr>
          <p:nvPr>
            <p:ph type="sldNum" sz="quarter" idx="12"/>
          </p:nvPr>
        </p:nvSpPr>
        <p:spPr/>
        <p:txBody>
          <a:bodyPr/>
          <a:lstStyle/>
          <a:p>
            <a:fld id="{88CD9788-50B9-FE4F-BD86-303CACCBE7E1}" type="slidenum">
              <a:rPr lang="en-US" smtClean="0"/>
              <a:t>37</a:t>
            </a:fld>
            <a:endParaRPr lang="en-US"/>
          </a:p>
        </p:txBody>
      </p:sp>
      <p:sp>
        <p:nvSpPr>
          <p:cNvPr id="5" name="TextBox 4">
            <a:extLst>
              <a:ext uri="{FF2B5EF4-FFF2-40B4-BE49-F238E27FC236}">
                <a16:creationId xmlns:a16="http://schemas.microsoft.com/office/drawing/2014/main" id="{4F1231AE-828F-2743-8CE3-B9C887E14E69}"/>
              </a:ext>
            </a:extLst>
          </p:cNvPr>
          <p:cNvSpPr txBox="1"/>
          <p:nvPr/>
        </p:nvSpPr>
        <p:spPr>
          <a:xfrm>
            <a:off x="514829" y="1951672"/>
            <a:ext cx="8332877" cy="2031325"/>
          </a:xfrm>
          <a:prstGeom prst="rect">
            <a:avLst/>
          </a:prstGeom>
          <a:noFill/>
        </p:spPr>
        <p:txBody>
          <a:bodyPr wrap="square" rtlCol="0">
            <a:spAutoFit/>
          </a:bodyPr>
          <a:lstStyle/>
          <a:p>
            <a:r>
              <a:rPr lang="en-US" dirty="0"/>
              <a:t>Here is a little information about the NY data. I found it here:</a:t>
            </a:r>
          </a:p>
          <a:p>
            <a:r>
              <a:rPr lang="en-US" dirty="0"/>
              <a:t> </a:t>
            </a:r>
          </a:p>
          <a:p>
            <a:r>
              <a:rPr lang="en-US" u="sng" dirty="0">
                <a:hlinkClick r:id="rId2"/>
              </a:rPr>
              <a:t>https://data.cityofnewyork.us/Housing-Development/Property-Valuation-and-Assessment-Data/rgy2-tti8</a:t>
            </a:r>
            <a:endParaRPr lang="en-US" u="sng" dirty="0"/>
          </a:p>
          <a:p>
            <a:endParaRPr lang="en-US" u="sng" dirty="0"/>
          </a:p>
          <a:p>
            <a:r>
              <a:rPr lang="en-US" dirty="0"/>
              <a:t>You don’t need to get the data from here; it’s posted on Blackboard</a:t>
            </a:r>
          </a:p>
          <a:p>
            <a:r>
              <a:rPr lang="en-US" dirty="0"/>
              <a:t> </a:t>
            </a:r>
          </a:p>
        </p:txBody>
      </p:sp>
    </p:spTree>
    <p:extLst>
      <p:ext uri="{BB962C8B-B14F-4D97-AF65-F5344CB8AC3E}">
        <p14:creationId xmlns:p14="http://schemas.microsoft.com/office/powerpoint/2010/main" val="828152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6662"/>
            <a:ext cx="7886700" cy="1325563"/>
          </a:xfrm>
        </p:spPr>
        <p:txBody>
          <a:bodyPr>
            <a:normAutofit/>
          </a:bodyPr>
          <a:lstStyle/>
          <a:p>
            <a:r>
              <a:rPr lang="en-US" sz="3600" dirty="0">
                <a:latin typeface="+mn-lt"/>
              </a:rPr>
              <a:t>What is a Data Quality Report (DQR)?</a:t>
            </a:r>
          </a:p>
        </p:txBody>
      </p:sp>
      <p:sp>
        <p:nvSpPr>
          <p:cNvPr id="4" name="Slide Number Placeholder 3"/>
          <p:cNvSpPr>
            <a:spLocks noGrp="1"/>
          </p:cNvSpPr>
          <p:nvPr>
            <p:ph type="sldNum" sz="quarter" idx="12"/>
          </p:nvPr>
        </p:nvSpPr>
        <p:spPr/>
        <p:txBody>
          <a:bodyPr/>
          <a:lstStyle/>
          <a:p>
            <a:fld id="{88CD9788-50B9-FE4F-BD86-303CACCBE7E1}" type="slidenum">
              <a:rPr lang="en-US" smtClean="0"/>
              <a:t>38</a:t>
            </a:fld>
            <a:endParaRPr lang="en-US" dirty="0"/>
          </a:p>
        </p:txBody>
      </p:sp>
      <p:sp>
        <p:nvSpPr>
          <p:cNvPr id="5" name="Content Placeholder 4"/>
          <p:cNvSpPr>
            <a:spLocks noGrp="1"/>
          </p:cNvSpPr>
          <p:nvPr>
            <p:ph idx="1"/>
          </p:nvPr>
        </p:nvSpPr>
        <p:spPr>
          <a:xfrm>
            <a:off x="451188" y="1656869"/>
            <a:ext cx="8522063" cy="4351338"/>
          </a:xfrm>
        </p:spPr>
        <p:txBody>
          <a:bodyPr>
            <a:normAutofit fontScale="92500"/>
          </a:bodyPr>
          <a:lstStyle/>
          <a:p>
            <a:r>
              <a:rPr lang="en-US" dirty="0"/>
              <a:t>A DQR is a preliminary quantitative analysis that explores and documents the basic characteristics of a data file</a:t>
            </a:r>
          </a:p>
          <a:p>
            <a:r>
              <a:rPr lang="en-US" dirty="0"/>
              <a:t>It is</a:t>
            </a:r>
          </a:p>
          <a:p>
            <a:pPr lvl="1"/>
            <a:r>
              <a:rPr lang="en-US" dirty="0"/>
              <a:t>Basic info about the file (how many records, time period, source</a:t>
            </a:r>
            <a:r>
              <a:rPr lang="mr-IN" dirty="0"/>
              <a:t>…</a:t>
            </a:r>
            <a:r>
              <a:rPr lang="en-US" dirty="0"/>
              <a:t>)</a:t>
            </a:r>
          </a:p>
          <a:p>
            <a:pPr lvl="1"/>
            <a:r>
              <a:rPr lang="en-US" dirty="0"/>
              <a:t>Summary statistics for each field</a:t>
            </a:r>
          </a:p>
          <a:p>
            <a:pPr lvl="2"/>
            <a:r>
              <a:rPr lang="en-US" dirty="0"/>
              <a:t>Percent populated, # zeros</a:t>
            </a:r>
          </a:p>
          <a:p>
            <a:pPr lvl="2"/>
            <a:r>
              <a:rPr lang="en-US" dirty="0"/>
              <a:t>Numeric: min, max, mean, </a:t>
            </a:r>
            <a:r>
              <a:rPr lang="en-US" dirty="0" err="1"/>
              <a:t>sd</a:t>
            </a:r>
            <a:r>
              <a:rPr lang="en-US" dirty="0"/>
              <a:t>, distribution/histogram</a:t>
            </a:r>
          </a:p>
          <a:p>
            <a:pPr lvl="2"/>
            <a:r>
              <a:rPr lang="en-US" dirty="0"/>
              <a:t>Categorical: # values, histogram or table of values, top several values</a:t>
            </a:r>
          </a:p>
          <a:p>
            <a:r>
              <a:rPr lang="en-US" dirty="0"/>
              <a:t>It serves as (1) a check with the business to make sure the data is correct, (2) help you get familiar with the data, and (3) a resource for when you start to build variables</a:t>
            </a:r>
          </a:p>
          <a:p>
            <a:pPr marL="0" indent="0">
              <a:buNone/>
            </a:pPr>
            <a:endParaRPr lang="en-US" dirty="0"/>
          </a:p>
        </p:txBody>
      </p:sp>
    </p:spTree>
    <p:extLst>
      <p:ext uri="{BB962C8B-B14F-4D97-AF65-F5344CB8AC3E}">
        <p14:creationId xmlns:p14="http://schemas.microsoft.com/office/powerpoint/2010/main" val="3867599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Homework 1, Due 1/23: DQR on NY Property Data</a:t>
            </a:r>
          </a:p>
        </p:txBody>
      </p:sp>
      <p:sp>
        <p:nvSpPr>
          <p:cNvPr id="4" name="Slide Number Placeholder 3"/>
          <p:cNvSpPr>
            <a:spLocks noGrp="1"/>
          </p:cNvSpPr>
          <p:nvPr>
            <p:ph type="sldNum" sz="quarter" idx="11"/>
          </p:nvPr>
        </p:nvSpPr>
        <p:spPr/>
        <p:txBody>
          <a:bodyPr/>
          <a:lstStyle/>
          <a:p>
            <a:fld id="{02330697-FC26-4454-A3BE-90B07819C49A}" type="slidenum">
              <a:rPr lang="en-US" smtClean="0"/>
              <a:pPr/>
              <a:t>39</a:t>
            </a:fld>
            <a:endParaRPr lang="en-US" dirty="0"/>
          </a:p>
        </p:txBody>
      </p:sp>
      <p:sp>
        <p:nvSpPr>
          <p:cNvPr id="6" name="Content Placeholder 5"/>
          <p:cNvSpPr>
            <a:spLocks noGrp="1"/>
          </p:cNvSpPr>
          <p:nvPr>
            <p:ph idx="1"/>
          </p:nvPr>
        </p:nvSpPr>
        <p:spPr>
          <a:xfrm>
            <a:off x="369888" y="1625791"/>
            <a:ext cx="8405812" cy="4341366"/>
          </a:xfrm>
        </p:spPr>
        <p:txBody>
          <a:bodyPr>
            <a:normAutofit/>
          </a:bodyPr>
          <a:lstStyle/>
          <a:p>
            <a:r>
              <a:rPr lang="en-US" sz="2400" dirty="0"/>
              <a:t>Build a Data Quality Report for the NY property data</a:t>
            </a:r>
          </a:p>
          <a:p>
            <a:r>
              <a:rPr lang="en-US" sz="2400" dirty="0"/>
              <a:t>Report should be a Word document</a:t>
            </a:r>
          </a:p>
          <a:p>
            <a:r>
              <a:rPr lang="en-US" sz="2400" dirty="0"/>
              <a:t>Professional business report: good formatting, good grammar, no spelling errors</a:t>
            </a:r>
          </a:p>
          <a:p>
            <a:r>
              <a:rPr lang="en-US" sz="2400" dirty="0"/>
              <a:t>Good formatting on all your data plots: good choices of scales (log, linear, ranges), legible labels</a:t>
            </a:r>
          </a:p>
          <a:p>
            <a:r>
              <a:rPr lang="en-US" sz="2400" dirty="0"/>
              <a:t>Include page numbers</a:t>
            </a:r>
          </a:p>
        </p:txBody>
      </p:sp>
    </p:spTree>
    <p:extLst>
      <p:ext uri="{BB962C8B-B14F-4D97-AF65-F5344CB8AC3E}">
        <p14:creationId xmlns:p14="http://schemas.microsoft.com/office/powerpoint/2010/main" val="191928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22" y="0"/>
            <a:ext cx="7886700" cy="1325563"/>
          </a:xfrm>
        </p:spPr>
        <p:txBody>
          <a:bodyPr>
            <a:normAutofit/>
          </a:bodyPr>
          <a:lstStyle/>
          <a:p>
            <a:r>
              <a:rPr lang="en-US" sz="3600" dirty="0">
                <a:latin typeface="+mn-lt"/>
              </a:rPr>
              <a:t>Fraud Problems I’ve Worked On</a:t>
            </a:r>
          </a:p>
        </p:txBody>
      </p:sp>
      <p:sp>
        <p:nvSpPr>
          <p:cNvPr id="3" name="Content Placeholder 2"/>
          <p:cNvSpPr>
            <a:spLocks noGrp="1"/>
          </p:cNvSpPr>
          <p:nvPr>
            <p:ph idx="1"/>
          </p:nvPr>
        </p:nvSpPr>
        <p:spPr>
          <a:xfrm>
            <a:off x="555822" y="1501943"/>
            <a:ext cx="7886700" cy="4351338"/>
          </a:xfrm>
        </p:spPr>
        <p:txBody>
          <a:bodyPr/>
          <a:lstStyle/>
          <a:p>
            <a:r>
              <a:rPr lang="en-US" sz="2400" dirty="0"/>
              <a:t>IRS tax preparer fraud</a:t>
            </a:r>
          </a:p>
          <a:p>
            <a:r>
              <a:rPr lang="en-US" sz="2400" dirty="0"/>
              <a:t>Credit card transaction fraud</a:t>
            </a:r>
          </a:p>
          <a:p>
            <a:r>
              <a:rPr lang="en-US" sz="2400" dirty="0"/>
              <a:t>Credit card merchant fraud</a:t>
            </a:r>
          </a:p>
          <a:p>
            <a:r>
              <a:rPr lang="en-US" sz="2400" dirty="0"/>
              <a:t>Healthcare claims fraud and abuse</a:t>
            </a:r>
          </a:p>
          <a:p>
            <a:r>
              <a:rPr lang="en-US" sz="2400" dirty="0"/>
              <a:t>Identity fraud for </a:t>
            </a:r>
          </a:p>
          <a:p>
            <a:pPr lvl="1"/>
            <a:r>
              <a:rPr lang="en-US" dirty="0"/>
              <a:t>Financial services (credit cards, loans, payday loans</a:t>
            </a:r>
            <a:r>
              <a:rPr lang="mr-IN" dirty="0"/>
              <a:t>…</a:t>
            </a:r>
            <a:r>
              <a:rPr lang="en-US" dirty="0"/>
              <a:t>)</a:t>
            </a:r>
          </a:p>
          <a:p>
            <a:pPr lvl="1"/>
            <a:r>
              <a:rPr lang="en-US" dirty="0"/>
              <a:t>Telecommunications (Sprint, </a:t>
            </a:r>
            <a:r>
              <a:rPr lang="en-US" dirty="0" err="1"/>
              <a:t>TMobile</a:t>
            </a:r>
            <a:r>
              <a:rPr lang="en-US" dirty="0"/>
              <a:t>, ATT, Verizon</a:t>
            </a:r>
            <a:r>
              <a:rPr lang="mr-IN" dirty="0"/>
              <a:t>…</a:t>
            </a:r>
            <a:r>
              <a:rPr lang="en-US" dirty="0"/>
              <a:t>)</a:t>
            </a:r>
          </a:p>
          <a:p>
            <a:pPr lvl="1"/>
            <a:r>
              <a:rPr lang="en-US" dirty="0"/>
              <a:t>Government agencies (SSA, VA, IRS)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4</a:t>
            </a:fld>
            <a:endParaRPr lang="en-US"/>
          </a:p>
        </p:txBody>
      </p:sp>
    </p:spTree>
    <p:extLst>
      <p:ext uri="{BB962C8B-B14F-4D97-AF65-F5344CB8AC3E}">
        <p14:creationId xmlns:p14="http://schemas.microsoft.com/office/powerpoint/2010/main" val="2928653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8340006" cy="1325563"/>
          </a:xfrm>
        </p:spPr>
        <p:txBody>
          <a:bodyPr>
            <a:normAutofit/>
          </a:bodyPr>
          <a:lstStyle/>
          <a:p>
            <a:r>
              <a:rPr lang="en-US" sz="3600" dirty="0">
                <a:latin typeface="+mn-lt"/>
              </a:rPr>
              <a:t>Data Quality Report Has 3 Sections</a:t>
            </a:r>
          </a:p>
        </p:txBody>
      </p:sp>
      <p:sp>
        <p:nvSpPr>
          <p:cNvPr id="4" name="Content Placeholder 3"/>
          <p:cNvSpPr>
            <a:spLocks noGrp="1"/>
          </p:cNvSpPr>
          <p:nvPr>
            <p:ph sz="half" idx="2"/>
          </p:nvPr>
        </p:nvSpPr>
        <p:spPr>
          <a:xfrm>
            <a:off x="628650" y="1167084"/>
            <a:ext cx="8193297" cy="5190160"/>
          </a:xfrm>
        </p:spPr>
        <p:txBody>
          <a:bodyPr>
            <a:normAutofit fontScale="85000" lnSpcReduction="20000"/>
          </a:bodyPr>
          <a:lstStyle/>
          <a:p>
            <a:pPr marL="514350" indent="-514350">
              <a:buFont typeface="+mj-lt"/>
              <a:buAutoNum type="arabicPeriod"/>
            </a:pPr>
            <a:r>
              <a:rPr lang="en-US" dirty="0"/>
              <a:t>First, a </a:t>
            </a:r>
            <a:r>
              <a:rPr lang="en-US" b="1" dirty="0"/>
              <a:t>high-level description </a:t>
            </a:r>
            <a:r>
              <a:rPr lang="en-US" dirty="0"/>
              <a:t>of the data: what it is, where it came from, the time period it covers, number of fields, number of records (just a few sentences)</a:t>
            </a:r>
          </a:p>
          <a:p>
            <a:pPr marL="514350" indent="-514350">
              <a:buFont typeface="+mj-lt"/>
              <a:buAutoNum type="arabicPeriod"/>
            </a:pPr>
            <a:r>
              <a:rPr lang="en-US" dirty="0"/>
              <a:t>Then a summary </a:t>
            </a:r>
            <a:r>
              <a:rPr lang="en-US" b="1" dirty="0"/>
              <a:t>table(s) </a:t>
            </a:r>
            <a:r>
              <a:rPr lang="en-US" dirty="0"/>
              <a:t>listing all fields with summary information:</a:t>
            </a:r>
          </a:p>
          <a:p>
            <a:pPr lvl="1"/>
            <a:r>
              <a:rPr lang="en-US" dirty="0"/>
              <a:t>Field name, field type (categorical, numeric, date/time…), # records that have a value, % populated, # unique values, # records with value zero</a:t>
            </a:r>
          </a:p>
          <a:p>
            <a:pPr lvl="1"/>
            <a:r>
              <a:rPr lang="en-US" dirty="0"/>
              <a:t>If numeric: mean, standard deviation, min, max</a:t>
            </a:r>
          </a:p>
          <a:p>
            <a:pPr lvl="1"/>
            <a:r>
              <a:rPr lang="en-US" dirty="0"/>
              <a:t>If categorical: most common field value</a:t>
            </a:r>
          </a:p>
          <a:p>
            <a:pPr lvl="1"/>
            <a:r>
              <a:rPr lang="en-US" dirty="0"/>
              <a:t>Could be a single table or two separate tables, one for numerical and one for categorical fields</a:t>
            </a:r>
          </a:p>
          <a:p>
            <a:pPr marL="514350" indent="-514350">
              <a:buFont typeface="+mj-lt"/>
              <a:buAutoNum type="arabicPeriod"/>
            </a:pPr>
            <a:r>
              <a:rPr lang="en-US" dirty="0"/>
              <a:t> Then for </a:t>
            </a:r>
            <a:r>
              <a:rPr lang="en-US" b="1" dirty="0"/>
              <a:t>each field* </a:t>
            </a:r>
            <a:r>
              <a:rPr lang="en-US" dirty="0"/>
              <a:t>in the order they appear in the data:</a:t>
            </a:r>
          </a:p>
          <a:p>
            <a:pPr lvl="1"/>
            <a:r>
              <a:rPr lang="en-US" dirty="0"/>
              <a:t>Short description of the field, then a “picture”:</a:t>
            </a:r>
          </a:p>
          <a:p>
            <a:pPr lvl="2"/>
            <a:r>
              <a:rPr lang="en-US" dirty="0"/>
              <a:t>Numeric: a distribution, noting any outliers that are omitted</a:t>
            </a:r>
          </a:p>
          <a:p>
            <a:pPr lvl="2"/>
            <a:r>
              <a:rPr lang="en-US" dirty="0"/>
              <a:t>Categorical: a bar chart/histogram or a table of the top 10 to 15 field values</a:t>
            </a:r>
          </a:p>
          <a:p>
            <a:pPr marL="0" indent="0">
              <a:buNone/>
            </a:pPr>
            <a:endParaRPr lang="en-US" sz="2400" dirty="0"/>
          </a:p>
          <a:p>
            <a:pPr marL="0" indent="0">
              <a:buNone/>
            </a:pPr>
            <a:r>
              <a:rPr lang="en-US" sz="2400" dirty="0"/>
              <a:t>Make good choices of ranges, scales (linear or log), label font sizes</a:t>
            </a:r>
          </a:p>
          <a:p>
            <a:pPr marL="457200" lvl="1" indent="0">
              <a:buNone/>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40</a:t>
            </a:fld>
            <a:endParaRPr lang="en-US"/>
          </a:p>
        </p:txBody>
      </p:sp>
      <p:sp>
        <p:nvSpPr>
          <p:cNvPr id="3" name="TextBox 2">
            <a:extLst>
              <a:ext uri="{FF2B5EF4-FFF2-40B4-BE49-F238E27FC236}">
                <a16:creationId xmlns:a16="http://schemas.microsoft.com/office/drawing/2014/main" id="{31730D39-FA74-6749-826A-4DDC3CA04369}"/>
              </a:ext>
            </a:extLst>
          </p:cNvPr>
          <p:cNvSpPr txBox="1"/>
          <p:nvPr/>
        </p:nvSpPr>
        <p:spPr>
          <a:xfrm>
            <a:off x="882485" y="6475255"/>
            <a:ext cx="6074099" cy="246221"/>
          </a:xfrm>
          <a:prstGeom prst="rect">
            <a:avLst/>
          </a:prstGeom>
          <a:noFill/>
        </p:spPr>
        <p:txBody>
          <a:bodyPr wrap="none" rtlCol="0">
            <a:spAutoFit/>
          </a:bodyPr>
          <a:lstStyle/>
          <a:p>
            <a:r>
              <a:rPr lang="en-US" sz="1000" dirty="0"/>
              <a:t>*Don’t need a distribution for the record number, just a statement that it’s a unique integer label for each record</a:t>
            </a:r>
          </a:p>
        </p:txBody>
      </p:sp>
    </p:spTree>
    <p:extLst>
      <p:ext uri="{BB962C8B-B14F-4D97-AF65-F5344CB8AC3E}">
        <p14:creationId xmlns:p14="http://schemas.microsoft.com/office/powerpoint/2010/main" val="1949104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668"/>
            <a:ext cx="7886700" cy="1325563"/>
          </a:xfrm>
        </p:spPr>
        <p:txBody>
          <a:bodyPr>
            <a:normAutofit/>
          </a:bodyPr>
          <a:lstStyle/>
          <a:p>
            <a:r>
              <a:rPr lang="en-US" sz="3600" dirty="0">
                <a:latin typeface="+mn-lt"/>
              </a:rPr>
              <a:t>Look at NY Data</a:t>
            </a:r>
          </a:p>
        </p:txBody>
      </p:sp>
      <p:sp>
        <p:nvSpPr>
          <p:cNvPr id="4" name="Slide Number Placeholder 3"/>
          <p:cNvSpPr>
            <a:spLocks noGrp="1"/>
          </p:cNvSpPr>
          <p:nvPr>
            <p:ph type="sldNum" sz="quarter" idx="12"/>
          </p:nvPr>
        </p:nvSpPr>
        <p:spPr/>
        <p:txBody>
          <a:bodyPr/>
          <a:lstStyle/>
          <a:p>
            <a:fld id="{88CD9788-50B9-FE4F-BD86-303CACCBE7E1}" type="slidenum">
              <a:rPr lang="en-US" smtClean="0"/>
              <a:t>41</a:t>
            </a:fld>
            <a:endParaRPr lang="en-US"/>
          </a:p>
        </p:txBody>
      </p:sp>
    </p:spTree>
    <p:extLst>
      <p:ext uri="{BB962C8B-B14F-4D97-AF65-F5344CB8AC3E}">
        <p14:creationId xmlns:p14="http://schemas.microsoft.com/office/powerpoint/2010/main" val="29795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263"/>
            <a:ext cx="7886700" cy="1325563"/>
          </a:xfrm>
        </p:spPr>
        <p:txBody>
          <a:bodyPr>
            <a:normAutofit/>
          </a:bodyPr>
          <a:lstStyle/>
          <a:p>
            <a:r>
              <a:rPr lang="en-US" sz="3600" dirty="0">
                <a:latin typeface="+mn-lt"/>
              </a:rPr>
              <a:t>What We’ll Cover</a:t>
            </a:r>
          </a:p>
        </p:txBody>
      </p:sp>
      <p:sp>
        <p:nvSpPr>
          <p:cNvPr id="3" name="Content Placeholder 2"/>
          <p:cNvSpPr>
            <a:spLocks noGrp="1"/>
          </p:cNvSpPr>
          <p:nvPr>
            <p:ph idx="1"/>
          </p:nvPr>
        </p:nvSpPr>
        <p:spPr>
          <a:xfrm>
            <a:off x="549998" y="1331826"/>
            <a:ext cx="7886700" cy="4854408"/>
          </a:xfrm>
        </p:spPr>
        <p:txBody>
          <a:bodyPr>
            <a:normAutofit fontScale="92500"/>
          </a:bodyPr>
          <a:lstStyle/>
          <a:p>
            <a:r>
              <a:rPr lang="en-US" sz="2400" dirty="0"/>
              <a:t>Types of fraud, how is it committed, how to catch</a:t>
            </a:r>
          </a:p>
          <a:p>
            <a:r>
              <a:rPr lang="en-US" sz="2400" dirty="0"/>
              <a:t>Various algorithmic approaches to fraud detection, supervised and unsupervised</a:t>
            </a:r>
          </a:p>
          <a:p>
            <a:r>
              <a:rPr lang="en-US" sz="2400" dirty="0"/>
              <a:t>You will work on 3 group projects and build fraud algorithms. One unsupervised and two supervised fraud algorithms</a:t>
            </a:r>
          </a:p>
          <a:p>
            <a:r>
              <a:rPr lang="en-US" sz="2400" dirty="0"/>
              <a:t>Topics for the course:</a:t>
            </a:r>
          </a:p>
          <a:p>
            <a:pPr lvl="1"/>
            <a:r>
              <a:rPr lang="en-US" sz="2000" b="1" dirty="0"/>
              <a:t>Fraud algorithms: </a:t>
            </a:r>
            <a:r>
              <a:rPr lang="en-US" sz="2000" dirty="0"/>
              <a:t>what they are, how they are used</a:t>
            </a:r>
          </a:p>
          <a:p>
            <a:pPr lvl="1"/>
            <a:r>
              <a:rPr lang="en-US" sz="2000" b="1" dirty="0"/>
              <a:t>Data: </a:t>
            </a:r>
            <a:r>
              <a:rPr lang="en-US" sz="2000" dirty="0"/>
              <a:t>exploration, analysis, cleaning, scaling, missing fields</a:t>
            </a:r>
          </a:p>
          <a:p>
            <a:pPr lvl="1"/>
            <a:r>
              <a:rPr lang="en-US" sz="2000" b="1" dirty="0"/>
              <a:t>Feature engineering:</a:t>
            </a:r>
            <a:r>
              <a:rPr lang="en-US" sz="2000" dirty="0"/>
              <a:t> creating expert variables, categorical variables, entities, profiles, linkage/graph variables</a:t>
            </a:r>
          </a:p>
          <a:p>
            <a:pPr lvl="1"/>
            <a:r>
              <a:rPr lang="en-US" sz="2000" b="1" dirty="0"/>
              <a:t>Feature selection:</a:t>
            </a:r>
            <a:r>
              <a:rPr lang="en-US" sz="2000" dirty="0"/>
              <a:t> filter, wrapper, embedded methods</a:t>
            </a:r>
          </a:p>
          <a:p>
            <a:pPr lvl="1"/>
            <a:r>
              <a:rPr lang="en-US" sz="2000" b="1" dirty="0"/>
              <a:t>Model building:</a:t>
            </a:r>
            <a:r>
              <a:rPr lang="en-US" sz="2000" dirty="0"/>
              <a:t> machine learning methods, overfitting </a:t>
            </a:r>
          </a:p>
          <a:p>
            <a:pPr lvl="1"/>
            <a:r>
              <a:rPr lang="en-US" sz="2000" b="1" dirty="0"/>
              <a:t>Model evaluation:</a:t>
            </a:r>
            <a:r>
              <a:rPr lang="en-US" sz="2000" dirty="0"/>
              <a:t> Measures of goodness</a:t>
            </a:r>
          </a:p>
          <a:p>
            <a:pPr lvl="1"/>
            <a:r>
              <a:rPr lang="en-US" sz="2000" b="1" dirty="0"/>
              <a:t>Prepare business reports </a:t>
            </a:r>
            <a:r>
              <a:rPr lang="en-US" sz="2000" dirty="0"/>
              <a:t>and a presentation</a:t>
            </a:r>
          </a:p>
          <a:p>
            <a:pPr lvl="1"/>
            <a:endParaRPr lang="en-US" sz="2000" dirty="0"/>
          </a:p>
          <a:p>
            <a:pPr lvl="1"/>
            <a:endParaRPr lang="en-US" sz="2000"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5</a:t>
            </a:fld>
            <a:endParaRPr lang="en-US"/>
          </a:p>
        </p:txBody>
      </p:sp>
    </p:spTree>
    <p:extLst>
      <p:ext uri="{BB962C8B-B14F-4D97-AF65-F5344CB8AC3E}">
        <p14:creationId xmlns:p14="http://schemas.microsoft.com/office/powerpoint/2010/main" val="123380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700" y="66185"/>
            <a:ext cx="7886700" cy="1325563"/>
          </a:xfrm>
        </p:spPr>
        <p:txBody>
          <a:bodyPr>
            <a:normAutofit/>
          </a:bodyPr>
          <a:lstStyle/>
          <a:p>
            <a:r>
              <a:rPr lang="en-US" sz="3600" dirty="0">
                <a:latin typeface="+mn-lt"/>
              </a:rPr>
              <a:t>Outline of Semester</a:t>
            </a:r>
            <a:br>
              <a:rPr lang="en-US" sz="3600" dirty="0">
                <a:latin typeface="+mn-lt"/>
              </a:rPr>
            </a:br>
            <a:endParaRPr lang="en-US" sz="3600" dirty="0">
              <a:latin typeface="+mn-lt"/>
            </a:endParaRPr>
          </a:p>
        </p:txBody>
      </p:sp>
      <p:sp>
        <p:nvSpPr>
          <p:cNvPr id="3" name="Slide Number Placeholder 2"/>
          <p:cNvSpPr>
            <a:spLocks noGrp="1"/>
          </p:cNvSpPr>
          <p:nvPr>
            <p:ph type="sldNum" sz="quarter" idx="12"/>
          </p:nvPr>
        </p:nvSpPr>
        <p:spPr/>
        <p:txBody>
          <a:bodyPr/>
          <a:lstStyle/>
          <a:p>
            <a:fld id="{88CD9788-50B9-FE4F-BD86-303CACCBE7E1}" type="slidenum">
              <a:rPr lang="en-US" smtClean="0"/>
              <a:t>6</a:t>
            </a:fld>
            <a:endParaRPr lang="en-US"/>
          </a:p>
        </p:txBody>
      </p:sp>
      <p:pic>
        <p:nvPicPr>
          <p:cNvPr id="4" name="Picture 3">
            <a:extLst>
              <a:ext uri="{FF2B5EF4-FFF2-40B4-BE49-F238E27FC236}">
                <a16:creationId xmlns:a16="http://schemas.microsoft.com/office/drawing/2014/main" id="{92539415-4A53-6D41-805C-40ADE0D35984}"/>
              </a:ext>
            </a:extLst>
          </p:cNvPr>
          <p:cNvPicPr>
            <a:picLocks noChangeAspect="1"/>
          </p:cNvPicPr>
          <p:nvPr/>
        </p:nvPicPr>
        <p:blipFill>
          <a:blip r:embed="rId3"/>
          <a:stretch>
            <a:fillRect/>
          </a:stretch>
        </p:blipFill>
        <p:spPr>
          <a:xfrm>
            <a:off x="1176926" y="845754"/>
            <a:ext cx="6452247" cy="5693159"/>
          </a:xfrm>
          <a:prstGeom prst="rect">
            <a:avLst/>
          </a:prstGeom>
        </p:spPr>
      </p:pic>
    </p:spTree>
    <p:extLst>
      <p:ext uri="{BB962C8B-B14F-4D97-AF65-F5344CB8AC3E}">
        <p14:creationId xmlns:p14="http://schemas.microsoft.com/office/powerpoint/2010/main" val="54677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38" y="136524"/>
            <a:ext cx="7886700" cy="1325563"/>
          </a:xfrm>
        </p:spPr>
        <p:txBody>
          <a:bodyPr>
            <a:normAutofit/>
          </a:bodyPr>
          <a:lstStyle/>
          <a:p>
            <a:r>
              <a:rPr lang="en-US" sz="3600" dirty="0">
                <a:latin typeface="+mn-lt"/>
              </a:rPr>
              <a:t>Assignments and Grading</a:t>
            </a:r>
            <a:br>
              <a:rPr lang="en-US" sz="3600" dirty="0">
                <a:latin typeface="+mn-lt"/>
              </a:rPr>
            </a:br>
            <a:endParaRPr lang="en-US" sz="3600" dirty="0">
              <a:latin typeface="+mn-lt"/>
            </a:endParaRPr>
          </a:p>
        </p:txBody>
      </p:sp>
      <p:sp>
        <p:nvSpPr>
          <p:cNvPr id="3" name="Slide Number Placeholder 2"/>
          <p:cNvSpPr>
            <a:spLocks noGrp="1"/>
          </p:cNvSpPr>
          <p:nvPr>
            <p:ph type="sldNum" sz="quarter" idx="12"/>
          </p:nvPr>
        </p:nvSpPr>
        <p:spPr/>
        <p:txBody>
          <a:bodyPr/>
          <a:lstStyle/>
          <a:p>
            <a:fld id="{88CD9788-50B9-FE4F-BD86-303CACCBE7E1}" type="slidenum">
              <a:rPr lang="en-US" smtClean="0"/>
              <a:t>7</a:t>
            </a:fld>
            <a:endParaRPr lang="en-US"/>
          </a:p>
        </p:txBody>
      </p:sp>
      <p:sp>
        <p:nvSpPr>
          <p:cNvPr id="5" name="Content Placeholder 2">
            <a:extLst>
              <a:ext uri="{FF2B5EF4-FFF2-40B4-BE49-F238E27FC236}">
                <a16:creationId xmlns:a16="http://schemas.microsoft.com/office/drawing/2014/main" id="{42747E97-93A1-AC4A-BCA8-E04E44EE24E3}"/>
              </a:ext>
            </a:extLst>
          </p:cNvPr>
          <p:cNvSpPr>
            <a:spLocks noGrp="1"/>
          </p:cNvSpPr>
          <p:nvPr>
            <p:ph idx="1"/>
          </p:nvPr>
        </p:nvSpPr>
        <p:spPr>
          <a:xfrm>
            <a:off x="453838" y="1197143"/>
            <a:ext cx="8236324" cy="4854408"/>
          </a:xfrm>
        </p:spPr>
        <p:txBody>
          <a:bodyPr>
            <a:normAutofit/>
          </a:bodyPr>
          <a:lstStyle/>
          <a:p>
            <a:r>
              <a:rPr lang="en-US" sz="2400" dirty="0"/>
              <a:t>10 </a:t>
            </a:r>
            <a:r>
              <a:rPr lang="en-US" sz="2400" dirty="0" err="1"/>
              <a:t>homeworks</a:t>
            </a:r>
            <a:r>
              <a:rPr lang="en-US" sz="2400" dirty="0"/>
              <a:t> at 15 pts each (150)</a:t>
            </a:r>
          </a:p>
          <a:p>
            <a:r>
              <a:rPr lang="en-US" sz="2400" dirty="0"/>
              <a:t>Midterm exam 50 points (50)</a:t>
            </a:r>
          </a:p>
          <a:p>
            <a:r>
              <a:rPr lang="en-US" sz="2400" dirty="0"/>
              <a:t>3 group projects at 30 pts each (90)</a:t>
            </a:r>
          </a:p>
          <a:p>
            <a:r>
              <a:rPr lang="en-US" sz="2400" dirty="0"/>
              <a:t>Total possible points is 290</a:t>
            </a:r>
          </a:p>
          <a:p>
            <a:r>
              <a:rPr lang="en-US" sz="2400" dirty="0"/>
              <a:t>The final point scale will be adjusted so that the average final </a:t>
            </a:r>
            <a:r>
              <a:rPr lang="en-US" sz="2400" dirty="0" err="1"/>
              <a:t>gradepoint</a:t>
            </a:r>
            <a:r>
              <a:rPr lang="en-US" sz="2400" dirty="0"/>
              <a:t> is 3.5, halfway between B+ (3.3) and A- (3.7)</a:t>
            </a:r>
            <a:endParaRPr lang="en-US" sz="2000" dirty="0"/>
          </a:p>
          <a:p>
            <a:pPr lvl="1"/>
            <a:endParaRPr lang="en-US" sz="2000" dirty="0"/>
          </a:p>
          <a:p>
            <a:pPr lvl="1"/>
            <a:endParaRPr lang="en-US" sz="2000" dirty="0"/>
          </a:p>
          <a:p>
            <a:endParaRPr lang="en-US" dirty="0"/>
          </a:p>
        </p:txBody>
      </p:sp>
    </p:spTree>
    <p:extLst>
      <p:ext uri="{BB962C8B-B14F-4D97-AF65-F5344CB8AC3E}">
        <p14:creationId xmlns:p14="http://schemas.microsoft.com/office/powerpoint/2010/main" val="190310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Survey room for background, skills, experience</a:t>
            </a:r>
          </a:p>
        </p:txBody>
      </p:sp>
      <p:sp>
        <p:nvSpPr>
          <p:cNvPr id="3" name="Content Placeholder 2"/>
          <p:cNvSpPr>
            <a:spLocks noGrp="1"/>
          </p:cNvSpPr>
          <p:nvPr>
            <p:ph idx="1"/>
          </p:nvPr>
        </p:nvSpPr>
        <p:spPr/>
        <p:txBody>
          <a:bodyPr>
            <a:normAutofit/>
          </a:bodyPr>
          <a:lstStyle/>
          <a:p>
            <a:r>
              <a:rPr lang="en-US" sz="2400" dirty="0"/>
              <a:t>What undergraduate degrees</a:t>
            </a:r>
          </a:p>
          <a:p>
            <a:r>
              <a:rPr lang="en-US" sz="2400" dirty="0"/>
              <a:t>What programming skills (SAS, R, </a:t>
            </a:r>
            <a:r>
              <a:rPr lang="en-US" sz="2400" dirty="0" err="1"/>
              <a:t>Matlab</a:t>
            </a:r>
            <a:r>
              <a:rPr lang="en-US" sz="2400" dirty="0"/>
              <a:t>, Python</a:t>
            </a:r>
            <a:r>
              <a:rPr lang="mr-IN" sz="2400" dirty="0"/>
              <a:t>…</a:t>
            </a:r>
            <a:r>
              <a:rPr lang="en-US" sz="2400" dirty="0"/>
              <a:t>)</a:t>
            </a:r>
          </a:p>
          <a:p>
            <a:r>
              <a:rPr lang="en-US" sz="2400" dirty="0"/>
              <a:t>What business experiences (jobs, internships</a:t>
            </a:r>
            <a:r>
              <a:rPr lang="mr-IN" sz="2400" dirty="0"/>
              <a:t>…</a:t>
            </a:r>
            <a:r>
              <a:rPr lang="en-US" sz="2400" dirty="0"/>
              <a:t>)</a:t>
            </a:r>
          </a:p>
        </p:txBody>
      </p:sp>
      <p:sp>
        <p:nvSpPr>
          <p:cNvPr id="4" name="Slide Number Placeholder 3"/>
          <p:cNvSpPr>
            <a:spLocks noGrp="1"/>
          </p:cNvSpPr>
          <p:nvPr>
            <p:ph type="sldNum" sz="quarter" idx="12"/>
          </p:nvPr>
        </p:nvSpPr>
        <p:spPr/>
        <p:txBody>
          <a:bodyPr/>
          <a:lstStyle/>
          <a:p>
            <a:fld id="{88CD9788-50B9-FE4F-BD86-303CACCBE7E1}" type="slidenum">
              <a:rPr lang="en-US" smtClean="0"/>
              <a:t>8</a:t>
            </a:fld>
            <a:endParaRPr lang="en-US"/>
          </a:p>
        </p:txBody>
      </p:sp>
    </p:spTree>
    <p:extLst>
      <p:ext uri="{BB962C8B-B14F-4D97-AF65-F5344CB8AC3E}">
        <p14:creationId xmlns:p14="http://schemas.microsoft.com/office/powerpoint/2010/main" val="1784529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68" y="0"/>
            <a:ext cx="7886700" cy="1325563"/>
          </a:xfrm>
        </p:spPr>
        <p:txBody>
          <a:bodyPr>
            <a:normAutofit/>
          </a:bodyPr>
          <a:lstStyle/>
          <a:p>
            <a:r>
              <a:rPr lang="en-US" sz="3600" dirty="0">
                <a:latin typeface="+mn-lt"/>
              </a:rPr>
              <a:t>Define Fraud</a:t>
            </a:r>
          </a:p>
        </p:txBody>
      </p:sp>
      <p:sp>
        <p:nvSpPr>
          <p:cNvPr id="4" name="Slide Number Placeholder 3"/>
          <p:cNvSpPr>
            <a:spLocks noGrp="1"/>
          </p:cNvSpPr>
          <p:nvPr>
            <p:ph type="sldNum" sz="quarter" idx="12"/>
          </p:nvPr>
        </p:nvSpPr>
        <p:spPr/>
        <p:txBody>
          <a:bodyPr/>
          <a:lstStyle/>
          <a:p>
            <a:fld id="{88CD9788-50B9-FE4F-BD86-303CACCBE7E1}" type="slidenum">
              <a:rPr lang="en-US" smtClean="0"/>
              <a:t>9</a:t>
            </a:fld>
            <a:endParaRPr lang="en-US"/>
          </a:p>
        </p:txBody>
      </p:sp>
      <p:sp>
        <p:nvSpPr>
          <p:cNvPr id="5" name="Content Placeholder 4"/>
          <p:cNvSpPr>
            <a:spLocks noGrp="1"/>
          </p:cNvSpPr>
          <p:nvPr>
            <p:ph idx="1"/>
          </p:nvPr>
        </p:nvSpPr>
        <p:spPr>
          <a:xfrm>
            <a:off x="628650" y="1551776"/>
            <a:ext cx="7886700" cy="1633424"/>
          </a:xfrm>
        </p:spPr>
        <p:txBody>
          <a:bodyPr>
            <a:normAutofit fontScale="92500" lnSpcReduction="10000"/>
          </a:bodyPr>
          <a:lstStyle/>
          <a:p>
            <a:pPr marL="0" indent="0">
              <a:buNone/>
            </a:pPr>
            <a:r>
              <a:rPr lang="en-US" sz="2600" dirty="0"/>
              <a:t>Fraud:</a:t>
            </a:r>
          </a:p>
          <a:p>
            <a:pPr lvl="1"/>
            <a:r>
              <a:rPr lang="en-US" dirty="0"/>
              <a:t>A wrongful or criminal deception intended to result in financial or personal gain</a:t>
            </a:r>
          </a:p>
          <a:p>
            <a:pPr lvl="1"/>
            <a:r>
              <a:rPr lang="en-US" dirty="0"/>
              <a:t>Intentional misrepresentation in order to improperly receive something of value</a:t>
            </a:r>
          </a:p>
        </p:txBody>
      </p:sp>
      <p:grpSp>
        <p:nvGrpSpPr>
          <p:cNvPr id="3" name="Group 2"/>
          <p:cNvGrpSpPr/>
          <p:nvPr/>
        </p:nvGrpSpPr>
        <p:grpSpPr>
          <a:xfrm>
            <a:off x="628650" y="3579794"/>
            <a:ext cx="8039100" cy="2833556"/>
            <a:chOff x="628650" y="3579794"/>
            <a:chExt cx="8039100" cy="2833556"/>
          </a:xfrm>
        </p:grpSpPr>
        <p:sp>
          <p:nvSpPr>
            <p:cNvPr id="6" name="Content Placeholder 4"/>
            <p:cNvSpPr txBox="1">
              <a:spLocks/>
            </p:cNvSpPr>
            <p:nvPr/>
          </p:nvSpPr>
          <p:spPr>
            <a:xfrm>
              <a:off x="781050" y="4779926"/>
              <a:ext cx="7886700" cy="1633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For each, where/how does the problem happen</a:t>
              </a:r>
            </a:p>
            <a:p>
              <a:r>
                <a:rPr lang="en-US" sz="2200" dirty="0"/>
                <a:t>Who pays for/is harmed by it</a:t>
              </a:r>
            </a:p>
            <a:p>
              <a:r>
                <a:rPr lang="en-US" sz="2200" dirty="0"/>
                <a:t>How is the problem addressed/solved today</a:t>
              </a:r>
            </a:p>
          </p:txBody>
        </p:sp>
        <p:sp>
          <p:nvSpPr>
            <p:cNvPr id="7" name="Title 1"/>
            <p:cNvSpPr txBox="1">
              <a:spLocks/>
            </p:cNvSpPr>
            <p:nvPr/>
          </p:nvSpPr>
          <p:spPr>
            <a:xfrm>
              <a:off x="628650" y="357979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Give Examples</a:t>
              </a:r>
            </a:p>
          </p:txBody>
        </p:sp>
      </p:grpSp>
    </p:spTree>
    <p:extLst>
      <p:ext uri="{BB962C8B-B14F-4D97-AF65-F5344CB8AC3E}">
        <p14:creationId xmlns:p14="http://schemas.microsoft.com/office/powerpoint/2010/main" val="3385071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9363</TotalTime>
  <Words>3331</Words>
  <Application>Microsoft Macintosh PowerPoint</Application>
  <PresentationFormat>On-screen Show (4:3)</PresentationFormat>
  <Paragraphs>456</Paragraphs>
  <Slides>41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vt:lpstr>
      <vt:lpstr>Office Theme</vt:lpstr>
      <vt:lpstr>Fraud Analytics</vt:lpstr>
      <vt:lpstr>1/16 Class 1 - Overview</vt:lpstr>
      <vt:lpstr>Who Am I</vt:lpstr>
      <vt:lpstr>Fraud Problems I’ve Worked On</vt:lpstr>
      <vt:lpstr>What We’ll Cover</vt:lpstr>
      <vt:lpstr>Outline of Semester </vt:lpstr>
      <vt:lpstr>Assignments and Grading </vt:lpstr>
      <vt:lpstr>Survey room for background, skills, experience</vt:lpstr>
      <vt:lpstr>Define Fraud</vt:lpstr>
      <vt:lpstr>Anomaly or Fraud Detection?</vt:lpstr>
      <vt:lpstr>Predictive Models</vt:lpstr>
      <vt:lpstr>What is a Fraud Score?</vt:lpstr>
      <vt:lpstr>Kinds of Fraud Algorithms</vt:lpstr>
      <vt:lpstr>High Level Process for Building a Fraud Algorithm</vt:lpstr>
      <vt:lpstr>A Few Definitions</vt:lpstr>
      <vt:lpstr>Fraud Algorithm Scores Records</vt:lpstr>
      <vt:lpstr>Two Different Kinds of Fraud Analyses</vt:lpstr>
      <vt:lpstr>Fraud Score Distribution</vt:lpstr>
      <vt:lpstr>How To Use Fraud Score on Historical Data for Forensics</vt:lpstr>
      <vt:lpstr>How To Use Fraud Score for Real Time</vt:lpstr>
      <vt:lpstr>My First Fraud Problem: Tax Preparer Fraud   </vt:lpstr>
      <vt:lpstr>Break</vt:lpstr>
      <vt:lpstr>Look at Data. What Fields are Available?     </vt:lpstr>
      <vt:lpstr>Tax Preparer Fraud Solution Approach   </vt:lpstr>
      <vt:lpstr>PowerPoint Presentation</vt:lpstr>
      <vt:lpstr>Kinds of Data Fields</vt:lpstr>
      <vt:lpstr>Basic Statistics</vt:lpstr>
      <vt:lpstr>How to Look at a Numeric Field</vt:lpstr>
      <vt:lpstr>Plotting Distributions: Choosing Number of Bins</vt:lpstr>
      <vt:lpstr>Plotting Distributions: Choosing Number of Bins</vt:lpstr>
      <vt:lpstr>Use Good Choices of Ranges and Logs for Plots</vt:lpstr>
      <vt:lpstr>How To Do A Log Plot</vt:lpstr>
      <vt:lpstr>How to Look at a Categorical Field</vt:lpstr>
      <vt:lpstr>How to Look at a Long Categorical Field</vt:lpstr>
      <vt:lpstr>Project 1: Find Anomalies in NY Property Data</vt:lpstr>
      <vt:lpstr>Project 1 – Unsupervised Fraud Model on NY Property Data</vt:lpstr>
      <vt:lpstr>Look at NY Property Data</vt:lpstr>
      <vt:lpstr>What is a Data Quality Report (DQR)?</vt:lpstr>
      <vt:lpstr>Homework 1, Due 1/23: DQR on NY Property Data</vt:lpstr>
      <vt:lpstr>Data Quality Report Has 3 Sections</vt:lpstr>
      <vt:lpstr>Look at NY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steve coggeshall</cp:lastModifiedBy>
  <cp:revision>1150</cp:revision>
  <cp:lastPrinted>2019-06-07T16:25:40Z</cp:lastPrinted>
  <dcterms:created xsi:type="dcterms:W3CDTF">2016-12-14T00:44:22Z</dcterms:created>
  <dcterms:modified xsi:type="dcterms:W3CDTF">2020-01-14T16:58:44Z</dcterms:modified>
</cp:coreProperties>
</file>