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1965" r:id="rId2"/>
    <p:sldId id="1747" r:id="rId3"/>
    <p:sldId id="791" r:id="rId4"/>
    <p:sldId id="1311" r:id="rId5"/>
    <p:sldId id="1121" r:id="rId6"/>
    <p:sldId id="1907" r:id="rId7"/>
    <p:sldId id="1232" r:id="rId8"/>
    <p:sldId id="447" r:id="rId9"/>
    <p:sldId id="446" r:id="rId10"/>
    <p:sldId id="741" r:id="rId11"/>
    <p:sldId id="742" r:id="rId12"/>
    <p:sldId id="743" r:id="rId13"/>
    <p:sldId id="744" r:id="rId14"/>
    <p:sldId id="745" r:id="rId15"/>
    <p:sldId id="746" r:id="rId16"/>
    <p:sldId id="747" r:id="rId17"/>
    <p:sldId id="2015" r:id="rId18"/>
    <p:sldId id="1135" r:id="rId19"/>
    <p:sldId id="2014" r:id="rId20"/>
    <p:sldId id="1137" r:id="rId21"/>
    <p:sldId id="974" r:id="rId22"/>
    <p:sldId id="2016" r:id="rId23"/>
    <p:sldId id="289" r:id="rId24"/>
    <p:sldId id="870" r:id="rId25"/>
    <p:sldId id="871" r:id="rId26"/>
    <p:sldId id="201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0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3319"/>
    <p:restoredTop sz="97687"/>
  </p:normalViewPr>
  <p:slideViewPr>
    <p:cSldViewPr snapToGrid="0" snapToObjects="1">
      <p:cViewPr varScale="1">
        <p:scale>
          <a:sx n="128" d="100"/>
          <a:sy n="128" d="100"/>
        </p:scale>
        <p:origin x="26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8" d="100"/>
        <a:sy n="15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0A69E-4FC8-8249-BC28-1B039120D3AC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6B85C-57F3-154F-B42E-754239D30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2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6B85C-57F3-154F-B42E-754239D30D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99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6B85C-57F3-154F-B42E-754239D30DE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76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07F-C711-FB4E-9980-F17B0E83623D}" type="datetime1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4987-170C-5C48-B529-D22B5234C191}" type="datetime1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3D58-4C16-C048-A740-A56DAEDB5C70}" type="datetime1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9888" y="869951"/>
            <a:ext cx="8405812" cy="3190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888" y="1687513"/>
            <a:ext cx="8405812" cy="43005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fld id="{A94B9148-225C-4CEB-963A-DF097CE30754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9139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4800" y="76200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501529" y="643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5"/>
                </a:solidFill>
              </a:defRPr>
            </a:lvl1pPr>
          </a:lstStyle>
          <a:p>
            <a:fld id="{540D25EC-C99B-46A1-8A64-DC625A340C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0966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A49E-DE58-3A43-8243-47508D233332}" type="datetime1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EC75-7CEA-374E-A321-B54ED15A2653}" type="datetime1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588B-673C-154D-B084-D457DFD285F0}" type="datetime1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6C2F-739B-9C43-9280-9095C862FED4}" type="datetime1">
              <a:rPr lang="en-US" smtClean="0"/>
              <a:t>4/1/20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8A46-94F7-E541-BB47-1A76E6082E21}" type="datetime1">
              <a:rPr lang="en-US" smtClean="0"/>
              <a:t>4/1/20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C2E-2E46-7140-9E31-A8892F7542A7}" type="datetime1">
              <a:rPr lang="en-US" smtClean="0"/>
              <a:t>4/1/20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6D8C-72FB-D448-8394-BBEA53A1D9FA}" type="datetime1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C63D-D438-A040-BF01-98273FE3C4BF}" type="datetime1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15156-9ECB-274D-816B-D36D2076BD1E}" type="datetime1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emf"/><Relationship Id="rId4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48" y="0"/>
            <a:ext cx="9120852" cy="6790449"/>
          </a:xfrm>
          <a:prstGeom prst="rect">
            <a:avLst/>
          </a:prstGeom>
          <a:solidFill>
            <a:srgbClr val="EFE1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4/2 Class 11 </a:t>
            </a:r>
            <a:r>
              <a:rPr lang="mr-IN" sz="4000" dirty="0">
                <a:latin typeface="+mn-lt"/>
              </a:rPr>
              <a:t>–</a:t>
            </a:r>
            <a:r>
              <a:rPr lang="en-US" sz="4000" dirty="0">
                <a:latin typeface="+mn-lt"/>
              </a:rPr>
              <a:t> Healthcare Fraud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1</a:t>
            </a:fld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4B0D349-D9AC-394B-9226-73A792AE3E45}"/>
              </a:ext>
            </a:extLst>
          </p:cNvPr>
          <p:cNvSpPr txBox="1">
            <a:spLocks/>
          </p:cNvSpPr>
          <p:nvPr/>
        </p:nvSpPr>
        <p:spPr>
          <a:xfrm>
            <a:off x="628650" y="183765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Clustering algorithms k means, hierarchical</a:t>
            </a:r>
          </a:p>
          <a:p>
            <a:r>
              <a:rPr lang="en-US" sz="2400" dirty="0"/>
              <a:t>K nearest neighbor model</a:t>
            </a:r>
          </a:p>
          <a:p>
            <a:r>
              <a:rPr lang="en-US" sz="2400" dirty="0"/>
              <a:t>Healthcare claims fraud solutions</a:t>
            </a:r>
          </a:p>
          <a:p>
            <a:r>
              <a:rPr lang="en-US" sz="2400" dirty="0"/>
              <a:t>Homework 9: Feature selection for Project 3</a:t>
            </a:r>
          </a:p>
          <a:p>
            <a:r>
              <a:rPr lang="en-US" sz="2400" dirty="0"/>
              <a:t>Time behavior of fraud scores</a:t>
            </a:r>
          </a:p>
          <a:p>
            <a:r>
              <a:rPr lang="en-US" sz="2400" dirty="0"/>
              <a:t>Some ways to approach Project 3 models</a:t>
            </a:r>
          </a:p>
        </p:txBody>
      </p:sp>
    </p:spTree>
    <p:extLst>
      <p:ext uri="{BB962C8B-B14F-4D97-AF65-F5344CB8AC3E}">
        <p14:creationId xmlns:p14="http://schemas.microsoft.com/office/powerpoint/2010/main" val="4160001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Healthcare Fraud and Abuse: 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Data and Requirements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" y="1825624"/>
            <a:ext cx="8074286" cy="4652365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Needed to score ~1 million claims/day within 90 minutes time window</a:t>
            </a:r>
          </a:p>
          <a:p>
            <a:r>
              <a:rPr lang="en-US" sz="2400" dirty="0"/>
              <a:t>They gave us ~600 million claims (2 years)</a:t>
            </a:r>
          </a:p>
          <a:p>
            <a:r>
              <a:rPr lang="en-US" sz="2400" dirty="0"/>
              <a:t>Each claim is a complex hierarchical record:</a:t>
            </a:r>
          </a:p>
          <a:p>
            <a:pPr lvl="1"/>
            <a:r>
              <a:rPr lang="en-US" sz="2000" dirty="0"/>
              <a:t>Demographic (patient, insurance, day/time…)</a:t>
            </a:r>
          </a:p>
          <a:p>
            <a:pPr lvl="1"/>
            <a:r>
              <a:rPr lang="en-US" sz="2000" dirty="0"/>
              <a:t>Multiple diagnostic records, codes, notes</a:t>
            </a:r>
          </a:p>
          <a:p>
            <a:pPr lvl="1"/>
            <a:r>
              <a:rPr lang="en-US" sz="2000" dirty="0"/>
              <a:t>Multiple procedure records, codes, notes</a:t>
            </a:r>
          </a:p>
          <a:p>
            <a:r>
              <a:rPr lang="en-US" sz="2400" dirty="0"/>
              <a:t>~14,000 different medical procedure codes (ICD-9). Side note - this was replaced in 2015 with the ICD-10, ~69,000 procedure codes.</a:t>
            </a:r>
          </a:p>
          <a:p>
            <a:r>
              <a:rPr lang="en-US" sz="2400" dirty="0"/>
              <a:t>~2 million providers (doctors, nurses, therapists</a:t>
            </a:r>
            <a:r>
              <a:rPr lang="mr-IN" sz="2400" dirty="0"/>
              <a:t>…</a:t>
            </a:r>
            <a:r>
              <a:rPr lang="en-US" sz="2400" dirty="0"/>
              <a:t>)</a:t>
            </a:r>
          </a:p>
          <a:p>
            <a:r>
              <a:rPr lang="en-US" sz="2400" dirty="0"/>
              <a:t>~20 million patients</a:t>
            </a:r>
          </a:p>
          <a:p>
            <a:r>
              <a:rPr lang="en-US" sz="2400" dirty="0"/>
              <a:t>What would you do?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93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Healthcare Fraud and Abuse: Solution Path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" y="1825625"/>
            <a:ext cx="7886700" cy="46612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 hired a full time consultant/data scientist who understood the data details, in particular the diagnostic and procedure codes</a:t>
            </a:r>
          </a:p>
          <a:p>
            <a:r>
              <a:rPr lang="en-US" dirty="0"/>
              <a:t>Assigned a team of 3 additional data scientists and 1 software engineer</a:t>
            </a:r>
          </a:p>
          <a:p>
            <a:r>
              <a:rPr lang="en-US" dirty="0"/>
              <a:t>We spent a LOT of time examining the data and building special variables around patients, providers and procedures</a:t>
            </a:r>
          </a:p>
          <a:p>
            <a:r>
              <a:rPr lang="en-US" dirty="0"/>
              <a:t>Built 2 models/scores, normalized both, then took the max.</a:t>
            </a:r>
          </a:p>
          <a:p>
            <a:pPr lvl="1"/>
            <a:r>
              <a:rPr lang="en-US" dirty="0"/>
              <a:t>A weighted sum of the top few high </a:t>
            </a:r>
            <a:r>
              <a:rPr lang="en-US" dirty="0" err="1"/>
              <a:t>zscores</a:t>
            </a:r>
            <a:r>
              <a:rPr lang="en-US" dirty="0"/>
              <a:t> for that claim</a:t>
            </a:r>
          </a:p>
          <a:p>
            <a:pPr lvl="1"/>
            <a:r>
              <a:rPr lang="en-US" dirty="0"/>
              <a:t>A linear autoencoder (basically using only 3 PCs to reconstruct)</a:t>
            </a:r>
          </a:p>
          <a:p>
            <a:r>
              <a:rPr lang="en-US" dirty="0"/>
              <a:t>90% of the project time spent on data and variables</a:t>
            </a:r>
          </a:p>
          <a:p>
            <a:r>
              <a:rPr lang="en-US" dirty="0"/>
              <a:t>Ran it for them for a year. Every night they’d send 1 million claims, we’d score and send back within 90 minutes. They’d queue up the risky claims to be examined in the morning.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17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Healthcare Fraud and Abuse: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" y="1825625"/>
            <a:ext cx="7886700" cy="4661236"/>
          </a:xfrm>
        </p:spPr>
        <p:txBody>
          <a:bodyPr>
            <a:normAutofit/>
          </a:bodyPr>
          <a:lstStyle/>
          <a:p>
            <a:r>
              <a:rPr lang="en-US" dirty="0"/>
              <a:t>Claims data is the standardized 837p for healthcare professional</a:t>
            </a:r>
          </a:p>
          <a:p>
            <a:r>
              <a:rPr lang="en-US" dirty="0"/>
              <a:t>The 837p record is a complex, hierarchical layout</a:t>
            </a:r>
          </a:p>
          <a:p>
            <a:pPr lvl="1"/>
            <a:r>
              <a:rPr lang="en-US" dirty="0"/>
              <a:t>Patient and insurance information (header record)</a:t>
            </a:r>
          </a:p>
          <a:p>
            <a:pPr lvl="1"/>
            <a:r>
              <a:rPr lang="en-US" dirty="0"/>
              <a:t>Provider/facility description (could be many)</a:t>
            </a:r>
          </a:p>
          <a:p>
            <a:pPr lvl="1"/>
            <a:r>
              <a:rPr lang="en-US" dirty="0"/>
              <a:t>Patient condition and diagnostics (could be many)</a:t>
            </a:r>
          </a:p>
          <a:p>
            <a:pPr lvl="1"/>
            <a:r>
              <a:rPr lang="en-US" dirty="0"/>
              <a:t>Services/procedures performed (could be many)</a:t>
            </a:r>
          </a:p>
          <a:p>
            <a:pPr lvl="1"/>
            <a:r>
              <a:rPr lang="en-US" dirty="0"/>
              <a:t>Claims and costs (could be many)</a:t>
            </a:r>
          </a:p>
          <a:p>
            <a:r>
              <a:rPr lang="en-US" dirty="0"/>
              <a:t>Many complexities: duplicate/resubmitted claims, many with slightly altered fields; provider entity resolution.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15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Healthcare Fraud and Abuse: 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Grouping and Clustering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49" y="1825625"/>
            <a:ext cx="8035001" cy="4661236"/>
          </a:xfrm>
        </p:spPr>
        <p:txBody>
          <a:bodyPr>
            <a:normAutofit/>
          </a:bodyPr>
          <a:lstStyle/>
          <a:p>
            <a:r>
              <a:rPr lang="en-US" sz="2400" b="1" dirty="0"/>
              <a:t>Procedures codes </a:t>
            </a:r>
            <a:r>
              <a:rPr lang="en-US" sz="2400" dirty="0"/>
              <a:t>are highly hierarchical. Grouped procedure codes manually using expert knowledge into about 60 groups (14,000 -&gt; 60). </a:t>
            </a:r>
          </a:p>
          <a:p>
            <a:r>
              <a:rPr lang="en-US" sz="2400" dirty="0"/>
              <a:t>Clustered </a:t>
            </a:r>
            <a:r>
              <a:rPr lang="en-US" sz="2400" b="1" dirty="0"/>
              <a:t>providers</a:t>
            </a:r>
            <a:r>
              <a:rPr lang="en-US" sz="2400" dirty="0"/>
              <a:t> into about 1,000 peer groups using unsupervised clustering in the 60 dimensional procedure code space: which providers tended to use the same procedures. ~2 million providers clustered into ~1000 peer groups (heart surgeons, pediatricians, dermatologists, allergists…).</a:t>
            </a:r>
          </a:p>
          <a:p>
            <a:r>
              <a:rPr lang="en-US" sz="2400" dirty="0"/>
              <a:t>Manually grouped the </a:t>
            </a:r>
            <a:r>
              <a:rPr lang="en-US" sz="2400" b="1" dirty="0"/>
              <a:t>patients</a:t>
            </a:r>
            <a:r>
              <a:rPr lang="en-US" sz="2400" dirty="0"/>
              <a:t> into peer groups based on age and gender.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44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Healthcare Fraud and Abuse: 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Variable Creation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" y="1825625"/>
            <a:ext cx="7886700" cy="466123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Built special variables for </a:t>
            </a:r>
          </a:p>
          <a:p>
            <a:pPr lvl="1"/>
            <a:r>
              <a:rPr lang="en-US" dirty="0"/>
              <a:t>Upcoding – coding/billing for a more complex procedure than was done</a:t>
            </a:r>
          </a:p>
          <a:p>
            <a:pPr lvl="1"/>
            <a:r>
              <a:rPr lang="en-US" dirty="0"/>
              <a:t>Unbundling – separating a single procedure into separate related procedures (hand surgery -&gt; four finger surgeries)</a:t>
            </a:r>
          </a:p>
          <a:p>
            <a:pPr lvl="1"/>
            <a:r>
              <a:rPr lang="en-US" dirty="0"/>
              <a:t>Gang visits – same provider, same procedure, same day, many patients. Typical for a visit to a nursing home or other facility.</a:t>
            </a:r>
          </a:p>
          <a:p>
            <a:r>
              <a:rPr lang="en-US" dirty="0"/>
              <a:t>Patient variables around repeat visits, repeat claims, velocity, inappropriate procedures, etc., all normalized by the patient’s peers</a:t>
            </a:r>
          </a:p>
          <a:p>
            <a:r>
              <a:rPr lang="en-US" dirty="0"/>
              <a:t>Variables around procedure code modifiers, which result in a higher cost for a procedure.</a:t>
            </a:r>
          </a:p>
          <a:p>
            <a:r>
              <a:rPr lang="en-US" dirty="0"/>
              <a:t>Variables relating the appropriateness of a procedure for a particular diagnosis.</a:t>
            </a:r>
          </a:p>
          <a:p>
            <a:r>
              <a:rPr lang="en-US" dirty="0"/>
              <a:t>Provider variables around total claims/hours per day, inappropriate procedures</a:t>
            </a:r>
          </a:p>
          <a:p>
            <a:pPr marL="0" indent="0">
              <a:buNone/>
            </a:pPr>
            <a:r>
              <a:rPr lang="en-US" dirty="0"/>
              <a:t>All variables normalized by z scaling or quantile billing.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3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Healthcare Fraud and Abuse: 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Model and Reason Codes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" y="1825625"/>
            <a:ext cx="7886700" cy="4661236"/>
          </a:xfrm>
        </p:spPr>
        <p:txBody>
          <a:bodyPr>
            <a:normAutofit/>
          </a:bodyPr>
          <a:lstStyle/>
          <a:p>
            <a:r>
              <a:rPr lang="en-US" sz="2400" dirty="0"/>
              <a:t>Built two separate models</a:t>
            </a:r>
          </a:p>
          <a:p>
            <a:pPr lvl="1"/>
            <a:r>
              <a:rPr lang="en-US" sz="2000" dirty="0"/>
              <a:t>Heuristic function of the </a:t>
            </a:r>
            <a:r>
              <a:rPr lang="en-US" sz="2000" dirty="0" err="1"/>
              <a:t>zscores</a:t>
            </a:r>
            <a:r>
              <a:rPr lang="en-US" sz="2000" dirty="0"/>
              <a:t>. For each record calculate ~25 </a:t>
            </a:r>
            <a:r>
              <a:rPr lang="en-US" sz="2000" dirty="0" err="1"/>
              <a:t>zscores</a:t>
            </a:r>
            <a:r>
              <a:rPr lang="en-US" sz="2000" dirty="0"/>
              <a:t>. Take the 5 highest and score = 5z1+4z2+3z3+2z2+z1</a:t>
            </a:r>
          </a:p>
          <a:p>
            <a:pPr lvl="1"/>
            <a:r>
              <a:rPr lang="en-US" sz="2000" dirty="0"/>
              <a:t>Autoencoder – PCA to 3 PCs, then expand again, score = error</a:t>
            </a:r>
          </a:p>
          <a:p>
            <a:r>
              <a:rPr lang="en-US" sz="2400" dirty="0"/>
              <a:t>Normalized the two scores by quantile binning</a:t>
            </a:r>
          </a:p>
          <a:p>
            <a:r>
              <a:rPr lang="en-US" sz="2400" dirty="0"/>
              <a:t>Combined the two score by taking the max</a:t>
            </a:r>
          </a:p>
          <a:p>
            <a:r>
              <a:rPr lang="en-US" sz="2400" dirty="0"/>
              <a:t>Built reason codes</a:t>
            </a:r>
          </a:p>
          <a:p>
            <a:pPr lvl="1"/>
            <a:r>
              <a:rPr lang="en-US" sz="2000" dirty="0"/>
              <a:t>Mapped all variables to reasons</a:t>
            </a:r>
          </a:p>
          <a:p>
            <a:pPr lvl="1"/>
            <a:r>
              <a:rPr lang="en-US" sz="2000" dirty="0"/>
              <a:t>Quantified which variables were the highest contributors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44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Healthcare Fraud and Abuse: Results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" y="1825625"/>
            <a:ext cx="7886700" cy="4237371"/>
          </a:xfrm>
        </p:spPr>
        <p:txBody>
          <a:bodyPr>
            <a:normAutofit/>
          </a:bodyPr>
          <a:lstStyle/>
          <a:p>
            <a:r>
              <a:rPr lang="en-US" sz="2400" dirty="0"/>
              <a:t>The client loved the results</a:t>
            </a:r>
          </a:p>
          <a:p>
            <a:r>
              <a:rPr lang="en-US" sz="2400" dirty="0"/>
              <a:t>They soft-denied the flagged claims </a:t>
            </a:r>
            <a:r>
              <a:rPr lang="mr-IN" sz="2400" dirty="0"/>
              <a:t>–</a:t>
            </a:r>
            <a:r>
              <a:rPr lang="en-US" sz="2400" dirty="0"/>
              <a:t> send back and ask for more info</a:t>
            </a:r>
          </a:p>
          <a:p>
            <a:r>
              <a:rPr lang="en-US" sz="2400" dirty="0"/>
              <a:t>95% of these flagged claims never came back, which is their signal of fraud/waste/abuse</a:t>
            </a:r>
          </a:p>
          <a:p>
            <a:r>
              <a:rPr lang="en-US" sz="2400" dirty="0"/>
              <a:t>This was a version 1.0 of the algorithms and software system. We found several bugs in the algorithms and software, but they refused to let us fix them.</a:t>
            </a:r>
          </a:p>
          <a:p>
            <a:r>
              <a:rPr lang="en-US" sz="2400" dirty="0"/>
              <a:t>After we ran it for a year the decided to take it in house, and hired my lead scientist and software engineer.</a:t>
            </a:r>
          </a:p>
          <a:p>
            <a:endParaRPr lang="en-US" sz="26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97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Lessons Learned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" y="1825625"/>
            <a:ext cx="7886700" cy="4237371"/>
          </a:xfrm>
        </p:spPr>
        <p:txBody>
          <a:bodyPr>
            <a:normAutofit/>
          </a:bodyPr>
          <a:lstStyle/>
          <a:p>
            <a:r>
              <a:rPr lang="en-US" sz="2400" dirty="0"/>
              <a:t>Know when to hold your ground in contract negotiation, when to be flexible</a:t>
            </a:r>
          </a:p>
          <a:p>
            <a:r>
              <a:rPr lang="en-US" sz="2400" dirty="0"/>
              <a:t>Think long term but plan for contingencies </a:t>
            </a:r>
          </a:p>
          <a:p>
            <a:r>
              <a:rPr lang="en-US" sz="2400" dirty="0"/>
              <a:t>When a client has basically nothing, even something simple can be a big help</a:t>
            </a:r>
          </a:p>
          <a:p>
            <a:r>
              <a:rPr lang="en-US" sz="2400" dirty="0"/>
              <a:t>If expecting long term relationship with gradual improvements, don’t give too much to early</a:t>
            </a:r>
          </a:p>
          <a:p>
            <a:r>
              <a:rPr lang="en-US" sz="2400" dirty="0"/>
              <a:t>Work the relationship at the highest levels, try not to be surprised</a:t>
            </a:r>
          </a:p>
          <a:p>
            <a:endParaRPr lang="en-US" sz="2400" dirty="0"/>
          </a:p>
          <a:p>
            <a:endParaRPr lang="en-US" sz="26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97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2491"/>
            <a:ext cx="8257166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Card Transactions Data Preparation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626" y="1496684"/>
            <a:ext cx="8405391" cy="449900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Start with a DQR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Identify any exclusions, bad records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For Project 3, remove 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Single large transaction outlier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All but the “P” type transactions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Fill in missing values (Zip, </a:t>
            </a:r>
            <a:r>
              <a:rPr lang="en-US" dirty="0" err="1"/>
              <a:t>Merchnum</a:t>
            </a:r>
            <a:r>
              <a:rPr lang="en-US" dirty="0"/>
              <a:t>, State)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Create all variables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Scale all variables (typically z scale)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Then separate into Modeling/Out of Time (OOT)</a:t>
            </a: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61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Homework 9 </a:t>
            </a:r>
            <a:r>
              <a:rPr lang="mr-IN" sz="3600" dirty="0">
                <a:latin typeface="+mn-lt"/>
              </a:rPr>
              <a:t>–</a:t>
            </a:r>
            <a:r>
              <a:rPr lang="en-US" sz="3600" dirty="0">
                <a:latin typeface="+mn-lt"/>
              </a:rPr>
              <a:t> Do Feature Selection for the Transaction Data Variables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624" y="1837656"/>
            <a:ext cx="838585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Build all your variables, add in the fraud label and a random number for process validation checks</a:t>
            </a:r>
          </a:p>
          <a:p>
            <a:r>
              <a:rPr lang="en-US" sz="2400" dirty="0"/>
              <a:t>Run a filter. Sort by the average of FDR @ 3% rank and univariate KS rank, keep about 80 variables</a:t>
            </a:r>
          </a:p>
          <a:p>
            <a:r>
              <a:rPr lang="en-US" sz="2400" dirty="0"/>
              <a:t>Run a wrapper. Get the top 20 to 30 variables.</a:t>
            </a:r>
          </a:p>
          <a:p>
            <a:r>
              <a:rPr lang="en-US" sz="2400" dirty="0"/>
              <a:t>You might run the wrapper several times, 80 – 50, then 50 – 30</a:t>
            </a:r>
          </a:p>
          <a:p>
            <a:r>
              <a:rPr lang="en-US" sz="2400" dirty="0"/>
              <a:t>Only use the records from 1/15 through 10/31</a:t>
            </a:r>
          </a:p>
          <a:p>
            <a:r>
              <a:rPr lang="en-US" sz="2400" dirty="0"/>
              <a:t>Submit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Your filter results (table of top ~80 variables sorted by average rank order, along with FDR and KS). Just like Homework 6.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List of the top variables 20 to 30 variables after the wrapper.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5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5FD102D9-F73A-9E41-9805-9D4B47316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493" y="-2722846"/>
            <a:ext cx="9028638" cy="120673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907" y="516803"/>
            <a:ext cx="8407400" cy="317500"/>
          </a:xfrm>
        </p:spPr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Clustering Algorithms</a:t>
            </a:r>
            <a:endParaRPr lang="en-US" sz="36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27BD4F-FC96-F14C-BA71-589CA31BE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033" y="1229277"/>
            <a:ext cx="4585134" cy="53703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Gather entities/points into groups/clusters based on some criterion involving nearness</a:t>
            </a:r>
          </a:p>
          <a:p>
            <a:r>
              <a:rPr lang="en-US" dirty="0"/>
              <a:t>Need some metric of nearness or similarity</a:t>
            </a:r>
          </a:p>
          <a:p>
            <a:r>
              <a:rPr lang="en-US" dirty="0"/>
              <a:t>If metric depends only on the independent variables x then the method is unsupervised</a:t>
            </a:r>
          </a:p>
          <a:p>
            <a:r>
              <a:rPr lang="en-US" dirty="0"/>
              <a:t>If metric depends only on the dependent variable y then the method is supervised</a:t>
            </a:r>
          </a:p>
          <a:p>
            <a:r>
              <a:rPr lang="en-US" dirty="0"/>
              <a:t>Can be arbitrarily supervised, unsupervised or mixed</a:t>
            </a:r>
          </a:p>
          <a:p>
            <a:r>
              <a:rPr lang="en-US" dirty="0"/>
              <a:t>Nice tutorial: https://</a:t>
            </a:r>
            <a:r>
              <a:rPr lang="en-US" dirty="0" err="1"/>
              <a:t>scikit-learn.org</a:t>
            </a:r>
            <a:r>
              <a:rPr lang="en-US" dirty="0"/>
              <a:t>/stable/modules/</a:t>
            </a:r>
            <a:r>
              <a:rPr lang="en-US" dirty="0" err="1"/>
              <a:t>clustering.html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73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892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Look at Model Parameter Studies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BC53FB-4C55-2744-BC3B-7C60D87D8978}"/>
              </a:ext>
            </a:extLst>
          </p:cNvPr>
          <p:cNvSpPr txBox="1"/>
          <p:nvPr/>
        </p:nvSpPr>
        <p:spPr>
          <a:xfrm>
            <a:off x="846246" y="1384039"/>
            <a:ext cx="76691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ran each model method 10 times</a:t>
            </a:r>
          </a:p>
          <a:p>
            <a:endParaRPr lang="en-US" dirty="0"/>
          </a:p>
          <a:p>
            <a:r>
              <a:rPr lang="en-US" dirty="0"/>
              <a:t>Each time I redid the training/testing split, and using all the records (kind of a cross between bootstrap and CV: random split of records is like bootstrap, use all records each time is like CV)</a:t>
            </a:r>
          </a:p>
          <a:p>
            <a:endParaRPr lang="en-US" dirty="0"/>
          </a:p>
          <a:p>
            <a:r>
              <a:rPr lang="en-US" dirty="0"/>
              <a:t>I then averaged the performance across the 10 runs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FEDC3-CE90-8F42-8F0D-5D83DCA89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939" y="3837924"/>
            <a:ext cx="1828800" cy="2451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E5C7C0-6611-684E-A0AC-D0C4522F7401}"/>
              </a:ext>
            </a:extLst>
          </p:cNvPr>
          <p:cNvSpPr txBox="1"/>
          <p:nvPr/>
        </p:nvSpPr>
        <p:spPr>
          <a:xfrm>
            <a:off x="2561457" y="4486807"/>
            <a:ext cx="2811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Example. Logistic regression with 20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D8AD61-4323-B047-9597-93A3E9CBEB8D}"/>
              </a:ext>
            </a:extLst>
          </p:cNvPr>
          <p:cNvSpPr txBox="1"/>
          <p:nvPr/>
        </p:nvSpPr>
        <p:spPr>
          <a:xfrm>
            <a:off x="6036206" y="328860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FDR @ 3%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2BD214-EE57-0041-A6E0-1DB9B87FF90B}"/>
              </a:ext>
            </a:extLst>
          </p:cNvPr>
          <p:cNvSpPr txBox="1"/>
          <p:nvPr/>
        </p:nvSpPr>
        <p:spPr>
          <a:xfrm>
            <a:off x="5798769" y="3583909"/>
            <a:ext cx="474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D3847D-9F57-5347-AF3D-F027E2B056E6}"/>
              </a:ext>
            </a:extLst>
          </p:cNvPr>
          <p:cNvSpPr txBox="1"/>
          <p:nvPr/>
        </p:nvSpPr>
        <p:spPr>
          <a:xfrm>
            <a:off x="6409957" y="3583909"/>
            <a:ext cx="421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5F992C-4D63-BA4B-BF51-EDA714F8A36B}"/>
              </a:ext>
            </a:extLst>
          </p:cNvPr>
          <p:cNvSpPr txBox="1"/>
          <p:nvPr/>
        </p:nvSpPr>
        <p:spPr>
          <a:xfrm>
            <a:off x="7027340" y="3583909"/>
            <a:ext cx="461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E27A5C-D27A-7546-A815-BA8F15C4B314}"/>
              </a:ext>
            </a:extLst>
          </p:cNvPr>
          <p:cNvSpPr txBox="1"/>
          <p:nvPr/>
        </p:nvSpPr>
        <p:spPr>
          <a:xfrm>
            <a:off x="4790598" y="5987019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</a:t>
            </a:r>
          </a:p>
        </p:txBody>
      </p:sp>
    </p:spTree>
    <p:extLst>
      <p:ext uri="{BB962C8B-B14F-4D97-AF65-F5344CB8AC3E}">
        <p14:creationId xmlns:p14="http://schemas.microsoft.com/office/powerpoint/2010/main" val="1652005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B68ABCA-09FA-AB43-924E-8A446531DEF5}"/>
              </a:ext>
            </a:extLst>
          </p:cNvPr>
          <p:cNvGrpSpPr/>
          <p:nvPr/>
        </p:nvGrpSpPr>
        <p:grpSpPr>
          <a:xfrm>
            <a:off x="1840159" y="1050708"/>
            <a:ext cx="5066117" cy="3583851"/>
            <a:chOff x="1840159" y="1050708"/>
            <a:chExt cx="5066117" cy="3583851"/>
          </a:xfrm>
        </p:grpSpPr>
        <p:pic>
          <p:nvPicPr>
            <p:cNvPr id="6" name="Picture 5" descr="A close up of a map&#10;&#10;Description automatically generated">
              <a:extLst>
                <a:ext uri="{FF2B5EF4-FFF2-40B4-BE49-F238E27FC236}">
                  <a16:creationId xmlns:a16="http://schemas.microsoft.com/office/drawing/2014/main" id="{65D80B5C-B471-A24D-9914-E9F19C6ED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0159" y="1196837"/>
              <a:ext cx="5066117" cy="3437722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7953C4-76B8-BB48-A485-96709E7C873F}"/>
                </a:ext>
              </a:extLst>
            </p:cNvPr>
            <p:cNvSpPr/>
            <p:nvPr/>
          </p:nvSpPr>
          <p:spPr>
            <a:xfrm>
              <a:off x="3470176" y="1050708"/>
              <a:ext cx="2112776" cy="425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891" y="0"/>
            <a:ext cx="8268215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Fraud Savings Calculation Suggests Score Cutoff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21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1141" y="4965494"/>
            <a:ext cx="82759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A</a:t>
            </a:r>
            <a:r>
              <a:rPr lang="en-US" sz="2000" dirty="0"/>
              <a:t>ssume $2000 gain for every fraud that’s caught (blue curve)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Assume $50 loss for every false positive (good that’s flagged as a bad) (red)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Calculate the Fraud Savings, Lost Sales, Overall Savings (green), and make a recommendation for where the client should set a score cutoff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7A6340-EFB1-BA48-A8AA-B50CF353E0EE}"/>
              </a:ext>
            </a:extLst>
          </p:cNvPr>
          <p:cNvSpPr txBox="1"/>
          <p:nvPr/>
        </p:nvSpPr>
        <p:spPr>
          <a:xfrm>
            <a:off x="7098957" y="2179587"/>
            <a:ext cx="1668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Include this chart in your paper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F29CE8-65DF-5E4E-9495-9117C6639E56}"/>
              </a:ext>
            </a:extLst>
          </p:cNvPr>
          <p:cNvCxnSpPr>
            <a:cxnSpLocks/>
          </p:cNvCxnSpPr>
          <p:nvPr/>
        </p:nvCxnSpPr>
        <p:spPr>
          <a:xfrm flipV="1">
            <a:off x="2970380" y="2601213"/>
            <a:ext cx="0" cy="152778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74FD03-65D4-3545-AEF9-221726CDB5E3}"/>
              </a:ext>
            </a:extLst>
          </p:cNvPr>
          <p:cNvSpPr txBox="1"/>
          <p:nvPr/>
        </p:nvSpPr>
        <p:spPr>
          <a:xfrm>
            <a:off x="2436085" y="4434504"/>
            <a:ext cx="122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We recommend a score cutoff at 5%</a:t>
            </a:r>
          </a:p>
        </p:txBody>
      </p:sp>
    </p:spTree>
    <p:extLst>
      <p:ext uri="{BB962C8B-B14F-4D97-AF65-F5344CB8AC3E}">
        <p14:creationId xmlns:p14="http://schemas.microsoft.com/office/powerpoint/2010/main" val="3985673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129" y="-39149"/>
            <a:ext cx="85344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+mn-lt"/>
              </a:rPr>
              <a:t>Fraud Scores Increase With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78624" y="6350637"/>
            <a:ext cx="2133600" cy="365125"/>
          </a:xfrm>
        </p:spPr>
        <p:txBody>
          <a:bodyPr/>
          <a:lstStyle/>
          <a:p>
            <a:fld id="{2507ED02-A486-41EA-9F0C-707F137916FC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AC93FF-1D22-1640-A31D-03DC24C41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27" y="3126253"/>
            <a:ext cx="3697557" cy="24650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C7685B5-F79C-BE43-BD56-D49A8CBCDE7A}"/>
              </a:ext>
            </a:extLst>
          </p:cNvPr>
          <p:cNvSpPr txBox="1"/>
          <p:nvPr/>
        </p:nvSpPr>
        <p:spPr>
          <a:xfrm>
            <a:off x="5218662" y="5505816"/>
            <a:ext cx="338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Transaction count with that card #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9285F2-61F8-2D4D-9722-17632604683C}"/>
              </a:ext>
            </a:extLst>
          </p:cNvPr>
          <p:cNvSpPr txBox="1"/>
          <p:nvPr/>
        </p:nvSpPr>
        <p:spPr>
          <a:xfrm>
            <a:off x="6261221" y="3613762"/>
            <a:ext cx="2013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first few transactions look normal, then they start to look more suspicious and the fraud score rises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274389-2BD3-4F4E-A018-70A0EDF02961}"/>
              </a:ext>
            </a:extLst>
          </p:cNvPr>
          <p:cNvSpPr txBox="1"/>
          <p:nvPr/>
        </p:nvSpPr>
        <p:spPr>
          <a:xfrm>
            <a:off x="4380572" y="4035606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Fraud Score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1E145E-63C8-4548-B7A1-D1B714A59E7B}"/>
              </a:ext>
            </a:extLst>
          </p:cNvPr>
          <p:cNvSpPr txBox="1"/>
          <p:nvPr/>
        </p:nvSpPr>
        <p:spPr>
          <a:xfrm>
            <a:off x="712705" y="6098645"/>
            <a:ext cx="7839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Fraud scores rise as they see more activity at the entity level (card #, merchant #, card at that merchant…)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2468CD2-256D-8145-80DB-9DDF33E78C6E}"/>
              </a:ext>
            </a:extLst>
          </p:cNvPr>
          <p:cNvGrpSpPr/>
          <p:nvPr/>
        </p:nvGrpSpPr>
        <p:grpSpPr>
          <a:xfrm>
            <a:off x="1942499" y="1905315"/>
            <a:ext cx="1307123" cy="2590800"/>
            <a:chOff x="937846" y="2432538"/>
            <a:chExt cx="1307123" cy="25908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C3FB063-4222-7440-AFC9-A4B70C993E53}"/>
                </a:ext>
              </a:extLst>
            </p:cNvPr>
            <p:cNvCxnSpPr/>
            <p:nvPr/>
          </p:nvCxnSpPr>
          <p:spPr>
            <a:xfrm>
              <a:off x="937846" y="2432538"/>
              <a:ext cx="13071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5CACB54-99D0-4941-AF72-3720C0D88462}"/>
                </a:ext>
              </a:extLst>
            </p:cNvPr>
            <p:cNvCxnSpPr/>
            <p:nvPr/>
          </p:nvCxnSpPr>
          <p:spPr>
            <a:xfrm>
              <a:off x="937846" y="2584938"/>
              <a:ext cx="13071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443E3EB-6446-D044-B7A4-DCB5531E8C3F}"/>
                </a:ext>
              </a:extLst>
            </p:cNvPr>
            <p:cNvCxnSpPr/>
            <p:nvPr/>
          </p:nvCxnSpPr>
          <p:spPr>
            <a:xfrm>
              <a:off x="937846" y="2737338"/>
              <a:ext cx="13071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AF7A749-8353-B048-92B0-2F75C78B4E00}"/>
                </a:ext>
              </a:extLst>
            </p:cNvPr>
            <p:cNvCxnSpPr/>
            <p:nvPr/>
          </p:nvCxnSpPr>
          <p:spPr>
            <a:xfrm>
              <a:off x="937846" y="2889738"/>
              <a:ext cx="13071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3C2B00E-8318-EF40-ADE2-E0DEB2CD7322}"/>
                </a:ext>
              </a:extLst>
            </p:cNvPr>
            <p:cNvCxnSpPr/>
            <p:nvPr/>
          </p:nvCxnSpPr>
          <p:spPr>
            <a:xfrm>
              <a:off x="937846" y="3042138"/>
              <a:ext cx="13071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D47F3AE-3B72-734F-B53F-33216D0394DF}"/>
                </a:ext>
              </a:extLst>
            </p:cNvPr>
            <p:cNvCxnSpPr/>
            <p:nvPr/>
          </p:nvCxnSpPr>
          <p:spPr>
            <a:xfrm>
              <a:off x="937846" y="3194538"/>
              <a:ext cx="13071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0AB20DF-F95C-7345-BB2E-56EBA80F8145}"/>
                </a:ext>
              </a:extLst>
            </p:cNvPr>
            <p:cNvCxnSpPr/>
            <p:nvPr/>
          </p:nvCxnSpPr>
          <p:spPr>
            <a:xfrm>
              <a:off x="937846" y="3346938"/>
              <a:ext cx="13071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ACA0489-E3D9-AF4A-8579-BB07246F4254}"/>
                </a:ext>
              </a:extLst>
            </p:cNvPr>
            <p:cNvCxnSpPr/>
            <p:nvPr/>
          </p:nvCxnSpPr>
          <p:spPr>
            <a:xfrm>
              <a:off x="937846" y="3499338"/>
              <a:ext cx="13071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3D9B82E-E36E-6E4E-89F1-C1741F40AC00}"/>
                </a:ext>
              </a:extLst>
            </p:cNvPr>
            <p:cNvCxnSpPr/>
            <p:nvPr/>
          </p:nvCxnSpPr>
          <p:spPr>
            <a:xfrm>
              <a:off x="937846" y="3651738"/>
              <a:ext cx="13071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7A0C6B1-CB85-C946-8154-FD4BDFBBA631}"/>
                </a:ext>
              </a:extLst>
            </p:cNvPr>
            <p:cNvCxnSpPr/>
            <p:nvPr/>
          </p:nvCxnSpPr>
          <p:spPr>
            <a:xfrm>
              <a:off x="937846" y="3804138"/>
              <a:ext cx="13071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0AC33-F2FE-B84B-9BE7-CFE41E064AC2}"/>
                </a:ext>
              </a:extLst>
            </p:cNvPr>
            <p:cNvCxnSpPr/>
            <p:nvPr/>
          </p:nvCxnSpPr>
          <p:spPr>
            <a:xfrm>
              <a:off x="937846" y="3956538"/>
              <a:ext cx="13071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379EBD0-4045-AC4A-8668-BDD59074742E}"/>
                </a:ext>
              </a:extLst>
            </p:cNvPr>
            <p:cNvCxnSpPr/>
            <p:nvPr/>
          </p:nvCxnSpPr>
          <p:spPr>
            <a:xfrm>
              <a:off x="937846" y="4108938"/>
              <a:ext cx="13071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2FF917-787E-CD4B-968A-1E801DB0EC0C}"/>
                </a:ext>
              </a:extLst>
            </p:cNvPr>
            <p:cNvCxnSpPr/>
            <p:nvPr/>
          </p:nvCxnSpPr>
          <p:spPr>
            <a:xfrm>
              <a:off x="937846" y="4261338"/>
              <a:ext cx="13071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83592D0-55EE-AC4B-AF26-03E2499C5F04}"/>
                </a:ext>
              </a:extLst>
            </p:cNvPr>
            <p:cNvCxnSpPr/>
            <p:nvPr/>
          </p:nvCxnSpPr>
          <p:spPr>
            <a:xfrm>
              <a:off x="937846" y="4413738"/>
              <a:ext cx="13071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5F37158-EF4D-D842-B258-70CDB9F7A97A}"/>
                </a:ext>
              </a:extLst>
            </p:cNvPr>
            <p:cNvCxnSpPr/>
            <p:nvPr/>
          </p:nvCxnSpPr>
          <p:spPr>
            <a:xfrm>
              <a:off x="937846" y="4566138"/>
              <a:ext cx="13071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42491F6-DDE4-6D45-973D-C94E20DCCDF1}"/>
                </a:ext>
              </a:extLst>
            </p:cNvPr>
            <p:cNvCxnSpPr/>
            <p:nvPr/>
          </p:nvCxnSpPr>
          <p:spPr>
            <a:xfrm>
              <a:off x="937846" y="4718538"/>
              <a:ext cx="13071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230DCF1-1339-BE44-ABA9-BC63B0A070F7}"/>
                </a:ext>
              </a:extLst>
            </p:cNvPr>
            <p:cNvCxnSpPr/>
            <p:nvPr/>
          </p:nvCxnSpPr>
          <p:spPr>
            <a:xfrm>
              <a:off x="937846" y="4870938"/>
              <a:ext cx="13071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5902F4E-D006-7F40-9FDE-25CA734B37E5}"/>
                </a:ext>
              </a:extLst>
            </p:cNvPr>
            <p:cNvCxnSpPr/>
            <p:nvPr/>
          </p:nvCxnSpPr>
          <p:spPr>
            <a:xfrm>
              <a:off x="937846" y="5023338"/>
              <a:ext cx="13071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ED775A6-D308-904C-956D-2EE1C5BDD8FD}"/>
              </a:ext>
            </a:extLst>
          </p:cNvPr>
          <p:cNvSpPr txBox="1"/>
          <p:nvPr/>
        </p:nvSpPr>
        <p:spPr>
          <a:xfrm>
            <a:off x="2091742" y="1376585"/>
            <a:ext cx="88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BEF8C80-33EA-3F49-A988-244F6F6449E7}"/>
              </a:ext>
            </a:extLst>
          </p:cNvPr>
          <p:cNvSpPr txBox="1"/>
          <p:nvPr/>
        </p:nvSpPr>
        <p:spPr>
          <a:xfrm>
            <a:off x="405570" y="272090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783DF-DBB7-6040-A22D-59CA0187584A}"/>
              </a:ext>
            </a:extLst>
          </p:cNvPr>
          <p:cNvSpPr txBox="1"/>
          <p:nvPr/>
        </p:nvSpPr>
        <p:spPr>
          <a:xfrm>
            <a:off x="3171160" y="1634778"/>
            <a:ext cx="810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Count variables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FD9942-4ABD-B84C-B54A-1BD0ECBFCC7D}"/>
              </a:ext>
            </a:extLst>
          </p:cNvPr>
          <p:cNvGrpSpPr/>
          <p:nvPr/>
        </p:nvGrpSpPr>
        <p:grpSpPr>
          <a:xfrm>
            <a:off x="3317119" y="2084642"/>
            <a:ext cx="242374" cy="2522192"/>
            <a:chOff x="2663978" y="2084642"/>
            <a:chExt cx="242374" cy="252219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D7D361-7843-CE45-A775-456510E7D2FC}"/>
                </a:ext>
              </a:extLst>
            </p:cNvPr>
            <p:cNvSpPr txBox="1"/>
            <p:nvPr/>
          </p:nvSpPr>
          <p:spPr>
            <a:xfrm>
              <a:off x="2663978" y="208464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0577CB8-BCC3-E64C-A833-026DD3763A78}"/>
                </a:ext>
              </a:extLst>
            </p:cNvPr>
            <p:cNvSpPr txBox="1"/>
            <p:nvPr/>
          </p:nvSpPr>
          <p:spPr>
            <a:xfrm>
              <a:off x="2663978" y="239890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B698B32-14ED-384A-82EC-1816E2C668DE}"/>
                </a:ext>
              </a:extLst>
            </p:cNvPr>
            <p:cNvSpPr txBox="1"/>
            <p:nvPr/>
          </p:nvSpPr>
          <p:spPr>
            <a:xfrm>
              <a:off x="2663978" y="2826110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3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C27D07D-9BE3-2E42-92EF-DA1D755DA960}"/>
                </a:ext>
              </a:extLst>
            </p:cNvPr>
            <p:cNvSpPr txBox="1"/>
            <p:nvPr/>
          </p:nvSpPr>
          <p:spPr>
            <a:xfrm>
              <a:off x="2663978" y="3157437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8C1AF2B-5364-7A4B-8F89-25A6D14FAEEE}"/>
                </a:ext>
              </a:extLst>
            </p:cNvPr>
            <p:cNvSpPr txBox="1"/>
            <p:nvPr/>
          </p:nvSpPr>
          <p:spPr>
            <a:xfrm>
              <a:off x="2663978" y="3597550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5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C9C062-45F3-C543-BD35-4FE8735F7794}"/>
                </a:ext>
              </a:extLst>
            </p:cNvPr>
            <p:cNvSpPr txBox="1"/>
            <p:nvPr/>
          </p:nvSpPr>
          <p:spPr>
            <a:xfrm>
              <a:off x="2663978" y="4178054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6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997BD95-9E3D-C84A-9D39-8F38AE077F39}"/>
                </a:ext>
              </a:extLst>
            </p:cNvPr>
            <p:cNvSpPr txBox="1"/>
            <p:nvPr/>
          </p:nvSpPr>
          <p:spPr>
            <a:xfrm>
              <a:off x="2663978" y="437600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7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30C2A3-F0C2-354B-BC96-E0905FC83D5D}"/>
              </a:ext>
            </a:extLst>
          </p:cNvPr>
          <p:cNvCxnSpPr/>
          <p:nvPr/>
        </p:nvCxnSpPr>
        <p:spPr>
          <a:xfrm>
            <a:off x="283445" y="2157473"/>
            <a:ext cx="0" cy="1823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9017D66-7823-2447-9D18-81CF80577719}"/>
              </a:ext>
            </a:extLst>
          </p:cNvPr>
          <p:cNvSpPr txBox="1"/>
          <p:nvPr/>
        </p:nvSpPr>
        <p:spPr>
          <a:xfrm>
            <a:off x="1332861" y="2084642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card xxx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39BAE7-5F81-E544-9BBB-D11E8A4DFB60}"/>
              </a:ext>
            </a:extLst>
          </p:cNvPr>
          <p:cNvSpPr txBox="1"/>
          <p:nvPr/>
        </p:nvSpPr>
        <p:spPr>
          <a:xfrm>
            <a:off x="1332861" y="2398902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card xxx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50505F-FC6A-5246-8F2E-DFE5BD069788}"/>
              </a:ext>
            </a:extLst>
          </p:cNvPr>
          <p:cNvSpPr txBox="1"/>
          <p:nvPr/>
        </p:nvSpPr>
        <p:spPr>
          <a:xfrm>
            <a:off x="1332861" y="2826110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card xxx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81C91F9-D6AD-B648-AC9C-ADDA96BD9824}"/>
              </a:ext>
            </a:extLst>
          </p:cNvPr>
          <p:cNvSpPr txBox="1"/>
          <p:nvPr/>
        </p:nvSpPr>
        <p:spPr>
          <a:xfrm>
            <a:off x="1332861" y="3157437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card xxx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DA2E576-0CED-3144-AC2C-49ADD5265715}"/>
              </a:ext>
            </a:extLst>
          </p:cNvPr>
          <p:cNvSpPr txBox="1"/>
          <p:nvPr/>
        </p:nvSpPr>
        <p:spPr>
          <a:xfrm>
            <a:off x="1332861" y="3597550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card xxx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A60D89-DFB9-084F-907B-790EE4B2E898}"/>
              </a:ext>
            </a:extLst>
          </p:cNvPr>
          <p:cNvSpPr txBox="1"/>
          <p:nvPr/>
        </p:nvSpPr>
        <p:spPr>
          <a:xfrm>
            <a:off x="1332861" y="4178054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card xxx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30FE8F8-CA93-934E-B948-B7EACABDD4FA}"/>
              </a:ext>
            </a:extLst>
          </p:cNvPr>
          <p:cNvSpPr txBox="1"/>
          <p:nvPr/>
        </p:nvSpPr>
        <p:spPr>
          <a:xfrm>
            <a:off x="1332861" y="4376002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card xxx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3E85AD-207D-E941-A0ED-541AA5B52349}"/>
              </a:ext>
            </a:extLst>
          </p:cNvPr>
          <p:cNvSpPr txBox="1"/>
          <p:nvPr/>
        </p:nvSpPr>
        <p:spPr>
          <a:xfrm>
            <a:off x="3682906" y="2098156"/>
            <a:ext cx="245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As the same card # is seen multiple times the count variables increase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CC73F72-70C8-4343-BD63-21BA600BD918}"/>
              </a:ext>
            </a:extLst>
          </p:cNvPr>
          <p:cNvSpPr txBox="1"/>
          <p:nvPr/>
        </p:nvSpPr>
        <p:spPr>
          <a:xfrm>
            <a:off x="5734622" y="2892864"/>
            <a:ext cx="2248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As the count variables increase, the fraud score increases</a:t>
            </a:r>
          </a:p>
        </p:txBody>
      </p:sp>
    </p:spTree>
    <p:extLst>
      <p:ext uri="{BB962C8B-B14F-4D97-AF65-F5344CB8AC3E}">
        <p14:creationId xmlns:p14="http://schemas.microsoft.com/office/powerpoint/2010/main" val="110391636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D70A4869-1210-CC4A-9DBC-FD24BE025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522" y="1423946"/>
            <a:ext cx="3689433" cy="2459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129" y="-39149"/>
            <a:ext cx="8534400" cy="78650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+mn-lt"/>
              </a:rPr>
              <a:t>Plots to Include in Report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78624" y="6350637"/>
            <a:ext cx="2133600" cy="365125"/>
          </a:xfrm>
        </p:spPr>
        <p:txBody>
          <a:bodyPr/>
          <a:lstStyle/>
          <a:p>
            <a:fld id="{2507ED02-A486-41EA-9F0C-707F137916FC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2B733F-ED22-FD4B-B070-8FA91BE1C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522" y="4142171"/>
            <a:ext cx="3697557" cy="24650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AC93FF-1D22-1640-A31D-03DC24C41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19" y="4142171"/>
            <a:ext cx="3697557" cy="24650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E9B2FB-4CD6-B543-8BF7-A71893AF5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419" y="1423946"/>
            <a:ext cx="3697557" cy="24650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29B9D8-E939-CD47-A5DD-F1FFC06C8029}"/>
              </a:ext>
            </a:extLst>
          </p:cNvPr>
          <p:cNvSpPr txBox="1"/>
          <p:nvPr/>
        </p:nvSpPr>
        <p:spPr>
          <a:xfrm>
            <a:off x="1638685" y="3654293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in month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7685B5-F79C-BE43-BD56-D49A8CBCDE7A}"/>
              </a:ext>
            </a:extLst>
          </p:cNvPr>
          <p:cNvSpPr txBox="1"/>
          <p:nvPr/>
        </p:nvSpPr>
        <p:spPr>
          <a:xfrm>
            <a:off x="584183" y="6541089"/>
            <a:ext cx="401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Transaction count with that card 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96A54-5202-4C42-A925-82EC0C13E4D9}"/>
              </a:ext>
            </a:extLst>
          </p:cNvPr>
          <p:cNvSpPr txBox="1"/>
          <p:nvPr/>
        </p:nvSpPr>
        <p:spPr>
          <a:xfrm>
            <a:off x="5291021" y="6499073"/>
            <a:ext cx="3882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Transaction count with that merchant 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B3028F-A391-D047-A7F1-ACF36582476C}"/>
              </a:ext>
            </a:extLst>
          </p:cNvPr>
          <p:cNvSpPr txBox="1"/>
          <p:nvPr/>
        </p:nvSpPr>
        <p:spPr>
          <a:xfrm>
            <a:off x="6518273" y="3733582"/>
            <a:ext cx="151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Month in year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9285F2-61F8-2D4D-9722-17632604683C}"/>
              </a:ext>
            </a:extLst>
          </p:cNvPr>
          <p:cNvSpPr txBox="1"/>
          <p:nvPr/>
        </p:nvSpPr>
        <p:spPr>
          <a:xfrm>
            <a:off x="1638685" y="4725564"/>
            <a:ext cx="2013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these transactions happen across 2 days. The score rises quickly while 7 transactions happen on the first of 2 days.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393A56-D0D2-6842-A9DC-64516A742EC1}"/>
              </a:ext>
            </a:extLst>
          </p:cNvPr>
          <p:cNvSpPr txBox="1"/>
          <p:nvPr/>
        </p:nvSpPr>
        <p:spPr>
          <a:xfrm>
            <a:off x="1298716" y="2105271"/>
            <a:ext cx="2259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28 transactions occur over 2 days, and we don’t have the time of day when they occurred.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3841CF-F091-CD47-B89C-D5EA73D652D1}"/>
              </a:ext>
            </a:extLst>
          </p:cNvPr>
          <p:cNvSpPr txBox="1"/>
          <p:nvPr/>
        </p:nvSpPr>
        <p:spPr>
          <a:xfrm>
            <a:off x="1471269" y="1317715"/>
            <a:ext cx="218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Card number= </a:t>
            </a:r>
            <a:r>
              <a:rPr lang="en-US" dirty="0" err="1"/>
              <a:t>xxxxxx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1ACCEE-BB0E-F54D-9B89-84CB43249FDE}"/>
              </a:ext>
            </a:extLst>
          </p:cNvPr>
          <p:cNvCxnSpPr/>
          <p:nvPr/>
        </p:nvCxnSpPr>
        <p:spPr>
          <a:xfrm flipH="1" flipV="1">
            <a:off x="1008185" y="1712754"/>
            <a:ext cx="630500" cy="26494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2F388B-301C-C448-8DAF-E5B1A2DE514E}"/>
              </a:ext>
            </a:extLst>
          </p:cNvPr>
          <p:cNvCxnSpPr>
            <a:cxnSpLocks/>
          </p:cNvCxnSpPr>
          <p:nvPr/>
        </p:nvCxnSpPr>
        <p:spPr>
          <a:xfrm flipV="1">
            <a:off x="6271846" y="3733582"/>
            <a:ext cx="41273" cy="25043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24B5B1-F91F-7842-8C29-D1264BC2D830}"/>
              </a:ext>
            </a:extLst>
          </p:cNvPr>
          <p:cNvCxnSpPr>
            <a:cxnSpLocks/>
          </p:cNvCxnSpPr>
          <p:nvPr/>
        </p:nvCxnSpPr>
        <p:spPr>
          <a:xfrm flipV="1">
            <a:off x="6664569" y="3733581"/>
            <a:ext cx="142410" cy="2504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5482BA1-E445-6C42-9A7B-F4CAD57EBCB3}"/>
              </a:ext>
            </a:extLst>
          </p:cNvPr>
          <p:cNvCxnSpPr>
            <a:cxnSpLocks/>
          </p:cNvCxnSpPr>
          <p:nvPr/>
        </p:nvCxnSpPr>
        <p:spPr>
          <a:xfrm flipV="1">
            <a:off x="6752492" y="3654293"/>
            <a:ext cx="259641" cy="2536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496E963-6214-064A-8C5F-0B7B8BD7802F}"/>
              </a:ext>
            </a:extLst>
          </p:cNvPr>
          <p:cNvCxnSpPr>
            <a:cxnSpLocks/>
          </p:cNvCxnSpPr>
          <p:nvPr/>
        </p:nvCxnSpPr>
        <p:spPr>
          <a:xfrm flipV="1">
            <a:off x="7450015" y="1730366"/>
            <a:ext cx="973016" cy="2743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621BC08-3610-2443-8B65-35D10D506F61}"/>
              </a:ext>
            </a:extLst>
          </p:cNvPr>
          <p:cNvCxnSpPr>
            <a:cxnSpLocks/>
          </p:cNvCxnSpPr>
          <p:nvPr/>
        </p:nvCxnSpPr>
        <p:spPr>
          <a:xfrm flipV="1">
            <a:off x="8375747" y="3637582"/>
            <a:ext cx="174221" cy="26003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AD77832-27AC-1F4B-A561-89572CCE0A38}"/>
              </a:ext>
            </a:extLst>
          </p:cNvPr>
          <p:cNvSpPr txBox="1"/>
          <p:nvPr/>
        </p:nvSpPr>
        <p:spPr>
          <a:xfrm>
            <a:off x="5777742" y="4889735"/>
            <a:ext cx="10292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Small bunching of applications gives a slightly elevated fraud score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E3629E-1CE7-D64B-A832-93D0D71E4BBA}"/>
              </a:ext>
            </a:extLst>
          </p:cNvPr>
          <p:cNvSpPr txBox="1"/>
          <p:nvPr/>
        </p:nvSpPr>
        <p:spPr>
          <a:xfrm>
            <a:off x="7413906" y="5197511"/>
            <a:ext cx="10292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Large bunching gives a very high score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86E191-5807-8646-B0B8-74D78D44F180}"/>
              </a:ext>
            </a:extLst>
          </p:cNvPr>
          <p:cNvSpPr txBox="1"/>
          <p:nvPr/>
        </p:nvSpPr>
        <p:spPr>
          <a:xfrm>
            <a:off x="5915031" y="1233737"/>
            <a:ext cx="27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Merchant number = </a:t>
            </a:r>
            <a:r>
              <a:rPr lang="en-US" dirty="0" err="1"/>
              <a:t>xxxxxx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1EE1FE-6502-BF4B-8EAF-BE6B6189C307}"/>
              </a:ext>
            </a:extLst>
          </p:cNvPr>
          <p:cNvSpPr txBox="1"/>
          <p:nvPr/>
        </p:nvSpPr>
        <p:spPr>
          <a:xfrm>
            <a:off x="4768690" y="2197603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Fraud Score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274389-2BD3-4F4E-A018-70A0EDF02961}"/>
              </a:ext>
            </a:extLst>
          </p:cNvPr>
          <p:cNvSpPr txBox="1"/>
          <p:nvPr/>
        </p:nvSpPr>
        <p:spPr>
          <a:xfrm>
            <a:off x="41432" y="4889735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Fraud Score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2005B8-B9FD-4540-8102-ABCE1FBDC4EA}"/>
              </a:ext>
            </a:extLst>
          </p:cNvPr>
          <p:cNvSpPr txBox="1"/>
          <p:nvPr/>
        </p:nvSpPr>
        <p:spPr>
          <a:xfrm>
            <a:off x="41432" y="2197603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Fraud Score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0BA44DD-9783-054A-AE40-8B78E71F1128}"/>
              </a:ext>
            </a:extLst>
          </p:cNvPr>
          <p:cNvSpPr txBox="1"/>
          <p:nvPr/>
        </p:nvSpPr>
        <p:spPr>
          <a:xfrm>
            <a:off x="4768690" y="4889735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Fraud Score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0D7E6-C1DA-754A-9C11-7B64492A56F9}"/>
              </a:ext>
            </a:extLst>
          </p:cNvPr>
          <p:cNvSpPr txBox="1"/>
          <p:nvPr/>
        </p:nvSpPr>
        <p:spPr>
          <a:xfrm>
            <a:off x="1598589" y="3060958"/>
            <a:ext cx="1959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Note – this is a bad plot. It should only cover the days of the transactions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46FF2C-24AA-0541-8B83-05B3C2B9267B}"/>
              </a:ext>
            </a:extLst>
          </p:cNvPr>
          <p:cNvSpPr txBox="1"/>
          <p:nvPr/>
        </p:nvSpPr>
        <p:spPr>
          <a:xfrm>
            <a:off x="6005607" y="1965799"/>
            <a:ext cx="1741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82 transactions occur over the year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0D72E-BECC-1A4C-A666-680492162FF0}"/>
              </a:ext>
            </a:extLst>
          </p:cNvPr>
          <p:cNvSpPr txBox="1"/>
          <p:nvPr/>
        </p:nvSpPr>
        <p:spPr>
          <a:xfrm>
            <a:off x="1981232" y="585078"/>
            <a:ext cx="55233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dirty="0"/>
              <a:t>One plot is over time, the other is over transaction count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dirty="0"/>
              <a:t>Put arrows to connect example transactions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dirty="0"/>
              <a:t>Include two examples, one for a card number and one for a merchant</a:t>
            </a:r>
          </a:p>
        </p:txBody>
      </p:sp>
    </p:spTree>
    <p:extLst>
      <p:ext uri="{BB962C8B-B14F-4D97-AF65-F5344CB8AC3E}">
        <p14:creationId xmlns:p14="http://schemas.microsoft.com/office/powerpoint/2010/main" val="380622164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85271" y="521608"/>
            <a:ext cx="8809317" cy="31908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+mn-lt"/>
              </a:rPr>
              <a:t>How to Make the Best Model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417953" y="6480933"/>
            <a:ext cx="1524000" cy="238125"/>
          </a:xfrm>
        </p:spPr>
        <p:txBody>
          <a:bodyPr/>
          <a:lstStyle/>
          <a:p>
            <a:fld id="{02330697-FC26-4454-A3BE-90B07819C49A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5748E2-A92E-7D4D-9E86-41672B04E087}"/>
              </a:ext>
            </a:extLst>
          </p:cNvPr>
          <p:cNvGrpSpPr/>
          <p:nvPr/>
        </p:nvGrpSpPr>
        <p:grpSpPr>
          <a:xfrm>
            <a:off x="2499426" y="1444995"/>
            <a:ext cx="3921554" cy="1196087"/>
            <a:chOff x="4963064" y="1538183"/>
            <a:chExt cx="3921554" cy="1196087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>
              <a:off x="4963064" y="2461404"/>
              <a:ext cx="3812636" cy="0"/>
            </a:xfrm>
            <a:prstGeom prst="straightConnector1">
              <a:avLst/>
            </a:prstGeom>
            <a:solidFill>
              <a:schemeClr val="accent1"/>
            </a:solidFill>
            <a:ln w="381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6300156" y="2555614"/>
              <a:ext cx="78098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ctr"/>
              <a:r>
                <a:rPr lang="en-US" sz="1000" b="1" dirty="0"/>
                <a:t>Time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103629" y="2580382"/>
              <a:ext cx="78098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ctr"/>
              <a:r>
                <a:rPr lang="en-US" sz="1000" dirty="0"/>
                <a:t>Today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5056816" y="2237118"/>
              <a:ext cx="3379818" cy="0"/>
            </a:xfrm>
            <a:prstGeom prst="straightConnector1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6006286" y="2079911"/>
              <a:ext cx="1368727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ctr"/>
              <a:r>
                <a:rPr lang="en-US" sz="1000"/>
                <a:t>Available </a:t>
              </a:r>
              <a:r>
                <a:rPr lang="en-US" sz="1000" dirty="0"/>
                <a:t>data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7549850" y="1599688"/>
              <a:ext cx="0" cy="861716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5024047" y="1599688"/>
              <a:ext cx="0" cy="861716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8478626" y="1599688"/>
              <a:ext cx="0" cy="861716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5056816" y="1890946"/>
              <a:ext cx="2453915" cy="0"/>
            </a:xfrm>
            <a:prstGeom prst="straightConnector1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5743183" y="1711551"/>
              <a:ext cx="1368727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ctr"/>
              <a:r>
                <a:rPr lang="en-US" sz="1000" dirty="0"/>
                <a:t>Training, testing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7596996" y="1890946"/>
              <a:ext cx="852875" cy="0"/>
            </a:xfrm>
            <a:prstGeom prst="straightConnector1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7647047" y="1538183"/>
              <a:ext cx="681488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ctr"/>
              <a:r>
                <a:rPr lang="en-US" sz="1000"/>
                <a:t>Out of time validation</a:t>
              </a:r>
              <a:endParaRPr lang="en-US" sz="10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7800E15-412A-E947-9FF7-1CBAC9216454}"/>
              </a:ext>
            </a:extLst>
          </p:cNvPr>
          <p:cNvSpPr txBox="1"/>
          <p:nvPr/>
        </p:nvSpPr>
        <p:spPr>
          <a:xfrm>
            <a:off x="313399" y="3031058"/>
            <a:ext cx="8335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 hard to maximize testing performance with minimal model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OOT performance is what we can expect when we implement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we improve on this? Maybe…</a:t>
            </a:r>
          </a:p>
        </p:txBody>
      </p:sp>
    </p:spTree>
    <p:extLst>
      <p:ext uri="{BB962C8B-B14F-4D97-AF65-F5344CB8AC3E}">
        <p14:creationId xmlns:p14="http://schemas.microsoft.com/office/powerpoint/2010/main" val="1604826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39780" y="273521"/>
            <a:ext cx="8809317" cy="31908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+mn-lt"/>
              </a:rPr>
              <a:t>How to Make the Best Model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417953" y="6480933"/>
            <a:ext cx="1524000" cy="238125"/>
          </a:xfrm>
        </p:spPr>
        <p:txBody>
          <a:bodyPr/>
          <a:lstStyle/>
          <a:p>
            <a:fld id="{02330697-FC26-4454-A3BE-90B07819C49A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5748E2-A92E-7D4D-9E86-41672B04E087}"/>
              </a:ext>
            </a:extLst>
          </p:cNvPr>
          <p:cNvGrpSpPr/>
          <p:nvPr/>
        </p:nvGrpSpPr>
        <p:grpSpPr>
          <a:xfrm>
            <a:off x="2511074" y="849809"/>
            <a:ext cx="3921554" cy="1196087"/>
            <a:chOff x="4963064" y="1538183"/>
            <a:chExt cx="3921554" cy="1196087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>
              <a:off x="4963064" y="2461404"/>
              <a:ext cx="3812636" cy="0"/>
            </a:xfrm>
            <a:prstGeom prst="straightConnector1">
              <a:avLst/>
            </a:prstGeom>
            <a:solidFill>
              <a:schemeClr val="accent1"/>
            </a:solidFill>
            <a:ln w="381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6300156" y="2555614"/>
              <a:ext cx="78098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ctr"/>
              <a:r>
                <a:rPr lang="en-US" sz="1000" b="1" dirty="0"/>
                <a:t>Time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103629" y="2580382"/>
              <a:ext cx="78098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ctr"/>
              <a:r>
                <a:rPr lang="en-US" sz="1000" dirty="0"/>
                <a:t>Today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5056816" y="2237118"/>
              <a:ext cx="3379818" cy="0"/>
            </a:xfrm>
            <a:prstGeom prst="straightConnector1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6006286" y="2079911"/>
              <a:ext cx="1368727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ctr"/>
              <a:r>
                <a:rPr lang="en-US" sz="1000"/>
                <a:t>Available </a:t>
              </a:r>
              <a:r>
                <a:rPr lang="en-US" sz="1000" dirty="0"/>
                <a:t>data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7549850" y="1599688"/>
              <a:ext cx="0" cy="861716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5024047" y="1599688"/>
              <a:ext cx="0" cy="861716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8478626" y="1599688"/>
              <a:ext cx="0" cy="861716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5056816" y="1890946"/>
              <a:ext cx="2453915" cy="0"/>
            </a:xfrm>
            <a:prstGeom prst="straightConnector1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5743183" y="1711551"/>
              <a:ext cx="1368727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ctr"/>
              <a:r>
                <a:rPr lang="en-US" sz="1000" dirty="0"/>
                <a:t>Training, testing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7596996" y="1890946"/>
              <a:ext cx="852875" cy="0"/>
            </a:xfrm>
            <a:prstGeom prst="straightConnector1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7647047" y="1538183"/>
              <a:ext cx="681488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ctr"/>
              <a:r>
                <a:rPr lang="en-US" sz="1000"/>
                <a:t>Out of time validation</a:t>
              </a:r>
              <a:endParaRPr lang="en-US" sz="10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7800E15-412A-E947-9FF7-1CBAC9216454}"/>
              </a:ext>
            </a:extLst>
          </p:cNvPr>
          <p:cNvSpPr txBox="1"/>
          <p:nvPr/>
        </p:nvSpPr>
        <p:spPr>
          <a:xfrm>
            <a:off x="881396" y="2182855"/>
            <a:ext cx="7557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more data we train on the more robust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on the most recent data makes the model most likely to perform well in the future.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E22EDA-3D58-C845-8EA2-197541041126}"/>
              </a:ext>
            </a:extLst>
          </p:cNvPr>
          <p:cNvSpPr txBox="1"/>
          <p:nvPr/>
        </p:nvSpPr>
        <p:spPr>
          <a:xfrm>
            <a:off x="850631" y="3272331"/>
            <a:ext cx="77822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cross validation with the TRN_TST data, run ~10 times, average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this method to select your favorite model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Continue, tuning the hyperparameters on your favorite model using 10 runs for each test. Select and “freeze” your favorite hyperparameters.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done, use those hyperparameters to build a new model with TRN, test on TST. Put these numbers/tables in the report for the TRN and TST tables.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Rebuild the final model using all of TRN_TST with the frozen hyperparameters, and test on OOT. Put this OOT table performance in the report.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1F22CA-390E-4241-83CF-B04C12C74B83}"/>
              </a:ext>
            </a:extLst>
          </p:cNvPr>
          <p:cNvSpPr txBox="1"/>
          <p:nvPr/>
        </p:nvSpPr>
        <p:spPr>
          <a:xfrm>
            <a:off x="159532" y="1946643"/>
            <a:ext cx="72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58307-7018-2B4D-A976-8426A80438C4}"/>
              </a:ext>
            </a:extLst>
          </p:cNvPr>
          <p:cNvSpPr txBox="1"/>
          <p:nvPr/>
        </p:nvSpPr>
        <p:spPr>
          <a:xfrm>
            <a:off x="3011505" y="1171973"/>
            <a:ext cx="735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TRN, TST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93BEAA-2DAB-6A43-A4DD-95A1DCF2887F}"/>
              </a:ext>
            </a:extLst>
          </p:cNvPr>
          <p:cNvSpPr txBox="1"/>
          <p:nvPr/>
        </p:nvSpPr>
        <p:spPr>
          <a:xfrm>
            <a:off x="5305257" y="1171973"/>
            <a:ext cx="461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OOT</a:t>
            </a:r>
          </a:p>
        </p:txBody>
      </p:sp>
    </p:spTree>
    <p:extLst>
      <p:ext uri="{BB962C8B-B14F-4D97-AF65-F5344CB8AC3E}">
        <p14:creationId xmlns:p14="http://schemas.microsoft.com/office/powerpoint/2010/main" val="335272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39780" y="273521"/>
            <a:ext cx="8809317" cy="31908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+mn-lt"/>
              </a:rPr>
              <a:t>How to Make the Best Model 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417953" y="6480933"/>
            <a:ext cx="1524000" cy="238125"/>
          </a:xfrm>
        </p:spPr>
        <p:txBody>
          <a:bodyPr/>
          <a:lstStyle/>
          <a:p>
            <a:fld id="{02330697-FC26-4454-A3BE-90B07819C49A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5748E2-A92E-7D4D-9E86-41672B04E087}"/>
              </a:ext>
            </a:extLst>
          </p:cNvPr>
          <p:cNvGrpSpPr/>
          <p:nvPr/>
        </p:nvGrpSpPr>
        <p:grpSpPr>
          <a:xfrm>
            <a:off x="2414523" y="1691121"/>
            <a:ext cx="3921554" cy="1196087"/>
            <a:chOff x="4963064" y="1538183"/>
            <a:chExt cx="3921554" cy="1196087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>
              <a:off x="4963064" y="2461404"/>
              <a:ext cx="3812636" cy="0"/>
            </a:xfrm>
            <a:prstGeom prst="straightConnector1">
              <a:avLst/>
            </a:prstGeom>
            <a:solidFill>
              <a:schemeClr val="accent1"/>
            </a:solidFill>
            <a:ln w="381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6300156" y="2555614"/>
              <a:ext cx="78098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ctr"/>
              <a:r>
                <a:rPr lang="en-US" sz="1000" b="1" dirty="0"/>
                <a:t>Time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103629" y="2580382"/>
              <a:ext cx="78098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ctr"/>
              <a:r>
                <a:rPr lang="en-US" sz="1000" dirty="0"/>
                <a:t>Today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5056816" y="2237118"/>
              <a:ext cx="3379818" cy="0"/>
            </a:xfrm>
            <a:prstGeom prst="straightConnector1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6006286" y="2079911"/>
              <a:ext cx="1368727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ctr"/>
              <a:r>
                <a:rPr lang="en-US" sz="1000"/>
                <a:t>Available </a:t>
              </a:r>
              <a:r>
                <a:rPr lang="en-US" sz="1000" dirty="0"/>
                <a:t>data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7549850" y="1599688"/>
              <a:ext cx="0" cy="861716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5024047" y="1599688"/>
              <a:ext cx="0" cy="861716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8478626" y="1599688"/>
              <a:ext cx="0" cy="861716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5056816" y="1890946"/>
              <a:ext cx="2453915" cy="0"/>
            </a:xfrm>
            <a:prstGeom prst="straightConnector1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5743183" y="1711551"/>
              <a:ext cx="1368727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ctr"/>
              <a:r>
                <a:rPr lang="en-US" sz="1000" dirty="0"/>
                <a:t>Training, testing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7596996" y="1890946"/>
              <a:ext cx="852875" cy="0"/>
            </a:xfrm>
            <a:prstGeom prst="straightConnector1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7647047" y="1538183"/>
              <a:ext cx="681488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ctr"/>
              <a:r>
                <a:rPr lang="en-US" sz="1000"/>
                <a:t>Out of time validation</a:t>
              </a:r>
              <a:endParaRPr lang="en-US" sz="10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0E22EDA-3D58-C845-8EA2-197541041126}"/>
              </a:ext>
            </a:extLst>
          </p:cNvPr>
          <p:cNvSpPr txBox="1"/>
          <p:nvPr/>
        </p:nvSpPr>
        <p:spPr>
          <a:xfrm>
            <a:off x="542317" y="2887793"/>
            <a:ext cx="78803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IF</a:t>
            </a:r>
            <a:r>
              <a:rPr lang="en-US" dirty="0"/>
              <a:t> you are convinced that your model is robust, not overfitting, and minimal complexity, you can “freeze” the architecture and training hyperparameters, and rebuild one final model using </a:t>
            </a:r>
            <a:r>
              <a:rPr lang="en-US" b="1" dirty="0"/>
              <a:t>all</a:t>
            </a:r>
            <a:r>
              <a:rPr lang="en-US" dirty="0"/>
              <a:t> the data (TRN,TST,OOT).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will give you the best possible model for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 test data so you don’t know how well it will work. You don’t put any of these results in your report, you only use it for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can you convince yourself this is OK?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Implement it and carefully watch performance, compare to previous OOT.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Build model on TRN+TST, evaluate on OOT and compare to previous OOT performance. Should be better.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should only be done under the supervision of experienced modelers.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58307-7018-2B4D-A976-8426A80438C4}"/>
              </a:ext>
            </a:extLst>
          </p:cNvPr>
          <p:cNvSpPr txBox="1"/>
          <p:nvPr/>
        </p:nvSpPr>
        <p:spPr>
          <a:xfrm>
            <a:off x="2914954" y="2013285"/>
            <a:ext cx="735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TRN, TST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93BEAA-2DAB-6A43-A4DD-95A1DCF2887F}"/>
              </a:ext>
            </a:extLst>
          </p:cNvPr>
          <p:cNvSpPr txBox="1"/>
          <p:nvPr/>
        </p:nvSpPr>
        <p:spPr>
          <a:xfrm>
            <a:off x="5208706" y="2013285"/>
            <a:ext cx="461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22BA7-D04F-7E4F-9582-D77E94DA6C96}"/>
              </a:ext>
            </a:extLst>
          </p:cNvPr>
          <p:cNvSpPr txBox="1"/>
          <p:nvPr/>
        </p:nvSpPr>
        <p:spPr>
          <a:xfrm>
            <a:off x="622909" y="805361"/>
            <a:ext cx="7557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won’t do this for Project 3, but if you had to deliver/implement your best model you could do this</a:t>
            </a:r>
          </a:p>
        </p:txBody>
      </p:sp>
    </p:spTree>
    <p:extLst>
      <p:ext uri="{BB962C8B-B14F-4D97-AF65-F5344CB8AC3E}">
        <p14:creationId xmlns:p14="http://schemas.microsoft.com/office/powerpoint/2010/main" val="350178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69888" y="521608"/>
            <a:ext cx="8405812" cy="31908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+mn-lt"/>
              </a:rPr>
              <a:t>K-Means, Fuzzy C-Means - Unsupervised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330697-FC26-4454-A3BE-90B07819C49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 bwMode="gray">
          <a:xfrm>
            <a:off x="369888" y="1259499"/>
            <a:ext cx="8470665" cy="894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ヒラギノ角ゴ Pro W3"/>
              </a:defRPr>
            </a:lvl1pPr>
            <a:lvl2pPr marL="347663" indent="-114300" algn="l" rtl="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+mn-ea"/>
                <a:cs typeface="ヒラギノ角ゴ Pro W3"/>
              </a:defRPr>
            </a:lvl2pPr>
            <a:lvl3pPr marL="576263" indent="-114300" algn="l" rtl="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ヒラギノ角ゴ Pro W3"/>
              </a:defRPr>
            </a:lvl3pPr>
            <a:lvl4pPr marL="804863" indent="-114300" algn="l" rtl="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ヒラギノ角ゴ Pro W3"/>
              </a:defRPr>
            </a:lvl4pPr>
            <a:lvl5pPr marL="1033463" indent="-114300" algn="l" rtl="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ヒラギノ角ゴ Pro W3"/>
              </a:defRPr>
            </a:lvl5pPr>
            <a:lvl6pPr marL="1490663" indent="-114300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947863" indent="-114300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405063" indent="-114300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862263" indent="-114300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b="1" kern="0" dirty="0"/>
              <a:t>Unsupervised</a:t>
            </a:r>
            <a:r>
              <a:rPr lang="en-US" kern="0" dirty="0"/>
              <a:t> modeling method – finds natural groupings of data points in independent variable (x) space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34" y="2154422"/>
            <a:ext cx="7715026" cy="4686632"/>
          </a:xfrm>
          <a:prstGeom prst="rect">
            <a:avLst/>
          </a:prstGeom>
        </p:spPr>
      </p:pic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1089E57D-7D06-FD46-8065-3C51003477A4}"/>
              </a:ext>
            </a:extLst>
          </p:cNvPr>
          <p:cNvSpPr txBox="1">
            <a:spLocks/>
          </p:cNvSpPr>
          <p:nvPr/>
        </p:nvSpPr>
        <p:spPr>
          <a:xfrm>
            <a:off x="8685334" y="6492875"/>
            <a:ext cx="52314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E57DC2-970A-4B3E-BB1C-7A09969E49DF}" type="slidenum">
              <a:rPr lang="en-US" sz="1200" smtClean="0"/>
              <a:pPr/>
              <a:t>3</a:t>
            </a:fld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8D00D0-3CB0-5141-9A5A-4A52009E3AF3}"/>
              </a:ext>
            </a:extLst>
          </p:cNvPr>
          <p:cNvSpPr txBox="1"/>
          <p:nvPr/>
        </p:nvSpPr>
        <p:spPr>
          <a:xfrm>
            <a:off x="150173" y="4301753"/>
            <a:ext cx="157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Parameters: k </a:t>
            </a:r>
          </a:p>
        </p:txBody>
      </p:sp>
    </p:spTree>
    <p:extLst>
      <p:ext uri="{BB962C8B-B14F-4D97-AF65-F5344CB8AC3E}">
        <p14:creationId xmlns:p14="http://schemas.microsoft.com/office/powerpoint/2010/main" val="16419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69888" y="521608"/>
            <a:ext cx="8405812" cy="31908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+mn-lt"/>
              </a:rPr>
              <a:t>Clustering in High Dimensions is Dangerous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433376" y="6416244"/>
            <a:ext cx="1524000" cy="238125"/>
          </a:xfrm>
        </p:spPr>
        <p:txBody>
          <a:bodyPr/>
          <a:lstStyle/>
          <a:p>
            <a:fld id="{02330697-FC26-4454-A3BE-90B07819C49A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109FA0C-1F36-1A41-A7CA-3871FF96CDCA}"/>
              </a:ext>
            </a:extLst>
          </p:cNvPr>
          <p:cNvGrpSpPr/>
          <p:nvPr/>
        </p:nvGrpSpPr>
        <p:grpSpPr>
          <a:xfrm>
            <a:off x="3802975" y="2184980"/>
            <a:ext cx="4388195" cy="4388195"/>
            <a:chOff x="4413081" y="1878319"/>
            <a:chExt cx="4388195" cy="438819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B6D5E13-E638-2544-BEEF-5E7F170658D5}"/>
                </a:ext>
              </a:extLst>
            </p:cNvPr>
            <p:cNvSpPr/>
            <p:nvPr/>
          </p:nvSpPr>
          <p:spPr>
            <a:xfrm>
              <a:off x="4413081" y="1878319"/>
              <a:ext cx="4388195" cy="438819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09A21AD0-0EAF-1B42-958B-5003D59EB72E}"/>
                </a:ext>
              </a:extLst>
            </p:cNvPr>
            <p:cNvSpPr/>
            <p:nvPr/>
          </p:nvSpPr>
          <p:spPr>
            <a:xfrm>
              <a:off x="7153700" y="5754431"/>
              <a:ext cx="102311" cy="10231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099F4EB3-85FE-FD45-BB90-B5856EC58EE3}"/>
                </a:ext>
              </a:extLst>
            </p:cNvPr>
            <p:cNvSpPr/>
            <p:nvPr/>
          </p:nvSpPr>
          <p:spPr>
            <a:xfrm>
              <a:off x="7396417" y="4146772"/>
              <a:ext cx="102311" cy="102311"/>
            </a:xfrm>
            <a:prstGeom prst="ellipse">
              <a:avLst/>
            </a:prstGeom>
            <a:solidFill>
              <a:srgbClr val="DD000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787AD2E-7976-B94F-BF59-C3788C7432E4}"/>
                </a:ext>
              </a:extLst>
            </p:cNvPr>
            <p:cNvSpPr/>
            <p:nvPr/>
          </p:nvSpPr>
          <p:spPr>
            <a:xfrm>
              <a:off x="6401115" y="3771635"/>
              <a:ext cx="102311" cy="102311"/>
            </a:xfrm>
            <a:prstGeom prst="ellipse">
              <a:avLst/>
            </a:prstGeom>
            <a:solidFill>
              <a:srgbClr val="DD000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CFBD67D6-0A09-0141-98B5-B232F7316205}"/>
                </a:ext>
              </a:extLst>
            </p:cNvPr>
            <p:cNvSpPr/>
            <p:nvPr/>
          </p:nvSpPr>
          <p:spPr>
            <a:xfrm>
              <a:off x="6789478" y="5189059"/>
              <a:ext cx="102311" cy="10231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D04A2C3E-61F7-2F4A-A2BB-C89E7CB5A0C0}"/>
                </a:ext>
              </a:extLst>
            </p:cNvPr>
            <p:cNvSpPr/>
            <p:nvPr/>
          </p:nvSpPr>
          <p:spPr>
            <a:xfrm>
              <a:off x="8015067" y="344589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4809664F-811C-EE48-92C2-CFC623C52280}"/>
                </a:ext>
              </a:extLst>
            </p:cNvPr>
            <p:cNvSpPr/>
            <p:nvPr/>
          </p:nvSpPr>
          <p:spPr>
            <a:xfrm>
              <a:off x="8486805" y="4983372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543D4992-0244-984F-8BC6-0B149C8790BF}"/>
                </a:ext>
              </a:extLst>
            </p:cNvPr>
            <p:cNvSpPr/>
            <p:nvPr/>
          </p:nvSpPr>
          <p:spPr>
            <a:xfrm>
              <a:off x="6859815" y="4211780"/>
              <a:ext cx="102311" cy="10231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208C1A0E-4E08-2546-875C-B6A6211C2616}"/>
                </a:ext>
              </a:extLst>
            </p:cNvPr>
            <p:cNvSpPr/>
            <p:nvPr/>
          </p:nvSpPr>
          <p:spPr>
            <a:xfrm>
              <a:off x="7316720" y="5195454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1980C99F-24D7-D540-9E5E-1CAAD815F245}"/>
                </a:ext>
              </a:extLst>
            </p:cNvPr>
            <p:cNvSpPr/>
            <p:nvPr/>
          </p:nvSpPr>
          <p:spPr>
            <a:xfrm>
              <a:off x="6929875" y="3132194"/>
              <a:ext cx="102311" cy="10231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43B4CAFD-E18B-3C42-A306-493C4F96B95A}"/>
                </a:ext>
              </a:extLst>
            </p:cNvPr>
            <p:cNvSpPr/>
            <p:nvPr/>
          </p:nvSpPr>
          <p:spPr>
            <a:xfrm>
              <a:off x="8158780" y="546313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36B910D-AD8E-0F48-A44B-FFE9509C41A3}"/>
                </a:ext>
              </a:extLst>
            </p:cNvPr>
            <p:cNvSpPr/>
            <p:nvPr/>
          </p:nvSpPr>
          <p:spPr>
            <a:xfrm>
              <a:off x="5836191" y="4146772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4A33B25A-C0D2-9342-A5C4-A39C035D6264}"/>
                </a:ext>
              </a:extLst>
            </p:cNvPr>
            <p:cNvSpPr/>
            <p:nvPr/>
          </p:nvSpPr>
          <p:spPr>
            <a:xfrm>
              <a:off x="8093065" y="4688164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5062EDF8-78EB-BD49-B043-07629581C247}"/>
                </a:ext>
              </a:extLst>
            </p:cNvPr>
            <p:cNvSpPr/>
            <p:nvPr/>
          </p:nvSpPr>
          <p:spPr>
            <a:xfrm>
              <a:off x="5335754" y="6009676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9F2FD8FC-C3A8-9046-992C-1A23BE140D27}"/>
                </a:ext>
              </a:extLst>
            </p:cNvPr>
            <p:cNvSpPr/>
            <p:nvPr/>
          </p:nvSpPr>
          <p:spPr>
            <a:xfrm>
              <a:off x="5873967" y="509634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AC802353-4A84-C641-B2D7-F95565E55C8E}"/>
                </a:ext>
              </a:extLst>
            </p:cNvPr>
            <p:cNvSpPr/>
            <p:nvPr/>
          </p:nvSpPr>
          <p:spPr>
            <a:xfrm>
              <a:off x="4920361" y="5095276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90CC0490-7C38-6C45-A31C-23FB183368A9}"/>
                </a:ext>
              </a:extLst>
            </p:cNvPr>
            <p:cNvSpPr/>
            <p:nvPr/>
          </p:nvSpPr>
          <p:spPr>
            <a:xfrm>
              <a:off x="6684157" y="3341527"/>
              <a:ext cx="102311" cy="10231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12BDBEFF-5421-F04E-9660-61DC434BAA0C}"/>
                </a:ext>
              </a:extLst>
            </p:cNvPr>
            <p:cNvSpPr/>
            <p:nvPr/>
          </p:nvSpPr>
          <p:spPr>
            <a:xfrm>
              <a:off x="6480245" y="2867883"/>
              <a:ext cx="102311" cy="10231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00CB5F81-6A28-6F49-9AC6-3A326CFF75B8}"/>
                </a:ext>
              </a:extLst>
            </p:cNvPr>
            <p:cNvSpPr/>
            <p:nvPr/>
          </p:nvSpPr>
          <p:spPr>
            <a:xfrm>
              <a:off x="8195376" y="272508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EF308DDA-E6F0-104B-A46D-2C1FC55AF786}"/>
                </a:ext>
              </a:extLst>
            </p:cNvPr>
            <p:cNvSpPr/>
            <p:nvPr/>
          </p:nvSpPr>
          <p:spPr>
            <a:xfrm>
              <a:off x="8535125" y="2261332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FE2F32A5-3400-A04D-A699-8235CEF5CDAE}"/>
                </a:ext>
              </a:extLst>
            </p:cNvPr>
            <p:cNvSpPr/>
            <p:nvPr/>
          </p:nvSpPr>
          <p:spPr>
            <a:xfrm>
              <a:off x="7730261" y="231229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1137C8DB-893B-9949-8B6B-770E6895A9B6}"/>
                </a:ext>
              </a:extLst>
            </p:cNvPr>
            <p:cNvSpPr/>
            <p:nvPr/>
          </p:nvSpPr>
          <p:spPr>
            <a:xfrm>
              <a:off x="6982925" y="2057581"/>
              <a:ext cx="102311" cy="10231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EDA87B0A-0B79-BE4D-823D-8605D7FFAFAB}"/>
                </a:ext>
              </a:extLst>
            </p:cNvPr>
            <p:cNvSpPr/>
            <p:nvPr/>
          </p:nvSpPr>
          <p:spPr>
            <a:xfrm>
              <a:off x="6217227" y="2284934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DC201E3E-7FBC-D946-BF24-9CDB63F33612}"/>
                </a:ext>
              </a:extLst>
            </p:cNvPr>
            <p:cNvSpPr/>
            <p:nvPr/>
          </p:nvSpPr>
          <p:spPr>
            <a:xfrm>
              <a:off x="5433096" y="2216728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CB0904DA-9251-E447-BB3E-CD5EE2756762}"/>
                </a:ext>
              </a:extLst>
            </p:cNvPr>
            <p:cNvSpPr/>
            <p:nvPr/>
          </p:nvSpPr>
          <p:spPr>
            <a:xfrm>
              <a:off x="4628232" y="2189999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1CADEC06-506C-7042-BF12-3D5591D2C943}"/>
                </a:ext>
              </a:extLst>
            </p:cNvPr>
            <p:cNvSpPr/>
            <p:nvPr/>
          </p:nvSpPr>
          <p:spPr>
            <a:xfrm>
              <a:off x="7559896" y="6045910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BAC2A003-897D-2F4B-9781-D4D752139802}"/>
                </a:ext>
              </a:extLst>
            </p:cNvPr>
            <p:cNvSpPr/>
            <p:nvPr/>
          </p:nvSpPr>
          <p:spPr>
            <a:xfrm>
              <a:off x="6380363" y="6060830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CA2E41FD-5763-8D4D-9D42-8E176FDB1D48}"/>
                </a:ext>
              </a:extLst>
            </p:cNvPr>
            <p:cNvSpPr/>
            <p:nvPr/>
          </p:nvSpPr>
          <p:spPr>
            <a:xfrm>
              <a:off x="6155648" y="5808252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B64CBDC0-B851-4147-8559-6D9291B7541D}"/>
                </a:ext>
              </a:extLst>
            </p:cNvPr>
            <p:cNvSpPr/>
            <p:nvPr/>
          </p:nvSpPr>
          <p:spPr>
            <a:xfrm>
              <a:off x="5632516" y="6009675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788C72E0-E4AD-0644-9E62-B7D842C20A7E}"/>
                </a:ext>
              </a:extLst>
            </p:cNvPr>
            <p:cNvSpPr/>
            <p:nvPr/>
          </p:nvSpPr>
          <p:spPr>
            <a:xfrm>
              <a:off x="8626867" y="5813581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A2BBA131-AECC-5B4E-BEC9-CCEC9DE641B1}"/>
                </a:ext>
              </a:extLst>
            </p:cNvPr>
            <p:cNvSpPr/>
            <p:nvPr/>
          </p:nvSpPr>
          <p:spPr>
            <a:xfrm>
              <a:off x="7930709" y="5034528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C726ACEA-F6B6-5446-BC7B-2C057F3E8FBC}"/>
                </a:ext>
              </a:extLst>
            </p:cNvPr>
            <p:cNvSpPr/>
            <p:nvPr/>
          </p:nvSpPr>
          <p:spPr>
            <a:xfrm>
              <a:off x="6488410" y="4821378"/>
              <a:ext cx="102311" cy="10231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04F6D944-901C-2D4B-AA1C-B4051835E0E5}"/>
                </a:ext>
              </a:extLst>
            </p:cNvPr>
            <p:cNvSpPr/>
            <p:nvPr/>
          </p:nvSpPr>
          <p:spPr>
            <a:xfrm>
              <a:off x="4628936" y="5297765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B3DBDD9F-6609-8C4D-A4FE-0BC31894EE30}"/>
                </a:ext>
              </a:extLst>
            </p:cNvPr>
            <p:cNvSpPr/>
            <p:nvPr/>
          </p:nvSpPr>
          <p:spPr>
            <a:xfrm>
              <a:off x="7358843" y="3315498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8B5B3692-EC29-A549-9FB1-226A741C2A5F}"/>
                </a:ext>
              </a:extLst>
            </p:cNvPr>
            <p:cNvSpPr/>
            <p:nvPr/>
          </p:nvSpPr>
          <p:spPr>
            <a:xfrm>
              <a:off x="7720809" y="2908387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488E7772-72E5-924C-B889-4EA295F12DBA}"/>
                </a:ext>
              </a:extLst>
            </p:cNvPr>
            <p:cNvSpPr/>
            <p:nvPr/>
          </p:nvSpPr>
          <p:spPr>
            <a:xfrm>
              <a:off x="5711956" y="3084235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11DB7924-72EB-BB40-B20A-09CFEBFEF1BC}"/>
                </a:ext>
              </a:extLst>
            </p:cNvPr>
            <p:cNvSpPr/>
            <p:nvPr/>
          </p:nvSpPr>
          <p:spPr>
            <a:xfrm>
              <a:off x="7559065" y="3846235"/>
              <a:ext cx="102311" cy="102311"/>
            </a:xfrm>
            <a:prstGeom prst="ellipse">
              <a:avLst/>
            </a:prstGeom>
            <a:solidFill>
              <a:srgbClr val="DD000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350D9D40-23EA-2544-A3E9-452205C9B859}"/>
                </a:ext>
              </a:extLst>
            </p:cNvPr>
            <p:cNvSpPr/>
            <p:nvPr/>
          </p:nvSpPr>
          <p:spPr>
            <a:xfrm>
              <a:off x="7404975" y="3733799"/>
              <a:ext cx="102311" cy="102311"/>
            </a:xfrm>
            <a:prstGeom prst="ellipse">
              <a:avLst/>
            </a:prstGeom>
            <a:solidFill>
              <a:srgbClr val="DD000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8265C9B1-B424-4440-90BE-76E2D36731ED}"/>
                </a:ext>
              </a:extLst>
            </p:cNvPr>
            <p:cNvSpPr/>
            <p:nvPr/>
          </p:nvSpPr>
          <p:spPr>
            <a:xfrm>
              <a:off x="8535124" y="3669324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1EF97B1B-6AB1-7D4D-B31B-DFD850741C89}"/>
                </a:ext>
              </a:extLst>
            </p:cNvPr>
            <p:cNvSpPr/>
            <p:nvPr/>
          </p:nvSpPr>
          <p:spPr>
            <a:xfrm>
              <a:off x="5412378" y="5299364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12787DE2-7BE4-1549-BD9D-AE88DAC09762}"/>
                </a:ext>
              </a:extLst>
            </p:cNvPr>
            <p:cNvSpPr/>
            <p:nvPr/>
          </p:nvSpPr>
          <p:spPr>
            <a:xfrm>
              <a:off x="5479050" y="2770558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51BFD289-924A-2240-A700-126F889BB83D}"/>
                </a:ext>
              </a:extLst>
            </p:cNvPr>
            <p:cNvSpPr/>
            <p:nvPr/>
          </p:nvSpPr>
          <p:spPr>
            <a:xfrm>
              <a:off x="5581361" y="4582391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51BB816C-2DFA-9F42-ACC5-848C994550EF}"/>
                </a:ext>
              </a:extLst>
            </p:cNvPr>
            <p:cNvSpPr/>
            <p:nvPr/>
          </p:nvSpPr>
          <p:spPr>
            <a:xfrm>
              <a:off x="4628231" y="4433454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06817C1F-F0CE-BC4B-BBBA-E1CC389BCD27}"/>
                </a:ext>
              </a:extLst>
            </p:cNvPr>
            <p:cNvSpPr/>
            <p:nvPr/>
          </p:nvSpPr>
          <p:spPr>
            <a:xfrm>
              <a:off x="4787562" y="3010698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C3A4C38D-FC23-A240-8D1C-794326AB2EC0}"/>
                </a:ext>
              </a:extLst>
            </p:cNvPr>
            <p:cNvSpPr/>
            <p:nvPr/>
          </p:nvSpPr>
          <p:spPr>
            <a:xfrm>
              <a:off x="5273655" y="4072416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3BFDCD10-0B97-A347-95B1-33EC82DEA273}"/>
                </a:ext>
              </a:extLst>
            </p:cNvPr>
            <p:cNvSpPr/>
            <p:nvPr/>
          </p:nvSpPr>
          <p:spPr>
            <a:xfrm>
              <a:off x="5463534" y="3504264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DD55B9EE-D7FC-364A-A8AB-5D25381C9073}"/>
                </a:ext>
              </a:extLst>
            </p:cNvPr>
            <p:cNvSpPr/>
            <p:nvPr/>
          </p:nvSpPr>
          <p:spPr>
            <a:xfrm>
              <a:off x="4878265" y="3522784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92E1A51C-9555-504A-968C-0215FED741BF}"/>
                </a:ext>
              </a:extLst>
            </p:cNvPr>
            <p:cNvSpPr/>
            <p:nvPr/>
          </p:nvSpPr>
          <p:spPr>
            <a:xfrm>
              <a:off x="5069147" y="3183350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B11FCD64-BE84-C642-B020-667FA28EB827}"/>
                </a:ext>
              </a:extLst>
            </p:cNvPr>
            <p:cNvSpPr/>
            <p:nvPr/>
          </p:nvSpPr>
          <p:spPr>
            <a:xfrm>
              <a:off x="7958526" y="4362250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DC78FB0A-45ED-C645-B9E4-D0A5D3845E19}"/>
                </a:ext>
              </a:extLst>
            </p:cNvPr>
            <p:cNvSpPr/>
            <p:nvPr/>
          </p:nvSpPr>
          <p:spPr>
            <a:xfrm>
              <a:off x="7418372" y="4583990"/>
              <a:ext cx="102311" cy="102311"/>
            </a:xfrm>
            <a:prstGeom prst="ellipse">
              <a:avLst/>
            </a:prstGeom>
            <a:solidFill>
              <a:srgbClr val="DD000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2DB37C30-0EA0-7548-89C5-2C1924E89C67}"/>
                </a:ext>
              </a:extLst>
            </p:cNvPr>
            <p:cNvSpPr/>
            <p:nvPr/>
          </p:nvSpPr>
          <p:spPr>
            <a:xfrm>
              <a:off x="6104492" y="4046593"/>
              <a:ext cx="102311" cy="102311"/>
            </a:xfrm>
            <a:prstGeom prst="ellipse">
              <a:avLst/>
            </a:prstGeom>
            <a:solidFill>
              <a:srgbClr val="DD000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BA729A9F-2562-0641-AADB-6DE591D81CF5}"/>
                </a:ext>
              </a:extLst>
            </p:cNvPr>
            <p:cNvSpPr/>
            <p:nvPr/>
          </p:nvSpPr>
          <p:spPr>
            <a:xfrm>
              <a:off x="6257959" y="4262936"/>
              <a:ext cx="102311" cy="102311"/>
            </a:xfrm>
            <a:prstGeom prst="ellipse">
              <a:avLst/>
            </a:prstGeom>
            <a:solidFill>
              <a:srgbClr val="DD000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49432E0E-25A2-8949-B392-C19686754CD6}"/>
                </a:ext>
              </a:extLst>
            </p:cNvPr>
            <p:cNvSpPr/>
            <p:nvPr/>
          </p:nvSpPr>
          <p:spPr>
            <a:xfrm>
              <a:off x="6773680" y="5717210"/>
              <a:ext cx="102311" cy="10231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C5FA217-92C6-A841-9E22-2BB333718FB9}"/>
                </a:ext>
              </a:extLst>
            </p:cNvPr>
            <p:cNvSpPr/>
            <p:nvPr/>
          </p:nvSpPr>
          <p:spPr>
            <a:xfrm>
              <a:off x="6060965" y="3411868"/>
              <a:ext cx="1735547" cy="17306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6A75511-4913-BB41-9A40-5DFF5D6F5074}"/>
              </a:ext>
            </a:extLst>
          </p:cNvPr>
          <p:cNvGrpSpPr/>
          <p:nvPr/>
        </p:nvGrpSpPr>
        <p:grpSpPr>
          <a:xfrm>
            <a:off x="3802975" y="1340301"/>
            <a:ext cx="4388195" cy="250116"/>
            <a:chOff x="2377902" y="1609643"/>
            <a:chExt cx="4388195" cy="250116"/>
          </a:xfrm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8EB62740-833D-174D-A19B-34C771A27DEB}"/>
                </a:ext>
              </a:extLst>
            </p:cNvPr>
            <p:cNvSpPr/>
            <p:nvPr/>
          </p:nvSpPr>
          <p:spPr>
            <a:xfrm>
              <a:off x="2377902" y="1814040"/>
              <a:ext cx="4388195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2A04157A-AEA9-D444-A458-307E8AB965BF}"/>
                </a:ext>
              </a:extLst>
            </p:cNvPr>
            <p:cNvSpPr/>
            <p:nvPr/>
          </p:nvSpPr>
          <p:spPr>
            <a:xfrm>
              <a:off x="5118521" y="1609643"/>
              <a:ext cx="102311" cy="10231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9F6DC2F-5567-444A-916D-CB47320E2E22}"/>
                </a:ext>
              </a:extLst>
            </p:cNvPr>
            <p:cNvSpPr/>
            <p:nvPr/>
          </p:nvSpPr>
          <p:spPr>
            <a:xfrm>
              <a:off x="5361238" y="160964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DFFFA79F-DCC9-5647-8303-59FE19FAAC35}"/>
                </a:ext>
              </a:extLst>
            </p:cNvPr>
            <p:cNvSpPr/>
            <p:nvPr/>
          </p:nvSpPr>
          <p:spPr>
            <a:xfrm>
              <a:off x="4365936" y="160964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AD3C7BCC-7EE6-AD4E-8ED8-4D7FD5C37043}"/>
                </a:ext>
              </a:extLst>
            </p:cNvPr>
            <p:cNvSpPr/>
            <p:nvPr/>
          </p:nvSpPr>
          <p:spPr>
            <a:xfrm>
              <a:off x="4754299" y="1609643"/>
              <a:ext cx="102311" cy="10231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A62F10C7-FC8F-4149-8442-844A21B4B9F0}"/>
                </a:ext>
              </a:extLst>
            </p:cNvPr>
            <p:cNvSpPr/>
            <p:nvPr/>
          </p:nvSpPr>
          <p:spPr>
            <a:xfrm>
              <a:off x="5979888" y="160964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7903627-3495-FD42-9317-3CEDFBF32074}"/>
                </a:ext>
              </a:extLst>
            </p:cNvPr>
            <p:cNvSpPr/>
            <p:nvPr/>
          </p:nvSpPr>
          <p:spPr>
            <a:xfrm>
              <a:off x="5275009" y="1609643"/>
              <a:ext cx="102311" cy="10231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822DB156-5215-2A4B-A24E-822DA9334E64}"/>
                </a:ext>
              </a:extLst>
            </p:cNvPr>
            <p:cNvSpPr/>
            <p:nvPr/>
          </p:nvSpPr>
          <p:spPr>
            <a:xfrm>
              <a:off x="4894696" y="1609643"/>
              <a:ext cx="102311" cy="10231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2223708-3935-894B-A69C-B137EB669C1E}"/>
                </a:ext>
              </a:extLst>
            </p:cNvPr>
            <p:cNvSpPr/>
            <p:nvPr/>
          </p:nvSpPr>
          <p:spPr>
            <a:xfrm>
              <a:off x="6123601" y="160964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E878B71E-6713-5A4F-9E5C-2AD111D8E9C5}"/>
                </a:ext>
              </a:extLst>
            </p:cNvPr>
            <p:cNvSpPr/>
            <p:nvPr/>
          </p:nvSpPr>
          <p:spPr>
            <a:xfrm>
              <a:off x="3801012" y="160964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92D8B936-7606-BB48-90EA-CCA12E4738A5}"/>
                </a:ext>
              </a:extLst>
            </p:cNvPr>
            <p:cNvSpPr/>
            <p:nvPr/>
          </p:nvSpPr>
          <p:spPr>
            <a:xfrm>
              <a:off x="6057886" y="160964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2937788-9205-1641-A224-2D32DE3F8A4F}"/>
                </a:ext>
              </a:extLst>
            </p:cNvPr>
            <p:cNvSpPr/>
            <p:nvPr/>
          </p:nvSpPr>
          <p:spPr>
            <a:xfrm>
              <a:off x="3300575" y="160964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33ECEB54-7052-0C47-9CCA-1844F00F26B3}"/>
                </a:ext>
              </a:extLst>
            </p:cNvPr>
            <p:cNvSpPr/>
            <p:nvPr/>
          </p:nvSpPr>
          <p:spPr>
            <a:xfrm>
              <a:off x="3838788" y="160964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16B5DBBA-10E6-0843-B8A6-E130B2D9B5C9}"/>
                </a:ext>
              </a:extLst>
            </p:cNvPr>
            <p:cNvSpPr/>
            <p:nvPr/>
          </p:nvSpPr>
          <p:spPr>
            <a:xfrm>
              <a:off x="2885182" y="160964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219C53C5-63E0-1241-956C-A1C6D1E1129B}"/>
                </a:ext>
              </a:extLst>
            </p:cNvPr>
            <p:cNvSpPr/>
            <p:nvPr/>
          </p:nvSpPr>
          <p:spPr>
            <a:xfrm>
              <a:off x="4648978" y="1609643"/>
              <a:ext cx="102311" cy="10231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6DAE319-2270-EA41-9555-DBB48C641FF9}"/>
                </a:ext>
              </a:extLst>
            </p:cNvPr>
            <p:cNvSpPr/>
            <p:nvPr/>
          </p:nvSpPr>
          <p:spPr>
            <a:xfrm>
              <a:off x="4445066" y="160964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051FC9EF-4403-2C45-B981-6D2566A4ED4D}"/>
                </a:ext>
              </a:extLst>
            </p:cNvPr>
            <p:cNvSpPr/>
            <p:nvPr/>
          </p:nvSpPr>
          <p:spPr>
            <a:xfrm>
              <a:off x="6160197" y="160964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E52E6384-021F-B84C-A711-D4FFD9247E29}"/>
                </a:ext>
              </a:extLst>
            </p:cNvPr>
            <p:cNvSpPr/>
            <p:nvPr/>
          </p:nvSpPr>
          <p:spPr>
            <a:xfrm>
              <a:off x="5695082" y="160964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A2C82974-5179-9947-A950-3B80F406B225}"/>
                </a:ext>
              </a:extLst>
            </p:cNvPr>
            <p:cNvSpPr/>
            <p:nvPr/>
          </p:nvSpPr>
          <p:spPr>
            <a:xfrm>
              <a:off x="4947746" y="1609643"/>
              <a:ext cx="102311" cy="10231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889C5D0C-C3F1-1340-B96E-6E36C5F05551}"/>
                </a:ext>
              </a:extLst>
            </p:cNvPr>
            <p:cNvSpPr/>
            <p:nvPr/>
          </p:nvSpPr>
          <p:spPr>
            <a:xfrm>
              <a:off x="4182048" y="160964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02C8A79C-9544-AC4D-A967-3C2117E0EAAA}"/>
                </a:ext>
              </a:extLst>
            </p:cNvPr>
            <p:cNvSpPr/>
            <p:nvPr/>
          </p:nvSpPr>
          <p:spPr>
            <a:xfrm>
              <a:off x="3397917" y="160964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71F9D7B7-92CA-8748-B73B-B833748E1730}"/>
                </a:ext>
              </a:extLst>
            </p:cNvPr>
            <p:cNvSpPr/>
            <p:nvPr/>
          </p:nvSpPr>
          <p:spPr>
            <a:xfrm>
              <a:off x="2593053" y="160964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94DC6004-087A-164D-901E-66268C717202}"/>
                </a:ext>
              </a:extLst>
            </p:cNvPr>
            <p:cNvSpPr/>
            <p:nvPr/>
          </p:nvSpPr>
          <p:spPr>
            <a:xfrm>
              <a:off x="5524717" y="160964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6BD2610A-D0AD-5940-BDE7-211DECA22DF6}"/>
                </a:ext>
              </a:extLst>
            </p:cNvPr>
            <p:cNvSpPr/>
            <p:nvPr/>
          </p:nvSpPr>
          <p:spPr>
            <a:xfrm>
              <a:off x="4345184" y="160964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2BB80156-792F-6247-872B-108D500BC29E}"/>
                </a:ext>
              </a:extLst>
            </p:cNvPr>
            <p:cNvSpPr/>
            <p:nvPr/>
          </p:nvSpPr>
          <p:spPr>
            <a:xfrm>
              <a:off x="4120469" y="160964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DEF7D32F-93DB-5048-873A-46A2B016A681}"/>
                </a:ext>
              </a:extLst>
            </p:cNvPr>
            <p:cNvSpPr/>
            <p:nvPr/>
          </p:nvSpPr>
          <p:spPr>
            <a:xfrm>
              <a:off x="3597337" y="160964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FE74A104-7D1A-BE46-B1D0-414FB71270BF}"/>
                </a:ext>
              </a:extLst>
            </p:cNvPr>
            <p:cNvSpPr/>
            <p:nvPr/>
          </p:nvSpPr>
          <p:spPr>
            <a:xfrm>
              <a:off x="5895530" y="160964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68AE6E00-6439-9746-88D7-B9735ADEB08B}"/>
                </a:ext>
              </a:extLst>
            </p:cNvPr>
            <p:cNvSpPr/>
            <p:nvPr/>
          </p:nvSpPr>
          <p:spPr>
            <a:xfrm>
              <a:off x="4453231" y="1609643"/>
              <a:ext cx="102311" cy="10231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796C314E-01D0-BC4D-9954-E6A156AF84B4}"/>
                </a:ext>
              </a:extLst>
            </p:cNvPr>
            <p:cNvSpPr/>
            <p:nvPr/>
          </p:nvSpPr>
          <p:spPr>
            <a:xfrm>
              <a:off x="2593757" y="160964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F3BF1F7B-7ACA-784C-95AC-2BE28AC011AD}"/>
                </a:ext>
              </a:extLst>
            </p:cNvPr>
            <p:cNvSpPr/>
            <p:nvPr/>
          </p:nvSpPr>
          <p:spPr>
            <a:xfrm>
              <a:off x="5323664" y="160964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952F30EB-E9FB-194C-8630-296411047AB6}"/>
                </a:ext>
              </a:extLst>
            </p:cNvPr>
            <p:cNvSpPr/>
            <p:nvPr/>
          </p:nvSpPr>
          <p:spPr>
            <a:xfrm>
              <a:off x="5685630" y="160964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C5750F2B-BE91-3346-8718-62309400D20C}"/>
                </a:ext>
              </a:extLst>
            </p:cNvPr>
            <p:cNvSpPr/>
            <p:nvPr/>
          </p:nvSpPr>
          <p:spPr>
            <a:xfrm>
              <a:off x="3676777" y="160964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F201EFD7-76A6-0046-99D1-F20A0CF1DAC0}"/>
                </a:ext>
              </a:extLst>
            </p:cNvPr>
            <p:cNvSpPr/>
            <p:nvPr/>
          </p:nvSpPr>
          <p:spPr>
            <a:xfrm>
              <a:off x="5523886" y="160964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8BE3D36C-2DF5-644E-85A5-6A6C10DBDA60}"/>
                </a:ext>
              </a:extLst>
            </p:cNvPr>
            <p:cNvSpPr/>
            <p:nvPr/>
          </p:nvSpPr>
          <p:spPr>
            <a:xfrm>
              <a:off x="5369796" y="160964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1AEE007C-FAC5-A04F-B7F6-92374DBB7284}"/>
                </a:ext>
              </a:extLst>
            </p:cNvPr>
            <p:cNvSpPr/>
            <p:nvPr/>
          </p:nvSpPr>
          <p:spPr>
            <a:xfrm>
              <a:off x="6451626" y="160964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E0B21B0B-6479-6348-9F18-364A0F337E3E}"/>
                </a:ext>
              </a:extLst>
            </p:cNvPr>
            <p:cNvSpPr/>
            <p:nvPr/>
          </p:nvSpPr>
          <p:spPr>
            <a:xfrm>
              <a:off x="6499946" y="160964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881E696C-22B5-F14A-8061-25420BE33E17}"/>
                </a:ext>
              </a:extLst>
            </p:cNvPr>
            <p:cNvSpPr/>
            <p:nvPr/>
          </p:nvSpPr>
          <p:spPr>
            <a:xfrm>
              <a:off x="6591688" y="160964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4DD72066-56E0-F647-8DB3-14614002AA38}"/>
                </a:ext>
              </a:extLst>
            </p:cNvPr>
            <p:cNvSpPr/>
            <p:nvPr/>
          </p:nvSpPr>
          <p:spPr>
            <a:xfrm>
              <a:off x="6499945" y="160964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2501433D-4BF2-7242-A2E5-3F9B2298DE15}"/>
                </a:ext>
              </a:extLst>
            </p:cNvPr>
            <p:cNvSpPr/>
            <p:nvPr/>
          </p:nvSpPr>
          <p:spPr>
            <a:xfrm>
              <a:off x="3377199" y="160964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3EE4F4C4-91E7-E34E-8606-9F02CDA12377}"/>
                </a:ext>
              </a:extLst>
            </p:cNvPr>
            <p:cNvSpPr/>
            <p:nvPr/>
          </p:nvSpPr>
          <p:spPr>
            <a:xfrm>
              <a:off x="3443871" y="160964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9F9C12FA-5EFE-4B4E-A8FC-ADD93B666BAD}"/>
                </a:ext>
              </a:extLst>
            </p:cNvPr>
            <p:cNvSpPr/>
            <p:nvPr/>
          </p:nvSpPr>
          <p:spPr>
            <a:xfrm>
              <a:off x="3546182" y="160964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DCF9D0EC-1E93-0B4F-8D50-E300C8547276}"/>
                </a:ext>
              </a:extLst>
            </p:cNvPr>
            <p:cNvSpPr/>
            <p:nvPr/>
          </p:nvSpPr>
          <p:spPr>
            <a:xfrm>
              <a:off x="2593052" y="160964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D2C1F9F5-8C3F-7A49-894A-934C1ECD012E}"/>
                </a:ext>
              </a:extLst>
            </p:cNvPr>
            <p:cNvSpPr/>
            <p:nvPr/>
          </p:nvSpPr>
          <p:spPr>
            <a:xfrm>
              <a:off x="2752383" y="160964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3D98A6FE-AD3A-354A-9150-DF4ABA24D837}"/>
                </a:ext>
              </a:extLst>
            </p:cNvPr>
            <p:cNvSpPr/>
            <p:nvPr/>
          </p:nvSpPr>
          <p:spPr>
            <a:xfrm>
              <a:off x="3238476" y="160964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287ACC8F-A07B-E743-A89A-343CAEB5B811}"/>
                </a:ext>
              </a:extLst>
            </p:cNvPr>
            <p:cNvSpPr/>
            <p:nvPr/>
          </p:nvSpPr>
          <p:spPr>
            <a:xfrm>
              <a:off x="3428355" y="160964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D7BB9295-488F-C14B-BE21-9D5A69099F5A}"/>
                </a:ext>
              </a:extLst>
            </p:cNvPr>
            <p:cNvSpPr/>
            <p:nvPr/>
          </p:nvSpPr>
          <p:spPr>
            <a:xfrm>
              <a:off x="2843086" y="160964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A716A65E-51A6-D64B-B564-F51F247C4704}"/>
                </a:ext>
              </a:extLst>
            </p:cNvPr>
            <p:cNvSpPr/>
            <p:nvPr/>
          </p:nvSpPr>
          <p:spPr>
            <a:xfrm>
              <a:off x="3033968" y="160964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566025CC-5832-8546-8674-AC15EF277E23}"/>
                </a:ext>
              </a:extLst>
            </p:cNvPr>
            <p:cNvSpPr/>
            <p:nvPr/>
          </p:nvSpPr>
          <p:spPr>
            <a:xfrm>
              <a:off x="5923347" y="160964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C8EDDF37-0362-F64C-9477-E53BF17954B1}"/>
                </a:ext>
              </a:extLst>
            </p:cNvPr>
            <p:cNvSpPr/>
            <p:nvPr/>
          </p:nvSpPr>
          <p:spPr>
            <a:xfrm>
              <a:off x="5383193" y="160964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2B7E9168-204D-6342-B135-DF08AAE9EBF5}"/>
                </a:ext>
              </a:extLst>
            </p:cNvPr>
            <p:cNvSpPr/>
            <p:nvPr/>
          </p:nvSpPr>
          <p:spPr>
            <a:xfrm>
              <a:off x="4069313" y="160964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6B588CB1-EA1D-214D-8310-F2CFE235C730}"/>
                </a:ext>
              </a:extLst>
            </p:cNvPr>
            <p:cNvSpPr/>
            <p:nvPr/>
          </p:nvSpPr>
          <p:spPr>
            <a:xfrm>
              <a:off x="4222780" y="1609643"/>
              <a:ext cx="102311" cy="102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66D4FDC0-569D-1D4C-B89F-6E2CE10C271C}"/>
                </a:ext>
              </a:extLst>
            </p:cNvPr>
            <p:cNvSpPr/>
            <p:nvPr/>
          </p:nvSpPr>
          <p:spPr>
            <a:xfrm>
              <a:off x="4738501" y="1609643"/>
              <a:ext cx="102311" cy="10231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5B77503E-3CC8-F34F-8C25-7499B4D041C5}"/>
                </a:ext>
              </a:extLst>
            </p:cNvPr>
            <p:cNvSpPr/>
            <p:nvPr/>
          </p:nvSpPr>
          <p:spPr>
            <a:xfrm>
              <a:off x="4824636" y="1609643"/>
              <a:ext cx="102311" cy="10231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2EE80C4-7158-9641-899C-F19AD858B79D}"/>
              </a:ext>
            </a:extLst>
          </p:cNvPr>
          <p:cNvSpPr txBox="1"/>
          <p:nvPr/>
        </p:nvSpPr>
        <p:spPr>
          <a:xfrm>
            <a:off x="431912" y="1193318"/>
            <a:ext cx="2910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Clustering of points in 1-d.</a:t>
            </a:r>
          </a:p>
          <a:p>
            <a:pPr algn="ctr"/>
            <a:r>
              <a:rPr lang="en-US" dirty="0"/>
              <a:t>8 closest points to the yellow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6E4C5D44-FC7A-7E44-A7F4-CC3AE313DEAF}"/>
              </a:ext>
            </a:extLst>
          </p:cNvPr>
          <p:cNvSpPr txBox="1"/>
          <p:nvPr/>
        </p:nvSpPr>
        <p:spPr>
          <a:xfrm>
            <a:off x="488109" y="2404687"/>
            <a:ext cx="2797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Clustering of points in 2-d.</a:t>
            </a:r>
          </a:p>
          <a:p>
            <a:pPr algn="ctr"/>
            <a:r>
              <a:rPr lang="en-US" dirty="0"/>
              <a:t>8 closest points to the yellow are in the circle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CED09ACD-FD11-574D-8EBA-2B992676378D}"/>
              </a:ext>
            </a:extLst>
          </p:cNvPr>
          <p:cNvSpPr txBox="1"/>
          <p:nvPr/>
        </p:nvSpPr>
        <p:spPr>
          <a:xfrm>
            <a:off x="4396239" y="1781990"/>
            <a:ext cx="325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a new dimension with noise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9D34CA-A190-2A4C-8D68-DA09971529FB}"/>
              </a:ext>
            </a:extLst>
          </p:cNvPr>
          <p:cNvSpPr txBox="1"/>
          <p:nvPr/>
        </p:nvSpPr>
        <p:spPr>
          <a:xfrm>
            <a:off x="346087" y="3841114"/>
            <a:ext cx="308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Very different set in the cluster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5F25E65B-26BF-1F4F-97C2-39FE51E1FC4B}"/>
              </a:ext>
            </a:extLst>
          </p:cNvPr>
          <p:cNvSpPr txBox="1"/>
          <p:nvPr/>
        </p:nvSpPr>
        <p:spPr>
          <a:xfrm>
            <a:off x="198524" y="4769957"/>
            <a:ext cx="33771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Every new dimension brings noise, increasing the chance that the clustering is less meaningful.</a:t>
            </a:r>
          </a:p>
          <a:p>
            <a:pPr algn="ctr"/>
            <a:r>
              <a:rPr lang="en-US" b="1" dirty="0"/>
              <a:t>Minimize dimensions, only use features with strong signal.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D1A73A-5946-A24F-8C2E-20167BD2375B}"/>
              </a:ext>
            </a:extLst>
          </p:cNvPr>
          <p:cNvCxnSpPr/>
          <p:nvPr/>
        </p:nvCxnSpPr>
        <p:spPr>
          <a:xfrm>
            <a:off x="3604245" y="2251851"/>
            <a:ext cx="0" cy="43377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28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69094" y="582419"/>
            <a:ext cx="8405812" cy="31908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+mn-lt"/>
              </a:rPr>
              <a:t>Hierarchical Clustering Analysis (HCA)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330697-FC26-4454-A3BE-90B07819C49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9094" y="1291559"/>
            <a:ext cx="8272289" cy="2043056"/>
          </a:xfrm>
        </p:spPr>
        <p:txBody>
          <a:bodyPr>
            <a:normAutofit/>
          </a:bodyPr>
          <a:lstStyle/>
          <a:p>
            <a:r>
              <a:rPr lang="en-US" sz="2400" dirty="0"/>
              <a:t>HCA builds a hierarchy of clusters, with large cluster being further broken into smaller clusters</a:t>
            </a:r>
          </a:p>
          <a:p>
            <a:r>
              <a:rPr lang="en-US" sz="2400" dirty="0"/>
              <a:t>Need to have a measure of nearness (Euclidian, </a:t>
            </a:r>
            <a:r>
              <a:rPr lang="en-US" sz="2400" dirty="0" err="1"/>
              <a:t>Levenstein</a:t>
            </a:r>
            <a:r>
              <a:rPr lang="en-US" sz="2400" dirty="0"/>
              <a:t>…)</a:t>
            </a:r>
          </a:p>
          <a:p>
            <a:r>
              <a:rPr lang="en-US" sz="2400" dirty="0"/>
              <a:t>Similar to stepwise feature selection, hierarchical clustering can be top-down or bottom up (agglomerative)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06E1B2E-1E39-DF40-A54C-6913A632A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416" y="3380964"/>
            <a:ext cx="3289300" cy="3048000"/>
          </a:xfrm>
          <a:prstGeom prst="rect">
            <a:avLst/>
          </a:prstGeo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9018A01-D2E7-7247-B454-C3AF680EF744}"/>
              </a:ext>
            </a:extLst>
          </p:cNvPr>
          <p:cNvSpPr txBox="1">
            <a:spLocks/>
          </p:cNvSpPr>
          <p:nvPr/>
        </p:nvSpPr>
        <p:spPr bwMode="gray">
          <a:xfrm>
            <a:off x="369094" y="3338204"/>
            <a:ext cx="4415283" cy="31333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results can be shown as a dendrogram:</a:t>
            </a:r>
          </a:p>
          <a:p>
            <a:r>
              <a:rPr lang="en-US" dirty="0"/>
              <a:t>One can then use a threshold to decide how many final clusters to have</a:t>
            </a:r>
          </a:p>
          <a:p>
            <a:r>
              <a:rPr lang="en-US" dirty="0"/>
              <a:t>Useful when objects have a natural hierarchy (procedure codes, transaction MCC codes, product category codes…)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60DCA4-C0AE-5B40-A2E5-0791D5348389}"/>
              </a:ext>
            </a:extLst>
          </p:cNvPr>
          <p:cNvSpPr txBox="1"/>
          <p:nvPr/>
        </p:nvSpPr>
        <p:spPr>
          <a:xfrm>
            <a:off x="7610174" y="5124726"/>
            <a:ext cx="159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The user can set a threshold wherever desired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F4199D-C459-3240-B033-61E318E4254E}"/>
              </a:ext>
            </a:extLst>
          </p:cNvPr>
          <p:cNvGrpSpPr/>
          <p:nvPr/>
        </p:nvGrpSpPr>
        <p:grpSpPr>
          <a:xfrm>
            <a:off x="4760776" y="5581331"/>
            <a:ext cx="3309538" cy="250762"/>
            <a:chOff x="4760776" y="5717008"/>
            <a:chExt cx="3309538" cy="25076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4AE6ADE-2D72-EC48-9511-AB93239F50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0776" y="5840357"/>
              <a:ext cx="3309538" cy="0"/>
            </a:xfrm>
            <a:prstGeom prst="line">
              <a:avLst/>
            </a:prstGeom>
            <a:ln w="12700">
              <a:solidFill>
                <a:srgbClr val="DD0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F0975EB-DE3C-FD4D-AD9E-065AE6334F58}"/>
                </a:ext>
              </a:extLst>
            </p:cNvPr>
            <p:cNvCxnSpPr>
              <a:cxnSpLocks/>
            </p:cNvCxnSpPr>
            <p:nvPr/>
          </p:nvCxnSpPr>
          <p:spPr>
            <a:xfrm>
              <a:off x="7974755" y="5717008"/>
              <a:ext cx="0" cy="2507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529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8C9F6D-B6B7-514D-AE31-AA67C90E9199}"/>
              </a:ext>
            </a:extLst>
          </p:cNvPr>
          <p:cNvSpPr/>
          <p:nvPr/>
        </p:nvSpPr>
        <p:spPr>
          <a:xfrm>
            <a:off x="300520" y="5070870"/>
            <a:ext cx="3483601" cy="9019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520" y="542647"/>
            <a:ext cx="8407400" cy="3175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+mn-lt"/>
              </a:rPr>
              <a:t>K Nearest Neighbors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40" y="3467388"/>
            <a:ext cx="3531080" cy="11631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Think this way for data preparation, statistical analysis, normalization, standardization</a:t>
            </a:r>
            <a:r>
              <a:rPr lang="mr-IN" sz="1800" dirty="0"/>
              <a:t>…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30322" y="1927954"/>
            <a:ext cx="1158972" cy="18466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1</a:t>
            </a:r>
            <a:r>
              <a:rPr lang="en-US" sz="1200" dirty="0"/>
              <a:t>  x</a:t>
            </a:r>
            <a:r>
              <a:rPr lang="en-US" sz="1200" baseline="-25000" dirty="0"/>
              <a:t>2</a:t>
            </a:r>
            <a:r>
              <a:rPr lang="en-US" sz="1200" dirty="0"/>
              <a:t>  x</a:t>
            </a:r>
            <a:r>
              <a:rPr lang="en-US" sz="1200" baseline="-25000" dirty="0"/>
              <a:t>3</a:t>
            </a:r>
            <a:r>
              <a:rPr lang="en-US" sz="1200" dirty="0"/>
              <a:t> …  </a:t>
            </a:r>
            <a:r>
              <a:rPr lang="en-US" sz="1200" dirty="0" err="1"/>
              <a:t>x</a:t>
            </a:r>
            <a:r>
              <a:rPr lang="en-US" sz="1200" baseline="-25000" dirty="0" err="1"/>
              <a:t>n</a:t>
            </a:r>
            <a:r>
              <a:rPr lang="en-US" sz="1200" dirty="0"/>
              <a:t>  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30322" y="2107383"/>
            <a:ext cx="1158972" cy="18466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1</a:t>
            </a:r>
            <a:r>
              <a:rPr lang="en-US" sz="1200" dirty="0"/>
              <a:t>  x</a:t>
            </a:r>
            <a:r>
              <a:rPr lang="en-US" sz="1200" baseline="-25000" dirty="0"/>
              <a:t>2</a:t>
            </a:r>
            <a:r>
              <a:rPr lang="en-US" sz="1200" dirty="0"/>
              <a:t>  x</a:t>
            </a:r>
            <a:r>
              <a:rPr lang="en-US" sz="1200" baseline="-25000" dirty="0"/>
              <a:t>3</a:t>
            </a:r>
            <a:r>
              <a:rPr lang="en-US" sz="1200" dirty="0"/>
              <a:t> …  </a:t>
            </a:r>
            <a:r>
              <a:rPr lang="en-US" sz="1200" dirty="0" err="1"/>
              <a:t>x</a:t>
            </a:r>
            <a:r>
              <a:rPr lang="en-US" sz="1200" baseline="-25000" dirty="0" err="1"/>
              <a:t>n</a:t>
            </a:r>
            <a:r>
              <a:rPr lang="en-US" sz="1200" dirty="0"/>
              <a:t>  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30322" y="2286812"/>
            <a:ext cx="1158972" cy="18466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1</a:t>
            </a:r>
            <a:r>
              <a:rPr lang="en-US" sz="1200" dirty="0"/>
              <a:t>  x</a:t>
            </a:r>
            <a:r>
              <a:rPr lang="en-US" sz="1200" baseline="-25000" dirty="0"/>
              <a:t>2</a:t>
            </a:r>
            <a:r>
              <a:rPr lang="en-US" sz="1200" dirty="0"/>
              <a:t>  x</a:t>
            </a:r>
            <a:r>
              <a:rPr lang="en-US" sz="1200" baseline="-25000" dirty="0"/>
              <a:t>3</a:t>
            </a:r>
            <a:r>
              <a:rPr lang="en-US" sz="1200" dirty="0"/>
              <a:t> …  </a:t>
            </a:r>
            <a:r>
              <a:rPr lang="en-US" sz="1200" dirty="0" err="1"/>
              <a:t>x</a:t>
            </a:r>
            <a:r>
              <a:rPr lang="en-US" sz="1200" baseline="-25000" dirty="0" err="1"/>
              <a:t>n</a:t>
            </a:r>
            <a:r>
              <a:rPr lang="en-US" sz="1200" dirty="0"/>
              <a:t>  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30321" y="2466242"/>
            <a:ext cx="1158972" cy="18466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1</a:t>
            </a:r>
            <a:r>
              <a:rPr lang="en-US" sz="1200" dirty="0"/>
              <a:t>  x</a:t>
            </a:r>
            <a:r>
              <a:rPr lang="en-US" sz="1200" baseline="-25000" dirty="0"/>
              <a:t>2</a:t>
            </a:r>
            <a:r>
              <a:rPr lang="en-US" sz="1200" dirty="0"/>
              <a:t>  x</a:t>
            </a:r>
            <a:r>
              <a:rPr lang="en-US" sz="1200" baseline="-25000" dirty="0"/>
              <a:t>3</a:t>
            </a:r>
            <a:r>
              <a:rPr lang="en-US" sz="1200" dirty="0"/>
              <a:t> …  </a:t>
            </a:r>
            <a:r>
              <a:rPr lang="en-US" sz="1200" dirty="0" err="1"/>
              <a:t>x</a:t>
            </a:r>
            <a:r>
              <a:rPr lang="en-US" sz="1200" baseline="-25000" dirty="0" err="1"/>
              <a:t>n</a:t>
            </a:r>
            <a:r>
              <a:rPr lang="en-US" sz="1200" dirty="0"/>
              <a:t>  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32864" y="2825101"/>
            <a:ext cx="153888" cy="18466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11" name="Double Bracket 10"/>
          <p:cNvSpPr/>
          <p:nvPr/>
        </p:nvSpPr>
        <p:spPr bwMode="auto">
          <a:xfrm>
            <a:off x="1714836" y="1901501"/>
            <a:ext cx="1331290" cy="1099867"/>
          </a:xfrm>
          <a:prstGeom prst="bracketPair">
            <a:avLst/>
          </a:prstGeom>
          <a:noFill/>
          <a:ln w="1905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1830322" y="2645671"/>
            <a:ext cx="1158972" cy="18466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1</a:t>
            </a:r>
            <a:r>
              <a:rPr lang="en-US" sz="1200" dirty="0"/>
              <a:t>  x</a:t>
            </a:r>
            <a:r>
              <a:rPr lang="en-US" sz="1200" baseline="-25000" dirty="0"/>
              <a:t>2</a:t>
            </a:r>
            <a:r>
              <a:rPr lang="en-US" sz="1200" dirty="0"/>
              <a:t>  x</a:t>
            </a:r>
            <a:r>
              <a:rPr lang="en-US" sz="1200" baseline="-25000" dirty="0"/>
              <a:t>3</a:t>
            </a:r>
            <a:r>
              <a:rPr lang="en-US" sz="1200" dirty="0"/>
              <a:t> …  </a:t>
            </a:r>
            <a:r>
              <a:rPr lang="en-US" sz="1200" dirty="0" err="1"/>
              <a:t>x</a:t>
            </a:r>
            <a:r>
              <a:rPr lang="en-US" sz="1200" baseline="-25000" dirty="0" err="1"/>
              <a:t>n</a:t>
            </a:r>
            <a:r>
              <a:rPr lang="en-US" sz="1200" dirty="0"/>
              <a:t>  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43881" y="3184063"/>
            <a:ext cx="711733" cy="1154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750" b="1" dirty="0"/>
              <a:t>Many hundreds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2105478" y="3157263"/>
            <a:ext cx="608658" cy="536"/>
          </a:xfrm>
          <a:prstGeom prst="straightConnector1">
            <a:avLst/>
          </a:prstGeom>
          <a:solidFill>
            <a:schemeClr val="accent1"/>
          </a:solidFill>
          <a:ln w="19050" cap="rnd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146528" y="2251608"/>
            <a:ext cx="365485" cy="230832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750" b="1" dirty="0"/>
              <a:t>Many</a:t>
            </a:r>
          </a:p>
          <a:p>
            <a:pPr algn="ctr"/>
            <a:r>
              <a:rPr lang="en-US" sz="750" b="1" dirty="0"/>
              <a:t>millions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1545827" y="2008613"/>
            <a:ext cx="0" cy="931653"/>
          </a:xfrm>
          <a:prstGeom prst="straightConnector1">
            <a:avLst/>
          </a:prstGeom>
          <a:solidFill>
            <a:schemeClr val="accent1"/>
          </a:solidFill>
          <a:ln w="19050" cap="rnd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9" name="Straight Arrow Connector 18"/>
          <p:cNvCxnSpPr>
            <a:cxnSpLocks/>
          </p:cNvCxnSpPr>
          <p:nvPr/>
        </p:nvCxnSpPr>
        <p:spPr bwMode="auto">
          <a:xfrm flipH="1">
            <a:off x="2330232" y="1859957"/>
            <a:ext cx="10032" cy="1057477"/>
          </a:xfrm>
          <a:prstGeom prst="straightConnector1">
            <a:avLst/>
          </a:prstGeom>
          <a:solidFill>
            <a:schemeClr val="accent1"/>
          </a:solidFill>
          <a:ln w="19050" cap="rnd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291010" y="1236960"/>
            <a:ext cx="21789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Look at max, min, mean, </a:t>
            </a:r>
            <a:r>
              <a:rPr lang="en-US" sz="1050" dirty="0" err="1"/>
              <a:t>sd’s</a:t>
            </a:r>
            <a:r>
              <a:rPr lang="en-US" sz="1050" dirty="0"/>
              <a:t>, distributions, do normalizations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94" y="1348701"/>
            <a:ext cx="3110037" cy="2211582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853797" y="1451714"/>
            <a:ext cx="3854124" cy="3241368"/>
            <a:chOff x="6968551" y="784950"/>
            <a:chExt cx="5138831" cy="4321824"/>
          </a:xfrm>
        </p:grpSpPr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6968551" y="3656423"/>
              <a:ext cx="5138831" cy="1450351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/>
            </a:bodyPr>
            <a:lstStyle>
              <a:lvl1pPr marL="182880" indent="-182880" algn="l" defTabSz="914400" rtl="0" eaLnBrk="1" latinLnBrk="0" hangingPunct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Arial" charset="0"/>
                <a:buChar char="•"/>
                <a:defRPr sz="2400" kern="1200" baseline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defRPr>
              </a:lvl1pPr>
              <a:lvl2pPr marL="914400" indent="-18288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Arial" charset="0"/>
                <a:buChar char="•"/>
                <a:defRPr sz="2000" i="1" kern="1200" baseline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defRPr>
              </a:lvl2pPr>
              <a:lvl3pPr marL="1371600" indent="-18288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Arial" charset="0"/>
                <a:buChar char="•"/>
                <a:defRPr sz="1800" kern="1200" baseline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defRPr>
              </a:lvl3pPr>
              <a:lvl4pPr marL="1828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800" i="1" kern="1200" baseline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defRPr>
              </a:lvl4pPr>
              <a:lvl5pPr marL="22860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600" kern="1200" baseline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defRPr>
              </a:lvl5pPr>
              <a:lvl6pPr marL="27432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6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3200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657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4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4114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/>
                  </a:solidFill>
                </a:rPr>
                <a:t>Think this way for model building process, algorithm design and selection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9773659" y="784950"/>
              <a:ext cx="6137" cy="14488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8164039" y="2244143"/>
              <a:ext cx="1626875" cy="5513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9787463" y="2237241"/>
              <a:ext cx="1627010" cy="5582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1514178" y="2818903"/>
              <a:ext cx="19022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/>
            <a:p>
              <a:pPr algn="ctr"/>
              <a:r>
                <a:rPr lang="en-US" sz="1200" b="1" dirty="0"/>
                <a:t>x</a:t>
              </a:r>
              <a:r>
                <a:rPr lang="en-US" sz="1200" b="1" baseline="-25000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909267" y="2778247"/>
              <a:ext cx="19022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/>
            <a:p>
              <a:pPr algn="ctr"/>
              <a:r>
                <a:rPr lang="en-US" sz="1200" b="1" dirty="0"/>
                <a:t>x</a:t>
              </a:r>
              <a:r>
                <a:rPr lang="en-US" sz="1200" b="1" baseline="-25000" dirty="0"/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598155" y="857606"/>
              <a:ext cx="85495" cy="184665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/>
            <a:p>
              <a:pPr algn="ctr"/>
              <a:r>
                <a:rPr lang="en-US" sz="900" b="1" dirty="0"/>
                <a:t>y</a:t>
              </a: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10428846" y="1757663"/>
              <a:ext cx="77637" cy="69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US" sz="1800">
                <a:latin typeface="Arial" charset="0"/>
                <a:ea typeface="ヒラギノ角ゴ Pro W3" pitchFamily="64" charset="-128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8508668" y="2036668"/>
              <a:ext cx="77637" cy="69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US" sz="1800">
                <a:latin typeface="Arial" charset="0"/>
                <a:ea typeface="ヒラギノ角ゴ Pro W3" pitchFamily="64" charset="-128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8794931" y="1687170"/>
              <a:ext cx="77637" cy="69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US" sz="1800">
                <a:latin typeface="Arial" charset="0"/>
                <a:ea typeface="ヒラギノ角ゴ Pro W3" pitchFamily="64" charset="-128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9358330" y="2539563"/>
              <a:ext cx="77637" cy="69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US" sz="1800">
                <a:latin typeface="Arial" charset="0"/>
                <a:ea typeface="ヒラギノ角ゴ Pro W3" pitchFamily="64" charset="-128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9046972" y="1136722"/>
              <a:ext cx="77637" cy="69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US" sz="1800">
                <a:latin typeface="Arial" charset="0"/>
                <a:ea typeface="ヒラギノ角ゴ Pro W3" pitchFamily="64" charset="-128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9746487" y="2409316"/>
              <a:ext cx="77637" cy="69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US" sz="1800">
                <a:latin typeface="Arial" charset="0"/>
                <a:ea typeface="ヒラギノ角ゴ Pro W3" pitchFamily="64" charset="-128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9380314" y="2056353"/>
              <a:ext cx="77637" cy="69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US" sz="1800">
                <a:latin typeface="Arial" charset="0"/>
                <a:ea typeface="ヒラギノ角ゴ Pro W3" pitchFamily="64" charset="-128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10050227" y="1847612"/>
              <a:ext cx="77637" cy="69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US" sz="1800">
                <a:latin typeface="Arial" charset="0"/>
                <a:ea typeface="ヒラギノ角ゴ Pro W3" pitchFamily="64" charset="-128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9858392" y="1275393"/>
              <a:ext cx="77637" cy="69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US" sz="1800">
                <a:latin typeface="Arial" charset="0"/>
                <a:ea typeface="ヒラギノ角ゴ Pro W3" pitchFamily="64" charset="-128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9347249" y="1336942"/>
              <a:ext cx="77637" cy="69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US" sz="1800">
                <a:latin typeface="Arial" charset="0"/>
                <a:ea typeface="ヒラギノ角ゴ Pro W3" pitchFamily="64" charset="-128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10809261" y="1687170"/>
              <a:ext cx="77637" cy="69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US" sz="1800">
                <a:latin typeface="Arial" charset="0"/>
                <a:ea typeface="ヒラギノ角ゴ Pro W3" pitchFamily="64" charset="-128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 bwMode="auto">
            <a:xfrm>
              <a:off x="10092264" y="1935269"/>
              <a:ext cx="4762" cy="747713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 flipH="1" flipV="1">
              <a:off x="9407324" y="2369895"/>
              <a:ext cx="650167" cy="301183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 flipH="1">
              <a:off x="10108976" y="2511848"/>
              <a:ext cx="443605" cy="166731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4" name="Oval 53"/>
            <p:cNvSpPr/>
            <p:nvPr/>
          </p:nvSpPr>
          <p:spPr bwMode="auto">
            <a:xfrm>
              <a:off x="9124609" y="2178476"/>
              <a:ext cx="77637" cy="69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US" sz="1800">
                <a:latin typeface="Arial" charset="0"/>
                <a:ea typeface="ヒラギノ角ゴ Pro W3" pitchFamily="64" charset="-128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11117216" y="1759476"/>
              <a:ext cx="77637" cy="69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US" sz="1800">
                <a:latin typeface="Arial" charset="0"/>
                <a:ea typeface="ヒラギノ角ゴ Pro W3" pitchFamily="64" charset="-128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10296332" y="1531588"/>
              <a:ext cx="77637" cy="69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US" sz="1800">
                <a:latin typeface="Arial" charset="0"/>
                <a:ea typeface="ヒラギノ角ゴ Pro W3" pitchFamily="64" charset="-128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9397977" y="1757663"/>
              <a:ext cx="77637" cy="69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US" sz="1800">
                <a:latin typeface="Arial" charset="0"/>
                <a:ea typeface="ヒラギノ角ゴ Pro W3" pitchFamily="64" charset="-128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8626695" y="2343004"/>
              <a:ext cx="77637" cy="69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US" sz="1800">
                <a:latin typeface="Arial" charset="0"/>
                <a:ea typeface="ヒラギノ角ゴ Pro W3" pitchFamily="64" charset="-128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9105083" y="1948163"/>
              <a:ext cx="77637" cy="69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US" sz="1800">
                <a:latin typeface="Arial" charset="0"/>
                <a:ea typeface="ヒラギノ角ゴ Pro W3" pitchFamily="64" charset="-128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10178283" y="2183202"/>
              <a:ext cx="77637" cy="69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US" sz="1800">
                <a:latin typeface="Arial" charset="0"/>
                <a:ea typeface="ヒラギノ角ゴ Pro W3" pitchFamily="64" charset="-128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9141164" y="1555754"/>
              <a:ext cx="77637" cy="69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US" sz="1800">
                <a:latin typeface="Arial" charset="0"/>
                <a:ea typeface="ヒラギノ角ゴ Pro W3" pitchFamily="64" charset="-128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9897210" y="1652664"/>
              <a:ext cx="77637" cy="69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US" sz="1800">
                <a:latin typeface="Arial" charset="0"/>
                <a:ea typeface="ヒラギノ角ゴ Pro W3" pitchFamily="64" charset="-128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2DFE111-3057-2040-838D-473A9C2CA482}"/>
              </a:ext>
            </a:extLst>
          </p:cNvPr>
          <p:cNvSpPr txBox="1"/>
          <p:nvPr/>
        </p:nvSpPr>
        <p:spPr>
          <a:xfrm>
            <a:off x="-10882" y="1657634"/>
            <a:ext cx="13878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 matrix after creation of variables 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CB7B2C1-EC06-D340-96EB-02F96CBE2791}"/>
              </a:ext>
            </a:extLst>
          </p:cNvPr>
          <p:cNvCxnSpPr/>
          <p:nvPr/>
        </p:nvCxnSpPr>
        <p:spPr>
          <a:xfrm flipH="1">
            <a:off x="6226410" y="4605117"/>
            <a:ext cx="4603" cy="10866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451FE17-0496-064D-93B8-FCB00C0D4B2F}"/>
              </a:ext>
            </a:extLst>
          </p:cNvPr>
          <p:cNvCxnSpPr/>
          <p:nvPr/>
        </p:nvCxnSpPr>
        <p:spPr>
          <a:xfrm flipV="1">
            <a:off x="5019195" y="5699512"/>
            <a:ext cx="1220156" cy="413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A31DDE7-9609-CD4B-A82F-2C1C8A00BD30}"/>
              </a:ext>
            </a:extLst>
          </p:cNvPr>
          <p:cNvCxnSpPr/>
          <p:nvPr/>
        </p:nvCxnSpPr>
        <p:spPr>
          <a:xfrm flipH="1" flipV="1">
            <a:off x="6236763" y="5694335"/>
            <a:ext cx="1220258" cy="4186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9FB95A1-C45E-D241-B568-E8A3245FDB9F}"/>
              </a:ext>
            </a:extLst>
          </p:cNvPr>
          <p:cNvSpPr txBox="1"/>
          <p:nvPr/>
        </p:nvSpPr>
        <p:spPr>
          <a:xfrm>
            <a:off x="7531800" y="6130582"/>
            <a:ext cx="142668" cy="18466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D0069C3-8511-9F4F-BE64-F7BF1E557DB9}"/>
              </a:ext>
            </a:extLst>
          </p:cNvPr>
          <p:cNvSpPr txBox="1"/>
          <p:nvPr/>
        </p:nvSpPr>
        <p:spPr>
          <a:xfrm>
            <a:off x="4828116" y="6100090"/>
            <a:ext cx="142668" cy="18466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60A0820-EAE8-2647-95F6-D058177FB505}"/>
              </a:ext>
            </a:extLst>
          </p:cNvPr>
          <p:cNvSpPr txBox="1"/>
          <p:nvPr/>
        </p:nvSpPr>
        <p:spPr>
          <a:xfrm>
            <a:off x="6094782" y="4659609"/>
            <a:ext cx="64121" cy="1384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900" b="1" dirty="0"/>
              <a:t>y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ED09A9-0EC0-1843-A755-3DBC7B4D6270}"/>
              </a:ext>
            </a:extLst>
          </p:cNvPr>
          <p:cNvSpPr/>
          <p:nvPr/>
        </p:nvSpPr>
        <p:spPr bwMode="auto">
          <a:xfrm>
            <a:off x="6717801" y="5334652"/>
            <a:ext cx="58228" cy="5175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sz="1800">
              <a:latin typeface="Arial" charset="0"/>
              <a:ea typeface="ヒラギノ角ゴ Pro W3" pitchFamily="64" charset="-128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CC1355D-B118-7740-B745-A7A3A916F24E}"/>
              </a:ext>
            </a:extLst>
          </p:cNvPr>
          <p:cNvSpPr/>
          <p:nvPr/>
        </p:nvSpPr>
        <p:spPr bwMode="auto">
          <a:xfrm>
            <a:off x="5277667" y="5543906"/>
            <a:ext cx="58228" cy="5175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sz="1800">
              <a:latin typeface="Arial" charset="0"/>
              <a:ea typeface="ヒラギノ角ゴ Pro W3" pitchFamily="64" charset="-128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B629A4C-C37E-3340-913A-C8A98811D07E}"/>
              </a:ext>
            </a:extLst>
          </p:cNvPr>
          <p:cNvSpPr/>
          <p:nvPr/>
        </p:nvSpPr>
        <p:spPr bwMode="auto">
          <a:xfrm>
            <a:off x="5509617" y="5241525"/>
            <a:ext cx="58228" cy="51759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sz="1800">
              <a:latin typeface="Arial" charset="0"/>
              <a:ea typeface="ヒラギノ角ゴ Pro W3" pitchFamily="64" charset="-128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FFF0CF6-2D50-DA4E-8253-1DFB9192102C}"/>
              </a:ext>
            </a:extLst>
          </p:cNvPr>
          <p:cNvSpPr/>
          <p:nvPr/>
        </p:nvSpPr>
        <p:spPr bwMode="auto">
          <a:xfrm>
            <a:off x="5914914" y="5921077"/>
            <a:ext cx="58228" cy="5175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sz="1800">
              <a:latin typeface="Arial" charset="0"/>
              <a:ea typeface="ヒラギノ角ゴ Pro W3" pitchFamily="64" charset="-128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D024592-9519-714A-952E-B3606FED0BAA}"/>
              </a:ext>
            </a:extLst>
          </p:cNvPr>
          <p:cNvSpPr/>
          <p:nvPr/>
        </p:nvSpPr>
        <p:spPr bwMode="auto">
          <a:xfrm>
            <a:off x="5681395" y="4856246"/>
            <a:ext cx="58228" cy="51759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sz="1800" dirty="0">
              <a:latin typeface="Arial" charset="0"/>
              <a:ea typeface="ヒラギノ角ゴ Pro W3" pitchFamily="64" charset="-128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DD7E62E-BA3C-A948-9AC9-0F4B450A88D5}"/>
              </a:ext>
            </a:extLst>
          </p:cNvPr>
          <p:cNvSpPr/>
          <p:nvPr/>
        </p:nvSpPr>
        <p:spPr bwMode="auto">
          <a:xfrm>
            <a:off x="6206031" y="5823392"/>
            <a:ext cx="58228" cy="5175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sz="1800">
              <a:latin typeface="Arial" charset="0"/>
              <a:ea typeface="ヒラギノ角ゴ Pro W3" pitchFamily="64" charset="-128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9F6A2EA-40D5-014E-998D-AE62D623EB84}"/>
              </a:ext>
            </a:extLst>
          </p:cNvPr>
          <p:cNvSpPr/>
          <p:nvPr/>
        </p:nvSpPr>
        <p:spPr bwMode="auto">
          <a:xfrm>
            <a:off x="5931402" y="5558669"/>
            <a:ext cx="58228" cy="5175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sz="1800">
              <a:latin typeface="Arial" charset="0"/>
              <a:ea typeface="ヒラギノ角ゴ Pro W3" pitchFamily="64" charset="-128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346FBD3-6226-1940-9A10-599BB6B9A368}"/>
              </a:ext>
            </a:extLst>
          </p:cNvPr>
          <p:cNvSpPr/>
          <p:nvPr/>
        </p:nvSpPr>
        <p:spPr bwMode="auto">
          <a:xfrm>
            <a:off x="6433836" y="5402114"/>
            <a:ext cx="58228" cy="5175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sz="1800">
              <a:latin typeface="Arial" charset="0"/>
              <a:ea typeface="ヒラギノ角ゴ Pro W3" pitchFamily="64" charset="-128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B05A9C7-19CE-704E-9F78-9DF0FE62AFD2}"/>
              </a:ext>
            </a:extLst>
          </p:cNvPr>
          <p:cNvSpPr/>
          <p:nvPr/>
        </p:nvSpPr>
        <p:spPr bwMode="auto">
          <a:xfrm>
            <a:off x="6289960" y="4972949"/>
            <a:ext cx="58228" cy="5175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sz="1800">
              <a:latin typeface="Arial" charset="0"/>
              <a:ea typeface="ヒラギノ角ゴ Pro W3" pitchFamily="64" charset="-128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C4094C0-6651-4D40-8585-ACD1FCEEC752}"/>
              </a:ext>
            </a:extLst>
          </p:cNvPr>
          <p:cNvSpPr/>
          <p:nvPr/>
        </p:nvSpPr>
        <p:spPr bwMode="auto">
          <a:xfrm>
            <a:off x="5906603" y="5019111"/>
            <a:ext cx="58228" cy="5175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sz="1800">
              <a:latin typeface="Arial" charset="0"/>
              <a:ea typeface="ヒラギノ角ゴ Pro W3" pitchFamily="64" charset="-128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0570E4-43FD-E642-A01C-960141A154E7}"/>
              </a:ext>
            </a:extLst>
          </p:cNvPr>
          <p:cNvSpPr/>
          <p:nvPr/>
        </p:nvSpPr>
        <p:spPr bwMode="auto">
          <a:xfrm>
            <a:off x="7003112" y="5281782"/>
            <a:ext cx="58228" cy="5175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sz="1800">
              <a:latin typeface="Arial" charset="0"/>
              <a:ea typeface="ヒラギノ角ゴ Pro W3" pitchFamily="64" charset="-128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66D2E4B-796A-C44F-A280-CF18DE9D93AD}"/>
              </a:ext>
            </a:extLst>
          </p:cNvPr>
          <p:cNvSpPr/>
          <p:nvPr/>
        </p:nvSpPr>
        <p:spPr bwMode="auto">
          <a:xfrm>
            <a:off x="5791382" y="5640737"/>
            <a:ext cx="58228" cy="51759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sz="1800">
              <a:latin typeface="Arial" charset="0"/>
              <a:ea typeface="ヒラギノ角ゴ Pro W3" pitchFamily="64" charset="-128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778CDB3-46D9-B946-BA35-056A8040C7D6}"/>
              </a:ext>
            </a:extLst>
          </p:cNvPr>
          <p:cNvSpPr/>
          <p:nvPr/>
        </p:nvSpPr>
        <p:spPr bwMode="auto">
          <a:xfrm>
            <a:off x="7234078" y="5336012"/>
            <a:ext cx="58228" cy="5175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sz="1800">
              <a:latin typeface="Arial" charset="0"/>
              <a:ea typeface="ヒラギノ角ゴ Pro W3" pitchFamily="64" charset="-128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2B8507B-8C31-524F-9BCA-7AB5B1E0B331}"/>
              </a:ext>
            </a:extLst>
          </p:cNvPr>
          <p:cNvSpPr/>
          <p:nvPr/>
        </p:nvSpPr>
        <p:spPr bwMode="auto">
          <a:xfrm>
            <a:off x="6618415" y="5165096"/>
            <a:ext cx="58228" cy="5175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sz="1800">
              <a:latin typeface="Arial" charset="0"/>
              <a:ea typeface="ヒラギノ角ゴ Pro W3" pitchFamily="64" charset="-128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974C3A5-4879-1C45-82FD-124B48F5C434}"/>
              </a:ext>
            </a:extLst>
          </p:cNvPr>
          <p:cNvSpPr/>
          <p:nvPr/>
        </p:nvSpPr>
        <p:spPr bwMode="auto">
          <a:xfrm>
            <a:off x="5944649" y="5334652"/>
            <a:ext cx="58228" cy="5175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sz="1800">
              <a:latin typeface="Arial" charset="0"/>
              <a:ea typeface="ヒラギノ角ゴ Pro W3" pitchFamily="64" charset="-128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77F259E-8054-5E40-AE5F-3B7B35452B7D}"/>
              </a:ext>
            </a:extLst>
          </p:cNvPr>
          <p:cNvSpPr/>
          <p:nvPr/>
        </p:nvSpPr>
        <p:spPr bwMode="auto">
          <a:xfrm>
            <a:off x="5366187" y="5773658"/>
            <a:ext cx="58228" cy="5175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sz="1800">
              <a:latin typeface="Arial" charset="0"/>
              <a:ea typeface="ヒラギノ角ゴ Pro W3" pitchFamily="64" charset="-128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8685BE9-D360-B540-A28C-A74C8B8C3BDE}"/>
              </a:ext>
            </a:extLst>
          </p:cNvPr>
          <p:cNvSpPr/>
          <p:nvPr/>
        </p:nvSpPr>
        <p:spPr bwMode="auto">
          <a:xfrm>
            <a:off x="5724978" y="5468002"/>
            <a:ext cx="58228" cy="51759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sz="1800">
              <a:latin typeface="Arial" charset="0"/>
              <a:ea typeface="ヒラギノ角ゴ Pro W3" pitchFamily="64" charset="-128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8FC3A30-4483-1545-AD3B-D3749DFA3325}"/>
              </a:ext>
            </a:extLst>
          </p:cNvPr>
          <p:cNvSpPr/>
          <p:nvPr/>
        </p:nvSpPr>
        <p:spPr bwMode="auto">
          <a:xfrm>
            <a:off x="6529878" y="5653806"/>
            <a:ext cx="58228" cy="5175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sz="1800">
              <a:latin typeface="Arial" charset="0"/>
              <a:ea typeface="ヒラギノ角ゴ Pro W3" pitchFamily="64" charset="-128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63AE1D9-309E-D04D-975B-4D51FCB41BD8}"/>
              </a:ext>
            </a:extLst>
          </p:cNvPr>
          <p:cNvSpPr/>
          <p:nvPr/>
        </p:nvSpPr>
        <p:spPr bwMode="auto">
          <a:xfrm>
            <a:off x="5752039" y="5183220"/>
            <a:ext cx="58228" cy="5175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sz="1800">
              <a:latin typeface="Arial" charset="0"/>
              <a:ea typeface="ヒラギノ角ゴ Pro W3" pitchFamily="64" charset="-128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9B4FB00-7F12-F543-AB20-7FEB319FAD7D}"/>
              </a:ext>
            </a:extLst>
          </p:cNvPr>
          <p:cNvSpPr/>
          <p:nvPr/>
        </p:nvSpPr>
        <p:spPr bwMode="auto">
          <a:xfrm>
            <a:off x="6319074" y="5255903"/>
            <a:ext cx="58228" cy="5175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sz="1800">
              <a:latin typeface="Arial" charset="0"/>
              <a:ea typeface="ヒラギノ角ゴ Pro W3" pitchFamily="64" charset="-128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96FFB4D-9D39-124E-98F2-CE3EEEB58A98}"/>
              </a:ext>
            </a:extLst>
          </p:cNvPr>
          <p:cNvSpPr/>
          <p:nvPr/>
        </p:nvSpPr>
        <p:spPr bwMode="auto">
          <a:xfrm>
            <a:off x="5670807" y="6094339"/>
            <a:ext cx="58228" cy="51759"/>
          </a:xfrm>
          <a:prstGeom prst="ellipse">
            <a:avLst/>
          </a:prstGeom>
          <a:solidFill>
            <a:srgbClr val="DD0002"/>
          </a:solidFill>
          <a:ln w="9525" cap="flat" cmpd="sng" algn="ctr">
            <a:solidFill>
              <a:srgbClr val="DD000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sz="1800" dirty="0">
              <a:latin typeface="Arial" charset="0"/>
              <a:ea typeface="ヒラギノ角ゴ Pro W3" pitchFamily="64" charset="-128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59DCD3D-00E6-FB4F-B5F0-EA20282FA787}"/>
              </a:ext>
            </a:extLst>
          </p:cNvPr>
          <p:cNvSpPr/>
          <p:nvPr/>
        </p:nvSpPr>
        <p:spPr>
          <a:xfrm rot="20404565">
            <a:off x="5503733" y="5982593"/>
            <a:ext cx="384725" cy="2972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A565BD1-7302-9641-B654-34F8CEB63EC8}"/>
              </a:ext>
            </a:extLst>
          </p:cNvPr>
          <p:cNvCxnSpPr>
            <a:cxnSpLocks/>
          </p:cNvCxnSpPr>
          <p:nvPr/>
        </p:nvCxnSpPr>
        <p:spPr bwMode="auto">
          <a:xfrm>
            <a:off x="5817277" y="5694076"/>
            <a:ext cx="9576" cy="483772"/>
          </a:xfrm>
          <a:prstGeom prst="line">
            <a:avLst/>
          </a:prstGeom>
          <a:solidFill>
            <a:schemeClr val="accent1"/>
          </a:solidFill>
          <a:ln w="19050" cap="rnd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F4B70F2-B7B7-B346-AF8D-CF7123B41AEE}"/>
              </a:ext>
            </a:extLst>
          </p:cNvPr>
          <p:cNvCxnSpPr>
            <a:cxnSpLocks/>
          </p:cNvCxnSpPr>
          <p:nvPr/>
        </p:nvCxnSpPr>
        <p:spPr bwMode="auto">
          <a:xfrm>
            <a:off x="5544841" y="5307662"/>
            <a:ext cx="10668" cy="854577"/>
          </a:xfrm>
          <a:prstGeom prst="line">
            <a:avLst/>
          </a:prstGeom>
          <a:solidFill>
            <a:schemeClr val="accent1"/>
          </a:solidFill>
          <a:ln w="19050" cap="rnd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FFE479F-939D-DC40-A96B-D70491C22233}"/>
              </a:ext>
            </a:extLst>
          </p:cNvPr>
          <p:cNvCxnSpPr>
            <a:cxnSpLocks/>
          </p:cNvCxnSpPr>
          <p:nvPr/>
        </p:nvCxnSpPr>
        <p:spPr bwMode="auto">
          <a:xfrm>
            <a:off x="5712013" y="4902827"/>
            <a:ext cx="13253" cy="1125814"/>
          </a:xfrm>
          <a:prstGeom prst="line">
            <a:avLst/>
          </a:prstGeom>
          <a:solidFill>
            <a:schemeClr val="accent1"/>
          </a:solidFill>
          <a:ln w="19050" cap="rnd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D8935F3-324A-2E48-8C91-8A921C9AC9D5}"/>
              </a:ext>
            </a:extLst>
          </p:cNvPr>
          <p:cNvCxnSpPr/>
          <p:nvPr/>
        </p:nvCxnSpPr>
        <p:spPr bwMode="auto">
          <a:xfrm>
            <a:off x="5753121" y="5530687"/>
            <a:ext cx="3572" cy="560785"/>
          </a:xfrm>
          <a:prstGeom prst="line">
            <a:avLst/>
          </a:prstGeom>
          <a:solidFill>
            <a:schemeClr val="accent1"/>
          </a:solidFill>
          <a:ln w="19050" cap="rnd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100" name="Content Placeholder 2">
            <a:extLst>
              <a:ext uri="{FF2B5EF4-FFF2-40B4-BE49-F238E27FC236}">
                <a16:creationId xmlns:a16="http://schemas.microsoft.com/office/drawing/2014/main" id="{2AA6417F-70CB-1647-BA91-43D0081CAF2A}"/>
              </a:ext>
            </a:extLst>
          </p:cNvPr>
          <p:cNvSpPr txBox="1">
            <a:spLocks/>
          </p:cNvSpPr>
          <p:nvPr/>
        </p:nvSpPr>
        <p:spPr>
          <a:xfrm>
            <a:off x="408330" y="5207379"/>
            <a:ext cx="3531080" cy="6962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-137160"/>
            <a:r>
              <a:rPr lang="en-US" sz="1800" dirty="0"/>
              <a:t>KNN is NOT a clustering method</a:t>
            </a:r>
          </a:p>
          <a:p>
            <a:pPr marL="137160" indent="-137160"/>
            <a:r>
              <a:rPr lang="en-US" sz="1800" dirty="0"/>
              <a:t>It is a predictive model y=f(x)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F52BA8-84FD-6C48-930A-F907FC0901DE}"/>
              </a:ext>
            </a:extLst>
          </p:cNvPr>
          <p:cNvSpPr txBox="1"/>
          <p:nvPr/>
        </p:nvSpPr>
        <p:spPr>
          <a:xfrm>
            <a:off x="2902014" y="6244507"/>
            <a:ext cx="205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1) Point in x space for which you want to predict 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A0DBA3-281A-C541-8403-2F712B59B841}"/>
              </a:ext>
            </a:extLst>
          </p:cNvPr>
          <p:cNvCxnSpPr/>
          <p:nvPr/>
        </p:nvCxnSpPr>
        <p:spPr>
          <a:xfrm flipH="1">
            <a:off x="4894815" y="6162239"/>
            <a:ext cx="756478" cy="2638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6F6ACB9-C3BE-7540-81BF-DFE9E7E0CB24}"/>
              </a:ext>
            </a:extLst>
          </p:cNvPr>
          <p:cNvSpPr txBox="1"/>
          <p:nvPr/>
        </p:nvSpPr>
        <p:spPr>
          <a:xfrm>
            <a:off x="3734159" y="4731953"/>
            <a:ext cx="184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3) Prediction for y is average of the nearest neighbors in x space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B5C1C94-CCE6-934C-9770-3D9F9EEAC0DE}"/>
              </a:ext>
            </a:extLst>
          </p:cNvPr>
          <p:cNvSpPr txBox="1"/>
          <p:nvPr/>
        </p:nvSpPr>
        <p:spPr>
          <a:xfrm>
            <a:off x="5854127" y="6244507"/>
            <a:ext cx="1551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2) Find the K nearest neighbors in x space</a:t>
            </a:r>
          </a:p>
        </p:txBody>
      </p:sp>
    </p:spTree>
    <p:extLst>
      <p:ext uri="{BB962C8B-B14F-4D97-AF65-F5344CB8AC3E}">
        <p14:creationId xmlns:p14="http://schemas.microsoft.com/office/powerpoint/2010/main" val="73209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Healthcare Fraud and Abuse Problem - Engagement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" y="2054225"/>
            <a:ext cx="8004712" cy="3906960"/>
          </a:xfrm>
        </p:spPr>
        <p:txBody>
          <a:bodyPr>
            <a:normAutofit/>
          </a:bodyPr>
          <a:lstStyle/>
          <a:p>
            <a:r>
              <a:rPr lang="en-US" sz="2400" dirty="0"/>
              <a:t>In 2006 United HealthCare came to ID Analytics. Said they’d worked with FICO, IBM, SAS and weren’t satisfied with the results.</a:t>
            </a:r>
          </a:p>
          <a:p>
            <a:endParaRPr lang="en-US" sz="2400" dirty="0"/>
          </a:p>
          <a:p>
            <a:r>
              <a:rPr lang="en-US" sz="2400" dirty="0"/>
              <a:t>We negotiated a complicated multiyear, multimillion $ contract planned to grow with ongoing improvements.</a:t>
            </a:r>
          </a:p>
          <a:p>
            <a:endParaRPr lang="en-US" sz="2400" dirty="0"/>
          </a:p>
          <a:p>
            <a:r>
              <a:rPr lang="en-US" sz="2400" dirty="0"/>
              <a:t>To sign the contract they pressed us to tell them what we could achieve: fraud detection rate and false positive rate. I politely, consistently refused, and we still got the deal.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Healthcare Fraud Problem - Business/Technical Situation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" y="2071810"/>
            <a:ext cx="7886700" cy="3883513"/>
          </a:xfrm>
        </p:spPr>
        <p:txBody>
          <a:bodyPr>
            <a:normAutofit/>
          </a:bodyPr>
          <a:lstStyle/>
          <a:p>
            <a:r>
              <a:rPr lang="en-US" sz="2400" dirty="0"/>
              <a:t>Complex rule system in place. ~300 rules, all conflicting with each other. Fragile, hard to understand and maintain. They needed a different approach.</a:t>
            </a:r>
          </a:p>
          <a:p>
            <a:endParaRPr lang="en-US" sz="2400" dirty="0"/>
          </a:p>
          <a:p>
            <a:r>
              <a:rPr lang="en-US" sz="2400" dirty="0"/>
              <a:t>They had a robust team of experts, both technologists (rule writers) and investigators.</a:t>
            </a:r>
          </a:p>
          <a:p>
            <a:endParaRPr lang="en-US" sz="2400" dirty="0"/>
          </a:p>
          <a:p>
            <a:r>
              <a:rPr lang="en-US" sz="2400" dirty="0"/>
              <a:t>Had no labeled frauds that they wanted to share, so the algorithms had to be unsupervised.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69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270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Healthcare Fraud and Abuse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638" y="1302240"/>
            <a:ext cx="8381316" cy="508341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/>
              <a:t>Entities:</a:t>
            </a:r>
          </a:p>
          <a:p>
            <a:r>
              <a:rPr lang="en-US" sz="2400" dirty="0"/>
              <a:t>Patients (people)</a:t>
            </a:r>
          </a:p>
          <a:p>
            <a:r>
              <a:rPr lang="en-US" sz="2400" dirty="0"/>
              <a:t>Providers (doctors, nurses, therapists…)</a:t>
            </a:r>
          </a:p>
          <a:p>
            <a:r>
              <a:rPr lang="en-US" sz="2400" dirty="0"/>
              <a:t>Facilities (hospitals, clinics, offices…)</a:t>
            </a:r>
          </a:p>
          <a:p>
            <a:r>
              <a:rPr lang="en-US" sz="2400" dirty="0"/>
              <a:t>Insurance companies</a:t>
            </a:r>
          </a:p>
          <a:p>
            <a:r>
              <a:rPr lang="en-US" sz="2400" dirty="0"/>
              <a:t>Diagnoses (the health problems that the patients have)</a:t>
            </a:r>
          </a:p>
          <a:p>
            <a:r>
              <a:rPr lang="en-US" sz="2400" dirty="0"/>
              <a:t>Procedures (what the providers do)</a:t>
            </a:r>
          </a:p>
          <a:p>
            <a:r>
              <a:rPr lang="en-US" sz="2400" dirty="0"/>
              <a:t>Claims (submitted by the providers to the insurance companies for payment)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Patients see providers for healthcare.</a:t>
            </a:r>
          </a:p>
          <a:p>
            <a:pPr marL="0" indent="0">
              <a:buNone/>
            </a:pPr>
            <a:r>
              <a:rPr lang="en-US" sz="2400" dirty="0"/>
              <a:t>Providers submit claims to insurance companies.</a:t>
            </a:r>
          </a:p>
          <a:p>
            <a:pPr marL="0" indent="0">
              <a:buNone/>
            </a:pPr>
            <a:r>
              <a:rPr lang="en-US" sz="2400" dirty="0"/>
              <a:t>Sometimes providers submit fraudulent/inflated claims.</a:t>
            </a:r>
          </a:p>
          <a:p>
            <a:pPr marL="0" indent="0">
              <a:buNone/>
            </a:pPr>
            <a:r>
              <a:rPr lang="en-US" sz="2400" dirty="0"/>
              <a:t>Insurance companies only pay a set amount for each procedure. Providers know this and sometimes inflate the claim.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76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10941</TotalTime>
  <Words>2586</Words>
  <Application>Microsoft Macintosh PowerPoint</Application>
  <PresentationFormat>On-screen Show (4:3)</PresentationFormat>
  <Paragraphs>304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</vt:lpstr>
      <vt:lpstr>Office Theme</vt:lpstr>
      <vt:lpstr>4/2 Class 11 – Healthcare Fraud </vt:lpstr>
      <vt:lpstr>Clustering Algorithms</vt:lpstr>
      <vt:lpstr>K-Means, Fuzzy C-Means - Unsupervised</vt:lpstr>
      <vt:lpstr>Clustering in High Dimensions is Dangerous</vt:lpstr>
      <vt:lpstr>Hierarchical Clustering Analysis (HCA)</vt:lpstr>
      <vt:lpstr>K Nearest Neighbors Model</vt:lpstr>
      <vt:lpstr>Healthcare Fraud and Abuse Problem - Engagement</vt:lpstr>
      <vt:lpstr>Healthcare Fraud Problem - Business/Technical Situation</vt:lpstr>
      <vt:lpstr>Healthcare Fraud and Abuse</vt:lpstr>
      <vt:lpstr>Healthcare Fraud and Abuse:  Data and Requirements</vt:lpstr>
      <vt:lpstr>Healthcare Fraud and Abuse: Solution Path</vt:lpstr>
      <vt:lpstr>Healthcare Fraud and Abuse: Data</vt:lpstr>
      <vt:lpstr>Healthcare Fraud and Abuse:  Grouping and Clustering</vt:lpstr>
      <vt:lpstr>Healthcare Fraud and Abuse:  Variable Creation</vt:lpstr>
      <vt:lpstr>Healthcare Fraud and Abuse:  Model and Reason Codes</vt:lpstr>
      <vt:lpstr>Healthcare Fraud and Abuse: Results</vt:lpstr>
      <vt:lpstr>Lessons Learned</vt:lpstr>
      <vt:lpstr>Card Transactions Data Preparation</vt:lpstr>
      <vt:lpstr>Homework 9 – Do Feature Selection for the Transaction Data Variables</vt:lpstr>
      <vt:lpstr>Look at Model Parameter Studies</vt:lpstr>
      <vt:lpstr>Fraud Savings Calculation Suggests Score Cutoff</vt:lpstr>
      <vt:lpstr>Fraud Scores Increase With Activity</vt:lpstr>
      <vt:lpstr>Plots to Include in Report 3</vt:lpstr>
      <vt:lpstr>How to Make the Best Model (1)</vt:lpstr>
      <vt:lpstr>How to Make the Best Model (2)</vt:lpstr>
      <vt:lpstr>How to Make the Best Model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coggeshall</dc:creator>
  <cp:lastModifiedBy>steve coggeshall</cp:lastModifiedBy>
  <cp:revision>1410</cp:revision>
  <cp:lastPrinted>2020-04-01T17:56:02Z</cp:lastPrinted>
  <dcterms:created xsi:type="dcterms:W3CDTF">2016-12-14T00:44:22Z</dcterms:created>
  <dcterms:modified xsi:type="dcterms:W3CDTF">2020-04-01T18:09:54Z</dcterms:modified>
</cp:coreProperties>
</file>