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73" r:id="rId2"/>
    <p:sldId id="1411" r:id="rId3"/>
    <p:sldId id="1914" r:id="rId4"/>
    <p:sldId id="279" r:id="rId5"/>
    <p:sldId id="330" r:id="rId6"/>
    <p:sldId id="356" r:id="rId7"/>
    <p:sldId id="1008" r:id="rId8"/>
    <p:sldId id="1913" r:id="rId9"/>
    <p:sldId id="899" r:id="rId10"/>
    <p:sldId id="570" r:id="rId11"/>
    <p:sldId id="1010" r:id="rId12"/>
    <p:sldId id="1833" r:id="rId13"/>
    <p:sldId id="1834" r:id="rId14"/>
    <p:sldId id="1013" r:id="rId15"/>
    <p:sldId id="991" r:id="rId16"/>
    <p:sldId id="1028" r:id="rId17"/>
    <p:sldId id="1029" r:id="rId18"/>
    <p:sldId id="1030" r:id="rId19"/>
    <p:sldId id="1915" r:id="rId20"/>
    <p:sldId id="1917" r:id="rId21"/>
    <p:sldId id="371" r:id="rId22"/>
    <p:sldId id="1910" r:id="rId23"/>
    <p:sldId id="580" r:id="rId24"/>
    <p:sldId id="1070" r:id="rId25"/>
    <p:sldId id="1009" r:id="rId26"/>
    <p:sldId id="1911" r:id="rId27"/>
    <p:sldId id="716" r:id="rId28"/>
    <p:sldId id="581" r:id="rId29"/>
    <p:sldId id="103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319"/>
    <p:restoredTop sz="97687"/>
  </p:normalViewPr>
  <p:slideViewPr>
    <p:cSldViewPr snapToGrid="0" snapToObjects="1">
      <p:cViewPr varScale="1">
        <p:scale>
          <a:sx n="128" d="100"/>
          <a:sy n="128" d="100"/>
        </p:scale>
        <p:origin x="1112"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0A69E-4FC8-8249-BC28-1B039120D3AC}" type="datetimeFigureOut">
              <a:rPr lang="en-US" smtClean="0"/>
              <a:t>1/22/20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B85C-57F3-154F-B42E-754239D30DE5}" type="slidenum">
              <a:rPr lang="en-US" smtClean="0"/>
              <a:t>‹#›</a:t>
            </a:fld>
            <a:endParaRPr lang="en-US"/>
          </a:p>
        </p:txBody>
      </p:sp>
    </p:spTree>
    <p:extLst>
      <p:ext uri="{BB962C8B-B14F-4D97-AF65-F5344CB8AC3E}">
        <p14:creationId xmlns:p14="http://schemas.microsoft.com/office/powerpoint/2010/main" val="137442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1</a:t>
            </a:fld>
            <a:endParaRPr lang="en-US"/>
          </a:p>
        </p:txBody>
      </p:sp>
    </p:spTree>
    <p:extLst>
      <p:ext uri="{BB962C8B-B14F-4D97-AF65-F5344CB8AC3E}">
        <p14:creationId xmlns:p14="http://schemas.microsoft.com/office/powerpoint/2010/main" val="192872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A6493-9AB7-DE45-8E0B-1DE7A4119A75}" type="slidenum">
              <a:rPr lang="en-US" smtClean="0"/>
              <a:t>2</a:t>
            </a:fld>
            <a:endParaRPr lang="en-US"/>
          </a:p>
        </p:txBody>
      </p:sp>
    </p:spTree>
    <p:extLst>
      <p:ext uri="{BB962C8B-B14F-4D97-AF65-F5344CB8AC3E}">
        <p14:creationId xmlns:p14="http://schemas.microsoft.com/office/powerpoint/2010/main" val="1320952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28</a:t>
            </a:fld>
            <a:endParaRPr lang="en-US"/>
          </a:p>
        </p:txBody>
      </p:sp>
    </p:spTree>
    <p:extLst>
      <p:ext uri="{BB962C8B-B14F-4D97-AF65-F5344CB8AC3E}">
        <p14:creationId xmlns:p14="http://schemas.microsoft.com/office/powerpoint/2010/main" val="2110481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C507F-C711-FB4E-9980-F17B0E83623D}" type="datetime1">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4987-170C-5C48-B529-D22B5234C191}" type="datetime1">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33D58-4C16-C048-A740-A56DAEDB5C70}" type="datetime1">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Fin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9888" y="869951"/>
            <a:ext cx="8405812" cy="319088"/>
          </a:xfrm>
        </p:spPr>
        <p:txBody>
          <a:bodyPr/>
          <a:lstStyle/>
          <a:p>
            <a:r>
              <a:rPr lang="en-US"/>
              <a:t>Click to edit Master title style</a:t>
            </a:r>
            <a:endParaRPr lang="en-US" dirty="0"/>
          </a:p>
        </p:txBody>
      </p:sp>
      <p:sp>
        <p:nvSpPr>
          <p:cNvPr id="3" name="Content Placeholder 2"/>
          <p:cNvSpPr>
            <a:spLocks noGrp="1"/>
          </p:cNvSpPr>
          <p:nvPr>
            <p:ph idx="1"/>
          </p:nvPr>
        </p:nvSpPr>
        <p:spPr bwMode="gray">
          <a:xfrm>
            <a:off x="369888" y="1687513"/>
            <a:ext cx="8405812" cy="4300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spect="1" noChangeArrowheads="1"/>
          </p:cNvSpPr>
          <p:nvPr>
            <p:ph type="ftr" sz="quarter" idx="10"/>
          </p:nvPr>
        </p:nvSpPr>
        <p:spPr bwMode="gray"/>
        <p:txBody>
          <a:bodyPr/>
          <a:lstStyle>
            <a:lvl1pPr>
              <a:defRPr/>
            </a:lvl1pPr>
          </a:lstStyle>
          <a:p>
            <a:pPr>
              <a:defRPr/>
            </a:pPr>
            <a:endParaRPr lang="en-US" dirty="0"/>
          </a:p>
        </p:txBody>
      </p:sp>
      <p:sp>
        <p:nvSpPr>
          <p:cNvPr id="5" name="Rectangle 6"/>
          <p:cNvSpPr>
            <a:spLocks noGrp="1" noChangeArrowheads="1"/>
          </p:cNvSpPr>
          <p:nvPr>
            <p:ph type="sldNum" sz="quarter" idx="11"/>
          </p:nvPr>
        </p:nvSpPr>
        <p:spPr bwMode="gray"/>
        <p:txBody>
          <a:bodyPr/>
          <a:lstStyle>
            <a:lvl1pPr>
              <a:defRPr/>
            </a:lvl1pPr>
          </a:lstStyle>
          <a:p>
            <a:pPr>
              <a:defRPr/>
            </a:pPr>
            <a:fld id="{A94B9148-225C-4CEB-963A-DF097CE30754}" type="slidenum">
              <a:rPr lang="en-US"/>
              <a:pPr>
                <a:defRPr/>
              </a:pPr>
              <a:t>‹#›</a:t>
            </a:fld>
            <a:endParaRPr lang="en-US" sz="1400" dirty="0"/>
          </a:p>
        </p:txBody>
      </p:sp>
    </p:spTree>
    <p:extLst>
      <p:ext uri="{BB962C8B-B14F-4D97-AF65-F5344CB8AC3E}">
        <p14:creationId xmlns:p14="http://schemas.microsoft.com/office/powerpoint/2010/main" val="13791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A49E-DE58-3A43-8243-47508D233332}" type="datetime1">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0EC75-7CEA-374E-A321-B54ED15A2653}" type="datetime1">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6588B-673C-154D-B084-D457DFD285F0}" type="datetime1">
              <a:rPr lang="en-US" smtClean="0"/>
              <a:t>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86C2F-739B-9C43-9280-9095C862FED4}" type="datetime1">
              <a:rPr lang="en-US" smtClean="0"/>
              <a:t>1/22/20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68A46-94F7-E541-BB47-1A76E6082E21}" type="datetime1">
              <a:rPr lang="en-US" smtClean="0"/>
              <a:t>1/22/20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45C2E-2E46-7140-9E31-A8892F7542A7}" type="datetime1">
              <a:rPr lang="en-US" smtClean="0"/>
              <a:t>1/22/20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6D8C-72FB-D448-8394-BBEA53A1D9FA}" type="datetime1">
              <a:rPr lang="en-US" smtClean="0"/>
              <a:t>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0C63D-D438-A040-BF01-98273FE3C4BF}" type="datetime1">
              <a:rPr lang="en-US" smtClean="0"/>
              <a:t>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15156-9ECB-274D-816B-D36D2076BD1E}" type="datetime1">
              <a:rPr lang="en-US" smtClean="0"/>
              <a:t>1/22/20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D9788-50B9-FE4F-BD86-303CACCBE7E1}" type="slidenum">
              <a:rPr lang="en-US" smtClean="0"/>
              <a:t>‹#›</a:t>
            </a:fld>
            <a:endParaRPr lang="en-US"/>
          </a:p>
        </p:txBody>
      </p:sp>
    </p:spTree>
    <p:extLst>
      <p:ext uri="{BB962C8B-B14F-4D97-AF65-F5344CB8AC3E}">
        <p14:creationId xmlns:p14="http://schemas.microsoft.com/office/powerpoint/2010/main" val="20391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1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12" Type="http://schemas.openxmlformats.org/officeDocument/2006/relationships/image" Target="../media/image27.emf"/><Relationship Id="rId2" Type="http://schemas.openxmlformats.org/officeDocument/2006/relationships/image" Target="../media/image17.emf"/><Relationship Id="rId1" Type="http://schemas.openxmlformats.org/officeDocument/2006/relationships/slideLayout" Target="../slideLayouts/slideLayout4.xml"/><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0" Type="http://schemas.openxmlformats.org/officeDocument/2006/relationships/image" Target="../media/image25.emf"/><Relationship Id="rId4" Type="http://schemas.openxmlformats.org/officeDocument/2006/relationships/image" Target="../media/image19.emf"/><Relationship Id="rId9" Type="http://schemas.openxmlformats.org/officeDocument/2006/relationships/image" Target="../media/image2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a:latin typeface="Calibri" panose="020F0502020204030204" pitchFamily="34" charset="0"/>
                <a:cs typeface="Calibri" panose="020F0502020204030204" pitchFamily="34" charset="0"/>
              </a:rPr>
              <a:t>1/23 Class 2 </a:t>
            </a:r>
            <a:r>
              <a:rPr lang="mr-IN" sz="3600" dirty="0">
                <a:latin typeface="Calibri" panose="020F0502020204030204" pitchFamily="34" charset="0"/>
              </a:rPr>
              <a:t>–</a:t>
            </a:r>
            <a:r>
              <a:rPr lang="en-US" sz="3600" dirty="0">
                <a:latin typeface="Calibri" panose="020F0502020204030204" pitchFamily="34" charset="0"/>
                <a:cs typeface="Calibri" panose="020F0502020204030204" pitchFamily="34" charset="0"/>
              </a:rPr>
              <a:t> Unsupervised Fraud Algorithms</a:t>
            </a:r>
          </a:p>
        </p:txBody>
      </p:sp>
      <p:sp>
        <p:nvSpPr>
          <p:cNvPr id="4" name="Content Placeholder 3"/>
          <p:cNvSpPr>
            <a:spLocks noGrp="1"/>
          </p:cNvSpPr>
          <p:nvPr>
            <p:ph sz="half" idx="2"/>
          </p:nvPr>
        </p:nvSpPr>
        <p:spPr>
          <a:xfrm>
            <a:off x="628650" y="1825625"/>
            <a:ext cx="7886700" cy="4351338"/>
          </a:xfrm>
        </p:spPr>
        <p:txBody>
          <a:bodyPr>
            <a:normAutofit/>
          </a:bodyPr>
          <a:lstStyle/>
          <a:p>
            <a:r>
              <a:rPr lang="en-US" sz="2400" dirty="0"/>
              <a:t>Fraud processes</a:t>
            </a:r>
          </a:p>
          <a:p>
            <a:r>
              <a:rPr lang="en-US" sz="2400" dirty="0"/>
              <a:t>Finding anomalous records (unsupervised fraud algorithms)</a:t>
            </a:r>
          </a:p>
          <a:p>
            <a:r>
              <a:rPr lang="en-US" sz="2400" dirty="0"/>
              <a:t>Principal Component Analysis (PCA)</a:t>
            </a:r>
          </a:p>
          <a:p>
            <a:r>
              <a:rPr lang="en-US" sz="2400" dirty="0"/>
              <a:t>Variables for NY fraud model</a:t>
            </a:r>
          </a:p>
          <a:p>
            <a:r>
              <a:rPr lang="en-US" sz="2400" dirty="0"/>
              <a:t>Data preparation: cleaning, filling in missing fields</a:t>
            </a:r>
          </a:p>
          <a:p>
            <a:endParaRPr lang="en-US" sz="2400" dirty="0"/>
          </a:p>
          <a:p>
            <a:pPr marL="0" indent="0">
              <a:buNone/>
            </a:pPr>
            <a:r>
              <a:rPr lang="en-US" sz="2400" dirty="0"/>
              <a:t>After today you have all the info needed to solve Project 1</a:t>
            </a:r>
          </a:p>
          <a:p>
            <a:endParaRPr lang="en-US" sz="2400" dirty="0"/>
          </a:p>
        </p:txBody>
      </p:sp>
      <p:sp>
        <p:nvSpPr>
          <p:cNvPr id="5" name="Slide Number Placeholder 4"/>
          <p:cNvSpPr>
            <a:spLocks noGrp="1"/>
          </p:cNvSpPr>
          <p:nvPr>
            <p:ph type="sldNum" sz="quarter" idx="12"/>
          </p:nvPr>
        </p:nvSpPr>
        <p:spPr/>
        <p:txBody>
          <a:bodyPr/>
          <a:lstStyle/>
          <a:p>
            <a:fld id="{88CD9788-50B9-FE4F-BD86-303CACCBE7E1}" type="slidenum">
              <a:rPr lang="en-US" smtClean="0"/>
              <a:t>1</a:t>
            </a:fld>
            <a:endParaRPr lang="en-US"/>
          </a:p>
        </p:txBody>
      </p:sp>
    </p:spTree>
    <p:extLst>
      <p:ext uri="{BB962C8B-B14F-4D97-AF65-F5344CB8AC3E}">
        <p14:creationId xmlns:p14="http://schemas.microsoft.com/office/powerpoint/2010/main" val="107609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9" y="148708"/>
            <a:ext cx="8668372" cy="1325563"/>
          </a:xfrm>
        </p:spPr>
        <p:txBody>
          <a:bodyPr>
            <a:normAutofit/>
          </a:bodyPr>
          <a:lstStyle/>
          <a:p>
            <a:r>
              <a:rPr lang="en-US" sz="3600" dirty="0">
                <a:latin typeface="+mn-lt"/>
              </a:rPr>
              <a:t>Remember That Rotation is a Linear Transformation of Coordinates</a:t>
            </a:r>
          </a:p>
        </p:txBody>
      </p:sp>
      <p:sp>
        <p:nvSpPr>
          <p:cNvPr id="4" name="Slide Number Placeholder 3"/>
          <p:cNvSpPr>
            <a:spLocks noGrp="1"/>
          </p:cNvSpPr>
          <p:nvPr>
            <p:ph type="sldNum" sz="quarter" idx="12"/>
          </p:nvPr>
        </p:nvSpPr>
        <p:spPr/>
        <p:txBody>
          <a:bodyPr/>
          <a:lstStyle/>
          <a:p>
            <a:fld id="{88CD9788-50B9-FE4F-BD86-303CACCBE7E1}" type="slidenum">
              <a:rPr lang="en-US" smtClean="0"/>
              <a:t>10</a:t>
            </a:fld>
            <a:endParaRPr lang="en-US"/>
          </a:p>
        </p:txBody>
      </p:sp>
      <p:sp>
        <p:nvSpPr>
          <p:cNvPr id="6" name="Content Placeholder 5">
            <a:extLst>
              <a:ext uri="{FF2B5EF4-FFF2-40B4-BE49-F238E27FC236}">
                <a16:creationId xmlns:a16="http://schemas.microsoft.com/office/drawing/2014/main" id="{232B2236-0C76-6F4D-A8B6-5A314BC639BE}"/>
              </a:ext>
            </a:extLst>
          </p:cNvPr>
          <p:cNvSpPr>
            <a:spLocks noGrp="1"/>
          </p:cNvSpPr>
          <p:nvPr>
            <p:ph idx="1"/>
          </p:nvPr>
        </p:nvSpPr>
        <p:spPr>
          <a:xfrm>
            <a:off x="474009" y="3950273"/>
            <a:ext cx="8145556" cy="1751293"/>
          </a:xfrm>
        </p:spPr>
        <p:txBody>
          <a:bodyPr>
            <a:normAutofit/>
          </a:bodyPr>
          <a:lstStyle/>
          <a:p>
            <a:pPr>
              <a:lnSpc>
                <a:spcPts val="2880"/>
              </a:lnSpc>
              <a:spcAft>
                <a:spcPts val="200"/>
              </a:spcAft>
            </a:pPr>
            <a:r>
              <a:rPr lang="en-US" sz="2600" dirty="0"/>
              <a:t>Introduce a new coordinate system </a:t>
            </a:r>
            <a:r>
              <a:rPr lang="en-US" sz="2600" i="1" dirty="0"/>
              <a:t>x</a:t>
            </a:r>
            <a:r>
              <a:rPr lang="en-US" sz="2600" i="1" baseline="-25000" dirty="0"/>
              <a:t>1</a:t>
            </a:r>
            <a:r>
              <a:rPr lang="en-US" sz="2600" i="1" dirty="0"/>
              <a:t>’, x</a:t>
            </a:r>
            <a:r>
              <a:rPr lang="en-US" sz="2600" i="1" baseline="-25000" dirty="0"/>
              <a:t>2</a:t>
            </a:r>
            <a:r>
              <a:rPr lang="en-US" sz="2600" i="1" dirty="0"/>
              <a:t>’ </a:t>
            </a:r>
            <a:r>
              <a:rPr lang="en-US" sz="2600" dirty="0"/>
              <a:t>that is a rotation through angle</a:t>
            </a:r>
            <a:r>
              <a:rPr lang="en-US" sz="2600" i="1" dirty="0"/>
              <a:t> </a:t>
            </a:r>
            <a:r>
              <a:rPr lang="en-US" sz="2600" i="1" dirty="0">
                <a:latin typeface="Symbol" pitchFamily="2" charset="2"/>
              </a:rPr>
              <a:t>q</a:t>
            </a:r>
            <a:r>
              <a:rPr lang="en-US" sz="2600" dirty="0">
                <a:latin typeface="Symbol" pitchFamily="2" charset="2"/>
              </a:rPr>
              <a:t>.</a:t>
            </a:r>
          </a:p>
          <a:p>
            <a:pPr>
              <a:lnSpc>
                <a:spcPts val="2880"/>
              </a:lnSpc>
              <a:spcAft>
                <a:spcPts val="200"/>
              </a:spcAft>
            </a:pPr>
            <a:r>
              <a:rPr lang="en-US" sz="2600" dirty="0"/>
              <a:t>The original points (</a:t>
            </a:r>
            <a:r>
              <a:rPr lang="en-US" sz="2600" i="1" dirty="0"/>
              <a:t>x</a:t>
            </a:r>
            <a:r>
              <a:rPr lang="en-US" sz="2600" i="1" baseline="-25000" dirty="0"/>
              <a:t>1</a:t>
            </a:r>
            <a:r>
              <a:rPr lang="en-US" sz="2600" i="1" dirty="0"/>
              <a:t>,x</a:t>
            </a:r>
            <a:r>
              <a:rPr lang="en-US" sz="2600" i="1" baseline="-25000" dirty="0"/>
              <a:t>2</a:t>
            </a:r>
            <a:r>
              <a:rPr lang="en-US" sz="2600" dirty="0"/>
              <a:t>) can be written in terms of the new coordinates through a simple linear transformation:</a:t>
            </a:r>
          </a:p>
          <a:p>
            <a:pPr marL="0" indent="0">
              <a:lnSpc>
                <a:spcPts val="2880"/>
              </a:lnSpc>
              <a:spcAft>
                <a:spcPts val="200"/>
              </a:spcAft>
              <a:buNone/>
            </a:pPr>
            <a:endParaRPr lang="en-US" dirty="0"/>
          </a:p>
        </p:txBody>
      </p:sp>
      <p:grpSp>
        <p:nvGrpSpPr>
          <p:cNvPr id="10" name="Group 9">
            <a:extLst>
              <a:ext uri="{FF2B5EF4-FFF2-40B4-BE49-F238E27FC236}">
                <a16:creationId xmlns:a16="http://schemas.microsoft.com/office/drawing/2014/main" id="{0AF55B6A-D67A-874A-91DD-00A6D1434516}"/>
              </a:ext>
            </a:extLst>
          </p:cNvPr>
          <p:cNvGrpSpPr/>
          <p:nvPr/>
        </p:nvGrpSpPr>
        <p:grpSpPr>
          <a:xfrm>
            <a:off x="1440529" y="1438322"/>
            <a:ext cx="2562544" cy="2140444"/>
            <a:chOff x="1440529" y="1438322"/>
            <a:chExt cx="2562544" cy="2140444"/>
          </a:xfrm>
        </p:grpSpPr>
        <p:cxnSp>
          <p:nvCxnSpPr>
            <p:cNvPr id="11" name="Straight Connector 10">
              <a:extLst>
                <a:ext uri="{FF2B5EF4-FFF2-40B4-BE49-F238E27FC236}">
                  <a16:creationId xmlns:a16="http://schemas.microsoft.com/office/drawing/2014/main" id="{71D18892-AF43-534A-BCC5-057C656DF471}"/>
                </a:ext>
              </a:extLst>
            </p:cNvPr>
            <p:cNvCxnSpPr/>
            <p:nvPr/>
          </p:nvCxnSpPr>
          <p:spPr>
            <a:xfrm>
              <a:off x="1765779" y="1613647"/>
              <a:ext cx="0" cy="16674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6F0D7E-2BFE-7847-962F-C979FC542C15}"/>
                </a:ext>
              </a:extLst>
            </p:cNvPr>
            <p:cNvCxnSpPr>
              <a:cxnSpLocks/>
            </p:cNvCxnSpPr>
            <p:nvPr/>
          </p:nvCxnSpPr>
          <p:spPr>
            <a:xfrm flipV="1">
              <a:off x="1758485" y="3268304"/>
              <a:ext cx="2191874"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FEA794A-045A-684B-A887-B4E69BB5EE3C}"/>
                </a:ext>
              </a:extLst>
            </p:cNvPr>
            <p:cNvSpPr/>
            <p:nvPr/>
          </p:nvSpPr>
          <p:spPr>
            <a:xfrm>
              <a:off x="1440529" y="1438322"/>
              <a:ext cx="362600" cy="369332"/>
            </a:xfrm>
            <a:prstGeom prst="rect">
              <a:avLst/>
            </a:prstGeom>
          </p:spPr>
          <p:txBody>
            <a:bodyPr wrap="none">
              <a:spAutoFit/>
            </a:bodyPr>
            <a:lstStyle/>
            <a:p>
              <a:r>
                <a:rPr lang="en-US" i="1" dirty="0"/>
                <a:t>x</a:t>
              </a:r>
              <a:r>
                <a:rPr lang="en-US" i="1" baseline="-25000" dirty="0"/>
                <a:t>2</a:t>
              </a:r>
              <a:endParaRPr lang="en-US" dirty="0"/>
            </a:p>
          </p:txBody>
        </p:sp>
        <p:sp>
          <p:nvSpPr>
            <p:cNvPr id="15" name="Rectangle 14">
              <a:extLst>
                <a:ext uri="{FF2B5EF4-FFF2-40B4-BE49-F238E27FC236}">
                  <a16:creationId xmlns:a16="http://schemas.microsoft.com/office/drawing/2014/main" id="{C3DC1A70-EEDC-E44A-8349-AD866F112192}"/>
                </a:ext>
              </a:extLst>
            </p:cNvPr>
            <p:cNvSpPr/>
            <p:nvPr/>
          </p:nvSpPr>
          <p:spPr>
            <a:xfrm>
              <a:off x="3640473" y="3209434"/>
              <a:ext cx="362600" cy="369332"/>
            </a:xfrm>
            <a:prstGeom prst="rect">
              <a:avLst/>
            </a:prstGeom>
          </p:spPr>
          <p:txBody>
            <a:bodyPr wrap="none">
              <a:spAutoFit/>
            </a:bodyPr>
            <a:lstStyle/>
            <a:p>
              <a:r>
                <a:rPr lang="en-US" i="1" dirty="0"/>
                <a:t>x</a:t>
              </a:r>
              <a:r>
                <a:rPr lang="en-US" i="1" baseline="-25000" dirty="0"/>
                <a:t>1</a:t>
              </a:r>
              <a:endParaRPr lang="en-US" dirty="0"/>
            </a:p>
          </p:txBody>
        </p:sp>
        <p:sp>
          <p:nvSpPr>
            <p:cNvPr id="16" name="Oval 15">
              <a:extLst>
                <a:ext uri="{FF2B5EF4-FFF2-40B4-BE49-F238E27FC236}">
                  <a16:creationId xmlns:a16="http://schemas.microsoft.com/office/drawing/2014/main" id="{7C64A19C-424F-044E-B12F-5FEE30D2D342}"/>
                </a:ext>
              </a:extLst>
            </p:cNvPr>
            <p:cNvSpPr/>
            <p:nvPr/>
          </p:nvSpPr>
          <p:spPr>
            <a:xfrm>
              <a:off x="2078425" y="2603725"/>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5530C6F-FE1B-2346-A79D-A0C12677EB9C}"/>
                </a:ext>
              </a:extLst>
            </p:cNvPr>
            <p:cNvSpPr/>
            <p:nvPr/>
          </p:nvSpPr>
          <p:spPr>
            <a:xfrm>
              <a:off x="2970017" y="211235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FBAE90A-8337-7D41-B35C-1013E7FF251C}"/>
                </a:ext>
              </a:extLst>
            </p:cNvPr>
            <p:cNvSpPr/>
            <p:nvPr/>
          </p:nvSpPr>
          <p:spPr>
            <a:xfrm>
              <a:off x="3460109" y="271477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5B18F55-C76D-3245-8D05-7853401123F7}"/>
                </a:ext>
              </a:extLst>
            </p:cNvPr>
            <p:cNvSpPr/>
            <p:nvPr/>
          </p:nvSpPr>
          <p:spPr>
            <a:xfrm>
              <a:off x="2730365" y="293148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B453289-F55B-4F4B-A65A-650FF7674522}"/>
                </a:ext>
              </a:extLst>
            </p:cNvPr>
            <p:cNvSpPr/>
            <p:nvPr/>
          </p:nvSpPr>
          <p:spPr>
            <a:xfrm>
              <a:off x="2655602" y="175764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42503B0-B9C4-E445-91E8-8CA9B382D7D5}"/>
                </a:ext>
              </a:extLst>
            </p:cNvPr>
            <p:cNvCxnSpPr>
              <a:cxnSpLocks/>
            </p:cNvCxnSpPr>
            <p:nvPr/>
          </p:nvCxnSpPr>
          <p:spPr>
            <a:xfrm>
              <a:off x="2340443" y="2024531"/>
              <a:ext cx="0" cy="1256551"/>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AE729D-AD34-E848-8060-2C5E9AB4127F}"/>
                </a:ext>
              </a:extLst>
            </p:cNvPr>
            <p:cNvCxnSpPr>
              <a:cxnSpLocks/>
            </p:cNvCxnSpPr>
            <p:nvPr/>
          </p:nvCxnSpPr>
          <p:spPr>
            <a:xfrm>
              <a:off x="1765779" y="2051954"/>
              <a:ext cx="598196"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15A7230-E8D8-F544-B10A-885AA09B91FC}"/>
                </a:ext>
              </a:extLst>
            </p:cNvPr>
            <p:cNvSpPr/>
            <p:nvPr/>
          </p:nvSpPr>
          <p:spPr>
            <a:xfrm>
              <a:off x="2321591" y="2024531"/>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7D7AB3CF-9CF4-E345-AA45-6116F033B1DF}"/>
              </a:ext>
            </a:extLst>
          </p:cNvPr>
          <p:cNvGrpSpPr/>
          <p:nvPr/>
        </p:nvGrpSpPr>
        <p:grpSpPr>
          <a:xfrm rot="20078215">
            <a:off x="4826359" y="1221887"/>
            <a:ext cx="2191874" cy="1667435"/>
            <a:chOff x="4498970" y="2148144"/>
            <a:chExt cx="2191874" cy="1667435"/>
          </a:xfrm>
        </p:grpSpPr>
        <p:cxnSp>
          <p:nvCxnSpPr>
            <p:cNvPr id="49" name="Straight Connector 48">
              <a:extLst>
                <a:ext uri="{FF2B5EF4-FFF2-40B4-BE49-F238E27FC236}">
                  <a16:creationId xmlns:a16="http://schemas.microsoft.com/office/drawing/2014/main" id="{AAED5F7C-AA04-7843-9D76-523B0533AD42}"/>
                </a:ext>
              </a:extLst>
            </p:cNvPr>
            <p:cNvCxnSpPr/>
            <p:nvPr/>
          </p:nvCxnSpPr>
          <p:spPr>
            <a:xfrm>
              <a:off x="4512418" y="2148144"/>
              <a:ext cx="0" cy="166743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E02510-E203-3240-9E63-27D2B60EF6A9}"/>
                </a:ext>
              </a:extLst>
            </p:cNvPr>
            <p:cNvCxnSpPr>
              <a:cxnSpLocks/>
            </p:cNvCxnSpPr>
            <p:nvPr/>
          </p:nvCxnSpPr>
          <p:spPr>
            <a:xfrm flipV="1">
              <a:off x="4498970" y="3808854"/>
              <a:ext cx="2191874"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C366B0D-EFB7-3540-BBCC-72229E86A3BC}"/>
              </a:ext>
            </a:extLst>
          </p:cNvPr>
          <p:cNvGrpSpPr/>
          <p:nvPr/>
        </p:nvGrpSpPr>
        <p:grpSpPr>
          <a:xfrm>
            <a:off x="4203599" y="1434328"/>
            <a:ext cx="3442365" cy="2140444"/>
            <a:chOff x="4203599" y="1428390"/>
            <a:chExt cx="3442365" cy="2140444"/>
          </a:xfrm>
        </p:grpSpPr>
        <p:cxnSp>
          <p:nvCxnSpPr>
            <p:cNvPr id="37" name="Straight Connector 36">
              <a:extLst>
                <a:ext uri="{FF2B5EF4-FFF2-40B4-BE49-F238E27FC236}">
                  <a16:creationId xmlns:a16="http://schemas.microsoft.com/office/drawing/2014/main" id="{10400383-77BB-714F-899C-F5D44D4B6CA1}"/>
                </a:ext>
              </a:extLst>
            </p:cNvPr>
            <p:cNvCxnSpPr/>
            <p:nvPr/>
          </p:nvCxnSpPr>
          <p:spPr>
            <a:xfrm>
              <a:off x="5297817" y="1603715"/>
              <a:ext cx="0" cy="16674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71FF1C-1B08-0943-96C7-FC6BD8573C3D}"/>
                </a:ext>
              </a:extLst>
            </p:cNvPr>
            <p:cNvCxnSpPr>
              <a:cxnSpLocks/>
            </p:cNvCxnSpPr>
            <p:nvPr/>
          </p:nvCxnSpPr>
          <p:spPr>
            <a:xfrm flipV="1">
              <a:off x="5284369" y="3264425"/>
              <a:ext cx="2191874"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1DAD250-3E5B-6A49-A8B5-0A8F4ED56872}"/>
                </a:ext>
              </a:extLst>
            </p:cNvPr>
            <p:cNvSpPr/>
            <p:nvPr/>
          </p:nvSpPr>
          <p:spPr>
            <a:xfrm>
              <a:off x="4972567" y="1428390"/>
              <a:ext cx="362600" cy="369332"/>
            </a:xfrm>
            <a:prstGeom prst="rect">
              <a:avLst/>
            </a:prstGeom>
          </p:spPr>
          <p:txBody>
            <a:bodyPr wrap="none">
              <a:spAutoFit/>
            </a:bodyPr>
            <a:lstStyle/>
            <a:p>
              <a:r>
                <a:rPr lang="en-US" i="1" dirty="0"/>
                <a:t>x</a:t>
              </a:r>
              <a:r>
                <a:rPr lang="en-US" i="1" baseline="-25000" dirty="0"/>
                <a:t>2</a:t>
              </a:r>
              <a:endParaRPr lang="en-US" dirty="0"/>
            </a:p>
          </p:txBody>
        </p:sp>
        <p:sp>
          <p:nvSpPr>
            <p:cNvPr id="40" name="Rectangle 39">
              <a:extLst>
                <a:ext uri="{FF2B5EF4-FFF2-40B4-BE49-F238E27FC236}">
                  <a16:creationId xmlns:a16="http://schemas.microsoft.com/office/drawing/2014/main" id="{2620815B-54B1-D340-9C15-8FA98040DE6E}"/>
                </a:ext>
              </a:extLst>
            </p:cNvPr>
            <p:cNvSpPr/>
            <p:nvPr/>
          </p:nvSpPr>
          <p:spPr>
            <a:xfrm>
              <a:off x="7172511" y="3199502"/>
              <a:ext cx="362600" cy="369332"/>
            </a:xfrm>
            <a:prstGeom prst="rect">
              <a:avLst/>
            </a:prstGeom>
          </p:spPr>
          <p:txBody>
            <a:bodyPr wrap="none">
              <a:spAutoFit/>
            </a:bodyPr>
            <a:lstStyle/>
            <a:p>
              <a:r>
                <a:rPr lang="en-US" i="1" dirty="0"/>
                <a:t>x</a:t>
              </a:r>
              <a:r>
                <a:rPr lang="en-US" i="1" baseline="-25000" dirty="0"/>
                <a:t>1</a:t>
              </a:r>
              <a:endParaRPr lang="en-US" dirty="0"/>
            </a:p>
          </p:txBody>
        </p:sp>
        <p:sp>
          <p:nvSpPr>
            <p:cNvPr id="41" name="Oval 40">
              <a:extLst>
                <a:ext uri="{FF2B5EF4-FFF2-40B4-BE49-F238E27FC236}">
                  <a16:creationId xmlns:a16="http://schemas.microsoft.com/office/drawing/2014/main" id="{21D5DD80-A9C1-B44C-907B-4E68EC937F5E}"/>
                </a:ext>
              </a:extLst>
            </p:cNvPr>
            <p:cNvSpPr/>
            <p:nvPr/>
          </p:nvSpPr>
          <p:spPr>
            <a:xfrm>
              <a:off x="5610463" y="2593793"/>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C1FEDD2-A2C9-8747-802F-309E9E73196B}"/>
                </a:ext>
              </a:extLst>
            </p:cNvPr>
            <p:cNvSpPr/>
            <p:nvPr/>
          </p:nvSpPr>
          <p:spPr>
            <a:xfrm>
              <a:off x="6502055" y="210242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07A21AE-DFC5-9C44-868D-10D4219451A5}"/>
                </a:ext>
              </a:extLst>
            </p:cNvPr>
            <p:cNvSpPr/>
            <p:nvPr/>
          </p:nvSpPr>
          <p:spPr>
            <a:xfrm>
              <a:off x="6992147" y="270484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A996782-347A-E04D-9814-1EB4A105E625}"/>
                </a:ext>
              </a:extLst>
            </p:cNvPr>
            <p:cNvSpPr/>
            <p:nvPr/>
          </p:nvSpPr>
          <p:spPr>
            <a:xfrm>
              <a:off x="6262403" y="292155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664CD57-A64E-6747-BB0B-B3B456CF3DC9}"/>
                </a:ext>
              </a:extLst>
            </p:cNvPr>
            <p:cNvSpPr/>
            <p:nvPr/>
          </p:nvSpPr>
          <p:spPr>
            <a:xfrm>
              <a:off x="6187640" y="174771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4EF1919E-BFF4-484A-9883-8C3789BC11D9}"/>
                </a:ext>
              </a:extLst>
            </p:cNvPr>
            <p:cNvCxnSpPr>
              <a:cxnSpLocks/>
            </p:cNvCxnSpPr>
            <p:nvPr/>
          </p:nvCxnSpPr>
          <p:spPr>
            <a:xfrm>
              <a:off x="5872481" y="2014599"/>
              <a:ext cx="0" cy="1256551"/>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5E8CCD-BDBA-C243-8785-30AA0F557355}"/>
                </a:ext>
              </a:extLst>
            </p:cNvPr>
            <p:cNvCxnSpPr>
              <a:cxnSpLocks/>
            </p:cNvCxnSpPr>
            <p:nvPr/>
          </p:nvCxnSpPr>
          <p:spPr>
            <a:xfrm>
              <a:off x="5297817" y="2042022"/>
              <a:ext cx="598196"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7A76198-5ACF-7040-A566-A122B8A42CFC}"/>
                </a:ext>
              </a:extLst>
            </p:cNvPr>
            <p:cNvSpPr/>
            <p:nvPr/>
          </p:nvSpPr>
          <p:spPr>
            <a:xfrm>
              <a:off x="4203599" y="1545054"/>
              <a:ext cx="420308" cy="369332"/>
            </a:xfrm>
            <a:prstGeom prst="rect">
              <a:avLst/>
            </a:prstGeom>
          </p:spPr>
          <p:txBody>
            <a:bodyPr wrap="none">
              <a:spAutoFit/>
            </a:bodyPr>
            <a:lstStyle/>
            <a:p>
              <a:r>
                <a:rPr lang="en-US" i="1" dirty="0">
                  <a:solidFill>
                    <a:srgbClr val="C00000"/>
                  </a:solidFill>
                </a:rPr>
                <a:t>x</a:t>
              </a:r>
              <a:r>
                <a:rPr lang="en-US" i="1" baseline="-25000" dirty="0">
                  <a:solidFill>
                    <a:srgbClr val="C00000"/>
                  </a:solidFill>
                </a:rPr>
                <a:t>2</a:t>
              </a:r>
              <a:r>
                <a:rPr lang="en-US" i="1" dirty="0">
                  <a:solidFill>
                    <a:srgbClr val="C00000"/>
                  </a:solidFill>
                </a:rPr>
                <a:t>’</a:t>
              </a:r>
              <a:endParaRPr lang="en-US" dirty="0">
                <a:solidFill>
                  <a:srgbClr val="C00000"/>
                </a:solidFill>
              </a:endParaRPr>
            </a:p>
          </p:txBody>
        </p:sp>
        <p:sp>
          <p:nvSpPr>
            <p:cNvPr id="53" name="Rectangle 52">
              <a:extLst>
                <a:ext uri="{FF2B5EF4-FFF2-40B4-BE49-F238E27FC236}">
                  <a16:creationId xmlns:a16="http://schemas.microsoft.com/office/drawing/2014/main" id="{E4F0D497-B9B8-EB4F-A092-A586CD1AA9E5}"/>
                </a:ext>
              </a:extLst>
            </p:cNvPr>
            <p:cNvSpPr/>
            <p:nvPr/>
          </p:nvSpPr>
          <p:spPr>
            <a:xfrm>
              <a:off x="7225656" y="2245676"/>
              <a:ext cx="420308" cy="369332"/>
            </a:xfrm>
            <a:prstGeom prst="rect">
              <a:avLst/>
            </a:prstGeom>
          </p:spPr>
          <p:txBody>
            <a:bodyPr wrap="none">
              <a:spAutoFit/>
            </a:bodyPr>
            <a:lstStyle/>
            <a:p>
              <a:r>
                <a:rPr lang="en-US" i="1" dirty="0">
                  <a:solidFill>
                    <a:srgbClr val="C00000"/>
                  </a:solidFill>
                </a:rPr>
                <a:t>x</a:t>
              </a:r>
              <a:r>
                <a:rPr lang="en-US" i="1" baseline="-25000" dirty="0">
                  <a:solidFill>
                    <a:srgbClr val="C00000"/>
                  </a:solidFill>
                </a:rPr>
                <a:t>1</a:t>
              </a:r>
              <a:r>
                <a:rPr lang="en-US" i="1" dirty="0">
                  <a:solidFill>
                    <a:srgbClr val="C00000"/>
                  </a:solidFill>
                </a:rPr>
                <a:t>’</a:t>
              </a:r>
              <a:endParaRPr lang="en-US" dirty="0">
                <a:solidFill>
                  <a:srgbClr val="C00000"/>
                </a:solidFill>
              </a:endParaRPr>
            </a:p>
          </p:txBody>
        </p:sp>
        <p:cxnSp>
          <p:nvCxnSpPr>
            <p:cNvPr id="54" name="Straight Connector 53">
              <a:extLst>
                <a:ext uri="{FF2B5EF4-FFF2-40B4-BE49-F238E27FC236}">
                  <a16:creationId xmlns:a16="http://schemas.microsoft.com/office/drawing/2014/main" id="{B9D6BAD3-9686-F846-A8F4-D024767EB65E}"/>
                </a:ext>
              </a:extLst>
            </p:cNvPr>
            <p:cNvCxnSpPr>
              <a:cxnSpLocks/>
            </p:cNvCxnSpPr>
            <p:nvPr/>
          </p:nvCxnSpPr>
          <p:spPr>
            <a:xfrm>
              <a:off x="5887380" y="2023902"/>
              <a:ext cx="362613" cy="817021"/>
            </a:xfrm>
            <a:prstGeom prst="lin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62097EA-FAC4-7A48-B0FE-1564DB755A23}"/>
                </a:ext>
              </a:extLst>
            </p:cNvPr>
            <p:cNvCxnSpPr>
              <a:cxnSpLocks/>
            </p:cNvCxnSpPr>
            <p:nvPr/>
          </p:nvCxnSpPr>
          <p:spPr>
            <a:xfrm flipV="1">
              <a:off x="4922558" y="2045138"/>
              <a:ext cx="963887" cy="469428"/>
            </a:xfrm>
            <a:prstGeom prst="lin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9CD5E162-022E-0947-9850-56EA0BA4B803}"/>
                </a:ext>
              </a:extLst>
            </p:cNvPr>
            <p:cNvSpPr/>
            <p:nvPr/>
          </p:nvSpPr>
          <p:spPr>
            <a:xfrm>
              <a:off x="5853629" y="2014599"/>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CCF394B9-CD2E-7B41-9BCD-68E60278A355}"/>
              </a:ext>
            </a:extLst>
          </p:cNvPr>
          <p:cNvGrpSpPr/>
          <p:nvPr/>
        </p:nvGrpSpPr>
        <p:grpSpPr>
          <a:xfrm>
            <a:off x="4535281" y="1769598"/>
            <a:ext cx="1477533" cy="1418221"/>
            <a:chOff x="4535281" y="1766835"/>
            <a:chExt cx="1477533" cy="1418221"/>
          </a:xfrm>
        </p:grpSpPr>
        <p:sp>
          <p:nvSpPr>
            <p:cNvPr id="3" name="Arc 2">
              <a:extLst>
                <a:ext uri="{FF2B5EF4-FFF2-40B4-BE49-F238E27FC236}">
                  <a16:creationId xmlns:a16="http://schemas.microsoft.com/office/drawing/2014/main" id="{B9ECA620-3513-2349-9CFC-9EB8FC2D6A2F}"/>
                </a:ext>
              </a:extLst>
            </p:cNvPr>
            <p:cNvSpPr/>
            <p:nvPr/>
          </p:nvSpPr>
          <p:spPr>
            <a:xfrm rot="18888488">
              <a:off x="4601021" y="1773263"/>
              <a:ext cx="1346053" cy="1477533"/>
            </a:xfrm>
            <a:prstGeom prst="arc">
              <a:avLst>
                <a:gd name="adj1" fmla="val 16017799"/>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E0F20554-4423-D84E-816F-2DF5E7D4C98F}"/>
                </a:ext>
              </a:extLst>
            </p:cNvPr>
            <p:cNvSpPr/>
            <p:nvPr/>
          </p:nvSpPr>
          <p:spPr>
            <a:xfrm>
              <a:off x="5308107" y="1766835"/>
              <a:ext cx="635909" cy="294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9436C56F-0E8E-4245-BD6D-0956181F4EEB}"/>
              </a:ext>
            </a:extLst>
          </p:cNvPr>
          <p:cNvSpPr txBox="1"/>
          <p:nvPr/>
        </p:nvSpPr>
        <p:spPr>
          <a:xfrm>
            <a:off x="3310070" y="5721385"/>
            <a:ext cx="2473434" cy="646331"/>
          </a:xfrm>
          <a:prstGeom prst="rect">
            <a:avLst/>
          </a:prstGeom>
          <a:noFill/>
        </p:spPr>
        <p:txBody>
          <a:bodyPr wrap="none" rtlCol="0">
            <a:spAutoFit/>
          </a:bodyPr>
          <a:lstStyle/>
          <a:p>
            <a:r>
              <a:rPr lang="en-US" i="1" dirty="0"/>
              <a:t>x</a:t>
            </a:r>
            <a:r>
              <a:rPr lang="en-US" i="1" baseline="-25000" dirty="0"/>
              <a:t>1</a:t>
            </a:r>
            <a:r>
              <a:rPr lang="en-US" i="1" dirty="0"/>
              <a:t>’ </a:t>
            </a:r>
            <a:r>
              <a:rPr lang="en-US" dirty="0"/>
              <a:t>= </a:t>
            </a:r>
            <a:r>
              <a:rPr lang="en-US" i="1" dirty="0"/>
              <a:t>x</a:t>
            </a:r>
            <a:r>
              <a:rPr lang="en-US" i="1" baseline="-25000" dirty="0"/>
              <a:t>1</a:t>
            </a:r>
            <a:r>
              <a:rPr lang="en-US" dirty="0"/>
              <a:t> cos </a:t>
            </a:r>
            <a:r>
              <a:rPr lang="en-US" i="1" dirty="0">
                <a:latin typeface="Symbol" pitchFamily="2" charset="2"/>
              </a:rPr>
              <a:t>q</a:t>
            </a:r>
            <a:r>
              <a:rPr lang="en-US" dirty="0">
                <a:latin typeface="Symbol" pitchFamily="2" charset="2"/>
              </a:rPr>
              <a:t> +</a:t>
            </a:r>
            <a:r>
              <a:rPr lang="en-US" dirty="0"/>
              <a:t> </a:t>
            </a:r>
            <a:r>
              <a:rPr lang="en-US" i="1" dirty="0"/>
              <a:t>x</a:t>
            </a:r>
            <a:r>
              <a:rPr lang="en-US" i="1" baseline="-25000" dirty="0"/>
              <a:t>2</a:t>
            </a:r>
            <a:r>
              <a:rPr lang="en-US" baseline="-25000" dirty="0"/>
              <a:t> </a:t>
            </a:r>
            <a:r>
              <a:rPr lang="en-US" dirty="0"/>
              <a:t>sin </a:t>
            </a:r>
            <a:r>
              <a:rPr lang="en-US" i="1" dirty="0">
                <a:latin typeface="Symbol" pitchFamily="2" charset="2"/>
              </a:rPr>
              <a:t>q</a:t>
            </a:r>
            <a:r>
              <a:rPr lang="en-US" dirty="0"/>
              <a:t> </a:t>
            </a:r>
          </a:p>
          <a:p>
            <a:r>
              <a:rPr lang="en-US" i="1" dirty="0"/>
              <a:t>x</a:t>
            </a:r>
            <a:r>
              <a:rPr lang="en-US" i="1" baseline="-25000" dirty="0"/>
              <a:t>2</a:t>
            </a:r>
            <a:r>
              <a:rPr lang="en-US" i="1" dirty="0"/>
              <a:t>’ </a:t>
            </a:r>
            <a:r>
              <a:rPr lang="en-US" dirty="0"/>
              <a:t>= </a:t>
            </a:r>
            <a:r>
              <a:rPr lang="en-US" dirty="0">
                <a:latin typeface="Symbol" pitchFamily="2" charset="2"/>
              </a:rPr>
              <a:t>-</a:t>
            </a:r>
            <a:r>
              <a:rPr lang="en-US" dirty="0"/>
              <a:t> </a:t>
            </a:r>
            <a:r>
              <a:rPr lang="en-US" i="1" dirty="0"/>
              <a:t>x</a:t>
            </a:r>
            <a:r>
              <a:rPr lang="en-US" i="1" baseline="-25000" dirty="0"/>
              <a:t>1</a:t>
            </a:r>
            <a:r>
              <a:rPr lang="en-US" dirty="0"/>
              <a:t> sin </a:t>
            </a:r>
            <a:r>
              <a:rPr lang="en-US" i="1" dirty="0">
                <a:latin typeface="Symbol" pitchFamily="2" charset="2"/>
              </a:rPr>
              <a:t>q</a:t>
            </a:r>
            <a:r>
              <a:rPr lang="en-US" dirty="0">
                <a:latin typeface="Symbol" pitchFamily="2" charset="2"/>
              </a:rPr>
              <a:t> +</a:t>
            </a:r>
            <a:r>
              <a:rPr lang="en-US" dirty="0"/>
              <a:t> </a:t>
            </a:r>
            <a:r>
              <a:rPr lang="en-US" i="1" dirty="0"/>
              <a:t>x</a:t>
            </a:r>
            <a:r>
              <a:rPr lang="en-US" i="1" baseline="-25000" dirty="0"/>
              <a:t>2</a:t>
            </a:r>
            <a:r>
              <a:rPr lang="en-US" baseline="-25000" dirty="0"/>
              <a:t> </a:t>
            </a:r>
            <a:r>
              <a:rPr lang="en-US" dirty="0"/>
              <a:t>cos </a:t>
            </a:r>
            <a:r>
              <a:rPr lang="en-US" i="1" dirty="0">
                <a:latin typeface="Symbol" pitchFamily="2" charset="2"/>
              </a:rPr>
              <a:t>q</a:t>
            </a:r>
            <a:r>
              <a:rPr lang="en-US" dirty="0"/>
              <a:t> </a:t>
            </a:r>
          </a:p>
        </p:txBody>
      </p:sp>
      <p:pic>
        <p:nvPicPr>
          <p:cNvPr id="8" name="Picture 7">
            <a:extLst>
              <a:ext uri="{FF2B5EF4-FFF2-40B4-BE49-F238E27FC236}">
                <a16:creationId xmlns:a16="http://schemas.microsoft.com/office/drawing/2014/main" id="{86CE8CB8-1605-9845-9952-2328E9C77166}"/>
              </a:ext>
            </a:extLst>
          </p:cNvPr>
          <p:cNvPicPr>
            <a:picLocks noChangeAspect="1"/>
          </p:cNvPicPr>
          <p:nvPr/>
        </p:nvPicPr>
        <p:blipFill>
          <a:blip r:embed="rId2"/>
          <a:stretch>
            <a:fillRect/>
          </a:stretch>
        </p:blipFill>
        <p:spPr>
          <a:xfrm>
            <a:off x="4946154" y="1896340"/>
            <a:ext cx="116621" cy="189509"/>
          </a:xfrm>
          <a:prstGeom prst="rect">
            <a:avLst/>
          </a:prstGeom>
        </p:spPr>
      </p:pic>
      <p:sp>
        <p:nvSpPr>
          <p:cNvPr id="56" name="Oval 55">
            <a:extLst>
              <a:ext uri="{FF2B5EF4-FFF2-40B4-BE49-F238E27FC236}">
                <a16:creationId xmlns:a16="http://schemas.microsoft.com/office/drawing/2014/main" id="{9CBEB7A6-1D96-FE4A-9C35-325790CBD652}"/>
              </a:ext>
            </a:extLst>
          </p:cNvPr>
          <p:cNvSpPr/>
          <p:nvPr/>
        </p:nvSpPr>
        <p:spPr>
          <a:xfrm>
            <a:off x="5846926" y="2035131"/>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B470824D-D7E8-C741-97CF-BFE7F52D121C}"/>
              </a:ext>
            </a:extLst>
          </p:cNvPr>
          <p:cNvCxnSpPr>
            <a:cxnSpLocks/>
          </p:cNvCxnSpPr>
          <p:nvPr/>
        </p:nvCxnSpPr>
        <p:spPr>
          <a:xfrm>
            <a:off x="5286254" y="2052436"/>
            <a:ext cx="598196"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E19BAE45-07C0-724E-8194-9DA963B7A47A}"/>
              </a:ext>
            </a:extLst>
          </p:cNvPr>
          <p:cNvSpPr/>
          <p:nvPr/>
        </p:nvSpPr>
        <p:spPr>
          <a:xfrm>
            <a:off x="1938540" y="1848303"/>
            <a:ext cx="284052" cy="246221"/>
          </a:xfrm>
          <a:prstGeom prst="rect">
            <a:avLst/>
          </a:prstGeom>
        </p:spPr>
        <p:txBody>
          <a:bodyPr wrap="none">
            <a:spAutoFit/>
          </a:bodyPr>
          <a:lstStyle/>
          <a:p>
            <a:r>
              <a:rPr lang="en-US" sz="1000" i="1" dirty="0"/>
              <a:t>x</a:t>
            </a:r>
            <a:r>
              <a:rPr lang="en-US" sz="1000" i="1" baseline="-25000" dirty="0"/>
              <a:t>1</a:t>
            </a:r>
            <a:endParaRPr lang="en-US" sz="1000" dirty="0"/>
          </a:p>
        </p:txBody>
      </p:sp>
      <p:sp>
        <p:nvSpPr>
          <p:cNvPr id="59" name="Rectangle 58">
            <a:extLst>
              <a:ext uri="{FF2B5EF4-FFF2-40B4-BE49-F238E27FC236}">
                <a16:creationId xmlns:a16="http://schemas.microsoft.com/office/drawing/2014/main" id="{4E3D1EA4-2EFB-2F4A-8CA6-A2023FB82B35}"/>
              </a:ext>
            </a:extLst>
          </p:cNvPr>
          <p:cNvSpPr/>
          <p:nvPr/>
        </p:nvSpPr>
        <p:spPr>
          <a:xfrm>
            <a:off x="2279573" y="2439118"/>
            <a:ext cx="284052" cy="246221"/>
          </a:xfrm>
          <a:prstGeom prst="rect">
            <a:avLst/>
          </a:prstGeom>
        </p:spPr>
        <p:txBody>
          <a:bodyPr wrap="none">
            <a:spAutoFit/>
          </a:bodyPr>
          <a:lstStyle/>
          <a:p>
            <a:r>
              <a:rPr lang="en-US" sz="1000" i="1" dirty="0"/>
              <a:t>x</a:t>
            </a:r>
            <a:r>
              <a:rPr lang="en-US" sz="1000" i="1" baseline="-25000" dirty="0"/>
              <a:t>2</a:t>
            </a:r>
            <a:endParaRPr lang="en-US" sz="1000" dirty="0"/>
          </a:p>
        </p:txBody>
      </p:sp>
      <p:sp>
        <p:nvSpPr>
          <p:cNvPr id="60" name="Rectangle 59">
            <a:extLst>
              <a:ext uri="{FF2B5EF4-FFF2-40B4-BE49-F238E27FC236}">
                <a16:creationId xmlns:a16="http://schemas.microsoft.com/office/drawing/2014/main" id="{8B65AF81-F5BF-7649-A009-8C2CAA40868A}"/>
              </a:ext>
            </a:extLst>
          </p:cNvPr>
          <p:cNvSpPr/>
          <p:nvPr/>
        </p:nvSpPr>
        <p:spPr>
          <a:xfrm>
            <a:off x="5482029" y="1847617"/>
            <a:ext cx="284052" cy="246221"/>
          </a:xfrm>
          <a:prstGeom prst="rect">
            <a:avLst/>
          </a:prstGeom>
        </p:spPr>
        <p:txBody>
          <a:bodyPr wrap="none">
            <a:spAutoFit/>
          </a:bodyPr>
          <a:lstStyle/>
          <a:p>
            <a:r>
              <a:rPr lang="en-US" sz="1000" i="1" dirty="0"/>
              <a:t>x</a:t>
            </a:r>
            <a:r>
              <a:rPr lang="en-US" sz="1000" i="1" baseline="-25000" dirty="0"/>
              <a:t>1</a:t>
            </a:r>
            <a:endParaRPr lang="en-US" sz="1000" dirty="0"/>
          </a:p>
        </p:txBody>
      </p:sp>
      <p:sp>
        <p:nvSpPr>
          <p:cNvPr id="61" name="Rectangle 60">
            <a:extLst>
              <a:ext uri="{FF2B5EF4-FFF2-40B4-BE49-F238E27FC236}">
                <a16:creationId xmlns:a16="http://schemas.microsoft.com/office/drawing/2014/main" id="{F35DAEC5-308A-6F40-9B41-6A785DD5BAD6}"/>
              </a:ext>
            </a:extLst>
          </p:cNvPr>
          <p:cNvSpPr/>
          <p:nvPr/>
        </p:nvSpPr>
        <p:spPr>
          <a:xfrm>
            <a:off x="5817124" y="2441607"/>
            <a:ext cx="284052" cy="246221"/>
          </a:xfrm>
          <a:prstGeom prst="rect">
            <a:avLst/>
          </a:prstGeom>
        </p:spPr>
        <p:txBody>
          <a:bodyPr wrap="none">
            <a:spAutoFit/>
          </a:bodyPr>
          <a:lstStyle/>
          <a:p>
            <a:r>
              <a:rPr lang="en-US" sz="1000" i="1" dirty="0"/>
              <a:t>x</a:t>
            </a:r>
            <a:r>
              <a:rPr lang="en-US" sz="1000" i="1" baseline="-25000" dirty="0"/>
              <a:t>2</a:t>
            </a:r>
            <a:endParaRPr lang="en-US" sz="1000" dirty="0"/>
          </a:p>
        </p:txBody>
      </p:sp>
      <p:sp>
        <p:nvSpPr>
          <p:cNvPr id="62" name="Rectangle 61">
            <a:extLst>
              <a:ext uri="{FF2B5EF4-FFF2-40B4-BE49-F238E27FC236}">
                <a16:creationId xmlns:a16="http://schemas.microsoft.com/office/drawing/2014/main" id="{2B2AA4B2-DF11-764D-8071-5B0F47944D47}"/>
              </a:ext>
            </a:extLst>
          </p:cNvPr>
          <p:cNvSpPr/>
          <p:nvPr/>
        </p:nvSpPr>
        <p:spPr>
          <a:xfrm>
            <a:off x="5010716" y="2171109"/>
            <a:ext cx="316112" cy="246221"/>
          </a:xfrm>
          <a:prstGeom prst="rect">
            <a:avLst/>
          </a:prstGeom>
        </p:spPr>
        <p:txBody>
          <a:bodyPr wrap="none">
            <a:spAutoFit/>
          </a:bodyPr>
          <a:lstStyle/>
          <a:p>
            <a:r>
              <a:rPr lang="en-US" sz="1000" i="1" dirty="0"/>
              <a:t>x</a:t>
            </a:r>
            <a:r>
              <a:rPr lang="en-US" sz="1000" i="1" baseline="-25000" dirty="0"/>
              <a:t>1</a:t>
            </a:r>
            <a:r>
              <a:rPr lang="en-US" sz="1000" i="1" dirty="0"/>
              <a:t>’</a:t>
            </a:r>
            <a:endParaRPr lang="en-US" sz="1000" dirty="0"/>
          </a:p>
        </p:txBody>
      </p:sp>
      <p:sp>
        <p:nvSpPr>
          <p:cNvPr id="64" name="Rectangle 63">
            <a:extLst>
              <a:ext uri="{FF2B5EF4-FFF2-40B4-BE49-F238E27FC236}">
                <a16:creationId xmlns:a16="http://schemas.microsoft.com/office/drawing/2014/main" id="{92DEBAF1-FFCC-DF44-9FE6-F791890BA2AC}"/>
              </a:ext>
            </a:extLst>
          </p:cNvPr>
          <p:cNvSpPr/>
          <p:nvPr/>
        </p:nvSpPr>
        <p:spPr>
          <a:xfrm>
            <a:off x="5952372" y="2139917"/>
            <a:ext cx="316112" cy="246221"/>
          </a:xfrm>
          <a:prstGeom prst="rect">
            <a:avLst/>
          </a:prstGeom>
        </p:spPr>
        <p:txBody>
          <a:bodyPr wrap="none">
            <a:spAutoFit/>
          </a:bodyPr>
          <a:lstStyle/>
          <a:p>
            <a:r>
              <a:rPr lang="en-US" sz="1000" i="1" dirty="0"/>
              <a:t>x</a:t>
            </a:r>
            <a:r>
              <a:rPr lang="en-US" sz="1000" i="1" baseline="-25000" dirty="0"/>
              <a:t>2</a:t>
            </a:r>
            <a:r>
              <a:rPr lang="en-US" sz="1000" i="1" dirty="0"/>
              <a:t>’</a:t>
            </a:r>
            <a:endParaRPr lang="en-US" sz="1000" dirty="0"/>
          </a:p>
        </p:txBody>
      </p:sp>
    </p:spTree>
    <p:extLst>
      <p:ext uri="{BB962C8B-B14F-4D97-AF65-F5344CB8AC3E}">
        <p14:creationId xmlns:p14="http://schemas.microsoft.com/office/powerpoint/2010/main" val="2066044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089920B7-3C98-7C4B-8B1D-7F05CF9DFAC6}"/>
              </a:ext>
            </a:extLst>
          </p:cNvPr>
          <p:cNvCxnSpPr>
            <a:cxnSpLocks/>
          </p:cNvCxnSpPr>
          <p:nvPr/>
        </p:nvCxnSpPr>
        <p:spPr>
          <a:xfrm>
            <a:off x="2160212" y="2545190"/>
            <a:ext cx="182003" cy="254601"/>
          </a:xfrm>
          <a:prstGeom prst="lin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7410" name="Title 1"/>
          <p:cNvSpPr>
            <a:spLocks noGrp="1"/>
          </p:cNvSpPr>
          <p:nvPr>
            <p:ph type="title"/>
          </p:nvPr>
        </p:nvSpPr>
        <p:spPr>
          <a:xfrm>
            <a:off x="369094" y="313701"/>
            <a:ext cx="8405812" cy="319088"/>
          </a:xfrm>
        </p:spPr>
        <p:txBody>
          <a:bodyPr>
            <a:noAutofit/>
          </a:bodyPr>
          <a:lstStyle/>
          <a:p>
            <a:r>
              <a:rPr lang="en-US" sz="3600" dirty="0">
                <a:latin typeface="+mn-lt"/>
              </a:rPr>
              <a:t>Principal Component Analysis: Find the PCs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11</a:t>
            </a:fld>
            <a:endParaRPr lang="en-US" dirty="0"/>
          </a:p>
        </p:txBody>
      </p:sp>
      <p:sp>
        <p:nvSpPr>
          <p:cNvPr id="3" name="TextBox 2"/>
          <p:cNvSpPr txBox="1"/>
          <p:nvPr/>
        </p:nvSpPr>
        <p:spPr>
          <a:xfrm>
            <a:off x="5097420" y="1696502"/>
            <a:ext cx="3962345" cy="2062103"/>
          </a:xfrm>
          <a:prstGeom prst="rect">
            <a:avLst/>
          </a:prstGeom>
          <a:solidFill>
            <a:schemeClr val="bg1"/>
          </a:solidFill>
        </p:spPr>
        <p:txBody>
          <a:bodyPr wrap="square" rtlCol="0">
            <a:spAutoFit/>
          </a:bodyPr>
          <a:lstStyle/>
          <a:p>
            <a:pPr marL="182880" indent="-182880">
              <a:buFont typeface="Arial" charset="0"/>
              <a:buChar char="•"/>
            </a:pPr>
            <a:r>
              <a:rPr lang="en-US" sz="1600" dirty="0"/>
              <a:t>Each PC is a rotated axis and is thus a linear combination of the original variables</a:t>
            </a:r>
          </a:p>
          <a:p>
            <a:pPr marL="182880" indent="-182880">
              <a:buFont typeface="Arial" charset="0"/>
              <a:buChar char="•"/>
            </a:pPr>
            <a:endParaRPr lang="en-US" sz="1600" dirty="0"/>
          </a:p>
          <a:p>
            <a:pPr marL="182880" indent="-182880">
              <a:buFont typeface="Arial" charset="0"/>
              <a:buChar char="•"/>
            </a:pPr>
            <a:r>
              <a:rPr lang="en-US" sz="1600" dirty="0"/>
              <a:t>The length of the PCs are proportional to the data variance in that PC’s direction</a:t>
            </a:r>
          </a:p>
          <a:p>
            <a:pPr marL="182880" indent="-182880">
              <a:buFont typeface="Arial" charset="0"/>
              <a:buChar char="•"/>
            </a:pPr>
            <a:endParaRPr lang="en-US" sz="1600" dirty="0"/>
          </a:p>
          <a:p>
            <a:pPr marL="182880" indent="-182880">
              <a:buFont typeface="Arial" charset="0"/>
              <a:buChar char="•"/>
            </a:pPr>
            <a:r>
              <a:rPr lang="en-US" sz="1600" dirty="0"/>
              <a:t>The PCs are sorted by magnitude (size), shown in a “scree plot”</a:t>
            </a:r>
          </a:p>
        </p:txBody>
      </p:sp>
      <p:sp>
        <p:nvSpPr>
          <p:cNvPr id="8" name="TextBox 7"/>
          <p:cNvSpPr txBox="1"/>
          <p:nvPr/>
        </p:nvSpPr>
        <p:spPr>
          <a:xfrm>
            <a:off x="3861297" y="1227709"/>
            <a:ext cx="503664" cy="338554"/>
          </a:xfrm>
          <a:prstGeom prst="rect">
            <a:avLst/>
          </a:prstGeom>
          <a:noFill/>
        </p:spPr>
        <p:txBody>
          <a:bodyPr wrap="none" rtlCol="0">
            <a:spAutoFit/>
          </a:bodyPr>
          <a:lstStyle/>
          <a:p>
            <a:r>
              <a:rPr lang="en-US" sz="1600" dirty="0"/>
              <a:t>PC1</a:t>
            </a:r>
          </a:p>
        </p:txBody>
      </p:sp>
      <p:sp>
        <p:nvSpPr>
          <p:cNvPr id="10" name="TextBox 9"/>
          <p:cNvSpPr txBox="1"/>
          <p:nvPr/>
        </p:nvSpPr>
        <p:spPr>
          <a:xfrm>
            <a:off x="2871928" y="2726251"/>
            <a:ext cx="503664" cy="338554"/>
          </a:xfrm>
          <a:prstGeom prst="rect">
            <a:avLst/>
          </a:prstGeom>
          <a:noFill/>
        </p:spPr>
        <p:txBody>
          <a:bodyPr wrap="none" rtlCol="0">
            <a:spAutoFit/>
          </a:bodyPr>
          <a:lstStyle/>
          <a:p>
            <a:r>
              <a:rPr lang="en-US" sz="1600" dirty="0"/>
              <a:t>PC2</a:t>
            </a:r>
          </a:p>
        </p:txBody>
      </p:sp>
      <p:sp>
        <p:nvSpPr>
          <p:cNvPr id="15" name="Oval 14">
            <a:extLst>
              <a:ext uri="{FF2B5EF4-FFF2-40B4-BE49-F238E27FC236}">
                <a16:creationId xmlns:a16="http://schemas.microsoft.com/office/drawing/2014/main" id="{D2811322-7129-2E46-B113-EFB879093B5E}"/>
              </a:ext>
            </a:extLst>
          </p:cNvPr>
          <p:cNvSpPr/>
          <p:nvPr/>
        </p:nvSpPr>
        <p:spPr>
          <a:xfrm>
            <a:off x="3993076" y="167913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0DC7498-0423-6B45-8DB0-6EBB29DAC5D9}"/>
              </a:ext>
            </a:extLst>
          </p:cNvPr>
          <p:cNvSpPr/>
          <p:nvPr/>
        </p:nvSpPr>
        <p:spPr>
          <a:xfrm>
            <a:off x="3444831" y="183153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D91272-2120-AB4C-929C-91E22BC912ED}"/>
              </a:ext>
            </a:extLst>
          </p:cNvPr>
          <p:cNvSpPr/>
          <p:nvPr/>
        </p:nvSpPr>
        <p:spPr>
          <a:xfrm>
            <a:off x="3947553" y="198393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364E270-BAAA-7343-B0D0-0EB51D46F281}"/>
              </a:ext>
            </a:extLst>
          </p:cNvPr>
          <p:cNvSpPr/>
          <p:nvPr/>
        </p:nvSpPr>
        <p:spPr>
          <a:xfrm>
            <a:off x="3755567" y="213633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3B92738-F823-C549-B7B5-4E867696140D}"/>
              </a:ext>
            </a:extLst>
          </p:cNvPr>
          <p:cNvSpPr/>
          <p:nvPr/>
        </p:nvSpPr>
        <p:spPr>
          <a:xfrm>
            <a:off x="3153884" y="2223420"/>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40D0F6F-F114-A44D-93CF-4DB78C59B875}"/>
              </a:ext>
            </a:extLst>
          </p:cNvPr>
          <p:cNvSpPr/>
          <p:nvPr/>
        </p:nvSpPr>
        <p:spPr>
          <a:xfrm>
            <a:off x="2605639" y="228081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34DB05-BD3D-2E4E-9480-12FEE33D1768}"/>
              </a:ext>
            </a:extLst>
          </p:cNvPr>
          <p:cNvSpPr/>
          <p:nvPr/>
        </p:nvSpPr>
        <p:spPr>
          <a:xfrm>
            <a:off x="3250865" y="264103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86BAE81-2776-F748-B98F-AF69639DF1E3}"/>
              </a:ext>
            </a:extLst>
          </p:cNvPr>
          <p:cNvSpPr/>
          <p:nvPr/>
        </p:nvSpPr>
        <p:spPr>
          <a:xfrm>
            <a:off x="2732306" y="274593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C888CDD-5556-7E41-B380-050E65044D88}"/>
              </a:ext>
            </a:extLst>
          </p:cNvPr>
          <p:cNvSpPr/>
          <p:nvPr/>
        </p:nvSpPr>
        <p:spPr>
          <a:xfrm>
            <a:off x="2601680" y="2538117"/>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DAB8962-A74C-AE43-B10A-489400DEEBA2}"/>
              </a:ext>
            </a:extLst>
          </p:cNvPr>
          <p:cNvSpPr/>
          <p:nvPr/>
        </p:nvSpPr>
        <p:spPr>
          <a:xfrm>
            <a:off x="2053435" y="2690517"/>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7C39E41-19B3-2940-BAF9-F462989ED46C}"/>
              </a:ext>
            </a:extLst>
          </p:cNvPr>
          <p:cNvSpPr/>
          <p:nvPr/>
        </p:nvSpPr>
        <p:spPr>
          <a:xfrm>
            <a:off x="2556157" y="2842917"/>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FED46AA-EBD4-944A-9328-43912D73B6D2}"/>
              </a:ext>
            </a:extLst>
          </p:cNvPr>
          <p:cNvSpPr/>
          <p:nvPr/>
        </p:nvSpPr>
        <p:spPr>
          <a:xfrm>
            <a:off x="2364171" y="2995317"/>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2F8C2CF-4A73-1647-87D5-705C97D037F6}"/>
              </a:ext>
            </a:extLst>
          </p:cNvPr>
          <p:cNvSpPr/>
          <p:nvPr/>
        </p:nvSpPr>
        <p:spPr>
          <a:xfrm>
            <a:off x="1762488" y="3082403"/>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F3888F-9984-074A-8B8B-22CF653660EC}"/>
              </a:ext>
            </a:extLst>
          </p:cNvPr>
          <p:cNvSpPr/>
          <p:nvPr/>
        </p:nvSpPr>
        <p:spPr>
          <a:xfrm>
            <a:off x="1374560" y="3323870"/>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77071E5-A082-BF44-97B0-1B9A98427800}"/>
              </a:ext>
            </a:extLst>
          </p:cNvPr>
          <p:cNvSpPr/>
          <p:nvPr/>
        </p:nvSpPr>
        <p:spPr>
          <a:xfrm>
            <a:off x="1859469" y="335751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3D3FC78-7400-0F42-A85A-B9AFB18D0D0A}"/>
              </a:ext>
            </a:extLst>
          </p:cNvPr>
          <p:cNvSpPr/>
          <p:nvPr/>
        </p:nvSpPr>
        <p:spPr>
          <a:xfrm>
            <a:off x="1340910" y="3604919"/>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23D3436-2205-DA41-8B4E-2C659C8770ED}"/>
              </a:ext>
            </a:extLst>
          </p:cNvPr>
          <p:cNvSpPr/>
          <p:nvPr/>
        </p:nvSpPr>
        <p:spPr>
          <a:xfrm>
            <a:off x="3516084" y="1914663"/>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B1092BB-74BC-5442-82A3-ABD1655F3732}"/>
              </a:ext>
            </a:extLst>
          </p:cNvPr>
          <p:cNvSpPr/>
          <p:nvPr/>
        </p:nvSpPr>
        <p:spPr>
          <a:xfrm>
            <a:off x="2967839" y="2067063"/>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601A968-996B-0B49-ABD4-33F23BA6945E}"/>
              </a:ext>
            </a:extLst>
          </p:cNvPr>
          <p:cNvSpPr/>
          <p:nvPr/>
        </p:nvSpPr>
        <p:spPr>
          <a:xfrm>
            <a:off x="3470561" y="2219463"/>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8B7D562-FB7A-9E48-A415-AA26BA3CE7DC}"/>
              </a:ext>
            </a:extLst>
          </p:cNvPr>
          <p:cNvSpPr/>
          <p:nvPr/>
        </p:nvSpPr>
        <p:spPr>
          <a:xfrm>
            <a:off x="3278575" y="2371863"/>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6265464-020B-3B4B-9263-5D1E158E280F}"/>
              </a:ext>
            </a:extLst>
          </p:cNvPr>
          <p:cNvSpPr/>
          <p:nvPr/>
        </p:nvSpPr>
        <p:spPr>
          <a:xfrm>
            <a:off x="2908463" y="2458949"/>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758E85-6D74-CB46-AFE9-374E420C2D68}"/>
              </a:ext>
            </a:extLst>
          </p:cNvPr>
          <p:cNvSpPr/>
          <p:nvPr/>
        </p:nvSpPr>
        <p:spPr>
          <a:xfrm>
            <a:off x="2128647" y="2516347"/>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E3DC2D6-C309-964F-971C-2F697C37D4BB}"/>
              </a:ext>
            </a:extLst>
          </p:cNvPr>
          <p:cNvSpPr/>
          <p:nvPr/>
        </p:nvSpPr>
        <p:spPr>
          <a:xfrm>
            <a:off x="2773873" y="2876567"/>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830C2EA-AA96-4B42-B41E-25E13FE98388}"/>
              </a:ext>
            </a:extLst>
          </p:cNvPr>
          <p:cNvSpPr/>
          <p:nvPr/>
        </p:nvSpPr>
        <p:spPr>
          <a:xfrm>
            <a:off x="2255314" y="294583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7805AEA-61C4-5C4B-A356-C856FC4B7371}"/>
              </a:ext>
            </a:extLst>
          </p:cNvPr>
          <p:cNvSpPr/>
          <p:nvPr/>
        </p:nvSpPr>
        <p:spPr>
          <a:xfrm>
            <a:off x="1994058" y="2838962"/>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6FC4618-75B6-1A47-8FFA-E1AE89A816AF}"/>
              </a:ext>
            </a:extLst>
          </p:cNvPr>
          <p:cNvSpPr/>
          <p:nvPr/>
        </p:nvSpPr>
        <p:spPr>
          <a:xfrm>
            <a:off x="2079165" y="307844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C471071-7116-3A4C-913B-CC46167A487F}"/>
              </a:ext>
            </a:extLst>
          </p:cNvPr>
          <p:cNvSpPr/>
          <p:nvPr/>
        </p:nvSpPr>
        <p:spPr>
          <a:xfrm>
            <a:off x="1887179" y="323084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014E371-5031-B545-BB22-E6AF81DE7F9C}"/>
              </a:ext>
            </a:extLst>
          </p:cNvPr>
          <p:cNvSpPr/>
          <p:nvPr/>
        </p:nvSpPr>
        <p:spPr>
          <a:xfrm>
            <a:off x="2397723" y="2819560"/>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6F3E5A4-442C-814C-9390-E9D566C861EE}"/>
              </a:ext>
            </a:extLst>
          </p:cNvPr>
          <p:cNvSpPr/>
          <p:nvPr/>
        </p:nvSpPr>
        <p:spPr>
          <a:xfrm>
            <a:off x="1709050" y="2880521"/>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D72E1E6-226F-4143-B63A-D4DCF02AA78F}"/>
              </a:ext>
            </a:extLst>
          </p:cNvPr>
          <p:cNvSpPr/>
          <p:nvPr/>
        </p:nvSpPr>
        <p:spPr>
          <a:xfrm>
            <a:off x="2211772" y="3032921"/>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7E59770-0ED6-1843-923A-23C93B29F9E5}"/>
              </a:ext>
            </a:extLst>
          </p:cNvPr>
          <p:cNvSpPr/>
          <p:nvPr/>
        </p:nvSpPr>
        <p:spPr>
          <a:xfrm>
            <a:off x="2019786" y="3185321"/>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DF2B12F-5C1B-D44B-8069-44098396CF03}"/>
              </a:ext>
            </a:extLst>
          </p:cNvPr>
          <p:cNvSpPr/>
          <p:nvPr/>
        </p:nvSpPr>
        <p:spPr>
          <a:xfrm>
            <a:off x="1418103" y="3272407"/>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4EFA4C0-C75F-C647-B89A-E21DFBAB114F}"/>
              </a:ext>
            </a:extLst>
          </p:cNvPr>
          <p:cNvSpPr/>
          <p:nvPr/>
        </p:nvSpPr>
        <p:spPr>
          <a:xfrm>
            <a:off x="1515084" y="3690025"/>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D8DA8A1-0528-B040-B01D-FF630A899242}"/>
              </a:ext>
            </a:extLst>
          </p:cNvPr>
          <p:cNvSpPr/>
          <p:nvPr/>
        </p:nvSpPr>
        <p:spPr>
          <a:xfrm>
            <a:off x="1780303" y="2963650"/>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83776F9-FB07-5C4A-A6AD-6855A0E40A32}"/>
              </a:ext>
            </a:extLst>
          </p:cNvPr>
          <p:cNvSpPr/>
          <p:nvPr/>
        </p:nvSpPr>
        <p:spPr>
          <a:xfrm>
            <a:off x="1232058" y="3116050"/>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030F1DD-7293-284F-B9B0-1D8EA9BB2F9D}"/>
              </a:ext>
            </a:extLst>
          </p:cNvPr>
          <p:cNvSpPr/>
          <p:nvPr/>
        </p:nvSpPr>
        <p:spPr>
          <a:xfrm>
            <a:off x="1734780" y="3268450"/>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9E0A201-E306-1449-86E8-A07B46FEACA9}"/>
              </a:ext>
            </a:extLst>
          </p:cNvPr>
          <p:cNvSpPr/>
          <p:nvPr/>
        </p:nvSpPr>
        <p:spPr>
          <a:xfrm>
            <a:off x="1542794" y="3420850"/>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F39DFEE-91AC-954C-9D40-B7674B10F042}"/>
              </a:ext>
            </a:extLst>
          </p:cNvPr>
          <p:cNvSpPr/>
          <p:nvPr/>
        </p:nvSpPr>
        <p:spPr>
          <a:xfrm>
            <a:off x="1172682" y="350793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41AA0F7-D93F-8D45-984F-A98519A69DAB}"/>
              </a:ext>
            </a:extLst>
          </p:cNvPr>
          <p:cNvSpPr/>
          <p:nvPr/>
        </p:nvSpPr>
        <p:spPr>
          <a:xfrm>
            <a:off x="4371109" y="1724651"/>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1AC906A-065F-A24C-BF07-3AF5E5C3841C}"/>
              </a:ext>
            </a:extLst>
          </p:cNvPr>
          <p:cNvSpPr/>
          <p:nvPr/>
        </p:nvSpPr>
        <p:spPr>
          <a:xfrm>
            <a:off x="3769426" y="1811737"/>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617329B-D976-8F4F-97F9-29E5720B174B}"/>
              </a:ext>
            </a:extLst>
          </p:cNvPr>
          <p:cNvSpPr/>
          <p:nvPr/>
        </p:nvSpPr>
        <p:spPr>
          <a:xfrm>
            <a:off x="3221181" y="1869135"/>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A976ACE-1B24-E24A-A26A-D82BE2F9DF39}"/>
              </a:ext>
            </a:extLst>
          </p:cNvPr>
          <p:cNvSpPr/>
          <p:nvPr/>
        </p:nvSpPr>
        <p:spPr>
          <a:xfrm>
            <a:off x="3866407" y="2229355"/>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A0EE28D-5C58-B448-8102-7C44BB95AB53}"/>
              </a:ext>
            </a:extLst>
          </p:cNvPr>
          <p:cNvSpPr/>
          <p:nvPr/>
        </p:nvSpPr>
        <p:spPr>
          <a:xfrm>
            <a:off x="3347848" y="2334253"/>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34D987D-80EC-0A4B-9679-8E08E79CFBBE}"/>
              </a:ext>
            </a:extLst>
          </p:cNvPr>
          <p:cNvSpPr/>
          <p:nvPr/>
        </p:nvSpPr>
        <p:spPr>
          <a:xfrm>
            <a:off x="3217222" y="212643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2DBF7CC-DFE3-AA40-8397-9BD56A755B35}"/>
              </a:ext>
            </a:extLst>
          </p:cNvPr>
          <p:cNvSpPr/>
          <p:nvPr/>
        </p:nvSpPr>
        <p:spPr>
          <a:xfrm>
            <a:off x="2668977" y="227883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D17A166-025B-BB46-8654-1B251E2CEE09}"/>
              </a:ext>
            </a:extLst>
          </p:cNvPr>
          <p:cNvSpPr/>
          <p:nvPr/>
        </p:nvSpPr>
        <p:spPr>
          <a:xfrm>
            <a:off x="3171699" y="243123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A0C62BF-03E3-8B41-9669-5FF48D16724E}"/>
              </a:ext>
            </a:extLst>
          </p:cNvPr>
          <p:cNvSpPr/>
          <p:nvPr/>
        </p:nvSpPr>
        <p:spPr>
          <a:xfrm>
            <a:off x="2979713" y="258363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690CC5C-79D5-C74A-9862-03EF719DE341}"/>
              </a:ext>
            </a:extLst>
          </p:cNvPr>
          <p:cNvSpPr/>
          <p:nvPr/>
        </p:nvSpPr>
        <p:spPr>
          <a:xfrm>
            <a:off x="2378030" y="2670720"/>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7959EB6-F737-7542-851D-711A12FEF614}"/>
              </a:ext>
            </a:extLst>
          </p:cNvPr>
          <p:cNvSpPr/>
          <p:nvPr/>
        </p:nvSpPr>
        <p:spPr>
          <a:xfrm>
            <a:off x="4086103" y="1807780"/>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B6DCAA9-C3D8-D84E-BBA0-FDF15DE9ED0B}"/>
              </a:ext>
            </a:extLst>
          </p:cNvPr>
          <p:cNvSpPr/>
          <p:nvPr/>
        </p:nvSpPr>
        <p:spPr>
          <a:xfrm>
            <a:off x="3894117" y="1960180"/>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769F5B3-0A6A-C942-8E30-EE26DF7DC33B}"/>
              </a:ext>
            </a:extLst>
          </p:cNvPr>
          <p:cNvSpPr/>
          <p:nvPr/>
        </p:nvSpPr>
        <p:spPr>
          <a:xfrm>
            <a:off x="3524005" y="204726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CA8AA77-5421-2E45-AFAB-5498DF2E1F9F}"/>
              </a:ext>
            </a:extLst>
          </p:cNvPr>
          <p:cNvSpPr/>
          <p:nvPr/>
        </p:nvSpPr>
        <p:spPr>
          <a:xfrm>
            <a:off x="2744189" y="210466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3AA27EE-6CBC-BF46-AF8B-B59103D0B285}"/>
              </a:ext>
            </a:extLst>
          </p:cNvPr>
          <p:cNvSpPr/>
          <p:nvPr/>
        </p:nvSpPr>
        <p:spPr>
          <a:xfrm>
            <a:off x="3389415" y="246488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4E40E97-6459-214F-AAF7-503D5ECAC7B9}"/>
              </a:ext>
            </a:extLst>
          </p:cNvPr>
          <p:cNvSpPr/>
          <p:nvPr/>
        </p:nvSpPr>
        <p:spPr>
          <a:xfrm>
            <a:off x="2870856" y="2534155"/>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C44E2860-38A8-F841-881F-4A6C63778F49}"/>
              </a:ext>
            </a:extLst>
          </p:cNvPr>
          <p:cNvSpPr/>
          <p:nvPr/>
        </p:nvSpPr>
        <p:spPr>
          <a:xfrm>
            <a:off x="2609600" y="2427279"/>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5A29A1D-D998-DE4E-920B-FFE6C2FADE56}"/>
              </a:ext>
            </a:extLst>
          </p:cNvPr>
          <p:cNvSpPr/>
          <p:nvPr/>
        </p:nvSpPr>
        <p:spPr>
          <a:xfrm>
            <a:off x="2694707" y="2666763"/>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685F407-8C39-6943-90EB-B0A6437FF381}"/>
              </a:ext>
            </a:extLst>
          </p:cNvPr>
          <p:cNvSpPr/>
          <p:nvPr/>
        </p:nvSpPr>
        <p:spPr>
          <a:xfrm>
            <a:off x="2872837" y="231643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933BF83-BC72-5747-9FD4-E71D32F6EB44}"/>
              </a:ext>
            </a:extLst>
          </p:cNvPr>
          <p:cNvSpPr/>
          <p:nvPr/>
        </p:nvSpPr>
        <p:spPr>
          <a:xfrm>
            <a:off x="2324592" y="246883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5A61587-AB99-7341-BA8E-FECD9B9D9335}"/>
              </a:ext>
            </a:extLst>
          </p:cNvPr>
          <p:cNvSpPr/>
          <p:nvPr/>
        </p:nvSpPr>
        <p:spPr>
          <a:xfrm>
            <a:off x="2827314" y="262123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B4CD7C3-A17E-4542-BE03-7EA40A0986BB}"/>
              </a:ext>
            </a:extLst>
          </p:cNvPr>
          <p:cNvSpPr/>
          <p:nvPr/>
        </p:nvSpPr>
        <p:spPr>
          <a:xfrm>
            <a:off x="2395845" y="2551967"/>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BB1E4194-5552-8F40-AE0F-DBF3D2E6F927}"/>
              </a:ext>
            </a:extLst>
          </p:cNvPr>
          <p:cNvCxnSpPr>
            <a:cxnSpLocks/>
          </p:cNvCxnSpPr>
          <p:nvPr/>
        </p:nvCxnSpPr>
        <p:spPr>
          <a:xfrm flipV="1">
            <a:off x="1340910" y="1433648"/>
            <a:ext cx="3138462" cy="1997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6C5DC05-E052-804A-8000-1B389F9D3BEE}"/>
              </a:ext>
            </a:extLst>
          </p:cNvPr>
          <p:cNvCxnSpPr>
            <a:cxnSpLocks/>
          </p:cNvCxnSpPr>
          <p:nvPr/>
        </p:nvCxnSpPr>
        <p:spPr>
          <a:xfrm flipH="1" flipV="1">
            <a:off x="2505211" y="2239502"/>
            <a:ext cx="398391" cy="53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8FF51AF2-7F43-A048-9F45-AF969BFF7A1F}"/>
              </a:ext>
            </a:extLst>
          </p:cNvPr>
          <p:cNvSpPr/>
          <p:nvPr/>
        </p:nvSpPr>
        <p:spPr>
          <a:xfrm>
            <a:off x="523031" y="2067063"/>
            <a:ext cx="362600" cy="369332"/>
          </a:xfrm>
          <a:prstGeom prst="rect">
            <a:avLst/>
          </a:prstGeom>
        </p:spPr>
        <p:txBody>
          <a:bodyPr wrap="none">
            <a:spAutoFit/>
          </a:bodyPr>
          <a:lstStyle/>
          <a:p>
            <a:r>
              <a:rPr lang="en-US" i="1" dirty="0"/>
              <a:t>x</a:t>
            </a:r>
            <a:r>
              <a:rPr lang="en-US" i="1" baseline="-25000" dirty="0"/>
              <a:t>2</a:t>
            </a:r>
            <a:endParaRPr lang="en-US" dirty="0"/>
          </a:p>
        </p:txBody>
      </p:sp>
      <p:sp>
        <p:nvSpPr>
          <p:cNvPr id="90" name="Rectangle 89">
            <a:extLst>
              <a:ext uri="{FF2B5EF4-FFF2-40B4-BE49-F238E27FC236}">
                <a16:creationId xmlns:a16="http://schemas.microsoft.com/office/drawing/2014/main" id="{354DFEC6-4EE2-AC44-8684-18A4BEA222F0}"/>
              </a:ext>
            </a:extLst>
          </p:cNvPr>
          <p:cNvSpPr/>
          <p:nvPr/>
        </p:nvSpPr>
        <p:spPr>
          <a:xfrm>
            <a:off x="3112556" y="3736912"/>
            <a:ext cx="362600" cy="369332"/>
          </a:xfrm>
          <a:prstGeom prst="rect">
            <a:avLst/>
          </a:prstGeom>
        </p:spPr>
        <p:txBody>
          <a:bodyPr wrap="none">
            <a:spAutoFit/>
          </a:bodyPr>
          <a:lstStyle/>
          <a:p>
            <a:r>
              <a:rPr lang="en-US" i="1" dirty="0"/>
              <a:t>x</a:t>
            </a:r>
            <a:r>
              <a:rPr lang="en-US" i="1" baseline="-25000" dirty="0"/>
              <a:t>1</a:t>
            </a:r>
            <a:endParaRPr lang="en-US" dirty="0"/>
          </a:p>
        </p:txBody>
      </p:sp>
      <p:cxnSp>
        <p:nvCxnSpPr>
          <p:cNvPr id="96" name="Straight Connector 95">
            <a:extLst>
              <a:ext uri="{FF2B5EF4-FFF2-40B4-BE49-F238E27FC236}">
                <a16:creationId xmlns:a16="http://schemas.microsoft.com/office/drawing/2014/main" id="{07E637C2-243A-8E45-9267-4B0B154C64F6}"/>
              </a:ext>
            </a:extLst>
          </p:cNvPr>
          <p:cNvCxnSpPr>
            <a:cxnSpLocks/>
          </p:cNvCxnSpPr>
          <p:nvPr/>
        </p:nvCxnSpPr>
        <p:spPr>
          <a:xfrm>
            <a:off x="2152179" y="2565820"/>
            <a:ext cx="0" cy="1195391"/>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E6FD1F-EE2A-2143-ACAE-A4FAA5BC5C12}"/>
              </a:ext>
            </a:extLst>
          </p:cNvPr>
          <p:cNvCxnSpPr>
            <a:cxnSpLocks/>
          </p:cNvCxnSpPr>
          <p:nvPr/>
        </p:nvCxnSpPr>
        <p:spPr>
          <a:xfrm>
            <a:off x="917763" y="2533114"/>
            <a:ext cx="1207711"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C332079E-1111-994F-81BE-17E8D16E1B22}"/>
              </a:ext>
            </a:extLst>
          </p:cNvPr>
          <p:cNvSpPr/>
          <p:nvPr/>
        </p:nvSpPr>
        <p:spPr>
          <a:xfrm>
            <a:off x="2252923" y="1891419"/>
            <a:ext cx="420308" cy="369332"/>
          </a:xfrm>
          <a:prstGeom prst="rect">
            <a:avLst/>
          </a:prstGeom>
        </p:spPr>
        <p:txBody>
          <a:bodyPr wrap="none">
            <a:spAutoFit/>
          </a:bodyPr>
          <a:lstStyle/>
          <a:p>
            <a:r>
              <a:rPr lang="en-US" i="1" dirty="0">
                <a:solidFill>
                  <a:srgbClr val="C00000"/>
                </a:solidFill>
              </a:rPr>
              <a:t>x</a:t>
            </a:r>
            <a:r>
              <a:rPr lang="en-US" i="1" baseline="-25000" dirty="0">
                <a:solidFill>
                  <a:srgbClr val="C00000"/>
                </a:solidFill>
              </a:rPr>
              <a:t>2</a:t>
            </a:r>
            <a:r>
              <a:rPr lang="en-US" i="1" dirty="0">
                <a:solidFill>
                  <a:srgbClr val="C00000"/>
                </a:solidFill>
              </a:rPr>
              <a:t>’</a:t>
            </a:r>
            <a:endParaRPr lang="en-US" dirty="0">
              <a:solidFill>
                <a:srgbClr val="C00000"/>
              </a:solidFill>
            </a:endParaRPr>
          </a:p>
        </p:txBody>
      </p:sp>
      <p:sp>
        <p:nvSpPr>
          <p:cNvPr id="99" name="Rectangle 98">
            <a:extLst>
              <a:ext uri="{FF2B5EF4-FFF2-40B4-BE49-F238E27FC236}">
                <a16:creationId xmlns:a16="http://schemas.microsoft.com/office/drawing/2014/main" id="{DA04D84D-4291-B44A-9A5F-FB1C8DF2BC6C}"/>
              </a:ext>
            </a:extLst>
          </p:cNvPr>
          <p:cNvSpPr/>
          <p:nvPr/>
        </p:nvSpPr>
        <p:spPr>
          <a:xfrm>
            <a:off x="4321519" y="1043720"/>
            <a:ext cx="420308" cy="369332"/>
          </a:xfrm>
          <a:prstGeom prst="rect">
            <a:avLst/>
          </a:prstGeom>
        </p:spPr>
        <p:txBody>
          <a:bodyPr wrap="none">
            <a:spAutoFit/>
          </a:bodyPr>
          <a:lstStyle/>
          <a:p>
            <a:r>
              <a:rPr lang="en-US" i="1" dirty="0">
                <a:solidFill>
                  <a:srgbClr val="C00000"/>
                </a:solidFill>
              </a:rPr>
              <a:t>x</a:t>
            </a:r>
            <a:r>
              <a:rPr lang="en-US" i="1" baseline="-25000" dirty="0">
                <a:solidFill>
                  <a:srgbClr val="C00000"/>
                </a:solidFill>
              </a:rPr>
              <a:t>1</a:t>
            </a:r>
            <a:r>
              <a:rPr lang="en-US" i="1" dirty="0">
                <a:solidFill>
                  <a:srgbClr val="C00000"/>
                </a:solidFill>
              </a:rPr>
              <a:t>’</a:t>
            </a:r>
            <a:endParaRPr lang="en-US" dirty="0">
              <a:solidFill>
                <a:srgbClr val="C00000"/>
              </a:solidFill>
            </a:endParaRPr>
          </a:p>
        </p:txBody>
      </p:sp>
      <p:cxnSp>
        <p:nvCxnSpPr>
          <p:cNvPr id="101" name="Straight Connector 100">
            <a:extLst>
              <a:ext uri="{FF2B5EF4-FFF2-40B4-BE49-F238E27FC236}">
                <a16:creationId xmlns:a16="http://schemas.microsoft.com/office/drawing/2014/main" id="{A0F1F3A1-F0F1-2C48-B063-0B1E2E4F03CD}"/>
              </a:ext>
            </a:extLst>
          </p:cNvPr>
          <p:cNvCxnSpPr>
            <a:cxnSpLocks/>
          </p:cNvCxnSpPr>
          <p:nvPr/>
        </p:nvCxnSpPr>
        <p:spPr>
          <a:xfrm flipV="1">
            <a:off x="917763" y="2567374"/>
            <a:ext cx="1204716" cy="706043"/>
          </a:xfrm>
          <a:prstGeom prst="lin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AD062CD7-41A4-7D4F-A6F1-2875441C92E7}"/>
              </a:ext>
            </a:extLst>
          </p:cNvPr>
          <p:cNvGrpSpPr/>
          <p:nvPr/>
        </p:nvGrpSpPr>
        <p:grpSpPr>
          <a:xfrm rot="4912183">
            <a:off x="1038416" y="3306888"/>
            <a:ext cx="1285381" cy="1114487"/>
            <a:chOff x="4535281" y="1766835"/>
            <a:chExt cx="1477533" cy="1418221"/>
          </a:xfrm>
        </p:grpSpPr>
        <p:sp>
          <p:nvSpPr>
            <p:cNvPr id="104" name="Arc 103">
              <a:extLst>
                <a:ext uri="{FF2B5EF4-FFF2-40B4-BE49-F238E27FC236}">
                  <a16:creationId xmlns:a16="http://schemas.microsoft.com/office/drawing/2014/main" id="{9A6DDCAB-2D8A-144E-8380-AEA8A449E1DB}"/>
                </a:ext>
              </a:extLst>
            </p:cNvPr>
            <p:cNvSpPr/>
            <p:nvPr/>
          </p:nvSpPr>
          <p:spPr>
            <a:xfrm rot="18888488">
              <a:off x="4601021" y="1773263"/>
              <a:ext cx="1346053" cy="1477533"/>
            </a:xfrm>
            <a:prstGeom prst="arc">
              <a:avLst>
                <a:gd name="adj1" fmla="val 16017799"/>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Rectangle 104">
              <a:extLst>
                <a:ext uri="{FF2B5EF4-FFF2-40B4-BE49-F238E27FC236}">
                  <a16:creationId xmlns:a16="http://schemas.microsoft.com/office/drawing/2014/main" id="{3BAECC66-358D-8A46-9FE2-EB19E1EB9858}"/>
                </a:ext>
              </a:extLst>
            </p:cNvPr>
            <p:cNvSpPr/>
            <p:nvPr/>
          </p:nvSpPr>
          <p:spPr>
            <a:xfrm>
              <a:off x="5308107" y="1766835"/>
              <a:ext cx="635909" cy="294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6" name="Picture 105">
            <a:extLst>
              <a:ext uri="{FF2B5EF4-FFF2-40B4-BE49-F238E27FC236}">
                <a16:creationId xmlns:a16="http://schemas.microsoft.com/office/drawing/2014/main" id="{92417209-B856-4C4D-8AEC-C595BD293E89}"/>
              </a:ext>
            </a:extLst>
          </p:cNvPr>
          <p:cNvPicPr>
            <a:picLocks noChangeAspect="1"/>
          </p:cNvPicPr>
          <p:nvPr/>
        </p:nvPicPr>
        <p:blipFill>
          <a:blip r:embed="rId2"/>
          <a:stretch>
            <a:fillRect/>
          </a:stretch>
        </p:blipFill>
        <p:spPr>
          <a:xfrm>
            <a:off x="1714410" y="3482192"/>
            <a:ext cx="83706" cy="136022"/>
          </a:xfrm>
          <a:prstGeom prst="rect">
            <a:avLst/>
          </a:prstGeom>
        </p:spPr>
      </p:pic>
      <p:grpSp>
        <p:nvGrpSpPr>
          <p:cNvPr id="13" name="Group 12">
            <a:extLst>
              <a:ext uri="{FF2B5EF4-FFF2-40B4-BE49-F238E27FC236}">
                <a16:creationId xmlns:a16="http://schemas.microsoft.com/office/drawing/2014/main" id="{F177692C-B9D2-B842-910D-D6F65B982830}"/>
              </a:ext>
            </a:extLst>
          </p:cNvPr>
          <p:cNvGrpSpPr/>
          <p:nvPr/>
        </p:nvGrpSpPr>
        <p:grpSpPr>
          <a:xfrm>
            <a:off x="893024" y="1670164"/>
            <a:ext cx="3651663" cy="2108861"/>
            <a:chOff x="1258784" y="1738744"/>
            <a:chExt cx="3651663" cy="2108861"/>
          </a:xfrm>
        </p:grpSpPr>
        <p:cxnSp>
          <p:nvCxnSpPr>
            <p:cNvPr id="9" name="Straight Connector 8">
              <a:extLst>
                <a:ext uri="{FF2B5EF4-FFF2-40B4-BE49-F238E27FC236}">
                  <a16:creationId xmlns:a16="http://schemas.microsoft.com/office/drawing/2014/main" id="{77E892AD-16F9-934E-9FDD-032710E275BD}"/>
                </a:ext>
              </a:extLst>
            </p:cNvPr>
            <p:cNvCxnSpPr/>
            <p:nvPr/>
          </p:nvCxnSpPr>
          <p:spPr>
            <a:xfrm>
              <a:off x="1258784" y="3847605"/>
              <a:ext cx="36516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2A47B6-1263-AC4E-BB01-77B8188D3C37}"/>
                </a:ext>
              </a:extLst>
            </p:cNvPr>
            <p:cNvCxnSpPr>
              <a:cxnSpLocks/>
            </p:cNvCxnSpPr>
            <p:nvPr/>
          </p:nvCxnSpPr>
          <p:spPr>
            <a:xfrm flipV="1">
              <a:off x="1265709" y="1738744"/>
              <a:ext cx="0" cy="21029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15" name="Picture 114">
            <a:extLst>
              <a:ext uri="{FF2B5EF4-FFF2-40B4-BE49-F238E27FC236}">
                <a16:creationId xmlns:a16="http://schemas.microsoft.com/office/drawing/2014/main" id="{245E7C29-5934-B54A-A9FC-055874476C61}"/>
              </a:ext>
            </a:extLst>
          </p:cNvPr>
          <p:cNvPicPr>
            <a:picLocks noChangeAspect="1"/>
          </p:cNvPicPr>
          <p:nvPr/>
        </p:nvPicPr>
        <p:blipFill>
          <a:blip r:embed="rId3"/>
          <a:stretch>
            <a:fillRect/>
          </a:stretch>
        </p:blipFill>
        <p:spPr>
          <a:xfrm>
            <a:off x="397537" y="4407582"/>
            <a:ext cx="2892634" cy="241053"/>
          </a:xfrm>
          <a:prstGeom prst="rect">
            <a:avLst/>
          </a:prstGeom>
        </p:spPr>
      </p:pic>
      <p:pic>
        <p:nvPicPr>
          <p:cNvPr id="116" name="Picture 115">
            <a:extLst>
              <a:ext uri="{FF2B5EF4-FFF2-40B4-BE49-F238E27FC236}">
                <a16:creationId xmlns:a16="http://schemas.microsoft.com/office/drawing/2014/main" id="{3A162EA2-60CE-CD4B-96E6-6E0086BD4932}"/>
              </a:ext>
            </a:extLst>
          </p:cNvPr>
          <p:cNvPicPr>
            <a:picLocks noChangeAspect="1"/>
          </p:cNvPicPr>
          <p:nvPr/>
        </p:nvPicPr>
        <p:blipFill>
          <a:blip r:embed="rId4"/>
          <a:stretch>
            <a:fillRect/>
          </a:stretch>
        </p:blipFill>
        <p:spPr>
          <a:xfrm>
            <a:off x="397537" y="4760169"/>
            <a:ext cx="3071878" cy="241053"/>
          </a:xfrm>
          <a:prstGeom prst="rect">
            <a:avLst/>
          </a:prstGeom>
        </p:spPr>
      </p:pic>
      <p:grpSp>
        <p:nvGrpSpPr>
          <p:cNvPr id="121" name="Group 120">
            <a:extLst>
              <a:ext uri="{FF2B5EF4-FFF2-40B4-BE49-F238E27FC236}">
                <a16:creationId xmlns:a16="http://schemas.microsoft.com/office/drawing/2014/main" id="{267F5073-8CB1-764B-A374-20CF65E5456F}"/>
              </a:ext>
            </a:extLst>
          </p:cNvPr>
          <p:cNvGrpSpPr/>
          <p:nvPr/>
        </p:nvGrpSpPr>
        <p:grpSpPr>
          <a:xfrm>
            <a:off x="470273" y="5226208"/>
            <a:ext cx="3711977" cy="338554"/>
            <a:chOff x="781604" y="5659444"/>
            <a:chExt cx="3711977" cy="338554"/>
          </a:xfrm>
        </p:grpSpPr>
        <p:pic>
          <p:nvPicPr>
            <p:cNvPr id="118" name="Picture 117">
              <a:extLst>
                <a:ext uri="{FF2B5EF4-FFF2-40B4-BE49-F238E27FC236}">
                  <a16:creationId xmlns:a16="http://schemas.microsoft.com/office/drawing/2014/main" id="{89F99179-FB26-ED4B-B0EC-1B4E3DC853C4}"/>
                </a:ext>
              </a:extLst>
            </p:cNvPr>
            <p:cNvPicPr>
              <a:picLocks noChangeAspect="1"/>
            </p:cNvPicPr>
            <p:nvPr/>
          </p:nvPicPr>
          <p:blipFill>
            <a:blip r:embed="rId5"/>
            <a:stretch>
              <a:fillRect/>
            </a:stretch>
          </p:blipFill>
          <p:spPr>
            <a:xfrm>
              <a:off x="781604" y="5753471"/>
              <a:ext cx="362244" cy="142702"/>
            </a:xfrm>
            <a:prstGeom prst="rect">
              <a:avLst/>
            </a:prstGeom>
          </p:spPr>
        </p:pic>
        <p:pic>
          <p:nvPicPr>
            <p:cNvPr id="119" name="Picture 118">
              <a:extLst>
                <a:ext uri="{FF2B5EF4-FFF2-40B4-BE49-F238E27FC236}">
                  <a16:creationId xmlns:a16="http://schemas.microsoft.com/office/drawing/2014/main" id="{27B5D68C-5A20-F34E-AFBE-7077FA766A5D}"/>
                </a:ext>
              </a:extLst>
            </p:cNvPr>
            <p:cNvPicPr>
              <a:picLocks noChangeAspect="1"/>
            </p:cNvPicPr>
            <p:nvPr/>
          </p:nvPicPr>
          <p:blipFill>
            <a:blip r:embed="rId6"/>
            <a:stretch>
              <a:fillRect/>
            </a:stretch>
          </p:blipFill>
          <p:spPr>
            <a:xfrm>
              <a:off x="1561635" y="5753471"/>
              <a:ext cx="384198" cy="142702"/>
            </a:xfrm>
            <a:prstGeom prst="rect">
              <a:avLst/>
            </a:prstGeom>
          </p:spPr>
        </p:pic>
        <p:sp>
          <p:nvSpPr>
            <p:cNvPr id="120" name="TextBox 119">
              <a:extLst>
                <a:ext uri="{FF2B5EF4-FFF2-40B4-BE49-F238E27FC236}">
                  <a16:creationId xmlns:a16="http://schemas.microsoft.com/office/drawing/2014/main" id="{EBC7F314-A452-1D43-81A6-323404F5C144}"/>
                </a:ext>
              </a:extLst>
            </p:cNvPr>
            <p:cNvSpPr txBox="1"/>
            <p:nvPr/>
          </p:nvSpPr>
          <p:spPr>
            <a:xfrm>
              <a:off x="1111886" y="5659444"/>
              <a:ext cx="3381695" cy="338554"/>
            </a:xfrm>
            <a:prstGeom prst="rect">
              <a:avLst/>
            </a:prstGeom>
            <a:noFill/>
          </p:spPr>
          <p:txBody>
            <a:bodyPr wrap="none" rtlCol="0">
              <a:spAutoFit/>
            </a:bodyPr>
            <a:lstStyle/>
            <a:p>
              <a:r>
                <a:rPr lang="en-US" sz="1600" dirty="0"/>
                <a:t>and           are just numbers (constants)</a:t>
              </a:r>
            </a:p>
          </p:txBody>
        </p:sp>
      </p:grpSp>
      <p:grpSp>
        <p:nvGrpSpPr>
          <p:cNvPr id="124" name="Group 123">
            <a:extLst>
              <a:ext uri="{FF2B5EF4-FFF2-40B4-BE49-F238E27FC236}">
                <a16:creationId xmlns:a16="http://schemas.microsoft.com/office/drawing/2014/main" id="{63A5E51B-21C3-8544-A9CE-1094967C92B4}"/>
              </a:ext>
            </a:extLst>
          </p:cNvPr>
          <p:cNvGrpSpPr/>
          <p:nvPr/>
        </p:nvGrpSpPr>
        <p:grpSpPr>
          <a:xfrm>
            <a:off x="1075575" y="5896249"/>
            <a:ext cx="2479203" cy="505724"/>
            <a:chOff x="457200" y="5988182"/>
            <a:chExt cx="2479203" cy="505724"/>
          </a:xfrm>
        </p:grpSpPr>
        <p:sp>
          <p:nvSpPr>
            <p:cNvPr id="122" name="TextBox 121">
              <a:extLst>
                <a:ext uri="{FF2B5EF4-FFF2-40B4-BE49-F238E27FC236}">
                  <a16:creationId xmlns:a16="http://schemas.microsoft.com/office/drawing/2014/main" id="{C9B01752-C333-1D44-B709-D77DC782EB23}"/>
                </a:ext>
              </a:extLst>
            </p:cNvPr>
            <p:cNvSpPr txBox="1"/>
            <p:nvPr/>
          </p:nvSpPr>
          <p:spPr>
            <a:xfrm>
              <a:off x="457200" y="5988182"/>
              <a:ext cx="1226361" cy="369332"/>
            </a:xfrm>
            <a:prstGeom prst="rect">
              <a:avLst/>
            </a:prstGeom>
            <a:noFill/>
          </p:spPr>
          <p:txBody>
            <a:bodyPr wrap="none" rtlCol="0">
              <a:spAutoFit/>
            </a:bodyPr>
            <a:lstStyle/>
            <a:p>
              <a:r>
                <a:rPr lang="en-US" dirty="0"/>
                <a:t>In general, </a:t>
              </a:r>
            </a:p>
          </p:txBody>
        </p:sp>
        <p:pic>
          <p:nvPicPr>
            <p:cNvPr id="123" name="Picture 122">
              <a:extLst>
                <a:ext uri="{FF2B5EF4-FFF2-40B4-BE49-F238E27FC236}">
                  <a16:creationId xmlns:a16="http://schemas.microsoft.com/office/drawing/2014/main" id="{61D490BF-C08C-A048-9E14-84DFF23FD2E6}"/>
                </a:ext>
              </a:extLst>
            </p:cNvPr>
            <p:cNvPicPr>
              <a:picLocks noChangeAspect="1"/>
            </p:cNvPicPr>
            <p:nvPr/>
          </p:nvPicPr>
          <p:blipFill>
            <a:blip r:embed="rId7"/>
            <a:stretch>
              <a:fillRect/>
            </a:stretch>
          </p:blipFill>
          <p:spPr>
            <a:xfrm>
              <a:off x="1610502" y="6038310"/>
              <a:ext cx="1325901" cy="455596"/>
            </a:xfrm>
            <a:prstGeom prst="rect">
              <a:avLst/>
            </a:prstGeom>
          </p:spPr>
        </p:pic>
      </p:grpSp>
      <p:grpSp>
        <p:nvGrpSpPr>
          <p:cNvPr id="6" name="Group 5">
            <a:extLst>
              <a:ext uri="{FF2B5EF4-FFF2-40B4-BE49-F238E27FC236}">
                <a16:creationId xmlns:a16="http://schemas.microsoft.com/office/drawing/2014/main" id="{341C32AF-C8F7-8445-A9FB-095E818D8B34}"/>
              </a:ext>
            </a:extLst>
          </p:cNvPr>
          <p:cNvGrpSpPr/>
          <p:nvPr/>
        </p:nvGrpSpPr>
        <p:grpSpPr>
          <a:xfrm>
            <a:off x="5747275" y="4025061"/>
            <a:ext cx="2768075" cy="2768075"/>
            <a:chOff x="5747275" y="4025061"/>
            <a:chExt cx="2768075" cy="2768075"/>
          </a:xfrm>
        </p:grpSpPr>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47275" y="4025061"/>
              <a:ext cx="2768075" cy="2768075"/>
            </a:xfrm>
            <a:prstGeom prst="rect">
              <a:avLst/>
            </a:prstGeom>
          </p:spPr>
        </p:pic>
        <p:sp>
          <p:nvSpPr>
            <p:cNvPr id="2" name="TextBox 1">
              <a:extLst>
                <a:ext uri="{FF2B5EF4-FFF2-40B4-BE49-F238E27FC236}">
                  <a16:creationId xmlns:a16="http://schemas.microsoft.com/office/drawing/2014/main" id="{6059848D-4DB4-D846-8DA5-9DD10B4073E7}"/>
                </a:ext>
              </a:extLst>
            </p:cNvPr>
            <p:cNvSpPr txBox="1"/>
            <p:nvPr/>
          </p:nvSpPr>
          <p:spPr>
            <a:xfrm>
              <a:off x="6925342" y="4929007"/>
              <a:ext cx="1122615" cy="369332"/>
            </a:xfrm>
            <a:prstGeom prst="rect">
              <a:avLst/>
            </a:prstGeom>
            <a:noFill/>
          </p:spPr>
          <p:txBody>
            <a:bodyPr wrap="none" rtlCol="0">
              <a:spAutoFit/>
            </a:bodyPr>
            <a:lstStyle/>
            <a:p>
              <a:r>
                <a:rPr lang="en-US" dirty="0"/>
                <a:t>Scree plot</a:t>
              </a:r>
            </a:p>
          </p:txBody>
        </p:sp>
        <p:sp>
          <p:nvSpPr>
            <p:cNvPr id="95" name="TextBox 94">
              <a:extLst>
                <a:ext uri="{FF2B5EF4-FFF2-40B4-BE49-F238E27FC236}">
                  <a16:creationId xmlns:a16="http://schemas.microsoft.com/office/drawing/2014/main" id="{594F34A2-2455-EE4C-9618-987453B2418D}"/>
                </a:ext>
              </a:extLst>
            </p:cNvPr>
            <p:cNvSpPr txBox="1"/>
            <p:nvPr/>
          </p:nvSpPr>
          <p:spPr>
            <a:xfrm>
              <a:off x="8171986" y="6100025"/>
              <a:ext cx="343364" cy="369332"/>
            </a:xfrm>
            <a:prstGeom prst="rect">
              <a:avLst/>
            </a:prstGeom>
            <a:noFill/>
          </p:spPr>
          <p:txBody>
            <a:bodyPr wrap="none" rtlCol="0">
              <a:spAutoFit/>
            </a:bodyPr>
            <a:lstStyle/>
            <a:p>
              <a:r>
                <a:rPr lang="en-US" dirty="0"/>
                <a:t>…</a:t>
              </a:r>
            </a:p>
          </p:txBody>
        </p:sp>
      </p:grpSp>
    </p:spTree>
    <p:extLst>
      <p:ext uri="{BB962C8B-B14F-4D97-AF65-F5344CB8AC3E}">
        <p14:creationId xmlns:p14="http://schemas.microsoft.com/office/powerpoint/2010/main" val="209472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4779" y="449137"/>
            <a:ext cx="8974442" cy="319088"/>
          </a:xfrm>
        </p:spPr>
        <p:txBody>
          <a:bodyPr>
            <a:noAutofit/>
          </a:bodyPr>
          <a:lstStyle/>
          <a:p>
            <a:r>
              <a:rPr lang="en-US" sz="3600" dirty="0">
                <a:latin typeface="+mn-lt"/>
              </a:rPr>
              <a:t>Principal Component Analysis: Rotate the Coordinates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12</a:t>
            </a:fld>
            <a:endParaRPr lang="en-US" dirty="0"/>
          </a:p>
        </p:txBody>
      </p:sp>
      <p:sp>
        <p:nvSpPr>
          <p:cNvPr id="3" name="TextBox 2"/>
          <p:cNvSpPr txBox="1"/>
          <p:nvPr/>
        </p:nvSpPr>
        <p:spPr>
          <a:xfrm>
            <a:off x="603806" y="1280812"/>
            <a:ext cx="7936388" cy="1815882"/>
          </a:xfrm>
          <a:prstGeom prst="rect">
            <a:avLst/>
          </a:prstGeom>
          <a:solidFill>
            <a:schemeClr val="bg1"/>
          </a:solidFill>
        </p:spPr>
        <p:txBody>
          <a:bodyPr wrap="square" rtlCol="0">
            <a:spAutoFit/>
          </a:bodyPr>
          <a:lstStyle/>
          <a:p>
            <a:pPr marL="182880" indent="-182880">
              <a:buFont typeface="Arial" charset="0"/>
              <a:buChar char="•"/>
            </a:pPr>
            <a:r>
              <a:rPr lang="en-US" sz="1600" dirty="0"/>
              <a:t>After calculating all the PCs we rewrite the original data records in terms of the PCs</a:t>
            </a:r>
          </a:p>
          <a:p>
            <a:pPr marL="182880" indent="-182880">
              <a:buFont typeface="Arial" charset="0"/>
              <a:buChar char="•"/>
            </a:pPr>
            <a:endParaRPr lang="en-US" sz="1600" dirty="0"/>
          </a:p>
          <a:p>
            <a:pPr marL="182880" indent="-182880">
              <a:buFont typeface="Arial" charset="0"/>
              <a:buChar char="•"/>
            </a:pPr>
            <a:r>
              <a:rPr lang="en-US" sz="1600" dirty="0"/>
              <a:t>That is, we introduce this new rotated coordinate system (the PCs) and write the data in terms of this rotated coordinate system</a:t>
            </a:r>
          </a:p>
          <a:p>
            <a:pPr marL="182880" indent="-182880">
              <a:buFont typeface="Arial" charset="0"/>
              <a:buChar char="•"/>
            </a:pPr>
            <a:endParaRPr lang="en-US" sz="1600" dirty="0"/>
          </a:p>
          <a:p>
            <a:pPr marL="182880" indent="-182880">
              <a:buFont typeface="Arial" charset="0"/>
              <a:buChar char="•"/>
            </a:pPr>
            <a:r>
              <a:rPr lang="en-US" sz="1600" dirty="0"/>
              <a:t>Note that the PC algorithm is all automated as a very fast statistical package that can be called in R, Python, SAS, </a:t>
            </a:r>
            <a:r>
              <a:rPr lang="en-US" sz="1600" dirty="0" err="1"/>
              <a:t>Matlab</a:t>
            </a:r>
            <a:r>
              <a:rPr lang="en-US" sz="1600" dirty="0"/>
              <a:t>…</a:t>
            </a:r>
          </a:p>
        </p:txBody>
      </p:sp>
      <p:pic>
        <p:nvPicPr>
          <p:cNvPr id="123" name="Picture 122">
            <a:extLst>
              <a:ext uri="{FF2B5EF4-FFF2-40B4-BE49-F238E27FC236}">
                <a16:creationId xmlns:a16="http://schemas.microsoft.com/office/drawing/2014/main" id="{61D490BF-C08C-A048-9E14-84DFF23FD2E6}"/>
              </a:ext>
            </a:extLst>
          </p:cNvPr>
          <p:cNvPicPr>
            <a:picLocks noChangeAspect="1"/>
          </p:cNvPicPr>
          <p:nvPr/>
        </p:nvPicPr>
        <p:blipFill>
          <a:blip r:embed="rId2"/>
          <a:stretch>
            <a:fillRect/>
          </a:stretch>
        </p:blipFill>
        <p:spPr>
          <a:xfrm>
            <a:off x="3766742" y="3924134"/>
            <a:ext cx="1325901" cy="455596"/>
          </a:xfrm>
          <a:prstGeom prst="rect">
            <a:avLst/>
          </a:prstGeom>
        </p:spPr>
      </p:pic>
      <p:grpSp>
        <p:nvGrpSpPr>
          <p:cNvPr id="9" name="Group 8">
            <a:extLst>
              <a:ext uri="{FF2B5EF4-FFF2-40B4-BE49-F238E27FC236}">
                <a16:creationId xmlns:a16="http://schemas.microsoft.com/office/drawing/2014/main" id="{D71C2DF4-51A7-CD49-8F04-C19E549D475F}"/>
              </a:ext>
            </a:extLst>
          </p:cNvPr>
          <p:cNvGrpSpPr/>
          <p:nvPr/>
        </p:nvGrpSpPr>
        <p:grpSpPr>
          <a:xfrm>
            <a:off x="1210644" y="3624346"/>
            <a:ext cx="1737975" cy="1509551"/>
            <a:chOff x="1295559" y="3140909"/>
            <a:chExt cx="1737975" cy="1509551"/>
          </a:xfrm>
        </p:grpSpPr>
        <p:sp>
          <p:nvSpPr>
            <p:cNvPr id="6" name="TextBox 5">
              <a:extLst>
                <a:ext uri="{FF2B5EF4-FFF2-40B4-BE49-F238E27FC236}">
                  <a16:creationId xmlns:a16="http://schemas.microsoft.com/office/drawing/2014/main" id="{E5AEC4E1-9165-804C-AF6C-592B8767FAF1}"/>
                </a:ext>
              </a:extLst>
            </p:cNvPr>
            <p:cNvSpPr txBox="1"/>
            <p:nvPr/>
          </p:nvSpPr>
          <p:spPr>
            <a:xfrm>
              <a:off x="1295559" y="3140909"/>
              <a:ext cx="1737975" cy="1477328"/>
            </a:xfrm>
            <a:prstGeom prst="rect">
              <a:avLst/>
            </a:prstGeom>
            <a:noFill/>
          </p:spPr>
          <p:txBody>
            <a:bodyPr wrap="none" rtlCol="0">
              <a:spAutoFit/>
            </a:bodyPr>
            <a:lstStyle/>
            <a:p>
              <a:pPr algn="ctr"/>
              <a:r>
                <a:rPr lang="en-US" dirty="0"/>
                <a:t>x</a:t>
              </a:r>
              <a:r>
                <a:rPr lang="en-US" baseline="-25000" dirty="0"/>
                <a:t>1</a:t>
              </a:r>
              <a:r>
                <a:rPr lang="en-US" dirty="0"/>
                <a:t>   x</a:t>
              </a:r>
              <a:r>
                <a:rPr lang="en-US" baseline="-25000" dirty="0"/>
                <a:t>2</a:t>
              </a:r>
              <a:r>
                <a:rPr lang="en-US" dirty="0"/>
                <a:t>   x</a:t>
              </a:r>
              <a:r>
                <a:rPr lang="en-US" baseline="-25000" dirty="0"/>
                <a:t>3</a:t>
              </a:r>
              <a:r>
                <a:rPr lang="en-US" dirty="0"/>
                <a:t>   </a:t>
              </a:r>
              <a:r>
                <a:rPr lang="mr-IN" dirty="0"/>
                <a:t>…</a:t>
              </a:r>
              <a:r>
                <a:rPr lang="en-US" dirty="0"/>
                <a:t>.  </a:t>
              </a:r>
              <a:r>
                <a:rPr lang="en-US" dirty="0" err="1"/>
                <a:t>x</a:t>
              </a:r>
              <a:r>
                <a:rPr lang="en-US" baseline="-25000" dirty="0" err="1"/>
                <a:t>n</a:t>
              </a:r>
              <a:endParaRPr lang="en-US" baseline="-25000" dirty="0"/>
            </a:p>
            <a:p>
              <a:pPr algn="ctr"/>
              <a:r>
                <a:rPr lang="en-US" dirty="0"/>
                <a:t>x</a:t>
              </a:r>
              <a:r>
                <a:rPr lang="en-US" baseline="-25000" dirty="0"/>
                <a:t>1</a:t>
              </a:r>
              <a:r>
                <a:rPr lang="en-US" dirty="0"/>
                <a:t>   x</a:t>
              </a:r>
              <a:r>
                <a:rPr lang="en-US" baseline="-25000" dirty="0"/>
                <a:t>2</a:t>
              </a:r>
              <a:r>
                <a:rPr lang="en-US" dirty="0"/>
                <a:t>   x</a:t>
              </a:r>
              <a:r>
                <a:rPr lang="en-US" baseline="-25000" dirty="0"/>
                <a:t>3</a:t>
              </a:r>
              <a:r>
                <a:rPr lang="en-US" dirty="0"/>
                <a:t>   </a:t>
              </a:r>
              <a:r>
                <a:rPr lang="mr-IN" dirty="0"/>
                <a:t>…</a:t>
              </a:r>
              <a:r>
                <a:rPr lang="en-US" dirty="0"/>
                <a:t>.  </a:t>
              </a:r>
              <a:r>
                <a:rPr lang="en-US" dirty="0" err="1"/>
                <a:t>x</a:t>
              </a:r>
              <a:r>
                <a:rPr lang="en-US" baseline="-25000" dirty="0" err="1"/>
                <a:t>n</a:t>
              </a:r>
              <a:endParaRPr lang="en-US" baseline="-25000" dirty="0"/>
            </a:p>
            <a:p>
              <a:pPr algn="ctr"/>
              <a:r>
                <a:rPr lang="en-US" dirty="0"/>
                <a:t>x</a:t>
              </a:r>
              <a:r>
                <a:rPr lang="en-US" baseline="-25000" dirty="0"/>
                <a:t>1</a:t>
              </a:r>
              <a:r>
                <a:rPr lang="en-US" dirty="0"/>
                <a:t>   x</a:t>
              </a:r>
              <a:r>
                <a:rPr lang="en-US" baseline="-25000" dirty="0"/>
                <a:t>2</a:t>
              </a:r>
              <a:r>
                <a:rPr lang="en-US" dirty="0"/>
                <a:t>   x</a:t>
              </a:r>
              <a:r>
                <a:rPr lang="en-US" baseline="-25000" dirty="0"/>
                <a:t>3</a:t>
              </a:r>
              <a:r>
                <a:rPr lang="en-US" dirty="0"/>
                <a:t>   </a:t>
              </a:r>
              <a:r>
                <a:rPr lang="mr-IN" dirty="0"/>
                <a:t>…</a:t>
              </a:r>
              <a:r>
                <a:rPr lang="en-US" dirty="0"/>
                <a:t>.  </a:t>
              </a:r>
              <a:r>
                <a:rPr lang="en-US" dirty="0" err="1"/>
                <a:t>x</a:t>
              </a:r>
              <a:r>
                <a:rPr lang="en-US" baseline="-25000" dirty="0" err="1"/>
                <a:t>n</a:t>
              </a:r>
              <a:endParaRPr lang="en-US" baseline="-25000" dirty="0"/>
            </a:p>
            <a:p>
              <a:pPr algn="ctr"/>
              <a:r>
                <a:rPr lang="mr-IN" dirty="0"/>
                <a:t>…</a:t>
              </a:r>
              <a:r>
                <a:rPr lang="en-US" dirty="0"/>
                <a:t> </a:t>
              </a:r>
            </a:p>
            <a:p>
              <a:pPr algn="ctr"/>
              <a:r>
                <a:rPr lang="en-US" dirty="0"/>
                <a:t>x</a:t>
              </a:r>
              <a:r>
                <a:rPr lang="en-US" baseline="-25000" dirty="0"/>
                <a:t>1</a:t>
              </a:r>
              <a:r>
                <a:rPr lang="en-US" dirty="0"/>
                <a:t>   x</a:t>
              </a:r>
              <a:r>
                <a:rPr lang="en-US" baseline="-25000" dirty="0"/>
                <a:t>2</a:t>
              </a:r>
              <a:r>
                <a:rPr lang="en-US" dirty="0"/>
                <a:t>   x</a:t>
              </a:r>
              <a:r>
                <a:rPr lang="en-US" baseline="-25000" dirty="0"/>
                <a:t>3</a:t>
              </a:r>
              <a:r>
                <a:rPr lang="en-US" dirty="0"/>
                <a:t>   </a:t>
              </a:r>
              <a:r>
                <a:rPr lang="mr-IN" dirty="0"/>
                <a:t>…</a:t>
              </a:r>
              <a:r>
                <a:rPr lang="en-US" dirty="0"/>
                <a:t>.  </a:t>
              </a:r>
              <a:r>
                <a:rPr lang="en-US" dirty="0" err="1"/>
                <a:t>x</a:t>
              </a:r>
              <a:r>
                <a:rPr lang="en-US" baseline="-25000" dirty="0" err="1"/>
                <a:t>n</a:t>
              </a:r>
              <a:endParaRPr lang="en-US" baseline="-25000" dirty="0"/>
            </a:p>
          </p:txBody>
        </p:sp>
        <p:sp>
          <p:nvSpPr>
            <p:cNvPr id="5" name="Double Bracket 4">
              <a:extLst>
                <a:ext uri="{FF2B5EF4-FFF2-40B4-BE49-F238E27FC236}">
                  <a16:creationId xmlns:a16="http://schemas.microsoft.com/office/drawing/2014/main" id="{57E4277B-BD3B-1345-9534-F33F3E10CE04}"/>
                </a:ext>
              </a:extLst>
            </p:cNvPr>
            <p:cNvSpPr/>
            <p:nvPr/>
          </p:nvSpPr>
          <p:spPr>
            <a:xfrm>
              <a:off x="1295559" y="3173131"/>
              <a:ext cx="1737975" cy="1477329"/>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8356270F-496D-0C48-B8B4-D2DFBADB8EDC}"/>
              </a:ext>
            </a:extLst>
          </p:cNvPr>
          <p:cNvGrpSpPr/>
          <p:nvPr/>
        </p:nvGrpSpPr>
        <p:grpSpPr>
          <a:xfrm>
            <a:off x="5752793" y="3725557"/>
            <a:ext cx="2315954" cy="1477329"/>
            <a:chOff x="4141996" y="3196419"/>
            <a:chExt cx="2315954" cy="1477329"/>
          </a:xfrm>
        </p:grpSpPr>
        <p:sp>
          <p:nvSpPr>
            <p:cNvPr id="7" name="TextBox 6">
              <a:extLst>
                <a:ext uri="{FF2B5EF4-FFF2-40B4-BE49-F238E27FC236}">
                  <a16:creationId xmlns:a16="http://schemas.microsoft.com/office/drawing/2014/main" id="{28335600-5F55-4047-AF8E-1FD2A8C5A15F}"/>
                </a:ext>
              </a:extLst>
            </p:cNvPr>
            <p:cNvSpPr txBox="1"/>
            <p:nvPr/>
          </p:nvSpPr>
          <p:spPr>
            <a:xfrm>
              <a:off x="4141996" y="3196419"/>
              <a:ext cx="2308644" cy="1477328"/>
            </a:xfrm>
            <a:prstGeom prst="rect">
              <a:avLst/>
            </a:prstGeom>
            <a:noFill/>
          </p:spPr>
          <p:txBody>
            <a:bodyPr wrap="none" rtlCol="0">
              <a:spAutoFit/>
            </a:bodyPr>
            <a:lstStyle/>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a:t>
              </a:r>
              <a:r>
                <a:rPr lang="mr-IN" dirty="0"/>
                <a:t>…</a:t>
              </a:r>
              <a:r>
                <a:rPr lang="en-US" dirty="0"/>
                <a:t>.  </a:t>
              </a:r>
              <a:r>
                <a:rPr lang="en-US" dirty="0" err="1"/>
                <a:t>PC</a:t>
              </a:r>
              <a:r>
                <a:rPr lang="en-US" baseline="-25000" dirty="0" err="1"/>
                <a:t>n</a:t>
              </a:r>
              <a:endParaRPr lang="en-US" baseline="-25000" dirty="0"/>
            </a:p>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a:t>
              </a:r>
              <a:r>
                <a:rPr lang="mr-IN" dirty="0"/>
                <a:t>…</a:t>
              </a:r>
              <a:r>
                <a:rPr lang="en-US" dirty="0"/>
                <a:t>.  </a:t>
              </a:r>
              <a:r>
                <a:rPr lang="en-US" dirty="0" err="1"/>
                <a:t>PC</a:t>
              </a:r>
              <a:r>
                <a:rPr lang="en-US" baseline="-25000" dirty="0" err="1"/>
                <a:t>n</a:t>
              </a:r>
              <a:endParaRPr lang="en-US" baseline="-25000" dirty="0"/>
            </a:p>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a:t>
              </a:r>
              <a:r>
                <a:rPr lang="mr-IN" dirty="0"/>
                <a:t>…</a:t>
              </a:r>
              <a:r>
                <a:rPr lang="en-US" dirty="0"/>
                <a:t>.  </a:t>
              </a:r>
              <a:r>
                <a:rPr lang="en-US" dirty="0" err="1"/>
                <a:t>PC</a:t>
              </a:r>
              <a:r>
                <a:rPr lang="en-US" baseline="-25000" dirty="0" err="1"/>
                <a:t>n</a:t>
              </a:r>
              <a:endParaRPr lang="en-US" baseline="-25000" dirty="0"/>
            </a:p>
            <a:p>
              <a:pPr algn="ctr"/>
              <a:r>
                <a:rPr lang="mr-IN" dirty="0"/>
                <a:t>…</a:t>
              </a:r>
              <a:r>
                <a:rPr lang="en-US" dirty="0"/>
                <a:t> </a:t>
              </a:r>
            </a:p>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a:t>
              </a:r>
              <a:r>
                <a:rPr lang="mr-IN" dirty="0"/>
                <a:t>…</a:t>
              </a:r>
              <a:r>
                <a:rPr lang="en-US" dirty="0"/>
                <a:t>.  </a:t>
              </a:r>
              <a:r>
                <a:rPr lang="en-US" dirty="0" err="1"/>
                <a:t>PC</a:t>
              </a:r>
              <a:r>
                <a:rPr lang="en-US" baseline="-25000" dirty="0" err="1"/>
                <a:t>n</a:t>
              </a:r>
              <a:endParaRPr lang="en-US" baseline="-25000" dirty="0"/>
            </a:p>
          </p:txBody>
        </p:sp>
        <p:sp>
          <p:nvSpPr>
            <p:cNvPr id="11" name="Double Bracket 10">
              <a:extLst>
                <a:ext uri="{FF2B5EF4-FFF2-40B4-BE49-F238E27FC236}">
                  <a16:creationId xmlns:a16="http://schemas.microsoft.com/office/drawing/2014/main" id="{D6279719-BE76-9E46-8CB9-F6F45D2E7DEC}"/>
                </a:ext>
              </a:extLst>
            </p:cNvPr>
            <p:cNvSpPr/>
            <p:nvPr/>
          </p:nvSpPr>
          <p:spPr>
            <a:xfrm>
              <a:off x="4141996" y="3196419"/>
              <a:ext cx="2315954" cy="1477329"/>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a:extLst>
              <a:ext uri="{FF2B5EF4-FFF2-40B4-BE49-F238E27FC236}">
                <a16:creationId xmlns:a16="http://schemas.microsoft.com/office/drawing/2014/main" id="{DC1D5345-9472-0948-A666-18E653141ACD}"/>
              </a:ext>
            </a:extLst>
          </p:cNvPr>
          <p:cNvSpPr txBox="1"/>
          <p:nvPr/>
        </p:nvSpPr>
        <p:spPr>
          <a:xfrm>
            <a:off x="786838" y="5416407"/>
            <a:ext cx="3062954" cy="646331"/>
          </a:xfrm>
          <a:prstGeom prst="rect">
            <a:avLst/>
          </a:prstGeom>
          <a:noFill/>
        </p:spPr>
        <p:txBody>
          <a:bodyPr wrap="none" rtlCol="0">
            <a:spAutoFit/>
          </a:bodyPr>
          <a:lstStyle/>
          <a:p>
            <a:pPr algn="ctr"/>
            <a:r>
              <a:rPr lang="en-US" dirty="0"/>
              <a:t>Original independent variables</a:t>
            </a:r>
          </a:p>
          <a:p>
            <a:pPr algn="ctr"/>
            <a:r>
              <a:rPr lang="en-US" dirty="0"/>
              <a:t>(n by m)</a:t>
            </a:r>
          </a:p>
        </p:txBody>
      </p:sp>
      <p:sp>
        <p:nvSpPr>
          <p:cNvPr id="15" name="TextBox 14">
            <a:extLst>
              <a:ext uri="{FF2B5EF4-FFF2-40B4-BE49-F238E27FC236}">
                <a16:creationId xmlns:a16="http://schemas.microsoft.com/office/drawing/2014/main" id="{16805933-87B8-524B-B28F-6528CEC9F6F5}"/>
              </a:ext>
            </a:extLst>
          </p:cNvPr>
          <p:cNvSpPr txBox="1"/>
          <p:nvPr/>
        </p:nvSpPr>
        <p:spPr>
          <a:xfrm>
            <a:off x="4863604" y="5334123"/>
            <a:ext cx="4087022" cy="923330"/>
          </a:xfrm>
          <a:prstGeom prst="rect">
            <a:avLst/>
          </a:prstGeom>
          <a:noFill/>
        </p:spPr>
        <p:txBody>
          <a:bodyPr wrap="square" rtlCol="0">
            <a:spAutoFit/>
          </a:bodyPr>
          <a:lstStyle/>
          <a:p>
            <a:pPr algn="ctr"/>
            <a:r>
              <a:rPr lang="en-US" dirty="0"/>
              <a:t>Independent variables written in terms of the new rotated PC coordinate system</a:t>
            </a:r>
          </a:p>
          <a:p>
            <a:pPr algn="ctr"/>
            <a:r>
              <a:rPr lang="en-US" dirty="0"/>
              <a:t>(still n by m)</a:t>
            </a:r>
          </a:p>
        </p:txBody>
      </p:sp>
      <p:sp>
        <p:nvSpPr>
          <p:cNvPr id="13" name="Right Arrow 12">
            <a:extLst>
              <a:ext uri="{FF2B5EF4-FFF2-40B4-BE49-F238E27FC236}">
                <a16:creationId xmlns:a16="http://schemas.microsoft.com/office/drawing/2014/main" id="{7E763C6E-D82D-AA4B-A44D-20A92EAF7839}"/>
              </a:ext>
            </a:extLst>
          </p:cNvPr>
          <p:cNvSpPr/>
          <p:nvPr/>
        </p:nvSpPr>
        <p:spPr>
          <a:xfrm>
            <a:off x="3530432" y="4464220"/>
            <a:ext cx="1798522" cy="198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24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7888572-350F-D544-867C-35B773DA741A}"/>
              </a:ext>
            </a:extLst>
          </p:cNvPr>
          <p:cNvSpPr/>
          <p:nvPr/>
        </p:nvSpPr>
        <p:spPr>
          <a:xfrm>
            <a:off x="1674495" y="5875020"/>
            <a:ext cx="5524074" cy="84010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Title 1"/>
          <p:cNvSpPr>
            <a:spLocks noGrp="1"/>
          </p:cNvSpPr>
          <p:nvPr>
            <p:ph type="title"/>
          </p:nvPr>
        </p:nvSpPr>
        <p:spPr>
          <a:xfrm>
            <a:off x="369094" y="388614"/>
            <a:ext cx="8405812" cy="319088"/>
          </a:xfrm>
        </p:spPr>
        <p:txBody>
          <a:bodyPr>
            <a:noAutofit/>
          </a:bodyPr>
          <a:lstStyle/>
          <a:p>
            <a:r>
              <a:rPr lang="en-US" sz="3600" dirty="0">
                <a:latin typeface="+mn-lt"/>
              </a:rPr>
              <a:t>Principal Component Analysis: Dimensionality Reduction</a:t>
            </a:r>
          </a:p>
        </p:txBody>
      </p:sp>
      <p:sp>
        <p:nvSpPr>
          <p:cNvPr id="4" name="Slide Number Placeholder 3"/>
          <p:cNvSpPr>
            <a:spLocks noGrp="1"/>
          </p:cNvSpPr>
          <p:nvPr>
            <p:ph type="sldNum" sz="quarter" idx="11"/>
          </p:nvPr>
        </p:nvSpPr>
        <p:spPr/>
        <p:txBody>
          <a:bodyPr/>
          <a:lstStyle/>
          <a:p>
            <a:fld id="{02330697-FC26-4454-A3BE-90B07819C49A}" type="slidenum">
              <a:rPr lang="en-US" smtClean="0"/>
              <a:pPr/>
              <a:t>13</a:t>
            </a:fld>
            <a:endParaRPr lang="en-US" dirty="0"/>
          </a:p>
        </p:txBody>
      </p:sp>
      <p:sp>
        <p:nvSpPr>
          <p:cNvPr id="3" name="TextBox 2"/>
          <p:cNvSpPr txBox="1"/>
          <p:nvPr/>
        </p:nvSpPr>
        <p:spPr>
          <a:xfrm>
            <a:off x="521784" y="1174578"/>
            <a:ext cx="8100432" cy="1323439"/>
          </a:xfrm>
          <a:prstGeom prst="rect">
            <a:avLst/>
          </a:prstGeom>
          <a:solidFill>
            <a:schemeClr val="bg1"/>
          </a:solidFill>
        </p:spPr>
        <p:txBody>
          <a:bodyPr wrap="square" rtlCol="0">
            <a:spAutoFit/>
          </a:bodyPr>
          <a:lstStyle/>
          <a:p>
            <a:pPr marL="182880" indent="-182880">
              <a:buFont typeface="Arial" charset="0"/>
              <a:buChar char="•"/>
            </a:pPr>
            <a:r>
              <a:rPr lang="en-US" sz="1600" dirty="0"/>
              <a:t>The PCs are sorted by magnitude (size), shown in the scree plot</a:t>
            </a:r>
          </a:p>
          <a:p>
            <a:pPr marL="182880" indent="-182880">
              <a:buFont typeface="Arial" charset="0"/>
              <a:buChar char="•"/>
            </a:pPr>
            <a:r>
              <a:rPr lang="en-US" sz="1600" dirty="0"/>
              <a:t>We examine this scree plot and decide how many PCs we want to keep</a:t>
            </a:r>
          </a:p>
          <a:p>
            <a:pPr marL="182880" indent="-182880">
              <a:buFont typeface="Arial" charset="0"/>
              <a:buChar char="•"/>
            </a:pPr>
            <a:r>
              <a:rPr lang="en-US" sz="1600" dirty="0"/>
              <a:t>Typically we keep just the first few, trying to account for ~80 to 90% of the total variance</a:t>
            </a:r>
          </a:p>
          <a:p>
            <a:pPr marL="182880" indent="-182880">
              <a:buFont typeface="Arial" charset="0"/>
              <a:buChar char="•"/>
            </a:pPr>
            <a:r>
              <a:rPr lang="en-US" sz="1600" dirty="0"/>
              <a:t>We throw away the higher PCs and our data matrix has been reduced in dimension</a:t>
            </a:r>
          </a:p>
          <a:p>
            <a:pPr marL="182880" indent="-182880">
              <a:buFont typeface="Arial" charset="0"/>
              <a:buChar char="•"/>
            </a:pPr>
            <a:r>
              <a:rPr lang="en-US" sz="1600" dirty="0"/>
              <a:t>We still have all the records but we’ve reduced the dimensions from n to just a few</a:t>
            </a:r>
          </a:p>
        </p:txBody>
      </p:sp>
      <p:pic>
        <p:nvPicPr>
          <p:cNvPr id="123" name="Picture 122">
            <a:extLst>
              <a:ext uri="{FF2B5EF4-FFF2-40B4-BE49-F238E27FC236}">
                <a16:creationId xmlns:a16="http://schemas.microsoft.com/office/drawing/2014/main" id="{61D490BF-C08C-A048-9E14-84DFF23FD2E6}"/>
              </a:ext>
            </a:extLst>
          </p:cNvPr>
          <p:cNvPicPr>
            <a:picLocks noChangeAspect="1"/>
          </p:cNvPicPr>
          <p:nvPr/>
        </p:nvPicPr>
        <p:blipFill>
          <a:blip r:embed="rId2"/>
          <a:stretch>
            <a:fillRect/>
          </a:stretch>
        </p:blipFill>
        <p:spPr>
          <a:xfrm>
            <a:off x="5132049" y="5223346"/>
            <a:ext cx="1325901" cy="455596"/>
          </a:xfrm>
          <a:prstGeom prst="rect">
            <a:avLst/>
          </a:prstGeom>
        </p:spPr>
      </p:pic>
      <p:sp>
        <p:nvSpPr>
          <p:cNvPr id="2" name="TextBox 1">
            <a:extLst>
              <a:ext uri="{FF2B5EF4-FFF2-40B4-BE49-F238E27FC236}">
                <a16:creationId xmlns:a16="http://schemas.microsoft.com/office/drawing/2014/main" id="{6059848D-4DB4-D846-8DA5-9DD10B4073E7}"/>
              </a:ext>
            </a:extLst>
          </p:cNvPr>
          <p:cNvSpPr txBox="1"/>
          <p:nvPr/>
        </p:nvSpPr>
        <p:spPr>
          <a:xfrm>
            <a:off x="1480548" y="3809053"/>
            <a:ext cx="1122615" cy="369332"/>
          </a:xfrm>
          <a:prstGeom prst="rect">
            <a:avLst/>
          </a:prstGeom>
          <a:noFill/>
        </p:spPr>
        <p:txBody>
          <a:bodyPr wrap="none" rtlCol="0">
            <a:spAutoFit/>
          </a:bodyPr>
          <a:lstStyle/>
          <a:p>
            <a:r>
              <a:rPr lang="en-US" dirty="0"/>
              <a:t>Scree plot</a:t>
            </a:r>
          </a:p>
        </p:txBody>
      </p:sp>
      <p:grpSp>
        <p:nvGrpSpPr>
          <p:cNvPr id="8" name="Group 7">
            <a:extLst>
              <a:ext uri="{FF2B5EF4-FFF2-40B4-BE49-F238E27FC236}">
                <a16:creationId xmlns:a16="http://schemas.microsoft.com/office/drawing/2014/main" id="{5F814594-46B3-BC4E-B412-A81810887852}"/>
              </a:ext>
            </a:extLst>
          </p:cNvPr>
          <p:cNvGrpSpPr/>
          <p:nvPr/>
        </p:nvGrpSpPr>
        <p:grpSpPr>
          <a:xfrm>
            <a:off x="3483203" y="3344457"/>
            <a:ext cx="5032147" cy="1477329"/>
            <a:chOff x="3544452" y="3995369"/>
            <a:chExt cx="5032147" cy="1477329"/>
          </a:xfrm>
        </p:grpSpPr>
        <p:grpSp>
          <p:nvGrpSpPr>
            <p:cNvPr id="6" name="Group 5">
              <a:extLst>
                <a:ext uri="{FF2B5EF4-FFF2-40B4-BE49-F238E27FC236}">
                  <a16:creationId xmlns:a16="http://schemas.microsoft.com/office/drawing/2014/main" id="{726FBCD0-EFB1-1E46-91D3-8E02B32009D4}"/>
                </a:ext>
              </a:extLst>
            </p:cNvPr>
            <p:cNvGrpSpPr/>
            <p:nvPr/>
          </p:nvGrpSpPr>
          <p:grpSpPr>
            <a:xfrm>
              <a:off x="3544452" y="3995369"/>
              <a:ext cx="5032147" cy="1477329"/>
              <a:chOff x="1199760" y="3117832"/>
              <a:chExt cx="5032147" cy="1477329"/>
            </a:xfrm>
          </p:grpSpPr>
          <p:sp>
            <p:nvSpPr>
              <p:cNvPr id="9" name="TextBox 8">
                <a:extLst>
                  <a:ext uri="{FF2B5EF4-FFF2-40B4-BE49-F238E27FC236}">
                    <a16:creationId xmlns:a16="http://schemas.microsoft.com/office/drawing/2014/main" id="{3C31AD13-9724-3B4C-8A87-BE48B638A35F}"/>
                  </a:ext>
                </a:extLst>
              </p:cNvPr>
              <p:cNvSpPr txBox="1"/>
              <p:nvPr/>
            </p:nvSpPr>
            <p:spPr>
              <a:xfrm>
                <a:off x="1199760" y="3117832"/>
                <a:ext cx="5032147" cy="1477328"/>
              </a:xfrm>
              <a:prstGeom prst="rect">
                <a:avLst/>
              </a:prstGeom>
              <a:noFill/>
            </p:spPr>
            <p:txBody>
              <a:bodyPr wrap="none" rtlCol="0">
                <a:spAutoFit/>
              </a:bodyPr>
              <a:lstStyle/>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PC</a:t>
                </a:r>
                <a:r>
                  <a:rPr lang="en-US" baseline="-25000" dirty="0"/>
                  <a:t>4</a:t>
                </a:r>
                <a:r>
                  <a:rPr lang="en-US" dirty="0"/>
                  <a:t>   PC</a:t>
                </a:r>
                <a:r>
                  <a:rPr lang="en-US" baseline="-25000" dirty="0"/>
                  <a:t>5</a:t>
                </a:r>
                <a:r>
                  <a:rPr lang="en-US" dirty="0"/>
                  <a:t>   PC</a:t>
                </a:r>
                <a:r>
                  <a:rPr lang="en-US" baseline="-25000" dirty="0"/>
                  <a:t>6</a:t>
                </a:r>
                <a:r>
                  <a:rPr lang="en-US" dirty="0"/>
                  <a:t>   PC</a:t>
                </a:r>
                <a:r>
                  <a:rPr lang="en-US" baseline="-25000" dirty="0"/>
                  <a:t>7</a:t>
                </a:r>
                <a:r>
                  <a:rPr lang="en-US" dirty="0"/>
                  <a:t>   PC</a:t>
                </a:r>
                <a:r>
                  <a:rPr lang="en-US" baseline="-25000" dirty="0"/>
                  <a:t>8</a:t>
                </a:r>
                <a:r>
                  <a:rPr lang="en-US" dirty="0"/>
                  <a:t>   PC</a:t>
                </a:r>
                <a:r>
                  <a:rPr lang="en-US" baseline="-25000" dirty="0"/>
                  <a:t>9</a:t>
                </a:r>
                <a:r>
                  <a:rPr lang="en-US" dirty="0"/>
                  <a:t>  …  </a:t>
                </a:r>
                <a:r>
                  <a:rPr lang="en-US" dirty="0" err="1"/>
                  <a:t>PC</a:t>
                </a:r>
                <a:r>
                  <a:rPr lang="en-US" baseline="-25000" dirty="0" err="1"/>
                  <a:t>n</a:t>
                </a:r>
                <a:endParaRPr lang="en-US" baseline="-25000" dirty="0"/>
              </a:p>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PC</a:t>
                </a:r>
                <a:r>
                  <a:rPr lang="en-US" baseline="-25000" dirty="0"/>
                  <a:t>4</a:t>
                </a:r>
                <a:r>
                  <a:rPr lang="en-US" dirty="0"/>
                  <a:t>   PC</a:t>
                </a:r>
                <a:r>
                  <a:rPr lang="en-US" baseline="-25000" dirty="0"/>
                  <a:t>5</a:t>
                </a:r>
                <a:r>
                  <a:rPr lang="en-US" dirty="0"/>
                  <a:t>   PC</a:t>
                </a:r>
                <a:r>
                  <a:rPr lang="en-US" baseline="-25000" dirty="0"/>
                  <a:t>6</a:t>
                </a:r>
                <a:r>
                  <a:rPr lang="en-US" dirty="0"/>
                  <a:t>   PC</a:t>
                </a:r>
                <a:r>
                  <a:rPr lang="en-US" baseline="-25000" dirty="0"/>
                  <a:t>7</a:t>
                </a:r>
                <a:r>
                  <a:rPr lang="en-US" dirty="0"/>
                  <a:t>   PC</a:t>
                </a:r>
                <a:r>
                  <a:rPr lang="en-US" baseline="-25000" dirty="0"/>
                  <a:t>8</a:t>
                </a:r>
                <a:r>
                  <a:rPr lang="en-US" dirty="0"/>
                  <a:t>   PC</a:t>
                </a:r>
                <a:r>
                  <a:rPr lang="en-US" baseline="-25000" dirty="0"/>
                  <a:t>9</a:t>
                </a:r>
                <a:r>
                  <a:rPr lang="en-US" dirty="0"/>
                  <a:t>  …  </a:t>
                </a:r>
                <a:r>
                  <a:rPr lang="en-US" dirty="0" err="1"/>
                  <a:t>PC</a:t>
                </a:r>
                <a:r>
                  <a:rPr lang="en-US" baseline="-25000" dirty="0" err="1"/>
                  <a:t>n</a:t>
                </a:r>
                <a:endParaRPr lang="en-US" baseline="-25000" dirty="0"/>
              </a:p>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PC</a:t>
                </a:r>
                <a:r>
                  <a:rPr lang="en-US" baseline="-25000" dirty="0"/>
                  <a:t>4</a:t>
                </a:r>
                <a:r>
                  <a:rPr lang="en-US" dirty="0"/>
                  <a:t>   PC</a:t>
                </a:r>
                <a:r>
                  <a:rPr lang="en-US" baseline="-25000" dirty="0"/>
                  <a:t>5</a:t>
                </a:r>
                <a:r>
                  <a:rPr lang="en-US" dirty="0"/>
                  <a:t>   PC</a:t>
                </a:r>
                <a:r>
                  <a:rPr lang="en-US" baseline="-25000" dirty="0"/>
                  <a:t>6</a:t>
                </a:r>
                <a:r>
                  <a:rPr lang="en-US" dirty="0"/>
                  <a:t>   PC</a:t>
                </a:r>
                <a:r>
                  <a:rPr lang="en-US" baseline="-25000" dirty="0"/>
                  <a:t>7</a:t>
                </a:r>
                <a:r>
                  <a:rPr lang="en-US" dirty="0"/>
                  <a:t>   PC</a:t>
                </a:r>
                <a:r>
                  <a:rPr lang="en-US" baseline="-25000" dirty="0"/>
                  <a:t>8</a:t>
                </a:r>
                <a:r>
                  <a:rPr lang="en-US" dirty="0"/>
                  <a:t>   PC</a:t>
                </a:r>
                <a:r>
                  <a:rPr lang="en-US" baseline="-25000" dirty="0"/>
                  <a:t>9</a:t>
                </a:r>
                <a:r>
                  <a:rPr lang="en-US" dirty="0"/>
                  <a:t>  …  </a:t>
                </a:r>
                <a:r>
                  <a:rPr lang="en-US" dirty="0" err="1"/>
                  <a:t>PC</a:t>
                </a:r>
                <a:r>
                  <a:rPr lang="en-US" baseline="-25000" dirty="0" err="1"/>
                  <a:t>n</a:t>
                </a:r>
                <a:endParaRPr lang="en-US" baseline="-25000" dirty="0"/>
              </a:p>
              <a:p>
                <a:pPr algn="ctr"/>
                <a:r>
                  <a:rPr lang="mr-IN" dirty="0"/>
                  <a:t>…</a:t>
                </a:r>
                <a:r>
                  <a:rPr lang="en-US" dirty="0"/>
                  <a:t> </a:t>
                </a:r>
              </a:p>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PC</a:t>
                </a:r>
                <a:r>
                  <a:rPr lang="en-US" baseline="-25000" dirty="0"/>
                  <a:t>4</a:t>
                </a:r>
                <a:r>
                  <a:rPr lang="en-US" dirty="0"/>
                  <a:t>   PC</a:t>
                </a:r>
                <a:r>
                  <a:rPr lang="en-US" baseline="-25000" dirty="0"/>
                  <a:t>5</a:t>
                </a:r>
                <a:r>
                  <a:rPr lang="en-US" dirty="0"/>
                  <a:t>   PC</a:t>
                </a:r>
                <a:r>
                  <a:rPr lang="en-US" baseline="-25000" dirty="0"/>
                  <a:t>6</a:t>
                </a:r>
                <a:r>
                  <a:rPr lang="en-US" dirty="0"/>
                  <a:t>   PC</a:t>
                </a:r>
                <a:r>
                  <a:rPr lang="en-US" baseline="-25000" dirty="0"/>
                  <a:t>7</a:t>
                </a:r>
                <a:r>
                  <a:rPr lang="en-US" dirty="0"/>
                  <a:t>   PC</a:t>
                </a:r>
                <a:r>
                  <a:rPr lang="en-US" baseline="-25000" dirty="0"/>
                  <a:t>8</a:t>
                </a:r>
                <a:r>
                  <a:rPr lang="en-US" dirty="0"/>
                  <a:t>   PC</a:t>
                </a:r>
                <a:r>
                  <a:rPr lang="en-US" baseline="-25000" dirty="0"/>
                  <a:t>9</a:t>
                </a:r>
                <a:r>
                  <a:rPr lang="en-US" dirty="0"/>
                  <a:t>  …  </a:t>
                </a:r>
                <a:r>
                  <a:rPr lang="en-US" dirty="0" err="1"/>
                  <a:t>PC</a:t>
                </a:r>
                <a:r>
                  <a:rPr lang="en-US" baseline="-25000" dirty="0" err="1"/>
                  <a:t>n</a:t>
                </a:r>
                <a:endParaRPr lang="en-US" baseline="-25000" dirty="0"/>
              </a:p>
            </p:txBody>
          </p:sp>
          <p:sp>
            <p:nvSpPr>
              <p:cNvPr id="10" name="Double Bracket 9">
                <a:extLst>
                  <a:ext uri="{FF2B5EF4-FFF2-40B4-BE49-F238E27FC236}">
                    <a16:creationId xmlns:a16="http://schemas.microsoft.com/office/drawing/2014/main" id="{2C722184-E573-7845-A9B7-3FBA1A2E7664}"/>
                  </a:ext>
                </a:extLst>
              </p:cNvPr>
              <p:cNvSpPr/>
              <p:nvPr/>
            </p:nvSpPr>
            <p:spPr>
              <a:xfrm>
                <a:off x="1199760" y="3117832"/>
                <a:ext cx="5032147" cy="1477329"/>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62B31659-42B8-F64F-B7A9-559C94144063}"/>
                </a:ext>
              </a:extLst>
            </p:cNvPr>
            <p:cNvGrpSpPr/>
            <p:nvPr/>
          </p:nvGrpSpPr>
          <p:grpSpPr>
            <a:xfrm>
              <a:off x="7394193" y="4095140"/>
              <a:ext cx="1089748" cy="1306503"/>
              <a:chOff x="5464880" y="5551633"/>
              <a:chExt cx="387137" cy="734148"/>
            </a:xfrm>
          </p:grpSpPr>
          <p:cxnSp>
            <p:nvCxnSpPr>
              <p:cNvPr id="13" name="Straight Connector 12">
                <a:extLst>
                  <a:ext uri="{FF2B5EF4-FFF2-40B4-BE49-F238E27FC236}">
                    <a16:creationId xmlns:a16="http://schemas.microsoft.com/office/drawing/2014/main" id="{2BA568BF-9143-144C-9A17-524E95913CAF}"/>
                  </a:ext>
                </a:extLst>
              </p:cNvPr>
              <p:cNvCxnSpPr>
                <a:cxnSpLocks/>
              </p:cNvCxnSpPr>
              <p:nvPr/>
            </p:nvCxnSpPr>
            <p:spPr>
              <a:xfrm flipH="1">
                <a:off x="5464880" y="5558439"/>
                <a:ext cx="387137" cy="727342"/>
              </a:xfrm>
              <a:prstGeom prst="line">
                <a:avLst/>
              </a:prstGeom>
              <a:ln w="57150">
                <a:solidFill>
                  <a:srgbClr val="DD000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859B90-C5C6-DC43-B849-7BF60800ECB9}"/>
                  </a:ext>
                </a:extLst>
              </p:cNvPr>
              <p:cNvCxnSpPr>
                <a:cxnSpLocks/>
              </p:cNvCxnSpPr>
              <p:nvPr/>
            </p:nvCxnSpPr>
            <p:spPr>
              <a:xfrm>
                <a:off x="5464880" y="5551633"/>
                <a:ext cx="387137" cy="727342"/>
              </a:xfrm>
              <a:prstGeom prst="line">
                <a:avLst/>
              </a:prstGeom>
              <a:ln w="57150">
                <a:solidFill>
                  <a:srgbClr val="DD0002"/>
                </a:solidFill>
              </a:ln>
            </p:spPr>
            <p:style>
              <a:lnRef idx="1">
                <a:schemeClr val="accent1"/>
              </a:lnRef>
              <a:fillRef idx="0">
                <a:schemeClr val="accent1"/>
              </a:fillRef>
              <a:effectRef idx="0">
                <a:schemeClr val="accent1"/>
              </a:effectRef>
              <a:fontRef idx="minor">
                <a:schemeClr val="tx1"/>
              </a:fontRef>
            </p:style>
          </p:cxnSp>
        </p:grpSp>
      </p:grpSp>
      <p:grpSp>
        <p:nvGrpSpPr>
          <p:cNvPr id="11" name="Group 10">
            <a:extLst>
              <a:ext uri="{FF2B5EF4-FFF2-40B4-BE49-F238E27FC236}">
                <a16:creationId xmlns:a16="http://schemas.microsoft.com/office/drawing/2014/main" id="{7176B44A-C994-0C41-8688-C344857FBF22}"/>
              </a:ext>
            </a:extLst>
          </p:cNvPr>
          <p:cNvGrpSpPr/>
          <p:nvPr/>
        </p:nvGrpSpPr>
        <p:grpSpPr>
          <a:xfrm>
            <a:off x="369094" y="2911913"/>
            <a:ext cx="2768075" cy="2768075"/>
            <a:chOff x="369094" y="2900847"/>
            <a:chExt cx="2768075" cy="2768075"/>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94" y="2900847"/>
              <a:ext cx="2768075" cy="2768075"/>
            </a:xfrm>
            <a:prstGeom prst="rect">
              <a:avLst/>
            </a:prstGeom>
          </p:spPr>
        </p:pic>
        <p:grpSp>
          <p:nvGrpSpPr>
            <p:cNvPr id="15" name="Group 14">
              <a:extLst>
                <a:ext uri="{FF2B5EF4-FFF2-40B4-BE49-F238E27FC236}">
                  <a16:creationId xmlns:a16="http://schemas.microsoft.com/office/drawing/2014/main" id="{18E50B89-6E8F-ED41-910D-909FC6A838F0}"/>
                </a:ext>
              </a:extLst>
            </p:cNvPr>
            <p:cNvGrpSpPr/>
            <p:nvPr/>
          </p:nvGrpSpPr>
          <p:grpSpPr>
            <a:xfrm>
              <a:off x="2482183" y="4768967"/>
              <a:ext cx="241960" cy="375487"/>
              <a:chOff x="5464880" y="5558439"/>
              <a:chExt cx="387137" cy="727342"/>
            </a:xfrm>
          </p:grpSpPr>
          <p:cxnSp>
            <p:nvCxnSpPr>
              <p:cNvPr id="16" name="Straight Connector 15">
                <a:extLst>
                  <a:ext uri="{FF2B5EF4-FFF2-40B4-BE49-F238E27FC236}">
                    <a16:creationId xmlns:a16="http://schemas.microsoft.com/office/drawing/2014/main" id="{42E679D8-8F57-7843-8864-3EE9F6530D3A}"/>
                  </a:ext>
                </a:extLst>
              </p:cNvPr>
              <p:cNvCxnSpPr>
                <a:cxnSpLocks/>
              </p:cNvCxnSpPr>
              <p:nvPr/>
            </p:nvCxnSpPr>
            <p:spPr>
              <a:xfrm flipH="1">
                <a:off x="5464880" y="5558439"/>
                <a:ext cx="387137" cy="727342"/>
              </a:xfrm>
              <a:prstGeom prst="line">
                <a:avLst/>
              </a:prstGeom>
              <a:ln w="57150">
                <a:solidFill>
                  <a:srgbClr val="DD000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200B7F-9C95-F740-A959-CB92D8E08FCD}"/>
                  </a:ext>
                </a:extLst>
              </p:cNvPr>
              <p:cNvCxnSpPr>
                <a:cxnSpLocks/>
              </p:cNvCxnSpPr>
              <p:nvPr/>
            </p:nvCxnSpPr>
            <p:spPr>
              <a:xfrm>
                <a:off x="5464880" y="5558439"/>
                <a:ext cx="387137" cy="727342"/>
              </a:xfrm>
              <a:prstGeom prst="line">
                <a:avLst/>
              </a:prstGeom>
              <a:ln w="57150">
                <a:solidFill>
                  <a:srgbClr val="DD0002"/>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1B2C008B-8AEE-CE49-9D4A-5E66D41EC2A1}"/>
                </a:ext>
              </a:extLst>
            </p:cNvPr>
            <p:cNvSpPr txBox="1"/>
            <p:nvPr/>
          </p:nvSpPr>
          <p:spPr>
            <a:xfrm>
              <a:off x="2758974" y="4971900"/>
              <a:ext cx="343364" cy="369332"/>
            </a:xfrm>
            <a:prstGeom prst="rect">
              <a:avLst/>
            </a:prstGeom>
            <a:noFill/>
          </p:spPr>
          <p:txBody>
            <a:bodyPr wrap="none" rtlCol="0">
              <a:spAutoFit/>
            </a:bodyPr>
            <a:lstStyle/>
            <a:p>
              <a:r>
                <a:rPr lang="en-US" dirty="0"/>
                <a:t>…</a:t>
              </a:r>
            </a:p>
          </p:txBody>
        </p:sp>
      </p:grpSp>
      <p:sp>
        <p:nvSpPr>
          <p:cNvPr id="20" name="TextBox 19">
            <a:extLst>
              <a:ext uri="{FF2B5EF4-FFF2-40B4-BE49-F238E27FC236}">
                <a16:creationId xmlns:a16="http://schemas.microsoft.com/office/drawing/2014/main" id="{F03A0879-0D3D-AC4A-9238-8D079EFE7387}"/>
              </a:ext>
            </a:extLst>
          </p:cNvPr>
          <p:cNvSpPr txBox="1"/>
          <p:nvPr/>
        </p:nvSpPr>
        <p:spPr>
          <a:xfrm>
            <a:off x="1526877" y="3882180"/>
            <a:ext cx="1122615" cy="369332"/>
          </a:xfrm>
          <a:prstGeom prst="rect">
            <a:avLst/>
          </a:prstGeom>
          <a:noFill/>
        </p:spPr>
        <p:txBody>
          <a:bodyPr wrap="none" rtlCol="0">
            <a:spAutoFit/>
          </a:bodyPr>
          <a:lstStyle/>
          <a:p>
            <a:r>
              <a:rPr lang="en-US" dirty="0"/>
              <a:t>Scree plot</a:t>
            </a:r>
          </a:p>
        </p:txBody>
      </p:sp>
      <p:sp>
        <p:nvSpPr>
          <p:cNvPr id="19" name="TextBox 18">
            <a:extLst>
              <a:ext uri="{FF2B5EF4-FFF2-40B4-BE49-F238E27FC236}">
                <a16:creationId xmlns:a16="http://schemas.microsoft.com/office/drawing/2014/main" id="{0E2657C4-ED31-1141-9B69-9CBD8D35567C}"/>
              </a:ext>
            </a:extLst>
          </p:cNvPr>
          <p:cNvSpPr txBox="1"/>
          <p:nvPr/>
        </p:nvSpPr>
        <p:spPr>
          <a:xfrm>
            <a:off x="1526877" y="5942249"/>
            <a:ext cx="5671692" cy="646331"/>
          </a:xfrm>
          <a:prstGeom prst="rect">
            <a:avLst/>
          </a:prstGeom>
          <a:noFill/>
        </p:spPr>
        <p:txBody>
          <a:bodyPr wrap="square" rtlCol="0">
            <a:spAutoFit/>
          </a:bodyPr>
          <a:lstStyle/>
          <a:p>
            <a:pPr algn="ctr"/>
            <a:r>
              <a:rPr lang="en-US" dirty="0"/>
              <a:t>PCA is an unsupervised linear method that</a:t>
            </a:r>
          </a:p>
          <a:p>
            <a:pPr algn="ctr"/>
            <a:r>
              <a:rPr lang="en-US" dirty="0"/>
              <a:t>reduces dimensions and removes linear correlations</a:t>
            </a:r>
          </a:p>
        </p:txBody>
      </p:sp>
    </p:spTree>
    <p:extLst>
      <p:ext uri="{BB962C8B-B14F-4D97-AF65-F5344CB8AC3E}">
        <p14:creationId xmlns:p14="http://schemas.microsoft.com/office/powerpoint/2010/main" val="220923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094" y="313701"/>
            <a:ext cx="8405812" cy="319088"/>
          </a:xfrm>
        </p:spPr>
        <p:txBody>
          <a:bodyPr>
            <a:noAutofit/>
          </a:bodyPr>
          <a:lstStyle/>
          <a:p>
            <a:r>
              <a:rPr lang="en-US" sz="3600" dirty="0">
                <a:latin typeface="+mn-lt"/>
              </a:rPr>
              <a:t>Principal Component Regression</a:t>
            </a:r>
          </a:p>
        </p:txBody>
      </p:sp>
      <p:sp>
        <p:nvSpPr>
          <p:cNvPr id="4" name="Slide Number Placeholder 3"/>
          <p:cNvSpPr>
            <a:spLocks noGrp="1"/>
          </p:cNvSpPr>
          <p:nvPr>
            <p:ph type="sldNum" sz="quarter" idx="11"/>
          </p:nvPr>
        </p:nvSpPr>
        <p:spPr/>
        <p:txBody>
          <a:bodyPr/>
          <a:lstStyle/>
          <a:p>
            <a:fld id="{02330697-FC26-4454-A3BE-90B07819C49A}" type="slidenum">
              <a:rPr lang="en-US" smtClean="0"/>
              <a:pPr/>
              <a:t>14</a:t>
            </a:fld>
            <a:endParaRPr lang="en-US" dirty="0"/>
          </a:p>
        </p:txBody>
      </p:sp>
      <p:sp>
        <p:nvSpPr>
          <p:cNvPr id="3" name="TextBox 2"/>
          <p:cNvSpPr txBox="1"/>
          <p:nvPr/>
        </p:nvSpPr>
        <p:spPr>
          <a:xfrm>
            <a:off x="480298" y="1072626"/>
            <a:ext cx="8405811" cy="584775"/>
          </a:xfrm>
          <a:prstGeom prst="rect">
            <a:avLst/>
          </a:prstGeom>
          <a:solidFill>
            <a:schemeClr val="bg1"/>
          </a:solidFill>
        </p:spPr>
        <p:txBody>
          <a:bodyPr wrap="square" rtlCol="0">
            <a:spAutoFit/>
          </a:bodyPr>
          <a:lstStyle/>
          <a:p>
            <a:pPr marL="285750" indent="-285750">
              <a:buFont typeface="Arial" charset="0"/>
              <a:buChar char="•"/>
            </a:pPr>
            <a:r>
              <a:rPr lang="en-US" sz="1600" dirty="0"/>
              <a:t>Now that we have reduced the dimensionality we can do a regression in this new PC space</a:t>
            </a:r>
          </a:p>
          <a:p>
            <a:pPr marL="285750" indent="-285750">
              <a:buFont typeface="Arial" charset="0"/>
              <a:buChar char="•"/>
            </a:pPr>
            <a:r>
              <a:rPr lang="en-US" sz="1600" dirty="0"/>
              <a:t>A linear regression in the PC space is called a Principal Component Regression (PCR)</a:t>
            </a:r>
          </a:p>
        </p:txBody>
      </p:sp>
      <p:pic>
        <p:nvPicPr>
          <p:cNvPr id="123" name="Picture 122">
            <a:extLst>
              <a:ext uri="{FF2B5EF4-FFF2-40B4-BE49-F238E27FC236}">
                <a16:creationId xmlns:a16="http://schemas.microsoft.com/office/drawing/2014/main" id="{61D490BF-C08C-A048-9E14-84DFF23FD2E6}"/>
              </a:ext>
            </a:extLst>
          </p:cNvPr>
          <p:cNvPicPr>
            <a:picLocks noChangeAspect="1"/>
          </p:cNvPicPr>
          <p:nvPr/>
        </p:nvPicPr>
        <p:blipFill>
          <a:blip r:embed="rId2"/>
          <a:stretch>
            <a:fillRect/>
          </a:stretch>
        </p:blipFill>
        <p:spPr>
          <a:xfrm>
            <a:off x="6568371" y="2877576"/>
            <a:ext cx="1325901" cy="455596"/>
          </a:xfrm>
          <a:prstGeom prst="rect">
            <a:avLst/>
          </a:prstGeom>
        </p:spPr>
      </p:pic>
      <p:grpSp>
        <p:nvGrpSpPr>
          <p:cNvPr id="19" name="Group 18">
            <a:extLst>
              <a:ext uri="{FF2B5EF4-FFF2-40B4-BE49-F238E27FC236}">
                <a16:creationId xmlns:a16="http://schemas.microsoft.com/office/drawing/2014/main" id="{72938156-BD5B-CB4B-A474-E96F242D9107}"/>
              </a:ext>
            </a:extLst>
          </p:cNvPr>
          <p:cNvGrpSpPr/>
          <p:nvPr/>
        </p:nvGrpSpPr>
        <p:grpSpPr>
          <a:xfrm>
            <a:off x="1937801" y="2287682"/>
            <a:ext cx="4293441" cy="1506138"/>
            <a:chOff x="3917992" y="3995369"/>
            <a:chExt cx="4293441" cy="1506138"/>
          </a:xfrm>
        </p:grpSpPr>
        <p:sp>
          <p:nvSpPr>
            <p:cNvPr id="9" name="TextBox 8">
              <a:extLst>
                <a:ext uri="{FF2B5EF4-FFF2-40B4-BE49-F238E27FC236}">
                  <a16:creationId xmlns:a16="http://schemas.microsoft.com/office/drawing/2014/main" id="{3C31AD13-9724-3B4C-8A87-BE48B638A35F}"/>
                </a:ext>
              </a:extLst>
            </p:cNvPr>
            <p:cNvSpPr txBox="1"/>
            <p:nvPr/>
          </p:nvSpPr>
          <p:spPr>
            <a:xfrm>
              <a:off x="3972453" y="3995369"/>
              <a:ext cx="4176143" cy="1477328"/>
            </a:xfrm>
            <a:prstGeom prst="rect">
              <a:avLst/>
            </a:prstGeom>
            <a:noFill/>
          </p:spPr>
          <p:txBody>
            <a:bodyPr wrap="none" rtlCol="0">
              <a:spAutoFit/>
            </a:bodyPr>
            <a:lstStyle/>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PC</a:t>
              </a:r>
              <a:r>
                <a:rPr lang="en-US" baseline="-25000" dirty="0"/>
                <a:t>4</a:t>
              </a:r>
              <a:r>
                <a:rPr lang="en-US" dirty="0"/>
                <a:t>   PC</a:t>
              </a:r>
              <a:r>
                <a:rPr lang="en-US" baseline="-25000" dirty="0"/>
                <a:t>5</a:t>
              </a:r>
              <a:r>
                <a:rPr lang="en-US" dirty="0"/>
                <a:t>   PC</a:t>
              </a:r>
              <a:r>
                <a:rPr lang="en-US" baseline="-25000" dirty="0"/>
                <a:t>6</a:t>
              </a:r>
              <a:r>
                <a:rPr lang="en-US" dirty="0"/>
                <a:t>   PC</a:t>
              </a:r>
              <a:r>
                <a:rPr lang="en-US" baseline="-25000" dirty="0"/>
                <a:t>7</a:t>
              </a:r>
              <a:r>
                <a:rPr lang="en-US" dirty="0"/>
                <a:t>   PC</a:t>
              </a:r>
              <a:r>
                <a:rPr lang="en-US" baseline="-25000" dirty="0"/>
                <a:t>8</a:t>
              </a:r>
              <a:r>
                <a:rPr lang="en-US" dirty="0"/>
                <a:t>   y</a:t>
              </a:r>
              <a:endParaRPr lang="en-US" baseline="-25000" dirty="0"/>
            </a:p>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PC</a:t>
              </a:r>
              <a:r>
                <a:rPr lang="en-US" baseline="-25000" dirty="0"/>
                <a:t>4</a:t>
              </a:r>
              <a:r>
                <a:rPr lang="en-US" dirty="0"/>
                <a:t>   PC</a:t>
              </a:r>
              <a:r>
                <a:rPr lang="en-US" baseline="-25000" dirty="0"/>
                <a:t>5</a:t>
              </a:r>
              <a:r>
                <a:rPr lang="en-US" dirty="0"/>
                <a:t>   PC</a:t>
              </a:r>
              <a:r>
                <a:rPr lang="en-US" baseline="-25000" dirty="0"/>
                <a:t>6</a:t>
              </a:r>
              <a:r>
                <a:rPr lang="en-US" dirty="0"/>
                <a:t>   PC</a:t>
              </a:r>
              <a:r>
                <a:rPr lang="en-US" baseline="-25000" dirty="0"/>
                <a:t>7</a:t>
              </a:r>
              <a:r>
                <a:rPr lang="en-US" dirty="0"/>
                <a:t>   PC</a:t>
              </a:r>
              <a:r>
                <a:rPr lang="en-US" baseline="-25000" dirty="0"/>
                <a:t>8</a:t>
              </a:r>
              <a:r>
                <a:rPr lang="en-US" dirty="0"/>
                <a:t>   y</a:t>
              </a:r>
              <a:endParaRPr lang="en-US" baseline="-25000" dirty="0"/>
            </a:p>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PC</a:t>
              </a:r>
              <a:r>
                <a:rPr lang="en-US" baseline="-25000" dirty="0"/>
                <a:t>4</a:t>
              </a:r>
              <a:r>
                <a:rPr lang="en-US" dirty="0"/>
                <a:t>   PC</a:t>
              </a:r>
              <a:r>
                <a:rPr lang="en-US" baseline="-25000" dirty="0"/>
                <a:t>5</a:t>
              </a:r>
              <a:r>
                <a:rPr lang="en-US" dirty="0"/>
                <a:t>   PC</a:t>
              </a:r>
              <a:r>
                <a:rPr lang="en-US" baseline="-25000" dirty="0"/>
                <a:t>6</a:t>
              </a:r>
              <a:r>
                <a:rPr lang="en-US" dirty="0"/>
                <a:t>   PC</a:t>
              </a:r>
              <a:r>
                <a:rPr lang="en-US" baseline="-25000" dirty="0"/>
                <a:t>7</a:t>
              </a:r>
              <a:r>
                <a:rPr lang="en-US" dirty="0"/>
                <a:t>   PC</a:t>
              </a:r>
              <a:r>
                <a:rPr lang="en-US" baseline="-25000" dirty="0"/>
                <a:t>8</a:t>
              </a:r>
              <a:r>
                <a:rPr lang="en-US" dirty="0"/>
                <a:t>   y</a:t>
              </a:r>
              <a:endParaRPr lang="en-US" baseline="-25000" dirty="0"/>
            </a:p>
            <a:p>
              <a:pPr algn="ctr"/>
              <a:r>
                <a:rPr lang="mr-IN" dirty="0"/>
                <a:t>…</a:t>
              </a:r>
              <a:r>
                <a:rPr lang="en-US" dirty="0"/>
                <a:t> </a:t>
              </a:r>
            </a:p>
            <a:p>
              <a:pPr algn="ctr"/>
              <a:r>
                <a:rPr lang="en-US" dirty="0"/>
                <a:t>PC</a:t>
              </a:r>
              <a:r>
                <a:rPr lang="en-US" baseline="-25000" dirty="0"/>
                <a:t>1</a:t>
              </a:r>
              <a:r>
                <a:rPr lang="en-US" dirty="0"/>
                <a:t>   PC</a:t>
              </a:r>
              <a:r>
                <a:rPr lang="en-US" baseline="-25000" dirty="0"/>
                <a:t>2</a:t>
              </a:r>
              <a:r>
                <a:rPr lang="en-US" dirty="0"/>
                <a:t>   PC</a:t>
              </a:r>
              <a:r>
                <a:rPr lang="en-US" baseline="-25000" dirty="0"/>
                <a:t>3</a:t>
              </a:r>
              <a:r>
                <a:rPr lang="en-US" dirty="0"/>
                <a:t>   PC</a:t>
              </a:r>
              <a:r>
                <a:rPr lang="en-US" baseline="-25000" dirty="0"/>
                <a:t>4</a:t>
              </a:r>
              <a:r>
                <a:rPr lang="en-US" dirty="0"/>
                <a:t>   PC</a:t>
              </a:r>
              <a:r>
                <a:rPr lang="en-US" baseline="-25000" dirty="0"/>
                <a:t>5</a:t>
              </a:r>
              <a:r>
                <a:rPr lang="en-US" dirty="0"/>
                <a:t>   PC</a:t>
              </a:r>
              <a:r>
                <a:rPr lang="en-US" baseline="-25000" dirty="0"/>
                <a:t>6</a:t>
              </a:r>
              <a:r>
                <a:rPr lang="en-US" dirty="0"/>
                <a:t>   PC</a:t>
              </a:r>
              <a:r>
                <a:rPr lang="en-US" baseline="-25000" dirty="0"/>
                <a:t>7</a:t>
              </a:r>
              <a:r>
                <a:rPr lang="en-US" dirty="0"/>
                <a:t>   PC</a:t>
              </a:r>
              <a:r>
                <a:rPr lang="en-US" baseline="-25000" dirty="0"/>
                <a:t>8</a:t>
              </a:r>
              <a:r>
                <a:rPr lang="en-US" dirty="0"/>
                <a:t>   y</a:t>
              </a:r>
              <a:endParaRPr lang="en-US" baseline="-25000" dirty="0"/>
            </a:p>
          </p:txBody>
        </p:sp>
        <p:sp>
          <p:nvSpPr>
            <p:cNvPr id="10" name="Double Bracket 9">
              <a:extLst>
                <a:ext uri="{FF2B5EF4-FFF2-40B4-BE49-F238E27FC236}">
                  <a16:creationId xmlns:a16="http://schemas.microsoft.com/office/drawing/2014/main" id="{2C722184-E573-7845-A9B7-3FBA1A2E7664}"/>
                </a:ext>
              </a:extLst>
            </p:cNvPr>
            <p:cNvSpPr/>
            <p:nvPr/>
          </p:nvSpPr>
          <p:spPr>
            <a:xfrm>
              <a:off x="3917992" y="4024178"/>
              <a:ext cx="4293441" cy="1477329"/>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283E099B-6867-9540-9BCA-054BFC929503}"/>
              </a:ext>
            </a:extLst>
          </p:cNvPr>
          <p:cNvPicPr>
            <a:picLocks noChangeAspect="1"/>
          </p:cNvPicPr>
          <p:nvPr/>
        </p:nvPicPr>
        <p:blipFill>
          <a:blip r:embed="rId3"/>
          <a:stretch>
            <a:fillRect/>
          </a:stretch>
        </p:blipFill>
        <p:spPr>
          <a:xfrm>
            <a:off x="3303110" y="4521128"/>
            <a:ext cx="1554446" cy="777223"/>
          </a:xfrm>
          <a:prstGeom prst="rect">
            <a:avLst/>
          </a:prstGeom>
        </p:spPr>
      </p:pic>
    </p:spTree>
    <p:extLst>
      <p:ext uri="{BB962C8B-B14F-4D97-AF65-F5344CB8AC3E}">
        <p14:creationId xmlns:p14="http://schemas.microsoft.com/office/powerpoint/2010/main" val="3722636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764171"/>
            <a:ext cx="8477026" cy="1325563"/>
          </a:xfrm>
        </p:spPr>
        <p:txBody>
          <a:bodyPr>
            <a:normAutofit fontScale="90000"/>
          </a:bodyPr>
          <a:lstStyle/>
          <a:p>
            <a:r>
              <a:rPr lang="en-US" sz="4000" dirty="0">
                <a:latin typeface="+mn-lt"/>
              </a:rPr>
              <a:t>Unsupervised Fraud Algorithms Look for Unusual Records. </a:t>
            </a:r>
            <a:br>
              <a:rPr lang="en-US" sz="4000" dirty="0">
                <a:latin typeface="+mn-lt"/>
              </a:rPr>
            </a:br>
            <a:r>
              <a:rPr lang="en-US" sz="3100" dirty="0">
                <a:latin typeface="+mn-lt"/>
              </a:rPr>
              <a:t>Method 1: Heuristic Function of the </a:t>
            </a:r>
            <a:r>
              <a:rPr lang="en-US" sz="3100" dirty="0" err="1">
                <a:latin typeface="+mn-lt"/>
              </a:rPr>
              <a:t>zscores</a:t>
            </a:r>
            <a:r>
              <a:rPr lang="en-US" sz="3100" dirty="0">
                <a:latin typeface="+mn-lt"/>
              </a:rPr>
              <a:t> </a:t>
            </a:r>
            <a:br>
              <a:rPr lang="en-US" dirty="0"/>
            </a:br>
            <a:br>
              <a:rPr lang="en-US" dirty="0"/>
            </a:br>
            <a:br>
              <a:rPr lang="en-US" dirty="0"/>
            </a:br>
            <a:br>
              <a:rPr lang="en-US" dirty="0"/>
            </a:br>
            <a:br>
              <a:rPr lang="en-US" dirty="0"/>
            </a:br>
            <a:endParaRPr lang="en-US" dirty="0"/>
          </a:p>
        </p:txBody>
      </p:sp>
      <p:sp>
        <p:nvSpPr>
          <p:cNvPr id="3" name="Content Placeholder 2"/>
          <p:cNvSpPr>
            <a:spLocks noGrp="1"/>
          </p:cNvSpPr>
          <p:nvPr>
            <p:ph idx="1"/>
          </p:nvPr>
        </p:nvSpPr>
        <p:spPr>
          <a:xfrm>
            <a:off x="12430163" y="1691723"/>
            <a:ext cx="3606124" cy="4351338"/>
          </a:xfrm>
        </p:spPr>
        <p:txBody>
          <a:bodyPr>
            <a:normAutofit lnSpcReduction="10000"/>
          </a:bodyPr>
          <a:lstStyle/>
          <a:p>
            <a:r>
              <a:rPr lang="en-US" dirty="0"/>
              <a:t>SSN</a:t>
            </a:r>
          </a:p>
          <a:p>
            <a:r>
              <a:rPr lang="en-US" dirty="0"/>
              <a:t>Name</a:t>
            </a:r>
          </a:p>
          <a:p>
            <a:r>
              <a:rPr lang="en-US" dirty="0"/>
              <a:t>Address</a:t>
            </a:r>
          </a:p>
          <a:p>
            <a:r>
              <a:rPr lang="en-US" dirty="0"/>
              <a:t>Application date/time</a:t>
            </a:r>
          </a:p>
          <a:p>
            <a:r>
              <a:rPr lang="en-US" dirty="0"/>
              <a:t>Phone number</a:t>
            </a:r>
          </a:p>
          <a:p>
            <a:r>
              <a:rPr lang="en-US" dirty="0"/>
              <a:t>Date of birth</a:t>
            </a:r>
          </a:p>
          <a:p>
            <a:r>
              <a:rPr lang="en-US" dirty="0"/>
              <a:t>Email address</a:t>
            </a:r>
          </a:p>
          <a:p>
            <a:r>
              <a:rPr lang="en-US" dirty="0"/>
              <a:t>IP address</a:t>
            </a:r>
          </a:p>
          <a:p>
            <a:r>
              <a:rPr lang="en-US" dirty="0"/>
              <a:t>Device ID</a:t>
            </a:r>
          </a:p>
          <a:p>
            <a:endParaRPr lang="en-US" dirty="0"/>
          </a:p>
          <a:p>
            <a:endParaRPr lang="en-US" dirty="0"/>
          </a:p>
        </p:txBody>
      </p:sp>
      <p:sp>
        <p:nvSpPr>
          <p:cNvPr id="4" name="Content Placeholder 2"/>
          <p:cNvSpPr>
            <a:spLocks noGrp="1"/>
          </p:cNvSpPr>
          <p:nvPr>
            <p:ph idx="1"/>
          </p:nvPr>
        </p:nvSpPr>
        <p:spPr>
          <a:xfrm>
            <a:off x="628650" y="2126708"/>
            <a:ext cx="8062318" cy="4351338"/>
          </a:xfrm>
        </p:spPr>
        <p:txBody>
          <a:bodyPr>
            <a:normAutofit lnSpcReduction="10000"/>
          </a:bodyPr>
          <a:lstStyle/>
          <a:p>
            <a:r>
              <a:rPr lang="en-US" sz="2400" dirty="0"/>
              <a:t>The </a:t>
            </a:r>
            <a:r>
              <a:rPr lang="en-US" sz="2400" dirty="0" err="1"/>
              <a:t>Mahalonobis</a:t>
            </a:r>
            <a:r>
              <a:rPr lang="en-US" sz="2400" dirty="0"/>
              <a:t>-like distance concept looks explicitly for outliers after taking into account scaling and correlations</a:t>
            </a:r>
          </a:p>
          <a:p>
            <a:r>
              <a:rPr lang="en-US" sz="2400" dirty="0"/>
              <a:t>Rather than use </a:t>
            </a:r>
            <a:r>
              <a:rPr lang="en-US" sz="2400" dirty="0" err="1"/>
              <a:t>Mahalanobis</a:t>
            </a:r>
            <a:r>
              <a:rPr lang="en-US" sz="2400" dirty="0"/>
              <a:t> distance explicitly we do our own version that allows us more control</a:t>
            </a:r>
          </a:p>
          <a:p>
            <a:r>
              <a:rPr lang="en-US" sz="2400" dirty="0"/>
              <a:t>Build all your expert variables</a:t>
            </a:r>
          </a:p>
          <a:p>
            <a:r>
              <a:rPr lang="en-US" sz="2400" dirty="0"/>
              <a:t>Z scale to get all the dimensions scaled similarly</a:t>
            </a:r>
          </a:p>
          <a:p>
            <a:r>
              <a:rPr lang="en-US" sz="2400" dirty="0"/>
              <a:t>Do a PCA on these. Throw away all but the top PCs</a:t>
            </a:r>
          </a:p>
          <a:p>
            <a:r>
              <a:rPr lang="en-US" sz="2400" dirty="0"/>
              <a:t>Z scale again if you want all the remaining PCs to be equally important. If not, then don’t do this second z scale.</a:t>
            </a:r>
          </a:p>
          <a:p>
            <a:r>
              <a:rPr lang="en-US" sz="2400" dirty="0"/>
              <a:t>Now the </a:t>
            </a:r>
            <a:r>
              <a:rPr lang="en-US" sz="2400" dirty="0" err="1"/>
              <a:t>zscores</a:t>
            </a:r>
            <a:r>
              <a:rPr lang="en-US" sz="2400" dirty="0"/>
              <a:t> tell explicitly the “</a:t>
            </a:r>
            <a:r>
              <a:rPr lang="en-US" sz="2400" dirty="0" err="1"/>
              <a:t>outlierness</a:t>
            </a:r>
            <a:r>
              <a:rPr lang="en-US" sz="2400" dirty="0"/>
              <a:t>” of each variable</a:t>
            </a:r>
          </a:p>
          <a:p>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15</a:t>
            </a:fld>
            <a:endParaRPr lang="en-US"/>
          </a:p>
        </p:txBody>
      </p:sp>
    </p:spTree>
    <p:extLst>
      <p:ext uri="{BB962C8B-B14F-4D97-AF65-F5344CB8AC3E}">
        <p14:creationId xmlns:p14="http://schemas.microsoft.com/office/powerpoint/2010/main" val="2753530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545895"/>
            <a:ext cx="8477026" cy="1325563"/>
          </a:xfrm>
        </p:spPr>
        <p:txBody>
          <a:bodyPr>
            <a:normAutofit fontScale="90000"/>
          </a:bodyPr>
          <a:lstStyle/>
          <a:p>
            <a:r>
              <a:rPr lang="en-US" sz="4000" dirty="0">
                <a:latin typeface="+mn-lt"/>
              </a:rPr>
              <a:t>Unsupervised Fraud Algorithms Method 1: Heuristic Function of the </a:t>
            </a:r>
            <a:r>
              <a:rPr lang="en-US" sz="4000" dirty="0" err="1">
                <a:latin typeface="+mn-lt"/>
              </a:rPr>
              <a:t>zscores</a:t>
            </a:r>
            <a:r>
              <a:rPr lang="en-US" sz="4000" dirty="0">
                <a:latin typeface="+mn-lt"/>
              </a:rPr>
              <a:t> </a:t>
            </a:r>
            <a:br>
              <a:rPr lang="en-US" dirty="0"/>
            </a:br>
            <a:br>
              <a:rPr lang="en-US" dirty="0"/>
            </a:br>
            <a:br>
              <a:rPr lang="en-US" dirty="0"/>
            </a:br>
            <a:br>
              <a:rPr lang="en-US" dirty="0"/>
            </a:br>
            <a:br>
              <a:rPr lang="en-US" dirty="0"/>
            </a:br>
            <a:endParaRPr lang="en-US" dirty="0"/>
          </a:p>
        </p:txBody>
      </p:sp>
      <p:sp>
        <p:nvSpPr>
          <p:cNvPr id="3" name="Content Placeholder 2"/>
          <p:cNvSpPr>
            <a:spLocks noGrp="1"/>
          </p:cNvSpPr>
          <p:nvPr>
            <p:ph idx="1"/>
          </p:nvPr>
        </p:nvSpPr>
        <p:spPr>
          <a:xfrm>
            <a:off x="12430163" y="1691723"/>
            <a:ext cx="3606124" cy="4351338"/>
          </a:xfrm>
        </p:spPr>
        <p:txBody>
          <a:bodyPr>
            <a:normAutofit lnSpcReduction="10000"/>
          </a:bodyPr>
          <a:lstStyle/>
          <a:p>
            <a:r>
              <a:rPr lang="en-US" dirty="0"/>
              <a:t>SSN</a:t>
            </a:r>
          </a:p>
          <a:p>
            <a:r>
              <a:rPr lang="en-US" dirty="0"/>
              <a:t>Name</a:t>
            </a:r>
          </a:p>
          <a:p>
            <a:r>
              <a:rPr lang="en-US" dirty="0"/>
              <a:t>Address</a:t>
            </a:r>
          </a:p>
          <a:p>
            <a:r>
              <a:rPr lang="en-US" dirty="0"/>
              <a:t>Application date/time</a:t>
            </a:r>
          </a:p>
          <a:p>
            <a:r>
              <a:rPr lang="en-US" dirty="0"/>
              <a:t>Phone number</a:t>
            </a:r>
          </a:p>
          <a:p>
            <a:r>
              <a:rPr lang="en-US" dirty="0"/>
              <a:t>Date of birth</a:t>
            </a:r>
          </a:p>
          <a:p>
            <a:r>
              <a:rPr lang="en-US" dirty="0"/>
              <a:t>Email address</a:t>
            </a:r>
          </a:p>
          <a:p>
            <a:r>
              <a:rPr lang="en-US" dirty="0"/>
              <a:t>IP address</a:t>
            </a:r>
          </a:p>
          <a:p>
            <a:r>
              <a:rPr lang="en-US" dirty="0"/>
              <a:t>Device ID</a:t>
            </a:r>
          </a:p>
          <a:p>
            <a:endParaRPr lang="en-US" dirty="0"/>
          </a:p>
          <a:p>
            <a:endParaRPr lang="en-US" dirty="0"/>
          </a:p>
        </p:txBody>
      </p:sp>
      <p:sp>
        <p:nvSpPr>
          <p:cNvPr id="4" name="Content Placeholder 2"/>
          <p:cNvSpPr>
            <a:spLocks noGrp="1"/>
          </p:cNvSpPr>
          <p:nvPr>
            <p:ph idx="1"/>
          </p:nvPr>
        </p:nvSpPr>
        <p:spPr>
          <a:xfrm>
            <a:off x="540841" y="1640760"/>
            <a:ext cx="8062318" cy="4351338"/>
          </a:xfrm>
        </p:spPr>
        <p:txBody>
          <a:bodyPr>
            <a:normAutofit fontScale="92500" lnSpcReduction="20000"/>
          </a:bodyPr>
          <a:lstStyle/>
          <a:p>
            <a:r>
              <a:rPr lang="en-US" sz="2400" dirty="0"/>
              <a:t>Start with as many expert variables as possible. They will have different scales, lots of correlation.</a:t>
            </a:r>
          </a:p>
          <a:p>
            <a:r>
              <a:rPr lang="en-US" sz="2400" dirty="0"/>
              <a:t>Z scale to center the data and get all the scales the same</a:t>
            </a:r>
          </a:p>
          <a:p>
            <a:r>
              <a:rPr lang="en-US" sz="2400" dirty="0"/>
              <a:t>PCA removes the correlations, allows dimensionality reduction, leaving the main information</a:t>
            </a:r>
          </a:p>
          <a:p>
            <a:r>
              <a:rPr lang="en-US" sz="2400" dirty="0"/>
              <a:t>Z scaling again makes all the retained PCs equally important</a:t>
            </a:r>
          </a:p>
          <a:p>
            <a:r>
              <a:rPr lang="en-US" sz="2400" dirty="0"/>
              <a:t>These new, reduced dimensions are relatively uncorrelated, similarly scaled, and the data points are centered (mean is zero)</a:t>
            </a:r>
          </a:p>
          <a:p>
            <a:r>
              <a:rPr lang="en-US" sz="2400" dirty="0"/>
              <a:t>Now on each record the value of each variable explicitly shows how unusual that record is in that dimension. We call all these z scaled variables </a:t>
            </a:r>
            <a:r>
              <a:rPr lang="en-US" sz="2400" b="1" dirty="0" err="1"/>
              <a:t>zscores</a:t>
            </a:r>
            <a:r>
              <a:rPr lang="en-US" sz="2400" dirty="0"/>
              <a:t>.</a:t>
            </a:r>
          </a:p>
          <a:p>
            <a:r>
              <a:rPr lang="en-US" sz="2400" dirty="0"/>
              <a:t>We want to add up these </a:t>
            </a:r>
            <a:r>
              <a:rPr lang="en-US" sz="2400" dirty="0" err="1"/>
              <a:t>zscores</a:t>
            </a:r>
            <a:r>
              <a:rPr lang="en-US" sz="2400" dirty="0"/>
              <a:t> on each record, without letting them cancel each other out</a:t>
            </a:r>
          </a:p>
          <a:p>
            <a:r>
              <a:rPr lang="en-US" sz="2400" dirty="0"/>
              <a:t>A good fraud score is </a:t>
            </a:r>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16</a:t>
            </a:fld>
            <a:endParaRPr lang="en-US" dirty="0"/>
          </a:p>
        </p:txBody>
      </p:sp>
      <p:pic>
        <p:nvPicPr>
          <p:cNvPr id="6" name="Picture 5">
            <a:extLst>
              <a:ext uri="{FF2B5EF4-FFF2-40B4-BE49-F238E27FC236}">
                <a16:creationId xmlns:a16="http://schemas.microsoft.com/office/drawing/2014/main" id="{59AB8627-BB47-1043-8C8A-A585AEA12C5F}"/>
              </a:ext>
            </a:extLst>
          </p:cNvPr>
          <p:cNvPicPr>
            <a:picLocks noChangeAspect="1"/>
          </p:cNvPicPr>
          <p:nvPr/>
        </p:nvPicPr>
        <p:blipFill>
          <a:blip r:embed="rId2"/>
          <a:stretch>
            <a:fillRect/>
          </a:stretch>
        </p:blipFill>
        <p:spPr>
          <a:xfrm>
            <a:off x="3527362" y="5358456"/>
            <a:ext cx="3333848" cy="728507"/>
          </a:xfrm>
          <a:prstGeom prst="rect">
            <a:avLst/>
          </a:prstGeom>
        </p:spPr>
      </p:pic>
    </p:spTree>
    <p:extLst>
      <p:ext uri="{BB962C8B-B14F-4D97-AF65-F5344CB8AC3E}">
        <p14:creationId xmlns:p14="http://schemas.microsoft.com/office/powerpoint/2010/main" val="330335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702400"/>
            <a:ext cx="8477026" cy="1325563"/>
          </a:xfrm>
        </p:spPr>
        <p:txBody>
          <a:bodyPr>
            <a:normAutofit fontScale="90000"/>
          </a:bodyPr>
          <a:lstStyle/>
          <a:p>
            <a:r>
              <a:rPr lang="en-US" sz="4000" dirty="0">
                <a:latin typeface="+mn-lt"/>
              </a:rPr>
              <a:t>Unsupervised Fraud Algorithms Look for Unusual Records. </a:t>
            </a:r>
            <a:br>
              <a:rPr lang="en-US" sz="4000" dirty="0">
                <a:latin typeface="+mn-lt"/>
              </a:rPr>
            </a:br>
            <a:r>
              <a:rPr lang="en-US" sz="3100" dirty="0">
                <a:latin typeface="+mn-lt"/>
              </a:rPr>
              <a:t>Method 2: Autoencoder</a:t>
            </a:r>
            <a:br>
              <a:rPr lang="en-US" dirty="0"/>
            </a:br>
            <a:br>
              <a:rPr lang="en-US" dirty="0"/>
            </a:br>
            <a:br>
              <a:rPr lang="en-US" dirty="0"/>
            </a:br>
            <a:br>
              <a:rPr lang="en-US" dirty="0"/>
            </a:br>
            <a:br>
              <a:rPr lang="en-US" dirty="0"/>
            </a:br>
            <a:endParaRPr lang="en-US" dirty="0"/>
          </a:p>
        </p:txBody>
      </p:sp>
      <p:sp>
        <p:nvSpPr>
          <p:cNvPr id="4" name="Content Placeholder 2"/>
          <p:cNvSpPr>
            <a:spLocks noGrp="1"/>
          </p:cNvSpPr>
          <p:nvPr>
            <p:ph idx="1"/>
          </p:nvPr>
        </p:nvSpPr>
        <p:spPr>
          <a:xfrm>
            <a:off x="628650" y="2126708"/>
            <a:ext cx="8062318" cy="4351338"/>
          </a:xfrm>
        </p:spPr>
        <p:txBody>
          <a:bodyPr>
            <a:normAutofit lnSpcReduction="10000"/>
          </a:bodyPr>
          <a:lstStyle/>
          <a:p>
            <a:r>
              <a:rPr lang="en-US" sz="2400" dirty="0"/>
              <a:t>An autoencoder is a model trained to output the original vector input</a:t>
            </a:r>
          </a:p>
          <a:p>
            <a:endParaRPr lang="en-US" sz="2400" dirty="0"/>
          </a:p>
          <a:p>
            <a:endParaRPr lang="en-US" sz="2400" dirty="0"/>
          </a:p>
          <a:p>
            <a:endParaRPr lang="en-US" sz="2400" dirty="0"/>
          </a:p>
          <a:p>
            <a:pPr marL="0" indent="0">
              <a:buNone/>
            </a:pPr>
            <a:endParaRPr lang="en-US" sz="2400" dirty="0"/>
          </a:p>
          <a:p>
            <a:endParaRPr lang="en-US" sz="2400" dirty="0"/>
          </a:p>
          <a:p>
            <a:endParaRPr lang="en-US" sz="2400" dirty="0"/>
          </a:p>
          <a:p>
            <a:r>
              <a:rPr lang="en-US" sz="2400" dirty="0"/>
              <a:t>After the model is trained, the difference between the original input vector and the model output vector is the fraud score for that record</a:t>
            </a:r>
          </a:p>
        </p:txBody>
      </p:sp>
      <p:sp>
        <p:nvSpPr>
          <p:cNvPr id="5" name="Slide Number Placeholder 4"/>
          <p:cNvSpPr>
            <a:spLocks noGrp="1"/>
          </p:cNvSpPr>
          <p:nvPr>
            <p:ph type="sldNum" sz="quarter" idx="12"/>
          </p:nvPr>
        </p:nvSpPr>
        <p:spPr/>
        <p:txBody>
          <a:bodyPr/>
          <a:lstStyle/>
          <a:p>
            <a:fld id="{88CD9788-50B9-FE4F-BD86-303CACCBE7E1}" type="slidenum">
              <a:rPr lang="en-US" smtClean="0"/>
              <a:t>17</a:t>
            </a:fld>
            <a:endParaRPr lang="en-US"/>
          </a:p>
        </p:txBody>
      </p:sp>
      <p:grpSp>
        <p:nvGrpSpPr>
          <p:cNvPr id="6" name="Group 5">
            <a:extLst>
              <a:ext uri="{FF2B5EF4-FFF2-40B4-BE49-F238E27FC236}">
                <a16:creationId xmlns:a16="http://schemas.microsoft.com/office/drawing/2014/main" id="{E97A8A6E-1057-3649-B6DA-3167A76CE723}"/>
              </a:ext>
            </a:extLst>
          </p:cNvPr>
          <p:cNvGrpSpPr/>
          <p:nvPr/>
        </p:nvGrpSpPr>
        <p:grpSpPr>
          <a:xfrm>
            <a:off x="3046328" y="2725800"/>
            <a:ext cx="2845113" cy="2200181"/>
            <a:chOff x="3046328" y="2855578"/>
            <a:chExt cx="2845113" cy="2200181"/>
          </a:xfrm>
        </p:grpSpPr>
        <p:grpSp>
          <p:nvGrpSpPr>
            <p:cNvPr id="10" name="Group 9">
              <a:extLst>
                <a:ext uri="{FF2B5EF4-FFF2-40B4-BE49-F238E27FC236}">
                  <a16:creationId xmlns:a16="http://schemas.microsoft.com/office/drawing/2014/main" id="{2EE9B3F2-BA11-0940-92D4-88D990DECDF6}"/>
                </a:ext>
              </a:extLst>
            </p:cNvPr>
            <p:cNvGrpSpPr/>
            <p:nvPr/>
          </p:nvGrpSpPr>
          <p:grpSpPr>
            <a:xfrm>
              <a:off x="3046328" y="2862839"/>
              <a:ext cx="342163" cy="339266"/>
              <a:chOff x="4855559" y="3089734"/>
              <a:chExt cx="342163" cy="339266"/>
            </a:xfrm>
          </p:grpSpPr>
          <p:sp>
            <p:nvSpPr>
              <p:cNvPr id="8" name="Oval 7">
                <a:extLst>
                  <a:ext uri="{FF2B5EF4-FFF2-40B4-BE49-F238E27FC236}">
                    <a16:creationId xmlns:a16="http://schemas.microsoft.com/office/drawing/2014/main" id="{6C96AE68-BDC4-6540-89E2-EBDDEB56F45B}"/>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1D9AE1-FF28-D54B-8860-B5635AD30B1E}"/>
                  </a:ext>
                </a:extLst>
              </p:cNvPr>
              <p:cNvSpPr txBox="1"/>
              <p:nvPr/>
            </p:nvSpPr>
            <p:spPr>
              <a:xfrm>
                <a:off x="4868584" y="3105479"/>
                <a:ext cx="316112" cy="307777"/>
              </a:xfrm>
              <a:prstGeom prst="rect">
                <a:avLst/>
              </a:prstGeom>
              <a:noFill/>
            </p:spPr>
            <p:txBody>
              <a:bodyPr wrap="none" rtlCol="0">
                <a:spAutoFit/>
              </a:bodyPr>
              <a:lstStyle/>
              <a:p>
                <a:r>
                  <a:rPr lang="en-US" sz="1400" dirty="0"/>
                  <a:t>z</a:t>
                </a:r>
                <a:r>
                  <a:rPr lang="en-US" sz="1400" baseline="-25000" dirty="0"/>
                  <a:t>1</a:t>
                </a:r>
              </a:p>
            </p:txBody>
          </p:sp>
        </p:grpSp>
        <p:grpSp>
          <p:nvGrpSpPr>
            <p:cNvPr id="11" name="Group 10">
              <a:extLst>
                <a:ext uri="{FF2B5EF4-FFF2-40B4-BE49-F238E27FC236}">
                  <a16:creationId xmlns:a16="http://schemas.microsoft.com/office/drawing/2014/main" id="{4FD2C750-4745-9142-8841-A5274B5941A0}"/>
                </a:ext>
              </a:extLst>
            </p:cNvPr>
            <p:cNvGrpSpPr/>
            <p:nvPr/>
          </p:nvGrpSpPr>
          <p:grpSpPr>
            <a:xfrm>
              <a:off x="3046328" y="3326252"/>
              <a:ext cx="342163" cy="339266"/>
              <a:chOff x="4855559" y="3089734"/>
              <a:chExt cx="342163" cy="339266"/>
            </a:xfrm>
          </p:grpSpPr>
          <p:sp>
            <p:nvSpPr>
              <p:cNvPr id="12" name="Oval 11">
                <a:extLst>
                  <a:ext uri="{FF2B5EF4-FFF2-40B4-BE49-F238E27FC236}">
                    <a16:creationId xmlns:a16="http://schemas.microsoft.com/office/drawing/2014/main" id="{CA949AE8-C772-044D-B568-5B25174E5BCC}"/>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7E950F-F0D5-EB44-8DE1-6A163FB67D8D}"/>
                  </a:ext>
                </a:extLst>
              </p:cNvPr>
              <p:cNvSpPr txBox="1"/>
              <p:nvPr/>
            </p:nvSpPr>
            <p:spPr>
              <a:xfrm>
                <a:off x="4868584" y="3105479"/>
                <a:ext cx="316112" cy="307777"/>
              </a:xfrm>
              <a:prstGeom prst="rect">
                <a:avLst/>
              </a:prstGeom>
              <a:noFill/>
            </p:spPr>
            <p:txBody>
              <a:bodyPr wrap="none" rtlCol="0">
                <a:spAutoFit/>
              </a:bodyPr>
              <a:lstStyle/>
              <a:p>
                <a:r>
                  <a:rPr lang="en-US" sz="1400" dirty="0"/>
                  <a:t>z</a:t>
                </a:r>
                <a:r>
                  <a:rPr lang="en-US" sz="1400" baseline="-25000" dirty="0"/>
                  <a:t>2</a:t>
                </a:r>
              </a:p>
            </p:txBody>
          </p:sp>
        </p:grpSp>
        <p:grpSp>
          <p:nvGrpSpPr>
            <p:cNvPr id="14" name="Group 13">
              <a:extLst>
                <a:ext uri="{FF2B5EF4-FFF2-40B4-BE49-F238E27FC236}">
                  <a16:creationId xmlns:a16="http://schemas.microsoft.com/office/drawing/2014/main" id="{7DF74E31-59C1-AB41-B021-01FF34528C11}"/>
                </a:ext>
              </a:extLst>
            </p:cNvPr>
            <p:cNvGrpSpPr/>
            <p:nvPr/>
          </p:nvGrpSpPr>
          <p:grpSpPr>
            <a:xfrm>
              <a:off x="3046328" y="3789666"/>
              <a:ext cx="342163" cy="339266"/>
              <a:chOff x="4855559" y="3089734"/>
              <a:chExt cx="342163" cy="339266"/>
            </a:xfrm>
          </p:grpSpPr>
          <p:sp>
            <p:nvSpPr>
              <p:cNvPr id="15" name="Oval 14">
                <a:extLst>
                  <a:ext uri="{FF2B5EF4-FFF2-40B4-BE49-F238E27FC236}">
                    <a16:creationId xmlns:a16="http://schemas.microsoft.com/office/drawing/2014/main" id="{1AB634A1-B322-8142-90FD-9E7BA4E6F1A9}"/>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A86792F-325E-604E-B8EA-608506441361}"/>
                  </a:ext>
                </a:extLst>
              </p:cNvPr>
              <p:cNvSpPr txBox="1"/>
              <p:nvPr/>
            </p:nvSpPr>
            <p:spPr>
              <a:xfrm>
                <a:off x="4868584" y="3105479"/>
                <a:ext cx="316112" cy="307777"/>
              </a:xfrm>
              <a:prstGeom prst="rect">
                <a:avLst/>
              </a:prstGeom>
              <a:noFill/>
            </p:spPr>
            <p:txBody>
              <a:bodyPr wrap="none" rtlCol="0">
                <a:spAutoFit/>
              </a:bodyPr>
              <a:lstStyle/>
              <a:p>
                <a:r>
                  <a:rPr lang="en-US" sz="1400" dirty="0"/>
                  <a:t>z</a:t>
                </a:r>
                <a:r>
                  <a:rPr lang="en-US" sz="1400" baseline="-25000" dirty="0"/>
                  <a:t>3</a:t>
                </a:r>
              </a:p>
            </p:txBody>
          </p:sp>
        </p:grpSp>
        <p:grpSp>
          <p:nvGrpSpPr>
            <p:cNvPr id="17" name="Group 16">
              <a:extLst>
                <a:ext uri="{FF2B5EF4-FFF2-40B4-BE49-F238E27FC236}">
                  <a16:creationId xmlns:a16="http://schemas.microsoft.com/office/drawing/2014/main" id="{3544BF0D-355B-6C4B-99D0-14EB9BF5F535}"/>
                </a:ext>
              </a:extLst>
            </p:cNvPr>
            <p:cNvGrpSpPr/>
            <p:nvPr/>
          </p:nvGrpSpPr>
          <p:grpSpPr>
            <a:xfrm>
              <a:off x="3046328" y="4253080"/>
              <a:ext cx="342163" cy="339266"/>
              <a:chOff x="4855559" y="3089734"/>
              <a:chExt cx="342163" cy="339266"/>
            </a:xfrm>
          </p:grpSpPr>
          <p:sp>
            <p:nvSpPr>
              <p:cNvPr id="18" name="Oval 17">
                <a:extLst>
                  <a:ext uri="{FF2B5EF4-FFF2-40B4-BE49-F238E27FC236}">
                    <a16:creationId xmlns:a16="http://schemas.microsoft.com/office/drawing/2014/main" id="{AF7B09FC-D81F-FA49-AE6D-1E4E31983D66}"/>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3963B2-BAF7-8440-9623-C0113908051F}"/>
                  </a:ext>
                </a:extLst>
              </p:cNvPr>
              <p:cNvSpPr txBox="1"/>
              <p:nvPr/>
            </p:nvSpPr>
            <p:spPr>
              <a:xfrm>
                <a:off x="4868584" y="3105479"/>
                <a:ext cx="316112" cy="307777"/>
              </a:xfrm>
              <a:prstGeom prst="rect">
                <a:avLst/>
              </a:prstGeom>
              <a:noFill/>
            </p:spPr>
            <p:txBody>
              <a:bodyPr wrap="none" rtlCol="0">
                <a:spAutoFit/>
              </a:bodyPr>
              <a:lstStyle/>
              <a:p>
                <a:r>
                  <a:rPr lang="en-US" sz="1400" dirty="0"/>
                  <a:t>z</a:t>
                </a:r>
                <a:r>
                  <a:rPr lang="en-US" sz="1400" baseline="-25000" dirty="0"/>
                  <a:t>4</a:t>
                </a:r>
              </a:p>
            </p:txBody>
          </p:sp>
        </p:grpSp>
        <p:grpSp>
          <p:nvGrpSpPr>
            <p:cNvPr id="20" name="Group 19">
              <a:extLst>
                <a:ext uri="{FF2B5EF4-FFF2-40B4-BE49-F238E27FC236}">
                  <a16:creationId xmlns:a16="http://schemas.microsoft.com/office/drawing/2014/main" id="{AC3331B1-5CF2-2B48-B336-C900785D912F}"/>
                </a:ext>
              </a:extLst>
            </p:cNvPr>
            <p:cNvGrpSpPr/>
            <p:nvPr/>
          </p:nvGrpSpPr>
          <p:grpSpPr>
            <a:xfrm>
              <a:off x="3046328" y="4716493"/>
              <a:ext cx="342163" cy="339266"/>
              <a:chOff x="4855559" y="3089734"/>
              <a:chExt cx="342163" cy="339266"/>
            </a:xfrm>
          </p:grpSpPr>
          <p:sp>
            <p:nvSpPr>
              <p:cNvPr id="21" name="Oval 20">
                <a:extLst>
                  <a:ext uri="{FF2B5EF4-FFF2-40B4-BE49-F238E27FC236}">
                    <a16:creationId xmlns:a16="http://schemas.microsoft.com/office/drawing/2014/main" id="{8A6C1F6B-EACD-A347-9BF6-DA1ED2FB6298}"/>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B436045-40BF-E147-B54E-B143EBF903CC}"/>
                  </a:ext>
                </a:extLst>
              </p:cNvPr>
              <p:cNvSpPr txBox="1"/>
              <p:nvPr/>
            </p:nvSpPr>
            <p:spPr>
              <a:xfrm>
                <a:off x="4868584" y="3105479"/>
                <a:ext cx="316112" cy="307777"/>
              </a:xfrm>
              <a:prstGeom prst="rect">
                <a:avLst/>
              </a:prstGeom>
              <a:noFill/>
            </p:spPr>
            <p:txBody>
              <a:bodyPr wrap="none" rtlCol="0">
                <a:spAutoFit/>
              </a:bodyPr>
              <a:lstStyle/>
              <a:p>
                <a:r>
                  <a:rPr lang="en-US" sz="1400" dirty="0"/>
                  <a:t>z</a:t>
                </a:r>
                <a:r>
                  <a:rPr lang="en-US" sz="1400" baseline="-25000" dirty="0"/>
                  <a:t>5</a:t>
                </a:r>
              </a:p>
            </p:txBody>
          </p:sp>
        </p:grpSp>
        <p:grpSp>
          <p:nvGrpSpPr>
            <p:cNvPr id="24" name="Group 23">
              <a:extLst>
                <a:ext uri="{FF2B5EF4-FFF2-40B4-BE49-F238E27FC236}">
                  <a16:creationId xmlns:a16="http://schemas.microsoft.com/office/drawing/2014/main" id="{686BDC18-4D00-E241-8726-1DAE41C758E4}"/>
                </a:ext>
              </a:extLst>
            </p:cNvPr>
            <p:cNvGrpSpPr/>
            <p:nvPr/>
          </p:nvGrpSpPr>
          <p:grpSpPr>
            <a:xfrm>
              <a:off x="5504596" y="2855578"/>
              <a:ext cx="386845" cy="2192920"/>
              <a:chOff x="4639295" y="2738334"/>
              <a:chExt cx="386845" cy="2192920"/>
            </a:xfrm>
          </p:grpSpPr>
          <p:grpSp>
            <p:nvGrpSpPr>
              <p:cNvPr id="25" name="Group 24">
                <a:extLst>
                  <a:ext uri="{FF2B5EF4-FFF2-40B4-BE49-F238E27FC236}">
                    <a16:creationId xmlns:a16="http://schemas.microsoft.com/office/drawing/2014/main" id="{EC154476-F9FC-D548-BA66-CA03D0227792}"/>
                  </a:ext>
                </a:extLst>
              </p:cNvPr>
              <p:cNvGrpSpPr/>
              <p:nvPr/>
            </p:nvGrpSpPr>
            <p:grpSpPr>
              <a:xfrm>
                <a:off x="4639295" y="2738334"/>
                <a:ext cx="386845" cy="339266"/>
                <a:chOff x="4855559" y="3089734"/>
                <a:chExt cx="386845" cy="339266"/>
              </a:xfrm>
            </p:grpSpPr>
            <p:sp>
              <p:nvSpPr>
                <p:cNvPr id="38" name="Oval 37">
                  <a:extLst>
                    <a:ext uri="{FF2B5EF4-FFF2-40B4-BE49-F238E27FC236}">
                      <a16:creationId xmlns:a16="http://schemas.microsoft.com/office/drawing/2014/main" id="{85D62AC5-741A-5A47-AAB2-0C801C7E8401}"/>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F10205-6763-F84F-82A3-D67BD6A2E630}"/>
                    </a:ext>
                  </a:extLst>
                </p:cNvPr>
                <p:cNvSpPr txBox="1"/>
                <p:nvPr/>
              </p:nvSpPr>
              <p:spPr>
                <a:xfrm>
                  <a:off x="4868584" y="3105479"/>
                  <a:ext cx="373820" cy="307777"/>
                </a:xfrm>
                <a:prstGeom prst="rect">
                  <a:avLst/>
                </a:prstGeom>
                <a:noFill/>
              </p:spPr>
              <p:txBody>
                <a:bodyPr wrap="none" rtlCol="0">
                  <a:spAutoFit/>
                </a:bodyPr>
                <a:lstStyle/>
                <a:p>
                  <a:r>
                    <a:rPr lang="en-US" sz="1400" dirty="0"/>
                    <a:t>z</a:t>
                  </a:r>
                  <a:r>
                    <a:rPr lang="en-US" sz="1400" baseline="-25000" dirty="0"/>
                    <a:t>1</a:t>
                  </a:r>
                  <a:r>
                    <a:rPr lang="en-US" sz="1400" dirty="0"/>
                    <a:t>’</a:t>
                  </a:r>
                </a:p>
              </p:txBody>
            </p:sp>
          </p:grpSp>
          <p:grpSp>
            <p:nvGrpSpPr>
              <p:cNvPr id="26" name="Group 25">
                <a:extLst>
                  <a:ext uri="{FF2B5EF4-FFF2-40B4-BE49-F238E27FC236}">
                    <a16:creationId xmlns:a16="http://schemas.microsoft.com/office/drawing/2014/main" id="{4A9C3CD5-2AB9-6B43-BC57-C0CC13DAA0B8}"/>
                  </a:ext>
                </a:extLst>
              </p:cNvPr>
              <p:cNvGrpSpPr/>
              <p:nvPr/>
            </p:nvGrpSpPr>
            <p:grpSpPr>
              <a:xfrm>
                <a:off x="4639295" y="3201747"/>
                <a:ext cx="386845" cy="339266"/>
                <a:chOff x="4855559" y="3089734"/>
                <a:chExt cx="386845" cy="339266"/>
              </a:xfrm>
            </p:grpSpPr>
            <p:sp>
              <p:nvSpPr>
                <p:cNvPr id="36" name="Oval 35">
                  <a:extLst>
                    <a:ext uri="{FF2B5EF4-FFF2-40B4-BE49-F238E27FC236}">
                      <a16:creationId xmlns:a16="http://schemas.microsoft.com/office/drawing/2014/main" id="{D79E6771-425E-E540-9288-90270BCAC79A}"/>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DF27791-E279-7E46-A151-5939562FA571}"/>
                    </a:ext>
                  </a:extLst>
                </p:cNvPr>
                <p:cNvSpPr txBox="1"/>
                <p:nvPr/>
              </p:nvSpPr>
              <p:spPr>
                <a:xfrm>
                  <a:off x="4868584" y="3105479"/>
                  <a:ext cx="373820" cy="307777"/>
                </a:xfrm>
                <a:prstGeom prst="rect">
                  <a:avLst/>
                </a:prstGeom>
                <a:noFill/>
              </p:spPr>
              <p:txBody>
                <a:bodyPr wrap="none" rtlCol="0">
                  <a:spAutoFit/>
                </a:bodyPr>
                <a:lstStyle/>
                <a:p>
                  <a:r>
                    <a:rPr lang="en-US" sz="1400" dirty="0"/>
                    <a:t>z</a:t>
                  </a:r>
                  <a:r>
                    <a:rPr lang="en-US" sz="1400" baseline="-25000" dirty="0"/>
                    <a:t>2</a:t>
                  </a:r>
                  <a:r>
                    <a:rPr lang="en-US" sz="1400" dirty="0"/>
                    <a:t>’</a:t>
                  </a:r>
                </a:p>
              </p:txBody>
            </p:sp>
          </p:grpSp>
          <p:grpSp>
            <p:nvGrpSpPr>
              <p:cNvPr id="27" name="Group 26">
                <a:extLst>
                  <a:ext uri="{FF2B5EF4-FFF2-40B4-BE49-F238E27FC236}">
                    <a16:creationId xmlns:a16="http://schemas.microsoft.com/office/drawing/2014/main" id="{D16BCC07-812E-954B-A026-6291F66AD818}"/>
                  </a:ext>
                </a:extLst>
              </p:cNvPr>
              <p:cNvGrpSpPr/>
              <p:nvPr/>
            </p:nvGrpSpPr>
            <p:grpSpPr>
              <a:xfrm>
                <a:off x="4639295" y="3665161"/>
                <a:ext cx="374021" cy="339266"/>
                <a:chOff x="4855559" y="3089734"/>
                <a:chExt cx="374021" cy="339266"/>
              </a:xfrm>
            </p:grpSpPr>
            <p:sp>
              <p:nvSpPr>
                <p:cNvPr id="34" name="Oval 33">
                  <a:extLst>
                    <a:ext uri="{FF2B5EF4-FFF2-40B4-BE49-F238E27FC236}">
                      <a16:creationId xmlns:a16="http://schemas.microsoft.com/office/drawing/2014/main" id="{C0848815-0A7D-434A-9D26-D0BE311820B9}"/>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906546C-375A-2D48-AA9D-1E96B1CA0817}"/>
                    </a:ext>
                  </a:extLst>
                </p:cNvPr>
                <p:cNvSpPr txBox="1"/>
                <p:nvPr/>
              </p:nvSpPr>
              <p:spPr>
                <a:xfrm>
                  <a:off x="4868584" y="3105479"/>
                  <a:ext cx="360996" cy="307777"/>
                </a:xfrm>
                <a:prstGeom prst="rect">
                  <a:avLst/>
                </a:prstGeom>
                <a:noFill/>
              </p:spPr>
              <p:txBody>
                <a:bodyPr wrap="none" rtlCol="0">
                  <a:spAutoFit/>
                </a:bodyPr>
                <a:lstStyle/>
                <a:p>
                  <a:r>
                    <a:rPr lang="en-US" sz="1400" dirty="0"/>
                    <a:t>z</a:t>
                  </a:r>
                  <a:r>
                    <a:rPr lang="en-US" sz="1400" baseline="-25000" dirty="0"/>
                    <a:t>3</a:t>
                  </a:r>
                  <a:r>
                    <a:rPr lang="en-US" sz="1400" dirty="0"/>
                    <a:t>’</a:t>
                  </a:r>
                </a:p>
              </p:txBody>
            </p:sp>
          </p:grpSp>
          <p:grpSp>
            <p:nvGrpSpPr>
              <p:cNvPr id="28" name="Group 27">
                <a:extLst>
                  <a:ext uri="{FF2B5EF4-FFF2-40B4-BE49-F238E27FC236}">
                    <a16:creationId xmlns:a16="http://schemas.microsoft.com/office/drawing/2014/main" id="{D9B6F03E-2E22-424E-A050-4960BE6C23E5}"/>
                  </a:ext>
                </a:extLst>
              </p:cNvPr>
              <p:cNvGrpSpPr/>
              <p:nvPr/>
            </p:nvGrpSpPr>
            <p:grpSpPr>
              <a:xfrm>
                <a:off x="4639295" y="4128575"/>
                <a:ext cx="372419" cy="339266"/>
                <a:chOff x="4855559" y="3089734"/>
                <a:chExt cx="372419" cy="339266"/>
              </a:xfrm>
            </p:grpSpPr>
            <p:sp>
              <p:nvSpPr>
                <p:cNvPr id="32" name="Oval 31">
                  <a:extLst>
                    <a:ext uri="{FF2B5EF4-FFF2-40B4-BE49-F238E27FC236}">
                      <a16:creationId xmlns:a16="http://schemas.microsoft.com/office/drawing/2014/main" id="{5473FAF1-50B6-BE46-9EB0-EB59AA14B8BA}"/>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EDAD9F3-4570-4941-B4DE-3AF9D3C02C0D}"/>
                    </a:ext>
                  </a:extLst>
                </p:cNvPr>
                <p:cNvSpPr txBox="1"/>
                <p:nvPr/>
              </p:nvSpPr>
              <p:spPr>
                <a:xfrm>
                  <a:off x="4868584" y="3105479"/>
                  <a:ext cx="359394" cy="307777"/>
                </a:xfrm>
                <a:prstGeom prst="rect">
                  <a:avLst/>
                </a:prstGeom>
                <a:noFill/>
              </p:spPr>
              <p:txBody>
                <a:bodyPr wrap="none" rtlCol="0">
                  <a:spAutoFit/>
                </a:bodyPr>
                <a:lstStyle/>
                <a:p>
                  <a:r>
                    <a:rPr lang="en-US" sz="1400" dirty="0"/>
                    <a:t>z</a:t>
                  </a:r>
                  <a:r>
                    <a:rPr lang="en-US" sz="1400" baseline="-25000" dirty="0"/>
                    <a:t>4</a:t>
                  </a:r>
                  <a:r>
                    <a:rPr lang="en-US" sz="1400" dirty="0"/>
                    <a:t>’</a:t>
                  </a:r>
                </a:p>
              </p:txBody>
            </p:sp>
          </p:grpSp>
          <p:grpSp>
            <p:nvGrpSpPr>
              <p:cNvPr id="29" name="Group 28">
                <a:extLst>
                  <a:ext uri="{FF2B5EF4-FFF2-40B4-BE49-F238E27FC236}">
                    <a16:creationId xmlns:a16="http://schemas.microsoft.com/office/drawing/2014/main" id="{03A8BDF2-DF35-ED41-9D4F-EE20D1F8795F}"/>
                  </a:ext>
                </a:extLst>
              </p:cNvPr>
              <p:cNvGrpSpPr/>
              <p:nvPr/>
            </p:nvGrpSpPr>
            <p:grpSpPr>
              <a:xfrm>
                <a:off x="4639295" y="4591988"/>
                <a:ext cx="372419" cy="339266"/>
                <a:chOff x="4855559" y="3089734"/>
                <a:chExt cx="372419" cy="339266"/>
              </a:xfrm>
            </p:grpSpPr>
            <p:sp>
              <p:nvSpPr>
                <p:cNvPr id="30" name="Oval 29">
                  <a:extLst>
                    <a:ext uri="{FF2B5EF4-FFF2-40B4-BE49-F238E27FC236}">
                      <a16:creationId xmlns:a16="http://schemas.microsoft.com/office/drawing/2014/main" id="{A95D8E67-B74B-7942-8D10-5A3AE47FB364}"/>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1D6DCDB-FD0D-B445-9C96-DB5E12D96B72}"/>
                    </a:ext>
                  </a:extLst>
                </p:cNvPr>
                <p:cNvSpPr txBox="1"/>
                <p:nvPr/>
              </p:nvSpPr>
              <p:spPr>
                <a:xfrm>
                  <a:off x="4868584" y="3105479"/>
                  <a:ext cx="359394" cy="307777"/>
                </a:xfrm>
                <a:prstGeom prst="rect">
                  <a:avLst/>
                </a:prstGeom>
                <a:noFill/>
              </p:spPr>
              <p:txBody>
                <a:bodyPr wrap="none" rtlCol="0">
                  <a:spAutoFit/>
                </a:bodyPr>
                <a:lstStyle/>
                <a:p>
                  <a:r>
                    <a:rPr lang="en-US" sz="1400" dirty="0"/>
                    <a:t>z</a:t>
                  </a:r>
                  <a:r>
                    <a:rPr lang="en-US" sz="1400" baseline="-25000" dirty="0"/>
                    <a:t>5</a:t>
                  </a:r>
                  <a:r>
                    <a:rPr lang="en-US" sz="1400" dirty="0"/>
                    <a:t>’</a:t>
                  </a:r>
                </a:p>
              </p:txBody>
            </p:sp>
          </p:grpSp>
        </p:grpSp>
        <p:grpSp>
          <p:nvGrpSpPr>
            <p:cNvPr id="57" name="Group 56">
              <a:extLst>
                <a:ext uri="{FF2B5EF4-FFF2-40B4-BE49-F238E27FC236}">
                  <a16:creationId xmlns:a16="http://schemas.microsoft.com/office/drawing/2014/main" id="{231B9B7E-C554-F245-A53F-12D4EC731253}"/>
                </a:ext>
              </a:extLst>
            </p:cNvPr>
            <p:cNvGrpSpPr/>
            <p:nvPr/>
          </p:nvGrpSpPr>
          <p:grpSpPr>
            <a:xfrm>
              <a:off x="4275462" y="3318991"/>
              <a:ext cx="342163" cy="1266093"/>
              <a:chOff x="5884412" y="3355636"/>
              <a:chExt cx="342163" cy="1266093"/>
            </a:xfrm>
          </p:grpSpPr>
          <p:grpSp>
            <p:nvGrpSpPr>
              <p:cNvPr id="42" name="Group 41">
                <a:extLst>
                  <a:ext uri="{FF2B5EF4-FFF2-40B4-BE49-F238E27FC236}">
                    <a16:creationId xmlns:a16="http://schemas.microsoft.com/office/drawing/2014/main" id="{BEBD28BF-E8E0-B043-8704-D95677A282A8}"/>
                  </a:ext>
                </a:extLst>
              </p:cNvPr>
              <p:cNvGrpSpPr/>
              <p:nvPr/>
            </p:nvGrpSpPr>
            <p:grpSpPr>
              <a:xfrm>
                <a:off x="5884412" y="3355636"/>
                <a:ext cx="342163" cy="339266"/>
                <a:chOff x="4855559" y="3089734"/>
                <a:chExt cx="342163" cy="339266"/>
              </a:xfrm>
            </p:grpSpPr>
            <p:sp>
              <p:nvSpPr>
                <p:cNvPr id="55" name="Oval 54">
                  <a:extLst>
                    <a:ext uri="{FF2B5EF4-FFF2-40B4-BE49-F238E27FC236}">
                      <a16:creationId xmlns:a16="http://schemas.microsoft.com/office/drawing/2014/main" id="{2F09A5E6-D9E9-484B-BF7B-750C84AE8A8F}"/>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109DB9B-C60D-6C44-BDD9-6D7A266843BA}"/>
                    </a:ext>
                  </a:extLst>
                </p:cNvPr>
                <p:cNvSpPr txBox="1"/>
                <p:nvPr/>
              </p:nvSpPr>
              <p:spPr>
                <a:xfrm>
                  <a:off x="4868584" y="3105479"/>
                  <a:ext cx="184731" cy="307777"/>
                </a:xfrm>
                <a:prstGeom prst="rect">
                  <a:avLst/>
                </a:prstGeom>
                <a:noFill/>
              </p:spPr>
              <p:txBody>
                <a:bodyPr wrap="none" rtlCol="0">
                  <a:spAutoFit/>
                </a:bodyPr>
                <a:lstStyle/>
                <a:p>
                  <a:endParaRPr lang="en-US" sz="1400" dirty="0"/>
                </a:p>
              </p:txBody>
            </p:sp>
          </p:grpSp>
          <p:grpSp>
            <p:nvGrpSpPr>
              <p:cNvPr id="43" name="Group 42">
                <a:extLst>
                  <a:ext uri="{FF2B5EF4-FFF2-40B4-BE49-F238E27FC236}">
                    <a16:creationId xmlns:a16="http://schemas.microsoft.com/office/drawing/2014/main" id="{8E5429B0-2E4A-E04C-A54A-B9227BE45354}"/>
                  </a:ext>
                </a:extLst>
              </p:cNvPr>
              <p:cNvGrpSpPr/>
              <p:nvPr/>
            </p:nvGrpSpPr>
            <p:grpSpPr>
              <a:xfrm>
                <a:off x="5884412" y="3819049"/>
                <a:ext cx="342163" cy="339266"/>
                <a:chOff x="4855559" y="3089734"/>
                <a:chExt cx="342163" cy="339266"/>
              </a:xfrm>
            </p:grpSpPr>
            <p:sp>
              <p:nvSpPr>
                <p:cNvPr id="53" name="Oval 52">
                  <a:extLst>
                    <a:ext uri="{FF2B5EF4-FFF2-40B4-BE49-F238E27FC236}">
                      <a16:creationId xmlns:a16="http://schemas.microsoft.com/office/drawing/2014/main" id="{F4E39438-8C28-6C46-9B34-10BE72A68F57}"/>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BA13A92-5259-EB44-8CDA-D59CA8BA9833}"/>
                    </a:ext>
                  </a:extLst>
                </p:cNvPr>
                <p:cNvSpPr txBox="1"/>
                <p:nvPr/>
              </p:nvSpPr>
              <p:spPr>
                <a:xfrm>
                  <a:off x="4868584" y="3105479"/>
                  <a:ext cx="184731" cy="307777"/>
                </a:xfrm>
                <a:prstGeom prst="rect">
                  <a:avLst/>
                </a:prstGeom>
                <a:noFill/>
              </p:spPr>
              <p:txBody>
                <a:bodyPr wrap="none" rtlCol="0">
                  <a:spAutoFit/>
                </a:bodyPr>
                <a:lstStyle/>
                <a:p>
                  <a:endParaRPr lang="en-US" sz="1400" dirty="0"/>
                </a:p>
              </p:txBody>
            </p:sp>
          </p:grpSp>
          <p:grpSp>
            <p:nvGrpSpPr>
              <p:cNvPr id="44" name="Group 43">
                <a:extLst>
                  <a:ext uri="{FF2B5EF4-FFF2-40B4-BE49-F238E27FC236}">
                    <a16:creationId xmlns:a16="http://schemas.microsoft.com/office/drawing/2014/main" id="{409E9F8D-CEA7-5342-9502-E45FEEC8B88E}"/>
                  </a:ext>
                </a:extLst>
              </p:cNvPr>
              <p:cNvGrpSpPr/>
              <p:nvPr/>
            </p:nvGrpSpPr>
            <p:grpSpPr>
              <a:xfrm>
                <a:off x="5884412" y="4282463"/>
                <a:ext cx="342163" cy="339266"/>
                <a:chOff x="4855559" y="3089734"/>
                <a:chExt cx="342163" cy="339266"/>
              </a:xfrm>
            </p:grpSpPr>
            <p:sp>
              <p:nvSpPr>
                <p:cNvPr id="51" name="Oval 50">
                  <a:extLst>
                    <a:ext uri="{FF2B5EF4-FFF2-40B4-BE49-F238E27FC236}">
                      <a16:creationId xmlns:a16="http://schemas.microsoft.com/office/drawing/2014/main" id="{F1EAF881-05B6-664C-80F4-5310590579A9}"/>
                    </a:ext>
                  </a:extLst>
                </p:cNvPr>
                <p:cNvSpPr/>
                <p:nvPr/>
              </p:nvSpPr>
              <p:spPr>
                <a:xfrm>
                  <a:off x="4855559" y="3089734"/>
                  <a:ext cx="342163" cy="339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57DE73B-B7BA-F74E-A715-B46FB1120C49}"/>
                    </a:ext>
                  </a:extLst>
                </p:cNvPr>
                <p:cNvSpPr txBox="1"/>
                <p:nvPr/>
              </p:nvSpPr>
              <p:spPr>
                <a:xfrm>
                  <a:off x="4868584" y="3105479"/>
                  <a:ext cx="184731" cy="307777"/>
                </a:xfrm>
                <a:prstGeom prst="rect">
                  <a:avLst/>
                </a:prstGeom>
                <a:noFill/>
              </p:spPr>
              <p:txBody>
                <a:bodyPr wrap="none" rtlCol="0">
                  <a:spAutoFit/>
                </a:bodyPr>
                <a:lstStyle/>
                <a:p>
                  <a:endParaRPr lang="en-US" sz="1400" dirty="0"/>
                </a:p>
              </p:txBody>
            </p:sp>
          </p:grpSp>
        </p:grpSp>
        <p:grpSp>
          <p:nvGrpSpPr>
            <p:cNvPr id="84" name="Group 83">
              <a:extLst>
                <a:ext uri="{FF2B5EF4-FFF2-40B4-BE49-F238E27FC236}">
                  <a16:creationId xmlns:a16="http://schemas.microsoft.com/office/drawing/2014/main" id="{AF294EB0-1880-2140-BEA1-3D08C9CEFBDB}"/>
                </a:ext>
              </a:extLst>
            </p:cNvPr>
            <p:cNvGrpSpPr/>
            <p:nvPr/>
          </p:nvGrpSpPr>
          <p:grpSpPr>
            <a:xfrm>
              <a:off x="3341577" y="3100923"/>
              <a:ext cx="980151" cy="1716778"/>
              <a:chOff x="4743157" y="3200764"/>
              <a:chExt cx="980151" cy="1716778"/>
            </a:xfrm>
          </p:grpSpPr>
          <p:cxnSp>
            <p:nvCxnSpPr>
              <p:cNvPr id="59" name="Straight Connector 58">
                <a:extLst>
                  <a:ext uri="{FF2B5EF4-FFF2-40B4-BE49-F238E27FC236}">
                    <a16:creationId xmlns:a16="http://schemas.microsoft.com/office/drawing/2014/main" id="{ED8F747E-6089-5147-A3EE-694643918BDC}"/>
                  </a:ext>
                </a:extLst>
              </p:cNvPr>
              <p:cNvCxnSpPr>
                <a:cxnSpLocks/>
              </p:cNvCxnSpPr>
              <p:nvPr/>
            </p:nvCxnSpPr>
            <p:spPr>
              <a:xfrm>
                <a:off x="4772089" y="3200764"/>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FD7E96C-9A98-D448-B189-C999C6178888}"/>
                  </a:ext>
                </a:extLst>
              </p:cNvPr>
              <p:cNvCxnSpPr>
                <a:cxnSpLocks/>
              </p:cNvCxnSpPr>
              <p:nvPr/>
            </p:nvCxnSpPr>
            <p:spPr>
              <a:xfrm>
                <a:off x="4772009" y="3660672"/>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4BD0116-46CD-004D-9E16-15220332D8C0}"/>
                  </a:ext>
                </a:extLst>
              </p:cNvPr>
              <p:cNvCxnSpPr>
                <a:cxnSpLocks/>
              </p:cNvCxnSpPr>
              <p:nvPr/>
            </p:nvCxnSpPr>
            <p:spPr>
              <a:xfrm>
                <a:off x="4771641" y="4114047"/>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B0F553-5395-4243-A53D-73E7B12E785E}"/>
                  </a:ext>
                </a:extLst>
              </p:cNvPr>
              <p:cNvCxnSpPr>
                <a:cxnSpLocks/>
              </p:cNvCxnSpPr>
              <p:nvPr/>
            </p:nvCxnSpPr>
            <p:spPr>
              <a:xfrm flipV="1">
                <a:off x="4779165" y="3677209"/>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17CEFCF-9C3B-BD44-8582-084CB8CB9574}"/>
                  </a:ext>
                </a:extLst>
              </p:cNvPr>
              <p:cNvCxnSpPr>
                <a:cxnSpLocks/>
              </p:cNvCxnSpPr>
              <p:nvPr/>
            </p:nvCxnSpPr>
            <p:spPr>
              <a:xfrm flipV="1">
                <a:off x="4779085" y="4137117"/>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F708DA6-8F31-124D-88A5-05EF100EFAA2}"/>
                  </a:ext>
                </a:extLst>
              </p:cNvPr>
              <p:cNvCxnSpPr>
                <a:cxnSpLocks/>
              </p:cNvCxnSpPr>
              <p:nvPr/>
            </p:nvCxnSpPr>
            <p:spPr>
              <a:xfrm flipV="1">
                <a:off x="4772818" y="4590492"/>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C3D94C2-60CA-DE40-8282-4A076799CBF0}"/>
                  </a:ext>
                </a:extLst>
              </p:cNvPr>
              <p:cNvCxnSpPr>
                <a:endCxn id="55" idx="2"/>
              </p:cNvCxnSpPr>
              <p:nvPr/>
            </p:nvCxnSpPr>
            <p:spPr>
              <a:xfrm>
                <a:off x="4778195" y="3576676"/>
                <a:ext cx="898847" cy="11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4C452A0-0D1E-5540-ADD3-670F4F44157B}"/>
                  </a:ext>
                </a:extLst>
              </p:cNvPr>
              <p:cNvCxnSpPr/>
              <p:nvPr/>
            </p:nvCxnSpPr>
            <p:spPr>
              <a:xfrm>
                <a:off x="4779418" y="4520666"/>
                <a:ext cx="898847" cy="11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C60CF0B-7FF6-C146-9BB8-03057219B862}"/>
                  </a:ext>
                </a:extLst>
              </p:cNvPr>
              <p:cNvCxnSpPr/>
              <p:nvPr/>
            </p:nvCxnSpPr>
            <p:spPr>
              <a:xfrm>
                <a:off x="4782594" y="4057898"/>
                <a:ext cx="898847" cy="11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C2EBF3-8868-8746-A833-0B1776431767}"/>
                  </a:ext>
                </a:extLst>
              </p:cNvPr>
              <p:cNvCxnSpPr>
                <a:cxnSpLocks/>
              </p:cNvCxnSpPr>
              <p:nvPr/>
            </p:nvCxnSpPr>
            <p:spPr>
              <a:xfrm>
                <a:off x="4746495" y="3249328"/>
                <a:ext cx="962817" cy="694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D25FCB5-DE76-A249-A7F3-F4E77097F1E9}"/>
                  </a:ext>
                </a:extLst>
              </p:cNvPr>
              <p:cNvCxnSpPr>
                <a:cxnSpLocks/>
              </p:cNvCxnSpPr>
              <p:nvPr/>
            </p:nvCxnSpPr>
            <p:spPr>
              <a:xfrm>
                <a:off x="4743157" y="3715960"/>
                <a:ext cx="962817" cy="694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0AD08B0-C522-7F44-8E0D-F4AFA9AD0FEC}"/>
                  </a:ext>
                </a:extLst>
              </p:cNvPr>
              <p:cNvCxnSpPr>
                <a:cxnSpLocks/>
              </p:cNvCxnSpPr>
              <p:nvPr/>
            </p:nvCxnSpPr>
            <p:spPr>
              <a:xfrm flipV="1">
                <a:off x="4757930" y="3721859"/>
                <a:ext cx="962817" cy="694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9A40C0A-5C3F-444E-B3DD-3F8293EBCD90}"/>
                  </a:ext>
                </a:extLst>
              </p:cNvPr>
              <p:cNvCxnSpPr>
                <a:cxnSpLocks/>
              </p:cNvCxnSpPr>
              <p:nvPr/>
            </p:nvCxnSpPr>
            <p:spPr>
              <a:xfrm flipV="1">
                <a:off x="4760491" y="4182592"/>
                <a:ext cx="962817" cy="6948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6EDF72B-0579-784A-8E9F-1D91178687CD}"/>
                </a:ext>
              </a:extLst>
            </p:cNvPr>
            <p:cNvGrpSpPr/>
            <p:nvPr/>
          </p:nvGrpSpPr>
          <p:grpSpPr>
            <a:xfrm flipH="1">
              <a:off x="4565984" y="3089744"/>
              <a:ext cx="980151" cy="1716778"/>
              <a:chOff x="4743157" y="3200764"/>
              <a:chExt cx="980151" cy="1716778"/>
            </a:xfrm>
          </p:grpSpPr>
          <p:cxnSp>
            <p:nvCxnSpPr>
              <p:cNvPr id="99" name="Straight Connector 98">
                <a:extLst>
                  <a:ext uri="{FF2B5EF4-FFF2-40B4-BE49-F238E27FC236}">
                    <a16:creationId xmlns:a16="http://schemas.microsoft.com/office/drawing/2014/main" id="{7891CA77-502C-B748-93D7-8D754FD732A6}"/>
                  </a:ext>
                </a:extLst>
              </p:cNvPr>
              <p:cNvCxnSpPr>
                <a:cxnSpLocks/>
              </p:cNvCxnSpPr>
              <p:nvPr/>
            </p:nvCxnSpPr>
            <p:spPr>
              <a:xfrm>
                <a:off x="4772089" y="3200764"/>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29F9D34-61EE-0C43-B0AE-D22385C78F8C}"/>
                  </a:ext>
                </a:extLst>
              </p:cNvPr>
              <p:cNvCxnSpPr>
                <a:cxnSpLocks/>
              </p:cNvCxnSpPr>
              <p:nvPr/>
            </p:nvCxnSpPr>
            <p:spPr>
              <a:xfrm>
                <a:off x="4772009" y="3660672"/>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391A3BB-4FC1-614F-9215-BC9771523BB0}"/>
                  </a:ext>
                </a:extLst>
              </p:cNvPr>
              <p:cNvCxnSpPr>
                <a:cxnSpLocks/>
              </p:cNvCxnSpPr>
              <p:nvPr/>
            </p:nvCxnSpPr>
            <p:spPr>
              <a:xfrm>
                <a:off x="4771641" y="4114047"/>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10A05D8-820D-F845-A401-DCA6BB837219}"/>
                  </a:ext>
                </a:extLst>
              </p:cNvPr>
              <p:cNvCxnSpPr>
                <a:cxnSpLocks/>
              </p:cNvCxnSpPr>
              <p:nvPr/>
            </p:nvCxnSpPr>
            <p:spPr>
              <a:xfrm flipV="1">
                <a:off x="4779165" y="3677209"/>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FB46DF1-1CA2-0A43-A214-7C29E08BFC86}"/>
                  </a:ext>
                </a:extLst>
              </p:cNvPr>
              <p:cNvCxnSpPr>
                <a:cxnSpLocks/>
              </p:cNvCxnSpPr>
              <p:nvPr/>
            </p:nvCxnSpPr>
            <p:spPr>
              <a:xfrm flipV="1">
                <a:off x="4779085" y="4137117"/>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A60588F-36B7-8049-8961-C8D389DA824C}"/>
                  </a:ext>
                </a:extLst>
              </p:cNvPr>
              <p:cNvCxnSpPr>
                <a:cxnSpLocks/>
              </p:cNvCxnSpPr>
              <p:nvPr/>
            </p:nvCxnSpPr>
            <p:spPr>
              <a:xfrm flipV="1">
                <a:off x="4772818" y="4590492"/>
                <a:ext cx="904953" cy="3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60B149A-348B-504F-BF15-60E0602A2986}"/>
                  </a:ext>
                </a:extLst>
              </p:cNvPr>
              <p:cNvCxnSpPr/>
              <p:nvPr/>
            </p:nvCxnSpPr>
            <p:spPr>
              <a:xfrm>
                <a:off x="4778195" y="3576676"/>
                <a:ext cx="898847" cy="11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76BE77-ED06-6C44-A265-500ADCC8E997}"/>
                  </a:ext>
                </a:extLst>
              </p:cNvPr>
              <p:cNvCxnSpPr/>
              <p:nvPr/>
            </p:nvCxnSpPr>
            <p:spPr>
              <a:xfrm>
                <a:off x="4779418" y="4520666"/>
                <a:ext cx="898847" cy="11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BB85541-D926-3C4C-9754-D95C84B75E9A}"/>
                  </a:ext>
                </a:extLst>
              </p:cNvPr>
              <p:cNvCxnSpPr/>
              <p:nvPr/>
            </p:nvCxnSpPr>
            <p:spPr>
              <a:xfrm>
                <a:off x="4782594" y="4057898"/>
                <a:ext cx="898847" cy="11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CDB03DD-84C3-EF4B-A850-DB62CC9B3E23}"/>
                  </a:ext>
                </a:extLst>
              </p:cNvPr>
              <p:cNvCxnSpPr>
                <a:cxnSpLocks/>
              </p:cNvCxnSpPr>
              <p:nvPr/>
            </p:nvCxnSpPr>
            <p:spPr>
              <a:xfrm>
                <a:off x="4746495" y="3249328"/>
                <a:ext cx="962817" cy="694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169C38B-4DDB-6C4B-82D6-5C24CA4EBC8F}"/>
                  </a:ext>
                </a:extLst>
              </p:cNvPr>
              <p:cNvCxnSpPr>
                <a:cxnSpLocks/>
              </p:cNvCxnSpPr>
              <p:nvPr/>
            </p:nvCxnSpPr>
            <p:spPr>
              <a:xfrm>
                <a:off x="4743157" y="3715960"/>
                <a:ext cx="962817" cy="694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25646BF-4A8D-BF4F-A766-109CC4A8ABEB}"/>
                  </a:ext>
                </a:extLst>
              </p:cNvPr>
              <p:cNvCxnSpPr>
                <a:cxnSpLocks/>
              </p:cNvCxnSpPr>
              <p:nvPr/>
            </p:nvCxnSpPr>
            <p:spPr>
              <a:xfrm flipV="1">
                <a:off x="4757930" y="3721859"/>
                <a:ext cx="962817" cy="694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DA70DF6-6743-C947-AF52-D88B8AE4F079}"/>
                  </a:ext>
                </a:extLst>
              </p:cNvPr>
              <p:cNvCxnSpPr>
                <a:cxnSpLocks/>
              </p:cNvCxnSpPr>
              <p:nvPr/>
            </p:nvCxnSpPr>
            <p:spPr>
              <a:xfrm flipV="1">
                <a:off x="4760491" y="4182592"/>
                <a:ext cx="962817" cy="69483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13" name="TextBox 112">
            <a:extLst>
              <a:ext uri="{FF2B5EF4-FFF2-40B4-BE49-F238E27FC236}">
                <a16:creationId xmlns:a16="http://schemas.microsoft.com/office/drawing/2014/main" id="{CAC6BDFB-8E4F-B74C-9B35-BB715D88591C}"/>
              </a:ext>
            </a:extLst>
          </p:cNvPr>
          <p:cNvSpPr txBox="1"/>
          <p:nvPr/>
        </p:nvSpPr>
        <p:spPr>
          <a:xfrm>
            <a:off x="758291" y="3572720"/>
            <a:ext cx="2127442" cy="369332"/>
          </a:xfrm>
          <a:prstGeom prst="rect">
            <a:avLst/>
          </a:prstGeom>
          <a:noFill/>
        </p:spPr>
        <p:txBody>
          <a:bodyPr wrap="none" rtlCol="0">
            <a:spAutoFit/>
          </a:bodyPr>
          <a:lstStyle/>
          <a:p>
            <a:r>
              <a:rPr lang="en-US" dirty="0"/>
              <a:t>Original input record</a:t>
            </a:r>
          </a:p>
        </p:txBody>
      </p:sp>
      <p:sp>
        <p:nvSpPr>
          <p:cNvPr id="114" name="TextBox 113">
            <a:extLst>
              <a:ext uri="{FF2B5EF4-FFF2-40B4-BE49-F238E27FC236}">
                <a16:creationId xmlns:a16="http://schemas.microsoft.com/office/drawing/2014/main" id="{7DE48993-D7E2-0140-B7B5-B143647F46BE}"/>
              </a:ext>
            </a:extLst>
          </p:cNvPr>
          <p:cNvSpPr txBox="1"/>
          <p:nvPr/>
        </p:nvSpPr>
        <p:spPr>
          <a:xfrm>
            <a:off x="6160831" y="3434221"/>
            <a:ext cx="2471971" cy="646331"/>
          </a:xfrm>
          <a:prstGeom prst="rect">
            <a:avLst/>
          </a:prstGeom>
          <a:noFill/>
        </p:spPr>
        <p:txBody>
          <a:bodyPr wrap="square" rtlCol="0">
            <a:spAutoFit/>
          </a:bodyPr>
          <a:lstStyle/>
          <a:p>
            <a:pPr algn="ctr"/>
            <a:r>
              <a:rPr lang="en-US" dirty="0"/>
              <a:t>Output record is close to the original input record</a:t>
            </a:r>
          </a:p>
        </p:txBody>
      </p:sp>
      <p:sp>
        <p:nvSpPr>
          <p:cNvPr id="3" name="TextBox 2">
            <a:extLst>
              <a:ext uri="{FF2B5EF4-FFF2-40B4-BE49-F238E27FC236}">
                <a16:creationId xmlns:a16="http://schemas.microsoft.com/office/drawing/2014/main" id="{2B99D38A-A65B-394A-9E7B-CB99CF6FDE1B}"/>
              </a:ext>
            </a:extLst>
          </p:cNvPr>
          <p:cNvSpPr txBox="1"/>
          <p:nvPr/>
        </p:nvSpPr>
        <p:spPr>
          <a:xfrm>
            <a:off x="3815402" y="4548599"/>
            <a:ext cx="1408399" cy="646331"/>
          </a:xfrm>
          <a:prstGeom prst="rect">
            <a:avLst/>
          </a:prstGeom>
          <a:noFill/>
        </p:spPr>
        <p:txBody>
          <a:bodyPr wrap="none" rtlCol="0">
            <a:spAutoFit/>
          </a:bodyPr>
          <a:lstStyle/>
          <a:p>
            <a:pPr algn="ctr"/>
            <a:r>
              <a:rPr lang="en-US" dirty="0"/>
              <a:t>Autoencoder</a:t>
            </a:r>
          </a:p>
          <a:p>
            <a:pPr algn="ctr"/>
            <a:r>
              <a:rPr lang="en-US" dirty="0"/>
              <a:t>model</a:t>
            </a:r>
          </a:p>
        </p:txBody>
      </p:sp>
    </p:spTree>
    <p:extLst>
      <p:ext uri="{BB962C8B-B14F-4D97-AF65-F5344CB8AC3E}">
        <p14:creationId xmlns:p14="http://schemas.microsoft.com/office/powerpoint/2010/main" val="1308442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545895"/>
            <a:ext cx="8477026" cy="1325563"/>
          </a:xfrm>
        </p:spPr>
        <p:txBody>
          <a:bodyPr>
            <a:normAutofit fontScale="90000"/>
          </a:bodyPr>
          <a:lstStyle/>
          <a:p>
            <a:r>
              <a:rPr lang="en-US" sz="4000" dirty="0">
                <a:latin typeface="+mn-lt"/>
              </a:rPr>
              <a:t>Unsupervised Fraud Algorithms Method 2: Autoencoder</a:t>
            </a:r>
            <a:br>
              <a:rPr lang="en-US" dirty="0"/>
            </a:br>
            <a:br>
              <a:rPr lang="en-US" dirty="0"/>
            </a:br>
            <a:br>
              <a:rPr lang="en-US" dirty="0"/>
            </a:br>
            <a:br>
              <a:rPr lang="en-US" dirty="0"/>
            </a:br>
            <a:br>
              <a:rPr lang="en-US" dirty="0"/>
            </a:br>
            <a:endParaRPr lang="en-US" dirty="0"/>
          </a:p>
        </p:txBody>
      </p:sp>
      <p:sp>
        <p:nvSpPr>
          <p:cNvPr id="3" name="Content Placeholder 2"/>
          <p:cNvSpPr>
            <a:spLocks noGrp="1"/>
          </p:cNvSpPr>
          <p:nvPr>
            <p:ph idx="1"/>
          </p:nvPr>
        </p:nvSpPr>
        <p:spPr>
          <a:xfrm>
            <a:off x="12430163" y="1691723"/>
            <a:ext cx="3606124" cy="4351338"/>
          </a:xfrm>
        </p:spPr>
        <p:txBody>
          <a:bodyPr>
            <a:normAutofit lnSpcReduction="10000"/>
          </a:bodyPr>
          <a:lstStyle/>
          <a:p>
            <a:r>
              <a:rPr lang="en-US" dirty="0"/>
              <a:t>SSN</a:t>
            </a:r>
          </a:p>
          <a:p>
            <a:r>
              <a:rPr lang="en-US" dirty="0"/>
              <a:t>Name</a:t>
            </a:r>
          </a:p>
          <a:p>
            <a:r>
              <a:rPr lang="en-US" dirty="0"/>
              <a:t>Address</a:t>
            </a:r>
          </a:p>
          <a:p>
            <a:r>
              <a:rPr lang="en-US" dirty="0"/>
              <a:t>Application date/time</a:t>
            </a:r>
          </a:p>
          <a:p>
            <a:r>
              <a:rPr lang="en-US" dirty="0"/>
              <a:t>Phone number</a:t>
            </a:r>
          </a:p>
          <a:p>
            <a:r>
              <a:rPr lang="en-US" dirty="0"/>
              <a:t>Date of birth</a:t>
            </a:r>
          </a:p>
          <a:p>
            <a:r>
              <a:rPr lang="en-US" dirty="0"/>
              <a:t>Email address</a:t>
            </a:r>
          </a:p>
          <a:p>
            <a:r>
              <a:rPr lang="en-US" dirty="0"/>
              <a:t>IP address</a:t>
            </a:r>
          </a:p>
          <a:p>
            <a:r>
              <a:rPr lang="en-US" dirty="0"/>
              <a:t>Device ID</a:t>
            </a:r>
          </a:p>
          <a:p>
            <a:endParaRPr lang="en-US" dirty="0"/>
          </a:p>
          <a:p>
            <a:endParaRPr lang="en-US" dirty="0"/>
          </a:p>
        </p:txBody>
      </p:sp>
      <p:sp>
        <p:nvSpPr>
          <p:cNvPr id="4" name="Content Placeholder 2"/>
          <p:cNvSpPr>
            <a:spLocks noGrp="1"/>
          </p:cNvSpPr>
          <p:nvPr>
            <p:ph idx="1"/>
          </p:nvPr>
        </p:nvSpPr>
        <p:spPr>
          <a:xfrm>
            <a:off x="540841" y="1640759"/>
            <a:ext cx="8062318" cy="4777853"/>
          </a:xfrm>
        </p:spPr>
        <p:txBody>
          <a:bodyPr>
            <a:normAutofit fontScale="92500" lnSpcReduction="10000"/>
          </a:bodyPr>
          <a:lstStyle/>
          <a:p>
            <a:r>
              <a:rPr lang="en-US" sz="2400" dirty="0"/>
              <a:t>First get the data well prepared (z scale, PCA, reduce dimensions, z scale again). We do this the same way for both Methods 1 and 2.</a:t>
            </a:r>
          </a:p>
          <a:p>
            <a:r>
              <a:rPr lang="en-US" sz="2400" dirty="0"/>
              <a:t>Train an autoencoder on the entire data set. The model will learn to reproduce the data records as well as possible, and will learn the nature of the bulk of the data.</a:t>
            </a:r>
          </a:p>
          <a:p>
            <a:r>
              <a:rPr lang="en-US" sz="2400" dirty="0"/>
              <a:t>The records that aren’t reproduced well are unusual records, which is what we’re looking for.</a:t>
            </a:r>
          </a:p>
          <a:p>
            <a:r>
              <a:rPr lang="en-US" sz="2400" dirty="0"/>
              <a:t>Therefore a measure of the reproduction error is a measure of unusualness for that record, and is thus a fraud score:</a:t>
            </a:r>
          </a:p>
          <a:p>
            <a:endParaRPr lang="en-US" sz="2400" dirty="0"/>
          </a:p>
          <a:p>
            <a:endParaRPr lang="en-US" sz="2400" dirty="0"/>
          </a:p>
          <a:p>
            <a:endParaRPr lang="en-US" sz="2400" dirty="0"/>
          </a:p>
          <a:p>
            <a:r>
              <a:rPr lang="en-US" sz="2400" dirty="0"/>
              <a:t>Note an autoencoder is nonlinear, whereas Method 1 is linear.</a:t>
            </a:r>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18</a:t>
            </a:fld>
            <a:endParaRPr lang="en-US" dirty="0"/>
          </a:p>
        </p:txBody>
      </p:sp>
      <p:pic>
        <p:nvPicPr>
          <p:cNvPr id="7" name="Picture 6">
            <a:extLst>
              <a:ext uri="{FF2B5EF4-FFF2-40B4-BE49-F238E27FC236}">
                <a16:creationId xmlns:a16="http://schemas.microsoft.com/office/drawing/2014/main" id="{FA147103-628A-9C41-AEFE-E3E5C98A33BD}"/>
              </a:ext>
            </a:extLst>
          </p:cNvPr>
          <p:cNvPicPr>
            <a:picLocks noChangeAspect="1"/>
          </p:cNvPicPr>
          <p:nvPr/>
        </p:nvPicPr>
        <p:blipFill>
          <a:blip r:embed="rId2"/>
          <a:stretch>
            <a:fillRect/>
          </a:stretch>
        </p:blipFill>
        <p:spPr>
          <a:xfrm>
            <a:off x="2873707" y="4675762"/>
            <a:ext cx="3840099" cy="728507"/>
          </a:xfrm>
          <a:prstGeom prst="rect">
            <a:avLst/>
          </a:prstGeom>
        </p:spPr>
      </p:pic>
    </p:spTree>
    <p:extLst>
      <p:ext uri="{BB962C8B-B14F-4D97-AF65-F5344CB8AC3E}">
        <p14:creationId xmlns:p14="http://schemas.microsoft.com/office/powerpoint/2010/main" val="307448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Break</a:t>
            </a:r>
          </a:p>
        </p:txBody>
      </p:sp>
      <p:sp>
        <p:nvSpPr>
          <p:cNvPr id="5" name="Slide Number Placeholder 4"/>
          <p:cNvSpPr>
            <a:spLocks noGrp="1"/>
          </p:cNvSpPr>
          <p:nvPr>
            <p:ph type="sldNum" sz="quarter" idx="12"/>
          </p:nvPr>
        </p:nvSpPr>
        <p:spPr/>
        <p:txBody>
          <a:bodyPr/>
          <a:lstStyle/>
          <a:p>
            <a:fld id="{88CD9788-50B9-FE4F-BD86-303CACCBE7E1}" type="slidenum">
              <a:rPr lang="en-US" smtClean="0"/>
              <a:t>19</a:t>
            </a:fld>
            <a:endParaRPr lang="en-US"/>
          </a:p>
        </p:txBody>
      </p:sp>
    </p:spTree>
    <p:extLst>
      <p:ext uri="{BB962C8B-B14F-4D97-AF65-F5344CB8AC3E}">
        <p14:creationId xmlns:p14="http://schemas.microsoft.com/office/powerpoint/2010/main" val="3813578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3257602" y="5241152"/>
            <a:ext cx="3690264" cy="689049"/>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6312666" y="3900604"/>
            <a:ext cx="2776257" cy="86488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Arrow Connector 6"/>
          <p:cNvCxnSpPr/>
          <p:nvPr/>
        </p:nvCxnSpPr>
        <p:spPr>
          <a:xfrm>
            <a:off x="256143" y="2224534"/>
            <a:ext cx="839612"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56381" y="1779770"/>
            <a:ext cx="1796637" cy="881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p:nvSpPr>
        <p:spPr>
          <a:xfrm>
            <a:off x="1199916" y="1827133"/>
            <a:ext cx="1717784" cy="784830"/>
          </a:xfrm>
          <a:prstGeom prst="rect">
            <a:avLst/>
          </a:prstGeom>
          <a:noFill/>
        </p:spPr>
        <p:txBody>
          <a:bodyPr wrap="square" rtlCol="0">
            <a:spAutoFit/>
          </a:bodyPr>
          <a:lstStyle/>
          <a:p>
            <a:pPr algn="ctr"/>
            <a:r>
              <a:rPr lang="en-US" sz="1500" dirty="0"/>
              <a:t>Credit check,</a:t>
            </a:r>
          </a:p>
          <a:p>
            <a:pPr algn="ctr"/>
            <a:r>
              <a:rPr lang="en-US" sz="1500" dirty="0"/>
              <a:t>eligibility</a:t>
            </a:r>
          </a:p>
          <a:p>
            <a:pPr algn="ctr"/>
            <a:r>
              <a:rPr lang="en-US" sz="1500" dirty="0"/>
              <a:t>(score, algorithm)</a:t>
            </a:r>
          </a:p>
        </p:txBody>
      </p:sp>
      <p:cxnSp>
        <p:nvCxnSpPr>
          <p:cNvPr id="12" name="Straight Arrow Connector 11"/>
          <p:cNvCxnSpPr/>
          <p:nvPr/>
        </p:nvCxnSpPr>
        <p:spPr>
          <a:xfrm>
            <a:off x="3050627" y="2224534"/>
            <a:ext cx="792218"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876035" y="2224534"/>
            <a:ext cx="553056"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31837" y="2589212"/>
            <a:ext cx="388248" cy="300082"/>
          </a:xfrm>
          <a:prstGeom prst="rect">
            <a:avLst/>
          </a:prstGeom>
          <a:noFill/>
        </p:spPr>
        <p:txBody>
          <a:bodyPr wrap="none" rtlCol="0">
            <a:spAutoFit/>
          </a:bodyPr>
          <a:lstStyle/>
          <a:p>
            <a:r>
              <a:rPr lang="en-US" sz="1350" dirty="0"/>
              <a:t>No</a:t>
            </a:r>
          </a:p>
        </p:txBody>
      </p:sp>
      <p:sp>
        <p:nvSpPr>
          <p:cNvPr id="26" name="TextBox 25"/>
          <p:cNvSpPr txBox="1"/>
          <p:nvPr/>
        </p:nvSpPr>
        <p:spPr>
          <a:xfrm>
            <a:off x="5794644" y="1939741"/>
            <a:ext cx="683713" cy="300082"/>
          </a:xfrm>
          <a:prstGeom prst="rect">
            <a:avLst/>
          </a:prstGeom>
          <a:noFill/>
        </p:spPr>
        <p:txBody>
          <a:bodyPr wrap="none" rtlCol="0">
            <a:spAutoFit/>
          </a:bodyPr>
          <a:lstStyle/>
          <a:p>
            <a:r>
              <a:rPr lang="en-US" sz="1350" dirty="0"/>
              <a:t>Yes/OK</a:t>
            </a:r>
          </a:p>
        </p:txBody>
      </p:sp>
      <p:sp>
        <p:nvSpPr>
          <p:cNvPr id="27" name="TextBox 26"/>
          <p:cNvSpPr txBox="1"/>
          <p:nvPr/>
        </p:nvSpPr>
        <p:spPr>
          <a:xfrm>
            <a:off x="2987373" y="1940906"/>
            <a:ext cx="683713" cy="300082"/>
          </a:xfrm>
          <a:prstGeom prst="rect">
            <a:avLst/>
          </a:prstGeom>
          <a:noFill/>
        </p:spPr>
        <p:txBody>
          <a:bodyPr wrap="none" rtlCol="0">
            <a:spAutoFit/>
          </a:bodyPr>
          <a:lstStyle/>
          <a:p>
            <a:r>
              <a:rPr lang="en-US" sz="1350" dirty="0"/>
              <a:t>Yes/OK</a:t>
            </a:r>
          </a:p>
        </p:txBody>
      </p:sp>
      <p:sp>
        <p:nvSpPr>
          <p:cNvPr id="28" name="TextBox 27"/>
          <p:cNvSpPr txBox="1"/>
          <p:nvPr/>
        </p:nvSpPr>
        <p:spPr>
          <a:xfrm>
            <a:off x="1887215" y="2729125"/>
            <a:ext cx="388248" cy="300082"/>
          </a:xfrm>
          <a:prstGeom prst="rect">
            <a:avLst/>
          </a:prstGeom>
          <a:noFill/>
        </p:spPr>
        <p:txBody>
          <a:bodyPr wrap="none" rtlCol="0">
            <a:spAutoFit/>
          </a:bodyPr>
          <a:lstStyle/>
          <a:p>
            <a:r>
              <a:rPr lang="en-US" sz="1350" dirty="0"/>
              <a:t>No</a:t>
            </a:r>
          </a:p>
        </p:txBody>
      </p:sp>
      <p:sp>
        <p:nvSpPr>
          <p:cNvPr id="29" name="TextBox 28"/>
          <p:cNvSpPr txBox="1"/>
          <p:nvPr/>
        </p:nvSpPr>
        <p:spPr>
          <a:xfrm>
            <a:off x="1501012" y="3402670"/>
            <a:ext cx="774571" cy="323165"/>
          </a:xfrm>
          <a:prstGeom prst="rect">
            <a:avLst/>
          </a:prstGeom>
          <a:noFill/>
        </p:spPr>
        <p:txBody>
          <a:bodyPr wrap="none" rtlCol="0">
            <a:spAutoFit/>
          </a:bodyPr>
          <a:lstStyle/>
          <a:p>
            <a:r>
              <a:rPr lang="en-US" sz="1500" b="1" dirty="0"/>
              <a:t>Decline</a:t>
            </a:r>
          </a:p>
        </p:txBody>
      </p:sp>
      <p:sp>
        <p:nvSpPr>
          <p:cNvPr id="34" name="TextBox 33"/>
          <p:cNvSpPr txBox="1"/>
          <p:nvPr/>
        </p:nvSpPr>
        <p:spPr>
          <a:xfrm>
            <a:off x="6429243" y="2061718"/>
            <a:ext cx="863121" cy="323165"/>
          </a:xfrm>
          <a:prstGeom prst="rect">
            <a:avLst/>
          </a:prstGeom>
          <a:noFill/>
        </p:spPr>
        <p:txBody>
          <a:bodyPr wrap="none" rtlCol="0">
            <a:spAutoFit/>
          </a:bodyPr>
          <a:lstStyle/>
          <a:p>
            <a:r>
              <a:rPr lang="en-US" sz="1500" b="1" dirty="0"/>
              <a:t>Approve</a:t>
            </a:r>
          </a:p>
        </p:txBody>
      </p:sp>
      <p:grpSp>
        <p:nvGrpSpPr>
          <p:cNvPr id="35" name="Group 34"/>
          <p:cNvGrpSpPr/>
          <p:nvPr/>
        </p:nvGrpSpPr>
        <p:grpSpPr>
          <a:xfrm>
            <a:off x="4477582" y="3447850"/>
            <a:ext cx="819602" cy="662420"/>
            <a:chOff x="5263365" y="1014906"/>
            <a:chExt cx="1092802" cy="883227"/>
          </a:xfrm>
        </p:grpSpPr>
        <p:sp>
          <p:nvSpPr>
            <p:cNvPr id="36" name="Rectangle 35"/>
            <p:cNvSpPr/>
            <p:nvPr/>
          </p:nvSpPr>
          <p:spPr>
            <a:xfrm>
              <a:off x="5263365" y="1014906"/>
              <a:ext cx="1092802" cy="883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p:cNvSpPr txBox="1"/>
            <p:nvPr/>
          </p:nvSpPr>
          <p:spPr>
            <a:xfrm>
              <a:off x="5312622" y="1229486"/>
              <a:ext cx="994289" cy="430887"/>
            </a:xfrm>
            <a:prstGeom prst="rect">
              <a:avLst/>
            </a:prstGeom>
            <a:noFill/>
          </p:spPr>
          <p:txBody>
            <a:bodyPr wrap="none" rtlCol="0">
              <a:spAutoFit/>
            </a:bodyPr>
            <a:lstStyle/>
            <a:p>
              <a:pPr algn="ctr"/>
              <a:r>
                <a:rPr lang="en-US" sz="1500" dirty="0"/>
                <a:t>Review</a:t>
              </a:r>
            </a:p>
          </p:txBody>
        </p:sp>
      </p:grpSp>
      <p:cxnSp>
        <p:nvCxnSpPr>
          <p:cNvPr id="38" name="Straight Arrow Connector 37"/>
          <p:cNvCxnSpPr/>
          <p:nvPr/>
        </p:nvCxnSpPr>
        <p:spPr>
          <a:xfrm>
            <a:off x="4887384" y="2644233"/>
            <a:ext cx="0" cy="702092"/>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3975237" y="1899592"/>
            <a:ext cx="1796637" cy="642167"/>
            <a:chOff x="4021282" y="4920797"/>
            <a:chExt cx="2395516" cy="856222"/>
          </a:xfrm>
        </p:grpSpPr>
        <p:sp>
          <p:nvSpPr>
            <p:cNvPr id="44" name="Rectangle 43"/>
            <p:cNvSpPr/>
            <p:nvPr/>
          </p:nvSpPr>
          <p:spPr>
            <a:xfrm>
              <a:off x="4021282" y="4920797"/>
              <a:ext cx="2395516" cy="856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TextBox 44"/>
            <p:cNvSpPr txBox="1"/>
            <p:nvPr/>
          </p:nvSpPr>
          <p:spPr>
            <a:xfrm>
              <a:off x="4174994" y="4994965"/>
              <a:ext cx="2088093" cy="738663"/>
            </a:xfrm>
            <a:prstGeom prst="rect">
              <a:avLst/>
            </a:prstGeom>
            <a:noFill/>
          </p:spPr>
          <p:txBody>
            <a:bodyPr wrap="none" rtlCol="0">
              <a:spAutoFit/>
            </a:bodyPr>
            <a:lstStyle/>
            <a:p>
              <a:pPr algn="ctr"/>
              <a:r>
                <a:rPr lang="en-US" sz="1500" dirty="0"/>
                <a:t>Fraud check</a:t>
              </a:r>
            </a:p>
            <a:p>
              <a:pPr algn="ctr"/>
              <a:r>
                <a:rPr lang="en-US" sz="1500" dirty="0"/>
                <a:t>(score, algorithm)</a:t>
              </a:r>
            </a:p>
          </p:txBody>
        </p:sp>
      </p:grpSp>
      <p:grpSp>
        <p:nvGrpSpPr>
          <p:cNvPr id="64" name="Group 63"/>
          <p:cNvGrpSpPr/>
          <p:nvPr/>
        </p:nvGrpSpPr>
        <p:grpSpPr>
          <a:xfrm>
            <a:off x="2718399" y="3131421"/>
            <a:ext cx="1715085" cy="1726704"/>
            <a:chOff x="3661871" y="3254144"/>
            <a:chExt cx="2286780" cy="2302272"/>
          </a:xfrm>
        </p:grpSpPr>
        <p:sp>
          <p:nvSpPr>
            <p:cNvPr id="47" name="TextBox 46"/>
            <p:cNvSpPr txBox="1"/>
            <p:nvPr/>
          </p:nvSpPr>
          <p:spPr>
            <a:xfrm>
              <a:off x="3661871" y="3894423"/>
              <a:ext cx="2286780" cy="1661993"/>
            </a:xfrm>
            <a:prstGeom prst="rect">
              <a:avLst/>
            </a:prstGeom>
            <a:noFill/>
          </p:spPr>
          <p:txBody>
            <a:bodyPr wrap="none" lIns="0" rtlCol="0">
              <a:spAutoFit/>
            </a:bodyPr>
            <a:lstStyle/>
            <a:p>
              <a:pPr marL="257175" indent="-137160">
                <a:buFont typeface="Arial" charset="0"/>
                <a:buChar char="•"/>
              </a:pPr>
              <a:r>
                <a:rPr lang="en-US" sz="1500" dirty="0"/>
                <a:t>Manually review</a:t>
              </a:r>
            </a:p>
            <a:p>
              <a:pPr marL="257175" indent="-137160">
                <a:buFont typeface="Arial" charset="0"/>
                <a:buChar char="•"/>
              </a:pPr>
              <a:r>
                <a:rPr lang="en-US" sz="1500" dirty="0"/>
                <a:t>Get external data</a:t>
              </a:r>
            </a:p>
            <a:p>
              <a:pPr marL="257175" indent="-137160">
                <a:buFont typeface="Arial" charset="0"/>
                <a:buChar char="•"/>
              </a:pPr>
              <a:r>
                <a:rPr lang="en-US" sz="1500" dirty="0"/>
                <a:t>Make phone call</a:t>
              </a:r>
            </a:p>
            <a:p>
              <a:pPr marL="257175" indent="-137160">
                <a:buFont typeface="Arial" charset="0"/>
                <a:buChar char="•"/>
              </a:pPr>
              <a:r>
                <a:rPr lang="en-US" sz="1500" dirty="0"/>
                <a:t>Send letter, email</a:t>
              </a:r>
            </a:p>
            <a:p>
              <a:pPr algn="ctr"/>
              <a:r>
                <a:rPr lang="en-US" sz="1500" dirty="0"/>
                <a:t>…</a:t>
              </a:r>
            </a:p>
          </p:txBody>
        </p:sp>
        <p:sp>
          <p:nvSpPr>
            <p:cNvPr id="54" name="TextBox 53"/>
            <p:cNvSpPr txBox="1"/>
            <p:nvPr/>
          </p:nvSpPr>
          <p:spPr>
            <a:xfrm>
              <a:off x="3831043" y="3254144"/>
              <a:ext cx="1985245" cy="738664"/>
            </a:xfrm>
            <a:prstGeom prst="rect">
              <a:avLst/>
            </a:prstGeom>
            <a:noFill/>
          </p:spPr>
          <p:txBody>
            <a:bodyPr wrap="none" rtlCol="0">
              <a:spAutoFit/>
            </a:bodyPr>
            <a:lstStyle/>
            <a:p>
              <a:pPr algn="ctr"/>
              <a:r>
                <a:rPr lang="en-US" sz="1500" dirty="0"/>
                <a:t>FRAUD EXPERTS,</a:t>
              </a:r>
            </a:p>
            <a:p>
              <a:pPr algn="ctr"/>
              <a:r>
                <a:rPr lang="en-US" sz="1500" dirty="0"/>
                <a:t>EXAMINERS</a:t>
              </a:r>
            </a:p>
          </p:txBody>
        </p:sp>
      </p:grpSp>
      <p:sp>
        <p:nvSpPr>
          <p:cNvPr id="57" name="TextBox 56"/>
          <p:cNvSpPr txBox="1"/>
          <p:nvPr/>
        </p:nvSpPr>
        <p:spPr>
          <a:xfrm>
            <a:off x="4931837" y="4407092"/>
            <a:ext cx="388248" cy="300082"/>
          </a:xfrm>
          <a:prstGeom prst="rect">
            <a:avLst/>
          </a:prstGeom>
          <a:noFill/>
        </p:spPr>
        <p:txBody>
          <a:bodyPr wrap="none" rtlCol="0">
            <a:spAutoFit/>
          </a:bodyPr>
          <a:lstStyle/>
          <a:p>
            <a:r>
              <a:rPr lang="en-US" sz="1350" dirty="0"/>
              <a:t>No</a:t>
            </a:r>
          </a:p>
        </p:txBody>
      </p:sp>
      <p:cxnSp>
        <p:nvCxnSpPr>
          <p:cNvPr id="58" name="Straight Arrow Connector 57"/>
          <p:cNvCxnSpPr/>
          <p:nvPr/>
        </p:nvCxnSpPr>
        <p:spPr>
          <a:xfrm flipH="1">
            <a:off x="4887382" y="4228123"/>
            <a:ext cx="2" cy="61654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85710" y="3862691"/>
            <a:ext cx="634447"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85710" y="3577898"/>
            <a:ext cx="683713" cy="300082"/>
          </a:xfrm>
          <a:prstGeom prst="rect">
            <a:avLst/>
          </a:prstGeom>
          <a:noFill/>
        </p:spPr>
        <p:txBody>
          <a:bodyPr wrap="none" rtlCol="0">
            <a:spAutoFit/>
          </a:bodyPr>
          <a:lstStyle/>
          <a:p>
            <a:r>
              <a:rPr lang="en-US" sz="1350" dirty="0"/>
              <a:t>Yes/OK</a:t>
            </a:r>
          </a:p>
        </p:txBody>
      </p:sp>
      <p:sp>
        <p:nvSpPr>
          <p:cNvPr id="61" name="TextBox 60"/>
          <p:cNvSpPr txBox="1"/>
          <p:nvPr/>
        </p:nvSpPr>
        <p:spPr>
          <a:xfrm>
            <a:off x="6020308" y="3686554"/>
            <a:ext cx="863121" cy="323165"/>
          </a:xfrm>
          <a:prstGeom prst="rect">
            <a:avLst/>
          </a:prstGeom>
          <a:noFill/>
        </p:spPr>
        <p:txBody>
          <a:bodyPr wrap="none" rtlCol="0">
            <a:spAutoFit/>
          </a:bodyPr>
          <a:lstStyle/>
          <a:p>
            <a:r>
              <a:rPr lang="en-US" sz="1500" b="1" dirty="0"/>
              <a:t>Approve</a:t>
            </a:r>
          </a:p>
        </p:txBody>
      </p:sp>
      <p:sp>
        <p:nvSpPr>
          <p:cNvPr id="62" name="TextBox 61"/>
          <p:cNvSpPr txBox="1"/>
          <p:nvPr/>
        </p:nvSpPr>
        <p:spPr>
          <a:xfrm>
            <a:off x="4551136" y="4834005"/>
            <a:ext cx="774571" cy="323165"/>
          </a:xfrm>
          <a:prstGeom prst="rect">
            <a:avLst/>
          </a:prstGeom>
          <a:noFill/>
        </p:spPr>
        <p:txBody>
          <a:bodyPr wrap="none" rtlCol="0">
            <a:spAutoFit/>
          </a:bodyPr>
          <a:lstStyle/>
          <a:p>
            <a:r>
              <a:rPr lang="en-US" sz="1500" b="1" dirty="0"/>
              <a:t>Decline</a:t>
            </a:r>
          </a:p>
        </p:txBody>
      </p:sp>
      <p:cxnSp>
        <p:nvCxnSpPr>
          <p:cNvPr id="63" name="Straight Arrow Connector 62"/>
          <p:cNvCxnSpPr/>
          <p:nvPr/>
        </p:nvCxnSpPr>
        <p:spPr>
          <a:xfrm flipH="1">
            <a:off x="1867216" y="2763069"/>
            <a:ext cx="2" cy="61654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79232" y="68043"/>
            <a:ext cx="8588088" cy="1200329"/>
          </a:xfrm>
          <a:prstGeom prst="rect">
            <a:avLst/>
          </a:prstGeom>
          <a:noFill/>
        </p:spPr>
        <p:txBody>
          <a:bodyPr wrap="square" rtlCol="0">
            <a:spAutoFit/>
          </a:bodyPr>
          <a:lstStyle/>
          <a:p>
            <a:r>
              <a:rPr lang="en-US" sz="3600" dirty="0"/>
              <a:t>Process for Product Applications, Transactions, Claims… </a:t>
            </a:r>
          </a:p>
        </p:txBody>
      </p:sp>
      <p:sp>
        <p:nvSpPr>
          <p:cNvPr id="66" name="TextBox 65"/>
          <p:cNvSpPr txBox="1"/>
          <p:nvPr/>
        </p:nvSpPr>
        <p:spPr>
          <a:xfrm>
            <a:off x="58579" y="5032304"/>
            <a:ext cx="3258798" cy="507831"/>
          </a:xfrm>
          <a:prstGeom prst="rect">
            <a:avLst/>
          </a:prstGeom>
          <a:noFill/>
        </p:spPr>
        <p:txBody>
          <a:bodyPr wrap="square" rtlCol="0">
            <a:spAutoFit/>
          </a:bodyPr>
          <a:lstStyle/>
          <a:p>
            <a:r>
              <a:rPr lang="en-US" sz="1350" dirty="0"/>
              <a:t>Note: “algorithm” can be rules, linear or logistic regression, or complex ML model</a:t>
            </a:r>
          </a:p>
        </p:txBody>
      </p:sp>
      <p:sp>
        <p:nvSpPr>
          <p:cNvPr id="67" name="TextBox 66"/>
          <p:cNvSpPr txBox="1"/>
          <p:nvPr/>
        </p:nvSpPr>
        <p:spPr>
          <a:xfrm>
            <a:off x="6790512" y="2432357"/>
            <a:ext cx="1904432" cy="1015663"/>
          </a:xfrm>
          <a:prstGeom prst="rect">
            <a:avLst/>
          </a:prstGeom>
          <a:noFill/>
        </p:spPr>
        <p:txBody>
          <a:bodyPr wrap="none" rtlCol="0">
            <a:spAutoFit/>
          </a:bodyPr>
          <a:lstStyle/>
          <a:p>
            <a:pPr marL="137160" indent="-137160">
              <a:buFont typeface="Arial" panose="020B0604020202020204" pitchFamily="34" charset="0"/>
              <a:buChar char="•"/>
            </a:pPr>
            <a:r>
              <a:rPr lang="en-US" sz="1500" dirty="0"/>
              <a:t>Book new account,</a:t>
            </a:r>
          </a:p>
          <a:p>
            <a:pPr marL="137160" indent="-137160">
              <a:buFont typeface="Arial" panose="020B0604020202020204" pitchFamily="34" charset="0"/>
              <a:buChar char="•"/>
            </a:pPr>
            <a:r>
              <a:rPr lang="en-US" sz="1500" dirty="0"/>
              <a:t>Pay claim or request</a:t>
            </a:r>
          </a:p>
          <a:p>
            <a:pPr marL="137160" indent="-137160">
              <a:buFont typeface="Arial" panose="020B0604020202020204" pitchFamily="34" charset="0"/>
              <a:buChar char="•"/>
            </a:pPr>
            <a:r>
              <a:rPr lang="en-US" sz="1500" dirty="0"/>
              <a:t>Approve transaction</a:t>
            </a:r>
          </a:p>
          <a:p>
            <a:pPr marL="137160" indent="-137160">
              <a:buFont typeface="Arial" panose="020B0604020202020204" pitchFamily="34" charset="0"/>
              <a:buChar char="•"/>
            </a:pPr>
            <a:r>
              <a:rPr lang="en-US" sz="1500" dirty="0"/>
              <a:t>…</a:t>
            </a:r>
          </a:p>
        </p:txBody>
      </p:sp>
      <p:sp>
        <p:nvSpPr>
          <p:cNvPr id="40" name="TextBox 39"/>
          <p:cNvSpPr txBox="1"/>
          <p:nvPr/>
        </p:nvSpPr>
        <p:spPr>
          <a:xfrm>
            <a:off x="6407458" y="4035653"/>
            <a:ext cx="2628733" cy="646331"/>
          </a:xfrm>
          <a:prstGeom prst="rect">
            <a:avLst/>
          </a:prstGeom>
          <a:noFill/>
        </p:spPr>
        <p:txBody>
          <a:bodyPr wrap="none" rtlCol="0">
            <a:spAutoFit/>
          </a:bodyPr>
          <a:lstStyle/>
          <a:p>
            <a:pPr algn="ctr"/>
            <a:r>
              <a:rPr lang="en-US" i="1" dirty="0"/>
              <a:t>Outcome generally known</a:t>
            </a:r>
          </a:p>
          <a:p>
            <a:pPr algn="ctr"/>
            <a:r>
              <a:rPr lang="en-US" i="1" dirty="0"/>
              <a:t>Label as a good or bad</a:t>
            </a:r>
          </a:p>
        </p:txBody>
      </p:sp>
      <p:sp>
        <p:nvSpPr>
          <p:cNvPr id="4" name="TextBox 3"/>
          <p:cNvSpPr txBox="1"/>
          <p:nvPr/>
        </p:nvSpPr>
        <p:spPr>
          <a:xfrm>
            <a:off x="158496" y="1528935"/>
            <a:ext cx="835486" cy="715581"/>
          </a:xfrm>
          <a:prstGeom prst="rect">
            <a:avLst/>
          </a:prstGeom>
          <a:noFill/>
        </p:spPr>
        <p:txBody>
          <a:bodyPr wrap="none" rtlCol="0">
            <a:spAutoFit/>
          </a:bodyPr>
          <a:lstStyle/>
          <a:p>
            <a:pPr algn="ctr"/>
            <a:r>
              <a:rPr lang="en-US" sz="1350" dirty="0"/>
              <a:t>Through</a:t>
            </a:r>
          </a:p>
          <a:p>
            <a:pPr algn="ctr"/>
            <a:r>
              <a:rPr lang="en-US" sz="1350" dirty="0"/>
              <a:t>The Door</a:t>
            </a:r>
          </a:p>
          <a:p>
            <a:pPr algn="ctr"/>
            <a:r>
              <a:rPr lang="en-US" sz="1350" dirty="0"/>
              <a:t>(TTD)</a:t>
            </a:r>
          </a:p>
        </p:txBody>
      </p:sp>
      <p:sp>
        <p:nvSpPr>
          <p:cNvPr id="2" name="TextBox 1"/>
          <p:cNvSpPr txBox="1"/>
          <p:nvPr/>
        </p:nvSpPr>
        <p:spPr>
          <a:xfrm>
            <a:off x="3413400" y="5205429"/>
            <a:ext cx="3438442" cy="646331"/>
          </a:xfrm>
          <a:prstGeom prst="rect">
            <a:avLst/>
          </a:prstGeom>
          <a:noFill/>
        </p:spPr>
        <p:txBody>
          <a:bodyPr wrap="none" rtlCol="0">
            <a:spAutoFit/>
          </a:bodyPr>
          <a:lstStyle/>
          <a:p>
            <a:pPr algn="ctr"/>
            <a:r>
              <a:rPr lang="en-US" i="1" dirty="0"/>
              <a:t>Don’t know truth</a:t>
            </a:r>
          </a:p>
          <a:p>
            <a:pPr algn="ctr"/>
            <a:r>
              <a:rPr lang="en-US" i="1" dirty="0"/>
              <a:t>(leads to Reject Inference problem)</a:t>
            </a:r>
          </a:p>
        </p:txBody>
      </p:sp>
      <p:sp>
        <p:nvSpPr>
          <p:cNvPr id="3" name="TextBox 2">
            <a:extLst>
              <a:ext uri="{FF2B5EF4-FFF2-40B4-BE49-F238E27FC236}">
                <a16:creationId xmlns:a16="http://schemas.microsoft.com/office/drawing/2014/main" id="{89949F13-F8B6-044C-99E1-8748541AEF89}"/>
              </a:ext>
            </a:extLst>
          </p:cNvPr>
          <p:cNvSpPr txBox="1"/>
          <p:nvPr/>
        </p:nvSpPr>
        <p:spPr>
          <a:xfrm>
            <a:off x="257779" y="6108221"/>
            <a:ext cx="8152865" cy="646331"/>
          </a:xfrm>
          <a:prstGeom prst="rect">
            <a:avLst/>
          </a:prstGeom>
          <a:noFill/>
        </p:spPr>
        <p:txBody>
          <a:bodyPr wrap="square" rtlCol="0">
            <a:spAutoFit/>
          </a:bodyPr>
          <a:lstStyle/>
          <a:p>
            <a:r>
              <a:rPr lang="en-US" dirty="0"/>
              <a:t>This process is used for any product that pays money (loans, credit cards, cell phones, insurance claims…)</a:t>
            </a:r>
          </a:p>
        </p:txBody>
      </p:sp>
      <p:sp>
        <p:nvSpPr>
          <p:cNvPr id="39" name="Slide Number Placeholder 3">
            <a:extLst>
              <a:ext uri="{FF2B5EF4-FFF2-40B4-BE49-F238E27FC236}">
                <a16:creationId xmlns:a16="http://schemas.microsoft.com/office/drawing/2014/main" id="{FEE8F810-86BE-6E44-9B87-5CB44540FC60}"/>
              </a:ext>
            </a:extLst>
          </p:cNvPr>
          <p:cNvSpPr txBox="1">
            <a:spLocks/>
          </p:cNvSpPr>
          <p:nvPr/>
        </p:nvSpPr>
        <p:spPr>
          <a:xfrm>
            <a:off x="8512122" y="6465558"/>
            <a:ext cx="35519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330697-FC26-4454-A3BE-90B07819C49A}" type="slidenum">
              <a:rPr lang="en-US" smtClean="0"/>
              <a:pPr/>
              <a:t>2</a:t>
            </a:fld>
            <a:endParaRPr lang="en-US" dirty="0"/>
          </a:p>
        </p:txBody>
      </p:sp>
    </p:spTree>
    <p:extLst>
      <p:ext uri="{BB962C8B-B14F-4D97-AF65-F5344CB8AC3E}">
        <p14:creationId xmlns:p14="http://schemas.microsoft.com/office/powerpoint/2010/main" val="3793853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1325563"/>
          </a:xfrm>
        </p:spPr>
        <p:txBody>
          <a:bodyPr>
            <a:normAutofit/>
          </a:bodyPr>
          <a:lstStyle/>
          <a:p>
            <a:r>
              <a:rPr lang="en-US" sz="3600" dirty="0">
                <a:latin typeface="+mn-lt"/>
              </a:rPr>
              <a:t>Project 1: Find Anomalies in NY Property Data</a:t>
            </a:r>
          </a:p>
        </p:txBody>
      </p:sp>
      <p:sp>
        <p:nvSpPr>
          <p:cNvPr id="4" name="Content Placeholder 3"/>
          <p:cNvSpPr>
            <a:spLocks noGrp="1"/>
          </p:cNvSpPr>
          <p:nvPr>
            <p:ph sz="half" idx="2"/>
          </p:nvPr>
        </p:nvSpPr>
        <p:spPr>
          <a:xfrm>
            <a:off x="379070" y="1687392"/>
            <a:ext cx="8385859" cy="4351338"/>
          </a:xfrm>
        </p:spPr>
        <p:txBody>
          <a:bodyPr>
            <a:normAutofit/>
          </a:bodyPr>
          <a:lstStyle/>
          <a:p>
            <a:r>
              <a:rPr lang="en-US" sz="2400" dirty="0"/>
              <a:t>You’ve just been hired by the city of NY. They think there might be some property tax fraud going on in their city, but they’re not sure.</a:t>
            </a:r>
          </a:p>
          <a:p>
            <a:r>
              <a:rPr lang="en-US" sz="2400" dirty="0"/>
              <a:t>They have no idea how to discover this.</a:t>
            </a:r>
          </a:p>
          <a:p>
            <a:r>
              <a:rPr lang="en-US" sz="2400" dirty="0"/>
              <a:t>They want you to build an algorithmic system that can look through their ~1 million property records to find potential tax fraud.</a:t>
            </a:r>
          </a:p>
          <a:p>
            <a:r>
              <a:rPr lang="en-US" sz="2400" dirty="0"/>
              <a:t>The kind of fraud they’re looking for is people underpaying tax or otherwise misrepresenting their property characteristics.</a:t>
            </a:r>
          </a:p>
          <a:p>
            <a:endParaRPr lang="en-US" sz="2400" dirty="0"/>
          </a:p>
        </p:txBody>
      </p:sp>
      <p:sp>
        <p:nvSpPr>
          <p:cNvPr id="5" name="Slide Number Placeholder 4"/>
          <p:cNvSpPr>
            <a:spLocks noGrp="1"/>
          </p:cNvSpPr>
          <p:nvPr>
            <p:ph type="sldNum" sz="quarter" idx="12"/>
          </p:nvPr>
        </p:nvSpPr>
        <p:spPr/>
        <p:txBody>
          <a:bodyPr/>
          <a:lstStyle/>
          <a:p>
            <a:fld id="{88CD9788-50B9-FE4F-BD86-303CACCBE7E1}" type="slidenum">
              <a:rPr lang="en-US" smtClean="0"/>
              <a:t>20</a:t>
            </a:fld>
            <a:endParaRPr lang="en-US"/>
          </a:p>
        </p:txBody>
      </p:sp>
    </p:spTree>
    <p:extLst>
      <p:ext uri="{BB962C8B-B14F-4D97-AF65-F5344CB8AC3E}">
        <p14:creationId xmlns:p14="http://schemas.microsoft.com/office/powerpoint/2010/main" val="256351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NY Property Data Investigation</a:t>
            </a:r>
          </a:p>
        </p:txBody>
      </p:sp>
      <p:sp>
        <p:nvSpPr>
          <p:cNvPr id="4" name="Content Placeholder 3"/>
          <p:cNvSpPr>
            <a:spLocks noGrp="1"/>
          </p:cNvSpPr>
          <p:nvPr>
            <p:ph sz="half" idx="2"/>
          </p:nvPr>
        </p:nvSpPr>
        <p:spPr>
          <a:xfrm>
            <a:off x="628649" y="1825625"/>
            <a:ext cx="8300197" cy="4351338"/>
          </a:xfrm>
        </p:spPr>
        <p:txBody>
          <a:bodyPr>
            <a:normAutofit/>
          </a:bodyPr>
          <a:lstStyle/>
          <a:p>
            <a:r>
              <a:rPr lang="en-US" sz="2400" dirty="0"/>
              <a:t>We’ll be looking for anomalies in the data (strange, unusual field values, unusual records)</a:t>
            </a:r>
          </a:p>
          <a:p>
            <a:pPr marL="0" indent="0">
              <a:buNone/>
            </a:pPr>
            <a:endParaRPr lang="en-US" sz="2400" dirty="0"/>
          </a:p>
          <a:p>
            <a:r>
              <a:rPr lang="en-US" sz="2400" dirty="0"/>
              <a:t>Some possible modes of property fraud</a:t>
            </a:r>
          </a:p>
          <a:p>
            <a:pPr lvl="1"/>
            <a:r>
              <a:rPr lang="en-US" dirty="0"/>
              <a:t>Assessed value too low (too high?)</a:t>
            </a:r>
          </a:p>
          <a:p>
            <a:pPr lvl="1"/>
            <a:r>
              <a:rPr lang="en-US" dirty="0"/>
              <a:t>Person claiming an exemption for more than one property (requires linking by person)</a:t>
            </a:r>
          </a:p>
          <a:p>
            <a:pPr lvl="1"/>
            <a:r>
              <a:rPr lang="en-US" dirty="0"/>
              <a:t>Claiming exemption on rental property (simple rule?)</a:t>
            </a:r>
          </a:p>
          <a:p>
            <a:pPr lvl="1"/>
            <a:endParaRPr lang="en-US" dirty="0"/>
          </a:p>
          <a:p>
            <a:r>
              <a:rPr lang="en-US" dirty="0"/>
              <a:t>We’ll only consider the first of these modes</a:t>
            </a:r>
          </a:p>
        </p:txBody>
      </p:sp>
      <p:sp>
        <p:nvSpPr>
          <p:cNvPr id="5" name="Slide Number Placeholder 4"/>
          <p:cNvSpPr>
            <a:spLocks noGrp="1"/>
          </p:cNvSpPr>
          <p:nvPr>
            <p:ph type="sldNum" sz="quarter" idx="12"/>
          </p:nvPr>
        </p:nvSpPr>
        <p:spPr/>
        <p:txBody>
          <a:bodyPr/>
          <a:lstStyle/>
          <a:p>
            <a:fld id="{88CD9788-50B9-FE4F-BD86-303CACCBE7E1}" type="slidenum">
              <a:rPr lang="en-US" smtClean="0"/>
              <a:t>21</a:t>
            </a:fld>
            <a:endParaRPr lang="en-US"/>
          </a:p>
        </p:txBody>
      </p:sp>
    </p:spTree>
    <p:extLst>
      <p:ext uri="{BB962C8B-B14F-4D97-AF65-F5344CB8AC3E}">
        <p14:creationId xmlns:p14="http://schemas.microsoft.com/office/powerpoint/2010/main" val="502652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How to Approach the Problem</a:t>
            </a:r>
          </a:p>
        </p:txBody>
      </p:sp>
      <p:sp>
        <p:nvSpPr>
          <p:cNvPr id="4" name="Content Placeholder 3"/>
          <p:cNvSpPr>
            <a:spLocks noGrp="1"/>
          </p:cNvSpPr>
          <p:nvPr>
            <p:ph sz="half" idx="2"/>
          </p:nvPr>
        </p:nvSpPr>
        <p:spPr>
          <a:xfrm>
            <a:off x="628649" y="1825625"/>
            <a:ext cx="8300197" cy="4351338"/>
          </a:xfrm>
        </p:spPr>
        <p:txBody>
          <a:bodyPr>
            <a:normAutofit/>
          </a:bodyPr>
          <a:lstStyle/>
          <a:p>
            <a:r>
              <a:rPr lang="en-US" sz="2400" dirty="0"/>
              <a:t>Think about how you would do it if you could do it by hand. What would you do?</a:t>
            </a:r>
          </a:p>
          <a:p>
            <a:r>
              <a:rPr lang="en-US" sz="2400" dirty="0"/>
              <a:t>What if you only had 20 records? How would you solve the problem?</a:t>
            </a: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22</a:t>
            </a:fld>
            <a:endParaRPr lang="en-US"/>
          </a:p>
        </p:txBody>
      </p:sp>
    </p:spTree>
    <p:extLst>
      <p:ext uri="{BB962C8B-B14F-4D97-AF65-F5344CB8AC3E}">
        <p14:creationId xmlns:p14="http://schemas.microsoft.com/office/powerpoint/2010/main" val="385286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0974"/>
            <a:ext cx="7886700" cy="1325563"/>
          </a:xfrm>
        </p:spPr>
        <p:txBody>
          <a:bodyPr>
            <a:normAutofit/>
          </a:bodyPr>
          <a:lstStyle/>
          <a:p>
            <a:r>
              <a:rPr lang="en-US" sz="3600" dirty="0">
                <a:latin typeface="+mn-lt"/>
              </a:rPr>
              <a:t>Project 1 Variables</a:t>
            </a:r>
          </a:p>
        </p:txBody>
      </p:sp>
      <p:sp>
        <p:nvSpPr>
          <p:cNvPr id="4" name="Content Placeholder 3"/>
          <p:cNvSpPr>
            <a:spLocks noGrp="1"/>
          </p:cNvSpPr>
          <p:nvPr>
            <p:ph sz="half" idx="2"/>
          </p:nvPr>
        </p:nvSpPr>
        <p:spPr>
          <a:xfrm>
            <a:off x="628650" y="1257063"/>
            <a:ext cx="7886700" cy="4890944"/>
          </a:xfrm>
        </p:spPr>
        <p:txBody>
          <a:bodyPr>
            <a:noAutofit/>
          </a:bodyPr>
          <a:lstStyle/>
          <a:p>
            <a:r>
              <a:rPr lang="en-US" sz="2400" dirty="0"/>
              <a:t>Create these 3 sizes:</a:t>
            </a:r>
          </a:p>
          <a:p>
            <a:pPr lvl="1"/>
            <a:r>
              <a:rPr lang="en-US" sz="2000" dirty="0" err="1"/>
              <a:t>lotarea</a:t>
            </a:r>
            <a:r>
              <a:rPr lang="en-US" sz="2000" dirty="0"/>
              <a:t> = LTFRONT * LTDEPTH</a:t>
            </a:r>
          </a:p>
          <a:p>
            <a:pPr lvl="1"/>
            <a:r>
              <a:rPr lang="en-US" sz="2000" dirty="0" err="1"/>
              <a:t>bldarea</a:t>
            </a:r>
            <a:r>
              <a:rPr lang="en-US" sz="2000" dirty="0"/>
              <a:t> = BLDFRONT * BLDDEPTH</a:t>
            </a:r>
          </a:p>
          <a:p>
            <a:pPr lvl="1"/>
            <a:r>
              <a:rPr lang="en-US" sz="2000" dirty="0" err="1"/>
              <a:t>bldvol</a:t>
            </a:r>
            <a:r>
              <a:rPr lang="en-US" sz="2000" dirty="0"/>
              <a:t> = </a:t>
            </a:r>
            <a:r>
              <a:rPr lang="en-US" sz="2000" dirty="0" err="1"/>
              <a:t>bldarea</a:t>
            </a:r>
            <a:r>
              <a:rPr lang="en-US" sz="2000" dirty="0"/>
              <a:t> * STORIES</a:t>
            </a:r>
          </a:p>
          <a:p>
            <a:r>
              <a:rPr lang="en-US" sz="2400" dirty="0"/>
              <a:t>Calculate 9 variables, each of the 3 values normalized by each of these 3 sizes (3 * 3 = 9 variables)</a:t>
            </a:r>
          </a:p>
          <a:p>
            <a:r>
              <a:rPr lang="en-US" sz="2400" dirty="0"/>
              <a:t>Create the grouped averages of these 9 variables, grouped by </a:t>
            </a:r>
          </a:p>
          <a:p>
            <a:pPr lvl="1"/>
            <a:r>
              <a:rPr lang="en-US" sz="2000" dirty="0"/>
              <a:t>zip5, zip3, </a:t>
            </a:r>
            <a:r>
              <a:rPr lang="en-US" sz="2000" dirty="0" err="1"/>
              <a:t>taxclass</a:t>
            </a:r>
            <a:r>
              <a:rPr lang="en-US" sz="2000" dirty="0"/>
              <a:t>, borough, all</a:t>
            </a:r>
          </a:p>
          <a:p>
            <a:r>
              <a:rPr lang="en-US" sz="2400" dirty="0"/>
              <a:t>Divide each of the 9 core variables by the 5 scale factors from these groupings</a:t>
            </a:r>
          </a:p>
          <a:p>
            <a:r>
              <a:rPr lang="en-US" sz="2400" dirty="0"/>
              <a:t>This makes 9 * 5 = 45 variables</a:t>
            </a:r>
          </a:p>
          <a:p>
            <a:r>
              <a:rPr lang="en-US" sz="2400" dirty="0"/>
              <a:t>Add any additional variables you can think of that make sense, if you want.</a:t>
            </a:r>
          </a:p>
        </p:txBody>
      </p:sp>
      <p:sp>
        <p:nvSpPr>
          <p:cNvPr id="5" name="Slide Number Placeholder 4"/>
          <p:cNvSpPr>
            <a:spLocks noGrp="1"/>
          </p:cNvSpPr>
          <p:nvPr>
            <p:ph type="sldNum" sz="quarter" idx="12"/>
          </p:nvPr>
        </p:nvSpPr>
        <p:spPr/>
        <p:txBody>
          <a:bodyPr/>
          <a:lstStyle/>
          <a:p>
            <a:fld id="{88CD9788-50B9-FE4F-BD86-303CACCBE7E1}" type="slidenum">
              <a:rPr lang="en-US" smtClean="0"/>
              <a:t>23</a:t>
            </a:fld>
            <a:endParaRPr lang="en-US"/>
          </a:p>
        </p:txBody>
      </p:sp>
    </p:spTree>
    <p:extLst>
      <p:ext uri="{BB962C8B-B14F-4D97-AF65-F5344CB8AC3E}">
        <p14:creationId xmlns:p14="http://schemas.microsoft.com/office/powerpoint/2010/main" val="2840362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0974"/>
            <a:ext cx="7886700" cy="1325563"/>
          </a:xfrm>
        </p:spPr>
        <p:txBody>
          <a:bodyPr>
            <a:normAutofit/>
          </a:bodyPr>
          <a:lstStyle/>
          <a:p>
            <a:r>
              <a:rPr lang="en-US" sz="3600" dirty="0">
                <a:latin typeface="+mn-lt"/>
              </a:rPr>
              <a:t>Project 1 Variables</a:t>
            </a:r>
          </a:p>
        </p:txBody>
      </p:sp>
      <p:sp>
        <p:nvSpPr>
          <p:cNvPr id="5" name="Slide Number Placeholder 4"/>
          <p:cNvSpPr>
            <a:spLocks noGrp="1"/>
          </p:cNvSpPr>
          <p:nvPr>
            <p:ph type="sldNum" sz="quarter" idx="12"/>
          </p:nvPr>
        </p:nvSpPr>
        <p:spPr/>
        <p:txBody>
          <a:bodyPr/>
          <a:lstStyle/>
          <a:p>
            <a:fld id="{88CD9788-50B9-FE4F-BD86-303CACCBE7E1}" type="slidenum">
              <a:rPr lang="en-US" smtClean="0"/>
              <a:t>24</a:t>
            </a:fld>
            <a:endParaRPr lang="en-US"/>
          </a:p>
        </p:txBody>
      </p:sp>
      <p:sp>
        <p:nvSpPr>
          <p:cNvPr id="23" name="TextBox 22">
            <a:extLst>
              <a:ext uri="{FF2B5EF4-FFF2-40B4-BE49-F238E27FC236}">
                <a16:creationId xmlns:a16="http://schemas.microsoft.com/office/drawing/2014/main" id="{5D11998C-923D-C248-8041-6ADAECFB2591}"/>
              </a:ext>
            </a:extLst>
          </p:cNvPr>
          <p:cNvSpPr txBox="1"/>
          <p:nvPr/>
        </p:nvSpPr>
        <p:spPr>
          <a:xfrm>
            <a:off x="580292" y="1008185"/>
            <a:ext cx="1407629" cy="923330"/>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V</a:t>
            </a:r>
            <a:r>
              <a:rPr lang="en-US" i="1" baseline="-25000" dirty="0">
                <a:latin typeface="Times New Roman" panose="02020603050405020304" pitchFamily="18" charset="0"/>
                <a:cs typeface="Times New Roman" panose="02020603050405020304" pitchFamily="18" charset="0"/>
              </a:rPr>
              <a:t>1</a:t>
            </a:r>
            <a:r>
              <a:rPr lang="en-US" dirty="0"/>
              <a:t> = FULLVAL</a:t>
            </a:r>
          </a:p>
          <a:p>
            <a:r>
              <a:rPr lang="en-US" i="1" dirty="0">
                <a:latin typeface="Times New Roman" panose="02020603050405020304" pitchFamily="18" charset="0"/>
                <a:cs typeface="Times New Roman" panose="02020603050405020304" pitchFamily="18" charset="0"/>
              </a:rPr>
              <a:t>V</a:t>
            </a:r>
            <a:r>
              <a:rPr lang="en-US" i="1" baseline="-25000" dirty="0">
                <a:latin typeface="Times New Roman" panose="02020603050405020304" pitchFamily="18" charset="0"/>
                <a:cs typeface="Times New Roman" panose="02020603050405020304" pitchFamily="18" charset="0"/>
              </a:rPr>
              <a:t>2 </a:t>
            </a:r>
            <a:r>
              <a:rPr lang="en-US" dirty="0"/>
              <a:t>= AVLAND</a:t>
            </a:r>
          </a:p>
          <a:p>
            <a:r>
              <a:rPr lang="en-US" i="1" dirty="0">
                <a:latin typeface="Times New Roman" panose="02020603050405020304" pitchFamily="18" charset="0"/>
                <a:cs typeface="Times New Roman" panose="02020603050405020304" pitchFamily="18" charset="0"/>
              </a:rPr>
              <a:t>V</a:t>
            </a:r>
            <a:r>
              <a:rPr lang="en-US" i="1" baseline="-25000" dirty="0">
                <a:latin typeface="Times New Roman" panose="02020603050405020304" pitchFamily="18" charset="0"/>
                <a:cs typeface="Times New Roman" panose="02020603050405020304" pitchFamily="18" charset="0"/>
              </a:rPr>
              <a:t>3 </a:t>
            </a:r>
            <a:r>
              <a:rPr lang="en-US" dirty="0"/>
              <a:t>= AVTOT</a:t>
            </a:r>
          </a:p>
        </p:txBody>
      </p:sp>
      <p:sp>
        <p:nvSpPr>
          <p:cNvPr id="26" name="TextBox 25">
            <a:extLst>
              <a:ext uri="{FF2B5EF4-FFF2-40B4-BE49-F238E27FC236}">
                <a16:creationId xmlns:a16="http://schemas.microsoft.com/office/drawing/2014/main" id="{5D414CA3-30CB-E84C-9DA0-A5B1F1C77F75}"/>
              </a:ext>
            </a:extLst>
          </p:cNvPr>
          <p:cNvSpPr txBox="1"/>
          <p:nvPr/>
        </p:nvSpPr>
        <p:spPr>
          <a:xfrm>
            <a:off x="2731476" y="1008185"/>
            <a:ext cx="2807115" cy="923330"/>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1 </a:t>
            </a:r>
            <a:r>
              <a:rPr lang="en-US" dirty="0"/>
              <a:t>= LTFRONT * LTDEPTH</a:t>
            </a:r>
          </a:p>
          <a:p>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2 </a:t>
            </a:r>
            <a:r>
              <a:rPr lang="en-US" dirty="0"/>
              <a:t>= BLDFRONT * BLDDEPTH</a:t>
            </a:r>
          </a:p>
          <a:p>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3 </a:t>
            </a:r>
            <a:r>
              <a:rPr lang="en-US" dirty="0"/>
              <a:t>= </a:t>
            </a:r>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2</a:t>
            </a:r>
            <a:r>
              <a:rPr lang="en-US" baseline="-25000" dirty="0">
                <a:latin typeface="Times New Roman" panose="02020603050405020304" pitchFamily="18" charset="0"/>
                <a:cs typeface="Times New Roman" panose="02020603050405020304" pitchFamily="18" charset="0"/>
              </a:rPr>
              <a:t> </a:t>
            </a:r>
            <a:r>
              <a:rPr lang="en-US" dirty="0"/>
              <a:t>* STORIES</a:t>
            </a:r>
          </a:p>
        </p:txBody>
      </p:sp>
      <p:sp>
        <p:nvSpPr>
          <p:cNvPr id="27" name="TextBox 26">
            <a:extLst>
              <a:ext uri="{FF2B5EF4-FFF2-40B4-BE49-F238E27FC236}">
                <a16:creationId xmlns:a16="http://schemas.microsoft.com/office/drawing/2014/main" id="{7B10BA3A-9C0D-DD4B-A321-4A397A41F75B}"/>
              </a:ext>
            </a:extLst>
          </p:cNvPr>
          <p:cNvSpPr txBox="1"/>
          <p:nvPr/>
        </p:nvSpPr>
        <p:spPr>
          <a:xfrm>
            <a:off x="2003612" y="2659180"/>
            <a:ext cx="3523272" cy="369332"/>
          </a:xfrm>
          <a:prstGeom prst="rect">
            <a:avLst/>
          </a:prstGeom>
          <a:noFill/>
        </p:spPr>
        <p:txBody>
          <a:bodyPr wrap="none" rtlCol="0">
            <a:spAutoFit/>
          </a:bodyPr>
          <a:lstStyle/>
          <a:p>
            <a:r>
              <a:rPr lang="en-US" dirty="0"/>
              <a:t>For on each record append 9 ratios:</a:t>
            </a:r>
          </a:p>
        </p:txBody>
      </p:sp>
      <p:grpSp>
        <p:nvGrpSpPr>
          <p:cNvPr id="28" name="Group 27">
            <a:extLst>
              <a:ext uri="{FF2B5EF4-FFF2-40B4-BE49-F238E27FC236}">
                <a16:creationId xmlns:a16="http://schemas.microsoft.com/office/drawing/2014/main" id="{A5C646D7-4B91-144D-9620-D9D8ED0725B9}"/>
              </a:ext>
            </a:extLst>
          </p:cNvPr>
          <p:cNvGrpSpPr/>
          <p:nvPr/>
        </p:nvGrpSpPr>
        <p:grpSpPr>
          <a:xfrm>
            <a:off x="5650034" y="1931515"/>
            <a:ext cx="2913674" cy="1820651"/>
            <a:chOff x="5806830" y="1614209"/>
            <a:chExt cx="2913674" cy="1820651"/>
          </a:xfrm>
        </p:grpSpPr>
        <p:grpSp>
          <p:nvGrpSpPr>
            <p:cNvPr id="29" name="Group 28">
              <a:extLst>
                <a:ext uri="{FF2B5EF4-FFF2-40B4-BE49-F238E27FC236}">
                  <a16:creationId xmlns:a16="http://schemas.microsoft.com/office/drawing/2014/main" id="{78B9E142-9EA7-8B4C-BA8B-EBA4E0C135C3}"/>
                </a:ext>
              </a:extLst>
            </p:cNvPr>
            <p:cNvGrpSpPr/>
            <p:nvPr/>
          </p:nvGrpSpPr>
          <p:grpSpPr>
            <a:xfrm>
              <a:off x="5806830" y="1614209"/>
              <a:ext cx="2913674" cy="484553"/>
              <a:chOff x="5806830" y="1614209"/>
              <a:chExt cx="2913674" cy="484553"/>
            </a:xfrm>
          </p:grpSpPr>
          <p:pic>
            <p:nvPicPr>
              <p:cNvPr id="38" name="Picture 37">
                <a:extLst>
                  <a:ext uri="{FF2B5EF4-FFF2-40B4-BE49-F238E27FC236}">
                    <a16:creationId xmlns:a16="http://schemas.microsoft.com/office/drawing/2014/main" id="{570F455B-49EE-464B-A8D4-2CE22BCA1060}"/>
                  </a:ext>
                </a:extLst>
              </p:cNvPr>
              <p:cNvPicPr>
                <a:picLocks noChangeAspect="1"/>
              </p:cNvPicPr>
              <p:nvPr/>
            </p:nvPicPr>
            <p:blipFill>
              <a:blip r:embed="rId2"/>
              <a:stretch>
                <a:fillRect/>
              </a:stretch>
            </p:blipFill>
            <p:spPr>
              <a:xfrm>
                <a:off x="5806830" y="1631792"/>
                <a:ext cx="685312" cy="449385"/>
              </a:xfrm>
              <a:prstGeom prst="rect">
                <a:avLst/>
              </a:prstGeom>
            </p:spPr>
          </p:pic>
          <p:pic>
            <p:nvPicPr>
              <p:cNvPr id="39" name="Picture 38">
                <a:extLst>
                  <a:ext uri="{FF2B5EF4-FFF2-40B4-BE49-F238E27FC236}">
                    <a16:creationId xmlns:a16="http://schemas.microsoft.com/office/drawing/2014/main" id="{52256AA3-EC00-8A46-B4DB-950C3A86B200}"/>
                  </a:ext>
                </a:extLst>
              </p:cNvPr>
              <p:cNvPicPr>
                <a:picLocks noChangeAspect="1"/>
              </p:cNvPicPr>
              <p:nvPr/>
            </p:nvPicPr>
            <p:blipFill>
              <a:blip r:embed="rId3"/>
              <a:stretch>
                <a:fillRect/>
              </a:stretch>
            </p:blipFill>
            <p:spPr>
              <a:xfrm>
                <a:off x="6921011" y="1614209"/>
                <a:ext cx="685312" cy="449385"/>
              </a:xfrm>
              <a:prstGeom prst="rect">
                <a:avLst/>
              </a:prstGeom>
            </p:spPr>
          </p:pic>
          <p:pic>
            <p:nvPicPr>
              <p:cNvPr id="40" name="Picture 39">
                <a:extLst>
                  <a:ext uri="{FF2B5EF4-FFF2-40B4-BE49-F238E27FC236}">
                    <a16:creationId xmlns:a16="http://schemas.microsoft.com/office/drawing/2014/main" id="{A086FE68-5F86-764D-B095-48B5E2D0AED9}"/>
                  </a:ext>
                </a:extLst>
              </p:cNvPr>
              <p:cNvPicPr>
                <a:picLocks noChangeAspect="1"/>
              </p:cNvPicPr>
              <p:nvPr/>
            </p:nvPicPr>
            <p:blipFill>
              <a:blip r:embed="rId4"/>
              <a:stretch>
                <a:fillRect/>
              </a:stretch>
            </p:blipFill>
            <p:spPr>
              <a:xfrm>
                <a:off x="8035192" y="1649377"/>
                <a:ext cx="685312" cy="449385"/>
              </a:xfrm>
              <a:prstGeom prst="rect">
                <a:avLst/>
              </a:prstGeom>
            </p:spPr>
          </p:pic>
        </p:grpSp>
        <p:grpSp>
          <p:nvGrpSpPr>
            <p:cNvPr id="30" name="Group 29">
              <a:extLst>
                <a:ext uri="{FF2B5EF4-FFF2-40B4-BE49-F238E27FC236}">
                  <a16:creationId xmlns:a16="http://schemas.microsoft.com/office/drawing/2014/main" id="{5233CB88-B736-7F45-8BF1-C2558856734D}"/>
                </a:ext>
              </a:extLst>
            </p:cNvPr>
            <p:cNvGrpSpPr/>
            <p:nvPr/>
          </p:nvGrpSpPr>
          <p:grpSpPr>
            <a:xfrm>
              <a:off x="5806830" y="2294482"/>
              <a:ext cx="2913674" cy="489412"/>
              <a:chOff x="5806830" y="2308495"/>
              <a:chExt cx="2913674" cy="489412"/>
            </a:xfrm>
          </p:grpSpPr>
          <p:pic>
            <p:nvPicPr>
              <p:cNvPr id="35" name="Picture 34">
                <a:extLst>
                  <a:ext uri="{FF2B5EF4-FFF2-40B4-BE49-F238E27FC236}">
                    <a16:creationId xmlns:a16="http://schemas.microsoft.com/office/drawing/2014/main" id="{2E2ACC02-7BD2-8444-82BD-D61F5A62C3CB}"/>
                  </a:ext>
                </a:extLst>
              </p:cNvPr>
              <p:cNvPicPr>
                <a:picLocks noChangeAspect="1"/>
              </p:cNvPicPr>
              <p:nvPr/>
            </p:nvPicPr>
            <p:blipFill>
              <a:blip r:embed="rId5"/>
              <a:stretch>
                <a:fillRect/>
              </a:stretch>
            </p:blipFill>
            <p:spPr>
              <a:xfrm>
                <a:off x="5806830" y="2308496"/>
                <a:ext cx="685312" cy="449385"/>
              </a:xfrm>
              <a:prstGeom prst="rect">
                <a:avLst/>
              </a:prstGeom>
            </p:spPr>
          </p:pic>
          <p:pic>
            <p:nvPicPr>
              <p:cNvPr id="36" name="Picture 35">
                <a:extLst>
                  <a:ext uri="{FF2B5EF4-FFF2-40B4-BE49-F238E27FC236}">
                    <a16:creationId xmlns:a16="http://schemas.microsoft.com/office/drawing/2014/main" id="{E3598874-2629-F04D-8889-DD35DEAA9B1A}"/>
                  </a:ext>
                </a:extLst>
              </p:cNvPr>
              <p:cNvPicPr>
                <a:picLocks noChangeAspect="1"/>
              </p:cNvPicPr>
              <p:nvPr/>
            </p:nvPicPr>
            <p:blipFill>
              <a:blip r:embed="rId6"/>
              <a:stretch>
                <a:fillRect/>
              </a:stretch>
            </p:blipFill>
            <p:spPr>
              <a:xfrm>
                <a:off x="6921011" y="2348522"/>
                <a:ext cx="685312" cy="449385"/>
              </a:xfrm>
              <a:prstGeom prst="rect">
                <a:avLst/>
              </a:prstGeom>
            </p:spPr>
          </p:pic>
          <p:pic>
            <p:nvPicPr>
              <p:cNvPr id="37" name="Picture 36">
                <a:extLst>
                  <a:ext uri="{FF2B5EF4-FFF2-40B4-BE49-F238E27FC236}">
                    <a16:creationId xmlns:a16="http://schemas.microsoft.com/office/drawing/2014/main" id="{6DCED9CB-CCC1-C541-BC26-CCD180CCEEA4}"/>
                  </a:ext>
                </a:extLst>
              </p:cNvPr>
              <p:cNvPicPr>
                <a:picLocks noChangeAspect="1"/>
              </p:cNvPicPr>
              <p:nvPr/>
            </p:nvPicPr>
            <p:blipFill>
              <a:blip r:embed="rId7"/>
              <a:stretch>
                <a:fillRect/>
              </a:stretch>
            </p:blipFill>
            <p:spPr>
              <a:xfrm>
                <a:off x="8035192" y="2308495"/>
                <a:ext cx="685312" cy="449385"/>
              </a:xfrm>
              <a:prstGeom prst="rect">
                <a:avLst/>
              </a:prstGeom>
            </p:spPr>
          </p:pic>
        </p:grpSp>
        <p:grpSp>
          <p:nvGrpSpPr>
            <p:cNvPr id="31" name="Group 30">
              <a:extLst>
                <a:ext uri="{FF2B5EF4-FFF2-40B4-BE49-F238E27FC236}">
                  <a16:creationId xmlns:a16="http://schemas.microsoft.com/office/drawing/2014/main" id="{17737A1D-C106-CC4C-A220-347E5386D705}"/>
                </a:ext>
              </a:extLst>
            </p:cNvPr>
            <p:cNvGrpSpPr/>
            <p:nvPr/>
          </p:nvGrpSpPr>
          <p:grpSpPr>
            <a:xfrm>
              <a:off x="5806830" y="2979614"/>
              <a:ext cx="2913674" cy="455246"/>
              <a:chOff x="5806830" y="2979614"/>
              <a:chExt cx="2913674" cy="455246"/>
            </a:xfrm>
          </p:grpSpPr>
          <p:pic>
            <p:nvPicPr>
              <p:cNvPr id="32" name="Picture 31">
                <a:extLst>
                  <a:ext uri="{FF2B5EF4-FFF2-40B4-BE49-F238E27FC236}">
                    <a16:creationId xmlns:a16="http://schemas.microsoft.com/office/drawing/2014/main" id="{A3BDBB04-E166-EA45-B86F-AC58BD0A51BC}"/>
                  </a:ext>
                </a:extLst>
              </p:cNvPr>
              <p:cNvPicPr>
                <a:picLocks noChangeAspect="1"/>
              </p:cNvPicPr>
              <p:nvPr/>
            </p:nvPicPr>
            <p:blipFill>
              <a:blip r:embed="rId8"/>
              <a:stretch>
                <a:fillRect/>
              </a:stretch>
            </p:blipFill>
            <p:spPr>
              <a:xfrm>
                <a:off x="5806830" y="2979615"/>
                <a:ext cx="685312" cy="449385"/>
              </a:xfrm>
              <a:prstGeom prst="rect">
                <a:avLst/>
              </a:prstGeom>
            </p:spPr>
          </p:pic>
          <p:pic>
            <p:nvPicPr>
              <p:cNvPr id="33" name="Picture 32">
                <a:extLst>
                  <a:ext uri="{FF2B5EF4-FFF2-40B4-BE49-F238E27FC236}">
                    <a16:creationId xmlns:a16="http://schemas.microsoft.com/office/drawing/2014/main" id="{2A2D8C8F-739F-9C43-93AB-A87E78285F53}"/>
                  </a:ext>
                </a:extLst>
              </p:cNvPr>
              <p:cNvPicPr>
                <a:picLocks noChangeAspect="1"/>
              </p:cNvPicPr>
              <p:nvPr/>
            </p:nvPicPr>
            <p:blipFill>
              <a:blip r:embed="rId9"/>
              <a:stretch>
                <a:fillRect/>
              </a:stretch>
            </p:blipFill>
            <p:spPr>
              <a:xfrm>
                <a:off x="6921011" y="2985475"/>
                <a:ext cx="685312" cy="449385"/>
              </a:xfrm>
              <a:prstGeom prst="rect">
                <a:avLst/>
              </a:prstGeom>
            </p:spPr>
          </p:pic>
          <p:pic>
            <p:nvPicPr>
              <p:cNvPr id="34" name="Picture 33">
                <a:extLst>
                  <a:ext uri="{FF2B5EF4-FFF2-40B4-BE49-F238E27FC236}">
                    <a16:creationId xmlns:a16="http://schemas.microsoft.com/office/drawing/2014/main" id="{F1756730-E30C-164C-A8D0-297D1D39112B}"/>
                  </a:ext>
                </a:extLst>
              </p:cNvPr>
              <p:cNvPicPr>
                <a:picLocks noChangeAspect="1"/>
              </p:cNvPicPr>
              <p:nvPr/>
            </p:nvPicPr>
            <p:blipFill>
              <a:blip r:embed="rId10"/>
              <a:stretch>
                <a:fillRect/>
              </a:stretch>
            </p:blipFill>
            <p:spPr>
              <a:xfrm>
                <a:off x="8035192" y="2979614"/>
                <a:ext cx="685312" cy="449385"/>
              </a:xfrm>
              <a:prstGeom prst="rect">
                <a:avLst/>
              </a:prstGeom>
            </p:spPr>
          </p:pic>
        </p:grpSp>
      </p:grpSp>
      <p:sp>
        <p:nvSpPr>
          <p:cNvPr id="41" name="TextBox 40">
            <a:extLst>
              <a:ext uri="{FF2B5EF4-FFF2-40B4-BE49-F238E27FC236}">
                <a16:creationId xmlns:a16="http://schemas.microsoft.com/office/drawing/2014/main" id="{CD5C96C0-77AB-D84A-84CA-A195E45EF202}"/>
              </a:ext>
            </a:extLst>
          </p:cNvPr>
          <p:cNvSpPr txBox="1"/>
          <p:nvPr/>
        </p:nvSpPr>
        <p:spPr>
          <a:xfrm>
            <a:off x="381000" y="4261338"/>
            <a:ext cx="8450006" cy="1477328"/>
          </a:xfrm>
          <a:prstGeom prst="rect">
            <a:avLst/>
          </a:prstGeom>
          <a:noFill/>
        </p:spPr>
        <p:txBody>
          <a:bodyPr wrap="none" rtlCol="0">
            <a:spAutoFit/>
          </a:bodyPr>
          <a:lstStyle/>
          <a:p>
            <a:r>
              <a:rPr lang="en-US" dirty="0"/>
              <a:t>Separately group records by these 5 groups: zip5, zip3, TAXCLASS, borough, all (no group)</a:t>
            </a:r>
          </a:p>
          <a:p>
            <a:endParaRPr lang="en-US" dirty="0"/>
          </a:p>
          <a:p>
            <a:r>
              <a:rPr lang="en-US" dirty="0"/>
              <a:t>For each group </a:t>
            </a:r>
            <a:r>
              <a:rPr lang="en-US" i="1" dirty="0">
                <a:cs typeface="Times New Roman" panose="02020603050405020304" pitchFamily="18" charset="0"/>
              </a:rPr>
              <a:t>g</a:t>
            </a:r>
            <a:r>
              <a:rPr lang="en-US" dirty="0"/>
              <a:t>, calculate                , the average of each </a:t>
            </a:r>
            <a:r>
              <a:rPr lang="en-US" i="1" dirty="0" err="1">
                <a:latin typeface="Times New Roman" panose="02020603050405020304" pitchFamily="18" charset="0"/>
                <a:cs typeface="Times New Roman" panose="02020603050405020304" pitchFamily="18" charset="0"/>
              </a:rPr>
              <a:t>r</a:t>
            </a:r>
            <a:r>
              <a:rPr lang="en-US" i="1" baseline="-25000" dirty="0" err="1">
                <a:latin typeface="Times New Roman" panose="02020603050405020304" pitchFamily="18" charset="0"/>
                <a:cs typeface="Times New Roman" panose="02020603050405020304" pitchFamily="18" charset="0"/>
              </a:rPr>
              <a:t>i</a:t>
            </a:r>
            <a:r>
              <a:rPr lang="en-US" dirty="0"/>
              <a:t> for each group </a:t>
            </a:r>
            <a:r>
              <a:rPr lang="en-US" i="1" dirty="0">
                <a:latin typeface="Calibri" panose="020F0502020204030204" pitchFamily="34" charset="0"/>
                <a:cs typeface="Calibri" panose="020F0502020204030204" pitchFamily="34" charset="0"/>
              </a:rPr>
              <a:t>g</a:t>
            </a:r>
          </a:p>
          <a:p>
            <a:endParaRPr lang="en-US" i="1" dirty="0">
              <a:latin typeface="Times New Roman" panose="02020603050405020304" pitchFamily="18" charset="0"/>
              <a:cs typeface="Times New Roman" panose="02020603050405020304" pitchFamily="18" charset="0"/>
            </a:endParaRPr>
          </a:p>
          <a:p>
            <a:r>
              <a:rPr lang="en-US" dirty="0">
                <a:cs typeface="Times New Roman" panose="02020603050405020304" pitchFamily="18" charset="0"/>
              </a:rPr>
              <a:t>For each record calculate and append 45 variables:</a:t>
            </a:r>
          </a:p>
        </p:txBody>
      </p:sp>
      <p:pic>
        <p:nvPicPr>
          <p:cNvPr id="42" name="Picture 41">
            <a:extLst>
              <a:ext uri="{FF2B5EF4-FFF2-40B4-BE49-F238E27FC236}">
                <a16:creationId xmlns:a16="http://schemas.microsoft.com/office/drawing/2014/main" id="{D363EC08-3EAD-6046-A372-4A457C8D76A0}"/>
              </a:ext>
            </a:extLst>
          </p:cNvPr>
          <p:cNvPicPr>
            <a:picLocks noChangeAspect="1"/>
          </p:cNvPicPr>
          <p:nvPr/>
        </p:nvPicPr>
        <p:blipFill>
          <a:blip r:embed="rId11"/>
          <a:stretch>
            <a:fillRect/>
          </a:stretch>
        </p:blipFill>
        <p:spPr>
          <a:xfrm>
            <a:off x="3073894" y="4936300"/>
            <a:ext cx="694214" cy="187136"/>
          </a:xfrm>
          <a:prstGeom prst="rect">
            <a:avLst/>
          </a:prstGeom>
        </p:spPr>
      </p:pic>
      <p:pic>
        <p:nvPicPr>
          <p:cNvPr id="43" name="Picture 42">
            <a:extLst>
              <a:ext uri="{FF2B5EF4-FFF2-40B4-BE49-F238E27FC236}">
                <a16:creationId xmlns:a16="http://schemas.microsoft.com/office/drawing/2014/main" id="{3DBC6DDE-3213-0746-AAFC-AB9CD95B125F}"/>
              </a:ext>
            </a:extLst>
          </p:cNvPr>
          <p:cNvPicPr>
            <a:picLocks noChangeAspect="1"/>
          </p:cNvPicPr>
          <p:nvPr/>
        </p:nvPicPr>
        <p:blipFill>
          <a:blip r:embed="rId12"/>
          <a:stretch>
            <a:fillRect/>
          </a:stretch>
        </p:blipFill>
        <p:spPr>
          <a:xfrm>
            <a:off x="1940121" y="5898240"/>
            <a:ext cx="4824094" cy="479257"/>
          </a:xfrm>
          <a:prstGeom prst="rect">
            <a:avLst/>
          </a:prstGeom>
        </p:spPr>
      </p:pic>
      <p:sp>
        <p:nvSpPr>
          <p:cNvPr id="44" name="TextBox 43">
            <a:extLst>
              <a:ext uri="{FF2B5EF4-FFF2-40B4-BE49-F238E27FC236}">
                <a16:creationId xmlns:a16="http://schemas.microsoft.com/office/drawing/2014/main" id="{B6F3E720-5EC0-C341-BE19-FC5EF0E20C30}"/>
              </a:ext>
            </a:extLst>
          </p:cNvPr>
          <p:cNvSpPr txBox="1"/>
          <p:nvPr/>
        </p:nvSpPr>
        <p:spPr>
          <a:xfrm>
            <a:off x="7116520" y="5862842"/>
            <a:ext cx="1128835" cy="369332"/>
          </a:xfrm>
          <a:prstGeom prst="rect">
            <a:avLst/>
          </a:prstGeom>
          <a:noFill/>
        </p:spPr>
        <p:txBody>
          <a:bodyPr wrap="none" rtlCol="0">
            <a:spAutoFit/>
          </a:bodyPr>
          <a:lstStyle/>
          <a:p>
            <a:r>
              <a:rPr lang="en-US" i="1" dirty="0"/>
              <a:t>g</a:t>
            </a:r>
            <a:r>
              <a:rPr lang="en-US" dirty="0"/>
              <a:t> = 1, …, 5</a:t>
            </a:r>
          </a:p>
        </p:txBody>
      </p:sp>
    </p:spTree>
    <p:extLst>
      <p:ext uri="{BB962C8B-B14F-4D97-AF65-F5344CB8AC3E}">
        <p14:creationId xmlns:p14="http://schemas.microsoft.com/office/powerpoint/2010/main" val="884501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374813"/>
            <a:ext cx="8477026" cy="1325563"/>
          </a:xfrm>
        </p:spPr>
        <p:txBody>
          <a:bodyPr>
            <a:normAutofit fontScale="90000"/>
          </a:bodyPr>
          <a:lstStyle/>
          <a:p>
            <a:r>
              <a:rPr lang="en-US" sz="4000" dirty="0">
                <a:latin typeface="+mn-lt"/>
              </a:rPr>
              <a:t>Philosophy for Filling in Missing Field Values</a:t>
            </a:r>
            <a:br>
              <a:rPr lang="en-US" dirty="0"/>
            </a:br>
            <a:br>
              <a:rPr lang="en-US" dirty="0"/>
            </a:br>
            <a:br>
              <a:rPr lang="en-US" dirty="0"/>
            </a:br>
            <a:br>
              <a:rPr lang="en-US" dirty="0"/>
            </a:br>
            <a:br>
              <a:rPr lang="en-US" dirty="0"/>
            </a:br>
            <a:endParaRPr lang="en-US" dirty="0"/>
          </a:p>
        </p:txBody>
      </p:sp>
      <p:sp>
        <p:nvSpPr>
          <p:cNvPr id="3" name="Content Placeholder 2"/>
          <p:cNvSpPr>
            <a:spLocks noGrp="1"/>
          </p:cNvSpPr>
          <p:nvPr>
            <p:ph idx="1"/>
          </p:nvPr>
        </p:nvSpPr>
        <p:spPr>
          <a:xfrm>
            <a:off x="12430163" y="1691723"/>
            <a:ext cx="3606124" cy="4351338"/>
          </a:xfrm>
        </p:spPr>
        <p:txBody>
          <a:bodyPr>
            <a:normAutofit lnSpcReduction="10000"/>
          </a:bodyPr>
          <a:lstStyle/>
          <a:p>
            <a:r>
              <a:rPr lang="en-US" dirty="0"/>
              <a:t>SSN</a:t>
            </a:r>
          </a:p>
          <a:p>
            <a:r>
              <a:rPr lang="en-US" dirty="0"/>
              <a:t>Name</a:t>
            </a:r>
          </a:p>
          <a:p>
            <a:r>
              <a:rPr lang="en-US" dirty="0"/>
              <a:t>Address</a:t>
            </a:r>
          </a:p>
          <a:p>
            <a:r>
              <a:rPr lang="en-US" dirty="0"/>
              <a:t>Application date/time</a:t>
            </a:r>
          </a:p>
          <a:p>
            <a:r>
              <a:rPr lang="en-US" dirty="0"/>
              <a:t>Phone number</a:t>
            </a:r>
          </a:p>
          <a:p>
            <a:r>
              <a:rPr lang="en-US" dirty="0"/>
              <a:t>Date of birth</a:t>
            </a:r>
          </a:p>
          <a:p>
            <a:r>
              <a:rPr lang="en-US" dirty="0"/>
              <a:t>Email address</a:t>
            </a:r>
          </a:p>
          <a:p>
            <a:r>
              <a:rPr lang="en-US" dirty="0"/>
              <a:t>IP address</a:t>
            </a:r>
          </a:p>
          <a:p>
            <a:r>
              <a:rPr lang="en-US" dirty="0"/>
              <a:t>Device ID</a:t>
            </a:r>
          </a:p>
          <a:p>
            <a:endParaRPr lang="en-US" dirty="0"/>
          </a:p>
          <a:p>
            <a:endParaRPr lang="en-US" dirty="0"/>
          </a:p>
        </p:txBody>
      </p:sp>
      <p:sp>
        <p:nvSpPr>
          <p:cNvPr id="4" name="Content Placeholder 2"/>
          <p:cNvSpPr>
            <a:spLocks noGrp="1"/>
          </p:cNvSpPr>
          <p:nvPr>
            <p:ph idx="1"/>
          </p:nvPr>
        </p:nvSpPr>
        <p:spPr>
          <a:xfrm>
            <a:off x="748195" y="1485199"/>
            <a:ext cx="7975986" cy="4351338"/>
          </a:xfrm>
        </p:spPr>
        <p:txBody>
          <a:bodyPr/>
          <a:lstStyle/>
          <a:p>
            <a:r>
              <a:rPr lang="en-US" sz="2400" dirty="0"/>
              <a:t>We want our algorithms to be able to score all records, even records with some missing fields</a:t>
            </a:r>
          </a:p>
          <a:p>
            <a:r>
              <a:rPr lang="en-US" sz="2400" dirty="0"/>
              <a:t>So we want a process for filling in missing fields</a:t>
            </a:r>
          </a:p>
          <a:p>
            <a:r>
              <a:rPr lang="en-US" sz="2400" dirty="0"/>
              <a:t>Since we are “making up” these filled-in values we want them to be as “normal”/appropriate as possible</a:t>
            </a:r>
          </a:p>
          <a:p>
            <a:r>
              <a:rPr lang="en-US" sz="2400" dirty="0"/>
              <a:t>We certainly don’t want these filled-in values to set off our unusualness alarms. We want them to be kind of neutral.</a:t>
            </a:r>
          </a:p>
          <a:p>
            <a:r>
              <a:rPr lang="en-US" sz="2400" dirty="0"/>
              <a:t>So we try to fill in missing fields with the most typical value for that field for that record</a:t>
            </a:r>
          </a:p>
          <a:p>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25</a:t>
            </a:fld>
            <a:endParaRPr lang="en-US"/>
          </a:p>
        </p:txBody>
      </p:sp>
    </p:spTree>
    <p:extLst>
      <p:ext uri="{BB962C8B-B14F-4D97-AF65-F5344CB8AC3E}">
        <p14:creationId xmlns:p14="http://schemas.microsoft.com/office/powerpoint/2010/main" val="668056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4668"/>
            <a:ext cx="7886700" cy="1325563"/>
          </a:xfrm>
        </p:spPr>
        <p:txBody>
          <a:bodyPr>
            <a:normAutofit/>
          </a:bodyPr>
          <a:lstStyle/>
          <a:p>
            <a:r>
              <a:rPr lang="en-US" sz="3600" dirty="0">
                <a:latin typeface="+mn-lt"/>
              </a:rPr>
              <a:t>How Would You Fill In Missing Fields?</a:t>
            </a:r>
          </a:p>
        </p:txBody>
      </p:sp>
      <p:sp>
        <p:nvSpPr>
          <p:cNvPr id="4" name="Slide Number Placeholder 3"/>
          <p:cNvSpPr>
            <a:spLocks noGrp="1"/>
          </p:cNvSpPr>
          <p:nvPr>
            <p:ph type="sldNum" sz="quarter" idx="12"/>
          </p:nvPr>
        </p:nvSpPr>
        <p:spPr/>
        <p:txBody>
          <a:bodyPr/>
          <a:lstStyle/>
          <a:p>
            <a:fld id="{88CD9788-50B9-FE4F-BD86-303CACCBE7E1}" type="slidenum">
              <a:rPr lang="en-US" smtClean="0"/>
              <a:t>26</a:t>
            </a:fld>
            <a:endParaRPr lang="en-US"/>
          </a:p>
        </p:txBody>
      </p:sp>
      <p:pic>
        <p:nvPicPr>
          <p:cNvPr id="3" name="Picture 2">
            <a:extLst>
              <a:ext uri="{FF2B5EF4-FFF2-40B4-BE49-F238E27FC236}">
                <a16:creationId xmlns:a16="http://schemas.microsoft.com/office/drawing/2014/main" id="{05EF9E81-3AB5-714B-A952-005E4EC875F9}"/>
              </a:ext>
            </a:extLst>
          </p:cNvPr>
          <p:cNvPicPr>
            <a:picLocks noChangeAspect="1"/>
          </p:cNvPicPr>
          <p:nvPr/>
        </p:nvPicPr>
        <p:blipFill>
          <a:blip r:embed="rId2"/>
          <a:stretch>
            <a:fillRect/>
          </a:stretch>
        </p:blipFill>
        <p:spPr>
          <a:xfrm>
            <a:off x="628650" y="2139056"/>
            <a:ext cx="3314700" cy="4089400"/>
          </a:xfrm>
          <a:prstGeom prst="rect">
            <a:avLst/>
          </a:prstGeom>
        </p:spPr>
      </p:pic>
      <p:sp>
        <p:nvSpPr>
          <p:cNvPr id="5" name="TextBox 4">
            <a:extLst>
              <a:ext uri="{FF2B5EF4-FFF2-40B4-BE49-F238E27FC236}">
                <a16:creationId xmlns:a16="http://schemas.microsoft.com/office/drawing/2014/main" id="{B9580943-A86E-0341-94F2-578B279EE225}"/>
              </a:ext>
            </a:extLst>
          </p:cNvPr>
          <p:cNvSpPr txBox="1"/>
          <p:nvPr/>
        </p:nvSpPr>
        <p:spPr>
          <a:xfrm>
            <a:off x="5031413" y="1832288"/>
            <a:ext cx="4405020" cy="2585323"/>
          </a:xfrm>
          <a:prstGeom prst="rect">
            <a:avLst/>
          </a:prstGeom>
          <a:noFill/>
        </p:spPr>
        <p:txBody>
          <a:bodyPr wrap="square" rtlCol="0">
            <a:spAutoFit/>
          </a:bodyPr>
          <a:lstStyle/>
          <a:p>
            <a:pPr marL="182880" indent="-182880">
              <a:buFont typeface="Arial" panose="020B0604020202020204" pitchFamily="34" charset="0"/>
              <a:buChar char="•"/>
            </a:pPr>
            <a:r>
              <a:rPr lang="en-US" dirty="0"/>
              <a:t>Average of all heights?</a:t>
            </a:r>
          </a:p>
          <a:p>
            <a:pPr marL="640080" lvl="1" indent="-182880">
              <a:buFont typeface="Arial" panose="020B0604020202020204" pitchFamily="34" charset="0"/>
              <a:buChar char="•"/>
            </a:pPr>
            <a:r>
              <a:rPr lang="en-US" dirty="0"/>
              <a:t>OK, but can do better</a:t>
            </a:r>
          </a:p>
          <a:p>
            <a:pPr marL="640080" lvl="1" indent="-182880">
              <a:buFont typeface="Arial" panose="020B0604020202020204" pitchFamily="34" charset="0"/>
              <a:buChar char="•"/>
            </a:pPr>
            <a:endParaRPr lang="en-US" dirty="0"/>
          </a:p>
          <a:p>
            <a:pPr marL="182880" indent="-182880">
              <a:buFont typeface="Arial" panose="020B0604020202020204" pitchFamily="34" charset="0"/>
              <a:buChar char="•"/>
            </a:pPr>
            <a:r>
              <a:rPr lang="en-US" dirty="0"/>
              <a:t>Average of all heights of the males?</a:t>
            </a:r>
          </a:p>
          <a:p>
            <a:pPr marL="640080" lvl="1" indent="-182880">
              <a:buFont typeface="Arial" panose="020B0604020202020204" pitchFamily="34" charset="0"/>
              <a:buChar char="•"/>
            </a:pPr>
            <a:r>
              <a:rPr lang="en-US" dirty="0"/>
              <a:t>Better…</a:t>
            </a:r>
          </a:p>
          <a:p>
            <a:pPr lvl="1"/>
            <a:endParaRPr lang="en-US" dirty="0"/>
          </a:p>
          <a:p>
            <a:pPr marL="182880" indent="-182880">
              <a:buFont typeface="Arial" panose="020B0604020202020204" pitchFamily="34" charset="0"/>
              <a:buChar char="•"/>
            </a:pPr>
            <a:r>
              <a:rPr lang="en-US" dirty="0"/>
              <a:t>How about average of all heights of the males in a particular weight range?</a:t>
            </a:r>
          </a:p>
          <a:p>
            <a:pPr marL="640080" lvl="1" indent="-182880">
              <a:buFont typeface="Arial" panose="020B0604020202020204" pitchFamily="34" charset="0"/>
              <a:buChar char="•"/>
            </a:pPr>
            <a:r>
              <a:rPr lang="en-US" dirty="0"/>
              <a:t>Even better</a:t>
            </a:r>
          </a:p>
        </p:txBody>
      </p:sp>
      <p:sp>
        <p:nvSpPr>
          <p:cNvPr id="6" name="TextBox 5">
            <a:extLst>
              <a:ext uri="{FF2B5EF4-FFF2-40B4-BE49-F238E27FC236}">
                <a16:creationId xmlns:a16="http://schemas.microsoft.com/office/drawing/2014/main" id="{42ED10B6-AB3F-CE41-BCC3-2F85A0007A6F}"/>
              </a:ext>
            </a:extLst>
          </p:cNvPr>
          <p:cNvSpPr txBox="1"/>
          <p:nvPr/>
        </p:nvSpPr>
        <p:spPr>
          <a:xfrm>
            <a:off x="727835" y="1355039"/>
            <a:ext cx="3850067" cy="646331"/>
          </a:xfrm>
          <a:prstGeom prst="rect">
            <a:avLst/>
          </a:prstGeom>
          <a:noFill/>
        </p:spPr>
        <p:txBody>
          <a:bodyPr wrap="square" rtlCol="0">
            <a:spAutoFit/>
          </a:bodyPr>
          <a:lstStyle/>
          <a:p>
            <a:r>
              <a:rPr lang="en-US" dirty="0"/>
              <a:t>Let’s say you need to fill in a few missing fields from this data set</a:t>
            </a:r>
          </a:p>
        </p:txBody>
      </p:sp>
      <p:cxnSp>
        <p:nvCxnSpPr>
          <p:cNvPr id="8" name="Straight Arrow Connector 7">
            <a:extLst>
              <a:ext uri="{FF2B5EF4-FFF2-40B4-BE49-F238E27FC236}">
                <a16:creationId xmlns:a16="http://schemas.microsoft.com/office/drawing/2014/main" id="{05E5E452-CCDC-2043-9EFA-72559528EB3B}"/>
              </a:ext>
            </a:extLst>
          </p:cNvPr>
          <p:cNvCxnSpPr>
            <a:cxnSpLocks/>
          </p:cNvCxnSpPr>
          <p:nvPr/>
        </p:nvCxnSpPr>
        <p:spPr>
          <a:xfrm flipV="1">
            <a:off x="1999881" y="3124949"/>
            <a:ext cx="2471830" cy="3497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Left Brace 8">
            <a:extLst>
              <a:ext uri="{FF2B5EF4-FFF2-40B4-BE49-F238E27FC236}">
                <a16:creationId xmlns:a16="http://schemas.microsoft.com/office/drawing/2014/main" id="{55656294-2950-C844-B9B4-49A11416B33F}"/>
              </a:ext>
            </a:extLst>
          </p:cNvPr>
          <p:cNvSpPr/>
          <p:nvPr/>
        </p:nvSpPr>
        <p:spPr>
          <a:xfrm>
            <a:off x="4619196" y="1784087"/>
            <a:ext cx="800838" cy="26335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9409788-7E0C-4F44-AC1C-FAEF13A103C4}"/>
              </a:ext>
            </a:extLst>
          </p:cNvPr>
          <p:cNvCxnSpPr>
            <a:cxnSpLocks/>
          </p:cNvCxnSpPr>
          <p:nvPr/>
        </p:nvCxnSpPr>
        <p:spPr>
          <a:xfrm>
            <a:off x="2948204" y="4730183"/>
            <a:ext cx="2471830" cy="5615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85018BA-C7B2-5E48-9869-C97348D96EA3}"/>
              </a:ext>
            </a:extLst>
          </p:cNvPr>
          <p:cNvSpPr txBox="1"/>
          <p:nvPr/>
        </p:nvSpPr>
        <p:spPr>
          <a:xfrm>
            <a:off x="5580789" y="5107055"/>
            <a:ext cx="292068"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423561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234527"/>
            <a:ext cx="8405812" cy="319088"/>
          </a:xfrm>
        </p:spPr>
        <p:txBody>
          <a:bodyPr>
            <a:noAutofit/>
          </a:bodyPr>
          <a:lstStyle/>
          <a:p>
            <a:r>
              <a:rPr lang="en-US" sz="3600" dirty="0">
                <a:latin typeface="+mn-lt"/>
              </a:rPr>
              <a:t>How to Handle Missing Field Values</a:t>
            </a:r>
          </a:p>
        </p:txBody>
      </p:sp>
      <p:sp>
        <p:nvSpPr>
          <p:cNvPr id="4" name="Slide Number Placeholder 3"/>
          <p:cNvSpPr>
            <a:spLocks noGrp="1"/>
          </p:cNvSpPr>
          <p:nvPr>
            <p:ph type="sldNum" sz="quarter" idx="11"/>
          </p:nvPr>
        </p:nvSpPr>
        <p:spPr>
          <a:xfrm>
            <a:off x="6457950" y="6499197"/>
            <a:ext cx="2057400" cy="365125"/>
          </a:xfrm>
        </p:spPr>
        <p:txBody>
          <a:bodyPr/>
          <a:lstStyle/>
          <a:p>
            <a:fld id="{02330697-FC26-4454-A3BE-90B07819C49A}" type="slidenum">
              <a:rPr lang="en-US" smtClean="0"/>
              <a:pPr/>
              <a:t>27</a:t>
            </a:fld>
            <a:endParaRPr lang="en-US" dirty="0"/>
          </a:p>
        </p:txBody>
      </p:sp>
      <p:sp>
        <p:nvSpPr>
          <p:cNvPr id="6" name="Content Placeholder 5"/>
          <p:cNvSpPr>
            <a:spLocks noGrp="1"/>
          </p:cNvSpPr>
          <p:nvPr>
            <p:ph idx="1"/>
          </p:nvPr>
        </p:nvSpPr>
        <p:spPr>
          <a:xfrm>
            <a:off x="171450" y="784678"/>
            <a:ext cx="8852535" cy="2338147"/>
          </a:xfrm>
        </p:spPr>
        <p:txBody>
          <a:bodyPr>
            <a:noAutofit/>
          </a:bodyPr>
          <a:lstStyle/>
          <a:p>
            <a:r>
              <a:rPr lang="en-US" sz="1800" dirty="0"/>
              <a:t>Keep in mind that “missing” might be an important piece of information, but for this problem we’re not going to use that information</a:t>
            </a:r>
          </a:p>
          <a:p>
            <a:r>
              <a:rPr lang="en-US" sz="1800" dirty="0"/>
              <a:t>Should we ignore the records that have a missing field? – not a good approach…</a:t>
            </a:r>
          </a:p>
          <a:p>
            <a:r>
              <a:rPr lang="en-US" sz="1800" dirty="0"/>
              <a:t>Better to replace the missing field value with something reasonable:</a:t>
            </a:r>
          </a:p>
          <a:p>
            <a:pPr lvl="1"/>
            <a:r>
              <a:rPr lang="en-US" sz="1800" dirty="0"/>
              <a:t>Build a model to predict the missing value given the other field values (usually too complicated)</a:t>
            </a:r>
          </a:p>
          <a:p>
            <a:pPr lvl="1"/>
            <a:r>
              <a:rPr lang="en-US" sz="1800" dirty="0"/>
              <a:t>Use the average or most common value of that field over all records (note – this is itself a simple model)</a:t>
            </a:r>
          </a:p>
          <a:p>
            <a:pPr lvl="1"/>
            <a:r>
              <a:rPr lang="en-US" sz="1800" dirty="0"/>
              <a:t>Use the average or most common value of that field over a relevant subset of records:</a:t>
            </a:r>
          </a:p>
          <a:p>
            <a:pPr lvl="2">
              <a:buFont typeface="Courier New" panose="02070309020205020404" pitchFamily="49" charset="0"/>
              <a:buChar char="o"/>
            </a:pPr>
            <a:r>
              <a:rPr lang="en-US" sz="1800" dirty="0"/>
              <a:t>Select one or more other fields that you think are important in determining the missing field</a:t>
            </a:r>
          </a:p>
          <a:p>
            <a:pPr lvl="2">
              <a:buFont typeface="Courier New" panose="02070309020205020404" pitchFamily="49" charset="0"/>
              <a:buChar char="o"/>
            </a:pPr>
            <a:r>
              <a:rPr lang="en-US" sz="1800" dirty="0"/>
              <a:t>Group the selected field(s) into categories</a:t>
            </a:r>
          </a:p>
          <a:p>
            <a:pPr lvl="2">
              <a:buFont typeface="Courier New" panose="02070309020205020404" pitchFamily="49" charset="0"/>
              <a:buChar char="o"/>
            </a:pPr>
            <a:r>
              <a:rPr lang="en-US" sz="1800" dirty="0"/>
              <a:t>Replace the missing field with the average or most common value for its appropriate group</a:t>
            </a:r>
          </a:p>
        </p:txBody>
      </p:sp>
      <p:sp>
        <p:nvSpPr>
          <p:cNvPr id="2" name="TextBox 1"/>
          <p:cNvSpPr txBox="1"/>
          <p:nvPr/>
        </p:nvSpPr>
        <p:spPr>
          <a:xfrm>
            <a:off x="2864277" y="5100809"/>
            <a:ext cx="482504" cy="153888"/>
          </a:xfrm>
          <a:prstGeom prst="rect">
            <a:avLst/>
          </a:prstGeom>
          <a:noFill/>
        </p:spPr>
        <p:txBody>
          <a:bodyPr wrap="none" lIns="0" tIns="0" rIns="0" bIns="0" rtlCol="0" anchor="b" anchorCtr="0">
            <a:spAutoFit/>
          </a:bodyPr>
          <a:lstStyle/>
          <a:p>
            <a:r>
              <a:rPr lang="en-US" sz="1000"/>
              <a:t>Record  </a:t>
            </a:r>
            <a:endParaRPr lang="en-US" sz="1000" dirty="0"/>
          </a:p>
        </p:txBody>
      </p:sp>
      <p:sp>
        <p:nvSpPr>
          <p:cNvPr id="7" name="TextBox 6"/>
          <p:cNvSpPr txBox="1"/>
          <p:nvPr/>
        </p:nvSpPr>
        <p:spPr>
          <a:xfrm>
            <a:off x="3485114" y="5102238"/>
            <a:ext cx="553037" cy="153888"/>
          </a:xfrm>
          <a:prstGeom prst="rect">
            <a:avLst/>
          </a:prstGeom>
          <a:noFill/>
        </p:spPr>
        <p:txBody>
          <a:bodyPr wrap="none" lIns="0" tIns="0" rIns="0" bIns="0" rtlCol="0" anchor="b" anchorCtr="0">
            <a:spAutoFit/>
          </a:bodyPr>
          <a:lstStyle/>
          <a:p>
            <a:r>
              <a:rPr lang="en-US" sz="1000" dirty="0"/>
              <a:t># stories  </a:t>
            </a:r>
          </a:p>
        </p:txBody>
      </p:sp>
      <p:sp>
        <p:nvSpPr>
          <p:cNvPr id="8" name="TextBox 7"/>
          <p:cNvSpPr txBox="1"/>
          <p:nvPr/>
        </p:nvSpPr>
        <p:spPr>
          <a:xfrm>
            <a:off x="4176484" y="5107989"/>
            <a:ext cx="452047" cy="153888"/>
          </a:xfrm>
          <a:prstGeom prst="rect">
            <a:avLst/>
          </a:prstGeom>
          <a:noFill/>
        </p:spPr>
        <p:txBody>
          <a:bodyPr wrap="none" lIns="0" tIns="0" rIns="0" bIns="0" rtlCol="0" anchor="b" anchorCtr="0">
            <a:spAutoFit/>
          </a:bodyPr>
          <a:lstStyle/>
          <a:p>
            <a:r>
              <a:rPr lang="en-US" sz="1000" dirty="0" err="1"/>
              <a:t>s</a:t>
            </a:r>
            <a:r>
              <a:rPr lang="en-US" sz="1000"/>
              <a:t>q</a:t>
            </a:r>
            <a:r>
              <a:rPr lang="en-US" sz="1000" dirty="0"/>
              <a:t> feet  </a:t>
            </a:r>
          </a:p>
        </p:txBody>
      </p:sp>
      <p:sp>
        <p:nvSpPr>
          <p:cNvPr id="9" name="TextBox 8"/>
          <p:cNvSpPr txBox="1"/>
          <p:nvPr/>
        </p:nvSpPr>
        <p:spPr>
          <a:xfrm>
            <a:off x="5181715" y="5107989"/>
            <a:ext cx="375103" cy="153888"/>
          </a:xfrm>
          <a:prstGeom prst="rect">
            <a:avLst/>
          </a:prstGeom>
          <a:noFill/>
        </p:spPr>
        <p:txBody>
          <a:bodyPr wrap="none" lIns="0" tIns="0" rIns="0" bIns="0" rtlCol="0" anchor="b" anchorCtr="0">
            <a:spAutoFit/>
          </a:bodyPr>
          <a:lstStyle/>
          <a:p>
            <a:r>
              <a:rPr lang="en-US" sz="1000"/>
              <a:t>value  </a:t>
            </a:r>
            <a:endParaRPr lang="en-US" sz="1000" dirty="0"/>
          </a:p>
        </p:txBody>
      </p:sp>
      <p:sp>
        <p:nvSpPr>
          <p:cNvPr id="11" name="TextBox 10"/>
          <p:cNvSpPr txBox="1"/>
          <p:nvPr/>
        </p:nvSpPr>
        <p:spPr>
          <a:xfrm>
            <a:off x="4778887" y="5100809"/>
            <a:ext cx="177934" cy="153888"/>
          </a:xfrm>
          <a:prstGeom prst="rect">
            <a:avLst/>
          </a:prstGeom>
          <a:noFill/>
        </p:spPr>
        <p:txBody>
          <a:bodyPr wrap="none" lIns="0" tIns="0" rIns="0" bIns="0" rtlCol="0" anchor="b" anchorCtr="0">
            <a:spAutoFit/>
          </a:bodyPr>
          <a:lstStyle/>
          <a:p>
            <a:r>
              <a:rPr lang="en-US" sz="1000" dirty="0"/>
              <a:t>Zip</a:t>
            </a:r>
          </a:p>
        </p:txBody>
      </p:sp>
      <p:sp>
        <p:nvSpPr>
          <p:cNvPr id="3" name="TextBox 2"/>
          <p:cNvSpPr txBox="1"/>
          <p:nvPr/>
        </p:nvSpPr>
        <p:spPr>
          <a:xfrm>
            <a:off x="3034997" y="5292061"/>
            <a:ext cx="70532" cy="1384995"/>
          </a:xfrm>
          <a:prstGeom prst="rect">
            <a:avLst/>
          </a:prstGeom>
          <a:noFill/>
        </p:spPr>
        <p:txBody>
          <a:bodyPr wrap="none" lIns="0" tIns="0" rIns="0" bIns="0" rtlCol="0" anchor="b" anchorCtr="0">
            <a:spAutoFit/>
          </a:bodyPr>
          <a:lstStyle/>
          <a:p>
            <a:pPr algn="ctr"/>
            <a:r>
              <a:rPr lang="en-US" sz="1000" dirty="0"/>
              <a:t>1</a:t>
            </a:r>
          </a:p>
          <a:p>
            <a:pPr algn="ctr"/>
            <a:r>
              <a:rPr lang="en-US" sz="1000" dirty="0"/>
              <a:t>2</a:t>
            </a:r>
          </a:p>
          <a:p>
            <a:pPr algn="ctr"/>
            <a:r>
              <a:rPr lang="en-US" sz="1000" dirty="0"/>
              <a:t>3</a:t>
            </a:r>
          </a:p>
          <a:p>
            <a:pPr algn="ctr"/>
            <a:r>
              <a:rPr lang="en-US" sz="1000" dirty="0"/>
              <a:t>4</a:t>
            </a:r>
          </a:p>
          <a:p>
            <a:pPr algn="ctr"/>
            <a:r>
              <a:rPr lang="en-US" sz="1000" dirty="0"/>
              <a:t>5</a:t>
            </a:r>
          </a:p>
          <a:p>
            <a:pPr algn="ctr"/>
            <a:r>
              <a:rPr lang="en-US" sz="1000" dirty="0"/>
              <a:t>6</a:t>
            </a:r>
          </a:p>
          <a:p>
            <a:pPr algn="ctr"/>
            <a:r>
              <a:rPr lang="en-US" sz="1000" dirty="0"/>
              <a:t>7</a:t>
            </a:r>
          </a:p>
          <a:p>
            <a:pPr algn="ctr"/>
            <a:r>
              <a:rPr lang="en-US" sz="1000" dirty="0"/>
              <a:t>8</a:t>
            </a:r>
          </a:p>
          <a:p>
            <a:pPr algn="ctr"/>
            <a:r>
              <a:rPr lang="en-US" sz="1000" dirty="0"/>
              <a:t>9</a:t>
            </a:r>
          </a:p>
        </p:txBody>
      </p:sp>
      <p:sp>
        <p:nvSpPr>
          <p:cNvPr id="12" name="TextBox 11"/>
          <p:cNvSpPr txBox="1"/>
          <p:nvPr/>
        </p:nvSpPr>
        <p:spPr>
          <a:xfrm>
            <a:off x="3598894" y="5304483"/>
            <a:ext cx="256481" cy="1384995"/>
          </a:xfrm>
          <a:prstGeom prst="rect">
            <a:avLst/>
          </a:prstGeom>
          <a:noFill/>
        </p:spPr>
        <p:txBody>
          <a:bodyPr wrap="none" lIns="0" tIns="0" rIns="0" bIns="0" rtlCol="0" anchor="b" anchorCtr="0">
            <a:spAutoFit/>
          </a:bodyPr>
          <a:lstStyle/>
          <a:p>
            <a:pPr algn="ctr"/>
            <a:r>
              <a:rPr lang="en-US" sz="1000" dirty="0"/>
              <a:t>2</a:t>
            </a:r>
          </a:p>
          <a:p>
            <a:pPr algn="ctr"/>
            <a:r>
              <a:rPr lang="en-US" sz="1000" dirty="0"/>
              <a:t>1</a:t>
            </a:r>
          </a:p>
          <a:p>
            <a:pPr algn="ctr"/>
            <a:r>
              <a:rPr lang="en-US" sz="1000" dirty="0"/>
              <a:t>3</a:t>
            </a:r>
          </a:p>
          <a:p>
            <a:pPr algn="ctr"/>
            <a:r>
              <a:rPr lang="en-US" sz="1000" dirty="0"/>
              <a:t>3</a:t>
            </a:r>
          </a:p>
          <a:p>
            <a:pPr algn="ctr"/>
            <a:r>
              <a:rPr lang="en-US" sz="1000" dirty="0"/>
              <a:t>2</a:t>
            </a:r>
          </a:p>
          <a:p>
            <a:pPr algn="ctr"/>
            <a:r>
              <a:rPr lang="en-US" sz="1000" b="1" dirty="0" err="1">
                <a:solidFill>
                  <a:srgbClr val="C00000"/>
                </a:solidFill>
              </a:rPr>
              <a:t>NaN</a:t>
            </a:r>
            <a:endParaRPr lang="en-US" sz="1000" b="1" dirty="0">
              <a:solidFill>
                <a:srgbClr val="C00000"/>
              </a:solidFill>
            </a:endParaRPr>
          </a:p>
          <a:p>
            <a:pPr algn="ctr"/>
            <a:r>
              <a:rPr lang="en-US" sz="1000" dirty="0"/>
              <a:t>4</a:t>
            </a:r>
          </a:p>
          <a:p>
            <a:pPr algn="ctr"/>
            <a:r>
              <a:rPr lang="en-US" sz="1000" dirty="0"/>
              <a:t>3</a:t>
            </a:r>
          </a:p>
          <a:p>
            <a:pPr algn="ctr"/>
            <a:r>
              <a:rPr lang="en-US" sz="1000" dirty="0"/>
              <a:t>2</a:t>
            </a:r>
          </a:p>
        </p:txBody>
      </p:sp>
      <p:sp>
        <p:nvSpPr>
          <p:cNvPr id="13" name="TextBox 12"/>
          <p:cNvSpPr txBox="1"/>
          <p:nvPr/>
        </p:nvSpPr>
        <p:spPr>
          <a:xfrm>
            <a:off x="4691523" y="5335193"/>
            <a:ext cx="352661" cy="1384995"/>
          </a:xfrm>
          <a:prstGeom prst="rect">
            <a:avLst/>
          </a:prstGeom>
          <a:noFill/>
        </p:spPr>
        <p:txBody>
          <a:bodyPr wrap="none" lIns="0" tIns="0" rIns="0" bIns="0" rtlCol="0" anchor="b" anchorCtr="0">
            <a:spAutoFit/>
          </a:bodyPr>
          <a:lstStyle/>
          <a:p>
            <a:pPr algn="ctr"/>
            <a:r>
              <a:rPr lang="en-US" sz="1000" dirty="0"/>
              <a:t>22041</a:t>
            </a:r>
          </a:p>
          <a:p>
            <a:pPr algn="ctr"/>
            <a:r>
              <a:rPr lang="en-US" sz="1000" dirty="0"/>
              <a:t>22043</a:t>
            </a:r>
          </a:p>
          <a:p>
            <a:pPr algn="ctr"/>
            <a:r>
              <a:rPr lang="en-US" sz="1000" dirty="0"/>
              <a:t>22042</a:t>
            </a:r>
          </a:p>
          <a:p>
            <a:pPr algn="ctr"/>
            <a:r>
              <a:rPr lang="en-US" sz="1000" dirty="0"/>
              <a:t>22041</a:t>
            </a:r>
          </a:p>
          <a:p>
            <a:pPr algn="ctr"/>
            <a:r>
              <a:rPr lang="en-US" sz="1000" dirty="0"/>
              <a:t>22052</a:t>
            </a:r>
          </a:p>
          <a:p>
            <a:pPr algn="ctr"/>
            <a:r>
              <a:rPr lang="en-US" sz="1000" dirty="0"/>
              <a:t>22041</a:t>
            </a:r>
          </a:p>
          <a:p>
            <a:pPr algn="ctr"/>
            <a:r>
              <a:rPr lang="en-US" sz="1000" dirty="0"/>
              <a:t>22043</a:t>
            </a:r>
          </a:p>
          <a:p>
            <a:pPr algn="ctr"/>
            <a:r>
              <a:rPr lang="en-US" sz="1000" dirty="0"/>
              <a:t>22052</a:t>
            </a:r>
          </a:p>
          <a:p>
            <a:pPr algn="ctr"/>
            <a:r>
              <a:rPr lang="en-US" sz="1000" dirty="0"/>
              <a:t>22051</a:t>
            </a:r>
          </a:p>
        </p:txBody>
      </p:sp>
      <p:sp>
        <p:nvSpPr>
          <p:cNvPr id="14" name="TextBox 13"/>
          <p:cNvSpPr txBox="1"/>
          <p:nvPr/>
        </p:nvSpPr>
        <p:spPr>
          <a:xfrm>
            <a:off x="5192935" y="5335193"/>
            <a:ext cx="282129" cy="1384995"/>
          </a:xfrm>
          <a:prstGeom prst="rect">
            <a:avLst/>
          </a:prstGeom>
          <a:noFill/>
        </p:spPr>
        <p:txBody>
          <a:bodyPr wrap="none" lIns="0" tIns="0" rIns="0" bIns="0" rtlCol="0" anchor="b" anchorCtr="0">
            <a:spAutoFit/>
          </a:bodyPr>
          <a:lstStyle/>
          <a:p>
            <a:pPr algn="ctr"/>
            <a:r>
              <a:rPr lang="en-US" sz="1000" dirty="0"/>
              <a:t>1032</a:t>
            </a:r>
          </a:p>
          <a:p>
            <a:pPr algn="ctr"/>
            <a:r>
              <a:rPr lang="en-US" sz="1000" dirty="0"/>
              <a:t>539</a:t>
            </a:r>
          </a:p>
          <a:p>
            <a:pPr algn="ctr"/>
            <a:r>
              <a:rPr lang="en-US" sz="1000" b="1" dirty="0" err="1">
                <a:solidFill>
                  <a:srgbClr val="C00000"/>
                </a:solidFill>
              </a:rPr>
              <a:t>NaN</a:t>
            </a:r>
            <a:endParaRPr lang="en-US" sz="1000" b="1" dirty="0">
              <a:solidFill>
                <a:srgbClr val="C00000"/>
              </a:solidFill>
            </a:endParaRPr>
          </a:p>
          <a:p>
            <a:pPr algn="ctr"/>
            <a:r>
              <a:rPr lang="en-US" sz="1000" dirty="0"/>
              <a:t>4837</a:t>
            </a:r>
          </a:p>
          <a:p>
            <a:pPr algn="ctr"/>
            <a:r>
              <a:rPr lang="en-US" sz="1000" dirty="0"/>
              <a:t>462</a:t>
            </a:r>
          </a:p>
          <a:p>
            <a:pPr algn="ctr"/>
            <a:r>
              <a:rPr lang="en-US" sz="1000" dirty="0"/>
              <a:t>583</a:t>
            </a:r>
          </a:p>
          <a:p>
            <a:pPr algn="ctr"/>
            <a:r>
              <a:rPr lang="en-US" sz="1000" dirty="0"/>
              <a:t>2094</a:t>
            </a:r>
          </a:p>
          <a:p>
            <a:pPr algn="ctr"/>
            <a:r>
              <a:rPr lang="en-US" sz="1000" dirty="0"/>
              <a:t>7632</a:t>
            </a:r>
          </a:p>
          <a:p>
            <a:pPr algn="ctr"/>
            <a:r>
              <a:rPr lang="en-US" sz="1000" dirty="0"/>
              <a:t>489</a:t>
            </a:r>
          </a:p>
        </p:txBody>
      </p:sp>
      <p:sp>
        <p:nvSpPr>
          <p:cNvPr id="15" name="TextBox 14"/>
          <p:cNvSpPr txBox="1"/>
          <p:nvPr/>
        </p:nvSpPr>
        <p:spPr>
          <a:xfrm>
            <a:off x="4210012" y="5335193"/>
            <a:ext cx="282129" cy="1384995"/>
          </a:xfrm>
          <a:prstGeom prst="rect">
            <a:avLst/>
          </a:prstGeom>
          <a:noFill/>
        </p:spPr>
        <p:txBody>
          <a:bodyPr wrap="none" lIns="0" tIns="0" rIns="0" bIns="0" rtlCol="0" anchor="b" anchorCtr="0">
            <a:spAutoFit/>
          </a:bodyPr>
          <a:lstStyle/>
          <a:p>
            <a:pPr algn="ctr"/>
            <a:r>
              <a:rPr lang="en-US" sz="1000" dirty="0"/>
              <a:t>294</a:t>
            </a:r>
          </a:p>
          <a:p>
            <a:pPr algn="ctr"/>
            <a:r>
              <a:rPr lang="en-US" sz="1000" dirty="0"/>
              <a:t>495</a:t>
            </a:r>
          </a:p>
          <a:p>
            <a:pPr algn="ctr"/>
            <a:r>
              <a:rPr lang="en-US" sz="1000" dirty="0"/>
              <a:t>3847</a:t>
            </a:r>
          </a:p>
          <a:p>
            <a:pPr algn="ctr"/>
            <a:r>
              <a:rPr lang="en-US" sz="1000" dirty="0"/>
              <a:t>9278</a:t>
            </a:r>
          </a:p>
          <a:p>
            <a:pPr algn="ctr"/>
            <a:r>
              <a:rPr lang="en-US" sz="1000" dirty="0"/>
              <a:t>129</a:t>
            </a:r>
          </a:p>
          <a:p>
            <a:pPr algn="ctr"/>
            <a:r>
              <a:rPr lang="en-US" sz="1000" dirty="0"/>
              <a:t>948</a:t>
            </a:r>
          </a:p>
          <a:p>
            <a:pPr algn="ctr"/>
            <a:r>
              <a:rPr lang="en-US" sz="1000" dirty="0"/>
              <a:t>847</a:t>
            </a:r>
          </a:p>
          <a:p>
            <a:pPr algn="ctr"/>
            <a:r>
              <a:rPr lang="en-US" sz="1000" dirty="0"/>
              <a:t>1029</a:t>
            </a:r>
          </a:p>
          <a:p>
            <a:pPr algn="ctr"/>
            <a:r>
              <a:rPr lang="en-US" sz="1000" dirty="0"/>
              <a:t>947</a:t>
            </a:r>
          </a:p>
        </p:txBody>
      </p:sp>
      <p:sp>
        <p:nvSpPr>
          <p:cNvPr id="5" name="TextBox 4"/>
          <p:cNvSpPr txBox="1"/>
          <p:nvPr/>
        </p:nvSpPr>
        <p:spPr>
          <a:xfrm>
            <a:off x="721732" y="5181305"/>
            <a:ext cx="1753653" cy="1077218"/>
          </a:xfrm>
          <a:prstGeom prst="rect">
            <a:avLst/>
          </a:prstGeom>
          <a:noFill/>
        </p:spPr>
        <p:txBody>
          <a:bodyPr wrap="square" lIns="0" tIns="0" rIns="0" bIns="0" rtlCol="0" anchor="b" anchorCtr="0">
            <a:spAutoFit/>
          </a:bodyPr>
          <a:lstStyle/>
          <a:p>
            <a:r>
              <a:rPr lang="en-US" sz="1000" dirty="0"/>
              <a:t>Fill in with </a:t>
            </a:r>
          </a:p>
          <a:p>
            <a:pPr marL="171450" indent="-171450">
              <a:buFont typeface="Arial" charset="0"/>
              <a:buChar char="•"/>
            </a:pPr>
            <a:r>
              <a:rPr lang="en-US" sz="1000" dirty="0"/>
              <a:t>Average # stories across all records, or better</a:t>
            </a:r>
          </a:p>
          <a:p>
            <a:pPr marL="171450" indent="-171450">
              <a:buFont typeface="Arial" charset="0"/>
              <a:buChar char="•"/>
            </a:pPr>
            <a:r>
              <a:rPr lang="en-US" sz="1000" dirty="0"/>
              <a:t>Average # stories for records in zip 22041 only</a:t>
            </a:r>
          </a:p>
          <a:p>
            <a:pPr marL="171450" indent="-171450">
              <a:buFont typeface="Arial" charset="0"/>
              <a:buChar char="•"/>
            </a:pPr>
            <a:r>
              <a:rPr lang="en-US" sz="1000" dirty="0"/>
              <a:t>…</a:t>
            </a:r>
          </a:p>
          <a:p>
            <a:pPr marL="171450" indent="-171450">
              <a:buFont typeface="Arial" charset="0"/>
              <a:buChar char="•"/>
            </a:pPr>
            <a:endParaRPr lang="en-US" sz="1000" dirty="0"/>
          </a:p>
        </p:txBody>
      </p:sp>
      <p:sp>
        <p:nvSpPr>
          <p:cNvPr id="16" name="TextBox 15"/>
          <p:cNvSpPr txBox="1"/>
          <p:nvPr/>
        </p:nvSpPr>
        <p:spPr>
          <a:xfrm>
            <a:off x="6476290" y="4996707"/>
            <a:ext cx="1868329" cy="1692771"/>
          </a:xfrm>
          <a:prstGeom prst="rect">
            <a:avLst/>
          </a:prstGeom>
          <a:noFill/>
        </p:spPr>
        <p:txBody>
          <a:bodyPr wrap="square" lIns="0" tIns="0" rIns="0" bIns="0" rtlCol="0" anchor="b" anchorCtr="0">
            <a:spAutoFit/>
          </a:bodyPr>
          <a:lstStyle/>
          <a:p>
            <a:r>
              <a:rPr lang="en-US" sz="1000" dirty="0"/>
              <a:t>Fill in with </a:t>
            </a:r>
          </a:p>
          <a:p>
            <a:pPr marL="171450" indent="-171450">
              <a:buFont typeface="Arial" charset="0"/>
              <a:buChar char="•"/>
            </a:pPr>
            <a:r>
              <a:rPr lang="en-US" sz="1000" dirty="0"/>
              <a:t>Average value across all records, or better</a:t>
            </a:r>
          </a:p>
          <a:p>
            <a:pPr marL="171450" indent="-171450">
              <a:buFont typeface="Arial" charset="0"/>
              <a:buChar char="•"/>
            </a:pPr>
            <a:r>
              <a:rPr lang="en-US" sz="1000" dirty="0"/>
              <a:t>Average value for records in zip 22042, or</a:t>
            </a:r>
          </a:p>
          <a:p>
            <a:pPr marL="171450" indent="-171450">
              <a:buFont typeface="Arial" charset="0"/>
              <a:buChar char="•"/>
            </a:pPr>
            <a:r>
              <a:rPr lang="en-US" sz="1000" dirty="0"/>
              <a:t>Average value for all records with # stories = 3, or</a:t>
            </a:r>
          </a:p>
          <a:p>
            <a:pPr marL="171450" indent="-171450">
              <a:buFont typeface="Arial" charset="0"/>
              <a:buChar char="•"/>
            </a:pPr>
            <a:r>
              <a:rPr lang="en-US" sz="1000" dirty="0"/>
              <a:t>Average value for all records in zip 22042 and # stories = 3</a:t>
            </a:r>
          </a:p>
          <a:p>
            <a:pPr marL="171450" indent="-171450">
              <a:buFont typeface="Arial" charset="0"/>
              <a:buChar char="•"/>
            </a:pPr>
            <a:r>
              <a:rPr lang="en-US" sz="1000" dirty="0"/>
              <a:t>…</a:t>
            </a:r>
          </a:p>
          <a:p>
            <a:pPr marL="171450" indent="-171450">
              <a:buFont typeface="Arial" charset="0"/>
              <a:buChar char="•"/>
            </a:pPr>
            <a:endParaRPr lang="en-US" sz="1000" dirty="0"/>
          </a:p>
        </p:txBody>
      </p:sp>
      <p:cxnSp>
        <p:nvCxnSpPr>
          <p:cNvPr id="17" name="Straight Arrow Connector 16"/>
          <p:cNvCxnSpPr/>
          <p:nvPr/>
        </p:nvCxnSpPr>
        <p:spPr bwMode="auto">
          <a:xfrm flipH="1">
            <a:off x="5556818" y="5335193"/>
            <a:ext cx="717461" cy="342123"/>
          </a:xfrm>
          <a:prstGeom prst="straightConnector1">
            <a:avLst/>
          </a:prstGeom>
          <a:solidFill>
            <a:schemeClr val="accent1"/>
          </a:solidFill>
          <a:ln w="19050" cap="rnd" cmpd="sng" algn="ctr">
            <a:solidFill>
              <a:schemeClr val="tx1"/>
            </a:solidFill>
            <a:prstDash val="solid"/>
            <a:round/>
            <a:headEnd type="none" w="sm" len="sm"/>
            <a:tailEnd type="triangle"/>
          </a:ln>
          <a:effectLst/>
        </p:spPr>
      </p:cxnSp>
      <p:cxnSp>
        <p:nvCxnSpPr>
          <p:cNvPr id="19" name="Straight Arrow Connector 18"/>
          <p:cNvCxnSpPr>
            <a:cxnSpLocks/>
          </p:cNvCxnSpPr>
          <p:nvPr/>
        </p:nvCxnSpPr>
        <p:spPr bwMode="auto">
          <a:xfrm>
            <a:off x="2475385" y="5834462"/>
            <a:ext cx="994435" cy="302929"/>
          </a:xfrm>
          <a:prstGeom prst="straightConnector1">
            <a:avLst/>
          </a:prstGeom>
          <a:solidFill>
            <a:schemeClr val="accent1"/>
          </a:solidFill>
          <a:ln w="19050" cap="rnd" cmpd="sng" algn="ctr">
            <a:solidFill>
              <a:schemeClr val="tx1"/>
            </a:solidFill>
            <a:prstDash val="solid"/>
            <a:round/>
            <a:headEnd type="none" w="sm" len="sm"/>
            <a:tailEnd type="triangle"/>
          </a:ln>
          <a:effectLst/>
        </p:spPr>
      </p:cxnSp>
      <p:sp>
        <p:nvSpPr>
          <p:cNvPr id="21" name="TextBox 20"/>
          <p:cNvSpPr txBox="1"/>
          <p:nvPr/>
        </p:nvSpPr>
        <p:spPr>
          <a:xfrm>
            <a:off x="3916989" y="4844816"/>
            <a:ext cx="695703" cy="153888"/>
          </a:xfrm>
          <a:prstGeom prst="rect">
            <a:avLst/>
          </a:prstGeom>
          <a:noFill/>
        </p:spPr>
        <p:txBody>
          <a:bodyPr wrap="none" lIns="0" tIns="0" rIns="0" bIns="0" rtlCol="0" anchor="b" anchorCtr="0">
            <a:spAutoFit/>
          </a:bodyPr>
          <a:lstStyle/>
          <a:p>
            <a:pPr algn="ctr"/>
            <a:r>
              <a:rPr lang="en-US" sz="1000" b="1"/>
              <a:t>Given data:</a:t>
            </a:r>
            <a:endParaRPr lang="en-US" sz="1000" b="1" dirty="0"/>
          </a:p>
        </p:txBody>
      </p:sp>
    </p:spTree>
    <p:extLst>
      <p:ext uri="{BB962C8B-B14F-4D97-AF65-F5344CB8AC3E}">
        <p14:creationId xmlns:p14="http://schemas.microsoft.com/office/powerpoint/2010/main" val="2258481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Filling In Missing Fields</a:t>
            </a:r>
          </a:p>
        </p:txBody>
      </p:sp>
      <p:sp>
        <p:nvSpPr>
          <p:cNvPr id="4" name="Content Placeholder 3"/>
          <p:cNvSpPr>
            <a:spLocks noGrp="1"/>
          </p:cNvSpPr>
          <p:nvPr>
            <p:ph sz="half" idx="2"/>
          </p:nvPr>
        </p:nvSpPr>
        <p:spPr>
          <a:xfrm>
            <a:off x="628650" y="1270126"/>
            <a:ext cx="7886700" cy="4890944"/>
          </a:xfrm>
        </p:spPr>
        <p:txBody>
          <a:bodyPr>
            <a:normAutofit fontScale="92500" lnSpcReduction="20000"/>
          </a:bodyPr>
          <a:lstStyle/>
          <a:p>
            <a:r>
              <a:rPr lang="en-US" sz="2000" dirty="0"/>
              <a:t>We only need to fill in missing values for fields that will be </a:t>
            </a:r>
            <a:r>
              <a:rPr lang="en-US" sz="2000" dirty="0" err="1"/>
              <a:t>usd</a:t>
            </a:r>
            <a:r>
              <a:rPr lang="en-US" sz="2000" dirty="0"/>
              <a:t> to create variables</a:t>
            </a:r>
          </a:p>
          <a:p>
            <a:endParaRPr lang="en-US" sz="2000" dirty="0"/>
          </a:p>
          <a:p>
            <a:r>
              <a:rPr lang="en-US" sz="2000" dirty="0"/>
              <a:t>For our NY property data we will need to fill in missing values for these fields: FULLVAL, AVLAND, AVTOT, ZIP, STORIES, LTFRONT, LTDEPTH, BLDFRONT, BLDDEPTH</a:t>
            </a:r>
          </a:p>
          <a:p>
            <a:endParaRPr lang="en-US" sz="2000" dirty="0"/>
          </a:p>
          <a:p>
            <a:r>
              <a:rPr lang="en-US" sz="2000" dirty="0"/>
              <a:t>For the three values, when they are missing we want to fill in with innocuous values that won’t set off a fraud alarm. Use the field averages, and you can group by any entity you think makes sense.</a:t>
            </a:r>
          </a:p>
          <a:p>
            <a:endParaRPr lang="en-US" sz="2000" dirty="0"/>
          </a:p>
          <a:p>
            <a:r>
              <a:rPr lang="en-US" sz="2000" dirty="0"/>
              <a:t>For the other fields needed for scaling (LTFRONT, LTDEPTH, STORIES, BLDFRONT, BLDDEPTH), fill in with values that make sense. You can use whatever logic you want, for example:</a:t>
            </a:r>
          </a:p>
          <a:p>
            <a:pPr lvl="1"/>
            <a:r>
              <a:rPr lang="en-US" sz="2000" dirty="0"/>
              <a:t>If LTFRONT=LTDEPTH=0, set them to (30, 100)</a:t>
            </a:r>
          </a:p>
          <a:p>
            <a:pPr lvl="1"/>
            <a:r>
              <a:rPr lang="en-US" sz="2000" dirty="0"/>
              <a:t>If BLDFRONT=BLDDEPTH=0, set them to (20, 40) </a:t>
            </a:r>
          </a:p>
          <a:p>
            <a:pPr lvl="1"/>
            <a:r>
              <a:rPr lang="en-US" sz="2000" dirty="0"/>
              <a:t>If STORIES=0, set it to average stories by zip code, borough, TAXCLASS, or some other entity.</a:t>
            </a:r>
          </a:p>
        </p:txBody>
      </p:sp>
      <p:sp>
        <p:nvSpPr>
          <p:cNvPr id="5" name="Slide Number Placeholder 4"/>
          <p:cNvSpPr>
            <a:spLocks noGrp="1"/>
          </p:cNvSpPr>
          <p:nvPr>
            <p:ph type="sldNum" sz="quarter" idx="12"/>
          </p:nvPr>
        </p:nvSpPr>
        <p:spPr/>
        <p:txBody>
          <a:bodyPr/>
          <a:lstStyle/>
          <a:p>
            <a:fld id="{88CD9788-50B9-FE4F-BD86-303CACCBE7E1}" type="slidenum">
              <a:rPr lang="en-US" smtClean="0"/>
              <a:t>28</a:t>
            </a:fld>
            <a:endParaRPr lang="en-US"/>
          </a:p>
        </p:txBody>
      </p:sp>
    </p:spTree>
    <p:extLst>
      <p:ext uri="{BB962C8B-B14F-4D97-AF65-F5344CB8AC3E}">
        <p14:creationId xmlns:p14="http://schemas.microsoft.com/office/powerpoint/2010/main" val="3916527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112785"/>
            <a:ext cx="8767483" cy="1325563"/>
          </a:xfrm>
        </p:spPr>
        <p:txBody>
          <a:bodyPr>
            <a:normAutofit/>
          </a:bodyPr>
          <a:lstStyle/>
          <a:p>
            <a:r>
              <a:rPr lang="en-US" sz="3600" dirty="0">
                <a:latin typeface="+mn-lt"/>
              </a:rPr>
              <a:t>Homework 2 </a:t>
            </a:r>
            <a:r>
              <a:rPr lang="mr-IN" sz="3600" dirty="0">
                <a:latin typeface="+mn-lt"/>
              </a:rPr>
              <a:t>–</a:t>
            </a:r>
            <a:r>
              <a:rPr lang="en-US" sz="3600" dirty="0">
                <a:latin typeface="+mn-lt"/>
              </a:rPr>
              <a:t> How to Fill in Missing Fields</a:t>
            </a:r>
          </a:p>
        </p:txBody>
      </p:sp>
      <p:sp>
        <p:nvSpPr>
          <p:cNvPr id="4" name="Content Placeholder 3"/>
          <p:cNvSpPr>
            <a:spLocks noGrp="1"/>
          </p:cNvSpPr>
          <p:nvPr>
            <p:ph sz="half" idx="2"/>
          </p:nvPr>
        </p:nvSpPr>
        <p:spPr>
          <a:xfrm>
            <a:off x="453390" y="1558590"/>
            <a:ext cx="8123464" cy="4330145"/>
          </a:xfrm>
        </p:spPr>
        <p:txBody>
          <a:bodyPr>
            <a:normAutofit/>
          </a:bodyPr>
          <a:lstStyle/>
          <a:p>
            <a:pPr marL="0" indent="0">
              <a:lnSpc>
                <a:spcPct val="100000"/>
              </a:lnSpc>
              <a:spcBef>
                <a:spcPts val="0"/>
              </a:spcBef>
              <a:buNone/>
            </a:pPr>
            <a:r>
              <a:rPr lang="en-US" sz="2400" dirty="0"/>
              <a:t>Describe how you will fill in the necessary missing fields in the NY data (FULLVAL, AVLAND, AVTOT, LTFRONT, LTDEPTH, BLDFRONT, BLDDEPTH, ZIP, STORIES). </a:t>
            </a:r>
          </a:p>
          <a:p>
            <a:pPr marL="0" indent="0">
              <a:lnSpc>
                <a:spcPct val="100000"/>
              </a:lnSpc>
              <a:spcBef>
                <a:spcPts val="0"/>
              </a:spcBef>
              <a:buNone/>
            </a:pPr>
            <a:endParaRPr lang="en-US" sz="2400" dirty="0"/>
          </a:p>
          <a:p>
            <a:pPr marL="0" indent="0">
              <a:lnSpc>
                <a:spcPct val="100000"/>
              </a:lnSpc>
              <a:spcBef>
                <a:spcPts val="0"/>
              </a:spcBef>
              <a:buNone/>
            </a:pPr>
            <a:r>
              <a:rPr lang="en-US" sz="2400" dirty="0"/>
              <a:t>You can list several that will use the same logic, for example:</a:t>
            </a:r>
          </a:p>
          <a:p>
            <a:pPr marL="0" indent="0">
              <a:lnSpc>
                <a:spcPct val="100000"/>
              </a:lnSpc>
              <a:spcBef>
                <a:spcPts val="0"/>
              </a:spcBef>
              <a:buNone/>
            </a:pPr>
            <a:r>
              <a:rPr lang="en-US" sz="2400" b="1" dirty="0">
                <a:solidFill>
                  <a:schemeClr val="accent6">
                    <a:lumMod val="75000"/>
                  </a:schemeClr>
                </a:solidFill>
              </a:rPr>
              <a:t>For FULLVAL, AVLAND, AVTOT: Aggregate by ZIP and TAXCLASS, use the median value of that group. If fewer than 5 records in that group, aggregate by TAXCLASS only.</a:t>
            </a:r>
          </a:p>
          <a:p>
            <a:pPr marL="0" indent="0">
              <a:lnSpc>
                <a:spcPct val="100000"/>
              </a:lnSpc>
              <a:spcBef>
                <a:spcPts val="0"/>
              </a:spcBef>
              <a:buNone/>
            </a:pPr>
            <a:endParaRPr lang="en-US" sz="2400" dirty="0"/>
          </a:p>
          <a:p>
            <a:pPr marL="0" indent="0">
              <a:lnSpc>
                <a:spcPct val="100000"/>
              </a:lnSpc>
              <a:spcBef>
                <a:spcPts val="0"/>
              </a:spcBef>
              <a:buNone/>
            </a:pPr>
            <a:r>
              <a:rPr lang="en-US" sz="2400" dirty="0"/>
              <a:t>Describe logic for all these 9 fields that need to be filled in.</a:t>
            </a:r>
          </a:p>
          <a:p>
            <a:pPr marL="457200" lvl="1" indent="0">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29</a:t>
            </a:fld>
            <a:endParaRPr lang="en-US"/>
          </a:p>
        </p:txBody>
      </p:sp>
    </p:spTree>
    <p:extLst>
      <p:ext uri="{BB962C8B-B14F-4D97-AF65-F5344CB8AC3E}">
        <p14:creationId xmlns:p14="http://schemas.microsoft.com/office/powerpoint/2010/main" val="168124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9349"/>
            <a:ext cx="7886700" cy="727553"/>
          </a:xfrm>
        </p:spPr>
        <p:txBody>
          <a:bodyPr>
            <a:normAutofit/>
          </a:bodyPr>
          <a:lstStyle/>
          <a:p>
            <a:r>
              <a:rPr lang="en-US" sz="3600" dirty="0">
                <a:latin typeface="+mn-lt"/>
              </a:rPr>
              <a:t>Supervised Vs. Unsupervised Modeling</a:t>
            </a:r>
          </a:p>
        </p:txBody>
      </p:sp>
      <p:sp>
        <p:nvSpPr>
          <p:cNvPr id="5" name="Slide Number Placeholder 4"/>
          <p:cNvSpPr>
            <a:spLocks noGrp="1"/>
          </p:cNvSpPr>
          <p:nvPr>
            <p:ph type="sldNum" sz="quarter" idx="12"/>
          </p:nvPr>
        </p:nvSpPr>
        <p:spPr/>
        <p:txBody>
          <a:bodyPr/>
          <a:lstStyle/>
          <a:p>
            <a:fld id="{88CD9788-50B9-FE4F-BD86-303CACCBE7E1}" type="slidenum">
              <a:rPr lang="en-US" smtClean="0"/>
              <a:t>3</a:t>
            </a:fld>
            <a:endParaRPr lang="en-US"/>
          </a:p>
        </p:txBody>
      </p:sp>
      <p:grpSp>
        <p:nvGrpSpPr>
          <p:cNvPr id="29" name="Group 28">
            <a:extLst>
              <a:ext uri="{FF2B5EF4-FFF2-40B4-BE49-F238E27FC236}">
                <a16:creationId xmlns:a16="http://schemas.microsoft.com/office/drawing/2014/main" id="{A8317174-BC80-074C-B411-80357F20FAF2}"/>
              </a:ext>
            </a:extLst>
          </p:cNvPr>
          <p:cNvGrpSpPr/>
          <p:nvPr/>
        </p:nvGrpSpPr>
        <p:grpSpPr>
          <a:xfrm>
            <a:off x="5920075" y="1602091"/>
            <a:ext cx="1357061" cy="1108266"/>
            <a:chOff x="6051164" y="1853452"/>
            <a:chExt cx="1357061" cy="1108266"/>
          </a:xfrm>
        </p:grpSpPr>
        <p:sp>
          <p:nvSpPr>
            <p:cNvPr id="4" name="TextBox 3">
              <a:extLst>
                <a:ext uri="{FF2B5EF4-FFF2-40B4-BE49-F238E27FC236}">
                  <a16:creationId xmlns:a16="http://schemas.microsoft.com/office/drawing/2014/main" id="{2CE2E890-F134-8140-9A98-17ECD4257F8F}"/>
                </a:ext>
              </a:extLst>
            </p:cNvPr>
            <p:cNvSpPr txBox="1"/>
            <p:nvPr/>
          </p:nvSpPr>
          <p:spPr>
            <a:xfrm>
              <a:off x="6213527" y="1879905"/>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sp>
          <p:nvSpPr>
            <p:cNvPr id="6" name="TextBox 5">
              <a:extLst>
                <a:ext uri="{FF2B5EF4-FFF2-40B4-BE49-F238E27FC236}">
                  <a16:creationId xmlns:a16="http://schemas.microsoft.com/office/drawing/2014/main" id="{364B724B-138D-5E49-B40C-E94E7A81E4F1}"/>
                </a:ext>
              </a:extLst>
            </p:cNvPr>
            <p:cNvSpPr txBox="1"/>
            <p:nvPr/>
          </p:nvSpPr>
          <p:spPr>
            <a:xfrm>
              <a:off x="6661566" y="2777052"/>
              <a:ext cx="136255" cy="184666"/>
            </a:xfrm>
            <a:prstGeom prst="rect">
              <a:avLst/>
            </a:prstGeom>
            <a:noFill/>
          </p:spPr>
          <p:txBody>
            <a:bodyPr wrap="none" lIns="0" tIns="0" rIns="0" bIns="0" rtlCol="0" anchor="b" anchorCtr="0">
              <a:spAutoFit/>
            </a:bodyPr>
            <a:lstStyle/>
            <a:p>
              <a:pPr algn="ctr"/>
              <a:r>
                <a:rPr lang="en-US" sz="1200" i="1" dirty="0">
                  <a:latin typeface="Times" pitchFamily="2" charset="0"/>
                </a:rPr>
                <a:t>…</a:t>
              </a:r>
            </a:p>
          </p:txBody>
        </p:sp>
        <p:sp>
          <p:nvSpPr>
            <p:cNvPr id="7" name="Double Bracket 6">
              <a:extLst>
                <a:ext uri="{FF2B5EF4-FFF2-40B4-BE49-F238E27FC236}">
                  <a16:creationId xmlns:a16="http://schemas.microsoft.com/office/drawing/2014/main" id="{B99CE915-DE68-6147-B61D-245DD702AC4A}"/>
                </a:ext>
              </a:extLst>
            </p:cNvPr>
            <p:cNvSpPr/>
            <p:nvPr/>
          </p:nvSpPr>
          <p:spPr bwMode="auto">
            <a:xfrm>
              <a:off x="6051164" y="1853452"/>
              <a:ext cx="1357061" cy="1099867"/>
            </a:xfrm>
            <a:prstGeom prst="bracketPair">
              <a:avLst/>
            </a:prstGeom>
            <a:noFill/>
            <a:ln w="19050" cap="rnd" cmpd="sng" algn="ctr">
              <a:solidFill>
                <a:schemeClr val="tx1"/>
              </a:solidFill>
              <a:prstDash val="solid"/>
              <a:round/>
              <a:headEnd type="none" w="sm" len="sm"/>
              <a:tailEnd type="none" w="sm" len="sm"/>
            </a:ln>
            <a:effectLst/>
          </p:spPr>
          <p:txBody>
            <a:bodyPr rtlCol="0" anchor="ctr"/>
            <a:lstStyle/>
            <a:p>
              <a:pPr algn="ctr"/>
              <a:endParaRPr lang="en-US" sz="1200" i="1">
                <a:latin typeface="Times" pitchFamily="2" charset="0"/>
              </a:endParaRPr>
            </a:p>
          </p:txBody>
        </p:sp>
        <p:sp>
          <p:nvSpPr>
            <p:cNvPr id="12" name="TextBox 11">
              <a:extLst>
                <a:ext uri="{FF2B5EF4-FFF2-40B4-BE49-F238E27FC236}">
                  <a16:creationId xmlns:a16="http://schemas.microsoft.com/office/drawing/2014/main" id="{78914C58-1DF5-B348-A4BA-C05BF2604124}"/>
                </a:ext>
              </a:extLst>
            </p:cNvPr>
            <p:cNvSpPr txBox="1"/>
            <p:nvPr/>
          </p:nvSpPr>
          <p:spPr>
            <a:xfrm>
              <a:off x="6213527" y="2029429"/>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sp>
          <p:nvSpPr>
            <p:cNvPr id="13" name="TextBox 12">
              <a:extLst>
                <a:ext uri="{FF2B5EF4-FFF2-40B4-BE49-F238E27FC236}">
                  <a16:creationId xmlns:a16="http://schemas.microsoft.com/office/drawing/2014/main" id="{AD66840B-1F4E-0F45-90C1-C02870F963D4}"/>
                </a:ext>
              </a:extLst>
            </p:cNvPr>
            <p:cNvSpPr txBox="1"/>
            <p:nvPr/>
          </p:nvSpPr>
          <p:spPr>
            <a:xfrm>
              <a:off x="6213527" y="2178953"/>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sp>
          <p:nvSpPr>
            <p:cNvPr id="14" name="TextBox 13">
              <a:extLst>
                <a:ext uri="{FF2B5EF4-FFF2-40B4-BE49-F238E27FC236}">
                  <a16:creationId xmlns:a16="http://schemas.microsoft.com/office/drawing/2014/main" id="{E6968393-2629-CD40-BCC4-0ACDBDF061DF}"/>
                </a:ext>
              </a:extLst>
            </p:cNvPr>
            <p:cNvSpPr txBox="1"/>
            <p:nvPr/>
          </p:nvSpPr>
          <p:spPr>
            <a:xfrm>
              <a:off x="6213527" y="2328477"/>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sp>
          <p:nvSpPr>
            <p:cNvPr id="15" name="TextBox 14">
              <a:extLst>
                <a:ext uri="{FF2B5EF4-FFF2-40B4-BE49-F238E27FC236}">
                  <a16:creationId xmlns:a16="http://schemas.microsoft.com/office/drawing/2014/main" id="{12AFFA88-878D-EB46-80FA-4C2F4262AE9A}"/>
                </a:ext>
              </a:extLst>
            </p:cNvPr>
            <p:cNvSpPr txBox="1"/>
            <p:nvPr/>
          </p:nvSpPr>
          <p:spPr>
            <a:xfrm>
              <a:off x="6213527" y="2478001"/>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sp>
          <p:nvSpPr>
            <p:cNvPr id="16" name="TextBox 15">
              <a:extLst>
                <a:ext uri="{FF2B5EF4-FFF2-40B4-BE49-F238E27FC236}">
                  <a16:creationId xmlns:a16="http://schemas.microsoft.com/office/drawing/2014/main" id="{5A7677CD-A2EA-2142-AD43-5FF9D64EB4E2}"/>
                </a:ext>
              </a:extLst>
            </p:cNvPr>
            <p:cNvSpPr txBox="1"/>
            <p:nvPr/>
          </p:nvSpPr>
          <p:spPr>
            <a:xfrm>
              <a:off x="6213527" y="2627525"/>
              <a:ext cx="1032334"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r>
                <a:rPr lang="en-US" sz="1200" i="1" dirty="0">
                  <a:latin typeface="Times" pitchFamily="2" charset="0"/>
                </a:rPr>
                <a:t>  y</a:t>
              </a:r>
            </a:p>
          </p:txBody>
        </p:sp>
      </p:grpSp>
      <p:grpSp>
        <p:nvGrpSpPr>
          <p:cNvPr id="3" name="Group 2">
            <a:extLst>
              <a:ext uri="{FF2B5EF4-FFF2-40B4-BE49-F238E27FC236}">
                <a16:creationId xmlns:a16="http://schemas.microsoft.com/office/drawing/2014/main" id="{935F8535-1B50-FE43-AA41-16CA0DAFAC58}"/>
              </a:ext>
            </a:extLst>
          </p:cNvPr>
          <p:cNvGrpSpPr/>
          <p:nvPr/>
        </p:nvGrpSpPr>
        <p:grpSpPr>
          <a:xfrm>
            <a:off x="1993330" y="1602091"/>
            <a:ext cx="1178943" cy="1108266"/>
            <a:chOff x="2053086" y="1850466"/>
            <a:chExt cx="1178943" cy="1108266"/>
          </a:xfrm>
        </p:grpSpPr>
        <p:sp>
          <p:nvSpPr>
            <p:cNvPr id="17" name="TextBox 16">
              <a:extLst>
                <a:ext uri="{FF2B5EF4-FFF2-40B4-BE49-F238E27FC236}">
                  <a16:creationId xmlns:a16="http://schemas.microsoft.com/office/drawing/2014/main" id="{EC8DFA05-E462-A84E-BEED-743213F55C97}"/>
                </a:ext>
              </a:extLst>
            </p:cNvPr>
            <p:cNvSpPr txBox="1"/>
            <p:nvPr/>
          </p:nvSpPr>
          <p:spPr>
            <a:xfrm>
              <a:off x="2199862" y="1876919"/>
              <a:ext cx="886461"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endParaRPr lang="en-US" sz="1200" i="1" dirty="0">
                <a:latin typeface="Times" pitchFamily="2" charset="0"/>
              </a:endParaRPr>
            </a:p>
          </p:txBody>
        </p:sp>
        <p:sp>
          <p:nvSpPr>
            <p:cNvPr id="18" name="TextBox 17">
              <a:extLst>
                <a:ext uri="{FF2B5EF4-FFF2-40B4-BE49-F238E27FC236}">
                  <a16:creationId xmlns:a16="http://schemas.microsoft.com/office/drawing/2014/main" id="{D77B4B66-6966-4740-85B2-0DC1D33520FB}"/>
                </a:ext>
              </a:extLst>
            </p:cNvPr>
            <p:cNvSpPr txBox="1"/>
            <p:nvPr/>
          </p:nvSpPr>
          <p:spPr>
            <a:xfrm>
              <a:off x="2574965" y="2774066"/>
              <a:ext cx="136255" cy="184666"/>
            </a:xfrm>
            <a:prstGeom prst="rect">
              <a:avLst/>
            </a:prstGeom>
            <a:noFill/>
          </p:spPr>
          <p:txBody>
            <a:bodyPr wrap="none" lIns="0" tIns="0" rIns="0" bIns="0" rtlCol="0" anchor="b" anchorCtr="0">
              <a:spAutoFit/>
            </a:bodyPr>
            <a:lstStyle/>
            <a:p>
              <a:pPr algn="ctr"/>
              <a:r>
                <a:rPr lang="en-US" sz="1200" i="1" dirty="0">
                  <a:latin typeface="Times" pitchFamily="2" charset="0"/>
                </a:rPr>
                <a:t>…</a:t>
              </a:r>
            </a:p>
          </p:txBody>
        </p:sp>
        <p:sp>
          <p:nvSpPr>
            <p:cNvPr id="19" name="Double Bracket 18">
              <a:extLst>
                <a:ext uri="{FF2B5EF4-FFF2-40B4-BE49-F238E27FC236}">
                  <a16:creationId xmlns:a16="http://schemas.microsoft.com/office/drawing/2014/main" id="{DBC0FB65-6FE2-AE43-BFF9-81D554CE159A}"/>
                </a:ext>
              </a:extLst>
            </p:cNvPr>
            <p:cNvSpPr/>
            <p:nvPr/>
          </p:nvSpPr>
          <p:spPr bwMode="auto">
            <a:xfrm>
              <a:off x="2053086" y="1850466"/>
              <a:ext cx="1178943" cy="1099867"/>
            </a:xfrm>
            <a:prstGeom prst="bracketPair">
              <a:avLst/>
            </a:prstGeom>
            <a:noFill/>
            <a:ln w="19050" cap="rnd" cmpd="sng" algn="ctr">
              <a:solidFill>
                <a:schemeClr val="tx1"/>
              </a:solidFill>
              <a:prstDash val="solid"/>
              <a:round/>
              <a:headEnd type="none" w="sm" len="sm"/>
              <a:tailEnd type="none" w="sm" len="sm"/>
            </a:ln>
            <a:effectLst/>
          </p:spPr>
          <p:txBody>
            <a:bodyPr rtlCol="0" anchor="ctr"/>
            <a:lstStyle/>
            <a:p>
              <a:pPr algn="ctr"/>
              <a:endParaRPr lang="en-US" sz="1200" i="1">
                <a:latin typeface="Times" pitchFamily="2" charset="0"/>
              </a:endParaRPr>
            </a:p>
          </p:txBody>
        </p:sp>
        <p:sp>
          <p:nvSpPr>
            <p:cNvPr id="24" name="TextBox 23">
              <a:extLst>
                <a:ext uri="{FF2B5EF4-FFF2-40B4-BE49-F238E27FC236}">
                  <a16:creationId xmlns:a16="http://schemas.microsoft.com/office/drawing/2014/main" id="{8254591F-1943-AB46-B86D-DD6AB30DD247}"/>
                </a:ext>
              </a:extLst>
            </p:cNvPr>
            <p:cNvSpPr txBox="1"/>
            <p:nvPr/>
          </p:nvSpPr>
          <p:spPr>
            <a:xfrm>
              <a:off x="2199862" y="2026443"/>
              <a:ext cx="886461"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endParaRPr lang="en-US" sz="1200" i="1" dirty="0">
                <a:latin typeface="Times" pitchFamily="2" charset="0"/>
              </a:endParaRPr>
            </a:p>
          </p:txBody>
        </p:sp>
        <p:sp>
          <p:nvSpPr>
            <p:cNvPr id="25" name="TextBox 24">
              <a:extLst>
                <a:ext uri="{FF2B5EF4-FFF2-40B4-BE49-F238E27FC236}">
                  <a16:creationId xmlns:a16="http://schemas.microsoft.com/office/drawing/2014/main" id="{57594CED-121F-A845-B1D1-927CC7FAB8F9}"/>
                </a:ext>
              </a:extLst>
            </p:cNvPr>
            <p:cNvSpPr txBox="1"/>
            <p:nvPr/>
          </p:nvSpPr>
          <p:spPr>
            <a:xfrm>
              <a:off x="2199862" y="2175967"/>
              <a:ext cx="886461"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endParaRPr lang="en-US" sz="1200" i="1" dirty="0">
                <a:latin typeface="Times" pitchFamily="2" charset="0"/>
              </a:endParaRPr>
            </a:p>
          </p:txBody>
        </p:sp>
        <p:sp>
          <p:nvSpPr>
            <p:cNvPr id="26" name="TextBox 25">
              <a:extLst>
                <a:ext uri="{FF2B5EF4-FFF2-40B4-BE49-F238E27FC236}">
                  <a16:creationId xmlns:a16="http://schemas.microsoft.com/office/drawing/2014/main" id="{12A25F8B-F82A-7B46-90CD-D7537A058E38}"/>
                </a:ext>
              </a:extLst>
            </p:cNvPr>
            <p:cNvSpPr txBox="1"/>
            <p:nvPr/>
          </p:nvSpPr>
          <p:spPr>
            <a:xfrm>
              <a:off x="2199862" y="2325491"/>
              <a:ext cx="886461"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endParaRPr lang="en-US" sz="1200" i="1" dirty="0">
                <a:latin typeface="Times" pitchFamily="2" charset="0"/>
              </a:endParaRPr>
            </a:p>
          </p:txBody>
        </p:sp>
        <p:sp>
          <p:nvSpPr>
            <p:cNvPr id="27" name="TextBox 26">
              <a:extLst>
                <a:ext uri="{FF2B5EF4-FFF2-40B4-BE49-F238E27FC236}">
                  <a16:creationId xmlns:a16="http://schemas.microsoft.com/office/drawing/2014/main" id="{39AA3E5F-FBA9-8B46-B644-C788D0558C1C}"/>
                </a:ext>
              </a:extLst>
            </p:cNvPr>
            <p:cNvSpPr txBox="1"/>
            <p:nvPr/>
          </p:nvSpPr>
          <p:spPr>
            <a:xfrm>
              <a:off x="2199862" y="2475015"/>
              <a:ext cx="886461"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endParaRPr lang="en-US" sz="1200" i="1" dirty="0">
                <a:latin typeface="Times" pitchFamily="2" charset="0"/>
              </a:endParaRPr>
            </a:p>
          </p:txBody>
        </p:sp>
        <p:sp>
          <p:nvSpPr>
            <p:cNvPr id="28" name="TextBox 27">
              <a:extLst>
                <a:ext uri="{FF2B5EF4-FFF2-40B4-BE49-F238E27FC236}">
                  <a16:creationId xmlns:a16="http://schemas.microsoft.com/office/drawing/2014/main" id="{08404DFD-04D6-B64B-BA85-83D9F75D28DE}"/>
                </a:ext>
              </a:extLst>
            </p:cNvPr>
            <p:cNvSpPr txBox="1"/>
            <p:nvPr/>
          </p:nvSpPr>
          <p:spPr>
            <a:xfrm>
              <a:off x="2199862" y="2624539"/>
              <a:ext cx="886461" cy="184666"/>
            </a:xfrm>
            <a:prstGeom prst="rect">
              <a:avLst/>
            </a:prstGeom>
            <a:noFill/>
          </p:spPr>
          <p:txBody>
            <a:bodyPr wrap="none" lIns="0" tIns="0" rIns="0" bIns="0" rtlCol="0" anchor="b" anchorCtr="0">
              <a:spAutoFit/>
            </a:bodyPr>
            <a:lstStyle/>
            <a:p>
              <a:pPr algn="ctr"/>
              <a:r>
                <a:rPr lang="en-US" sz="1200" i="1" dirty="0">
                  <a:latin typeface="Times" pitchFamily="2" charset="0"/>
                </a:rPr>
                <a:t>x</a:t>
              </a:r>
              <a:r>
                <a:rPr lang="en-US" sz="1200" i="1" baseline="-25000" dirty="0">
                  <a:latin typeface="Times" pitchFamily="2" charset="0"/>
                </a:rPr>
                <a:t>1</a:t>
              </a:r>
              <a:r>
                <a:rPr lang="en-US" sz="1200" i="1" dirty="0">
                  <a:latin typeface="Times" pitchFamily="2" charset="0"/>
                </a:rPr>
                <a:t>  x</a:t>
              </a:r>
              <a:r>
                <a:rPr lang="en-US" sz="1200" i="1" baseline="-25000" dirty="0">
                  <a:latin typeface="Times" pitchFamily="2" charset="0"/>
                </a:rPr>
                <a:t>2</a:t>
              </a:r>
              <a:r>
                <a:rPr lang="en-US" sz="1200" i="1" dirty="0">
                  <a:latin typeface="Times" pitchFamily="2" charset="0"/>
                </a:rPr>
                <a:t>  x</a:t>
              </a:r>
              <a:r>
                <a:rPr lang="en-US" sz="1200" i="1" baseline="-25000" dirty="0">
                  <a:latin typeface="Times" pitchFamily="2" charset="0"/>
                </a:rPr>
                <a:t>3</a:t>
              </a:r>
              <a:r>
                <a:rPr lang="en-US" sz="1200" i="1" dirty="0">
                  <a:latin typeface="Times" pitchFamily="2" charset="0"/>
                </a:rPr>
                <a:t> …  </a:t>
              </a:r>
              <a:r>
                <a:rPr lang="en-US" sz="1200" i="1" dirty="0" err="1">
                  <a:latin typeface="Times" pitchFamily="2" charset="0"/>
                </a:rPr>
                <a:t>x</a:t>
              </a:r>
              <a:r>
                <a:rPr lang="en-US" sz="1200" i="1" baseline="-25000" dirty="0" err="1">
                  <a:latin typeface="Times" pitchFamily="2" charset="0"/>
                </a:rPr>
                <a:t>n</a:t>
              </a:r>
              <a:endParaRPr lang="en-US" sz="1200" i="1" dirty="0">
                <a:latin typeface="Times" pitchFamily="2" charset="0"/>
              </a:endParaRPr>
            </a:p>
          </p:txBody>
        </p:sp>
      </p:grpSp>
      <p:sp>
        <p:nvSpPr>
          <p:cNvPr id="30" name="TextBox 29">
            <a:extLst>
              <a:ext uri="{FF2B5EF4-FFF2-40B4-BE49-F238E27FC236}">
                <a16:creationId xmlns:a16="http://schemas.microsoft.com/office/drawing/2014/main" id="{6F8281B2-2CB8-4940-9F0E-B0EE8730831C}"/>
              </a:ext>
            </a:extLst>
          </p:cNvPr>
          <p:cNvSpPr txBox="1"/>
          <p:nvPr/>
        </p:nvSpPr>
        <p:spPr>
          <a:xfrm>
            <a:off x="1848209" y="1183636"/>
            <a:ext cx="1469185" cy="369332"/>
          </a:xfrm>
          <a:prstGeom prst="rect">
            <a:avLst/>
          </a:prstGeom>
          <a:noFill/>
        </p:spPr>
        <p:txBody>
          <a:bodyPr wrap="none" rtlCol="0">
            <a:spAutoFit/>
          </a:bodyPr>
          <a:lstStyle/>
          <a:p>
            <a:r>
              <a:rPr lang="en-US" dirty="0"/>
              <a:t>Unsupervised</a:t>
            </a:r>
          </a:p>
        </p:txBody>
      </p:sp>
      <p:sp>
        <p:nvSpPr>
          <p:cNvPr id="31" name="TextBox 30">
            <a:extLst>
              <a:ext uri="{FF2B5EF4-FFF2-40B4-BE49-F238E27FC236}">
                <a16:creationId xmlns:a16="http://schemas.microsoft.com/office/drawing/2014/main" id="{8308CD95-1448-3244-9350-AC04747709E4}"/>
              </a:ext>
            </a:extLst>
          </p:cNvPr>
          <p:cNvSpPr txBox="1"/>
          <p:nvPr/>
        </p:nvSpPr>
        <p:spPr>
          <a:xfrm>
            <a:off x="5990650" y="1183636"/>
            <a:ext cx="1215910" cy="369332"/>
          </a:xfrm>
          <a:prstGeom prst="rect">
            <a:avLst/>
          </a:prstGeom>
          <a:noFill/>
        </p:spPr>
        <p:txBody>
          <a:bodyPr wrap="none" rtlCol="0">
            <a:spAutoFit/>
          </a:bodyPr>
          <a:lstStyle/>
          <a:p>
            <a:r>
              <a:rPr lang="en-US" dirty="0"/>
              <a:t>Supervised</a:t>
            </a:r>
          </a:p>
        </p:txBody>
      </p:sp>
      <p:sp>
        <p:nvSpPr>
          <p:cNvPr id="32" name="TextBox 31">
            <a:extLst>
              <a:ext uri="{FF2B5EF4-FFF2-40B4-BE49-F238E27FC236}">
                <a16:creationId xmlns:a16="http://schemas.microsoft.com/office/drawing/2014/main" id="{EE3E83C3-B821-4544-AE60-6853BC3F266B}"/>
              </a:ext>
            </a:extLst>
          </p:cNvPr>
          <p:cNvSpPr txBox="1"/>
          <p:nvPr/>
        </p:nvSpPr>
        <p:spPr>
          <a:xfrm>
            <a:off x="1569319" y="2851815"/>
            <a:ext cx="2026965" cy="923330"/>
          </a:xfrm>
          <a:prstGeom prst="rect">
            <a:avLst/>
          </a:prstGeom>
          <a:noFill/>
        </p:spPr>
        <p:txBody>
          <a:bodyPr wrap="none" rtlCol="0">
            <a:spAutoFit/>
          </a:bodyPr>
          <a:lstStyle/>
          <a:p>
            <a:pPr marL="182880" indent="-182880">
              <a:buFont typeface="Arial" panose="020B0604020202020204" pitchFamily="34" charset="0"/>
              <a:buChar char="•"/>
            </a:pPr>
            <a:r>
              <a:rPr lang="en-US" dirty="0"/>
              <a:t>Find relationships</a:t>
            </a:r>
          </a:p>
          <a:p>
            <a:pPr marL="182880" indent="-182880">
              <a:buFont typeface="Arial" panose="020B0604020202020204" pitchFamily="34" charset="0"/>
              <a:buChar char="•"/>
            </a:pPr>
            <a:r>
              <a:rPr lang="en-US" dirty="0"/>
              <a:t>Find structure</a:t>
            </a:r>
          </a:p>
          <a:p>
            <a:pPr marL="182880" indent="-182880">
              <a:buFont typeface="Arial" panose="020B0604020202020204" pitchFamily="34" charset="0"/>
              <a:buChar char="•"/>
            </a:pPr>
            <a:r>
              <a:rPr lang="en-US" dirty="0"/>
              <a:t>Find anomalies</a:t>
            </a:r>
          </a:p>
        </p:txBody>
      </p:sp>
      <p:sp>
        <p:nvSpPr>
          <p:cNvPr id="33" name="TextBox 32">
            <a:extLst>
              <a:ext uri="{FF2B5EF4-FFF2-40B4-BE49-F238E27FC236}">
                <a16:creationId xmlns:a16="http://schemas.microsoft.com/office/drawing/2014/main" id="{1DFFC82C-FE81-2A42-A42D-32F5E7DDF327}"/>
              </a:ext>
            </a:extLst>
          </p:cNvPr>
          <p:cNvSpPr txBox="1"/>
          <p:nvPr/>
        </p:nvSpPr>
        <p:spPr>
          <a:xfrm>
            <a:off x="5022821" y="3128814"/>
            <a:ext cx="3440109" cy="369332"/>
          </a:xfrm>
          <a:prstGeom prst="rect">
            <a:avLst/>
          </a:prstGeom>
          <a:noFill/>
        </p:spPr>
        <p:txBody>
          <a:bodyPr wrap="none" rtlCol="0">
            <a:spAutoFit/>
          </a:bodyPr>
          <a:lstStyle/>
          <a:p>
            <a:pPr marL="182880" indent="-182880">
              <a:buFont typeface="Arial" panose="020B0604020202020204" pitchFamily="34" charset="0"/>
              <a:buChar char="•"/>
            </a:pPr>
            <a:r>
              <a:rPr lang="en-US" dirty="0"/>
              <a:t>Build y=f(x) from data examples</a:t>
            </a:r>
          </a:p>
        </p:txBody>
      </p:sp>
      <p:sp>
        <p:nvSpPr>
          <p:cNvPr id="34" name="TextBox 33">
            <a:extLst>
              <a:ext uri="{FF2B5EF4-FFF2-40B4-BE49-F238E27FC236}">
                <a16:creationId xmlns:a16="http://schemas.microsoft.com/office/drawing/2014/main" id="{CAD29E43-FBA6-7A4E-8011-55E94594E413}"/>
              </a:ext>
            </a:extLst>
          </p:cNvPr>
          <p:cNvSpPr txBox="1"/>
          <p:nvPr/>
        </p:nvSpPr>
        <p:spPr>
          <a:xfrm>
            <a:off x="593603" y="4140892"/>
            <a:ext cx="3978397" cy="646331"/>
          </a:xfrm>
          <a:prstGeom prst="rect">
            <a:avLst/>
          </a:prstGeom>
          <a:noFill/>
        </p:spPr>
        <p:txBody>
          <a:bodyPr wrap="none" rtlCol="0">
            <a:spAutoFit/>
          </a:bodyPr>
          <a:lstStyle/>
          <a:p>
            <a:pPr algn="ctr"/>
            <a:r>
              <a:rPr lang="en-US" dirty="0"/>
              <a:t>Lots of uncertainty</a:t>
            </a:r>
          </a:p>
          <a:p>
            <a:pPr algn="ctr"/>
            <a:r>
              <a:rPr lang="en-US" dirty="0"/>
              <a:t>Never really know how well you’ve done</a:t>
            </a:r>
          </a:p>
        </p:txBody>
      </p:sp>
      <p:sp>
        <p:nvSpPr>
          <p:cNvPr id="35" name="TextBox 34">
            <a:extLst>
              <a:ext uri="{FF2B5EF4-FFF2-40B4-BE49-F238E27FC236}">
                <a16:creationId xmlns:a16="http://schemas.microsoft.com/office/drawing/2014/main" id="{44B179F5-CEA3-3946-B102-8801C22DE439}"/>
              </a:ext>
            </a:extLst>
          </p:cNvPr>
          <p:cNvSpPr txBox="1"/>
          <p:nvPr/>
        </p:nvSpPr>
        <p:spPr>
          <a:xfrm>
            <a:off x="5009228" y="4140892"/>
            <a:ext cx="3178755" cy="646331"/>
          </a:xfrm>
          <a:prstGeom prst="rect">
            <a:avLst/>
          </a:prstGeom>
          <a:noFill/>
        </p:spPr>
        <p:txBody>
          <a:bodyPr wrap="none" rtlCol="0">
            <a:spAutoFit/>
          </a:bodyPr>
          <a:lstStyle/>
          <a:p>
            <a:pPr algn="ctr"/>
            <a:r>
              <a:rPr lang="en-US" dirty="0"/>
              <a:t>Clarity of goal</a:t>
            </a:r>
          </a:p>
          <a:p>
            <a:pPr algn="ctr"/>
            <a:r>
              <a:rPr lang="en-US" dirty="0"/>
              <a:t>Easily see how well you’ve done</a:t>
            </a:r>
          </a:p>
        </p:txBody>
      </p:sp>
      <p:grpSp>
        <p:nvGrpSpPr>
          <p:cNvPr id="38" name="Group 37">
            <a:extLst>
              <a:ext uri="{FF2B5EF4-FFF2-40B4-BE49-F238E27FC236}">
                <a16:creationId xmlns:a16="http://schemas.microsoft.com/office/drawing/2014/main" id="{C2B211D8-EBEF-ED4A-9A7A-AD4B4A06B826}"/>
              </a:ext>
            </a:extLst>
          </p:cNvPr>
          <p:cNvGrpSpPr/>
          <p:nvPr/>
        </p:nvGrpSpPr>
        <p:grpSpPr>
          <a:xfrm>
            <a:off x="612113" y="5356248"/>
            <a:ext cx="7850817" cy="511962"/>
            <a:chOff x="718868" y="5221729"/>
            <a:chExt cx="7850817" cy="511962"/>
          </a:xfrm>
        </p:grpSpPr>
        <p:sp>
          <p:nvSpPr>
            <p:cNvPr id="37" name="Rectangle 36">
              <a:extLst>
                <a:ext uri="{FF2B5EF4-FFF2-40B4-BE49-F238E27FC236}">
                  <a16:creationId xmlns:a16="http://schemas.microsoft.com/office/drawing/2014/main" id="{4A42B1C5-85C9-CE4D-885F-739D03835955}"/>
                </a:ext>
              </a:extLst>
            </p:cNvPr>
            <p:cNvSpPr/>
            <p:nvPr/>
          </p:nvSpPr>
          <p:spPr>
            <a:xfrm>
              <a:off x="718868" y="5221729"/>
              <a:ext cx="7850817" cy="51196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307B270-6C61-B049-855F-FE9AFEC4F544}"/>
                </a:ext>
              </a:extLst>
            </p:cNvPr>
            <p:cNvSpPr txBox="1"/>
            <p:nvPr/>
          </p:nvSpPr>
          <p:spPr>
            <a:xfrm>
              <a:off x="744747" y="5246878"/>
              <a:ext cx="7799058" cy="461665"/>
            </a:xfrm>
            <a:prstGeom prst="rect">
              <a:avLst/>
            </a:prstGeom>
            <a:noFill/>
          </p:spPr>
          <p:txBody>
            <a:bodyPr wrap="none" rtlCol="0">
              <a:spAutoFit/>
            </a:bodyPr>
            <a:lstStyle/>
            <a:p>
              <a:r>
                <a:rPr lang="en-US" sz="2400" dirty="0"/>
                <a:t>In general, we always build supervised models when possible</a:t>
              </a:r>
            </a:p>
          </p:txBody>
        </p:sp>
      </p:grpSp>
      <p:sp>
        <p:nvSpPr>
          <p:cNvPr id="8" name="TextBox 7">
            <a:extLst>
              <a:ext uri="{FF2B5EF4-FFF2-40B4-BE49-F238E27FC236}">
                <a16:creationId xmlns:a16="http://schemas.microsoft.com/office/drawing/2014/main" id="{D7630A76-7303-6E44-9A1D-404F56574D9F}"/>
              </a:ext>
            </a:extLst>
          </p:cNvPr>
          <p:cNvSpPr txBox="1"/>
          <p:nvPr/>
        </p:nvSpPr>
        <p:spPr>
          <a:xfrm>
            <a:off x="325754" y="1904706"/>
            <a:ext cx="1357061" cy="369332"/>
          </a:xfrm>
          <a:prstGeom prst="rect">
            <a:avLst/>
          </a:prstGeom>
          <a:noFill/>
        </p:spPr>
        <p:txBody>
          <a:bodyPr wrap="square" rtlCol="0">
            <a:spAutoFit/>
          </a:bodyPr>
          <a:lstStyle/>
          <a:p>
            <a:pPr algn="ctr"/>
            <a:r>
              <a:rPr lang="en-US" sz="900" dirty="0"/>
              <a:t>All you have are independent variables</a:t>
            </a:r>
          </a:p>
        </p:txBody>
      </p:sp>
      <p:sp>
        <p:nvSpPr>
          <p:cNvPr id="39" name="TextBox 38">
            <a:extLst>
              <a:ext uri="{FF2B5EF4-FFF2-40B4-BE49-F238E27FC236}">
                <a16:creationId xmlns:a16="http://schemas.microsoft.com/office/drawing/2014/main" id="{9E4513AD-6A37-C74E-AAF9-6D254F50ACC7}"/>
              </a:ext>
            </a:extLst>
          </p:cNvPr>
          <p:cNvSpPr txBox="1"/>
          <p:nvPr/>
        </p:nvSpPr>
        <p:spPr>
          <a:xfrm>
            <a:off x="7461185" y="1904706"/>
            <a:ext cx="1357061" cy="369332"/>
          </a:xfrm>
          <a:prstGeom prst="rect">
            <a:avLst/>
          </a:prstGeom>
          <a:noFill/>
        </p:spPr>
        <p:txBody>
          <a:bodyPr wrap="square" rtlCol="0">
            <a:spAutoFit/>
          </a:bodyPr>
          <a:lstStyle/>
          <a:p>
            <a:pPr algn="ctr"/>
            <a:r>
              <a:rPr lang="en-US" sz="900" dirty="0"/>
              <a:t>You also have a dependent variable y</a:t>
            </a:r>
          </a:p>
        </p:txBody>
      </p:sp>
    </p:spTree>
    <p:extLst>
      <p:ext uri="{BB962C8B-B14F-4D97-AF65-F5344CB8AC3E}">
        <p14:creationId xmlns:p14="http://schemas.microsoft.com/office/powerpoint/2010/main" val="392352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3600" dirty="0">
                <a:latin typeface="+mn-lt"/>
              </a:rPr>
              <a:t>How to Approach a Fraud Solution</a:t>
            </a:r>
          </a:p>
        </p:txBody>
      </p:sp>
      <p:sp>
        <p:nvSpPr>
          <p:cNvPr id="4" name="Content Placeholder 3"/>
          <p:cNvSpPr>
            <a:spLocks noGrp="1"/>
          </p:cNvSpPr>
          <p:nvPr>
            <p:ph sz="half" idx="2"/>
          </p:nvPr>
        </p:nvSpPr>
        <p:spPr>
          <a:xfrm>
            <a:off x="628650" y="1249240"/>
            <a:ext cx="7886700" cy="5050366"/>
          </a:xfrm>
        </p:spPr>
        <p:txBody>
          <a:bodyPr>
            <a:normAutofit fontScale="92500" lnSpcReduction="10000"/>
          </a:bodyPr>
          <a:lstStyle/>
          <a:p>
            <a:r>
              <a:rPr lang="en-US" dirty="0"/>
              <a:t>Listen, ask questions, fully understand business goals</a:t>
            </a:r>
          </a:p>
          <a:p>
            <a:r>
              <a:rPr lang="en-US" dirty="0"/>
              <a:t>Understand the fraud dynamics, as many fraud methods as possible (start thinking about entities and variables)</a:t>
            </a:r>
          </a:p>
          <a:p>
            <a:r>
              <a:rPr lang="en-US" dirty="0"/>
              <a:t>How will solution be implemented, used, maintained, measured, evaluated?</a:t>
            </a:r>
          </a:p>
          <a:p>
            <a:r>
              <a:rPr lang="en-US" dirty="0"/>
              <a:t>What data is available, historical?, going forward?, how collected, stored, do you have labels?</a:t>
            </a:r>
          </a:p>
          <a:p>
            <a:r>
              <a:rPr lang="en-US" dirty="0"/>
              <a:t>Design the problem framework: supervised or unsupervised?, regression or classification?, forensic or real time?, what time scales?, what are the inputs/outputs?, how to structure the data?</a:t>
            </a:r>
          </a:p>
          <a:p>
            <a:r>
              <a:rPr lang="en-US" dirty="0"/>
              <a:t>Prepare data, build models, evaluate</a:t>
            </a:r>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a:t>
            </a:fld>
            <a:endParaRPr lang="en-US"/>
          </a:p>
        </p:txBody>
      </p:sp>
    </p:spTree>
    <p:extLst>
      <p:ext uri="{BB962C8B-B14F-4D97-AF65-F5344CB8AC3E}">
        <p14:creationId xmlns:p14="http://schemas.microsoft.com/office/powerpoint/2010/main" val="68719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317212"/>
            <a:ext cx="8405812" cy="319088"/>
          </a:xfrm>
        </p:spPr>
        <p:txBody>
          <a:bodyPr>
            <a:noAutofit/>
          </a:bodyPr>
          <a:lstStyle/>
          <a:p>
            <a:r>
              <a:rPr lang="en-US" sz="3600" dirty="0" err="1">
                <a:latin typeface="+mn-lt"/>
              </a:rPr>
              <a:t>Mahalanobis</a:t>
            </a:r>
            <a:r>
              <a:rPr lang="en-US" sz="3600" dirty="0">
                <a:latin typeface="+mn-lt"/>
              </a:rPr>
              <a:t> Distance</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442" y="1140070"/>
            <a:ext cx="2857500" cy="2857500"/>
          </a:xfrm>
          <a:prstGeom prst="rect">
            <a:avLst/>
          </a:prstGeom>
        </p:spPr>
      </p:pic>
      <p:sp>
        <p:nvSpPr>
          <p:cNvPr id="5" name="TextBox 4"/>
          <p:cNvSpPr txBox="1"/>
          <p:nvPr/>
        </p:nvSpPr>
        <p:spPr>
          <a:xfrm>
            <a:off x="2439025" y="3958821"/>
            <a:ext cx="421910" cy="369332"/>
          </a:xfrm>
          <a:prstGeom prst="rect">
            <a:avLst/>
          </a:prstGeom>
          <a:noFill/>
        </p:spPr>
        <p:txBody>
          <a:bodyPr wrap="none" rtlCol="0">
            <a:spAutoFit/>
          </a:bodyPr>
          <a:lstStyle/>
          <a:p>
            <a:r>
              <a:rPr lang="en-US" dirty="0"/>
              <a:t>X1</a:t>
            </a:r>
          </a:p>
        </p:txBody>
      </p:sp>
      <p:sp>
        <p:nvSpPr>
          <p:cNvPr id="8" name="TextBox 7"/>
          <p:cNvSpPr txBox="1"/>
          <p:nvPr/>
        </p:nvSpPr>
        <p:spPr>
          <a:xfrm>
            <a:off x="901481" y="2464687"/>
            <a:ext cx="494016" cy="369332"/>
          </a:xfrm>
          <a:prstGeom prst="rect">
            <a:avLst/>
          </a:prstGeom>
          <a:noFill/>
        </p:spPr>
        <p:txBody>
          <a:bodyPr wrap="square" rtlCol="0">
            <a:spAutoFit/>
          </a:bodyPr>
          <a:lstStyle/>
          <a:p>
            <a:r>
              <a:rPr lang="en-US" dirty="0"/>
              <a:t>X2</a:t>
            </a:r>
          </a:p>
        </p:txBody>
      </p:sp>
      <p:sp>
        <p:nvSpPr>
          <p:cNvPr id="7" name="5-Point Star 6"/>
          <p:cNvSpPr/>
          <p:nvPr/>
        </p:nvSpPr>
        <p:spPr>
          <a:xfrm>
            <a:off x="2527448" y="2525640"/>
            <a:ext cx="333487" cy="268941"/>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76996" y="1611351"/>
            <a:ext cx="152991" cy="14240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064078" y="1976631"/>
            <a:ext cx="152991" cy="14240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8010" y="837326"/>
            <a:ext cx="5485091" cy="369332"/>
          </a:xfrm>
          <a:prstGeom prst="rect">
            <a:avLst/>
          </a:prstGeom>
          <a:noFill/>
        </p:spPr>
        <p:txBody>
          <a:bodyPr wrap="none" rtlCol="0">
            <a:spAutoFit/>
          </a:bodyPr>
          <a:lstStyle/>
          <a:p>
            <a:r>
              <a:rPr lang="en-US" dirty="0"/>
              <a:t>Which point is farther from the center, the red or green?</a:t>
            </a:r>
          </a:p>
        </p:txBody>
      </p:sp>
      <p:grpSp>
        <p:nvGrpSpPr>
          <p:cNvPr id="19" name="Group 18"/>
          <p:cNvGrpSpPr/>
          <p:nvPr/>
        </p:nvGrpSpPr>
        <p:grpSpPr>
          <a:xfrm>
            <a:off x="531496" y="1757404"/>
            <a:ext cx="8125100" cy="4781509"/>
            <a:chOff x="531496" y="1757404"/>
            <a:chExt cx="8125100" cy="4781509"/>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685" y="3681413"/>
              <a:ext cx="2857500" cy="2857500"/>
            </a:xfrm>
            <a:prstGeom prst="rect">
              <a:avLst/>
            </a:prstGeom>
          </p:spPr>
        </p:pic>
        <p:sp>
          <p:nvSpPr>
            <p:cNvPr id="15" name="TextBox 14"/>
            <p:cNvSpPr txBox="1"/>
            <p:nvPr/>
          </p:nvSpPr>
          <p:spPr>
            <a:xfrm>
              <a:off x="4356848" y="1757404"/>
              <a:ext cx="4299748" cy="2031325"/>
            </a:xfrm>
            <a:prstGeom prst="rect">
              <a:avLst/>
            </a:prstGeom>
            <a:noFill/>
          </p:spPr>
          <p:txBody>
            <a:bodyPr wrap="square" rtlCol="0">
              <a:spAutoFit/>
            </a:bodyPr>
            <a:lstStyle/>
            <a:p>
              <a:r>
                <a:rPr lang="en-US" dirty="0"/>
                <a:t>The </a:t>
              </a:r>
              <a:r>
                <a:rPr lang="en-US" dirty="0" err="1"/>
                <a:t>Mahalanobis</a:t>
              </a:r>
              <a:r>
                <a:rPr lang="en-US" dirty="0"/>
                <a:t> distance takes into account the different scales and correlations. It draws equal contours by scaling based on the correlations and different standard deviations. It then measures how many standard deviation contour lines it crosses between points.</a:t>
              </a:r>
            </a:p>
          </p:txBody>
        </p:sp>
        <p:sp>
          <p:nvSpPr>
            <p:cNvPr id="16" name="Oval 15"/>
            <p:cNvSpPr/>
            <p:nvPr/>
          </p:nvSpPr>
          <p:spPr>
            <a:xfrm>
              <a:off x="6841536" y="4765144"/>
              <a:ext cx="152991" cy="14240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884836" y="4420408"/>
              <a:ext cx="152991" cy="14240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6369721" y="5044720"/>
              <a:ext cx="333487" cy="268941"/>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31496" y="4830712"/>
              <a:ext cx="4535360" cy="1200329"/>
            </a:xfrm>
            <a:prstGeom prst="rect">
              <a:avLst/>
            </a:prstGeom>
            <a:noFill/>
          </p:spPr>
          <p:txBody>
            <a:bodyPr wrap="square" rtlCol="0">
              <a:spAutoFit/>
            </a:bodyPr>
            <a:lstStyle/>
            <a:p>
              <a:r>
                <a:rPr lang="en-US" dirty="0"/>
                <a:t>The </a:t>
              </a:r>
              <a:r>
                <a:rPr lang="en-US" dirty="0" err="1"/>
                <a:t>Mahalanobis</a:t>
              </a:r>
              <a:r>
                <a:rPr lang="en-US" dirty="0"/>
                <a:t> distance from the center is the same as first transforming to the Principal Component space and then scaling by the eigenvectors, or first PCA then z scaling.</a:t>
              </a:r>
            </a:p>
          </p:txBody>
        </p:sp>
      </p:grpSp>
      <p:sp>
        <p:nvSpPr>
          <p:cNvPr id="20" name="Rectangle 19"/>
          <p:cNvSpPr/>
          <p:nvPr/>
        </p:nvSpPr>
        <p:spPr>
          <a:xfrm>
            <a:off x="5066855" y="3775941"/>
            <a:ext cx="2872292"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183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2" y="-70095"/>
            <a:ext cx="8257166" cy="1325563"/>
          </a:xfrm>
        </p:spPr>
        <p:txBody>
          <a:bodyPr>
            <a:normAutofit/>
          </a:bodyPr>
          <a:lstStyle/>
          <a:p>
            <a:r>
              <a:rPr lang="en-US" sz="3600" dirty="0">
                <a:latin typeface="+mn-lt"/>
              </a:rPr>
              <a:t>Methods for Unsupervised Models</a:t>
            </a:r>
          </a:p>
        </p:txBody>
      </p:sp>
      <p:sp>
        <p:nvSpPr>
          <p:cNvPr id="4" name="Content Placeholder 3"/>
          <p:cNvSpPr>
            <a:spLocks noGrp="1"/>
          </p:cNvSpPr>
          <p:nvPr>
            <p:ph sz="half" idx="2"/>
          </p:nvPr>
        </p:nvSpPr>
        <p:spPr>
          <a:xfrm>
            <a:off x="419548" y="1201681"/>
            <a:ext cx="8294146" cy="5154670"/>
          </a:xfrm>
        </p:spPr>
        <p:txBody>
          <a:bodyPr>
            <a:normAutofit lnSpcReduction="10000"/>
          </a:bodyPr>
          <a:lstStyle/>
          <a:p>
            <a:pPr>
              <a:lnSpc>
                <a:spcPct val="100000"/>
              </a:lnSpc>
              <a:spcBef>
                <a:spcPts val="0"/>
              </a:spcBef>
            </a:pPr>
            <a:r>
              <a:rPr lang="en-US" sz="2600" dirty="0"/>
              <a:t>Unsupervised models are ones where we don’t have labeled data. </a:t>
            </a:r>
          </a:p>
          <a:p>
            <a:pPr>
              <a:lnSpc>
                <a:spcPct val="100000"/>
              </a:lnSpc>
              <a:spcBef>
                <a:spcPts val="0"/>
              </a:spcBef>
            </a:pPr>
            <a:r>
              <a:rPr lang="en-US" sz="2600" dirty="0"/>
              <a:t>Some unsupervised modeling is about finding structure or </a:t>
            </a:r>
            <a:r>
              <a:rPr lang="en-US" sz="2600" b="1" dirty="0"/>
              <a:t>clusters</a:t>
            </a:r>
            <a:r>
              <a:rPr lang="en-US" sz="2600" dirty="0"/>
              <a:t> in the data</a:t>
            </a:r>
          </a:p>
          <a:p>
            <a:pPr>
              <a:lnSpc>
                <a:spcPct val="100000"/>
              </a:lnSpc>
              <a:spcBef>
                <a:spcPts val="0"/>
              </a:spcBef>
            </a:pPr>
            <a:r>
              <a:rPr lang="en-US" sz="2600" dirty="0"/>
              <a:t>But for fraud it’s about finding </a:t>
            </a:r>
            <a:r>
              <a:rPr lang="en-US" sz="2600" b="1" dirty="0"/>
              <a:t>outliers:</a:t>
            </a:r>
          </a:p>
          <a:p>
            <a:pPr marL="514350" indent="-514350">
              <a:lnSpc>
                <a:spcPct val="100000"/>
              </a:lnSpc>
              <a:spcBef>
                <a:spcPts val="600"/>
              </a:spcBef>
              <a:buFont typeface="+mj-lt"/>
              <a:buAutoNum type="arabicPeriod"/>
            </a:pPr>
            <a:r>
              <a:rPr lang="en-US" sz="2000" dirty="0"/>
              <a:t>Find the right space (expert variables, as low dimensionality as possible)</a:t>
            </a:r>
          </a:p>
          <a:p>
            <a:pPr lvl="1">
              <a:lnSpc>
                <a:spcPct val="100000"/>
              </a:lnSpc>
              <a:spcBef>
                <a:spcPts val="600"/>
              </a:spcBef>
            </a:pPr>
            <a:r>
              <a:rPr lang="en-US" sz="1800" dirty="0"/>
              <a:t>Talk to experts, build expert variables</a:t>
            </a:r>
          </a:p>
          <a:p>
            <a:pPr lvl="1">
              <a:lnSpc>
                <a:spcPct val="100000"/>
              </a:lnSpc>
              <a:spcBef>
                <a:spcPts val="600"/>
              </a:spcBef>
            </a:pPr>
            <a:r>
              <a:rPr lang="en-US" sz="1800" dirty="0"/>
              <a:t>Remove correlations, do linear transformations (e.g. PCA)</a:t>
            </a:r>
          </a:p>
          <a:p>
            <a:pPr lvl="1">
              <a:lnSpc>
                <a:spcPct val="100000"/>
              </a:lnSpc>
              <a:spcBef>
                <a:spcPts val="600"/>
              </a:spcBef>
            </a:pPr>
            <a:r>
              <a:rPr lang="en-US" sz="1800" dirty="0"/>
              <a:t>For fraud, sometimes clustering/grouping first is important</a:t>
            </a:r>
          </a:p>
          <a:p>
            <a:pPr marL="514350" indent="-514350">
              <a:lnSpc>
                <a:spcPct val="100000"/>
              </a:lnSpc>
              <a:spcBef>
                <a:spcPts val="600"/>
              </a:spcBef>
              <a:buFont typeface="+mj-lt"/>
              <a:buAutoNum type="arabicPeriod"/>
            </a:pPr>
            <a:r>
              <a:rPr lang="en-US" sz="2000" dirty="0"/>
              <a:t>Two ways to build an unsupervised fraud algorithm:</a:t>
            </a:r>
          </a:p>
          <a:p>
            <a:pPr marL="457200" lvl="1" indent="0">
              <a:lnSpc>
                <a:spcPct val="100000"/>
              </a:lnSpc>
              <a:spcBef>
                <a:spcPts val="600"/>
              </a:spcBef>
              <a:buNone/>
            </a:pPr>
            <a:r>
              <a:rPr lang="en-US" sz="1800" dirty="0"/>
              <a:t>Method 1: Use a </a:t>
            </a:r>
            <a:r>
              <a:rPr lang="en-US" sz="1800" dirty="0" err="1"/>
              <a:t>Mahalanobis</a:t>
            </a:r>
            <a:r>
              <a:rPr lang="en-US" sz="1800" dirty="0"/>
              <a:t>-like distance: </a:t>
            </a:r>
          </a:p>
          <a:p>
            <a:pPr lvl="2">
              <a:lnSpc>
                <a:spcPct val="100000"/>
              </a:lnSpc>
              <a:spcBef>
                <a:spcPts val="600"/>
              </a:spcBef>
            </a:pPr>
            <a:r>
              <a:rPr lang="en-US" sz="1800" dirty="0"/>
              <a:t>z scale, PCA, z scale, heuristic function of </a:t>
            </a:r>
            <a:r>
              <a:rPr lang="en-US" sz="1800" dirty="0" err="1"/>
              <a:t>zscores</a:t>
            </a:r>
            <a:endParaRPr lang="en-US" sz="1800" dirty="0"/>
          </a:p>
          <a:p>
            <a:pPr marL="457200" lvl="1" indent="0">
              <a:lnSpc>
                <a:spcPct val="100000"/>
              </a:lnSpc>
              <a:spcBef>
                <a:spcPts val="600"/>
              </a:spcBef>
              <a:buNone/>
            </a:pPr>
            <a:r>
              <a:rPr lang="en-US" sz="1800" dirty="0"/>
              <a:t>Method 2: Use an autoencoder reproduction error</a:t>
            </a:r>
          </a:p>
          <a:p>
            <a:pPr marL="457200" indent="-457200">
              <a:lnSpc>
                <a:spcPct val="100000"/>
              </a:lnSpc>
              <a:spcBef>
                <a:spcPts val="600"/>
              </a:spcBef>
              <a:buFont typeface="+mj-lt"/>
              <a:buAutoNum type="arabicPeriod"/>
            </a:pPr>
            <a:r>
              <a:rPr lang="en-US" sz="2000" dirty="0"/>
              <a:t>Can use both methods to get two different scores, then combine them</a:t>
            </a:r>
          </a:p>
          <a:p>
            <a:pPr lvl="1">
              <a:lnSpc>
                <a:spcPct val="100000"/>
              </a:lnSpc>
              <a:spcBef>
                <a:spcPts val="0"/>
              </a:spcBef>
            </a:pPr>
            <a:endParaRPr lang="en-US" sz="2000" dirty="0"/>
          </a:p>
          <a:p>
            <a:pPr lvl="1">
              <a:lnSpc>
                <a:spcPct val="100000"/>
              </a:lnSpc>
              <a:spcBef>
                <a:spcPts val="0"/>
              </a:spcBef>
            </a:pPr>
            <a:endParaRPr lang="en-US" dirty="0"/>
          </a:p>
          <a:p>
            <a:pPr lvl="1">
              <a:lnSpc>
                <a:spcPct val="100000"/>
              </a:lnSpc>
              <a:spcBef>
                <a:spcPts val="0"/>
              </a:spcBef>
            </a:pPr>
            <a:endParaRPr lang="en-US" dirty="0"/>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6</a:t>
            </a:fld>
            <a:endParaRPr lang="en-US"/>
          </a:p>
        </p:txBody>
      </p:sp>
    </p:spTree>
    <p:extLst>
      <p:ext uri="{BB962C8B-B14F-4D97-AF65-F5344CB8AC3E}">
        <p14:creationId xmlns:p14="http://schemas.microsoft.com/office/powerpoint/2010/main" val="185373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4D2A3D7-7DAB-7D49-8C4C-8AEC4F88DCBD}"/>
              </a:ext>
            </a:extLst>
          </p:cNvPr>
          <p:cNvPicPr>
            <a:picLocks noChangeAspect="1"/>
          </p:cNvPicPr>
          <p:nvPr/>
        </p:nvPicPr>
        <p:blipFill>
          <a:blip r:embed="rId2"/>
          <a:stretch>
            <a:fillRect/>
          </a:stretch>
        </p:blipFill>
        <p:spPr>
          <a:xfrm>
            <a:off x="5220929" y="3204824"/>
            <a:ext cx="3594182" cy="3594182"/>
          </a:xfrm>
          <a:prstGeom prst="rect">
            <a:avLst/>
          </a:prstGeom>
        </p:spPr>
      </p:pic>
      <p:pic>
        <p:nvPicPr>
          <p:cNvPr id="16" name="Picture 15">
            <a:extLst>
              <a:ext uri="{FF2B5EF4-FFF2-40B4-BE49-F238E27FC236}">
                <a16:creationId xmlns:a16="http://schemas.microsoft.com/office/drawing/2014/main" id="{B229B051-319B-304F-8E5F-23C3FC7C78B6}"/>
              </a:ext>
            </a:extLst>
          </p:cNvPr>
          <p:cNvPicPr>
            <a:picLocks noChangeAspect="1"/>
          </p:cNvPicPr>
          <p:nvPr/>
        </p:nvPicPr>
        <p:blipFill>
          <a:blip r:embed="rId3"/>
          <a:stretch>
            <a:fillRect/>
          </a:stretch>
        </p:blipFill>
        <p:spPr>
          <a:xfrm>
            <a:off x="82591" y="1067668"/>
            <a:ext cx="3594182" cy="3594182"/>
          </a:xfrm>
          <a:prstGeom prst="rect">
            <a:avLst/>
          </a:prstGeom>
        </p:spPr>
      </p:pic>
      <p:sp>
        <p:nvSpPr>
          <p:cNvPr id="2" name="Title 1"/>
          <p:cNvSpPr>
            <a:spLocks noGrp="1"/>
          </p:cNvSpPr>
          <p:nvPr>
            <p:ph type="title"/>
          </p:nvPr>
        </p:nvSpPr>
        <p:spPr>
          <a:xfrm>
            <a:off x="628650" y="5758"/>
            <a:ext cx="7886700" cy="1325563"/>
          </a:xfrm>
        </p:spPr>
        <p:txBody>
          <a:bodyPr>
            <a:normAutofit/>
          </a:bodyPr>
          <a:lstStyle/>
          <a:p>
            <a:r>
              <a:rPr lang="en-US" sz="3600" dirty="0">
                <a:latin typeface="+mn-lt"/>
              </a:rPr>
              <a:t>Finding Outliers: First Scale Dimensions</a:t>
            </a:r>
          </a:p>
        </p:txBody>
      </p:sp>
      <p:sp>
        <p:nvSpPr>
          <p:cNvPr id="5" name="Slide Number Placeholder 4"/>
          <p:cNvSpPr>
            <a:spLocks noGrp="1"/>
          </p:cNvSpPr>
          <p:nvPr>
            <p:ph type="sldNum" sz="quarter" idx="12"/>
          </p:nvPr>
        </p:nvSpPr>
        <p:spPr/>
        <p:txBody>
          <a:bodyPr/>
          <a:lstStyle/>
          <a:p>
            <a:fld id="{88CD9788-50B9-FE4F-BD86-303CACCBE7E1}" type="slidenum">
              <a:rPr lang="en-US" smtClean="0"/>
              <a:t>7</a:t>
            </a:fld>
            <a:endParaRPr lang="en-US"/>
          </a:p>
        </p:txBody>
      </p:sp>
      <p:sp>
        <p:nvSpPr>
          <p:cNvPr id="8" name="TextBox 7">
            <a:extLst>
              <a:ext uri="{FF2B5EF4-FFF2-40B4-BE49-F238E27FC236}">
                <a16:creationId xmlns:a16="http://schemas.microsoft.com/office/drawing/2014/main" id="{8DCD07A9-B932-9C4D-ACC5-E9D140341BEF}"/>
              </a:ext>
            </a:extLst>
          </p:cNvPr>
          <p:cNvSpPr txBox="1"/>
          <p:nvPr/>
        </p:nvSpPr>
        <p:spPr>
          <a:xfrm>
            <a:off x="4387388" y="3149730"/>
            <a:ext cx="872034" cy="369332"/>
          </a:xfrm>
          <a:prstGeom prst="rect">
            <a:avLst/>
          </a:prstGeom>
          <a:noFill/>
        </p:spPr>
        <p:txBody>
          <a:bodyPr wrap="none" rtlCol="0">
            <a:spAutoFit/>
          </a:bodyPr>
          <a:lstStyle/>
          <a:p>
            <a:r>
              <a:rPr lang="en-US" dirty="0"/>
              <a:t>Z scale:</a:t>
            </a:r>
          </a:p>
        </p:txBody>
      </p:sp>
      <p:pic>
        <p:nvPicPr>
          <p:cNvPr id="12" name="Picture 11">
            <a:extLst>
              <a:ext uri="{FF2B5EF4-FFF2-40B4-BE49-F238E27FC236}">
                <a16:creationId xmlns:a16="http://schemas.microsoft.com/office/drawing/2014/main" id="{47676292-63C1-564F-A0DA-2E7A85B2470D}"/>
              </a:ext>
            </a:extLst>
          </p:cNvPr>
          <p:cNvPicPr>
            <a:picLocks noChangeAspect="1"/>
          </p:cNvPicPr>
          <p:nvPr/>
        </p:nvPicPr>
        <p:blipFill>
          <a:blip r:embed="rId4"/>
          <a:stretch>
            <a:fillRect/>
          </a:stretch>
        </p:blipFill>
        <p:spPr>
          <a:xfrm>
            <a:off x="4289222" y="3586281"/>
            <a:ext cx="1068365" cy="399231"/>
          </a:xfrm>
          <a:prstGeom prst="rect">
            <a:avLst/>
          </a:prstGeom>
        </p:spPr>
      </p:pic>
      <p:grpSp>
        <p:nvGrpSpPr>
          <p:cNvPr id="30" name="Group 29">
            <a:extLst>
              <a:ext uri="{FF2B5EF4-FFF2-40B4-BE49-F238E27FC236}">
                <a16:creationId xmlns:a16="http://schemas.microsoft.com/office/drawing/2014/main" id="{28377612-8624-9F47-824A-8AA407101D53}"/>
              </a:ext>
            </a:extLst>
          </p:cNvPr>
          <p:cNvGrpSpPr/>
          <p:nvPr/>
        </p:nvGrpSpPr>
        <p:grpSpPr>
          <a:xfrm>
            <a:off x="3072007" y="1271733"/>
            <a:ext cx="2148922" cy="925299"/>
            <a:chOff x="1008790" y="5097043"/>
            <a:chExt cx="2148922" cy="925299"/>
          </a:xfrm>
        </p:grpSpPr>
        <p:sp>
          <p:nvSpPr>
            <p:cNvPr id="17" name="TextBox 16">
              <a:extLst>
                <a:ext uri="{FF2B5EF4-FFF2-40B4-BE49-F238E27FC236}">
                  <a16:creationId xmlns:a16="http://schemas.microsoft.com/office/drawing/2014/main" id="{4A8285CC-7301-7348-84AC-E375E3F8AC97}"/>
                </a:ext>
              </a:extLst>
            </p:cNvPr>
            <p:cNvSpPr txBox="1"/>
            <p:nvPr/>
          </p:nvSpPr>
          <p:spPr>
            <a:xfrm>
              <a:off x="1008790" y="5097043"/>
              <a:ext cx="2148922" cy="276999"/>
            </a:xfrm>
            <a:prstGeom prst="rect">
              <a:avLst/>
            </a:prstGeom>
            <a:noFill/>
          </p:spPr>
          <p:txBody>
            <a:bodyPr wrap="none" rtlCol="0">
              <a:spAutoFit/>
            </a:bodyPr>
            <a:lstStyle/>
            <a:p>
              <a:r>
                <a:rPr lang="en-US" sz="1200" dirty="0"/>
                <a:t>Dimension    mean </a:t>
              </a:r>
              <a:r>
                <a:rPr lang="en-US" sz="1200" dirty="0">
                  <a:latin typeface="Symbol" pitchFamily="2" charset="2"/>
                </a:rPr>
                <a:t>m</a:t>
              </a:r>
              <a:r>
                <a:rPr lang="en-US" sz="1200" dirty="0"/>
                <a:t>      </a:t>
              </a:r>
              <a:r>
                <a:rPr lang="en-US" sz="1200" dirty="0" err="1"/>
                <a:t>stdev</a:t>
              </a:r>
              <a:r>
                <a:rPr lang="en-US" sz="1200" dirty="0"/>
                <a:t> </a:t>
              </a:r>
              <a:r>
                <a:rPr lang="en-US" sz="1200" dirty="0">
                  <a:latin typeface="Symbol" pitchFamily="2" charset="2"/>
                </a:rPr>
                <a:t>s</a:t>
              </a:r>
            </a:p>
          </p:txBody>
        </p:sp>
        <p:grpSp>
          <p:nvGrpSpPr>
            <p:cNvPr id="21" name="Group 20">
              <a:extLst>
                <a:ext uri="{FF2B5EF4-FFF2-40B4-BE49-F238E27FC236}">
                  <a16:creationId xmlns:a16="http://schemas.microsoft.com/office/drawing/2014/main" id="{411096EB-DAFE-1749-AC74-0DF4C930FB11}"/>
                </a:ext>
              </a:extLst>
            </p:cNvPr>
            <p:cNvGrpSpPr/>
            <p:nvPr/>
          </p:nvGrpSpPr>
          <p:grpSpPr>
            <a:xfrm>
              <a:off x="1294124" y="5305829"/>
              <a:ext cx="1815801" cy="276999"/>
              <a:chOff x="1294124" y="5362981"/>
              <a:chExt cx="1815801" cy="276999"/>
            </a:xfrm>
          </p:grpSpPr>
          <p:sp>
            <p:nvSpPr>
              <p:cNvPr id="18" name="TextBox 17">
                <a:extLst>
                  <a:ext uri="{FF2B5EF4-FFF2-40B4-BE49-F238E27FC236}">
                    <a16:creationId xmlns:a16="http://schemas.microsoft.com/office/drawing/2014/main" id="{45069E5D-F82D-204C-9B0A-79E73C57A2A2}"/>
                  </a:ext>
                </a:extLst>
              </p:cNvPr>
              <p:cNvSpPr txBox="1"/>
              <p:nvPr/>
            </p:nvSpPr>
            <p:spPr>
              <a:xfrm>
                <a:off x="1294124" y="5362981"/>
                <a:ext cx="330540" cy="276999"/>
              </a:xfrm>
              <a:prstGeom prst="rect">
                <a:avLst/>
              </a:prstGeom>
              <a:noFill/>
            </p:spPr>
            <p:txBody>
              <a:bodyPr wrap="none" rtlCol="0">
                <a:spAutoFit/>
              </a:bodyPr>
              <a:lstStyle/>
              <a:p>
                <a:r>
                  <a:rPr lang="en-US" sz="1200" dirty="0"/>
                  <a:t>x1</a:t>
                </a:r>
              </a:p>
            </p:txBody>
          </p:sp>
          <p:sp>
            <p:nvSpPr>
              <p:cNvPr id="19" name="TextBox 18">
                <a:extLst>
                  <a:ext uri="{FF2B5EF4-FFF2-40B4-BE49-F238E27FC236}">
                    <a16:creationId xmlns:a16="http://schemas.microsoft.com/office/drawing/2014/main" id="{738D4F00-4859-EC4B-8257-9EE98AB46BB1}"/>
                  </a:ext>
                </a:extLst>
              </p:cNvPr>
              <p:cNvSpPr txBox="1"/>
              <p:nvPr/>
            </p:nvSpPr>
            <p:spPr>
              <a:xfrm>
                <a:off x="1892581" y="5362981"/>
                <a:ext cx="495643" cy="276999"/>
              </a:xfrm>
              <a:prstGeom prst="rect">
                <a:avLst/>
              </a:prstGeom>
              <a:noFill/>
            </p:spPr>
            <p:txBody>
              <a:bodyPr wrap="square" rtlCol="0">
                <a:spAutoFit/>
              </a:bodyPr>
              <a:lstStyle/>
              <a:p>
                <a:r>
                  <a:rPr lang="en-US" sz="1200" dirty="0"/>
                  <a:t>198</a:t>
                </a:r>
              </a:p>
            </p:txBody>
          </p:sp>
          <p:sp>
            <p:nvSpPr>
              <p:cNvPr id="20" name="TextBox 19">
                <a:extLst>
                  <a:ext uri="{FF2B5EF4-FFF2-40B4-BE49-F238E27FC236}">
                    <a16:creationId xmlns:a16="http://schemas.microsoft.com/office/drawing/2014/main" id="{D9648D2A-936B-DB42-9CF6-75514B88DE18}"/>
                  </a:ext>
                </a:extLst>
              </p:cNvPr>
              <p:cNvSpPr txBox="1"/>
              <p:nvPr/>
            </p:nvSpPr>
            <p:spPr>
              <a:xfrm>
                <a:off x="2614282" y="5362981"/>
                <a:ext cx="495643" cy="276999"/>
              </a:xfrm>
              <a:prstGeom prst="rect">
                <a:avLst/>
              </a:prstGeom>
              <a:noFill/>
            </p:spPr>
            <p:txBody>
              <a:bodyPr wrap="square" rtlCol="0">
                <a:spAutoFit/>
              </a:bodyPr>
              <a:lstStyle/>
              <a:p>
                <a:r>
                  <a:rPr lang="en-US" sz="1200" dirty="0"/>
                  <a:t>40</a:t>
                </a:r>
              </a:p>
            </p:txBody>
          </p:sp>
        </p:grpSp>
        <p:grpSp>
          <p:nvGrpSpPr>
            <p:cNvPr id="22" name="Group 21">
              <a:extLst>
                <a:ext uri="{FF2B5EF4-FFF2-40B4-BE49-F238E27FC236}">
                  <a16:creationId xmlns:a16="http://schemas.microsoft.com/office/drawing/2014/main" id="{FC74CC3D-62DD-7248-9EEB-FC8616AE651D}"/>
                </a:ext>
              </a:extLst>
            </p:cNvPr>
            <p:cNvGrpSpPr/>
            <p:nvPr/>
          </p:nvGrpSpPr>
          <p:grpSpPr>
            <a:xfrm>
              <a:off x="1289374" y="5525586"/>
              <a:ext cx="1815801" cy="276999"/>
              <a:chOff x="1294124" y="5362981"/>
              <a:chExt cx="1815801" cy="276999"/>
            </a:xfrm>
          </p:grpSpPr>
          <p:sp>
            <p:nvSpPr>
              <p:cNvPr id="23" name="TextBox 22">
                <a:extLst>
                  <a:ext uri="{FF2B5EF4-FFF2-40B4-BE49-F238E27FC236}">
                    <a16:creationId xmlns:a16="http://schemas.microsoft.com/office/drawing/2014/main" id="{3B443FCC-017A-CD4A-9BCC-0D0DA850CD86}"/>
                  </a:ext>
                </a:extLst>
              </p:cNvPr>
              <p:cNvSpPr txBox="1"/>
              <p:nvPr/>
            </p:nvSpPr>
            <p:spPr>
              <a:xfrm>
                <a:off x="1294124" y="5362981"/>
                <a:ext cx="330540" cy="276999"/>
              </a:xfrm>
              <a:prstGeom prst="rect">
                <a:avLst/>
              </a:prstGeom>
              <a:noFill/>
            </p:spPr>
            <p:txBody>
              <a:bodyPr wrap="none" rtlCol="0">
                <a:spAutoFit/>
              </a:bodyPr>
              <a:lstStyle/>
              <a:p>
                <a:r>
                  <a:rPr lang="en-US" sz="1200" dirty="0"/>
                  <a:t>x2</a:t>
                </a:r>
              </a:p>
            </p:txBody>
          </p:sp>
          <p:sp>
            <p:nvSpPr>
              <p:cNvPr id="24" name="TextBox 23">
                <a:extLst>
                  <a:ext uri="{FF2B5EF4-FFF2-40B4-BE49-F238E27FC236}">
                    <a16:creationId xmlns:a16="http://schemas.microsoft.com/office/drawing/2014/main" id="{4B5E0E2B-1AEA-1E48-944E-B3E66A6C276D}"/>
                  </a:ext>
                </a:extLst>
              </p:cNvPr>
              <p:cNvSpPr txBox="1"/>
              <p:nvPr/>
            </p:nvSpPr>
            <p:spPr>
              <a:xfrm>
                <a:off x="1956877" y="5362981"/>
                <a:ext cx="495643" cy="276999"/>
              </a:xfrm>
              <a:prstGeom prst="rect">
                <a:avLst/>
              </a:prstGeom>
              <a:noFill/>
            </p:spPr>
            <p:txBody>
              <a:bodyPr wrap="square" rtlCol="0">
                <a:spAutoFit/>
              </a:bodyPr>
              <a:lstStyle/>
              <a:p>
                <a:r>
                  <a:rPr lang="en-US" sz="1200" dirty="0"/>
                  <a:t>2</a:t>
                </a:r>
              </a:p>
            </p:txBody>
          </p:sp>
          <p:sp>
            <p:nvSpPr>
              <p:cNvPr id="25" name="TextBox 24">
                <a:extLst>
                  <a:ext uri="{FF2B5EF4-FFF2-40B4-BE49-F238E27FC236}">
                    <a16:creationId xmlns:a16="http://schemas.microsoft.com/office/drawing/2014/main" id="{38A73954-9EC9-B044-A778-CEFD978990D8}"/>
                  </a:ext>
                </a:extLst>
              </p:cNvPr>
              <p:cNvSpPr txBox="1"/>
              <p:nvPr/>
            </p:nvSpPr>
            <p:spPr>
              <a:xfrm>
                <a:off x="2614282" y="5362981"/>
                <a:ext cx="495643" cy="276999"/>
              </a:xfrm>
              <a:prstGeom prst="rect">
                <a:avLst/>
              </a:prstGeom>
              <a:noFill/>
            </p:spPr>
            <p:txBody>
              <a:bodyPr wrap="square" rtlCol="0">
                <a:spAutoFit/>
              </a:bodyPr>
              <a:lstStyle/>
              <a:p>
                <a:r>
                  <a:rPr lang="en-US" sz="1200" dirty="0"/>
                  <a:t>0.1</a:t>
                </a:r>
              </a:p>
            </p:txBody>
          </p:sp>
        </p:grpSp>
        <p:grpSp>
          <p:nvGrpSpPr>
            <p:cNvPr id="26" name="Group 25">
              <a:extLst>
                <a:ext uri="{FF2B5EF4-FFF2-40B4-BE49-F238E27FC236}">
                  <a16:creationId xmlns:a16="http://schemas.microsoft.com/office/drawing/2014/main" id="{77EE207A-E19C-F24B-8C1E-624E18902034}"/>
                </a:ext>
              </a:extLst>
            </p:cNvPr>
            <p:cNvGrpSpPr/>
            <p:nvPr/>
          </p:nvGrpSpPr>
          <p:grpSpPr>
            <a:xfrm>
              <a:off x="1284759" y="5745343"/>
              <a:ext cx="1851521" cy="276999"/>
              <a:chOff x="1294124" y="5362981"/>
              <a:chExt cx="1851521" cy="276999"/>
            </a:xfrm>
          </p:grpSpPr>
          <p:sp>
            <p:nvSpPr>
              <p:cNvPr id="27" name="TextBox 26">
                <a:extLst>
                  <a:ext uri="{FF2B5EF4-FFF2-40B4-BE49-F238E27FC236}">
                    <a16:creationId xmlns:a16="http://schemas.microsoft.com/office/drawing/2014/main" id="{6B7C8E8B-1273-414B-ADA3-501784B818CB}"/>
                  </a:ext>
                </a:extLst>
              </p:cNvPr>
              <p:cNvSpPr txBox="1"/>
              <p:nvPr/>
            </p:nvSpPr>
            <p:spPr>
              <a:xfrm>
                <a:off x="1294124" y="5362981"/>
                <a:ext cx="330540" cy="276999"/>
              </a:xfrm>
              <a:prstGeom prst="rect">
                <a:avLst/>
              </a:prstGeom>
              <a:noFill/>
            </p:spPr>
            <p:txBody>
              <a:bodyPr wrap="none" rtlCol="0">
                <a:spAutoFit/>
              </a:bodyPr>
              <a:lstStyle/>
              <a:p>
                <a:r>
                  <a:rPr lang="en-US" sz="1200" dirty="0"/>
                  <a:t>x3</a:t>
                </a:r>
              </a:p>
            </p:txBody>
          </p:sp>
          <p:sp>
            <p:nvSpPr>
              <p:cNvPr id="28" name="TextBox 27">
                <a:extLst>
                  <a:ext uri="{FF2B5EF4-FFF2-40B4-BE49-F238E27FC236}">
                    <a16:creationId xmlns:a16="http://schemas.microsoft.com/office/drawing/2014/main" id="{28A07F89-9B9B-E346-A33D-46FA41161B7E}"/>
                  </a:ext>
                </a:extLst>
              </p:cNvPr>
              <p:cNvSpPr txBox="1"/>
              <p:nvPr/>
            </p:nvSpPr>
            <p:spPr>
              <a:xfrm>
                <a:off x="1864005" y="5362981"/>
                <a:ext cx="495643" cy="276999"/>
              </a:xfrm>
              <a:prstGeom prst="rect">
                <a:avLst/>
              </a:prstGeom>
              <a:noFill/>
            </p:spPr>
            <p:txBody>
              <a:bodyPr wrap="square" rtlCol="0">
                <a:spAutoFit/>
              </a:bodyPr>
              <a:lstStyle/>
              <a:p>
                <a:r>
                  <a:rPr lang="en-US" sz="1200" dirty="0"/>
                  <a:t>-9.9</a:t>
                </a:r>
              </a:p>
            </p:txBody>
          </p:sp>
          <p:sp>
            <p:nvSpPr>
              <p:cNvPr id="29" name="TextBox 28">
                <a:extLst>
                  <a:ext uri="{FF2B5EF4-FFF2-40B4-BE49-F238E27FC236}">
                    <a16:creationId xmlns:a16="http://schemas.microsoft.com/office/drawing/2014/main" id="{95CCF083-5D63-EB49-911F-2DDA27159B00}"/>
                  </a:ext>
                </a:extLst>
              </p:cNvPr>
              <p:cNvSpPr txBox="1"/>
              <p:nvPr/>
            </p:nvSpPr>
            <p:spPr>
              <a:xfrm>
                <a:off x="2650002" y="5362981"/>
                <a:ext cx="495643" cy="276999"/>
              </a:xfrm>
              <a:prstGeom prst="rect">
                <a:avLst/>
              </a:prstGeom>
              <a:noFill/>
            </p:spPr>
            <p:txBody>
              <a:bodyPr wrap="square" rtlCol="0">
                <a:spAutoFit/>
              </a:bodyPr>
              <a:lstStyle/>
              <a:p>
                <a:r>
                  <a:rPr lang="en-US" sz="1200" dirty="0"/>
                  <a:t>3</a:t>
                </a:r>
              </a:p>
            </p:txBody>
          </p:sp>
        </p:grpSp>
      </p:grpSp>
      <p:grpSp>
        <p:nvGrpSpPr>
          <p:cNvPr id="31" name="Group 30">
            <a:extLst>
              <a:ext uri="{FF2B5EF4-FFF2-40B4-BE49-F238E27FC236}">
                <a16:creationId xmlns:a16="http://schemas.microsoft.com/office/drawing/2014/main" id="{F2A5F2A2-03FE-6040-8F68-E3ACED785CAA}"/>
              </a:ext>
            </a:extLst>
          </p:cNvPr>
          <p:cNvGrpSpPr/>
          <p:nvPr/>
        </p:nvGrpSpPr>
        <p:grpSpPr>
          <a:xfrm>
            <a:off x="3782634" y="5377481"/>
            <a:ext cx="2148922" cy="925299"/>
            <a:chOff x="1008790" y="5097043"/>
            <a:chExt cx="2148922" cy="925299"/>
          </a:xfrm>
        </p:grpSpPr>
        <p:sp>
          <p:nvSpPr>
            <p:cNvPr id="32" name="TextBox 31">
              <a:extLst>
                <a:ext uri="{FF2B5EF4-FFF2-40B4-BE49-F238E27FC236}">
                  <a16:creationId xmlns:a16="http://schemas.microsoft.com/office/drawing/2014/main" id="{CE1761CE-CCA8-1247-BC0D-F41C2AE5E0A2}"/>
                </a:ext>
              </a:extLst>
            </p:cNvPr>
            <p:cNvSpPr txBox="1"/>
            <p:nvPr/>
          </p:nvSpPr>
          <p:spPr>
            <a:xfrm>
              <a:off x="1008790" y="5097043"/>
              <a:ext cx="2148922" cy="276999"/>
            </a:xfrm>
            <a:prstGeom prst="rect">
              <a:avLst/>
            </a:prstGeom>
            <a:noFill/>
          </p:spPr>
          <p:txBody>
            <a:bodyPr wrap="none" rtlCol="0">
              <a:spAutoFit/>
            </a:bodyPr>
            <a:lstStyle/>
            <a:p>
              <a:r>
                <a:rPr lang="en-US" sz="1200" dirty="0"/>
                <a:t>Dimension    mean </a:t>
              </a:r>
              <a:r>
                <a:rPr lang="en-US" sz="1200" dirty="0">
                  <a:latin typeface="Symbol" pitchFamily="2" charset="2"/>
                </a:rPr>
                <a:t>m</a:t>
              </a:r>
              <a:r>
                <a:rPr lang="en-US" sz="1200" dirty="0"/>
                <a:t>      </a:t>
              </a:r>
              <a:r>
                <a:rPr lang="en-US" sz="1200" dirty="0" err="1"/>
                <a:t>stdev</a:t>
              </a:r>
              <a:r>
                <a:rPr lang="en-US" sz="1200" dirty="0"/>
                <a:t> </a:t>
              </a:r>
              <a:r>
                <a:rPr lang="en-US" sz="1200" dirty="0">
                  <a:latin typeface="Symbol" pitchFamily="2" charset="2"/>
                </a:rPr>
                <a:t>s</a:t>
              </a:r>
            </a:p>
          </p:txBody>
        </p:sp>
        <p:grpSp>
          <p:nvGrpSpPr>
            <p:cNvPr id="33" name="Group 32">
              <a:extLst>
                <a:ext uri="{FF2B5EF4-FFF2-40B4-BE49-F238E27FC236}">
                  <a16:creationId xmlns:a16="http://schemas.microsoft.com/office/drawing/2014/main" id="{5F309B7D-78D4-744F-BFE1-602736F1D93A}"/>
                </a:ext>
              </a:extLst>
            </p:cNvPr>
            <p:cNvGrpSpPr/>
            <p:nvPr/>
          </p:nvGrpSpPr>
          <p:grpSpPr>
            <a:xfrm>
              <a:off x="1294124" y="5305829"/>
              <a:ext cx="1815801" cy="276999"/>
              <a:chOff x="1294124" y="5362981"/>
              <a:chExt cx="1815801" cy="276999"/>
            </a:xfrm>
          </p:grpSpPr>
          <p:sp>
            <p:nvSpPr>
              <p:cNvPr id="42" name="TextBox 41">
                <a:extLst>
                  <a:ext uri="{FF2B5EF4-FFF2-40B4-BE49-F238E27FC236}">
                    <a16:creationId xmlns:a16="http://schemas.microsoft.com/office/drawing/2014/main" id="{96F5A420-3DE9-134B-B4C1-639681488168}"/>
                  </a:ext>
                </a:extLst>
              </p:cNvPr>
              <p:cNvSpPr txBox="1"/>
              <p:nvPr/>
            </p:nvSpPr>
            <p:spPr>
              <a:xfrm>
                <a:off x="1294124" y="5362981"/>
                <a:ext cx="324128" cy="276999"/>
              </a:xfrm>
              <a:prstGeom prst="rect">
                <a:avLst/>
              </a:prstGeom>
              <a:noFill/>
            </p:spPr>
            <p:txBody>
              <a:bodyPr wrap="none" rtlCol="0">
                <a:spAutoFit/>
              </a:bodyPr>
              <a:lstStyle/>
              <a:p>
                <a:r>
                  <a:rPr lang="en-US" sz="1200" dirty="0"/>
                  <a:t>z1</a:t>
                </a:r>
              </a:p>
            </p:txBody>
          </p:sp>
          <p:sp>
            <p:nvSpPr>
              <p:cNvPr id="43" name="TextBox 42">
                <a:extLst>
                  <a:ext uri="{FF2B5EF4-FFF2-40B4-BE49-F238E27FC236}">
                    <a16:creationId xmlns:a16="http://schemas.microsoft.com/office/drawing/2014/main" id="{6757EEF5-821B-E047-8DF0-596F4E500F0F}"/>
                  </a:ext>
                </a:extLst>
              </p:cNvPr>
              <p:cNvSpPr txBox="1"/>
              <p:nvPr/>
            </p:nvSpPr>
            <p:spPr>
              <a:xfrm>
                <a:off x="2006885" y="5362981"/>
                <a:ext cx="495643" cy="276999"/>
              </a:xfrm>
              <a:prstGeom prst="rect">
                <a:avLst/>
              </a:prstGeom>
              <a:noFill/>
            </p:spPr>
            <p:txBody>
              <a:bodyPr wrap="square" rtlCol="0">
                <a:spAutoFit/>
              </a:bodyPr>
              <a:lstStyle/>
              <a:p>
                <a:r>
                  <a:rPr lang="en-US" sz="1200" dirty="0"/>
                  <a:t>0</a:t>
                </a:r>
              </a:p>
            </p:txBody>
          </p:sp>
          <p:sp>
            <p:nvSpPr>
              <p:cNvPr id="44" name="TextBox 43">
                <a:extLst>
                  <a:ext uri="{FF2B5EF4-FFF2-40B4-BE49-F238E27FC236}">
                    <a16:creationId xmlns:a16="http://schemas.microsoft.com/office/drawing/2014/main" id="{241B89BB-87D8-8E4A-AB38-CFFFFF5DDC21}"/>
                  </a:ext>
                </a:extLst>
              </p:cNvPr>
              <p:cNvSpPr txBox="1"/>
              <p:nvPr/>
            </p:nvSpPr>
            <p:spPr>
              <a:xfrm>
                <a:off x="2614282" y="5362981"/>
                <a:ext cx="495643" cy="276999"/>
              </a:xfrm>
              <a:prstGeom prst="rect">
                <a:avLst/>
              </a:prstGeom>
              <a:noFill/>
            </p:spPr>
            <p:txBody>
              <a:bodyPr wrap="square" rtlCol="0">
                <a:spAutoFit/>
              </a:bodyPr>
              <a:lstStyle/>
              <a:p>
                <a:r>
                  <a:rPr lang="en-US" sz="1200" dirty="0"/>
                  <a:t>1</a:t>
                </a:r>
              </a:p>
            </p:txBody>
          </p:sp>
        </p:grpSp>
        <p:grpSp>
          <p:nvGrpSpPr>
            <p:cNvPr id="34" name="Group 33">
              <a:extLst>
                <a:ext uri="{FF2B5EF4-FFF2-40B4-BE49-F238E27FC236}">
                  <a16:creationId xmlns:a16="http://schemas.microsoft.com/office/drawing/2014/main" id="{880D2489-0D3B-9347-90DA-AA3B8EF17941}"/>
                </a:ext>
              </a:extLst>
            </p:cNvPr>
            <p:cNvGrpSpPr/>
            <p:nvPr/>
          </p:nvGrpSpPr>
          <p:grpSpPr>
            <a:xfrm>
              <a:off x="1289374" y="5525586"/>
              <a:ext cx="1815801" cy="276999"/>
              <a:chOff x="1294124" y="5362981"/>
              <a:chExt cx="1815801" cy="276999"/>
            </a:xfrm>
          </p:grpSpPr>
          <p:sp>
            <p:nvSpPr>
              <p:cNvPr id="39" name="TextBox 38">
                <a:extLst>
                  <a:ext uri="{FF2B5EF4-FFF2-40B4-BE49-F238E27FC236}">
                    <a16:creationId xmlns:a16="http://schemas.microsoft.com/office/drawing/2014/main" id="{EB5A5EF1-D3A1-A148-858B-059B07AF59FF}"/>
                  </a:ext>
                </a:extLst>
              </p:cNvPr>
              <p:cNvSpPr txBox="1"/>
              <p:nvPr/>
            </p:nvSpPr>
            <p:spPr>
              <a:xfrm>
                <a:off x="1294124" y="5362981"/>
                <a:ext cx="324128" cy="276999"/>
              </a:xfrm>
              <a:prstGeom prst="rect">
                <a:avLst/>
              </a:prstGeom>
              <a:noFill/>
            </p:spPr>
            <p:txBody>
              <a:bodyPr wrap="none" rtlCol="0">
                <a:spAutoFit/>
              </a:bodyPr>
              <a:lstStyle/>
              <a:p>
                <a:r>
                  <a:rPr lang="en-US" sz="1200" dirty="0"/>
                  <a:t>z2</a:t>
                </a:r>
              </a:p>
            </p:txBody>
          </p:sp>
          <p:sp>
            <p:nvSpPr>
              <p:cNvPr id="40" name="TextBox 39">
                <a:extLst>
                  <a:ext uri="{FF2B5EF4-FFF2-40B4-BE49-F238E27FC236}">
                    <a16:creationId xmlns:a16="http://schemas.microsoft.com/office/drawing/2014/main" id="{72E6BDDD-9618-8D43-9B46-280BB19E3775}"/>
                  </a:ext>
                </a:extLst>
              </p:cNvPr>
              <p:cNvSpPr txBox="1"/>
              <p:nvPr/>
            </p:nvSpPr>
            <p:spPr>
              <a:xfrm>
                <a:off x="2014029" y="5362981"/>
                <a:ext cx="495643" cy="276999"/>
              </a:xfrm>
              <a:prstGeom prst="rect">
                <a:avLst/>
              </a:prstGeom>
              <a:noFill/>
            </p:spPr>
            <p:txBody>
              <a:bodyPr wrap="square" rtlCol="0">
                <a:spAutoFit/>
              </a:bodyPr>
              <a:lstStyle/>
              <a:p>
                <a:r>
                  <a:rPr lang="en-US" sz="1200" dirty="0"/>
                  <a:t>0</a:t>
                </a:r>
              </a:p>
            </p:txBody>
          </p:sp>
          <p:sp>
            <p:nvSpPr>
              <p:cNvPr id="41" name="TextBox 40">
                <a:extLst>
                  <a:ext uri="{FF2B5EF4-FFF2-40B4-BE49-F238E27FC236}">
                    <a16:creationId xmlns:a16="http://schemas.microsoft.com/office/drawing/2014/main" id="{3BEA6EE4-6561-444C-AF4A-5F6CD9F46230}"/>
                  </a:ext>
                </a:extLst>
              </p:cNvPr>
              <p:cNvSpPr txBox="1"/>
              <p:nvPr/>
            </p:nvSpPr>
            <p:spPr>
              <a:xfrm>
                <a:off x="2614282" y="5362981"/>
                <a:ext cx="495643" cy="276999"/>
              </a:xfrm>
              <a:prstGeom prst="rect">
                <a:avLst/>
              </a:prstGeom>
              <a:noFill/>
            </p:spPr>
            <p:txBody>
              <a:bodyPr wrap="square" rtlCol="0">
                <a:spAutoFit/>
              </a:bodyPr>
              <a:lstStyle/>
              <a:p>
                <a:r>
                  <a:rPr lang="en-US" sz="1200" dirty="0"/>
                  <a:t>1</a:t>
                </a:r>
              </a:p>
            </p:txBody>
          </p:sp>
        </p:grpSp>
        <p:grpSp>
          <p:nvGrpSpPr>
            <p:cNvPr id="35" name="Group 34">
              <a:extLst>
                <a:ext uri="{FF2B5EF4-FFF2-40B4-BE49-F238E27FC236}">
                  <a16:creationId xmlns:a16="http://schemas.microsoft.com/office/drawing/2014/main" id="{365F1C96-EE50-7844-B230-6FC65EC63EED}"/>
                </a:ext>
              </a:extLst>
            </p:cNvPr>
            <p:cNvGrpSpPr/>
            <p:nvPr/>
          </p:nvGrpSpPr>
          <p:grpSpPr>
            <a:xfrm>
              <a:off x="1284759" y="5745343"/>
              <a:ext cx="1822945" cy="276999"/>
              <a:chOff x="1294124" y="5362981"/>
              <a:chExt cx="1822945" cy="276999"/>
            </a:xfrm>
          </p:grpSpPr>
          <p:sp>
            <p:nvSpPr>
              <p:cNvPr id="36" name="TextBox 35">
                <a:extLst>
                  <a:ext uri="{FF2B5EF4-FFF2-40B4-BE49-F238E27FC236}">
                    <a16:creationId xmlns:a16="http://schemas.microsoft.com/office/drawing/2014/main" id="{C9EAD5D6-9F4C-C947-BF24-6C038C00920F}"/>
                  </a:ext>
                </a:extLst>
              </p:cNvPr>
              <p:cNvSpPr txBox="1"/>
              <p:nvPr/>
            </p:nvSpPr>
            <p:spPr>
              <a:xfrm>
                <a:off x="1294124" y="5362981"/>
                <a:ext cx="324128" cy="276999"/>
              </a:xfrm>
              <a:prstGeom prst="rect">
                <a:avLst/>
              </a:prstGeom>
              <a:noFill/>
            </p:spPr>
            <p:txBody>
              <a:bodyPr wrap="none" rtlCol="0">
                <a:spAutoFit/>
              </a:bodyPr>
              <a:lstStyle/>
              <a:p>
                <a:r>
                  <a:rPr lang="en-US" sz="1200" dirty="0"/>
                  <a:t>z3</a:t>
                </a:r>
              </a:p>
            </p:txBody>
          </p:sp>
          <p:sp>
            <p:nvSpPr>
              <p:cNvPr id="37" name="TextBox 36">
                <a:extLst>
                  <a:ext uri="{FF2B5EF4-FFF2-40B4-BE49-F238E27FC236}">
                    <a16:creationId xmlns:a16="http://schemas.microsoft.com/office/drawing/2014/main" id="{8E4311B9-2B47-8340-A5E4-FB2E26E4EF1E}"/>
                  </a:ext>
                </a:extLst>
              </p:cNvPr>
              <p:cNvSpPr txBox="1"/>
              <p:nvPr/>
            </p:nvSpPr>
            <p:spPr>
              <a:xfrm>
                <a:off x="2021173" y="5362981"/>
                <a:ext cx="495643" cy="276999"/>
              </a:xfrm>
              <a:prstGeom prst="rect">
                <a:avLst/>
              </a:prstGeom>
              <a:noFill/>
            </p:spPr>
            <p:txBody>
              <a:bodyPr wrap="square" rtlCol="0">
                <a:spAutoFit/>
              </a:bodyPr>
              <a:lstStyle/>
              <a:p>
                <a:r>
                  <a:rPr lang="en-US" sz="1200" dirty="0"/>
                  <a:t>0</a:t>
                </a:r>
              </a:p>
            </p:txBody>
          </p:sp>
          <p:sp>
            <p:nvSpPr>
              <p:cNvPr id="38" name="TextBox 37">
                <a:extLst>
                  <a:ext uri="{FF2B5EF4-FFF2-40B4-BE49-F238E27FC236}">
                    <a16:creationId xmlns:a16="http://schemas.microsoft.com/office/drawing/2014/main" id="{A68E8C4A-EE37-4C48-9560-FA763956E35E}"/>
                  </a:ext>
                </a:extLst>
              </p:cNvPr>
              <p:cNvSpPr txBox="1"/>
              <p:nvPr/>
            </p:nvSpPr>
            <p:spPr>
              <a:xfrm>
                <a:off x="2621426" y="5362981"/>
                <a:ext cx="495643" cy="276999"/>
              </a:xfrm>
              <a:prstGeom prst="rect">
                <a:avLst/>
              </a:prstGeom>
              <a:noFill/>
            </p:spPr>
            <p:txBody>
              <a:bodyPr wrap="square" rtlCol="0">
                <a:spAutoFit/>
              </a:bodyPr>
              <a:lstStyle/>
              <a:p>
                <a:r>
                  <a:rPr lang="en-US" sz="1200" dirty="0"/>
                  <a:t>1</a:t>
                </a:r>
              </a:p>
            </p:txBody>
          </p:sp>
        </p:grpSp>
      </p:grpSp>
      <p:cxnSp>
        <p:nvCxnSpPr>
          <p:cNvPr id="46" name="Straight Arrow Connector 45">
            <a:extLst>
              <a:ext uri="{FF2B5EF4-FFF2-40B4-BE49-F238E27FC236}">
                <a16:creationId xmlns:a16="http://schemas.microsoft.com/office/drawing/2014/main" id="{5E69B021-3B0F-A343-BFD6-E8B50F1B13ED}"/>
              </a:ext>
            </a:extLst>
          </p:cNvPr>
          <p:cNvCxnSpPr>
            <a:cxnSpLocks/>
          </p:cNvCxnSpPr>
          <p:nvPr/>
        </p:nvCxnSpPr>
        <p:spPr>
          <a:xfrm>
            <a:off x="3155093" y="3586281"/>
            <a:ext cx="2617057" cy="10056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99D0856-F7CD-EA4C-8040-918C3F8EC8EA}"/>
              </a:ext>
            </a:extLst>
          </p:cNvPr>
          <p:cNvSpPr txBox="1"/>
          <p:nvPr/>
        </p:nvSpPr>
        <p:spPr>
          <a:xfrm>
            <a:off x="1136894" y="1125630"/>
            <a:ext cx="1385187" cy="369332"/>
          </a:xfrm>
          <a:prstGeom prst="rect">
            <a:avLst/>
          </a:prstGeom>
          <a:noFill/>
        </p:spPr>
        <p:txBody>
          <a:bodyPr wrap="none" rtlCol="0">
            <a:spAutoFit/>
          </a:bodyPr>
          <a:lstStyle/>
          <a:p>
            <a:r>
              <a:rPr lang="en-US" dirty="0"/>
              <a:t>Original data</a:t>
            </a:r>
          </a:p>
        </p:txBody>
      </p:sp>
      <p:sp>
        <p:nvSpPr>
          <p:cNvPr id="48" name="TextBox 47">
            <a:extLst>
              <a:ext uri="{FF2B5EF4-FFF2-40B4-BE49-F238E27FC236}">
                <a16:creationId xmlns:a16="http://schemas.microsoft.com/office/drawing/2014/main" id="{0182DC3C-E4E5-AD44-AB7D-54B59ABC4AFA}"/>
              </a:ext>
            </a:extLst>
          </p:cNvPr>
          <p:cNvSpPr txBox="1"/>
          <p:nvPr/>
        </p:nvSpPr>
        <p:spPr>
          <a:xfrm>
            <a:off x="6543315" y="3334396"/>
            <a:ext cx="1255024" cy="369332"/>
          </a:xfrm>
          <a:prstGeom prst="rect">
            <a:avLst/>
          </a:prstGeom>
          <a:noFill/>
        </p:spPr>
        <p:txBody>
          <a:bodyPr wrap="none" rtlCol="0">
            <a:spAutoFit/>
          </a:bodyPr>
          <a:lstStyle/>
          <a:p>
            <a:r>
              <a:rPr lang="en-US" dirty="0"/>
              <a:t>Scaled data</a:t>
            </a:r>
          </a:p>
        </p:txBody>
      </p:sp>
      <p:sp>
        <p:nvSpPr>
          <p:cNvPr id="3" name="TextBox 2">
            <a:extLst>
              <a:ext uri="{FF2B5EF4-FFF2-40B4-BE49-F238E27FC236}">
                <a16:creationId xmlns:a16="http://schemas.microsoft.com/office/drawing/2014/main" id="{FDEFF9F6-0517-FD44-ACCD-9BA7E4C6CB31}"/>
              </a:ext>
            </a:extLst>
          </p:cNvPr>
          <p:cNvSpPr txBox="1"/>
          <p:nvPr/>
        </p:nvSpPr>
        <p:spPr>
          <a:xfrm>
            <a:off x="635240" y="4211955"/>
            <a:ext cx="1967205" cy="230832"/>
          </a:xfrm>
          <a:prstGeom prst="rect">
            <a:avLst/>
          </a:prstGeom>
          <a:noFill/>
        </p:spPr>
        <p:txBody>
          <a:bodyPr wrap="none" rtlCol="0">
            <a:spAutoFit/>
          </a:bodyPr>
          <a:lstStyle/>
          <a:p>
            <a:r>
              <a:rPr lang="en-US" sz="900" dirty="0"/>
              <a:t>Note the different scales and averages</a:t>
            </a:r>
          </a:p>
        </p:txBody>
      </p:sp>
      <p:sp>
        <p:nvSpPr>
          <p:cNvPr id="45" name="TextBox 44">
            <a:extLst>
              <a:ext uri="{FF2B5EF4-FFF2-40B4-BE49-F238E27FC236}">
                <a16:creationId xmlns:a16="http://schemas.microsoft.com/office/drawing/2014/main" id="{B468BEBE-580D-7643-8037-0A144A87F783}"/>
              </a:ext>
            </a:extLst>
          </p:cNvPr>
          <p:cNvSpPr txBox="1"/>
          <p:nvPr/>
        </p:nvSpPr>
        <p:spPr>
          <a:xfrm>
            <a:off x="5854095" y="6349401"/>
            <a:ext cx="2204507" cy="369332"/>
          </a:xfrm>
          <a:prstGeom prst="rect">
            <a:avLst/>
          </a:prstGeom>
          <a:noFill/>
        </p:spPr>
        <p:txBody>
          <a:bodyPr wrap="square" rtlCol="0">
            <a:spAutoFit/>
          </a:bodyPr>
          <a:lstStyle/>
          <a:p>
            <a:pPr algn="ctr"/>
            <a:r>
              <a:rPr lang="en-US" sz="900" dirty="0"/>
              <a:t>After z scaling all dimensions are on the same footing and the data is centered</a:t>
            </a:r>
          </a:p>
        </p:txBody>
      </p:sp>
    </p:spTree>
    <p:extLst>
      <p:ext uri="{BB962C8B-B14F-4D97-AF65-F5344CB8AC3E}">
        <p14:creationId xmlns:p14="http://schemas.microsoft.com/office/powerpoint/2010/main" val="296035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4D2A3D7-7DAB-7D49-8C4C-8AEC4F88DCBD}"/>
              </a:ext>
            </a:extLst>
          </p:cNvPr>
          <p:cNvPicPr>
            <a:picLocks noChangeAspect="1"/>
          </p:cNvPicPr>
          <p:nvPr/>
        </p:nvPicPr>
        <p:blipFill>
          <a:blip r:embed="rId2"/>
          <a:stretch>
            <a:fillRect/>
          </a:stretch>
        </p:blipFill>
        <p:spPr>
          <a:xfrm>
            <a:off x="605864" y="1203520"/>
            <a:ext cx="3594182" cy="3594182"/>
          </a:xfrm>
          <a:prstGeom prst="rect">
            <a:avLst/>
          </a:prstGeom>
        </p:spPr>
      </p:pic>
      <p:sp>
        <p:nvSpPr>
          <p:cNvPr id="2" name="Title 1"/>
          <p:cNvSpPr>
            <a:spLocks noGrp="1"/>
          </p:cNvSpPr>
          <p:nvPr>
            <p:ph type="title"/>
          </p:nvPr>
        </p:nvSpPr>
        <p:spPr>
          <a:xfrm>
            <a:off x="628650" y="5758"/>
            <a:ext cx="7886700" cy="1325563"/>
          </a:xfrm>
        </p:spPr>
        <p:txBody>
          <a:bodyPr>
            <a:normAutofit/>
          </a:bodyPr>
          <a:lstStyle/>
          <a:p>
            <a:r>
              <a:rPr lang="en-US" sz="3600" dirty="0">
                <a:latin typeface="+mn-lt"/>
              </a:rPr>
              <a:t>After Scaling, Finding Outliers is Easy</a:t>
            </a:r>
          </a:p>
        </p:txBody>
      </p:sp>
      <p:sp>
        <p:nvSpPr>
          <p:cNvPr id="5" name="Slide Number Placeholder 4"/>
          <p:cNvSpPr>
            <a:spLocks noGrp="1"/>
          </p:cNvSpPr>
          <p:nvPr>
            <p:ph type="sldNum" sz="quarter" idx="12"/>
          </p:nvPr>
        </p:nvSpPr>
        <p:spPr/>
        <p:txBody>
          <a:bodyPr/>
          <a:lstStyle/>
          <a:p>
            <a:fld id="{88CD9788-50B9-FE4F-BD86-303CACCBE7E1}" type="slidenum">
              <a:rPr lang="en-US" smtClean="0"/>
              <a:t>8</a:t>
            </a:fld>
            <a:endParaRPr lang="en-US"/>
          </a:p>
        </p:txBody>
      </p:sp>
      <p:grpSp>
        <p:nvGrpSpPr>
          <p:cNvPr id="31" name="Group 30">
            <a:extLst>
              <a:ext uri="{FF2B5EF4-FFF2-40B4-BE49-F238E27FC236}">
                <a16:creationId xmlns:a16="http://schemas.microsoft.com/office/drawing/2014/main" id="{F2A5F2A2-03FE-6040-8F68-E3ACED785CAA}"/>
              </a:ext>
            </a:extLst>
          </p:cNvPr>
          <p:cNvGrpSpPr/>
          <p:nvPr/>
        </p:nvGrpSpPr>
        <p:grpSpPr>
          <a:xfrm>
            <a:off x="3497539" y="1444040"/>
            <a:ext cx="2148922" cy="925299"/>
            <a:chOff x="1008790" y="5097043"/>
            <a:chExt cx="2148922" cy="925299"/>
          </a:xfrm>
        </p:grpSpPr>
        <p:sp>
          <p:nvSpPr>
            <p:cNvPr id="32" name="TextBox 31">
              <a:extLst>
                <a:ext uri="{FF2B5EF4-FFF2-40B4-BE49-F238E27FC236}">
                  <a16:creationId xmlns:a16="http://schemas.microsoft.com/office/drawing/2014/main" id="{CE1761CE-CCA8-1247-BC0D-F41C2AE5E0A2}"/>
                </a:ext>
              </a:extLst>
            </p:cNvPr>
            <p:cNvSpPr txBox="1"/>
            <p:nvPr/>
          </p:nvSpPr>
          <p:spPr>
            <a:xfrm>
              <a:off x="1008790" y="5097043"/>
              <a:ext cx="2148922" cy="276999"/>
            </a:xfrm>
            <a:prstGeom prst="rect">
              <a:avLst/>
            </a:prstGeom>
            <a:noFill/>
          </p:spPr>
          <p:txBody>
            <a:bodyPr wrap="none" rtlCol="0">
              <a:spAutoFit/>
            </a:bodyPr>
            <a:lstStyle/>
            <a:p>
              <a:r>
                <a:rPr lang="en-US" sz="1200" dirty="0"/>
                <a:t>Dimension    mean </a:t>
              </a:r>
              <a:r>
                <a:rPr lang="en-US" sz="1200" dirty="0">
                  <a:latin typeface="Symbol" pitchFamily="2" charset="2"/>
                </a:rPr>
                <a:t>m</a:t>
              </a:r>
              <a:r>
                <a:rPr lang="en-US" sz="1200" dirty="0"/>
                <a:t>      </a:t>
              </a:r>
              <a:r>
                <a:rPr lang="en-US" sz="1200" dirty="0" err="1"/>
                <a:t>stdev</a:t>
              </a:r>
              <a:r>
                <a:rPr lang="en-US" sz="1200" dirty="0"/>
                <a:t> </a:t>
              </a:r>
              <a:r>
                <a:rPr lang="en-US" sz="1200" dirty="0">
                  <a:latin typeface="Symbol" pitchFamily="2" charset="2"/>
                </a:rPr>
                <a:t>s</a:t>
              </a:r>
            </a:p>
          </p:txBody>
        </p:sp>
        <p:grpSp>
          <p:nvGrpSpPr>
            <p:cNvPr id="33" name="Group 32">
              <a:extLst>
                <a:ext uri="{FF2B5EF4-FFF2-40B4-BE49-F238E27FC236}">
                  <a16:creationId xmlns:a16="http://schemas.microsoft.com/office/drawing/2014/main" id="{5F309B7D-78D4-744F-BFE1-602736F1D93A}"/>
                </a:ext>
              </a:extLst>
            </p:cNvPr>
            <p:cNvGrpSpPr/>
            <p:nvPr/>
          </p:nvGrpSpPr>
          <p:grpSpPr>
            <a:xfrm>
              <a:off x="1294124" y="5305829"/>
              <a:ext cx="1815801" cy="276999"/>
              <a:chOff x="1294124" y="5362981"/>
              <a:chExt cx="1815801" cy="276999"/>
            </a:xfrm>
          </p:grpSpPr>
          <p:sp>
            <p:nvSpPr>
              <p:cNvPr id="42" name="TextBox 41">
                <a:extLst>
                  <a:ext uri="{FF2B5EF4-FFF2-40B4-BE49-F238E27FC236}">
                    <a16:creationId xmlns:a16="http://schemas.microsoft.com/office/drawing/2014/main" id="{96F5A420-3DE9-134B-B4C1-639681488168}"/>
                  </a:ext>
                </a:extLst>
              </p:cNvPr>
              <p:cNvSpPr txBox="1"/>
              <p:nvPr/>
            </p:nvSpPr>
            <p:spPr>
              <a:xfrm>
                <a:off x="1294124" y="5362981"/>
                <a:ext cx="324128" cy="276999"/>
              </a:xfrm>
              <a:prstGeom prst="rect">
                <a:avLst/>
              </a:prstGeom>
              <a:noFill/>
            </p:spPr>
            <p:txBody>
              <a:bodyPr wrap="none" rtlCol="0">
                <a:spAutoFit/>
              </a:bodyPr>
              <a:lstStyle/>
              <a:p>
                <a:r>
                  <a:rPr lang="en-US" sz="1200" dirty="0"/>
                  <a:t>z1</a:t>
                </a:r>
              </a:p>
            </p:txBody>
          </p:sp>
          <p:sp>
            <p:nvSpPr>
              <p:cNvPr id="43" name="TextBox 42">
                <a:extLst>
                  <a:ext uri="{FF2B5EF4-FFF2-40B4-BE49-F238E27FC236}">
                    <a16:creationId xmlns:a16="http://schemas.microsoft.com/office/drawing/2014/main" id="{6757EEF5-821B-E047-8DF0-596F4E500F0F}"/>
                  </a:ext>
                </a:extLst>
              </p:cNvPr>
              <p:cNvSpPr txBox="1"/>
              <p:nvPr/>
            </p:nvSpPr>
            <p:spPr>
              <a:xfrm>
                <a:off x="2006885" y="5362981"/>
                <a:ext cx="495643" cy="276999"/>
              </a:xfrm>
              <a:prstGeom prst="rect">
                <a:avLst/>
              </a:prstGeom>
              <a:noFill/>
            </p:spPr>
            <p:txBody>
              <a:bodyPr wrap="square" rtlCol="0">
                <a:spAutoFit/>
              </a:bodyPr>
              <a:lstStyle/>
              <a:p>
                <a:r>
                  <a:rPr lang="en-US" sz="1200" dirty="0"/>
                  <a:t>0</a:t>
                </a:r>
              </a:p>
            </p:txBody>
          </p:sp>
          <p:sp>
            <p:nvSpPr>
              <p:cNvPr id="44" name="TextBox 43">
                <a:extLst>
                  <a:ext uri="{FF2B5EF4-FFF2-40B4-BE49-F238E27FC236}">
                    <a16:creationId xmlns:a16="http://schemas.microsoft.com/office/drawing/2014/main" id="{241B89BB-87D8-8E4A-AB38-CFFFFF5DDC21}"/>
                  </a:ext>
                </a:extLst>
              </p:cNvPr>
              <p:cNvSpPr txBox="1"/>
              <p:nvPr/>
            </p:nvSpPr>
            <p:spPr>
              <a:xfrm>
                <a:off x="2614282" y="5362981"/>
                <a:ext cx="495643" cy="276999"/>
              </a:xfrm>
              <a:prstGeom prst="rect">
                <a:avLst/>
              </a:prstGeom>
              <a:noFill/>
            </p:spPr>
            <p:txBody>
              <a:bodyPr wrap="square" rtlCol="0">
                <a:spAutoFit/>
              </a:bodyPr>
              <a:lstStyle/>
              <a:p>
                <a:r>
                  <a:rPr lang="en-US" sz="1200" dirty="0"/>
                  <a:t>1</a:t>
                </a:r>
              </a:p>
            </p:txBody>
          </p:sp>
        </p:grpSp>
        <p:grpSp>
          <p:nvGrpSpPr>
            <p:cNvPr id="34" name="Group 33">
              <a:extLst>
                <a:ext uri="{FF2B5EF4-FFF2-40B4-BE49-F238E27FC236}">
                  <a16:creationId xmlns:a16="http://schemas.microsoft.com/office/drawing/2014/main" id="{880D2489-0D3B-9347-90DA-AA3B8EF17941}"/>
                </a:ext>
              </a:extLst>
            </p:cNvPr>
            <p:cNvGrpSpPr/>
            <p:nvPr/>
          </p:nvGrpSpPr>
          <p:grpSpPr>
            <a:xfrm>
              <a:off x="1289374" y="5525586"/>
              <a:ext cx="1815801" cy="276999"/>
              <a:chOff x="1294124" y="5362981"/>
              <a:chExt cx="1815801" cy="276999"/>
            </a:xfrm>
          </p:grpSpPr>
          <p:sp>
            <p:nvSpPr>
              <p:cNvPr id="39" name="TextBox 38">
                <a:extLst>
                  <a:ext uri="{FF2B5EF4-FFF2-40B4-BE49-F238E27FC236}">
                    <a16:creationId xmlns:a16="http://schemas.microsoft.com/office/drawing/2014/main" id="{EB5A5EF1-D3A1-A148-858B-059B07AF59FF}"/>
                  </a:ext>
                </a:extLst>
              </p:cNvPr>
              <p:cNvSpPr txBox="1"/>
              <p:nvPr/>
            </p:nvSpPr>
            <p:spPr>
              <a:xfrm>
                <a:off x="1294124" y="5362981"/>
                <a:ext cx="324128" cy="276999"/>
              </a:xfrm>
              <a:prstGeom prst="rect">
                <a:avLst/>
              </a:prstGeom>
              <a:noFill/>
            </p:spPr>
            <p:txBody>
              <a:bodyPr wrap="none" rtlCol="0">
                <a:spAutoFit/>
              </a:bodyPr>
              <a:lstStyle/>
              <a:p>
                <a:r>
                  <a:rPr lang="en-US" sz="1200" dirty="0"/>
                  <a:t>z2</a:t>
                </a:r>
              </a:p>
            </p:txBody>
          </p:sp>
          <p:sp>
            <p:nvSpPr>
              <p:cNvPr id="40" name="TextBox 39">
                <a:extLst>
                  <a:ext uri="{FF2B5EF4-FFF2-40B4-BE49-F238E27FC236}">
                    <a16:creationId xmlns:a16="http://schemas.microsoft.com/office/drawing/2014/main" id="{72E6BDDD-9618-8D43-9B46-280BB19E3775}"/>
                  </a:ext>
                </a:extLst>
              </p:cNvPr>
              <p:cNvSpPr txBox="1"/>
              <p:nvPr/>
            </p:nvSpPr>
            <p:spPr>
              <a:xfrm>
                <a:off x="2014029" y="5362981"/>
                <a:ext cx="495643" cy="276999"/>
              </a:xfrm>
              <a:prstGeom prst="rect">
                <a:avLst/>
              </a:prstGeom>
              <a:noFill/>
            </p:spPr>
            <p:txBody>
              <a:bodyPr wrap="square" rtlCol="0">
                <a:spAutoFit/>
              </a:bodyPr>
              <a:lstStyle/>
              <a:p>
                <a:r>
                  <a:rPr lang="en-US" sz="1200" dirty="0"/>
                  <a:t>0</a:t>
                </a:r>
              </a:p>
            </p:txBody>
          </p:sp>
          <p:sp>
            <p:nvSpPr>
              <p:cNvPr id="41" name="TextBox 40">
                <a:extLst>
                  <a:ext uri="{FF2B5EF4-FFF2-40B4-BE49-F238E27FC236}">
                    <a16:creationId xmlns:a16="http://schemas.microsoft.com/office/drawing/2014/main" id="{3BEA6EE4-6561-444C-AF4A-5F6CD9F46230}"/>
                  </a:ext>
                </a:extLst>
              </p:cNvPr>
              <p:cNvSpPr txBox="1"/>
              <p:nvPr/>
            </p:nvSpPr>
            <p:spPr>
              <a:xfrm>
                <a:off x="2614282" y="5362981"/>
                <a:ext cx="495643" cy="276999"/>
              </a:xfrm>
              <a:prstGeom prst="rect">
                <a:avLst/>
              </a:prstGeom>
              <a:noFill/>
            </p:spPr>
            <p:txBody>
              <a:bodyPr wrap="square" rtlCol="0">
                <a:spAutoFit/>
              </a:bodyPr>
              <a:lstStyle/>
              <a:p>
                <a:r>
                  <a:rPr lang="en-US" sz="1200" dirty="0"/>
                  <a:t>1</a:t>
                </a:r>
              </a:p>
            </p:txBody>
          </p:sp>
        </p:grpSp>
        <p:grpSp>
          <p:nvGrpSpPr>
            <p:cNvPr id="35" name="Group 34">
              <a:extLst>
                <a:ext uri="{FF2B5EF4-FFF2-40B4-BE49-F238E27FC236}">
                  <a16:creationId xmlns:a16="http://schemas.microsoft.com/office/drawing/2014/main" id="{365F1C96-EE50-7844-B230-6FC65EC63EED}"/>
                </a:ext>
              </a:extLst>
            </p:cNvPr>
            <p:cNvGrpSpPr/>
            <p:nvPr/>
          </p:nvGrpSpPr>
          <p:grpSpPr>
            <a:xfrm>
              <a:off x="1284759" y="5745343"/>
              <a:ext cx="1822945" cy="276999"/>
              <a:chOff x="1294124" y="5362981"/>
              <a:chExt cx="1822945" cy="276999"/>
            </a:xfrm>
          </p:grpSpPr>
          <p:sp>
            <p:nvSpPr>
              <p:cNvPr id="36" name="TextBox 35">
                <a:extLst>
                  <a:ext uri="{FF2B5EF4-FFF2-40B4-BE49-F238E27FC236}">
                    <a16:creationId xmlns:a16="http://schemas.microsoft.com/office/drawing/2014/main" id="{C9EAD5D6-9F4C-C947-BF24-6C038C00920F}"/>
                  </a:ext>
                </a:extLst>
              </p:cNvPr>
              <p:cNvSpPr txBox="1"/>
              <p:nvPr/>
            </p:nvSpPr>
            <p:spPr>
              <a:xfrm>
                <a:off x="1294124" y="5362981"/>
                <a:ext cx="324128" cy="276999"/>
              </a:xfrm>
              <a:prstGeom prst="rect">
                <a:avLst/>
              </a:prstGeom>
              <a:noFill/>
            </p:spPr>
            <p:txBody>
              <a:bodyPr wrap="none" rtlCol="0">
                <a:spAutoFit/>
              </a:bodyPr>
              <a:lstStyle/>
              <a:p>
                <a:r>
                  <a:rPr lang="en-US" sz="1200" dirty="0"/>
                  <a:t>z3</a:t>
                </a:r>
              </a:p>
            </p:txBody>
          </p:sp>
          <p:sp>
            <p:nvSpPr>
              <p:cNvPr id="37" name="TextBox 36">
                <a:extLst>
                  <a:ext uri="{FF2B5EF4-FFF2-40B4-BE49-F238E27FC236}">
                    <a16:creationId xmlns:a16="http://schemas.microsoft.com/office/drawing/2014/main" id="{8E4311B9-2B47-8340-A5E4-FB2E26E4EF1E}"/>
                  </a:ext>
                </a:extLst>
              </p:cNvPr>
              <p:cNvSpPr txBox="1"/>
              <p:nvPr/>
            </p:nvSpPr>
            <p:spPr>
              <a:xfrm>
                <a:off x="2021173" y="5362981"/>
                <a:ext cx="495643" cy="276999"/>
              </a:xfrm>
              <a:prstGeom prst="rect">
                <a:avLst/>
              </a:prstGeom>
              <a:noFill/>
            </p:spPr>
            <p:txBody>
              <a:bodyPr wrap="square" rtlCol="0">
                <a:spAutoFit/>
              </a:bodyPr>
              <a:lstStyle/>
              <a:p>
                <a:r>
                  <a:rPr lang="en-US" sz="1200" dirty="0"/>
                  <a:t>0</a:t>
                </a:r>
              </a:p>
            </p:txBody>
          </p:sp>
          <p:sp>
            <p:nvSpPr>
              <p:cNvPr id="38" name="TextBox 37">
                <a:extLst>
                  <a:ext uri="{FF2B5EF4-FFF2-40B4-BE49-F238E27FC236}">
                    <a16:creationId xmlns:a16="http://schemas.microsoft.com/office/drawing/2014/main" id="{A68E8C4A-EE37-4C48-9560-FA763956E35E}"/>
                  </a:ext>
                </a:extLst>
              </p:cNvPr>
              <p:cNvSpPr txBox="1"/>
              <p:nvPr/>
            </p:nvSpPr>
            <p:spPr>
              <a:xfrm>
                <a:off x="2621426" y="5362981"/>
                <a:ext cx="495643" cy="276999"/>
              </a:xfrm>
              <a:prstGeom prst="rect">
                <a:avLst/>
              </a:prstGeom>
              <a:noFill/>
            </p:spPr>
            <p:txBody>
              <a:bodyPr wrap="square" rtlCol="0">
                <a:spAutoFit/>
              </a:bodyPr>
              <a:lstStyle/>
              <a:p>
                <a:r>
                  <a:rPr lang="en-US" sz="1200" dirty="0"/>
                  <a:t>1</a:t>
                </a:r>
              </a:p>
            </p:txBody>
          </p:sp>
        </p:grpSp>
      </p:grpSp>
      <p:sp>
        <p:nvSpPr>
          <p:cNvPr id="48" name="TextBox 47">
            <a:extLst>
              <a:ext uri="{FF2B5EF4-FFF2-40B4-BE49-F238E27FC236}">
                <a16:creationId xmlns:a16="http://schemas.microsoft.com/office/drawing/2014/main" id="{0182DC3C-E4E5-AD44-AB7D-54B59ABC4AFA}"/>
              </a:ext>
            </a:extLst>
          </p:cNvPr>
          <p:cNvSpPr txBox="1"/>
          <p:nvPr/>
        </p:nvSpPr>
        <p:spPr>
          <a:xfrm>
            <a:off x="1775443" y="1373440"/>
            <a:ext cx="1255024" cy="369332"/>
          </a:xfrm>
          <a:prstGeom prst="rect">
            <a:avLst/>
          </a:prstGeom>
          <a:noFill/>
        </p:spPr>
        <p:txBody>
          <a:bodyPr wrap="none" rtlCol="0">
            <a:spAutoFit/>
          </a:bodyPr>
          <a:lstStyle/>
          <a:p>
            <a:r>
              <a:rPr lang="en-US" dirty="0"/>
              <a:t>Scaled data</a:t>
            </a:r>
          </a:p>
        </p:txBody>
      </p:sp>
      <p:sp>
        <p:nvSpPr>
          <p:cNvPr id="3" name="TextBox 2">
            <a:extLst>
              <a:ext uri="{FF2B5EF4-FFF2-40B4-BE49-F238E27FC236}">
                <a16:creationId xmlns:a16="http://schemas.microsoft.com/office/drawing/2014/main" id="{4A1D3394-6783-7E42-8142-4931F3362D23}"/>
              </a:ext>
            </a:extLst>
          </p:cNvPr>
          <p:cNvSpPr txBox="1"/>
          <p:nvPr/>
        </p:nvSpPr>
        <p:spPr>
          <a:xfrm>
            <a:off x="4222515" y="2728202"/>
            <a:ext cx="4270365" cy="2585323"/>
          </a:xfrm>
          <a:prstGeom prst="rect">
            <a:avLst/>
          </a:prstGeom>
          <a:noFill/>
        </p:spPr>
        <p:txBody>
          <a:bodyPr wrap="square" rtlCol="0">
            <a:spAutoFit/>
          </a:bodyPr>
          <a:lstStyle/>
          <a:p>
            <a:pPr marL="182880" indent="-182880">
              <a:buFont typeface="Arial" panose="020B0604020202020204" pitchFamily="34" charset="0"/>
              <a:buChar char="•"/>
            </a:pPr>
            <a:r>
              <a:rPr lang="en-US" dirty="0"/>
              <a:t>The data is a cloud around the origin with the same scaling for all dimensions</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r>
              <a:rPr lang="en-US" dirty="0"/>
              <a:t>Now a simple measure of “</a:t>
            </a:r>
            <a:r>
              <a:rPr lang="en-US" dirty="0" err="1"/>
              <a:t>outlierness</a:t>
            </a:r>
            <a:r>
              <a:rPr lang="en-US" dirty="0"/>
              <a:t>” is distance from the origin</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r>
              <a:rPr lang="en-US" dirty="0"/>
              <a:t>An anomaly (fraud) score is </a:t>
            </a:r>
          </a:p>
          <a:p>
            <a:pPr lvl="1"/>
            <a:r>
              <a:rPr lang="en-US" b="1" dirty="0"/>
              <a:t>Distance from the origin after proper data preparation and scaling</a:t>
            </a:r>
          </a:p>
        </p:txBody>
      </p:sp>
      <p:pic>
        <p:nvPicPr>
          <p:cNvPr id="21" name="Picture 20">
            <a:extLst>
              <a:ext uri="{FF2B5EF4-FFF2-40B4-BE49-F238E27FC236}">
                <a16:creationId xmlns:a16="http://schemas.microsoft.com/office/drawing/2014/main" id="{C04782D8-D9B0-7446-91DB-A6D07E6F71AF}"/>
              </a:ext>
            </a:extLst>
          </p:cNvPr>
          <p:cNvPicPr>
            <a:picLocks noChangeAspect="1"/>
          </p:cNvPicPr>
          <p:nvPr/>
        </p:nvPicPr>
        <p:blipFill>
          <a:blip r:embed="rId3"/>
          <a:stretch>
            <a:fillRect/>
          </a:stretch>
        </p:blipFill>
        <p:spPr>
          <a:xfrm>
            <a:off x="3995709" y="5830329"/>
            <a:ext cx="3333848" cy="728507"/>
          </a:xfrm>
          <a:prstGeom prst="rect">
            <a:avLst/>
          </a:prstGeom>
        </p:spPr>
      </p:pic>
      <p:sp>
        <p:nvSpPr>
          <p:cNvPr id="4" name="TextBox 3">
            <a:extLst>
              <a:ext uri="{FF2B5EF4-FFF2-40B4-BE49-F238E27FC236}">
                <a16:creationId xmlns:a16="http://schemas.microsoft.com/office/drawing/2014/main" id="{4631CC45-CF99-324A-A20B-9540D3C78292}"/>
              </a:ext>
            </a:extLst>
          </p:cNvPr>
          <p:cNvSpPr txBox="1"/>
          <p:nvPr/>
        </p:nvSpPr>
        <p:spPr>
          <a:xfrm>
            <a:off x="923538" y="5830329"/>
            <a:ext cx="2958834" cy="646331"/>
          </a:xfrm>
          <a:prstGeom prst="rect">
            <a:avLst/>
          </a:prstGeom>
          <a:noFill/>
        </p:spPr>
        <p:txBody>
          <a:bodyPr wrap="square" rtlCol="0">
            <a:spAutoFit/>
          </a:bodyPr>
          <a:lstStyle/>
          <a:p>
            <a:pPr algn="ctr"/>
            <a:r>
              <a:rPr lang="en-US" dirty="0"/>
              <a:t>Here’s a general measure for distance from the origin:</a:t>
            </a:r>
          </a:p>
        </p:txBody>
      </p:sp>
      <p:sp>
        <p:nvSpPr>
          <p:cNvPr id="6" name="Oval 5">
            <a:extLst>
              <a:ext uri="{FF2B5EF4-FFF2-40B4-BE49-F238E27FC236}">
                <a16:creationId xmlns:a16="http://schemas.microsoft.com/office/drawing/2014/main" id="{8D59853B-1FE0-DF4F-B4F3-069E9E3A2D9C}"/>
              </a:ext>
            </a:extLst>
          </p:cNvPr>
          <p:cNvSpPr/>
          <p:nvPr/>
        </p:nvSpPr>
        <p:spPr>
          <a:xfrm>
            <a:off x="2537460" y="2845724"/>
            <a:ext cx="97155" cy="94810"/>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2617B45-5A4C-0B49-9612-0B59646BB56F}"/>
              </a:ext>
            </a:extLst>
          </p:cNvPr>
          <p:cNvCxnSpPr>
            <a:cxnSpLocks/>
          </p:cNvCxnSpPr>
          <p:nvPr/>
        </p:nvCxnSpPr>
        <p:spPr>
          <a:xfrm flipH="1">
            <a:off x="2657084" y="2762492"/>
            <a:ext cx="571891" cy="130637"/>
          </a:xfrm>
          <a:prstGeom prst="straightConnector1">
            <a:avLst/>
          </a:prstGeom>
          <a:ln>
            <a:solidFill>
              <a:srgbClr val="DD000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26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275" y="4025061"/>
            <a:ext cx="2768075" cy="2768075"/>
          </a:xfrm>
          <a:prstGeom prst="rect">
            <a:avLst/>
          </a:prstGeom>
        </p:spPr>
      </p:pic>
      <p:sp>
        <p:nvSpPr>
          <p:cNvPr id="17410" name="Title 1"/>
          <p:cNvSpPr>
            <a:spLocks noGrp="1"/>
          </p:cNvSpPr>
          <p:nvPr>
            <p:ph type="title"/>
          </p:nvPr>
        </p:nvSpPr>
        <p:spPr>
          <a:xfrm>
            <a:off x="369888" y="521608"/>
            <a:ext cx="8405812" cy="319088"/>
          </a:xfrm>
        </p:spPr>
        <p:txBody>
          <a:bodyPr>
            <a:noAutofit/>
          </a:bodyPr>
          <a:lstStyle/>
          <a:p>
            <a:r>
              <a:rPr lang="en-US" sz="3600" dirty="0">
                <a:latin typeface="+mn-lt"/>
              </a:rPr>
              <a:t>Principal Component Analysis and Regression (PCA, PCR)</a:t>
            </a:r>
          </a:p>
        </p:txBody>
      </p:sp>
      <p:sp>
        <p:nvSpPr>
          <p:cNvPr id="4" name="Slide Number Placeholder 3"/>
          <p:cNvSpPr>
            <a:spLocks noGrp="1"/>
          </p:cNvSpPr>
          <p:nvPr>
            <p:ph type="sldNum" sz="quarter" idx="11"/>
          </p:nvPr>
        </p:nvSpPr>
        <p:spPr/>
        <p:txBody>
          <a:bodyPr/>
          <a:lstStyle/>
          <a:p>
            <a:fld id="{02330697-FC26-4454-A3BE-90B07819C49A}" type="slidenum">
              <a:rPr lang="en-US" smtClean="0"/>
              <a:pPr/>
              <a:t>9</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78" y="1387736"/>
            <a:ext cx="4106287" cy="3264498"/>
          </a:xfrm>
          <a:prstGeom prst="rect">
            <a:avLst/>
          </a:prstGeom>
        </p:spPr>
      </p:pic>
      <p:sp>
        <p:nvSpPr>
          <p:cNvPr id="3" name="TextBox 2"/>
          <p:cNvSpPr txBox="1"/>
          <p:nvPr/>
        </p:nvSpPr>
        <p:spPr>
          <a:xfrm>
            <a:off x="5522723" y="1049028"/>
            <a:ext cx="3497155" cy="3293209"/>
          </a:xfrm>
          <a:prstGeom prst="rect">
            <a:avLst/>
          </a:prstGeom>
          <a:solidFill>
            <a:schemeClr val="bg1"/>
          </a:solidFill>
        </p:spPr>
        <p:txBody>
          <a:bodyPr wrap="square" rtlCol="0">
            <a:spAutoFit/>
          </a:bodyPr>
          <a:lstStyle/>
          <a:p>
            <a:pPr marL="285750" indent="-285750">
              <a:buFont typeface="Arial" charset="0"/>
              <a:buChar char="•"/>
            </a:pPr>
            <a:r>
              <a:rPr lang="en-US" sz="1600" dirty="0"/>
              <a:t>PCA finds the dominant directions in the data and rotates the coordinate system along these directions</a:t>
            </a:r>
          </a:p>
          <a:p>
            <a:pPr marL="285750" indent="-285750">
              <a:buFont typeface="Arial" charset="0"/>
              <a:buChar char="•"/>
            </a:pPr>
            <a:r>
              <a:rPr lang="en-US" sz="1600" dirty="0"/>
              <a:t>The PC’s are orthogonal, and ordered by the variance (spread) in their direction</a:t>
            </a:r>
          </a:p>
          <a:p>
            <a:pPr marL="285750" indent="-285750">
              <a:buFont typeface="Arial" charset="0"/>
              <a:buChar char="•"/>
            </a:pPr>
            <a:r>
              <a:rPr lang="en-US" sz="1600" dirty="0"/>
              <a:t>Each PC is a rotated axis and is thus a linear combination of the original variables</a:t>
            </a:r>
          </a:p>
          <a:p>
            <a:pPr marL="285750" indent="-285750">
              <a:buFont typeface="Arial" charset="0"/>
              <a:buChar char="•"/>
            </a:pPr>
            <a:r>
              <a:rPr lang="en-US" sz="1600" dirty="0"/>
              <a:t>The magnitude of the PC’s are the </a:t>
            </a:r>
            <a:r>
              <a:rPr lang="en-US" sz="1600" i="1" dirty="0"/>
              <a:t>eigenvalues</a:t>
            </a:r>
            <a:r>
              <a:rPr lang="en-US" sz="1600" dirty="0"/>
              <a:t> of the PC’s</a:t>
            </a:r>
          </a:p>
          <a:p>
            <a:pPr marL="285750" indent="-285750">
              <a:buFont typeface="Arial" charset="0"/>
              <a:buChar char="•"/>
            </a:pPr>
            <a:r>
              <a:rPr lang="en-US" sz="1600" dirty="0"/>
              <a:t>The eigenvalues are proportional to the variance in that PC’s direction</a:t>
            </a:r>
          </a:p>
        </p:txBody>
      </p:sp>
      <p:sp>
        <p:nvSpPr>
          <p:cNvPr id="7" name="TextBox 6"/>
          <p:cNvSpPr txBox="1"/>
          <p:nvPr/>
        </p:nvSpPr>
        <p:spPr>
          <a:xfrm>
            <a:off x="771788" y="5156022"/>
            <a:ext cx="4453666" cy="1200329"/>
          </a:xfrm>
          <a:prstGeom prst="rect">
            <a:avLst/>
          </a:prstGeom>
          <a:noFill/>
        </p:spPr>
        <p:txBody>
          <a:bodyPr wrap="square" rtlCol="0">
            <a:spAutoFit/>
          </a:bodyPr>
          <a:lstStyle/>
          <a:p>
            <a:r>
              <a:rPr lang="en-US" dirty="0"/>
              <a:t>One can look at the decaying of the eigenvalues and select a subset of the PC’s as a subspace to work in. One can then regress in this PC subspace. That’s PCR.</a:t>
            </a:r>
          </a:p>
        </p:txBody>
      </p:sp>
      <p:sp>
        <p:nvSpPr>
          <p:cNvPr id="8" name="TextBox 7"/>
          <p:cNvSpPr txBox="1"/>
          <p:nvPr/>
        </p:nvSpPr>
        <p:spPr>
          <a:xfrm>
            <a:off x="4566967" y="3880726"/>
            <a:ext cx="543739" cy="369332"/>
          </a:xfrm>
          <a:prstGeom prst="rect">
            <a:avLst/>
          </a:prstGeom>
          <a:noFill/>
        </p:spPr>
        <p:txBody>
          <a:bodyPr wrap="none" rtlCol="0">
            <a:spAutoFit/>
          </a:bodyPr>
          <a:lstStyle/>
          <a:p>
            <a:r>
              <a:rPr lang="en-US" dirty="0"/>
              <a:t>PC1</a:t>
            </a:r>
          </a:p>
        </p:txBody>
      </p:sp>
      <p:sp>
        <p:nvSpPr>
          <p:cNvPr id="10" name="TextBox 9"/>
          <p:cNvSpPr txBox="1"/>
          <p:nvPr/>
        </p:nvSpPr>
        <p:spPr>
          <a:xfrm>
            <a:off x="1940614" y="3519367"/>
            <a:ext cx="543739" cy="369332"/>
          </a:xfrm>
          <a:prstGeom prst="rect">
            <a:avLst/>
          </a:prstGeom>
          <a:noFill/>
        </p:spPr>
        <p:txBody>
          <a:bodyPr wrap="none" rtlCol="0">
            <a:spAutoFit/>
          </a:bodyPr>
          <a:lstStyle/>
          <a:p>
            <a:r>
              <a:rPr lang="en-US" dirty="0"/>
              <a:t>PC2</a:t>
            </a:r>
          </a:p>
        </p:txBody>
      </p:sp>
      <p:sp>
        <p:nvSpPr>
          <p:cNvPr id="9" name="TextBox 8">
            <a:extLst>
              <a:ext uri="{FF2B5EF4-FFF2-40B4-BE49-F238E27FC236}">
                <a16:creationId xmlns:a16="http://schemas.microsoft.com/office/drawing/2014/main" id="{074A3568-59A5-234D-866D-21AA839AE4E9}"/>
              </a:ext>
            </a:extLst>
          </p:cNvPr>
          <p:cNvSpPr txBox="1"/>
          <p:nvPr/>
        </p:nvSpPr>
        <p:spPr>
          <a:xfrm>
            <a:off x="7039708" y="4900246"/>
            <a:ext cx="1122615" cy="369332"/>
          </a:xfrm>
          <a:prstGeom prst="rect">
            <a:avLst/>
          </a:prstGeom>
          <a:noFill/>
        </p:spPr>
        <p:txBody>
          <a:bodyPr wrap="none" rtlCol="0">
            <a:spAutoFit/>
          </a:bodyPr>
          <a:lstStyle/>
          <a:p>
            <a:r>
              <a:rPr lang="en-US" dirty="0"/>
              <a:t>Scree plot</a:t>
            </a:r>
          </a:p>
        </p:txBody>
      </p:sp>
    </p:spTree>
    <p:extLst>
      <p:ext uri="{BB962C8B-B14F-4D97-AF65-F5344CB8AC3E}">
        <p14:creationId xmlns:p14="http://schemas.microsoft.com/office/powerpoint/2010/main" val="33120411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9518</TotalTime>
  <Words>3154</Words>
  <Application>Microsoft Macintosh PowerPoint</Application>
  <PresentationFormat>On-screen Show (4:3)</PresentationFormat>
  <Paragraphs>504</Paragraphs>
  <Slides>29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Courier New</vt:lpstr>
      <vt:lpstr>Symbol</vt:lpstr>
      <vt:lpstr>Times</vt:lpstr>
      <vt:lpstr>Times New Roman</vt:lpstr>
      <vt:lpstr>Office Theme</vt:lpstr>
      <vt:lpstr>1/23 Class 2 – Unsupervised Fraud Algorithms</vt:lpstr>
      <vt:lpstr>PowerPoint Presentation</vt:lpstr>
      <vt:lpstr>Supervised Vs. Unsupervised Modeling</vt:lpstr>
      <vt:lpstr>How to Approach a Fraud Solution</vt:lpstr>
      <vt:lpstr>Mahalanobis Distance</vt:lpstr>
      <vt:lpstr>Methods for Unsupervised Models</vt:lpstr>
      <vt:lpstr>Finding Outliers: First Scale Dimensions</vt:lpstr>
      <vt:lpstr>After Scaling, Finding Outliers is Easy</vt:lpstr>
      <vt:lpstr>Principal Component Analysis and Regression (PCA, PCR)</vt:lpstr>
      <vt:lpstr>Remember That Rotation is a Linear Transformation of Coordinates</vt:lpstr>
      <vt:lpstr>Principal Component Analysis: Find the PCs</vt:lpstr>
      <vt:lpstr>Principal Component Analysis: Rotate the Coordinates</vt:lpstr>
      <vt:lpstr>Principal Component Analysis: Dimensionality Reduction</vt:lpstr>
      <vt:lpstr>Principal Component Regression</vt:lpstr>
      <vt:lpstr>Unsupervised Fraud Algorithms Look for Unusual Records.  Method 1: Heuristic Function of the zscores      </vt:lpstr>
      <vt:lpstr>Unsupervised Fraud Algorithms Method 1: Heuristic Function of the zscores      </vt:lpstr>
      <vt:lpstr>Unsupervised Fraud Algorithms Look for Unusual Records.  Method 2: Autoencoder     </vt:lpstr>
      <vt:lpstr>Unsupervised Fraud Algorithms Method 2: Autoencoder     </vt:lpstr>
      <vt:lpstr>Break</vt:lpstr>
      <vt:lpstr>Project 1: Find Anomalies in NY Property Data</vt:lpstr>
      <vt:lpstr>NY Property Data Investigation</vt:lpstr>
      <vt:lpstr>How to Approach the Problem</vt:lpstr>
      <vt:lpstr>Project 1 Variables</vt:lpstr>
      <vt:lpstr>Project 1 Variables</vt:lpstr>
      <vt:lpstr>Philosophy for Filling in Missing Field Values     </vt:lpstr>
      <vt:lpstr>How Would You Fill In Missing Fields?</vt:lpstr>
      <vt:lpstr>How to Handle Missing Field Values</vt:lpstr>
      <vt:lpstr>Filling In Missing Fields</vt:lpstr>
      <vt:lpstr>Homework 2 – How to Fill in Missing Fields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coggeshall</dc:creator>
  <cp:lastModifiedBy>steve coggeshall</cp:lastModifiedBy>
  <cp:revision>1181</cp:revision>
  <cp:lastPrinted>2019-06-07T16:25:40Z</cp:lastPrinted>
  <dcterms:created xsi:type="dcterms:W3CDTF">2016-12-14T00:44:22Z</dcterms:created>
  <dcterms:modified xsi:type="dcterms:W3CDTF">2020-01-22T21:51:30Z</dcterms:modified>
</cp:coreProperties>
</file>