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sldIdLst>
    <p:sldId id="287" r:id="rId2"/>
    <p:sldId id="1824" r:id="rId3"/>
    <p:sldId id="1742" r:id="rId4"/>
    <p:sldId id="1825" r:id="rId5"/>
    <p:sldId id="1826" r:id="rId6"/>
    <p:sldId id="1062" r:id="rId7"/>
    <p:sldId id="1004" r:id="rId8"/>
    <p:sldId id="1827" r:id="rId9"/>
    <p:sldId id="1829" r:id="rId10"/>
    <p:sldId id="1830" r:id="rId11"/>
    <p:sldId id="1828" r:id="rId12"/>
    <p:sldId id="1831" r:id="rId13"/>
    <p:sldId id="1916" r:id="rId14"/>
    <p:sldId id="1918" r:id="rId15"/>
    <p:sldId id="1798" r:id="rId16"/>
    <p:sldId id="1007" r:id="rId17"/>
    <p:sldId id="992" r:id="rId18"/>
    <p:sldId id="1015" r:id="rId19"/>
    <p:sldId id="1016" r:id="rId20"/>
    <p:sldId id="1017" r:id="rId21"/>
    <p:sldId id="1018" r:id="rId22"/>
    <p:sldId id="1020" r:id="rId23"/>
    <p:sldId id="1021" r:id="rId24"/>
    <p:sldId id="1022" r:id="rId25"/>
    <p:sldId id="1023" r:id="rId26"/>
    <p:sldId id="1024" r:id="rId27"/>
    <p:sldId id="1025" r:id="rId28"/>
    <p:sldId id="1026" r:id="rId29"/>
    <p:sldId id="1027" r:id="rId30"/>
    <p:sldId id="378" r:id="rId31"/>
    <p:sldId id="577" r:id="rId32"/>
    <p:sldId id="1087" r:id="rId33"/>
    <p:sldId id="380" r:id="rId34"/>
    <p:sldId id="774" r:id="rId35"/>
    <p:sldId id="775" r:id="rId36"/>
    <p:sldId id="1880" r:id="rId37"/>
    <p:sldId id="345" r:id="rId38"/>
    <p:sldId id="1031" r:id="rId39"/>
    <p:sldId id="1920" r:id="rId40"/>
    <p:sldId id="1052" r:id="rId41"/>
    <p:sldId id="457" r:id="rId42"/>
    <p:sldId id="355" r:id="rId43"/>
    <p:sldId id="702" r:id="rId44"/>
    <p:sldId id="1056" r:id="rId45"/>
    <p:sldId id="1919" r:id="rId46"/>
    <p:sldId id="1054" r:id="rId47"/>
    <p:sldId id="366" r:id="rId48"/>
    <p:sldId id="1038" r:id="rId49"/>
    <p:sldId id="383" r:id="rId50"/>
    <p:sldId id="725" r:id="rId51"/>
    <p:sldId id="72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3319"/>
    <p:restoredTop sz="97687"/>
  </p:normalViewPr>
  <p:slideViewPr>
    <p:cSldViewPr snapToGrid="0" snapToObjects="1">
      <p:cViewPr varScale="1">
        <p:scale>
          <a:sx n="223" d="100"/>
          <a:sy n="223" d="100"/>
        </p:scale>
        <p:origin x="3544"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0A69E-4FC8-8249-BC28-1B039120D3AC}" type="datetimeFigureOut">
              <a:rPr lang="en-US" smtClean="0"/>
              <a:t>1/29/20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B85C-57F3-154F-B42E-754239D30DE5}" type="slidenum">
              <a:rPr lang="en-US" smtClean="0"/>
              <a:t>‹#›</a:t>
            </a:fld>
            <a:endParaRPr lang="en-US"/>
          </a:p>
        </p:txBody>
      </p:sp>
    </p:spTree>
    <p:extLst>
      <p:ext uri="{BB962C8B-B14F-4D97-AF65-F5344CB8AC3E}">
        <p14:creationId xmlns:p14="http://schemas.microsoft.com/office/powerpoint/2010/main" val="137442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6FAB0-567B-8C40-B8E8-3EEEF1D56116}" type="slidenum">
              <a:rPr lang="en-US" smtClean="0"/>
              <a:t>2</a:t>
            </a:fld>
            <a:endParaRPr lang="en-US"/>
          </a:p>
        </p:txBody>
      </p:sp>
    </p:spTree>
    <p:extLst>
      <p:ext uri="{BB962C8B-B14F-4D97-AF65-F5344CB8AC3E}">
        <p14:creationId xmlns:p14="http://schemas.microsoft.com/office/powerpoint/2010/main" val="3735500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51</a:t>
            </a:fld>
            <a:endParaRPr lang="en-US"/>
          </a:p>
        </p:txBody>
      </p:sp>
    </p:spTree>
    <p:extLst>
      <p:ext uri="{BB962C8B-B14F-4D97-AF65-F5344CB8AC3E}">
        <p14:creationId xmlns:p14="http://schemas.microsoft.com/office/powerpoint/2010/main" val="382532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7</a:t>
            </a:fld>
            <a:endParaRPr lang="en-US"/>
          </a:p>
        </p:txBody>
      </p:sp>
    </p:spTree>
    <p:extLst>
      <p:ext uri="{BB962C8B-B14F-4D97-AF65-F5344CB8AC3E}">
        <p14:creationId xmlns:p14="http://schemas.microsoft.com/office/powerpoint/2010/main" val="331691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A6493-9AB7-DE45-8E0B-1DE7A4119A75}" type="slidenum">
              <a:rPr lang="en-US" smtClean="0"/>
              <a:t>13</a:t>
            </a:fld>
            <a:endParaRPr lang="en-US"/>
          </a:p>
        </p:txBody>
      </p:sp>
    </p:spTree>
    <p:extLst>
      <p:ext uri="{BB962C8B-B14F-4D97-AF65-F5344CB8AC3E}">
        <p14:creationId xmlns:p14="http://schemas.microsoft.com/office/powerpoint/2010/main" val="1255739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A6493-9AB7-DE45-8E0B-1DE7A4119A75}" type="slidenum">
              <a:rPr lang="en-US" smtClean="0"/>
              <a:t>14</a:t>
            </a:fld>
            <a:endParaRPr lang="en-US"/>
          </a:p>
        </p:txBody>
      </p:sp>
    </p:spTree>
    <p:extLst>
      <p:ext uri="{BB962C8B-B14F-4D97-AF65-F5344CB8AC3E}">
        <p14:creationId xmlns:p14="http://schemas.microsoft.com/office/powerpoint/2010/main" val="3618312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A6493-9AB7-DE45-8E0B-1DE7A4119A75}" type="slidenum">
              <a:rPr lang="en-US" smtClean="0"/>
              <a:t>15</a:t>
            </a:fld>
            <a:endParaRPr lang="en-US"/>
          </a:p>
        </p:txBody>
      </p:sp>
    </p:spTree>
    <p:extLst>
      <p:ext uri="{BB962C8B-B14F-4D97-AF65-F5344CB8AC3E}">
        <p14:creationId xmlns:p14="http://schemas.microsoft.com/office/powerpoint/2010/main" val="3489480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A6493-9AB7-DE45-8E0B-1DE7A4119A75}" type="slidenum">
              <a:rPr lang="en-US" smtClean="0"/>
              <a:t>16</a:t>
            </a:fld>
            <a:endParaRPr lang="en-US"/>
          </a:p>
        </p:txBody>
      </p:sp>
    </p:spTree>
    <p:extLst>
      <p:ext uri="{BB962C8B-B14F-4D97-AF65-F5344CB8AC3E}">
        <p14:creationId xmlns:p14="http://schemas.microsoft.com/office/powerpoint/2010/main" val="141045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A6493-9AB7-DE45-8E0B-1DE7A4119A75}" type="slidenum">
              <a:rPr lang="en-US" smtClean="0"/>
              <a:t>22</a:t>
            </a:fld>
            <a:endParaRPr lang="en-US"/>
          </a:p>
        </p:txBody>
      </p:sp>
    </p:spTree>
    <p:extLst>
      <p:ext uri="{BB962C8B-B14F-4D97-AF65-F5344CB8AC3E}">
        <p14:creationId xmlns:p14="http://schemas.microsoft.com/office/powerpoint/2010/main" val="2592265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6B85C-57F3-154F-B42E-754239D30DE5}" type="slidenum">
              <a:rPr lang="en-US" smtClean="0"/>
              <a:t>39</a:t>
            </a:fld>
            <a:endParaRPr lang="en-US"/>
          </a:p>
        </p:txBody>
      </p:sp>
    </p:spTree>
    <p:extLst>
      <p:ext uri="{BB962C8B-B14F-4D97-AF65-F5344CB8AC3E}">
        <p14:creationId xmlns:p14="http://schemas.microsoft.com/office/powerpoint/2010/main" val="653584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6B85C-57F3-154F-B42E-754239D30DE5}" type="slidenum">
              <a:rPr lang="en-US" smtClean="0"/>
              <a:t>41</a:t>
            </a:fld>
            <a:endParaRPr lang="en-US"/>
          </a:p>
        </p:txBody>
      </p:sp>
    </p:spTree>
    <p:extLst>
      <p:ext uri="{BB962C8B-B14F-4D97-AF65-F5344CB8AC3E}">
        <p14:creationId xmlns:p14="http://schemas.microsoft.com/office/powerpoint/2010/main" val="2553571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C507F-C711-FB4E-9980-F17B0E83623D}"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4987-170C-5C48-B529-D22B5234C191}"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33D58-4C16-C048-A740-A56DAEDB5C70}"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Fin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9888" y="869951"/>
            <a:ext cx="8405812" cy="319088"/>
          </a:xfrm>
        </p:spPr>
        <p:txBody>
          <a:bodyPr/>
          <a:lstStyle/>
          <a:p>
            <a:r>
              <a:rPr lang="en-US"/>
              <a:t>Click to edit Master title style</a:t>
            </a:r>
            <a:endParaRPr lang="en-US" dirty="0"/>
          </a:p>
        </p:txBody>
      </p:sp>
      <p:sp>
        <p:nvSpPr>
          <p:cNvPr id="3" name="Content Placeholder 2"/>
          <p:cNvSpPr>
            <a:spLocks noGrp="1"/>
          </p:cNvSpPr>
          <p:nvPr>
            <p:ph idx="1"/>
          </p:nvPr>
        </p:nvSpPr>
        <p:spPr bwMode="gray">
          <a:xfrm>
            <a:off x="369888" y="1687513"/>
            <a:ext cx="8405812" cy="4300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spect="1" noChangeArrowheads="1"/>
          </p:cNvSpPr>
          <p:nvPr>
            <p:ph type="ftr" sz="quarter" idx="10"/>
          </p:nvPr>
        </p:nvSpPr>
        <p:spPr bwMode="gray"/>
        <p:txBody>
          <a:bodyPr/>
          <a:lstStyle>
            <a:lvl1pPr>
              <a:defRPr/>
            </a:lvl1pPr>
          </a:lstStyle>
          <a:p>
            <a:pPr>
              <a:defRPr/>
            </a:pPr>
            <a:endParaRPr lang="en-US" dirty="0"/>
          </a:p>
        </p:txBody>
      </p:sp>
      <p:sp>
        <p:nvSpPr>
          <p:cNvPr id="5" name="Rectangle 6"/>
          <p:cNvSpPr>
            <a:spLocks noGrp="1" noChangeArrowheads="1"/>
          </p:cNvSpPr>
          <p:nvPr>
            <p:ph type="sldNum" sz="quarter" idx="11"/>
          </p:nvPr>
        </p:nvSpPr>
        <p:spPr bwMode="gray"/>
        <p:txBody>
          <a:bodyPr/>
          <a:lstStyle>
            <a:lvl1pPr>
              <a:defRPr/>
            </a:lvl1pPr>
          </a:lstStyle>
          <a:p>
            <a:pPr>
              <a:defRPr/>
            </a:pPr>
            <a:fld id="{A94B9148-225C-4CEB-963A-DF097CE30754}" type="slidenum">
              <a:rPr lang="en-US"/>
              <a:pPr>
                <a:defRPr/>
              </a:pPr>
              <a:t>‹#›</a:t>
            </a:fld>
            <a:endParaRPr lang="en-US" sz="1400" dirty="0"/>
          </a:p>
        </p:txBody>
      </p:sp>
    </p:spTree>
    <p:extLst>
      <p:ext uri="{BB962C8B-B14F-4D97-AF65-F5344CB8AC3E}">
        <p14:creationId xmlns:p14="http://schemas.microsoft.com/office/powerpoint/2010/main" val="13791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A49E-DE58-3A43-8243-47508D233332}"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0EC75-7CEA-374E-A321-B54ED15A2653}"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6588B-673C-154D-B084-D457DFD285F0}" type="datetime1">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86C2F-739B-9C43-9280-9095C862FED4}" type="datetime1">
              <a:rPr lang="en-US" smtClean="0"/>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68A46-94F7-E541-BB47-1A76E6082E21}" type="datetime1">
              <a:rPr lang="en-US" smtClean="0"/>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45C2E-2E46-7140-9E31-A8892F7542A7}" type="datetime1">
              <a:rPr lang="en-US" smtClean="0"/>
              <a:t>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6D8C-72FB-D448-8394-BBEA53A1D9FA}" type="datetime1">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0C63D-D438-A040-BF01-98273FE3C4BF}" type="datetime1">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15156-9ECB-274D-816B-D36D2076BD1E}" type="datetime1">
              <a:rPr lang="en-US" smtClean="0"/>
              <a:t>1/29/20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D9788-50B9-FE4F-BD86-303CACCBE7E1}" type="slidenum">
              <a:rPr lang="en-US" smtClean="0"/>
              <a:t>‹#›</a:t>
            </a:fld>
            <a:endParaRPr lang="en-US"/>
          </a:p>
        </p:txBody>
      </p:sp>
    </p:spTree>
    <p:extLst>
      <p:ext uri="{BB962C8B-B14F-4D97-AF65-F5344CB8AC3E}">
        <p14:creationId xmlns:p14="http://schemas.microsoft.com/office/powerpoint/2010/main" val="20391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eg"/><Relationship Id="rId10" Type="http://schemas.openxmlformats.org/officeDocument/2006/relationships/image" Target="../media/image7.emf"/><Relationship Id="rId4" Type="http://schemas.openxmlformats.org/officeDocument/2006/relationships/image" Target="../media/image1.jpe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slideLayout" Target="../slideLayouts/slideLayout1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36.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image" Target="../media/image27.emf"/><Relationship Id="rId1" Type="http://schemas.openxmlformats.org/officeDocument/2006/relationships/slideLayout" Target="../slideLayouts/slideLayout4.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 Id="rId9" Type="http://schemas.openxmlformats.org/officeDocument/2006/relationships/image" Target="../media/image3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6.tif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00.png"/><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081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a:latin typeface="+mn-lt"/>
              </a:rPr>
              <a:t>1/30 Class 3 </a:t>
            </a:r>
            <a:r>
              <a:rPr lang="mr-IN" sz="3600" dirty="0">
                <a:latin typeface="+mn-lt"/>
              </a:rPr>
              <a:t>–</a:t>
            </a:r>
            <a:r>
              <a:rPr lang="en-US" sz="3600" dirty="0">
                <a:latin typeface="+mn-lt"/>
              </a:rPr>
              <a:t> Modeling, Fuzzy Matching</a:t>
            </a:r>
          </a:p>
        </p:txBody>
      </p:sp>
      <p:sp>
        <p:nvSpPr>
          <p:cNvPr id="4" name="Content Placeholder 3"/>
          <p:cNvSpPr>
            <a:spLocks noGrp="1"/>
          </p:cNvSpPr>
          <p:nvPr>
            <p:ph sz="half" idx="2"/>
          </p:nvPr>
        </p:nvSpPr>
        <p:spPr>
          <a:xfrm>
            <a:off x="623680" y="2077101"/>
            <a:ext cx="7886700" cy="4351338"/>
          </a:xfrm>
        </p:spPr>
        <p:txBody>
          <a:bodyPr>
            <a:normAutofit/>
          </a:bodyPr>
          <a:lstStyle/>
          <a:p>
            <a:r>
              <a:rPr lang="en-US" sz="2400" dirty="0"/>
              <a:t>What is a model</a:t>
            </a:r>
          </a:p>
          <a:p>
            <a:r>
              <a:rPr lang="en-US" sz="2400" dirty="0"/>
              <a:t>Reject inference</a:t>
            </a:r>
          </a:p>
          <a:p>
            <a:r>
              <a:rPr lang="en-US" sz="2400" dirty="0"/>
              <a:t>Fuzzy matching</a:t>
            </a:r>
          </a:p>
          <a:p>
            <a:r>
              <a:rPr lang="en-US" sz="2400" dirty="0"/>
              <a:t>Scaling variables and scores</a:t>
            </a:r>
          </a:p>
        </p:txBody>
      </p:sp>
      <p:sp>
        <p:nvSpPr>
          <p:cNvPr id="5" name="Slide Number Placeholder 4"/>
          <p:cNvSpPr>
            <a:spLocks noGrp="1"/>
          </p:cNvSpPr>
          <p:nvPr>
            <p:ph type="sldNum" sz="quarter" idx="12"/>
          </p:nvPr>
        </p:nvSpPr>
        <p:spPr/>
        <p:txBody>
          <a:bodyPr/>
          <a:lstStyle/>
          <a:p>
            <a:fld id="{88CD9788-50B9-FE4F-BD86-303CACCBE7E1}" type="slidenum">
              <a:rPr lang="en-US" smtClean="0"/>
              <a:t>1</a:t>
            </a:fld>
            <a:endParaRPr lang="en-US"/>
          </a:p>
        </p:txBody>
      </p:sp>
    </p:spTree>
    <p:extLst>
      <p:ext uri="{BB962C8B-B14F-4D97-AF65-F5344CB8AC3E}">
        <p14:creationId xmlns:p14="http://schemas.microsoft.com/office/powerpoint/2010/main" val="191807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383" y="313311"/>
            <a:ext cx="8638452" cy="1325563"/>
          </a:xfrm>
        </p:spPr>
        <p:txBody>
          <a:bodyPr>
            <a:normAutofit/>
          </a:bodyPr>
          <a:lstStyle/>
          <a:p>
            <a:r>
              <a:rPr lang="en-US" sz="3600" dirty="0">
                <a:latin typeface="+mn-lt"/>
              </a:rPr>
              <a:t>Linear Regressions Require Matrix Inversion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4107" y="1393129"/>
                <a:ext cx="8351510" cy="4351338"/>
              </a:xfrm>
            </p:spPr>
            <p:txBody>
              <a:bodyPr>
                <a:noAutofit/>
              </a:bodyPr>
              <a:lstStyle/>
              <a:p>
                <a:pPr marL="0" indent="0">
                  <a:lnSpc>
                    <a:spcPct val="100000"/>
                  </a:lnSpc>
                  <a:buNone/>
                </a:pPr>
                <a:r>
                  <a:rPr lang="en-US" sz="1800" dirty="0"/>
                  <a:t>Linear regression requires us to take the inverse of the covariance matrix </a:t>
                </a:r>
                <a14:m>
                  <m:oMath xmlns:m="http://schemas.openxmlformats.org/officeDocument/2006/math">
                    <m:sSup>
                      <m:sSupPr>
                        <m:ctrlPr>
                          <a:rPr lang="en-US" sz="1800" i="1">
                            <a:latin typeface="Cambria Math" panose="02040503050406030204" pitchFamily="18" charset="0"/>
                          </a:rPr>
                        </m:ctrlPr>
                      </m:sSupPr>
                      <m:e>
                        <m:r>
                          <a:rPr lang="en-US" sz="1800" i="1">
                            <a:latin typeface="Cambria Math" charset="0"/>
                          </a:rPr>
                          <m:t>𝑋</m:t>
                        </m:r>
                      </m:e>
                      <m:sup>
                        <m:r>
                          <a:rPr lang="en-US" sz="1800" i="1">
                            <a:latin typeface="Cambria Math" charset="0"/>
                          </a:rPr>
                          <m:t>𝑇</m:t>
                        </m:r>
                      </m:sup>
                    </m:sSup>
                    <m:r>
                      <a:rPr lang="en-US" sz="1800" i="1">
                        <a:latin typeface="Cambria Math" charset="0"/>
                      </a:rPr>
                      <m:t>𝑋</m:t>
                    </m:r>
                  </m:oMath>
                </a14:m>
                <a:r>
                  <a:rPr lang="en-US" sz="1800" dirty="0"/>
                  <a:t>, which is typically close to or exactly singular. There are many ways around this problem:</a:t>
                </a:r>
              </a:p>
              <a:p>
                <a:pPr lvl="0">
                  <a:lnSpc>
                    <a:spcPct val="100000"/>
                  </a:lnSpc>
                </a:pPr>
                <a:r>
                  <a:rPr lang="en-US" sz="1800" b="1" dirty="0"/>
                  <a:t>Principal Component Regression (PCR) </a:t>
                </a:r>
                <a:r>
                  <a:rPr lang="en-US" sz="1800" dirty="0"/>
                  <a:t>– approximate the matrix </a:t>
                </a:r>
                <a:r>
                  <a:rPr lang="en-US" sz="1800" i="1" dirty="0"/>
                  <a:t>X</a:t>
                </a:r>
                <a:r>
                  <a:rPr lang="en-US" sz="1800" dirty="0"/>
                  <a:t> with a lower dimensional matrix by a linear transformation to the principal component space, each principal component (PC) is a linear combination of the original </a:t>
                </a:r>
                <a:r>
                  <a:rPr lang="en-US" sz="1800" i="1" dirty="0"/>
                  <a:t>x</a:t>
                </a:r>
                <a:r>
                  <a:rPr lang="en-US" sz="1800" dirty="0"/>
                  <a:t>’s and the PC’s are orthogonal and rank-ordered by the variance in the data, measured by the eigenvalues.</a:t>
                </a:r>
              </a:p>
              <a:p>
                <a:pPr lvl="0">
                  <a:lnSpc>
                    <a:spcPct val="100000"/>
                  </a:lnSpc>
                </a:pPr>
                <a:r>
                  <a:rPr lang="en-US" sz="1800" b="1" dirty="0"/>
                  <a:t>Singular Value Decomposition (SVD) </a:t>
                </a:r>
                <a:r>
                  <a:rPr lang="en-US" sz="1800" dirty="0"/>
                  <a:t>– decompose the X matrix into the product of three specialized matrices that allow analysis and discovery. PCA can be done via SVD.</a:t>
                </a:r>
              </a:p>
              <a:p>
                <a:pPr lvl="0">
                  <a:lnSpc>
                    <a:spcPct val="100000"/>
                  </a:lnSpc>
                </a:pPr>
                <a:r>
                  <a:rPr lang="en-US" sz="1800" b="1" dirty="0"/>
                  <a:t>Ridge Regression </a:t>
                </a:r>
                <a:r>
                  <a:rPr lang="en-US" sz="1800" dirty="0"/>
                  <a:t>– add a small bias </a:t>
                </a:r>
                <a14:m>
                  <m:oMath xmlns:m="http://schemas.openxmlformats.org/officeDocument/2006/math">
                    <m:r>
                      <a:rPr lang="en-US" sz="1800" i="1">
                        <a:latin typeface="Cambria Math" charset="0"/>
                      </a:rPr>
                      <m:t>𝜆</m:t>
                    </m:r>
                    <m:r>
                      <a:rPr lang="en-US" sz="1800" i="1">
                        <a:latin typeface="Cambria Math" charset="0"/>
                      </a:rPr>
                      <m:t> </m:t>
                    </m:r>
                  </m:oMath>
                </a14:m>
                <a:r>
                  <a:rPr lang="en-US" sz="1800" dirty="0"/>
                  <a:t>to each diagonal term to make the matrix nonsingular.</a:t>
                </a:r>
              </a:p>
              <a:p>
                <a:pPr lvl="0">
                  <a:lnSpc>
                    <a:spcPct val="100000"/>
                  </a:lnSpc>
                </a:pPr>
                <a:r>
                  <a:rPr lang="en-US" sz="1800" b="1" dirty="0"/>
                  <a:t>Partial Least Squares Regression (PLSR) </a:t>
                </a:r>
                <a:r>
                  <a:rPr lang="en-US" sz="1800" dirty="0"/>
                  <a:t>– similar to PCR, but here you look for the directions (linear combinations of the original </a:t>
                </a:r>
                <a:r>
                  <a:rPr lang="en-US" sz="1800" i="1" dirty="0"/>
                  <a:t>x</a:t>
                </a:r>
                <a:r>
                  <a:rPr lang="en-US" sz="1800" dirty="0"/>
                  <a:t>’s) that have the most linear relationship/explanation to the </a:t>
                </a:r>
                <a:r>
                  <a:rPr lang="en-US" sz="1800" i="1" dirty="0"/>
                  <a:t>y</a:t>
                </a:r>
                <a:r>
                  <a:rPr lang="en-US" sz="1800" dirty="0"/>
                  <a:t>’s. </a:t>
                </a:r>
                <a:r>
                  <a:rPr lang="en-US" sz="1800" i="1" dirty="0"/>
                  <a:t>So it’s like a smarter PCR that takes y into account.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4107" y="1393129"/>
                <a:ext cx="8351510" cy="4351338"/>
              </a:xfrm>
              <a:blipFill>
                <a:blip r:embed="rId2"/>
                <a:stretch>
                  <a:fillRect l="-608" t="-583" r="-456" b="-104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8CD9788-50B9-FE4F-BD86-303CACCBE7E1}" type="slidenum">
              <a:rPr lang="en-US" smtClean="0"/>
              <a:t>10</a:t>
            </a:fld>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A4F346E-4E24-D248-A83B-7AC140BA08FF}"/>
                  </a:ext>
                </a:extLst>
              </p:cNvPr>
              <p:cNvSpPr/>
              <p:nvPr/>
            </p:nvSpPr>
            <p:spPr>
              <a:xfrm>
                <a:off x="3409184" y="180080"/>
                <a:ext cx="2213939" cy="369332"/>
              </a:xfrm>
              <a:prstGeom prst="rect">
                <a:avLst/>
              </a:prstGeom>
            </p:spPr>
            <p:txBody>
              <a:bodyPr wrap="none">
                <a:spAutoFit/>
              </a:bodyPr>
              <a:lstStyle/>
              <a:p>
                <a14:m>
                  <m:oMath xmlns:m="http://schemas.openxmlformats.org/officeDocument/2006/math">
                    <m:r>
                      <a:rPr lang="en-US" i="1">
                        <a:latin typeface="Cambria Math" charset="0"/>
                        <a:ea typeface="Times New Roman" charset="0"/>
                        <a:cs typeface="Times New Roman" charset="0"/>
                      </a:rPr>
                      <m:t>𝐵</m:t>
                    </m:r>
                    <m:r>
                      <a:rPr lang="en-US" i="1">
                        <a:latin typeface="Cambria Math" charset="0"/>
                        <a:ea typeface="Times New Roman" charset="0"/>
                        <a:cs typeface="Times New Roman" charset="0"/>
                      </a:rPr>
                      <m:t>=</m:t>
                    </m:r>
                    <m:sSup>
                      <m:sSupPr>
                        <m:ctrlPr>
                          <a:rPr lang="en-US" i="1">
                            <a:latin typeface="Cambria Math" panose="02040503050406030204" pitchFamily="18" charset="0"/>
                            <a:ea typeface="Times New Roman" charset="0"/>
                            <a:cs typeface="Times New Roman" charset="0"/>
                          </a:rPr>
                        </m:ctrlPr>
                      </m:sSupPr>
                      <m:e>
                        <m:d>
                          <m:dPr>
                            <m:ctrlPr>
                              <a:rPr lang="en-US" i="1">
                                <a:latin typeface="Cambria Math" panose="02040503050406030204" pitchFamily="18" charset="0"/>
                                <a:ea typeface="Times New Roman" charset="0"/>
                                <a:cs typeface="Times New Roman" charset="0"/>
                              </a:rPr>
                            </m:ctrlPr>
                          </m:dPr>
                          <m:e>
                            <m:sSup>
                              <m:sSupPr>
                                <m:ctrlPr>
                                  <a:rPr lang="en-US" i="1">
                                    <a:latin typeface="Cambria Math" panose="02040503050406030204" pitchFamily="18" charset="0"/>
                                    <a:ea typeface="Times New Roman" charset="0"/>
                                    <a:cs typeface="Times New Roman" charset="0"/>
                                  </a:rPr>
                                </m:ctrlPr>
                              </m:sSupPr>
                              <m:e>
                                <m:r>
                                  <a:rPr lang="en-US" i="1">
                                    <a:latin typeface="Cambria Math" charset="0"/>
                                    <a:ea typeface="Times New Roman" charset="0"/>
                                    <a:cs typeface="Times New Roman" charset="0"/>
                                  </a:rPr>
                                  <m:t>𝑋</m:t>
                                </m:r>
                              </m:e>
                              <m:sup>
                                <m:r>
                                  <a:rPr lang="en-US" i="1">
                                    <a:latin typeface="Cambria Math" charset="0"/>
                                    <a:ea typeface="Times New Roman" charset="0"/>
                                    <a:cs typeface="Times New Roman" charset="0"/>
                                  </a:rPr>
                                  <m:t>𝑇</m:t>
                                </m:r>
                              </m:sup>
                            </m:sSup>
                            <m:r>
                              <a:rPr lang="en-US" i="1">
                                <a:latin typeface="Cambria Math" charset="0"/>
                                <a:ea typeface="Times New Roman" charset="0"/>
                                <a:cs typeface="Times New Roman" charset="0"/>
                              </a:rPr>
                              <m:t>𝑋</m:t>
                            </m:r>
                          </m:e>
                        </m:d>
                      </m:e>
                      <m:sup>
                        <m:r>
                          <a:rPr lang="en-US" i="1">
                            <a:latin typeface="Cambria Math" charset="0"/>
                            <a:ea typeface="Times New Roman" charset="0"/>
                            <a:cs typeface="Times New Roman" charset="0"/>
                          </a:rPr>
                          <m:t>−1</m:t>
                        </m:r>
                      </m:sup>
                    </m:sSup>
                    <m:d>
                      <m:dPr>
                        <m:ctrlPr>
                          <a:rPr lang="en-US" i="1">
                            <a:latin typeface="Cambria Math" panose="02040503050406030204" pitchFamily="18" charset="0"/>
                            <a:ea typeface="Times New Roman" charset="0"/>
                            <a:cs typeface="Times New Roman" charset="0"/>
                          </a:rPr>
                        </m:ctrlPr>
                      </m:dPr>
                      <m:e>
                        <m:sSup>
                          <m:sSupPr>
                            <m:ctrlPr>
                              <a:rPr lang="en-US" i="1">
                                <a:latin typeface="Cambria Math" panose="02040503050406030204" pitchFamily="18" charset="0"/>
                                <a:ea typeface="Times New Roman" charset="0"/>
                                <a:cs typeface="Times New Roman" charset="0"/>
                              </a:rPr>
                            </m:ctrlPr>
                          </m:sSupPr>
                          <m:e>
                            <m:r>
                              <a:rPr lang="en-US" i="1">
                                <a:latin typeface="Cambria Math" charset="0"/>
                                <a:ea typeface="Times New Roman" charset="0"/>
                                <a:cs typeface="Times New Roman" charset="0"/>
                              </a:rPr>
                              <m:t>𝑋</m:t>
                            </m:r>
                          </m:e>
                          <m:sup>
                            <m:r>
                              <a:rPr lang="en-US" i="1">
                                <a:latin typeface="Cambria Math" charset="0"/>
                                <a:ea typeface="Times New Roman" charset="0"/>
                                <a:cs typeface="Times New Roman" charset="0"/>
                              </a:rPr>
                              <m:t>𝑇</m:t>
                            </m:r>
                          </m:sup>
                        </m:sSup>
                        <m:r>
                          <a:rPr lang="en-US" i="1">
                            <a:latin typeface="Cambria Math" charset="0"/>
                            <a:ea typeface="Times New Roman" charset="0"/>
                            <a:cs typeface="Times New Roman" charset="0"/>
                          </a:rPr>
                          <m:t>𝑌</m:t>
                        </m:r>
                      </m:e>
                    </m:d>
                    <m:r>
                      <a:rPr lang="en-US" i="1">
                        <a:latin typeface="Cambria Math" charset="0"/>
                        <a:ea typeface="Times New Roman" charset="0"/>
                        <a:cs typeface="Times New Roman" charset="0"/>
                      </a:rPr>
                      <m:t>.</m:t>
                    </m:r>
                  </m:oMath>
                </a14:m>
                <a:r>
                  <a:rPr lang="en-US" dirty="0">
                    <a:latin typeface="Calibri" charset="0"/>
                    <a:ea typeface="Calibri" charset="0"/>
                    <a:cs typeface="Times New Roman" charset="0"/>
                  </a:rPr>
                  <a:t> </a:t>
                </a:r>
                <a:endParaRPr lang="en-US" dirty="0"/>
              </a:p>
            </p:txBody>
          </p:sp>
        </mc:Choice>
        <mc:Fallback xmlns="">
          <p:sp>
            <p:nvSpPr>
              <p:cNvPr id="6" name="Rectangle 5">
                <a:extLst>
                  <a:ext uri="{FF2B5EF4-FFF2-40B4-BE49-F238E27FC236}">
                    <a16:creationId xmlns:a16="http://schemas.microsoft.com/office/drawing/2014/main" id="{9A4F346E-4E24-D248-A83B-7AC140BA08FF}"/>
                  </a:ext>
                </a:extLst>
              </p:cNvPr>
              <p:cNvSpPr>
                <a:spLocks noRot="1" noChangeAspect="1" noMove="1" noResize="1" noEditPoints="1" noAdjustHandles="1" noChangeArrowheads="1" noChangeShapeType="1" noTextEdit="1"/>
              </p:cNvSpPr>
              <p:nvPr/>
            </p:nvSpPr>
            <p:spPr>
              <a:xfrm>
                <a:off x="3409184" y="180080"/>
                <a:ext cx="2213939"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4527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094" y="487925"/>
            <a:ext cx="8405812" cy="319088"/>
          </a:xfrm>
        </p:spPr>
        <p:txBody>
          <a:bodyPr>
            <a:noAutofit/>
          </a:bodyPr>
          <a:lstStyle/>
          <a:p>
            <a:r>
              <a:rPr lang="en-US" sz="3600" dirty="0">
                <a:latin typeface="+mn-lt"/>
              </a:rPr>
              <a:t>For Binary Output Models, Logistic Regression is Better</a:t>
            </a:r>
          </a:p>
        </p:txBody>
      </p:sp>
      <p:sp>
        <p:nvSpPr>
          <p:cNvPr id="4" name="Slide Number Placeholder 3"/>
          <p:cNvSpPr>
            <a:spLocks noGrp="1"/>
          </p:cNvSpPr>
          <p:nvPr>
            <p:ph type="sldNum" sz="quarter" idx="4294967295"/>
          </p:nvPr>
        </p:nvSpPr>
        <p:spPr>
          <a:xfrm>
            <a:off x="7427841" y="6473337"/>
            <a:ext cx="1524000" cy="238125"/>
          </a:xfrm>
        </p:spPr>
        <p:txBody>
          <a:bodyPr/>
          <a:lstStyle/>
          <a:p>
            <a:fld id="{02330697-FC26-4454-A3BE-90B07819C49A}" type="slidenum">
              <a:rPr lang="en-US" smtClean="0"/>
              <a:pPr/>
              <a:t>11</a:t>
            </a:fld>
            <a:endParaRPr lang="en-US" dirty="0"/>
          </a:p>
        </p:txBody>
      </p:sp>
      <p:sp>
        <p:nvSpPr>
          <p:cNvPr id="66" name="TextBox 65"/>
          <p:cNvSpPr txBox="1"/>
          <p:nvPr/>
        </p:nvSpPr>
        <p:spPr>
          <a:xfrm>
            <a:off x="1418883" y="4059909"/>
            <a:ext cx="5623418" cy="246221"/>
          </a:xfrm>
          <a:prstGeom prst="rect">
            <a:avLst/>
          </a:prstGeom>
          <a:noFill/>
        </p:spPr>
        <p:txBody>
          <a:bodyPr wrap="square" lIns="0" tIns="0" rIns="0" bIns="0" rtlCol="0" anchor="b" anchorCtr="0">
            <a:spAutoFit/>
          </a:bodyPr>
          <a:lstStyle/>
          <a:p>
            <a:pPr algn="ctr"/>
            <a:r>
              <a:rPr lang="en-US" sz="1600" b="1" i="1" dirty="0"/>
              <a:t>Score</a:t>
            </a:r>
            <a:r>
              <a:rPr lang="en-US" sz="1600" dirty="0"/>
              <a:t> </a:t>
            </a:r>
          </a:p>
        </p:txBody>
      </p:sp>
      <p:sp>
        <p:nvSpPr>
          <p:cNvPr id="10" name="TextBox 9"/>
          <p:cNvSpPr txBox="1"/>
          <p:nvPr/>
        </p:nvSpPr>
        <p:spPr>
          <a:xfrm>
            <a:off x="572386" y="4508228"/>
            <a:ext cx="7999227" cy="1815882"/>
          </a:xfrm>
          <a:prstGeom prst="rect">
            <a:avLst/>
          </a:prstGeom>
          <a:noFill/>
        </p:spPr>
        <p:txBody>
          <a:bodyPr wrap="square" lIns="0" tIns="0" rIns="0" bIns="0" rtlCol="0" anchor="b" anchorCtr="0">
            <a:spAutoFit/>
          </a:bodyPr>
          <a:lstStyle/>
          <a:p>
            <a:r>
              <a:rPr lang="en-US" sz="1400" b="1" dirty="0"/>
              <a:t> </a:t>
            </a:r>
            <a:r>
              <a:rPr lang="en-US" sz="1400" dirty="0"/>
              <a:t>A linear regression is appropriate when the output y has a continuous range.</a:t>
            </a:r>
          </a:p>
          <a:p>
            <a:endParaRPr lang="en-US" sz="1400" dirty="0"/>
          </a:p>
          <a:p>
            <a:r>
              <a:rPr lang="en-US" sz="1400" dirty="0"/>
              <a:t>For classification problems where the output y takes one of two values (e.g., good/bad), the output of the model y is the probability that it takes a particular value. Since the output y only ranges from zero to one, a logistic regression is more appropriate. The logit function “squashes” the linear regression function at high and low values, restricting it to between 0 and 1.</a:t>
            </a:r>
          </a:p>
          <a:p>
            <a:endParaRPr lang="en-US" sz="1400" dirty="0"/>
          </a:p>
          <a:p>
            <a:pPr algn="ctr"/>
            <a:r>
              <a:rPr lang="en-US" sz="2000" b="1" dirty="0"/>
              <a:t>Almost all models used in business are either linear or logistic regressions!</a:t>
            </a:r>
          </a:p>
        </p:txBody>
      </p:sp>
      <p:sp>
        <p:nvSpPr>
          <p:cNvPr id="61" name="TextBox 60"/>
          <p:cNvSpPr txBox="1"/>
          <p:nvPr/>
        </p:nvSpPr>
        <p:spPr>
          <a:xfrm>
            <a:off x="513114" y="2499100"/>
            <a:ext cx="1794733" cy="492443"/>
          </a:xfrm>
          <a:prstGeom prst="rect">
            <a:avLst/>
          </a:prstGeom>
          <a:noFill/>
        </p:spPr>
        <p:txBody>
          <a:bodyPr wrap="square" lIns="0" tIns="0" rIns="0" bIns="0" rtlCol="0" anchor="b" anchorCtr="0">
            <a:spAutoFit/>
          </a:bodyPr>
          <a:lstStyle/>
          <a:p>
            <a:pPr algn="ctr"/>
            <a:r>
              <a:rPr lang="en-US" b="1" i="1" dirty="0"/>
              <a:t>y</a:t>
            </a:r>
            <a:endParaRPr lang="en-US" sz="1800" b="1" i="1" dirty="0"/>
          </a:p>
          <a:p>
            <a:pPr algn="ctr"/>
            <a:r>
              <a:rPr lang="en-US" sz="1400" dirty="0"/>
              <a:t>probability of fraud</a:t>
            </a:r>
          </a:p>
        </p:txBody>
      </p:sp>
      <p:pic>
        <p:nvPicPr>
          <p:cNvPr id="587781" name="Picture 5"/>
          <p:cNvPicPr>
            <a:picLocks noChangeAspect="1" noChangeArrowheads="1"/>
          </p:cNvPicPr>
          <p:nvPr/>
        </p:nvPicPr>
        <p:blipFill>
          <a:blip r:embed="rId2" cstate="print"/>
          <a:srcRect/>
          <a:stretch>
            <a:fillRect/>
          </a:stretch>
        </p:blipFill>
        <p:spPr bwMode="auto">
          <a:xfrm>
            <a:off x="2339785" y="1534211"/>
            <a:ext cx="3845195" cy="2492213"/>
          </a:xfrm>
          <a:prstGeom prst="rect">
            <a:avLst/>
          </a:prstGeom>
          <a:solidFill>
            <a:schemeClr val="bg2"/>
          </a:solidFill>
          <a:ln w="9525">
            <a:noFill/>
            <a:miter lim="800000"/>
            <a:headEnd/>
            <a:tailEnd/>
          </a:ln>
          <a:effectLst/>
        </p:spPr>
      </p:pic>
      <p:sp>
        <p:nvSpPr>
          <p:cNvPr id="19" name="TextBox 18"/>
          <p:cNvSpPr txBox="1"/>
          <p:nvPr/>
        </p:nvSpPr>
        <p:spPr>
          <a:xfrm>
            <a:off x="6408288" y="1476981"/>
            <a:ext cx="2050241" cy="169277"/>
          </a:xfrm>
          <a:prstGeom prst="rect">
            <a:avLst/>
          </a:prstGeom>
          <a:noFill/>
        </p:spPr>
        <p:txBody>
          <a:bodyPr wrap="none" lIns="0" tIns="0" rIns="0" bIns="0" rtlCol="0" anchor="b" anchorCtr="0">
            <a:spAutoFit/>
          </a:bodyPr>
          <a:lstStyle/>
          <a:p>
            <a:pPr algn="ctr"/>
            <a:r>
              <a:rPr lang="en-US" sz="1100" dirty="0"/>
              <a:t>Use this for </a:t>
            </a:r>
            <a:r>
              <a:rPr lang="en-US" sz="1100" b="1" dirty="0"/>
              <a:t>continuous</a:t>
            </a:r>
            <a:r>
              <a:rPr lang="en-US" sz="1100" dirty="0"/>
              <a:t> outputs:</a:t>
            </a:r>
          </a:p>
        </p:txBody>
      </p:sp>
      <p:sp>
        <p:nvSpPr>
          <p:cNvPr id="20" name="TextBox 19"/>
          <p:cNvSpPr txBox="1"/>
          <p:nvPr/>
        </p:nvSpPr>
        <p:spPr>
          <a:xfrm>
            <a:off x="6669421" y="2837080"/>
            <a:ext cx="1712008" cy="169277"/>
          </a:xfrm>
          <a:prstGeom prst="rect">
            <a:avLst/>
          </a:prstGeom>
          <a:noFill/>
        </p:spPr>
        <p:txBody>
          <a:bodyPr wrap="none" lIns="0" tIns="0" rIns="0" bIns="0" rtlCol="0" anchor="b" anchorCtr="0">
            <a:spAutoFit/>
          </a:bodyPr>
          <a:lstStyle/>
          <a:p>
            <a:pPr algn="ctr"/>
            <a:r>
              <a:rPr lang="en-US" sz="1100" dirty="0"/>
              <a:t>Use this for </a:t>
            </a:r>
            <a:r>
              <a:rPr lang="en-US" sz="1100" b="1" dirty="0"/>
              <a:t>binary</a:t>
            </a:r>
            <a:r>
              <a:rPr lang="en-US" sz="1100" dirty="0"/>
              <a:t> outputs:</a:t>
            </a:r>
          </a:p>
        </p:txBody>
      </p:sp>
      <p:sp>
        <p:nvSpPr>
          <p:cNvPr id="21" name="TextBox 20"/>
          <p:cNvSpPr txBox="1"/>
          <p:nvPr/>
        </p:nvSpPr>
        <p:spPr>
          <a:xfrm>
            <a:off x="6781470" y="2053087"/>
            <a:ext cx="1114088" cy="153888"/>
          </a:xfrm>
          <a:prstGeom prst="rect">
            <a:avLst/>
          </a:prstGeom>
          <a:noFill/>
        </p:spPr>
        <p:txBody>
          <a:bodyPr wrap="none" lIns="0" tIns="0" rIns="0" bIns="0" rtlCol="0" anchor="b" anchorCtr="0">
            <a:spAutoFit/>
          </a:bodyPr>
          <a:lstStyle/>
          <a:p>
            <a:pPr algn="ctr"/>
            <a:r>
              <a:rPr lang="en-US" sz="1000" b="1" dirty="0"/>
              <a:t>Linear Regression</a:t>
            </a:r>
          </a:p>
        </p:txBody>
      </p:sp>
      <p:sp>
        <p:nvSpPr>
          <p:cNvPr id="22" name="TextBox 21"/>
          <p:cNvSpPr txBox="1"/>
          <p:nvPr/>
        </p:nvSpPr>
        <p:spPr>
          <a:xfrm>
            <a:off x="6923303" y="3618844"/>
            <a:ext cx="1221489" cy="153888"/>
          </a:xfrm>
          <a:prstGeom prst="rect">
            <a:avLst/>
          </a:prstGeom>
          <a:noFill/>
        </p:spPr>
        <p:txBody>
          <a:bodyPr wrap="none" lIns="0" tIns="0" rIns="0" bIns="0" rtlCol="0" anchor="b" anchorCtr="0">
            <a:spAutoFit/>
          </a:bodyPr>
          <a:lstStyle/>
          <a:p>
            <a:pPr algn="ctr"/>
            <a:r>
              <a:rPr lang="en-US" sz="1000" b="1" dirty="0"/>
              <a:t>Logistic Regression</a:t>
            </a:r>
          </a:p>
        </p:txBody>
      </p:sp>
      <p:sp>
        <p:nvSpPr>
          <p:cNvPr id="2" name="Oval 1">
            <a:extLst>
              <a:ext uri="{FF2B5EF4-FFF2-40B4-BE49-F238E27FC236}">
                <a16:creationId xmlns:a16="http://schemas.microsoft.com/office/drawing/2014/main" id="{B9C25CA0-725A-1F4A-A0B9-00A881A27A90}"/>
              </a:ext>
            </a:extLst>
          </p:cNvPr>
          <p:cNvSpPr/>
          <p:nvPr/>
        </p:nvSpPr>
        <p:spPr bwMode="auto">
          <a:xfrm>
            <a:off x="7661041" y="3218944"/>
            <a:ext cx="569144" cy="299974"/>
          </a:xfrm>
          <a:prstGeom prst="ellipse">
            <a:avLst/>
          </a:prstGeom>
          <a:solidFill>
            <a:schemeClr val="accent1">
              <a:lumMod val="20000"/>
              <a:lumOff val="80000"/>
              <a:alpha val="18000"/>
            </a:schemeClr>
          </a:solidFill>
          <a:ln w="9525" cap="flat" cmpd="sng" algn="ctr">
            <a:solidFill>
              <a:srgbClr val="766A65"/>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sp>
        <p:nvSpPr>
          <p:cNvPr id="5" name="Curved Left Arrow 4">
            <a:extLst>
              <a:ext uri="{FF2B5EF4-FFF2-40B4-BE49-F238E27FC236}">
                <a16:creationId xmlns:a16="http://schemas.microsoft.com/office/drawing/2014/main" id="{6D12D522-C63E-AD49-A2EE-1FC887B70259}"/>
              </a:ext>
            </a:extLst>
          </p:cNvPr>
          <p:cNvSpPr/>
          <p:nvPr/>
        </p:nvSpPr>
        <p:spPr bwMode="auto">
          <a:xfrm>
            <a:off x="8323019" y="1792892"/>
            <a:ext cx="731520" cy="1729457"/>
          </a:xfrm>
          <a:prstGeom prst="curvedLeftArrow">
            <a:avLst/>
          </a:prstGeom>
          <a:solidFill>
            <a:schemeClr val="accent3"/>
          </a:solidFill>
          <a:ln w="9525" cap="flat" cmpd="sng" algn="ctr">
            <a:solidFill>
              <a:srgbClr val="766A65"/>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sp>
        <p:nvSpPr>
          <p:cNvPr id="3" name="TextBox 2">
            <a:extLst>
              <a:ext uri="{FF2B5EF4-FFF2-40B4-BE49-F238E27FC236}">
                <a16:creationId xmlns:a16="http://schemas.microsoft.com/office/drawing/2014/main" id="{8D5FAB52-01EE-0449-9CDD-62F85B3EA40A}"/>
              </a:ext>
            </a:extLst>
          </p:cNvPr>
          <p:cNvSpPr txBox="1"/>
          <p:nvPr/>
        </p:nvSpPr>
        <p:spPr>
          <a:xfrm>
            <a:off x="4481208" y="2400078"/>
            <a:ext cx="1594987" cy="153888"/>
          </a:xfrm>
          <a:prstGeom prst="rect">
            <a:avLst/>
          </a:prstGeom>
          <a:noFill/>
        </p:spPr>
        <p:txBody>
          <a:bodyPr wrap="none" lIns="0" tIns="0" rIns="0" bIns="0" rtlCol="0" anchor="b" anchorCtr="0">
            <a:spAutoFit/>
          </a:bodyPr>
          <a:lstStyle/>
          <a:p>
            <a:pPr algn="ctr"/>
            <a:r>
              <a:rPr lang="en-US" sz="1000" dirty="0"/>
              <a:t>Fraction of “1”s at that score</a:t>
            </a:r>
          </a:p>
        </p:txBody>
      </p:sp>
      <p:pic>
        <p:nvPicPr>
          <p:cNvPr id="6" name="Picture 5">
            <a:extLst>
              <a:ext uri="{FF2B5EF4-FFF2-40B4-BE49-F238E27FC236}">
                <a16:creationId xmlns:a16="http://schemas.microsoft.com/office/drawing/2014/main" id="{CF3BE5EA-C585-EB4E-94F7-AC48EF565448}"/>
              </a:ext>
            </a:extLst>
          </p:cNvPr>
          <p:cNvPicPr>
            <a:picLocks noChangeAspect="1"/>
          </p:cNvPicPr>
          <p:nvPr/>
        </p:nvPicPr>
        <p:blipFill>
          <a:blip r:embed="rId3"/>
          <a:stretch>
            <a:fillRect/>
          </a:stretch>
        </p:blipFill>
        <p:spPr>
          <a:xfrm>
            <a:off x="6921053" y="1754545"/>
            <a:ext cx="859782" cy="241668"/>
          </a:xfrm>
          <a:prstGeom prst="rect">
            <a:avLst/>
          </a:prstGeom>
        </p:spPr>
      </p:pic>
      <p:pic>
        <p:nvPicPr>
          <p:cNvPr id="7" name="Picture 6">
            <a:extLst>
              <a:ext uri="{FF2B5EF4-FFF2-40B4-BE49-F238E27FC236}">
                <a16:creationId xmlns:a16="http://schemas.microsoft.com/office/drawing/2014/main" id="{4E400D72-93C8-8D42-8870-781F27D0B549}"/>
              </a:ext>
            </a:extLst>
          </p:cNvPr>
          <p:cNvPicPr>
            <a:picLocks noChangeAspect="1"/>
          </p:cNvPicPr>
          <p:nvPr/>
        </p:nvPicPr>
        <p:blipFill>
          <a:blip r:embed="rId4"/>
          <a:stretch>
            <a:fillRect/>
          </a:stretch>
        </p:blipFill>
        <p:spPr>
          <a:xfrm>
            <a:off x="6889286" y="3082601"/>
            <a:ext cx="1346773" cy="386946"/>
          </a:xfrm>
          <a:prstGeom prst="rect">
            <a:avLst/>
          </a:prstGeom>
        </p:spPr>
      </p:pic>
    </p:spTree>
    <p:extLst>
      <p:ext uri="{BB962C8B-B14F-4D97-AF65-F5344CB8AC3E}">
        <p14:creationId xmlns:p14="http://schemas.microsoft.com/office/powerpoint/2010/main" val="280486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552" y="494462"/>
            <a:ext cx="8407400" cy="317500"/>
          </a:xfrm>
        </p:spPr>
        <p:txBody>
          <a:bodyPr>
            <a:noAutofit/>
          </a:bodyPr>
          <a:lstStyle/>
          <a:p>
            <a:r>
              <a:rPr lang="en-US" sz="3600" dirty="0">
                <a:latin typeface="+mn-lt"/>
              </a:rPr>
              <a:t>There are Many Methods for Statistical Models</a:t>
            </a:r>
          </a:p>
        </p:txBody>
      </p:sp>
      <p:sp>
        <p:nvSpPr>
          <p:cNvPr id="3" name="Content Placeholder 2"/>
          <p:cNvSpPr>
            <a:spLocks noGrp="1"/>
          </p:cNvSpPr>
          <p:nvPr>
            <p:ph idx="1"/>
          </p:nvPr>
        </p:nvSpPr>
        <p:spPr>
          <a:xfrm>
            <a:off x="281552" y="1353367"/>
            <a:ext cx="4875854" cy="4893037"/>
          </a:xfrm>
        </p:spPr>
        <p:txBody>
          <a:bodyPr>
            <a:normAutofit/>
          </a:bodyPr>
          <a:lstStyle/>
          <a:p>
            <a:r>
              <a:rPr lang="en-US" sz="2100" b="1" dirty="0"/>
              <a:t>Statistics</a:t>
            </a:r>
            <a:r>
              <a:rPr lang="en-US" sz="2100" dirty="0"/>
              <a:t> </a:t>
            </a:r>
            <a:r>
              <a:rPr lang="en-US" sz="2100" b="1" dirty="0"/>
              <a:t>community:</a:t>
            </a:r>
          </a:p>
          <a:p>
            <a:pPr lvl="1">
              <a:buFont typeface="Arial" charset="0"/>
              <a:buChar char="•"/>
            </a:pPr>
            <a:r>
              <a:rPr lang="en-US" sz="1800" dirty="0"/>
              <a:t>Linear, logistic regressions</a:t>
            </a:r>
          </a:p>
          <a:p>
            <a:pPr lvl="1">
              <a:buFont typeface="Arial" charset="0"/>
              <a:buChar char="•"/>
            </a:pPr>
            <a:r>
              <a:rPr lang="en-US" sz="1800" dirty="0"/>
              <a:t>PCR, PLS</a:t>
            </a:r>
          </a:p>
          <a:p>
            <a:pPr lvl="1">
              <a:buFont typeface="Arial" charset="0"/>
              <a:buChar char="•"/>
            </a:pPr>
            <a:r>
              <a:rPr lang="en-US" sz="1800" dirty="0"/>
              <a:t>Factor analysis</a:t>
            </a:r>
          </a:p>
          <a:p>
            <a:pPr lvl="1">
              <a:buFont typeface="Arial" charset="0"/>
              <a:buChar char="•"/>
            </a:pPr>
            <a:r>
              <a:rPr lang="en-US" sz="1800" dirty="0"/>
              <a:t>ARIMA, GARCH forecasting</a:t>
            </a:r>
          </a:p>
          <a:p>
            <a:endParaRPr lang="en-US" dirty="0"/>
          </a:p>
          <a:p>
            <a:endParaRPr lang="en-US" dirty="0"/>
          </a:p>
          <a:p>
            <a:r>
              <a:rPr lang="en-US" sz="2100" b="1" dirty="0"/>
              <a:t>Machine learning community</a:t>
            </a:r>
          </a:p>
          <a:p>
            <a:pPr lvl="1">
              <a:buFont typeface="Arial" charset="0"/>
              <a:buChar char="•"/>
            </a:pPr>
            <a:r>
              <a:rPr lang="en-US" sz="1800" dirty="0"/>
              <a:t>Decision trees</a:t>
            </a:r>
          </a:p>
          <a:p>
            <a:pPr lvl="1">
              <a:buFont typeface="Arial" charset="0"/>
              <a:buChar char="•"/>
            </a:pPr>
            <a:r>
              <a:rPr lang="en-US" sz="1800" dirty="0"/>
              <a:t>Neural nets</a:t>
            </a:r>
          </a:p>
          <a:p>
            <a:pPr lvl="1">
              <a:buFont typeface="Arial" charset="0"/>
              <a:buChar char="•"/>
            </a:pPr>
            <a:r>
              <a:rPr lang="en-US" sz="1800" dirty="0"/>
              <a:t>SVM</a:t>
            </a:r>
          </a:p>
          <a:p>
            <a:pPr lvl="1">
              <a:buFont typeface="Arial" charset="0"/>
              <a:buChar char="•"/>
            </a:pPr>
            <a:r>
              <a:rPr lang="en-US" sz="1800" dirty="0"/>
              <a:t>Nearest neighbor</a:t>
            </a:r>
          </a:p>
          <a:p>
            <a:pPr lvl="1">
              <a:buFont typeface="Arial" charset="0"/>
              <a:buChar char="•"/>
            </a:pPr>
            <a:r>
              <a:rPr lang="en-US" sz="1800" dirty="0"/>
              <a:t>Clustering</a:t>
            </a:r>
          </a:p>
          <a:p>
            <a:pPr lvl="1"/>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12</a:t>
            </a:fld>
            <a:endParaRPr lang="en-US" dirty="0"/>
          </a:p>
        </p:txBody>
      </p:sp>
      <p:sp>
        <p:nvSpPr>
          <p:cNvPr id="7" name="Content Placeholder 2"/>
          <p:cNvSpPr txBox="1">
            <a:spLocks/>
          </p:cNvSpPr>
          <p:nvPr/>
        </p:nvSpPr>
        <p:spPr>
          <a:xfrm>
            <a:off x="2164484" y="4384851"/>
            <a:ext cx="3715643" cy="1855691"/>
          </a:xfrm>
          <a:prstGeom prst="rect">
            <a:avLst/>
          </a:prstGeom>
        </p:spPr>
        <p:txBody>
          <a:bodyPr vert="horz" lIns="68580" tIns="34290" rIns="68580" bIns="34290" rtlCol="0">
            <a:normAutofit/>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1">
              <a:lnSpc>
                <a:spcPct val="100000"/>
              </a:lnSpc>
              <a:spcBef>
                <a:spcPts val="200"/>
              </a:spcBef>
              <a:spcAft>
                <a:spcPts val="130"/>
              </a:spcAft>
            </a:pPr>
            <a:r>
              <a:rPr lang="en-US" sz="1800" i="0" dirty="0">
                <a:solidFill>
                  <a:schemeClr val="tx1"/>
                </a:solidFill>
              </a:rPr>
              <a:t>Boosted trees</a:t>
            </a:r>
          </a:p>
          <a:p>
            <a:pPr lvl="1">
              <a:lnSpc>
                <a:spcPct val="100000"/>
              </a:lnSpc>
              <a:spcBef>
                <a:spcPts val="200"/>
              </a:spcBef>
              <a:spcAft>
                <a:spcPts val="130"/>
              </a:spcAft>
            </a:pPr>
            <a:r>
              <a:rPr lang="en-US" sz="1800" i="0" dirty="0">
                <a:solidFill>
                  <a:schemeClr val="tx1"/>
                </a:solidFill>
              </a:rPr>
              <a:t>Random forests</a:t>
            </a:r>
          </a:p>
          <a:p>
            <a:pPr lvl="1">
              <a:lnSpc>
                <a:spcPct val="100000"/>
              </a:lnSpc>
              <a:spcBef>
                <a:spcPts val="200"/>
              </a:spcBef>
              <a:spcAft>
                <a:spcPts val="130"/>
              </a:spcAft>
            </a:pPr>
            <a:r>
              <a:rPr lang="en-US" sz="1800" i="0" dirty="0">
                <a:solidFill>
                  <a:schemeClr val="tx1"/>
                </a:solidFill>
              </a:rPr>
              <a:t>Bayesian networks</a:t>
            </a:r>
          </a:p>
          <a:p>
            <a:pPr lvl="1">
              <a:lnSpc>
                <a:spcPct val="100000"/>
              </a:lnSpc>
              <a:spcBef>
                <a:spcPts val="200"/>
              </a:spcBef>
              <a:spcAft>
                <a:spcPts val="130"/>
              </a:spcAft>
            </a:pPr>
            <a:r>
              <a:rPr lang="en-US" sz="1800" i="0" dirty="0">
                <a:solidFill>
                  <a:schemeClr val="tx1"/>
                </a:solidFill>
              </a:rPr>
              <a:t>Deep learning</a:t>
            </a:r>
          </a:p>
          <a:p>
            <a:pPr lvl="1">
              <a:lnSpc>
                <a:spcPct val="100000"/>
              </a:lnSpc>
              <a:spcBef>
                <a:spcPts val="200"/>
              </a:spcBef>
              <a:spcAft>
                <a:spcPts val="130"/>
              </a:spcAft>
            </a:pPr>
            <a:r>
              <a:rPr lang="en-US" sz="1800" i="0" dirty="0">
                <a:solidFill>
                  <a:schemeClr val="tx1"/>
                </a:solidFill>
              </a:rPr>
              <a:t>Convolutional neural nets</a:t>
            </a:r>
          </a:p>
        </p:txBody>
      </p:sp>
      <p:sp>
        <p:nvSpPr>
          <p:cNvPr id="8" name="TextBox 7"/>
          <p:cNvSpPr txBox="1"/>
          <p:nvPr/>
        </p:nvSpPr>
        <p:spPr>
          <a:xfrm>
            <a:off x="5047380" y="1598405"/>
            <a:ext cx="4143178" cy="3323987"/>
          </a:xfrm>
          <a:prstGeom prst="rect">
            <a:avLst/>
          </a:prstGeom>
          <a:noFill/>
        </p:spPr>
        <p:txBody>
          <a:bodyPr wrap="square" rtlCol="0">
            <a:spAutoFit/>
          </a:bodyPr>
          <a:lstStyle/>
          <a:p>
            <a:pPr marL="214313" indent="-214313">
              <a:buFont typeface="Arial" charset="0"/>
              <a:buChar char="•"/>
            </a:pPr>
            <a:r>
              <a:rPr lang="en-US" sz="1500" i="1" dirty="0"/>
              <a:t>Generally show all the data at once</a:t>
            </a:r>
          </a:p>
          <a:p>
            <a:pPr marL="214313" indent="-214313">
              <a:buFont typeface="Arial" charset="0"/>
              <a:buChar char="•"/>
            </a:pPr>
            <a:r>
              <a:rPr lang="en-US" sz="1500" i="1" dirty="0"/>
              <a:t>Generally linear</a:t>
            </a:r>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endParaRPr lang="en-US" sz="1500" i="1" dirty="0"/>
          </a:p>
          <a:p>
            <a:pPr marL="214313" indent="-214313">
              <a:buFont typeface="Arial" charset="0"/>
              <a:buChar char="•"/>
            </a:pPr>
            <a:r>
              <a:rPr lang="en-US" sz="1500" i="1" dirty="0"/>
              <a:t>Generally learn incrementally, point by point</a:t>
            </a:r>
          </a:p>
          <a:p>
            <a:pPr marL="214313" indent="-214313">
              <a:buFont typeface="Arial" charset="0"/>
              <a:buChar char="•"/>
            </a:pPr>
            <a:r>
              <a:rPr lang="en-US" sz="1500" i="1" dirty="0"/>
              <a:t>Generally nonlinear</a:t>
            </a:r>
          </a:p>
        </p:txBody>
      </p:sp>
      <p:sp>
        <p:nvSpPr>
          <p:cNvPr id="6" name="TextBox 5"/>
          <p:cNvSpPr txBox="1"/>
          <p:nvPr/>
        </p:nvSpPr>
        <p:spPr>
          <a:xfrm>
            <a:off x="1769164" y="6038655"/>
            <a:ext cx="453970" cy="415498"/>
          </a:xfrm>
          <a:prstGeom prst="rect">
            <a:avLst/>
          </a:prstGeom>
          <a:noFill/>
        </p:spPr>
        <p:txBody>
          <a:bodyPr wrap="none" rtlCol="0">
            <a:spAutoFit/>
          </a:bodyPr>
          <a:lstStyle/>
          <a:p>
            <a:r>
              <a:rPr lang="mr-IN" sz="2100" dirty="0"/>
              <a:t>…</a:t>
            </a:r>
            <a:endParaRPr lang="en-US" sz="2100" dirty="0"/>
          </a:p>
        </p:txBody>
      </p:sp>
      <p:sp>
        <p:nvSpPr>
          <p:cNvPr id="9" name="TextBox 8"/>
          <p:cNvSpPr txBox="1"/>
          <p:nvPr/>
        </p:nvSpPr>
        <p:spPr>
          <a:xfrm>
            <a:off x="1217796" y="2882654"/>
            <a:ext cx="453970" cy="415498"/>
          </a:xfrm>
          <a:prstGeom prst="rect">
            <a:avLst/>
          </a:prstGeom>
          <a:noFill/>
        </p:spPr>
        <p:txBody>
          <a:bodyPr wrap="none" rtlCol="0">
            <a:spAutoFit/>
          </a:bodyPr>
          <a:lstStyle/>
          <a:p>
            <a:r>
              <a:rPr lang="mr-IN" sz="2100" dirty="0"/>
              <a:t>…</a:t>
            </a:r>
            <a:endParaRPr lang="en-US" sz="2100" dirty="0"/>
          </a:p>
        </p:txBody>
      </p:sp>
    </p:spTree>
    <p:extLst>
      <p:ext uri="{BB962C8B-B14F-4D97-AF65-F5344CB8AC3E}">
        <p14:creationId xmlns:p14="http://schemas.microsoft.com/office/powerpoint/2010/main" val="189639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3257602" y="5241152"/>
            <a:ext cx="3690264" cy="689049"/>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6312666" y="3900604"/>
            <a:ext cx="2776257" cy="86488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Arrow Connector 6"/>
          <p:cNvCxnSpPr/>
          <p:nvPr/>
        </p:nvCxnSpPr>
        <p:spPr>
          <a:xfrm>
            <a:off x="256143" y="2224534"/>
            <a:ext cx="839612"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56381" y="1779770"/>
            <a:ext cx="1796637" cy="881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p:nvSpPr>
        <p:spPr>
          <a:xfrm>
            <a:off x="1199916" y="1827133"/>
            <a:ext cx="1717784" cy="784830"/>
          </a:xfrm>
          <a:prstGeom prst="rect">
            <a:avLst/>
          </a:prstGeom>
          <a:noFill/>
        </p:spPr>
        <p:txBody>
          <a:bodyPr wrap="square" rtlCol="0">
            <a:spAutoFit/>
          </a:bodyPr>
          <a:lstStyle/>
          <a:p>
            <a:pPr algn="ctr"/>
            <a:r>
              <a:rPr lang="en-US" sz="1500" dirty="0"/>
              <a:t>Credit check,</a:t>
            </a:r>
          </a:p>
          <a:p>
            <a:pPr algn="ctr"/>
            <a:r>
              <a:rPr lang="en-US" sz="1500" dirty="0"/>
              <a:t>eligibility</a:t>
            </a:r>
          </a:p>
          <a:p>
            <a:pPr algn="ctr"/>
            <a:r>
              <a:rPr lang="en-US" sz="1500" dirty="0"/>
              <a:t>(score, algorithm)</a:t>
            </a:r>
          </a:p>
        </p:txBody>
      </p:sp>
      <p:cxnSp>
        <p:nvCxnSpPr>
          <p:cNvPr id="12" name="Straight Arrow Connector 11"/>
          <p:cNvCxnSpPr/>
          <p:nvPr/>
        </p:nvCxnSpPr>
        <p:spPr>
          <a:xfrm>
            <a:off x="3050627" y="2224534"/>
            <a:ext cx="792218"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876035" y="2224534"/>
            <a:ext cx="553056"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31837" y="2589212"/>
            <a:ext cx="388248" cy="300082"/>
          </a:xfrm>
          <a:prstGeom prst="rect">
            <a:avLst/>
          </a:prstGeom>
          <a:noFill/>
        </p:spPr>
        <p:txBody>
          <a:bodyPr wrap="none" rtlCol="0">
            <a:spAutoFit/>
          </a:bodyPr>
          <a:lstStyle/>
          <a:p>
            <a:r>
              <a:rPr lang="en-US" sz="1350" dirty="0"/>
              <a:t>No</a:t>
            </a:r>
          </a:p>
        </p:txBody>
      </p:sp>
      <p:sp>
        <p:nvSpPr>
          <p:cNvPr id="26" name="TextBox 25"/>
          <p:cNvSpPr txBox="1"/>
          <p:nvPr/>
        </p:nvSpPr>
        <p:spPr>
          <a:xfrm>
            <a:off x="5794644" y="1939741"/>
            <a:ext cx="683713" cy="300082"/>
          </a:xfrm>
          <a:prstGeom prst="rect">
            <a:avLst/>
          </a:prstGeom>
          <a:noFill/>
        </p:spPr>
        <p:txBody>
          <a:bodyPr wrap="none" rtlCol="0">
            <a:spAutoFit/>
          </a:bodyPr>
          <a:lstStyle/>
          <a:p>
            <a:r>
              <a:rPr lang="en-US" sz="1350" dirty="0"/>
              <a:t>Yes/OK</a:t>
            </a:r>
          </a:p>
        </p:txBody>
      </p:sp>
      <p:sp>
        <p:nvSpPr>
          <p:cNvPr id="27" name="TextBox 26"/>
          <p:cNvSpPr txBox="1"/>
          <p:nvPr/>
        </p:nvSpPr>
        <p:spPr>
          <a:xfrm>
            <a:off x="2987373" y="1940906"/>
            <a:ext cx="683713" cy="300082"/>
          </a:xfrm>
          <a:prstGeom prst="rect">
            <a:avLst/>
          </a:prstGeom>
          <a:noFill/>
        </p:spPr>
        <p:txBody>
          <a:bodyPr wrap="none" rtlCol="0">
            <a:spAutoFit/>
          </a:bodyPr>
          <a:lstStyle/>
          <a:p>
            <a:r>
              <a:rPr lang="en-US" sz="1350" dirty="0"/>
              <a:t>Yes/OK</a:t>
            </a:r>
          </a:p>
        </p:txBody>
      </p:sp>
      <p:sp>
        <p:nvSpPr>
          <p:cNvPr id="28" name="TextBox 27"/>
          <p:cNvSpPr txBox="1"/>
          <p:nvPr/>
        </p:nvSpPr>
        <p:spPr>
          <a:xfrm>
            <a:off x="1887215" y="2729125"/>
            <a:ext cx="388248" cy="300082"/>
          </a:xfrm>
          <a:prstGeom prst="rect">
            <a:avLst/>
          </a:prstGeom>
          <a:noFill/>
        </p:spPr>
        <p:txBody>
          <a:bodyPr wrap="none" rtlCol="0">
            <a:spAutoFit/>
          </a:bodyPr>
          <a:lstStyle/>
          <a:p>
            <a:r>
              <a:rPr lang="en-US" sz="1350" dirty="0"/>
              <a:t>No</a:t>
            </a:r>
          </a:p>
        </p:txBody>
      </p:sp>
      <p:sp>
        <p:nvSpPr>
          <p:cNvPr id="29" name="TextBox 28"/>
          <p:cNvSpPr txBox="1"/>
          <p:nvPr/>
        </p:nvSpPr>
        <p:spPr>
          <a:xfrm>
            <a:off x="1501012" y="3402670"/>
            <a:ext cx="774571" cy="323165"/>
          </a:xfrm>
          <a:prstGeom prst="rect">
            <a:avLst/>
          </a:prstGeom>
          <a:noFill/>
        </p:spPr>
        <p:txBody>
          <a:bodyPr wrap="none" rtlCol="0">
            <a:spAutoFit/>
          </a:bodyPr>
          <a:lstStyle/>
          <a:p>
            <a:r>
              <a:rPr lang="en-US" sz="1500" b="1" dirty="0"/>
              <a:t>Decline</a:t>
            </a:r>
          </a:p>
        </p:txBody>
      </p:sp>
      <p:sp>
        <p:nvSpPr>
          <p:cNvPr id="34" name="TextBox 33"/>
          <p:cNvSpPr txBox="1"/>
          <p:nvPr/>
        </p:nvSpPr>
        <p:spPr>
          <a:xfrm>
            <a:off x="6429243" y="2061718"/>
            <a:ext cx="863121" cy="323165"/>
          </a:xfrm>
          <a:prstGeom prst="rect">
            <a:avLst/>
          </a:prstGeom>
          <a:noFill/>
        </p:spPr>
        <p:txBody>
          <a:bodyPr wrap="none" rtlCol="0">
            <a:spAutoFit/>
          </a:bodyPr>
          <a:lstStyle/>
          <a:p>
            <a:r>
              <a:rPr lang="en-US" sz="1500" b="1" dirty="0"/>
              <a:t>Approve</a:t>
            </a:r>
          </a:p>
        </p:txBody>
      </p:sp>
      <p:grpSp>
        <p:nvGrpSpPr>
          <p:cNvPr id="35" name="Group 34"/>
          <p:cNvGrpSpPr/>
          <p:nvPr/>
        </p:nvGrpSpPr>
        <p:grpSpPr>
          <a:xfrm>
            <a:off x="4477582" y="3447850"/>
            <a:ext cx="819602" cy="662420"/>
            <a:chOff x="5263365" y="1014906"/>
            <a:chExt cx="1092802" cy="883227"/>
          </a:xfrm>
        </p:grpSpPr>
        <p:sp>
          <p:nvSpPr>
            <p:cNvPr id="36" name="Rectangle 35"/>
            <p:cNvSpPr/>
            <p:nvPr/>
          </p:nvSpPr>
          <p:spPr>
            <a:xfrm>
              <a:off x="5263365" y="1014906"/>
              <a:ext cx="1092802" cy="883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p:cNvSpPr txBox="1"/>
            <p:nvPr/>
          </p:nvSpPr>
          <p:spPr>
            <a:xfrm>
              <a:off x="5312622" y="1229486"/>
              <a:ext cx="994289" cy="430887"/>
            </a:xfrm>
            <a:prstGeom prst="rect">
              <a:avLst/>
            </a:prstGeom>
            <a:noFill/>
          </p:spPr>
          <p:txBody>
            <a:bodyPr wrap="none" rtlCol="0">
              <a:spAutoFit/>
            </a:bodyPr>
            <a:lstStyle/>
            <a:p>
              <a:pPr algn="ctr"/>
              <a:r>
                <a:rPr lang="en-US" sz="1500" dirty="0"/>
                <a:t>Review</a:t>
              </a:r>
            </a:p>
          </p:txBody>
        </p:sp>
      </p:grpSp>
      <p:cxnSp>
        <p:nvCxnSpPr>
          <p:cNvPr id="38" name="Straight Arrow Connector 37"/>
          <p:cNvCxnSpPr/>
          <p:nvPr/>
        </p:nvCxnSpPr>
        <p:spPr>
          <a:xfrm>
            <a:off x="4887384" y="2644233"/>
            <a:ext cx="0" cy="702092"/>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3975237" y="1899592"/>
            <a:ext cx="1796637" cy="642167"/>
            <a:chOff x="4021282" y="4920797"/>
            <a:chExt cx="2395516" cy="856222"/>
          </a:xfrm>
        </p:grpSpPr>
        <p:sp>
          <p:nvSpPr>
            <p:cNvPr id="44" name="Rectangle 43"/>
            <p:cNvSpPr/>
            <p:nvPr/>
          </p:nvSpPr>
          <p:spPr>
            <a:xfrm>
              <a:off x="4021282" y="4920797"/>
              <a:ext cx="2395516" cy="856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TextBox 44"/>
            <p:cNvSpPr txBox="1"/>
            <p:nvPr/>
          </p:nvSpPr>
          <p:spPr>
            <a:xfrm>
              <a:off x="4174994" y="4994965"/>
              <a:ext cx="2088093" cy="738663"/>
            </a:xfrm>
            <a:prstGeom prst="rect">
              <a:avLst/>
            </a:prstGeom>
            <a:noFill/>
          </p:spPr>
          <p:txBody>
            <a:bodyPr wrap="none" rtlCol="0">
              <a:spAutoFit/>
            </a:bodyPr>
            <a:lstStyle/>
            <a:p>
              <a:pPr algn="ctr"/>
              <a:r>
                <a:rPr lang="en-US" sz="1500" dirty="0"/>
                <a:t>Fraud check</a:t>
              </a:r>
            </a:p>
            <a:p>
              <a:pPr algn="ctr"/>
              <a:r>
                <a:rPr lang="en-US" sz="1500" dirty="0"/>
                <a:t>(score, algorithm)</a:t>
              </a:r>
            </a:p>
          </p:txBody>
        </p:sp>
      </p:grpSp>
      <p:grpSp>
        <p:nvGrpSpPr>
          <p:cNvPr id="64" name="Group 63"/>
          <p:cNvGrpSpPr/>
          <p:nvPr/>
        </p:nvGrpSpPr>
        <p:grpSpPr>
          <a:xfrm>
            <a:off x="2718399" y="3131421"/>
            <a:ext cx="1715085" cy="1726704"/>
            <a:chOff x="3661871" y="3254144"/>
            <a:chExt cx="2286780" cy="2302272"/>
          </a:xfrm>
        </p:grpSpPr>
        <p:sp>
          <p:nvSpPr>
            <p:cNvPr id="47" name="TextBox 46"/>
            <p:cNvSpPr txBox="1"/>
            <p:nvPr/>
          </p:nvSpPr>
          <p:spPr>
            <a:xfrm>
              <a:off x="3661871" y="3894423"/>
              <a:ext cx="2286780" cy="1661993"/>
            </a:xfrm>
            <a:prstGeom prst="rect">
              <a:avLst/>
            </a:prstGeom>
            <a:noFill/>
          </p:spPr>
          <p:txBody>
            <a:bodyPr wrap="none" lIns="0" rtlCol="0">
              <a:spAutoFit/>
            </a:bodyPr>
            <a:lstStyle/>
            <a:p>
              <a:pPr marL="257175" indent="-137160">
                <a:buFont typeface="Arial" charset="0"/>
                <a:buChar char="•"/>
              </a:pPr>
              <a:r>
                <a:rPr lang="en-US" sz="1500" dirty="0"/>
                <a:t>Manually review</a:t>
              </a:r>
            </a:p>
            <a:p>
              <a:pPr marL="257175" indent="-137160">
                <a:buFont typeface="Arial" charset="0"/>
                <a:buChar char="•"/>
              </a:pPr>
              <a:r>
                <a:rPr lang="en-US" sz="1500" dirty="0"/>
                <a:t>Get external data</a:t>
              </a:r>
            </a:p>
            <a:p>
              <a:pPr marL="257175" indent="-137160">
                <a:buFont typeface="Arial" charset="0"/>
                <a:buChar char="•"/>
              </a:pPr>
              <a:r>
                <a:rPr lang="en-US" sz="1500" dirty="0"/>
                <a:t>Make phone call</a:t>
              </a:r>
            </a:p>
            <a:p>
              <a:pPr marL="257175" indent="-137160">
                <a:buFont typeface="Arial" charset="0"/>
                <a:buChar char="•"/>
              </a:pPr>
              <a:r>
                <a:rPr lang="en-US" sz="1500" dirty="0"/>
                <a:t>Send letter, email</a:t>
              </a:r>
            </a:p>
            <a:p>
              <a:pPr algn="ctr"/>
              <a:r>
                <a:rPr lang="en-US" sz="1500" dirty="0"/>
                <a:t>…</a:t>
              </a:r>
            </a:p>
          </p:txBody>
        </p:sp>
        <p:sp>
          <p:nvSpPr>
            <p:cNvPr id="54" name="TextBox 53"/>
            <p:cNvSpPr txBox="1"/>
            <p:nvPr/>
          </p:nvSpPr>
          <p:spPr>
            <a:xfrm>
              <a:off x="3831043" y="3254144"/>
              <a:ext cx="1985245" cy="738664"/>
            </a:xfrm>
            <a:prstGeom prst="rect">
              <a:avLst/>
            </a:prstGeom>
            <a:noFill/>
          </p:spPr>
          <p:txBody>
            <a:bodyPr wrap="none" rtlCol="0">
              <a:spAutoFit/>
            </a:bodyPr>
            <a:lstStyle/>
            <a:p>
              <a:pPr algn="ctr"/>
              <a:r>
                <a:rPr lang="en-US" sz="1500" dirty="0"/>
                <a:t>FRAUD EXPERTS,</a:t>
              </a:r>
            </a:p>
            <a:p>
              <a:pPr algn="ctr"/>
              <a:r>
                <a:rPr lang="en-US" sz="1500" dirty="0"/>
                <a:t>EXAMINERS</a:t>
              </a:r>
            </a:p>
          </p:txBody>
        </p:sp>
      </p:grpSp>
      <p:sp>
        <p:nvSpPr>
          <p:cNvPr id="57" name="TextBox 56"/>
          <p:cNvSpPr txBox="1"/>
          <p:nvPr/>
        </p:nvSpPr>
        <p:spPr>
          <a:xfrm>
            <a:off x="4931837" y="4407092"/>
            <a:ext cx="388248" cy="300082"/>
          </a:xfrm>
          <a:prstGeom prst="rect">
            <a:avLst/>
          </a:prstGeom>
          <a:noFill/>
        </p:spPr>
        <p:txBody>
          <a:bodyPr wrap="none" rtlCol="0">
            <a:spAutoFit/>
          </a:bodyPr>
          <a:lstStyle/>
          <a:p>
            <a:r>
              <a:rPr lang="en-US" sz="1350" dirty="0"/>
              <a:t>No</a:t>
            </a:r>
          </a:p>
        </p:txBody>
      </p:sp>
      <p:cxnSp>
        <p:nvCxnSpPr>
          <p:cNvPr id="58" name="Straight Arrow Connector 57"/>
          <p:cNvCxnSpPr/>
          <p:nvPr/>
        </p:nvCxnSpPr>
        <p:spPr>
          <a:xfrm flipH="1">
            <a:off x="4887382" y="4228123"/>
            <a:ext cx="2" cy="61654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85710" y="3862691"/>
            <a:ext cx="634447"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85710" y="3577898"/>
            <a:ext cx="683713" cy="300082"/>
          </a:xfrm>
          <a:prstGeom prst="rect">
            <a:avLst/>
          </a:prstGeom>
          <a:noFill/>
        </p:spPr>
        <p:txBody>
          <a:bodyPr wrap="none" rtlCol="0">
            <a:spAutoFit/>
          </a:bodyPr>
          <a:lstStyle/>
          <a:p>
            <a:r>
              <a:rPr lang="en-US" sz="1350" dirty="0"/>
              <a:t>Yes/OK</a:t>
            </a:r>
          </a:p>
        </p:txBody>
      </p:sp>
      <p:sp>
        <p:nvSpPr>
          <p:cNvPr id="61" name="TextBox 60"/>
          <p:cNvSpPr txBox="1"/>
          <p:nvPr/>
        </p:nvSpPr>
        <p:spPr>
          <a:xfrm>
            <a:off x="6020308" y="3686554"/>
            <a:ext cx="863121" cy="323165"/>
          </a:xfrm>
          <a:prstGeom prst="rect">
            <a:avLst/>
          </a:prstGeom>
          <a:noFill/>
        </p:spPr>
        <p:txBody>
          <a:bodyPr wrap="none" rtlCol="0">
            <a:spAutoFit/>
          </a:bodyPr>
          <a:lstStyle/>
          <a:p>
            <a:r>
              <a:rPr lang="en-US" sz="1500" b="1" dirty="0"/>
              <a:t>Approve</a:t>
            </a:r>
          </a:p>
        </p:txBody>
      </p:sp>
      <p:sp>
        <p:nvSpPr>
          <p:cNvPr id="62" name="TextBox 61"/>
          <p:cNvSpPr txBox="1"/>
          <p:nvPr/>
        </p:nvSpPr>
        <p:spPr>
          <a:xfrm>
            <a:off x="4551136" y="4834005"/>
            <a:ext cx="774571" cy="323165"/>
          </a:xfrm>
          <a:prstGeom prst="rect">
            <a:avLst/>
          </a:prstGeom>
          <a:noFill/>
        </p:spPr>
        <p:txBody>
          <a:bodyPr wrap="none" rtlCol="0">
            <a:spAutoFit/>
          </a:bodyPr>
          <a:lstStyle/>
          <a:p>
            <a:r>
              <a:rPr lang="en-US" sz="1500" b="1" dirty="0"/>
              <a:t>Decline</a:t>
            </a:r>
          </a:p>
        </p:txBody>
      </p:sp>
      <p:cxnSp>
        <p:nvCxnSpPr>
          <p:cNvPr id="63" name="Straight Arrow Connector 62"/>
          <p:cNvCxnSpPr/>
          <p:nvPr/>
        </p:nvCxnSpPr>
        <p:spPr>
          <a:xfrm flipH="1">
            <a:off x="1867216" y="2763069"/>
            <a:ext cx="2" cy="61654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79232" y="68043"/>
            <a:ext cx="8588088" cy="1200329"/>
          </a:xfrm>
          <a:prstGeom prst="rect">
            <a:avLst/>
          </a:prstGeom>
          <a:noFill/>
        </p:spPr>
        <p:txBody>
          <a:bodyPr wrap="square" rtlCol="0">
            <a:spAutoFit/>
          </a:bodyPr>
          <a:lstStyle/>
          <a:p>
            <a:r>
              <a:rPr lang="en-US" sz="3600" dirty="0"/>
              <a:t>Process for Product Applications, Transactions, Claims… </a:t>
            </a:r>
          </a:p>
        </p:txBody>
      </p:sp>
      <p:sp>
        <p:nvSpPr>
          <p:cNvPr id="66" name="TextBox 65"/>
          <p:cNvSpPr txBox="1"/>
          <p:nvPr/>
        </p:nvSpPr>
        <p:spPr>
          <a:xfrm>
            <a:off x="58579" y="5032304"/>
            <a:ext cx="3258798" cy="507831"/>
          </a:xfrm>
          <a:prstGeom prst="rect">
            <a:avLst/>
          </a:prstGeom>
          <a:noFill/>
        </p:spPr>
        <p:txBody>
          <a:bodyPr wrap="square" rtlCol="0">
            <a:spAutoFit/>
          </a:bodyPr>
          <a:lstStyle/>
          <a:p>
            <a:r>
              <a:rPr lang="en-US" sz="1350" dirty="0"/>
              <a:t>Note: “algorithm” can be rules, linear or logistic regression, or complex ML model</a:t>
            </a:r>
          </a:p>
        </p:txBody>
      </p:sp>
      <p:sp>
        <p:nvSpPr>
          <p:cNvPr id="67" name="TextBox 66"/>
          <p:cNvSpPr txBox="1"/>
          <p:nvPr/>
        </p:nvSpPr>
        <p:spPr>
          <a:xfrm>
            <a:off x="6790512" y="2432357"/>
            <a:ext cx="1904432" cy="1015663"/>
          </a:xfrm>
          <a:prstGeom prst="rect">
            <a:avLst/>
          </a:prstGeom>
          <a:noFill/>
        </p:spPr>
        <p:txBody>
          <a:bodyPr wrap="none" rtlCol="0">
            <a:spAutoFit/>
          </a:bodyPr>
          <a:lstStyle/>
          <a:p>
            <a:pPr marL="137160" indent="-137160">
              <a:buFont typeface="Arial" panose="020B0604020202020204" pitchFamily="34" charset="0"/>
              <a:buChar char="•"/>
            </a:pPr>
            <a:r>
              <a:rPr lang="en-US" sz="1500" dirty="0"/>
              <a:t>Book new account,</a:t>
            </a:r>
          </a:p>
          <a:p>
            <a:pPr marL="137160" indent="-137160">
              <a:buFont typeface="Arial" panose="020B0604020202020204" pitchFamily="34" charset="0"/>
              <a:buChar char="•"/>
            </a:pPr>
            <a:r>
              <a:rPr lang="en-US" sz="1500" dirty="0"/>
              <a:t>Pay claim or request</a:t>
            </a:r>
          </a:p>
          <a:p>
            <a:pPr marL="137160" indent="-137160">
              <a:buFont typeface="Arial" panose="020B0604020202020204" pitchFamily="34" charset="0"/>
              <a:buChar char="•"/>
            </a:pPr>
            <a:r>
              <a:rPr lang="en-US" sz="1500" dirty="0"/>
              <a:t>Approve transaction</a:t>
            </a:r>
          </a:p>
          <a:p>
            <a:pPr marL="137160" indent="-137160">
              <a:buFont typeface="Arial" panose="020B0604020202020204" pitchFamily="34" charset="0"/>
              <a:buChar char="•"/>
            </a:pPr>
            <a:r>
              <a:rPr lang="en-US" sz="1500" dirty="0"/>
              <a:t>…</a:t>
            </a:r>
          </a:p>
        </p:txBody>
      </p:sp>
      <p:sp>
        <p:nvSpPr>
          <p:cNvPr id="40" name="TextBox 39"/>
          <p:cNvSpPr txBox="1"/>
          <p:nvPr/>
        </p:nvSpPr>
        <p:spPr>
          <a:xfrm>
            <a:off x="6407458" y="4035653"/>
            <a:ext cx="2628733" cy="646331"/>
          </a:xfrm>
          <a:prstGeom prst="rect">
            <a:avLst/>
          </a:prstGeom>
          <a:noFill/>
        </p:spPr>
        <p:txBody>
          <a:bodyPr wrap="none" rtlCol="0">
            <a:spAutoFit/>
          </a:bodyPr>
          <a:lstStyle/>
          <a:p>
            <a:pPr algn="ctr"/>
            <a:r>
              <a:rPr lang="en-US" i="1" dirty="0"/>
              <a:t>Outcome generally known</a:t>
            </a:r>
          </a:p>
          <a:p>
            <a:pPr algn="ctr"/>
            <a:r>
              <a:rPr lang="en-US" i="1" dirty="0"/>
              <a:t>Label as a good or bad</a:t>
            </a:r>
          </a:p>
        </p:txBody>
      </p:sp>
      <p:sp>
        <p:nvSpPr>
          <p:cNvPr id="4" name="TextBox 3"/>
          <p:cNvSpPr txBox="1"/>
          <p:nvPr/>
        </p:nvSpPr>
        <p:spPr>
          <a:xfrm>
            <a:off x="158496" y="1528935"/>
            <a:ext cx="835486" cy="715581"/>
          </a:xfrm>
          <a:prstGeom prst="rect">
            <a:avLst/>
          </a:prstGeom>
          <a:noFill/>
        </p:spPr>
        <p:txBody>
          <a:bodyPr wrap="none" rtlCol="0">
            <a:spAutoFit/>
          </a:bodyPr>
          <a:lstStyle/>
          <a:p>
            <a:pPr algn="ctr"/>
            <a:r>
              <a:rPr lang="en-US" sz="1350" dirty="0"/>
              <a:t>Through</a:t>
            </a:r>
          </a:p>
          <a:p>
            <a:pPr algn="ctr"/>
            <a:r>
              <a:rPr lang="en-US" sz="1350" dirty="0"/>
              <a:t>The Door</a:t>
            </a:r>
          </a:p>
          <a:p>
            <a:pPr algn="ctr"/>
            <a:r>
              <a:rPr lang="en-US" sz="1350" dirty="0"/>
              <a:t>(TTD)</a:t>
            </a:r>
          </a:p>
        </p:txBody>
      </p:sp>
      <p:sp>
        <p:nvSpPr>
          <p:cNvPr id="2" name="TextBox 1"/>
          <p:cNvSpPr txBox="1"/>
          <p:nvPr/>
        </p:nvSpPr>
        <p:spPr>
          <a:xfrm>
            <a:off x="3413400" y="5205429"/>
            <a:ext cx="3438442" cy="646331"/>
          </a:xfrm>
          <a:prstGeom prst="rect">
            <a:avLst/>
          </a:prstGeom>
          <a:noFill/>
        </p:spPr>
        <p:txBody>
          <a:bodyPr wrap="none" rtlCol="0">
            <a:spAutoFit/>
          </a:bodyPr>
          <a:lstStyle/>
          <a:p>
            <a:pPr algn="ctr"/>
            <a:r>
              <a:rPr lang="en-US" i="1" dirty="0"/>
              <a:t>Don’t know truth</a:t>
            </a:r>
          </a:p>
          <a:p>
            <a:pPr algn="ctr"/>
            <a:r>
              <a:rPr lang="en-US" i="1" dirty="0"/>
              <a:t>(leads to Reject Inference problem)</a:t>
            </a:r>
          </a:p>
        </p:txBody>
      </p:sp>
      <p:sp>
        <p:nvSpPr>
          <p:cNvPr id="3" name="TextBox 2">
            <a:extLst>
              <a:ext uri="{FF2B5EF4-FFF2-40B4-BE49-F238E27FC236}">
                <a16:creationId xmlns:a16="http://schemas.microsoft.com/office/drawing/2014/main" id="{89949F13-F8B6-044C-99E1-8748541AEF89}"/>
              </a:ext>
            </a:extLst>
          </p:cNvPr>
          <p:cNvSpPr txBox="1"/>
          <p:nvPr/>
        </p:nvSpPr>
        <p:spPr>
          <a:xfrm>
            <a:off x="257779" y="6108221"/>
            <a:ext cx="8152865" cy="646331"/>
          </a:xfrm>
          <a:prstGeom prst="rect">
            <a:avLst/>
          </a:prstGeom>
          <a:noFill/>
        </p:spPr>
        <p:txBody>
          <a:bodyPr wrap="square" rtlCol="0">
            <a:spAutoFit/>
          </a:bodyPr>
          <a:lstStyle/>
          <a:p>
            <a:r>
              <a:rPr lang="en-US" dirty="0"/>
              <a:t>This process is used for any product that pays money (loans, credit cards, cell phones, insurance claims…)</a:t>
            </a:r>
          </a:p>
        </p:txBody>
      </p:sp>
      <p:sp>
        <p:nvSpPr>
          <p:cNvPr id="39" name="Slide Number Placeholder 3">
            <a:extLst>
              <a:ext uri="{FF2B5EF4-FFF2-40B4-BE49-F238E27FC236}">
                <a16:creationId xmlns:a16="http://schemas.microsoft.com/office/drawing/2014/main" id="{FEE8F810-86BE-6E44-9B87-5CB44540FC60}"/>
              </a:ext>
            </a:extLst>
          </p:cNvPr>
          <p:cNvSpPr txBox="1">
            <a:spLocks/>
          </p:cNvSpPr>
          <p:nvPr/>
        </p:nvSpPr>
        <p:spPr>
          <a:xfrm>
            <a:off x="8512122" y="6465558"/>
            <a:ext cx="35519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330697-FC26-4454-A3BE-90B07819C49A}" type="slidenum">
              <a:rPr lang="en-US" smtClean="0"/>
              <a:pPr/>
              <a:t>13</a:t>
            </a:fld>
            <a:endParaRPr lang="en-US" dirty="0"/>
          </a:p>
        </p:txBody>
      </p:sp>
    </p:spTree>
    <p:extLst>
      <p:ext uri="{BB962C8B-B14F-4D97-AF65-F5344CB8AC3E}">
        <p14:creationId xmlns:p14="http://schemas.microsoft.com/office/powerpoint/2010/main" val="206168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cxnSpLocks/>
          </p:cNvCxnSpPr>
          <p:nvPr/>
        </p:nvCxnSpPr>
        <p:spPr>
          <a:xfrm>
            <a:off x="310500" y="2212958"/>
            <a:ext cx="1267477"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3611167" y="2212958"/>
            <a:ext cx="1091455"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6969" y="2577636"/>
            <a:ext cx="388248" cy="300082"/>
          </a:xfrm>
          <a:prstGeom prst="rect">
            <a:avLst/>
          </a:prstGeom>
          <a:noFill/>
        </p:spPr>
        <p:txBody>
          <a:bodyPr wrap="none" rtlCol="0">
            <a:spAutoFit/>
          </a:bodyPr>
          <a:lstStyle/>
          <a:p>
            <a:r>
              <a:rPr lang="en-US" sz="1350" dirty="0"/>
              <a:t>No</a:t>
            </a:r>
          </a:p>
        </p:txBody>
      </p:sp>
      <p:sp>
        <p:nvSpPr>
          <p:cNvPr id="26" name="TextBox 25"/>
          <p:cNvSpPr txBox="1"/>
          <p:nvPr/>
        </p:nvSpPr>
        <p:spPr>
          <a:xfrm>
            <a:off x="3715389" y="1886169"/>
            <a:ext cx="683713" cy="300082"/>
          </a:xfrm>
          <a:prstGeom prst="rect">
            <a:avLst/>
          </a:prstGeom>
          <a:noFill/>
        </p:spPr>
        <p:txBody>
          <a:bodyPr wrap="none" rtlCol="0">
            <a:spAutoFit/>
          </a:bodyPr>
          <a:lstStyle/>
          <a:p>
            <a:r>
              <a:rPr lang="en-US" sz="1350" dirty="0"/>
              <a:t>Yes/OK</a:t>
            </a:r>
          </a:p>
        </p:txBody>
      </p:sp>
      <p:sp>
        <p:nvSpPr>
          <p:cNvPr id="27" name="TextBox 26"/>
          <p:cNvSpPr txBox="1"/>
          <p:nvPr/>
        </p:nvSpPr>
        <p:spPr>
          <a:xfrm>
            <a:off x="361514" y="1912996"/>
            <a:ext cx="1165447" cy="300082"/>
          </a:xfrm>
          <a:prstGeom prst="rect">
            <a:avLst/>
          </a:prstGeom>
          <a:noFill/>
        </p:spPr>
        <p:txBody>
          <a:bodyPr wrap="none" rtlCol="0">
            <a:spAutoFit/>
          </a:bodyPr>
          <a:lstStyle/>
          <a:p>
            <a:r>
              <a:rPr lang="en-US" sz="1350" dirty="0"/>
              <a:t>All Population</a:t>
            </a:r>
          </a:p>
        </p:txBody>
      </p:sp>
      <p:sp>
        <p:nvSpPr>
          <p:cNvPr id="34" name="TextBox 33"/>
          <p:cNvSpPr txBox="1"/>
          <p:nvPr/>
        </p:nvSpPr>
        <p:spPr>
          <a:xfrm>
            <a:off x="3690414" y="2309492"/>
            <a:ext cx="863121" cy="323165"/>
          </a:xfrm>
          <a:prstGeom prst="rect">
            <a:avLst/>
          </a:prstGeom>
          <a:noFill/>
        </p:spPr>
        <p:txBody>
          <a:bodyPr wrap="none" rtlCol="0">
            <a:spAutoFit/>
          </a:bodyPr>
          <a:lstStyle/>
          <a:p>
            <a:r>
              <a:rPr lang="en-US" sz="1500" b="1" dirty="0"/>
              <a:t>Approve</a:t>
            </a:r>
          </a:p>
        </p:txBody>
      </p:sp>
      <p:cxnSp>
        <p:nvCxnSpPr>
          <p:cNvPr id="38" name="Straight Arrow Connector 37"/>
          <p:cNvCxnSpPr>
            <a:cxnSpLocks/>
          </p:cNvCxnSpPr>
          <p:nvPr/>
        </p:nvCxnSpPr>
        <p:spPr>
          <a:xfrm flipH="1">
            <a:off x="2616994" y="2632657"/>
            <a:ext cx="5523" cy="847778"/>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1710369" y="1888016"/>
            <a:ext cx="1796637" cy="642167"/>
            <a:chOff x="4021282" y="4920797"/>
            <a:chExt cx="2395516" cy="856222"/>
          </a:xfrm>
        </p:grpSpPr>
        <p:sp>
          <p:nvSpPr>
            <p:cNvPr id="44" name="Rectangle 43"/>
            <p:cNvSpPr/>
            <p:nvPr/>
          </p:nvSpPr>
          <p:spPr>
            <a:xfrm>
              <a:off x="4021282" y="4920797"/>
              <a:ext cx="2395516" cy="856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TextBox 44"/>
            <p:cNvSpPr txBox="1"/>
            <p:nvPr/>
          </p:nvSpPr>
          <p:spPr>
            <a:xfrm>
              <a:off x="4415098" y="5131724"/>
              <a:ext cx="1556408" cy="430886"/>
            </a:xfrm>
            <a:prstGeom prst="rect">
              <a:avLst/>
            </a:prstGeom>
            <a:noFill/>
          </p:spPr>
          <p:txBody>
            <a:bodyPr wrap="none" rtlCol="0">
              <a:spAutoFit/>
            </a:bodyPr>
            <a:lstStyle/>
            <a:p>
              <a:pPr algn="ctr"/>
              <a:r>
                <a:rPr lang="en-US" sz="1500" dirty="0"/>
                <a:t>Risk Models</a:t>
              </a:r>
              <a:endParaRPr lang="en-US" sz="1500" baseline="-25000" dirty="0"/>
            </a:p>
          </p:txBody>
        </p:sp>
      </p:grpSp>
      <p:sp>
        <p:nvSpPr>
          <p:cNvPr id="62" name="TextBox 61"/>
          <p:cNvSpPr txBox="1"/>
          <p:nvPr/>
        </p:nvSpPr>
        <p:spPr>
          <a:xfrm>
            <a:off x="2251108" y="3500001"/>
            <a:ext cx="774571" cy="323165"/>
          </a:xfrm>
          <a:prstGeom prst="rect">
            <a:avLst/>
          </a:prstGeom>
          <a:noFill/>
        </p:spPr>
        <p:txBody>
          <a:bodyPr wrap="none" rtlCol="0">
            <a:spAutoFit/>
          </a:bodyPr>
          <a:lstStyle/>
          <a:p>
            <a:r>
              <a:rPr lang="en-US" sz="1500" b="1" dirty="0"/>
              <a:t>Decline</a:t>
            </a:r>
          </a:p>
        </p:txBody>
      </p:sp>
      <p:sp>
        <p:nvSpPr>
          <p:cNvPr id="65" name="TextBox 64"/>
          <p:cNvSpPr txBox="1"/>
          <p:nvPr/>
        </p:nvSpPr>
        <p:spPr>
          <a:xfrm>
            <a:off x="472852" y="201480"/>
            <a:ext cx="8684878" cy="646331"/>
          </a:xfrm>
          <a:prstGeom prst="rect">
            <a:avLst/>
          </a:prstGeom>
          <a:noFill/>
        </p:spPr>
        <p:txBody>
          <a:bodyPr wrap="square" rtlCol="0">
            <a:spAutoFit/>
          </a:bodyPr>
          <a:lstStyle/>
          <a:p>
            <a:r>
              <a:rPr lang="en-US" sz="3600" dirty="0"/>
              <a:t>Risk Management Rate Metrics</a:t>
            </a:r>
          </a:p>
        </p:txBody>
      </p:sp>
      <p:sp>
        <p:nvSpPr>
          <p:cNvPr id="67" name="TextBox 66"/>
          <p:cNvSpPr txBox="1"/>
          <p:nvPr/>
        </p:nvSpPr>
        <p:spPr>
          <a:xfrm>
            <a:off x="4736943" y="1835102"/>
            <a:ext cx="1904432" cy="1015663"/>
          </a:xfrm>
          <a:prstGeom prst="rect">
            <a:avLst/>
          </a:prstGeom>
          <a:noFill/>
        </p:spPr>
        <p:txBody>
          <a:bodyPr wrap="none" rtlCol="0">
            <a:spAutoFit/>
          </a:bodyPr>
          <a:lstStyle/>
          <a:p>
            <a:pPr marL="137160" indent="-137160">
              <a:buFont typeface="Arial" panose="020B0604020202020204" pitchFamily="34" charset="0"/>
              <a:buChar char="•"/>
            </a:pPr>
            <a:r>
              <a:rPr lang="en-US" sz="1500" dirty="0"/>
              <a:t>Book new account,</a:t>
            </a:r>
          </a:p>
          <a:p>
            <a:pPr marL="137160" indent="-137160">
              <a:buFont typeface="Arial" panose="020B0604020202020204" pitchFamily="34" charset="0"/>
              <a:buChar char="•"/>
            </a:pPr>
            <a:r>
              <a:rPr lang="en-US" sz="1500" dirty="0"/>
              <a:t>Pay claim or request</a:t>
            </a:r>
          </a:p>
          <a:p>
            <a:pPr marL="137160" indent="-137160">
              <a:buFont typeface="Arial" panose="020B0604020202020204" pitchFamily="34" charset="0"/>
              <a:buChar char="•"/>
            </a:pPr>
            <a:r>
              <a:rPr lang="en-US" sz="1500" dirty="0"/>
              <a:t>Approve transaction</a:t>
            </a:r>
          </a:p>
          <a:p>
            <a:pPr marL="137160" indent="-137160">
              <a:buFont typeface="Arial" panose="020B0604020202020204" pitchFamily="34" charset="0"/>
              <a:buChar char="•"/>
            </a:pPr>
            <a:r>
              <a:rPr lang="en-US" sz="1500" dirty="0"/>
              <a:t>…</a:t>
            </a:r>
          </a:p>
        </p:txBody>
      </p:sp>
      <p:cxnSp>
        <p:nvCxnSpPr>
          <p:cNvPr id="19" name="Straight Arrow Connector 18">
            <a:extLst>
              <a:ext uri="{FF2B5EF4-FFF2-40B4-BE49-F238E27FC236}">
                <a16:creationId xmlns:a16="http://schemas.microsoft.com/office/drawing/2014/main" id="{36D6AABC-ABA7-6E4C-B25F-597F104F9654}"/>
              </a:ext>
            </a:extLst>
          </p:cNvPr>
          <p:cNvCxnSpPr>
            <a:cxnSpLocks/>
          </p:cNvCxnSpPr>
          <p:nvPr/>
        </p:nvCxnSpPr>
        <p:spPr>
          <a:xfrm>
            <a:off x="6727931" y="2075485"/>
            <a:ext cx="1091455"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A451E05-6692-8444-8951-53765FF405F8}"/>
              </a:ext>
            </a:extLst>
          </p:cNvPr>
          <p:cNvCxnSpPr>
            <a:cxnSpLocks/>
          </p:cNvCxnSpPr>
          <p:nvPr/>
        </p:nvCxnSpPr>
        <p:spPr>
          <a:xfrm>
            <a:off x="6727931" y="2369376"/>
            <a:ext cx="1273069" cy="57949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894810-8D55-3643-8361-0BBCD084C859}"/>
              </a:ext>
            </a:extLst>
          </p:cNvPr>
          <p:cNvCxnSpPr>
            <a:cxnSpLocks/>
            <a:endCxn id="24" idx="1"/>
          </p:cNvCxnSpPr>
          <p:nvPr/>
        </p:nvCxnSpPr>
        <p:spPr>
          <a:xfrm>
            <a:off x="6727930" y="2713434"/>
            <a:ext cx="1377022" cy="1109733"/>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82D02DE-9A12-8A47-85A0-8E99A22BDF10}"/>
              </a:ext>
            </a:extLst>
          </p:cNvPr>
          <p:cNvSpPr txBox="1"/>
          <p:nvPr/>
        </p:nvSpPr>
        <p:spPr>
          <a:xfrm>
            <a:off x="8104952" y="1912996"/>
            <a:ext cx="617477" cy="323165"/>
          </a:xfrm>
          <a:prstGeom prst="rect">
            <a:avLst/>
          </a:prstGeom>
          <a:noFill/>
        </p:spPr>
        <p:txBody>
          <a:bodyPr wrap="none" rtlCol="0">
            <a:spAutoFit/>
          </a:bodyPr>
          <a:lstStyle/>
          <a:p>
            <a:r>
              <a:rPr lang="en-US" sz="1500" b="1" dirty="0"/>
              <a:t>Good</a:t>
            </a:r>
          </a:p>
        </p:txBody>
      </p:sp>
      <p:sp>
        <p:nvSpPr>
          <p:cNvPr id="23" name="TextBox 22">
            <a:extLst>
              <a:ext uri="{FF2B5EF4-FFF2-40B4-BE49-F238E27FC236}">
                <a16:creationId xmlns:a16="http://schemas.microsoft.com/office/drawing/2014/main" id="{355DC101-FA23-1F47-97FA-F6B689A777CA}"/>
              </a:ext>
            </a:extLst>
          </p:cNvPr>
          <p:cNvSpPr txBox="1"/>
          <p:nvPr/>
        </p:nvSpPr>
        <p:spPr>
          <a:xfrm>
            <a:off x="8104952" y="2787290"/>
            <a:ext cx="489236" cy="323165"/>
          </a:xfrm>
          <a:prstGeom prst="rect">
            <a:avLst/>
          </a:prstGeom>
          <a:noFill/>
        </p:spPr>
        <p:txBody>
          <a:bodyPr wrap="none" rtlCol="0">
            <a:spAutoFit/>
          </a:bodyPr>
          <a:lstStyle/>
          <a:p>
            <a:r>
              <a:rPr lang="en-US" sz="1500" b="1" dirty="0"/>
              <a:t>Bad</a:t>
            </a:r>
          </a:p>
        </p:txBody>
      </p:sp>
      <p:sp>
        <p:nvSpPr>
          <p:cNvPr id="24" name="TextBox 23">
            <a:extLst>
              <a:ext uri="{FF2B5EF4-FFF2-40B4-BE49-F238E27FC236}">
                <a16:creationId xmlns:a16="http://schemas.microsoft.com/office/drawing/2014/main" id="{A20CDFB7-2FA1-644A-BD0D-D01FB16D69DB}"/>
              </a:ext>
            </a:extLst>
          </p:cNvPr>
          <p:cNvSpPr txBox="1"/>
          <p:nvPr/>
        </p:nvSpPr>
        <p:spPr>
          <a:xfrm>
            <a:off x="8104952" y="3661584"/>
            <a:ext cx="637290" cy="323165"/>
          </a:xfrm>
          <a:prstGeom prst="rect">
            <a:avLst/>
          </a:prstGeom>
          <a:noFill/>
        </p:spPr>
        <p:txBody>
          <a:bodyPr wrap="none" rtlCol="0">
            <a:spAutoFit/>
          </a:bodyPr>
          <a:lstStyle/>
          <a:p>
            <a:r>
              <a:rPr lang="en-US" sz="1500" b="1" dirty="0"/>
              <a:t>Fraud</a:t>
            </a:r>
          </a:p>
        </p:txBody>
      </p:sp>
      <p:sp>
        <p:nvSpPr>
          <p:cNvPr id="7" name="TextBox 6">
            <a:extLst>
              <a:ext uri="{FF2B5EF4-FFF2-40B4-BE49-F238E27FC236}">
                <a16:creationId xmlns:a16="http://schemas.microsoft.com/office/drawing/2014/main" id="{49850BD3-74D2-E14D-926B-784CF17CEB7D}"/>
              </a:ext>
            </a:extLst>
          </p:cNvPr>
          <p:cNvSpPr txBox="1"/>
          <p:nvPr/>
        </p:nvSpPr>
        <p:spPr>
          <a:xfrm>
            <a:off x="754230" y="2328255"/>
            <a:ext cx="449162" cy="369332"/>
          </a:xfrm>
          <a:prstGeom prst="rect">
            <a:avLst/>
          </a:prstGeom>
          <a:noFill/>
        </p:spPr>
        <p:txBody>
          <a:bodyPr wrap="none" rtlCol="0">
            <a:spAutoFit/>
          </a:bodyPr>
          <a:lstStyle/>
          <a:p>
            <a:r>
              <a:rPr lang="en-US" dirty="0"/>
              <a:t>N</a:t>
            </a:r>
            <a:r>
              <a:rPr lang="en-US" baseline="-25000" dirty="0"/>
              <a:t>in</a:t>
            </a:r>
          </a:p>
        </p:txBody>
      </p:sp>
      <p:sp>
        <p:nvSpPr>
          <p:cNvPr id="30" name="TextBox 29">
            <a:extLst>
              <a:ext uri="{FF2B5EF4-FFF2-40B4-BE49-F238E27FC236}">
                <a16:creationId xmlns:a16="http://schemas.microsoft.com/office/drawing/2014/main" id="{CD5A2469-2605-7741-AC7A-D2EFC2EAC288}"/>
              </a:ext>
            </a:extLst>
          </p:cNvPr>
          <p:cNvSpPr txBox="1"/>
          <p:nvPr/>
        </p:nvSpPr>
        <p:spPr>
          <a:xfrm>
            <a:off x="3887896" y="2577636"/>
            <a:ext cx="423514" cy="369332"/>
          </a:xfrm>
          <a:prstGeom prst="rect">
            <a:avLst/>
          </a:prstGeom>
          <a:noFill/>
        </p:spPr>
        <p:txBody>
          <a:bodyPr wrap="none" rtlCol="0">
            <a:spAutoFit/>
          </a:bodyPr>
          <a:lstStyle/>
          <a:p>
            <a:r>
              <a:rPr lang="en-US" dirty="0"/>
              <a:t>N</a:t>
            </a:r>
            <a:r>
              <a:rPr lang="en-US" baseline="-25000" dirty="0"/>
              <a:t>A</a:t>
            </a:r>
          </a:p>
        </p:txBody>
      </p:sp>
      <p:sp>
        <p:nvSpPr>
          <p:cNvPr id="31" name="TextBox 30">
            <a:extLst>
              <a:ext uri="{FF2B5EF4-FFF2-40B4-BE49-F238E27FC236}">
                <a16:creationId xmlns:a16="http://schemas.microsoft.com/office/drawing/2014/main" id="{35ECE4BB-4A0E-E548-834F-119F14F8313A}"/>
              </a:ext>
            </a:extLst>
          </p:cNvPr>
          <p:cNvSpPr txBox="1"/>
          <p:nvPr/>
        </p:nvSpPr>
        <p:spPr>
          <a:xfrm>
            <a:off x="2452808" y="3800083"/>
            <a:ext cx="428322" cy="369332"/>
          </a:xfrm>
          <a:prstGeom prst="rect">
            <a:avLst/>
          </a:prstGeom>
          <a:noFill/>
        </p:spPr>
        <p:txBody>
          <a:bodyPr wrap="none" rtlCol="0">
            <a:spAutoFit/>
          </a:bodyPr>
          <a:lstStyle/>
          <a:p>
            <a:r>
              <a:rPr lang="en-US" dirty="0"/>
              <a:t>N</a:t>
            </a:r>
            <a:r>
              <a:rPr lang="en-US" baseline="-25000" dirty="0"/>
              <a:t>D</a:t>
            </a:r>
          </a:p>
        </p:txBody>
      </p:sp>
      <p:sp>
        <p:nvSpPr>
          <p:cNvPr id="32" name="TextBox 31">
            <a:extLst>
              <a:ext uri="{FF2B5EF4-FFF2-40B4-BE49-F238E27FC236}">
                <a16:creationId xmlns:a16="http://schemas.microsoft.com/office/drawing/2014/main" id="{B149D058-9CBE-7643-ADA1-C0B7E8638928}"/>
              </a:ext>
            </a:extLst>
          </p:cNvPr>
          <p:cNvSpPr txBox="1"/>
          <p:nvPr/>
        </p:nvSpPr>
        <p:spPr>
          <a:xfrm>
            <a:off x="8286566" y="2124826"/>
            <a:ext cx="431528" cy="369332"/>
          </a:xfrm>
          <a:prstGeom prst="rect">
            <a:avLst/>
          </a:prstGeom>
          <a:noFill/>
        </p:spPr>
        <p:txBody>
          <a:bodyPr wrap="none" rtlCol="0">
            <a:spAutoFit/>
          </a:bodyPr>
          <a:lstStyle/>
          <a:p>
            <a:r>
              <a:rPr lang="en-US" dirty="0"/>
              <a:t>N</a:t>
            </a:r>
            <a:r>
              <a:rPr lang="en-US" baseline="-25000" dirty="0"/>
              <a:t>G</a:t>
            </a:r>
          </a:p>
        </p:txBody>
      </p:sp>
      <p:sp>
        <p:nvSpPr>
          <p:cNvPr id="33" name="TextBox 32">
            <a:extLst>
              <a:ext uri="{FF2B5EF4-FFF2-40B4-BE49-F238E27FC236}">
                <a16:creationId xmlns:a16="http://schemas.microsoft.com/office/drawing/2014/main" id="{662A4D35-06DA-A341-9863-562CC9C678AC}"/>
              </a:ext>
            </a:extLst>
          </p:cNvPr>
          <p:cNvSpPr txBox="1"/>
          <p:nvPr/>
        </p:nvSpPr>
        <p:spPr>
          <a:xfrm>
            <a:off x="8322752" y="2999645"/>
            <a:ext cx="417102" cy="369332"/>
          </a:xfrm>
          <a:prstGeom prst="rect">
            <a:avLst/>
          </a:prstGeom>
          <a:noFill/>
        </p:spPr>
        <p:txBody>
          <a:bodyPr wrap="none" rtlCol="0">
            <a:spAutoFit/>
          </a:bodyPr>
          <a:lstStyle/>
          <a:p>
            <a:r>
              <a:rPr lang="en-US" dirty="0"/>
              <a:t>N</a:t>
            </a:r>
            <a:r>
              <a:rPr lang="en-US" baseline="-25000" dirty="0"/>
              <a:t>B</a:t>
            </a:r>
          </a:p>
        </p:txBody>
      </p:sp>
      <p:sp>
        <p:nvSpPr>
          <p:cNvPr id="35" name="TextBox 34">
            <a:extLst>
              <a:ext uri="{FF2B5EF4-FFF2-40B4-BE49-F238E27FC236}">
                <a16:creationId xmlns:a16="http://schemas.microsoft.com/office/drawing/2014/main" id="{47386CD9-C959-794C-8D24-70F75651BB95}"/>
              </a:ext>
            </a:extLst>
          </p:cNvPr>
          <p:cNvSpPr txBox="1"/>
          <p:nvPr/>
        </p:nvSpPr>
        <p:spPr>
          <a:xfrm>
            <a:off x="8315026" y="3947795"/>
            <a:ext cx="404278" cy="369332"/>
          </a:xfrm>
          <a:prstGeom prst="rect">
            <a:avLst/>
          </a:prstGeom>
          <a:noFill/>
        </p:spPr>
        <p:txBody>
          <a:bodyPr wrap="none" rtlCol="0">
            <a:spAutoFit/>
          </a:bodyPr>
          <a:lstStyle/>
          <a:p>
            <a:r>
              <a:rPr lang="en-US" dirty="0"/>
              <a:t>N</a:t>
            </a:r>
            <a:r>
              <a:rPr lang="en-US" baseline="-25000" dirty="0"/>
              <a:t>F</a:t>
            </a:r>
          </a:p>
        </p:txBody>
      </p:sp>
      <p:sp>
        <p:nvSpPr>
          <p:cNvPr id="8" name="TextBox 7">
            <a:extLst>
              <a:ext uri="{FF2B5EF4-FFF2-40B4-BE49-F238E27FC236}">
                <a16:creationId xmlns:a16="http://schemas.microsoft.com/office/drawing/2014/main" id="{B7FF8BDE-B31A-854C-9481-80C37CD5AFD0}"/>
              </a:ext>
            </a:extLst>
          </p:cNvPr>
          <p:cNvSpPr txBox="1"/>
          <p:nvPr/>
        </p:nvSpPr>
        <p:spPr>
          <a:xfrm>
            <a:off x="2182896" y="5050688"/>
            <a:ext cx="2536720" cy="1477328"/>
          </a:xfrm>
          <a:prstGeom prst="rect">
            <a:avLst/>
          </a:prstGeom>
          <a:noFill/>
        </p:spPr>
        <p:txBody>
          <a:bodyPr wrap="none" rtlCol="0">
            <a:spAutoFit/>
          </a:bodyPr>
          <a:lstStyle/>
          <a:p>
            <a:pPr marL="182880" indent="-182880">
              <a:buFont typeface="Arial" panose="020B0604020202020204" pitchFamily="34" charset="0"/>
              <a:buChar char="•"/>
            </a:pPr>
            <a:r>
              <a:rPr lang="en-US" dirty="0"/>
              <a:t>Approval rate = N</a:t>
            </a:r>
            <a:r>
              <a:rPr lang="en-US" baseline="-25000" dirty="0"/>
              <a:t>A </a:t>
            </a:r>
            <a:r>
              <a:rPr lang="en-US" dirty="0"/>
              <a:t>/ N</a:t>
            </a:r>
            <a:r>
              <a:rPr lang="en-US" baseline="-25000" dirty="0"/>
              <a:t>in</a:t>
            </a:r>
          </a:p>
          <a:p>
            <a:pPr marL="182880" indent="-182880">
              <a:buFont typeface="Arial" panose="020B0604020202020204" pitchFamily="34" charset="0"/>
              <a:buChar char="•"/>
            </a:pPr>
            <a:r>
              <a:rPr lang="en-US" dirty="0"/>
              <a:t>Decline rate = N</a:t>
            </a:r>
            <a:r>
              <a:rPr lang="en-US" baseline="-25000" dirty="0"/>
              <a:t>D </a:t>
            </a:r>
            <a:r>
              <a:rPr lang="en-US" dirty="0"/>
              <a:t>/ N</a:t>
            </a:r>
            <a:r>
              <a:rPr lang="en-US" baseline="-25000" dirty="0"/>
              <a:t>in</a:t>
            </a:r>
          </a:p>
          <a:p>
            <a:pPr marL="182880" indent="-182880">
              <a:buFont typeface="Arial" panose="020B0604020202020204" pitchFamily="34" charset="0"/>
              <a:buChar char="•"/>
            </a:pPr>
            <a:r>
              <a:rPr lang="en-US" dirty="0"/>
              <a:t>Bad rate = N</a:t>
            </a:r>
            <a:r>
              <a:rPr lang="en-US" baseline="-25000" dirty="0"/>
              <a:t>B </a:t>
            </a:r>
            <a:r>
              <a:rPr lang="en-US" dirty="0"/>
              <a:t>/ N</a:t>
            </a:r>
            <a:r>
              <a:rPr lang="en-US" baseline="-25000" dirty="0"/>
              <a:t>A</a:t>
            </a:r>
          </a:p>
          <a:p>
            <a:pPr marL="182880" indent="-182880">
              <a:buFont typeface="Arial" panose="020B0604020202020204" pitchFamily="34" charset="0"/>
              <a:buChar char="•"/>
            </a:pPr>
            <a:r>
              <a:rPr lang="en-US" dirty="0"/>
              <a:t>Fraud rate = N</a:t>
            </a:r>
            <a:r>
              <a:rPr lang="en-US" baseline="-25000" dirty="0"/>
              <a:t>F </a:t>
            </a:r>
            <a:r>
              <a:rPr lang="en-US" dirty="0"/>
              <a:t>/ N</a:t>
            </a:r>
            <a:r>
              <a:rPr lang="en-US" baseline="-25000" dirty="0"/>
              <a:t>A</a:t>
            </a:r>
            <a:endParaRPr lang="en-US" dirty="0"/>
          </a:p>
          <a:p>
            <a:pPr marL="182880" indent="-18288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33C8038D-7FC8-FF49-9635-EEDAC5503E8D}"/>
              </a:ext>
            </a:extLst>
          </p:cNvPr>
          <p:cNvSpPr txBox="1"/>
          <p:nvPr/>
        </p:nvSpPr>
        <p:spPr>
          <a:xfrm>
            <a:off x="4376915" y="4454313"/>
            <a:ext cx="2334935" cy="584775"/>
          </a:xfrm>
          <a:prstGeom prst="rect">
            <a:avLst/>
          </a:prstGeom>
          <a:noFill/>
        </p:spPr>
        <p:txBody>
          <a:bodyPr wrap="none" rtlCol="0">
            <a:spAutoFit/>
          </a:bodyPr>
          <a:lstStyle/>
          <a:p>
            <a:pPr algn="ctr"/>
            <a:r>
              <a:rPr lang="en-US" dirty="0"/>
              <a:t>Typical values</a:t>
            </a:r>
          </a:p>
          <a:p>
            <a:pPr algn="ctr"/>
            <a:r>
              <a:rPr lang="en-US" sz="1400" dirty="0"/>
              <a:t>(depend on process, product)</a:t>
            </a:r>
          </a:p>
        </p:txBody>
      </p:sp>
      <p:grpSp>
        <p:nvGrpSpPr>
          <p:cNvPr id="13" name="Group 12">
            <a:extLst>
              <a:ext uri="{FF2B5EF4-FFF2-40B4-BE49-F238E27FC236}">
                <a16:creationId xmlns:a16="http://schemas.microsoft.com/office/drawing/2014/main" id="{8D2E95DE-8947-1D4E-926B-BEE6F2BDF01D}"/>
              </a:ext>
            </a:extLst>
          </p:cNvPr>
          <p:cNvGrpSpPr/>
          <p:nvPr/>
        </p:nvGrpSpPr>
        <p:grpSpPr>
          <a:xfrm>
            <a:off x="4982392" y="5081386"/>
            <a:ext cx="1039067" cy="1185070"/>
            <a:chOff x="4759507" y="4635616"/>
            <a:chExt cx="1039067" cy="1185070"/>
          </a:xfrm>
        </p:grpSpPr>
        <p:sp>
          <p:nvSpPr>
            <p:cNvPr id="11" name="TextBox 10">
              <a:extLst>
                <a:ext uri="{FF2B5EF4-FFF2-40B4-BE49-F238E27FC236}">
                  <a16:creationId xmlns:a16="http://schemas.microsoft.com/office/drawing/2014/main" id="{F2E79096-3A33-1F43-B0A3-74BB5AF2113A}"/>
                </a:ext>
              </a:extLst>
            </p:cNvPr>
            <p:cNvSpPr txBox="1"/>
            <p:nvPr/>
          </p:nvSpPr>
          <p:spPr>
            <a:xfrm>
              <a:off x="4759507" y="4635616"/>
              <a:ext cx="1039067" cy="369332"/>
            </a:xfrm>
            <a:prstGeom prst="rect">
              <a:avLst/>
            </a:prstGeom>
            <a:noFill/>
          </p:spPr>
          <p:txBody>
            <a:bodyPr wrap="none" rtlCol="0">
              <a:spAutoFit/>
            </a:bodyPr>
            <a:lstStyle/>
            <a:p>
              <a:r>
                <a:rPr lang="en-US" dirty="0"/>
                <a:t>50 – 80%</a:t>
              </a:r>
            </a:p>
          </p:txBody>
        </p:sp>
        <p:sp>
          <p:nvSpPr>
            <p:cNvPr id="39" name="TextBox 38">
              <a:extLst>
                <a:ext uri="{FF2B5EF4-FFF2-40B4-BE49-F238E27FC236}">
                  <a16:creationId xmlns:a16="http://schemas.microsoft.com/office/drawing/2014/main" id="{915B208B-9327-504F-B5C8-94C90664502A}"/>
                </a:ext>
              </a:extLst>
            </p:cNvPr>
            <p:cNvSpPr txBox="1"/>
            <p:nvPr/>
          </p:nvSpPr>
          <p:spPr>
            <a:xfrm>
              <a:off x="4759507" y="4907529"/>
              <a:ext cx="1039067" cy="369332"/>
            </a:xfrm>
            <a:prstGeom prst="rect">
              <a:avLst/>
            </a:prstGeom>
            <a:noFill/>
          </p:spPr>
          <p:txBody>
            <a:bodyPr wrap="none" rtlCol="0">
              <a:spAutoFit/>
            </a:bodyPr>
            <a:lstStyle/>
            <a:p>
              <a:r>
                <a:rPr lang="en-US" dirty="0"/>
                <a:t>20 – 50%</a:t>
              </a:r>
            </a:p>
          </p:txBody>
        </p:sp>
        <p:sp>
          <p:nvSpPr>
            <p:cNvPr id="41" name="TextBox 40">
              <a:extLst>
                <a:ext uri="{FF2B5EF4-FFF2-40B4-BE49-F238E27FC236}">
                  <a16:creationId xmlns:a16="http://schemas.microsoft.com/office/drawing/2014/main" id="{600D9B64-6AB6-284C-8AA0-FBF3D14E0600}"/>
                </a:ext>
              </a:extLst>
            </p:cNvPr>
            <p:cNvSpPr txBox="1"/>
            <p:nvPr/>
          </p:nvSpPr>
          <p:spPr>
            <a:xfrm>
              <a:off x="4818017" y="5179442"/>
              <a:ext cx="922047" cy="369332"/>
            </a:xfrm>
            <a:prstGeom prst="rect">
              <a:avLst/>
            </a:prstGeom>
            <a:noFill/>
          </p:spPr>
          <p:txBody>
            <a:bodyPr wrap="none" rtlCol="0">
              <a:spAutoFit/>
            </a:bodyPr>
            <a:lstStyle/>
            <a:p>
              <a:r>
                <a:rPr lang="en-US" dirty="0"/>
                <a:t>4 – 10%</a:t>
              </a:r>
            </a:p>
          </p:txBody>
        </p:sp>
        <p:sp>
          <p:nvSpPr>
            <p:cNvPr id="42" name="TextBox 41">
              <a:extLst>
                <a:ext uri="{FF2B5EF4-FFF2-40B4-BE49-F238E27FC236}">
                  <a16:creationId xmlns:a16="http://schemas.microsoft.com/office/drawing/2014/main" id="{B85723D7-80DD-C642-BE33-7441E3C6F254}"/>
                </a:ext>
              </a:extLst>
            </p:cNvPr>
            <p:cNvSpPr txBox="1"/>
            <p:nvPr/>
          </p:nvSpPr>
          <p:spPr>
            <a:xfrm>
              <a:off x="4847672" y="5451354"/>
              <a:ext cx="862737" cy="369332"/>
            </a:xfrm>
            <a:prstGeom prst="rect">
              <a:avLst/>
            </a:prstGeom>
            <a:noFill/>
          </p:spPr>
          <p:txBody>
            <a:bodyPr wrap="none" rtlCol="0">
              <a:spAutoFit/>
            </a:bodyPr>
            <a:lstStyle/>
            <a:p>
              <a:r>
                <a:rPr lang="en-US" dirty="0"/>
                <a:t>.1 – 2%</a:t>
              </a:r>
            </a:p>
          </p:txBody>
        </p:sp>
      </p:grpSp>
      <p:sp>
        <p:nvSpPr>
          <p:cNvPr id="47" name="Slide Number Placeholder 3">
            <a:extLst>
              <a:ext uri="{FF2B5EF4-FFF2-40B4-BE49-F238E27FC236}">
                <a16:creationId xmlns:a16="http://schemas.microsoft.com/office/drawing/2014/main" id="{0E874CA1-7D88-1048-881A-477723F84ABE}"/>
              </a:ext>
            </a:extLst>
          </p:cNvPr>
          <p:cNvSpPr txBox="1">
            <a:spLocks/>
          </p:cNvSpPr>
          <p:nvPr/>
        </p:nvSpPr>
        <p:spPr>
          <a:xfrm>
            <a:off x="8512122" y="6465558"/>
            <a:ext cx="35519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330697-FC26-4454-A3BE-90B07819C49A}" type="slidenum">
              <a:rPr lang="en-US" smtClean="0"/>
              <a:pPr/>
              <a:t>14</a:t>
            </a:fld>
            <a:endParaRPr lang="en-US" dirty="0"/>
          </a:p>
        </p:txBody>
      </p:sp>
    </p:spTree>
    <p:extLst>
      <p:ext uri="{BB962C8B-B14F-4D97-AF65-F5344CB8AC3E}">
        <p14:creationId xmlns:p14="http://schemas.microsoft.com/office/powerpoint/2010/main" val="3886290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a:off x="677718" y="2224534"/>
            <a:ext cx="839612"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79232" y="239454"/>
            <a:ext cx="8588088" cy="646331"/>
          </a:xfrm>
          <a:prstGeom prst="rect">
            <a:avLst/>
          </a:prstGeom>
          <a:noFill/>
        </p:spPr>
        <p:txBody>
          <a:bodyPr wrap="square" rtlCol="0">
            <a:spAutoFit/>
          </a:bodyPr>
          <a:lstStyle/>
          <a:p>
            <a:r>
              <a:rPr lang="en-US" sz="3600" dirty="0"/>
              <a:t>Analysis for Loan/Credit Card Applications</a:t>
            </a:r>
          </a:p>
        </p:txBody>
      </p:sp>
      <p:sp>
        <p:nvSpPr>
          <p:cNvPr id="4" name="TextBox 3"/>
          <p:cNvSpPr txBox="1"/>
          <p:nvPr/>
        </p:nvSpPr>
        <p:spPr>
          <a:xfrm>
            <a:off x="421575" y="1612063"/>
            <a:ext cx="1094215" cy="507831"/>
          </a:xfrm>
          <a:prstGeom prst="rect">
            <a:avLst/>
          </a:prstGeom>
          <a:noFill/>
        </p:spPr>
        <p:txBody>
          <a:bodyPr wrap="square" rtlCol="0">
            <a:spAutoFit/>
          </a:bodyPr>
          <a:lstStyle/>
          <a:p>
            <a:pPr algn="ctr"/>
            <a:r>
              <a:rPr lang="en-US" sz="1350" dirty="0"/>
              <a:t>All applications</a:t>
            </a:r>
          </a:p>
        </p:txBody>
      </p:sp>
      <p:sp>
        <p:nvSpPr>
          <p:cNvPr id="39" name="Slide Number Placeholder 3">
            <a:extLst>
              <a:ext uri="{FF2B5EF4-FFF2-40B4-BE49-F238E27FC236}">
                <a16:creationId xmlns:a16="http://schemas.microsoft.com/office/drawing/2014/main" id="{FEE8F810-86BE-6E44-9B87-5CB44540FC60}"/>
              </a:ext>
            </a:extLst>
          </p:cNvPr>
          <p:cNvSpPr txBox="1">
            <a:spLocks/>
          </p:cNvSpPr>
          <p:nvPr/>
        </p:nvSpPr>
        <p:spPr>
          <a:xfrm>
            <a:off x="8419605" y="6465558"/>
            <a:ext cx="44771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330697-FC26-4454-A3BE-90B07819C49A}" type="slidenum">
              <a:rPr lang="en-US" smtClean="0"/>
              <a:pPr/>
              <a:t>15</a:t>
            </a:fld>
            <a:endParaRPr lang="en-US" dirty="0"/>
          </a:p>
        </p:txBody>
      </p:sp>
      <p:sp>
        <p:nvSpPr>
          <p:cNvPr id="41" name="Rectangle 40">
            <a:extLst>
              <a:ext uri="{FF2B5EF4-FFF2-40B4-BE49-F238E27FC236}">
                <a16:creationId xmlns:a16="http://schemas.microsoft.com/office/drawing/2014/main" id="{17C131D0-F83F-B44E-9B9C-CDB506973810}"/>
              </a:ext>
            </a:extLst>
          </p:cNvPr>
          <p:cNvSpPr/>
          <p:nvPr/>
        </p:nvSpPr>
        <p:spPr>
          <a:xfrm>
            <a:off x="1577956" y="1779770"/>
            <a:ext cx="1972762" cy="881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TextBox 41">
            <a:extLst>
              <a:ext uri="{FF2B5EF4-FFF2-40B4-BE49-F238E27FC236}">
                <a16:creationId xmlns:a16="http://schemas.microsoft.com/office/drawing/2014/main" id="{9729C10A-C14B-D849-BDDC-C43DC8DE4259}"/>
              </a:ext>
            </a:extLst>
          </p:cNvPr>
          <p:cNvSpPr txBox="1"/>
          <p:nvPr/>
        </p:nvSpPr>
        <p:spPr>
          <a:xfrm>
            <a:off x="1621490" y="1928073"/>
            <a:ext cx="1929227" cy="553998"/>
          </a:xfrm>
          <a:prstGeom prst="rect">
            <a:avLst/>
          </a:prstGeom>
          <a:noFill/>
        </p:spPr>
        <p:txBody>
          <a:bodyPr wrap="square" rtlCol="0">
            <a:spAutoFit/>
          </a:bodyPr>
          <a:lstStyle/>
          <a:p>
            <a:pPr algn="ctr"/>
            <a:r>
              <a:rPr lang="en-US" sz="1500" dirty="0"/>
              <a:t>Risk management scores (credit, fraud)</a:t>
            </a:r>
          </a:p>
        </p:txBody>
      </p:sp>
      <p:cxnSp>
        <p:nvCxnSpPr>
          <p:cNvPr id="48" name="Straight Arrow Connector 47">
            <a:extLst>
              <a:ext uri="{FF2B5EF4-FFF2-40B4-BE49-F238E27FC236}">
                <a16:creationId xmlns:a16="http://schemas.microsoft.com/office/drawing/2014/main" id="{03533CB9-21BA-6D42-A7BA-C9170D791776}"/>
              </a:ext>
            </a:extLst>
          </p:cNvPr>
          <p:cNvCxnSpPr/>
          <p:nvPr/>
        </p:nvCxnSpPr>
        <p:spPr>
          <a:xfrm>
            <a:off x="3816587" y="2224534"/>
            <a:ext cx="792218"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037C8A9-165D-C54A-B6E4-D416D5FB5E8F}"/>
              </a:ext>
            </a:extLst>
          </p:cNvPr>
          <p:cNvSpPr txBox="1"/>
          <p:nvPr/>
        </p:nvSpPr>
        <p:spPr>
          <a:xfrm>
            <a:off x="3753333" y="1940906"/>
            <a:ext cx="411075" cy="300082"/>
          </a:xfrm>
          <a:prstGeom prst="rect">
            <a:avLst/>
          </a:prstGeom>
          <a:noFill/>
        </p:spPr>
        <p:txBody>
          <a:bodyPr wrap="none" rtlCol="0">
            <a:spAutoFit/>
          </a:bodyPr>
          <a:lstStyle/>
          <a:p>
            <a:r>
              <a:rPr lang="en-US" sz="1350" dirty="0"/>
              <a:t>Yes</a:t>
            </a:r>
          </a:p>
        </p:txBody>
      </p:sp>
      <p:sp>
        <p:nvSpPr>
          <p:cNvPr id="50" name="TextBox 49">
            <a:extLst>
              <a:ext uri="{FF2B5EF4-FFF2-40B4-BE49-F238E27FC236}">
                <a16:creationId xmlns:a16="http://schemas.microsoft.com/office/drawing/2014/main" id="{C16DF8E6-431F-1043-A042-BCE7B0CEE25B}"/>
              </a:ext>
            </a:extLst>
          </p:cNvPr>
          <p:cNvSpPr txBox="1"/>
          <p:nvPr/>
        </p:nvSpPr>
        <p:spPr>
          <a:xfrm>
            <a:off x="2308790" y="2729125"/>
            <a:ext cx="388248" cy="300082"/>
          </a:xfrm>
          <a:prstGeom prst="rect">
            <a:avLst/>
          </a:prstGeom>
          <a:noFill/>
        </p:spPr>
        <p:txBody>
          <a:bodyPr wrap="none" rtlCol="0">
            <a:spAutoFit/>
          </a:bodyPr>
          <a:lstStyle/>
          <a:p>
            <a:r>
              <a:rPr lang="en-US" sz="1350" dirty="0"/>
              <a:t>No</a:t>
            </a:r>
          </a:p>
        </p:txBody>
      </p:sp>
      <p:sp>
        <p:nvSpPr>
          <p:cNvPr id="51" name="TextBox 50">
            <a:extLst>
              <a:ext uri="{FF2B5EF4-FFF2-40B4-BE49-F238E27FC236}">
                <a16:creationId xmlns:a16="http://schemas.microsoft.com/office/drawing/2014/main" id="{113BD12A-CA49-6A4B-9690-9A43D0A12488}"/>
              </a:ext>
            </a:extLst>
          </p:cNvPr>
          <p:cNvSpPr txBox="1"/>
          <p:nvPr/>
        </p:nvSpPr>
        <p:spPr>
          <a:xfrm>
            <a:off x="1922587" y="3402670"/>
            <a:ext cx="774571" cy="323165"/>
          </a:xfrm>
          <a:prstGeom prst="rect">
            <a:avLst/>
          </a:prstGeom>
          <a:noFill/>
        </p:spPr>
        <p:txBody>
          <a:bodyPr wrap="none" rtlCol="0">
            <a:spAutoFit/>
          </a:bodyPr>
          <a:lstStyle/>
          <a:p>
            <a:r>
              <a:rPr lang="en-US" sz="1500" b="1" dirty="0"/>
              <a:t>Decline</a:t>
            </a:r>
          </a:p>
        </p:txBody>
      </p:sp>
      <p:cxnSp>
        <p:nvCxnSpPr>
          <p:cNvPr id="52" name="Straight Arrow Connector 51">
            <a:extLst>
              <a:ext uri="{FF2B5EF4-FFF2-40B4-BE49-F238E27FC236}">
                <a16:creationId xmlns:a16="http://schemas.microsoft.com/office/drawing/2014/main" id="{84BEAB8C-5D95-C84D-876E-5FE029CDC5D3}"/>
              </a:ext>
            </a:extLst>
          </p:cNvPr>
          <p:cNvCxnSpPr/>
          <p:nvPr/>
        </p:nvCxnSpPr>
        <p:spPr>
          <a:xfrm flipH="1">
            <a:off x="2288791" y="2763069"/>
            <a:ext cx="2" cy="61654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C764840-FC41-2A4A-8A57-92F98067594B}"/>
              </a:ext>
            </a:extLst>
          </p:cNvPr>
          <p:cNvSpPr txBox="1"/>
          <p:nvPr/>
        </p:nvSpPr>
        <p:spPr>
          <a:xfrm>
            <a:off x="4221519" y="1725142"/>
            <a:ext cx="593432" cy="323165"/>
          </a:xfrm>
          <a:prstGeom prst="rect">
            <a:avLst/>
          </a:prstGeom>
          <a:noFill/>
        </p:spPr>
        <p:txBody>
          <a:bodyPr wrap="none" rtlCol="0">
            <a:spAutoFit/>
          </a:bodyPr>
          <a:lstStyle/>
          <a:p>
            <a:r>
              <a:rPr lang="en-US" sz="1500" b="1" dirty="0"/>
              <a:t>Book</a:t>
            </a:r>
          </a:p>
        </p:txBody>
      </p:sp>
      <p:sp>
        <p:nvSpPr>
          <p:cNvPr id="5" name="TextBox 4">
            <a:extLst>
              <a:ext uri="{FF2B5EF4-FFF2-40B4-BE49-F238E27FC236}">
                <a16:creationId xmlns:a16="http://schemas.microsoft.com/office/drawing/2014/main" id="{2B3BAC9A-5AE6-8A4D-8495-9366F79DD170}"/>
              </a:ext>
            </a:extLst>
          </p:cNvPr>
          <p:cNvSpPr txBox="1"/>
          <p:nvPr/>
        </p:nvSpPr>
        <p:spPr>
          <a:xfrm>
            <a:off x="5279606" y="1779770"/>
            <a:ext cx="3734292" cy="2585323"/>
          </a:xfrm>
          <a:prstGeom prst="rect">
            <a:avLst/>
          </a:prstGeom>
          <a:noFill/>
        </p:spPr>
        <p:txBody>
          <a:bodyPr wrap="none" rtlCol="0">
            <a:spAutoFit/>
          </a:bodyPr>
          <a:lstStyle/>
          <a:p>
            <a:r>
              <a:rPr lang="en-US" b="1" dirty="0"/>
              <a:t>Accepts: </a:t>
            </a:r>
            <a:r>
              <a:rPr lang="en-US" dirty="0"/>
              <a:t>Look at </a:t>
            </a:r>
          </a:p>
          <a:p>
            <a:pPr marL="182880" indent="-182880">
              <a:buFont typeface="Arial" panose="020B0604020202020204" pitchFamily="34" charset="0"/>
              <a:buChar char="•"/>
            </a:pPr>
            <a:r>
              <a:rPr lang="en-US" dirty="0"/>
              <a:t>Overall bad rate (# </a:t>
            </a:r>
            <a:r>
              <a:rPr lang="en-US" dirty="0" err="1"/>
              <a:t>bads</a:t>
            </a:r>
            <a:r>
              <a:rPr lang="en-US" dirty="0"/>
              <a:t> / # booked)</a:t>
            </a:r>
          </a:p>
          <a:p>
            <a:pPr marL="182880" indent="-182880">
              <a:buFont typeface="Arial" panose="020B0604020202020204" pitchFamily="34" charset="0"/>
              <a:buChar char="•"/>
            </a:pPr>
            <a:r>
              <a:rPr lang="en-US" dirty="0"/>
              <a:t>Bad rate by</a:t>
            </a:r>
          </a:p>
          <a:p>
            <a:pPr marL="640080" lvl="1" indent="-182880">
              <a:buFont typeface="Arial" panose="020B0604020202020204" pitchFamily="34" charset="0"/>
              <a:buChar char="•"/>
            </a:pPr>
            <a:r>
              <a:rPr lang="en-US" dirty="0"/>
              <a:t>Credit class</a:t>
            </a:r>
          </a:p>
          <a:p>
            <a:pPr marL="640080" lvl="1" indent="-182880">
              <a:buFont typeface="Arial" panose="020B0604020202020204" pitchFamily="34" charset="0"/>
              <a:buChar char="•"/>
            </a:pPr>
            <a:r>
              <a:rPr lang="en-US" dirty="0"/>
              <a:t>Geography</a:t>
            </a:r>
          </a:p>
          <a:p>
            <a:pPr marL="640080" lvl="1" indent="-182880">
              <a:buFont typeface="Arial" panose="020B0604020202020204" pitchFamily="34" charset="0"/>
              <a:buChar char="•"/>
            </a:pPr>
            <a:r>
              <a:rPr lang="en-US" dirty="0"/>
              <a:t>Demographics</a:t>
            </a:r>
          </a:p>
          <a:p>
            <a:pPr marL="640080" lvl="1" indent="-182880">
              <a:buFont typeface="Arial" panose="020B0604020202020204" pitchFamily="34" charset="0"/>
              <a:buChar char="•"/>
            </a:pPr>
            <a:r>
              <a:rPr lang="en-US" dirty="0"/>
              <a:t>Application month (vintage)</a:t>
            </a:r>
          </a:p>
          <a:p>
            <a:pPr marL="640080" lvl="1" indent="-182880">
              <a:buFont typeface="Arial" panose="020B0604020202020204" pitchFamily="34" charset="0"/>
              <a:buChar char="•"/>
            </a:pPr>
            <a:r>
              <a:rPr lang="en-US" dirty="0"/>
              <a:t>…</a:t>
            </a:r>
          </a:p>
          <a:p>
            <a:pPr marL="182880" indent="-182880">
              <a:buFont typeface="Arial" panose="020B0604020202020204" pitchFamily="34" charset="0"/>
              <a:buChar char="•"/>
            </a:pPr>
            <a:endParaRPr lang="en-US" dirty="0"/>
          </a:p>
        </p:txBody>
      </p:sp>
      <p:sp>
        <p:nvSpPr>
          <p:cNvPr id="55" name="TextBox 54">
            <a:extLst>
              <a:ext uri="{FF2B5EF4-FFF2-40B4-BE49-F238E27FC236}">
                <a16:creationId xmlns:a16="http://schemas.microsoft.com/office/drawing/2014/main" id="{7317A0AB-2188-8F4D-B152-0D40955B37CE}"/>
              </a:ext>
            </a:extLst>
          </p:cNvPr>
          <p:cNvSpPr txBox="1"/>
          <p:nvPr/>
        </p:nvSpPr>
        <p:spPr>
          <a:xfrm>
            <a:off x="675949" y="4077056"/>
            <a:ext cx="3718262" cy="2862322"/>
          </a:xfrm>
          <a:prstGeom prst="rect">
            <a:avLst/>
          </a:prstGeom>
          <a:noFill/>
        </p:spPr>
        <p:txBody>
          <a:bodyPr wrap="none" rtlCol="0">
            <a:spAutoFit/>
          </a:bodyPr>
          <a:lstStyle/>
          <a:p>
            <a:r>
              <a:rPr lang="en-US" b="1" dirty="0"/>
              <a:t>Declines: </a:t>
            </a:r>
            <a:r>
              <a:rPr lang="en-US" dirty="0"/>
              <a:t>Look at </a:t>
            </a:r>
          </a:p>
          <a:p>
            <a:pPr marL="182880" indent="-182880">
              <a:buFont typeface="Arial" panose="020B0604020202020204" pitchFamily="34" charset="0"/>
              <a:buChar char="•"/>
            </a:pPr>
            <a:r>
              <a:rPr lang="en-US" dirty="0"/>
              <a:t>Decline rate (# declined / # applied)</a:t>
            </a:r>
          </a:p>
          <a:p>
            <a:pPr marL="182880" indent="-182880">
              <a:buFont typeface="Arial" panose="020B0604020202020204" pitchFamily="34" charset="0"/>
              <a:buChar char="•"/>
            </a:pPr>
            <a:r>
              <a:rPr lang="en-US" dirty="0"/>
              <a:t>Decline rate by</a:t>
            </a:r>
          </a:p>
          <a:p>
            <a:pPr marL="640080" lvl="1" indent="-182880">
              <a:buFont typeface="Arial" panose="020B0604020202020204" pitchFamily="34" charset="0"/>
              <a:buChar char="•"/>
            </a:pPr>
            <a:r>
              <a:rPr lang="en-US" dirty="0"/>
              <a:t>Credit class</a:t>
            </a:r>
          </a:p>
          <a:p>
            <a:pPr marL="640080" lvl="1" indent="-182880">
              <a:buFont typeface="Arial" panose="020B0604020202020204" pitchFamily="34" charset="0"/>
              <a:buChar char="•"/>
            </a:pPr>
            <a:r>
              <a:rPr lang="en-US" dirty="0"/>
              <a:t>Geography</a:t>
            </a:r>
          </a:p>
          <a:p>
            <a:pPr marL="640080" lvl="1" indent="-182880">
              <a:buFont typeface="Arial" panose="020B0604020202020204" pitchFamily="34" charset="0"/>
              <a:buChar char="•"/>
            </a:pPr>
            <a:r>
              <a:rPr lang="en-US" dirty="0"/>
              <a:t>Demographics</a:t>
            </a:r>
          </a:p>
          <a:p>
            <a:pPr marL="640080" lvl="1" indent="-182880">
              <a:buFont typeface="Arial" panose="020B0604020202020204" pitchFamily="34" charset="0"/>
              <a:buChar char="•"/>
            </a:pPr>
            <a:r>
              <a:rPr lang="en-US" dirty="0"/>
              <a:t>Application month (vintage)</a:t>
            </a:r>
          </a:p>
          <a:p>
            <a:pPr marL="640080" lvl="1" indent="-182880">
              <a:buFont typeface="Arial" panose="020B0604020202020204" pitchFamily="34" charset="0"/>
              <a:buChar char="•"/>
            </a:pPr>
            <a:r>
              <a:rPr lang="en-US" dirty="0"/>
              <a:t>…</a:t>
            </a:r>
          </a:p>
          <a:p>
            <a:pPr marL="640080" lvl="1"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p:txBody>
      </p:sp>
    </p:spTree>
    <p:extLst>
      <p:ext uri="{BB962C8B-B14F-4D97-AF65-F5344CB8AC3E}">
        <p14:creationId xmlns:p14="http://schemas.microsoft.com/office/powerpoint/2010/main" val="177808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1685463" y="4669169"/>
            <a:ext cx="3690264" cy="689049"/>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5922432" y="3457338"/>
            <a:ext cx="2776257" cy="86488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Arrow Connector 11"/>
          <p:cNvCxnSpPr>
            <a:cxnSpLocks/>
          </p:cNvCxnSpPr>
          <p:nvPr/>
        </p:nvCxnSpPr>
        <p:spPr>
          <a:xfrm>
            <a:off x="1064880" y="2212958"/>
            <a:ext cx="1267477"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4365547" y="2212958"/>
            <a:ext cx="1091455"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21349" y="2577636"/>
            <a:ext cx="388248" cy="300082"/>
          </a:xfrm>
          <a:prstGeom prst="rect">
            <a:avLst/>
          </a:prstGeom>
          <a:noFill/>
        </p:spPr>
        <p:txBody>
          <a:bodyPr wrap="none" rtlCol="0">
            <a:spAutoFit/>
          </a:bodyPr>
          <a:lstStyle/>
          <a:p>
            <a:r>
              <a:rPr lang="en-US" sz="1350" dirty="0"/>
              <a:t>No</a:t>
            </a:r>
          </a:p>
        </p:txBody>
      </p:sp>
      <p:sp>
        <p:nvSpPr>
          <p:cNvPr id="26" name="TextBox 25"/>
          <p:cNvSpPr txBox="1"/>
          <p:nvPr/>
        </p:nvSpPr>
        <p:spPr>
          <a:xfrm>
            <a:off x="4469769" y="1886169"/>
            <a:ext cx="683713" cy="300082"/>
          </a:xfrm>
          <a:prstGeom prst="rect">
            <a:avLst/>
          </a:prstGeom>
          <a:noFill/>
        </p:spPr>
        <p:txBody>
          <a:bodyPr wrap="none" rtlCol="0">
            <a:spAutoFit/>
          </a:bodyPr>
          <a:lstStyle/>
          <a:p>
            <a:r>
              <a:rPr lang="en-US" sz="1350" dirty="0"/>
              <a:t>Yes/OK</a:t>
            </a:r>
          </a:p>
        </p:txBody>
      </p:sp>
      <p:sp>
        <p:nvSpPr>
          <p:cNvPr id="27" name="TextBox 26"/>
          <p:cNvSpPr txBox="1"/>
          <p:nvPr/>
        </p:nvSpPr>
        <p:spPr>
          <a:xfrm>
            <a:off x="1115894" y="1912996"/>
            <a:ext cx="1165447" cy="300082"/>
          </a:xfrm>
          <a:prstGeom prst="rect">
            <a:avLst/>
          </a:prstGeom>
          <a:noFill/>
        </p:spPr>
        <p:txBody>
          <a:bodyPr wrap="none" rtlCol="0">
            <a:spAutoFit/>
          </a:bodyPr>
          <a:lstStyle/>
          <a:p>
            <a:r>
              <a:rPr lang="en-US" sz="1350" dirty="0"/>
              <a:t>All Population</a:t>
            </a:r>
          </a:p>
        </p:txBody>
      </p:sp>
      <p:sp>
        <p:nvSpPr>
          <p:cNvPr id="34" name="TextBox 33"/>
          <p:cNvSpPr txBox="1"/>
          <p:nvPr/>
        </p:nvSpPr>
        <p:spPr>
          <a:xfrm>
            <a:off x="5561163" y="2077420"/>
            <a:ext cx="863121" cy="323165"/>
          </a:xfrm>
          <a:prstGeom prst="rect">
            <a:avLst/>
          </a:prstGeom>
          <a:noFill/>
        </p:spPr>
        <p:txBody>
          <a:bodyPr wrap="none" rtlCol="0">
            <a:spAutoFit/>
          </a:bodyPr>
          <a:lstStyle/>
          <a:p>
            <a:r>
              <a:rPr lang="en-US" sz="1500" b="1" dirty="0"/>
              <a:t>Approve</a:t>
            </a:r>
          </a:p>
        </p:txBody>
      </p:sp>
      <p:cxnSp>
        <p:nvCxnSpPr>
          <p:cNvPr id="38" name="Straight Arrow Connector 37"/>
          <p:cNvCxnSpPr>
            <a:cxnSpLocks/>
            <a:endCxn id="62" idx="0"/>
          </p:cNvCxnSpPr>
          <p:nvPr/>
        </p:nvCxnSpPr>
        <p:spPr>
          <a:xfrm flipH="1">
            <a:off x="3366283" y="2632657"/>
            <a:ext cx="10614" cy="1629365"/>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2464749" y="1888016"/>
            <a:ext cx="1796637" cy="642167"/>
            <a:chOff x="4021282" y="4920797"/>
            <a:chExt cx="2395516" cy="856222"/>
          </a:xfrm>
        </p:grpSpPr>
        <p:sp>
          <p:nvSpPr>
            <p:cNvPr id="44" name="Rectangle 43"/>
            <p:cNvSpPr/>
            <p:nvPr/>
          </p:nvSpPr>
          <p:spPr>
            <a:xfrm>
              <a:off x="4021282" y="4920797"/>
              <a:ext cx="2395516" cy="856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TextBox 44"/>
            <p:cNvSpPr txBox="1"/>
            <p:nvPr/>
          </p:nvSpPr>
          <p:spPr>
            <a:xfrm>
              <a:off x="4290062" y="5131724"/>
              <a:ext cx="1806479" cy="430886"/>
            </a:xfrm>
            <a:prstGeom prst="rect">
              <a:avLst/>
            </a:prstGeom>
            <a:noFill/>
          </p:spPr>
          <p:txBody>
            <a:bodyPr wrap="none" rtlCol="0">
              <a:spAutoFit/>
            </a:bodyPr>
            <a:lstStyle/>
            <a:p>
              <a:pPr algn="ctr"/>
              <a:r>
                <a:rPr lang="en-US" sz="1500" dirty="0"/>
                <a:t>Risk Model M</a:t>
              </a:r>
              <a:r>
                <a:rPr lang="en-US" sz="1500" baseline="-25000" dirty="0"/>
                <a:t>0</a:t>
              </a:r>
            </a:p>
          </p:txBody>
        </p:sp>
      </p:grpSp>
      <p:sp>
        <p:nvSpPr>
          <p:cNvPr id="62" name="TextBox 61"/>
          <p:cNvSpPr txBox="1"/>
          <p:nvPr/>
        </p:nvSpPr>
        <p:spPr>
          <a:xfrm>
            <a:off x="2978997" y="4262022"/>
            <a:ext cx="774571" cy="323165"/>
          </a:xfrm>
          <a:prstGeom prst="rect">
            <a:avLst/>
          </a:prstGeom>
          <a:noFill/>
        </p:spPr>
        <p:txBody>
          <a:bodyPr wrap="none" rtlCol="0">
            <a:spAutoFit/>
          </a:bodyPr>
          <a:lstStyle/>
          <a:p>
            <a:r>
              <a:rPr lang="en-US" sz="1500" b="1" dirty="0"/>
              <a:t>Decline</a:t>
            </a:r>
          </a:p>
        </p:txBody>
      </p:sp>
      <p:sp>
        <p:nvSpPr>
          <p:cNvPr id="65" name="TextBox 64"/>
          <p:cNvSpPr txBox="1"/>
          <p:nvPr/>
        </p:nvSpPr>
        <p:spPr>
          <a:xfrm>
            <a:off x="158497" y="169630"/>
            <a:ext cx="8684878" cy="646331"/>
          </a:xfrm>
          <a:prstGeom prst="rect">
            <a:avLst/>
          </a:prstGeom>
          <a:noFill/>
        </p:spPr>
        <p:txBody>
          <a:bodyPr wrap="square" rtlCol="0">
            <a:spAutoFit/>
          </a:bodyPr>
          <a:lstStyle/>
          <a:p>
            <a:r>
              <a:rPr lang="en-US" sz="3600" dirty="0"/>
              <a:t>Reject Inference Process: M</a:t>
            </a:r>
            <a:r>
              <a:rPr lang="en-US" sz="3600" baseline="-25000" dirty="0"/>
              <a:t>0</a:t>
            </a:r>
            <a:r>
              <a:rPr lang="en-US" sz="3600" dirty="0"/>
              <a:t>, M</a:t>
            </a:r>
            <a:r>
              <a:rPr lang="en-US" sz="3600" baseline="-25000" dirty="0"/>
              <a:t>1</a:t>
            </a:r>
            <a:r>
              <a:rPr lang="en-US" sz="3600" dirty="0"/>
              <a:t>, M</a:t>
            </a:r>
            <a:r>
              <a:rPr lang="en-US" sz="3600" baseline="-25000" dirty="0"/>
              <a:t>1</a:t>
            </a:r>
            <a:r>
              <a:rPr lang="en-US" sz="3600" dirty="0"/>
              <a:t>’</a:t>
            </a:r>
          </a:p>
        </p:txBody>
      </p:sp>
      <p:sp>
        <p:nvSpPr>
          <p:cNvPr id="67" name="TextBox 66"/>
          <p:cNvSpPr txBox="1"/>
          <p:nvPr/>
        </p:nvSpPr>
        <p:spPr>
          <a:xfrm>
            <a:off x="5922432" y="2448059"/>
            <a:ext cx="1904432" cy="1015663"/>
          </a:xfrm>
          <a:prstGeom prst="rect">
            <a:avLst/>
          </a:prstGeom>
          <a:noFill/>
        </p:spPr>
        <p:txBody>
          <a:bodyPr wrap="none" rtlCol="0">
            <a:spAutoFit/>
          </a:bodyPr>
          <a:lstStyle/>
          <a:p>
            <a:pPr marL="137160" indent="-137160">
              <a:buFont typeface="Arial" panose="020B0604020202020204" pitchFamily="34" charset="0"/>
              <a:buChar char="•"/>
            </a:pPr>
            <a:r>
              <a:rPr lang="en-US" sz="1500" dirty="0"/>
              <a:t>Book new account,</a:t>
            </a:r>
          </a:p>
          <a:p>
            <a:pPr marL="137160" indent="-137160">
              <a:buFont typeface="Arial" panose="020B0604020202020204" pitchFamily="34" charset="0"/>
              <a:buChar char="•"/>
            </a:pPr>
            <a:r>
              <a:rPr lang="en-US" sz="1500" dirty="0"/>
              <a:t>Pay claim or request</a:t>
            </a:r>
          </a:p>
          <a:p>
            <a:pPr marL="137160" indent="-137160">
              <a:buFont typeface="Arial" panose="020B0604020202020204" pitchFamily="34" charset="0"/>
              <a:buChar char="•"/>
            </a:pPr>
            <a:r>
              <a:rPr lang="en-US" sz="1500" dirty="0"/>
              <a:t>Approve transaction</a:t>
            </a:r>
          </a:p>
          <a:p>
            <a:pPr marL="137160" indent="-137160">
              <a:buFont typeface="Arial" panose="020B0604020202020204" pitchFamily="34" charset="0"/>
              <a:buChar char="•"/>
            </a:pPr>
            <a:r>
              <a:rPr lang="en-US" sz="1500" dirty="0"/>
              <a:t>…</a:t>
            </a:r>
          </a:p>
        </p:txBody>
      </p:sp>
      <p:sp>
        <p:nvSpPr>
          <p:cNvPr id="40" name="TextBox 39"/>
          <p:cNvSpPr txBox="1"/>
          <p:nvPr/>
        </p:nvSpPr>
        <p:spPr>
          <a:xfrm>
            <a:off x="6017224" y="3592387"/>
            <a:ext cx="2628733" cy="646331"/>
          </a:xfrm>
          <a:prstGeom prst="rect">
            <a:avLst/>
          </a:prstGeom>
          <a:noFill/>
        </p:spPr>
        <p:txBody>
          <a:bodyPr wrap="none" rtlCol="0">
            <a:spAutoFit/>
          </a:bodyPr>
          <a:lstStyle/>
          <a:p>
            <a:pPr algn="ctr"/>
            <a:r>
              <a:rPr lang="en-US" i="1" dirty="0"/>
              <a:t>Outcome generally known</a:t>
            </a:r>
          </a:p>
          <a:p>
            <a:pPr algn="ctr"/>
            <a:r>
              <a:rPr lang="en-US" i="1" dirty="0"/>
              <a:t>Label as a good or bad</a:t>
            </a:r>
          </a:p>
        </p:txBody>
      </p:sp>
      <p:sp>
        <p:nvSpPr>
          <p:cNvPr id="2" name="TextBox 1"/>
          <p:cNvSpPr txBox="1"/>
          <p:nvPr/>
        </p:nvSpPr>
        <p:spPr>
          <a:xfrm>
            <a:off x="1841261" y="4633446"/>
            <a:ext cx="3438442" cy="646331"/>
          </a:xfrm>
          <a:prstGeom prst="rect">
            <a:avLst/>
          </a:prstGeom>
          <a:noFill/>
        </p:spPr>
        <p:txBody>
          <a:bodyPr wrap="none" rtlCol="0">
            <a:spAutoFit/>
          </a:bodyPr>
          <a:lstStyle/>
          <a:p>
            <a:pPr algn="ctr"/>
            <a:r>
              <a:rPr lang="en-US" i="1" dirty="0"/>
              <a:t>Don’t know truth</a:t>
            </a:r>
          </a:p>
          <a:p>
            <a:pPr algn="ctr"/>
            <a:r>
              <a:rPr lang="en-US" i="1" dirty="0"/>
              <a:t>(leads to Reject Inference problem)</a:t>
            </a:r>
          </a:p>
        </p:txBody>
      </p:sp>
      <p:sp>
        <p:nvSpPr>
          <p:cNvPr id="19" name="Slide Number Placeholder 3">
            <a:extLst>
              <a:ext uri="{FF2B5EF4-FFF2-40B4-BE49-F238E27FC236}">
                <a16:creationId xmlns:a16="http://schemas.microsoft.com/office/drawing/2014/main" id="{11EF47B0-05FD-E943-B522-127F60C75907}"/>
              </a:ext>
            </a:extLst>
          </p:cNvPr>
          <p:cNvSpPr txBox="1">
            <a:spLocks/>
          </p:cNvSpPr>
          <p:nvPr/>
        </p:nvSpPr>
        <p:spPr>
          <a:xfrm>
            <a:off x="8512122" y="6471273"/>
            <a:ext cx="355198"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330697-FC26-4454-A3BE-90B07819C49A}" type="slidenum">
              <a:rPr lang="en-US" smtClean="0"/>
              <a:pPr/>
              <a:t>16</a:t>
            </a:fld>
            <a:endParaRPr lang="en-US" dirty="0"/>
          </a:p>
        </p:txBody>
      </p:sp>
    </p:spTree>
    <p:extLst>
      <p:ext uri="{BB962C8B-B14F-4D97-AF65-F5344CB8AC3E}">
        <p14:creationId xmlns:p14="http://schemas.microsoft.com/office/powerpoint/2010/main" val="2889270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Autofit/>
          </a:bodyPr>
          <a:lstStyle/>
          <a:p>
            <a:r>
              <a:rPr lang="en-US" sz="3600" dirty="0">
                <a:latin typeface="+mn-lt"/>
              </a:rPr>
              <a:t>What Do We Do When We Build A Model?</a:t>
            </a: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5" name="Slide Number Placeholder 4"/>
          <p:cNvSpPr>
            <a:spLocks noGrp="1"/>
          </p:cNvSpPr>
          <p:nvPr>
            <p:ph type="sldNum" sz="quarter" idx="12"/>
          </p:nvPr>
        </p:nvSpPr>
        <p:spPr/>
        <p:txBody>
          <a:bodyPr/>
          <a:lstStyle/>
          <a:p>
            <a:fld id="{88CD9788-50B9-FE4F-BD86-303CACCBE7E1}" type="slidenum">
              <a:rPr lang="en-US" smtClean="0"/>
              <a:t>17</a:t>
            </a:fld>
            <a:endParaRPr lang="en-US"/>
          </a:p>
        </p:txBody>
      </p:sp>
      <p:sp>
        <p:nvSpPr>
          <p:cNvPr id="3" name="Rectangle 2">
            <a:extLst>
              <a:ext uri="{FF2B5EF4-FFF2-40B4-BE49-F238E27FC236}">
                <a16:creationId xmlns:a16="http://schemas.microsoft.com/office/drawing/2014/main" id="{A4C4A7EB-84F4-4F4B-96C1-4167745E1B34}"/>
              </a:ext>
            </a:extLst>
          </p:cNvPr>
          <p:cNvSpPr/>
          <p:nvPr/>
        </p:nvSpPr>
        <p:spPr>
          <a:xfrm>
            <a:off x="2046802" y="1899974"/>
            <a:ext cx="5050395" cy="3724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DC6768-B7AC-FA4C-A504-4731F8D24FF8}"/>
              </a:ext>
            </a:extLst>
          </p:cNvPr>
          <p:cNvSpPr txBox="1"/>
          <p:nvPr/>
        </p:nvSpPr>
        <p:spPr>
          <a:xfrm>
            <a:off x="4360053" y="5916370"/>
            <a:ext cx="401072" cy="369332"/>
          </a:xfrm>
          <a:prstGeom prst="rect">
            <a:avLst/>
          </a:prstGeom>
          <a:noFill/>
        </p:spPr>
        <p:txBody>
          <a:bodyPr wrap="none" rtlCol="0">
            <a:spAutoFit/>
          </a:bodyPr>
          <a:lstStyle/>
          <a:p>
            <a:r>
              <a:rPr lang="en-US" dirty="0"/>
              <a:t>x1</a:t>
            </a:r>
          </a:p>
        </p:txBody>
      </p:sp>
      <p:sp>
        <p:nvSpPr>
          <p:cNvPr id="6" name="TextBox 5">
            <a:extLst>
              <a:ext uri="{FF2B5EF4-FFF2-40B4-BE49-F238E27FC236}">
                <a16:creationId xmlns:a16="http://schemas.microsoft.com/office/drawing/2014/main" id="{EE5AF234-42E3-E143-8D57-97CA1202D553}"/>
              </a:ext>
            </a:extLst>
          </p:cNvPr>
          <p:cNvSpPr txBox="1"/>
          <p:nvPr/>
        </p:nvSpPr>
        <p:spPr>
          <a:xfrm>
            <a:off x="1327192" y="3577414"/>
            <a:ext cx="401072" cy="369332"/>
          </a:xfrm>
          <a:prstGeom prst="rect">
            <a:avLst/>
          </a:prstGeom>
          <a:noFill/>
        </p:spPr>
        <p:txBody>
          <a:bodyPr wrap="none" rtlCol="0">
            <a:spAutoFit/>
          </a:bodyPr>
          <a:lstStyle/>
          <a:p>
            <a:r>
              <a:rPr lang="en-US" dirty="0"/>
              <a:t>x2</a:t>
            </a:r>
          </a:p>
        </p:txBody>
      </p:sp>
      <p:sp>
        <p:nvSpPr>
          <p:cNvPr id="7" name="TextBox 6">
            <a:extLst>
              <a:ext uri="{FF2B5EF4-FFF2-40B4-BE49-F238E27FC236}">
                <a16:creationId xmlns:a16="http://schemas.microsoft.com/office/drawing/2014/main" id="{2C0613ED-EDF9-294B-9633-58B96381927E}"/>
              </a:ext>
            </a:extLst>
          </p:cNvPr>
          <p:cNvSpPr txBox="1"/>
          <p:nvPr/>
        </p:nvSpPr>
        <p:spPr>
          <a:xfrm>
            <a:off x="2461385" y="1311662"/>
            <a:ext cx="4207114" cy="369332"/>
          </a:xfrm>
          <a:prstGeom prst="rect">
            <a:avLst/>
          </a:prstGeom>
          <a:noFill/>
        </p:spPr>
        <p:txBody>
          <a:bodyPr wrap="none" rtlCol="0">
            <a:spAutoFit/>
          </a:bodyPr>
          <a:lstStyle/>
          <a:p>
            <a:r>
              <a:rPr lang="en-US" dirty="0"/>
              <a:t>Given a bunch of historical data with labels</a:t>
            </a:r>
          </a:p>
        </p:txBody>
      </p:sp>
      <p:sp>
        <p:nvSpPr>
          <p:cNvPr id="8" name="Oval 7">
            <a:extLst>
              <a:ext uri="{FF2B5EF4-FFF2-40B4-BE49-F238E27FC236}">
                <a16:creationId xmlns:a16="http://schemas.microsoft.com/office/drawing/2014/main" id="{C138B48D-DD5E-394B-8BC2-B53D65ADAE86}"/>
              </a:ext>
            </a:extLst>
          </p:cNvPr>
          <p:cNvSpPr/>
          <p:nvPr/>
        </p:nvSpPr>
        <p:spPr>
          <a:xfrm>
            <a:off x="6049112" y="51126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346F50-AB52-9D40-8C22-B5DBD890BFDC}"/>
              </a:ext>
            </a:extLst>
          </p:cNvPr>
          <p:cNvSpPr/>
          <p:nvPr/>
        </p:nvSpPr>
        <p:spPr>
          <a:xfrm>
            <a:off x="2780041" y="216864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880459-BBA5-2A4D-850B-8E3C8E129D9E}"/>
              </a:ext>
            </a:extLst>
          </p:cNvPr>
          <p:cNvSpPr/>
          <p:nvPr/>
        </p:nvSpPr>
        <p:spPr>
          <a:xfrm>
            <a:off x="6670998" y="433181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7703BD-E054-2341-B110-439DCEB4EAF4}"/>
              </a:ext>
            </a:extLst>
          </p:cNvPr>
          <p:cNvSpPr/>
          <p:nvPr/>
        </p:nvSpPr>
        <p:spPr>
          <a:xfrm>
            <a:off x="2288433" y="488017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6751668-5959-2644-809E-4C8CB622D8D2}"/>
              </a:ext>
            </a:extLst>
          </p:cNvPr>
          <p:cNvSpPr/>
          <p:nvPr/>
        </p:nvSpPr>
        <p:spPr>
          <a:xfrm>
            <a:off x="2386794" y="29461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E1B8B33-1753-4C4C-AF5E-FE60024EBF3E}"/>
              </a:ext>
            </a:extLst>
          </p:cNvPr>
          <p:cNvSpPr/>
          <p:nvPr/>
        </p:nvSpPr>
        <p:spPr>
          <a:xfrm>
            <a:off x="3179130" y="23640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E5ED800-83CF-3749-853F-F13193A7F027}"/>
              </a:ext>
            </a:extLst>
          </p:cNvPr>
          <p:cNvSpPr/>
          <p:nvPr/>
        </p:nvSpPr>
        <p:spPr>
          <a:xfrm>
            <a:off x="5287339" y="406008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267AB6B-0E77-E940-BD4D-173CE99C80E9}"/>
              </a:ext>
            </a:extLst>
          </p:cNvPr>
          <p:cNvSpPr/>
          <p:nvPr/>
        </p:nvSpPr>
        <p:spPr>
          <a:xfrm>
            <a:off x="3707074" y="198990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D7F3E1A-8CEA-C343-8AA0-AC950560EA47}"/>
              </a:ext>
            </a:extLst>
          </p:cNvPr>
          <p:cNvSpPr/>
          <p:nvPr/>
        </p:nvSpPr>
        <p:spPr>
          <a:xfrm>
            <a:off x="6581536" y="523899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505C061-84EB-4640-B20D-089432C6933E}"/>
              </a:ext>
            </a:extLst>
          </p:cNvPr>
          <p:cNvSpPr/>
          <p:nvPr/>
        </p:nvSpPr>
        <p:spPr>
          <a:xfrm>
            <a:off x="4028276" y="37366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9E5AD8C-889F-E845-8EE7-46644DFEF9C9}"/>
              </a:ext>
            </a:extLst>
          </p:cNvPr>
          <p:cNvSpPr/>
          <p:nvPr/>
        </p:nvSpPr>
        <p:spPr>
          <a:xfrm>
            <a:off x="2224940" y="32730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BCFD91F-D234-C04F-A74E-5A4C10EF2527}"/>
              </a:ext>
            </a:extLst>
          </p:cNvPr>
          <p:cNvSpPr/>
          <p:nvPr/>
        </p:nvSpPr>
        <p:spPr>
          <a:xfrm>
            <a:off x="3071451" y="373632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EF58F00-6DD5-EC40-B9AE-28DDC7AA11B4}"/>
              </a:ext>
            </a:extLst>
          </p:cNvPr>
          <p:cNvSpPr/>
          <p:nvPr/>
        </p:nvSpPr>
        <p:spPr>
          <a:xfrm>
            <a:off x="4100671" y="220377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830244E-483D-0845-A7A7-E46B8684208E}"/>
              </a:ext>
            </a:extLst>
          </p:cNvPr>
          <p:cNvSpPr/>
          <p:nvPr/>
        </p:nvSpPr>
        <p:spPr>
          <a:xfrm>
            <a:off x="4751882" y="31462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D2DD25B-2FD8-8C43-9141-EFA5705DC76E}"/>
              </a:ext>
            </a:extLst>
          </p:cNvPr>
          <p:cNvSpPr/>
          <p:nvPr/>
        </p:nvSpPr>
        <p:spPr>
          <a:xfrm>
            <a:off x="5210112" y="432020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D4AD2C7-9266-5E4B-BFF7-E1D1AB743138}"/>
              </a:ext>
            </a:extLst>
          </p:cNvPr>
          <p:cNvSpPr/>
          <p:nvPr/>
        </p:nvSpPr>
        <p:spPr>
          <a:xfrm>
            <a:off x="2828989" y="289898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A74C6BD-6370-9642-AD75-07C74CB7114C}"/>
              </a:ext>
            </a:extLst>
          </p:cNvPr>
          <p:cNvSpPr/>
          <p:nvPr/>
        </p:nvSpPr>
        <p:spPr>
          <a:xfrm>
            <a:off x="6137458" y="24565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ADA43F8-9CA6-454E-A28E-A782CC1EF6EB}"/>
              </a:ext>
            </a:extLst>
          </p:cNvPr>
          <p:cNvSpPr/>
          <p:nvPr/>
        </p:nvSpPr>
        <p:spPr>
          <a:xfrm>
            <a:off x="6295333" y="364737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408D364-B049-4C44-98B5-353FFD01C0B4}"/>
              </a:ext>
            </a:extLst>
          </p:cNvPr>
          <p:cNvSpPr/>
          <p:nvPr/>
        </p:nvSpPr>
        <p:spPr>
          <a:xfrm>
            <a:off x="4023966" y="28828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561D52E-88AE-BB4F-8E0B-F754ABE37B85}"/>
              </a:ext>
            </a:extLst>
          </p:cNvPr>
          <p:cNvSpPr/>
          <p:nvPr/>
        </p:nvSpPr>
        <p:spPr>
          <a:xfrm>
            <a:off x="4176366" y="30352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A770DBE-EB08-0F4E-8D87-5F4FA75F518C}"/>
              </a:ext>
            </a:extLst>
          </p:cNvPr>
          <p:cNvSpPr/>
          <p:nvPr/>
        </p:nvSpPr>
        <p:spPr>
          <a:xfrm>
            <a:off x="5151088" y="224919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F4A2D4F-8A59-CD40-BD99-067805C06529}"/>
              </a:ext>
            </a:extLst>
          </p:cNvPr>
          <p:cNvSpPr/>
          <p:nvPr/>
        </p:nvSpPr>
        <p:spPr>
          <a:xfrm>
            <a:off x="4940889" y="380082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ACDCEC9-665B-FE47-9F03-D645B6B530B7}"/>
              </a:ext>
            </a:extLst>
          </p:cNvPr>
          <p:cNvSpPr/>
          <p:nvPr/>
        </p:nvSpPr>
        <p:spPr>
          <a:xfrm>
            <a:off x="4400929" y="38933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9F0F069-A68E-3A40-87BB-42EC55A24577}"/>
              </a:ext>
            </a:extLst>
          </p:cNvPr>
          <p:cNvSpPr/>
          <p:nvPr/>
        </p:nvSpPr>
        <p:spPr>
          <a:xfrm>
            <a:off x="4755842" y="45911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EC79B37-C5D3-5742-AAA5-B22CC300963C}"/>
              </a:ext>
            </a:extLst>
          </p:cNvPr>
          <p:cNvSpPr/>
          <p:nvPr/>
        </p:nvSpPr>
        <p:spPr>
          <a:xfrm>
            <a:off x="3437581" y="247294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BAA1FCE-E639-AF48-87C9-916545B60EB8}"/>
              </a:ext>
            </a:extLst>
          </p:cNvPr>
          <p:cNvSpPr/>
          <p:nvPr/>
        </p:nvSpPr>
        <p:spPr>
          <a:xfrm>
            <a:off x="5854357" y="460165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7110E04-D78D-2446-B707-A01455769D65}"/>
              </a:ext>
            </a:extLst>
          </p:cNvPr>
          <p:cNvSpPr/>
          <p:nvPr/>
        </p:nvSpPr>
        <p:spPr>
          <a:xfrm>
            <a:off x="4463522" y="421382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37489CB-89A0-DF46-8BA5-976B42C89B81}"/>
              </a:ext>
            </a:extLst>
          </p:cNvPr>
          <p:cNvSpPr/>
          <p:nvPr/>
        </p:nvSpPr>
        <p:spPr>
          <a:xfrm>
            <a:off x="2687692" y="333777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ACDCC48-E4A4-F14E-91C9-EB1185A1244E}"/>
              </a:ext>
            </a:extLst>
          </p:cNvPr>
          <p:cNvSpPr/>
          <p:nvPr/>
        </p:nvSpPr>
        <p:spPr>
          <a:xfrm>
            <a:off x="3617735" y="31940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7D1DC34-7461-E542-B68B-391F4E5D63D9}"/>
              </a:ext>
            </a:extLst>
          </p:cNvPr>
          <p:cNvSpPr/>
          <p:nvPr/>
        </p:nvSpPr>
        <p:spPr>
          <a:xfrm>
            <a:off x="4795786" y="510272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FA78638-891B-7F44-AC65-3041D13CAEEA}"/>
              </a:ext>
            </a:extLst>
          </p:cNvPr>
          <p:cNvSpPr/>
          <p:nvPr/>
        </p:nvSpPr>
        <p:spPr>
          <a:xfrm>
            <a:off x="3183167" y="341736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3725B7C9-25A2-214D-BE82-1A8A07D22027}"/>
              </a:ext>
            </a:extLst>
          </p:cNvPr>
          <p:cNvSpPr/>
          <p:nvPr/>
        </p:nvSpPr>
        <p:spPr>
          <a:xfrm>
            <a:off x="2481654" y="372665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EE61E57-4401-4A46-98CC-D28DF6A8BF59}"/>
              </a:ext>
            </a:extLst>
          </p:cNvPr>
          <p:cNvSpPr/>
          <p:nvPr/>
        </p:nvSpPr>
        <p:spPr>
          <a:xfrm>
            <a:off x="3681824" y="377207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38025FC1-E1DB-CC4C-946D-D22FEE4FA1ED}"/>
              </a:ext>
            </a:extLst>
          </p:cNvPr>
          <p:cNvSpPr/>
          <p:nvPr/>
        </p:nvSpPr>
        <p:spPr>
          <a:xfrm>
            <a:off x="3510752" y="43772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E178DE0-E006-1D42-A55B-73BCC5B40824}"/>
              </a:ext>
            </a:extLst>
          </p:cNvPr>
          <p:cNvSpPr/>
          <p:nvPr/>
        </p:nvSpPr>
        <p:spPr>
          <a:xfrm>
            <a:off x="3663152" y="45296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EF461F6-C7BB-9243-AE76-13711EDBD032}"/>
              </a:ext>
            </a:extLst>
          </p:cNvPr>
          <p:cNvSpPr/>
          <p:nvPr/>
        </p:nvSpPr>
        <p:spPr>
          <a:xfrm>
            <a:off x="4176366" y="469248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1CFD4B9-9A5E-4B4D-89C7-5476C0D2C6F5}"/>
              </a:ext>
            </a:extLst>
          </p:cNvPr>
          <p:cNvSpPr/>
          <p:nvPr/>
        </p:nvSpPr>
        <p:spPr>
          <a:xfrm>
            <a:off x="6427118" y="236474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06B9E41-43DB-2644-B295-9D808EA6E494}"/>
              </a:ext>
            </a:extLst>
          </p:cNvPr>
          <p:cNvSpPr/>
          <p:nvPr/>
        </p:nvSpPr>
        <p:spPr>
          <a:xfrm>
            <a:off x="5308884" y="238216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E5ED750-51CD-8F40-9961-AACC0FC8CC50}"/>
              </a:ext>
            </a:extLst>
          </p:cNvPr>
          <p:cNvSpPr/>
          <p:nvPr/>
        </p:nvSpPr>
        <p:spPr>
          <a:xfrm>
            <a:off x="6697098" y="314861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0D85181-F973-CD46-ABEA-ECB692F3D242}"/>
              </a:ext>
            </a:extLst>
          </p:cNvPr>
          <p:cNvSpPr/>
          <p:nvPr/>
        </p:nvSpPr>
        <p:spPr>
          <a:xfrm>
            <a:off x="5950742" y="284382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CA65BA8-5309-2E4A-8B7A-A4FAFF8D85D3}"/>
              </a:ext>
            </a:extLst>
          </p:cNvPr>
          <p:cNvSpPr/>
          <p:nvPr/>
        </p:nvSpPr>
        <p:spPr>
          <a:xfrm>
            <a:off x="6351347" y="296458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9F16CC3-A97A-C445-A9C4-A0DCE47792A9}"/>
              </a:ext>
            </a:extLst>
          </p:cNvPr>
          <p:cNvSpPr/>
          <p:nvPr/>
        </p:nvSpPr>
        <p:spPr>
          <a:xfrm>
            <a:off x="5750517" y="234253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B3DC8C3-D8F3-1F45-9A00-619A9EF8D605}"/>
              </a:ext>
            </a:extLst>
          </p:cNvPr>
          <p:cNvSpPr/>
          <p:nvPr/>
        </p:nvSpPr>
        <p:spPr>
          <a:xfrm>
            <a:off x="5859908" y="217537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AA3C549A-49E2-F044-84CC-3B21D0840EAD}"/>
              </a:ext>
            </a:extLst>
          </p:cNvPr>
          <p:cNvSpPr/>
          <p:nvPr/>
        </p:nvSpPr>
        <p:spPr>
          <a:xfrm>
            <a:off x="4712366" y="204379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DF3ACB4E-1ED4-C547-ABD5-25615F2FE81A}"/>
              </a:ext>
            </a:extLst>
          </p:cNvPr>
          <p:cNvSpPr/>
          <p:nvPr/>
        </p:nvSpPr>
        <p:spPr>
          <a:xfrm>
            <a:off x="5563689" y="299545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69614C7-257F-8543-9E70-11142CA9E915}"/>
              </a:ext>
            </a:extLst>
          </p:cNvPr>
          <p:cNvSpPr/>
          <p:nvPr/>
        </p:nvSpPr>
        <p:spPr>
          <a:xfrm>
            <a:off x="4941900" y="347747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0F858688-AD79-1240-8CB7-9EF2B9BBF4F9}"/>
              </a:ext>
            </a:extLst>
          </p:cNvPr>
          <p:cNvSpPr/>
          <p:nvPr/>
        </p:nvSpPr>
        <p:spPr>
          <a:xfrm>
            <a:off x="6909550" y="19529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CCB97DC-7AEC-EC45-BCC9-EA2D08A17435}"/>
              </a:ext>
            </a:extLst>
          </p:cNvPr>
          <p:cNvSpPr/>
          <p:nvPr/>
        </p:nvSpPr>
        <p:spPr>
          <a:xfrm>
            <a:off x="6756838" y="24101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D15F4B0-A5A0-EA44-8985-C3E54300F674}"/>
              </a:ext>
            </a:extLst>
          </p:cNvPr>
          <p:cNvSpPr/>
          <p:nvPr/>
        </p:nvSpPr>
        <p:spPr>
          <a:xfrm>
            <a:off x="6511468" y="212902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EFFB617-B451-7741-A6B6-32568BF2646A}"/>
              </a:ext>
            </a:extLst>
          </p:cNvPr>
          <p:cNvSpPr/>
          <p:nvPr/>
        </p:nvSpPr>
        <p:spPr>
          <a:xfrm>
            <a:off x="6014326" y="208073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F57DE99-BAF5-5942-83E7-121A90C58813}"/>
              </a:ext>
            </a:extLst>
          </p:cNvPr>
          <p:cNvSpPr/>
          <p:nvPr/>
        </p:nvSpPr>
        <p:spPr>
          <a:xfrm>
            <a:off x="6490702" y="279489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1B6E10FC-FCB8-0149-9E28-26EACC104F9D}"/>
              </a:ext>
            </a:extLst>
          </p:cNvPr>
          <p:cNvSpPr/>
          <p:nvPr/>
        </p:nvSpPr>
        <p:spPr>
          <a:xfrm>
            <a:off x="5894397" y="427478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E5027606-0918-614E-85DB-B57EF813C78C}"/>
              </a:ext>
            </a:extLst>
          </p:cNvPr>
          <p:cNvSpPr/>
          <p:nvPr/>
        </p:nvSpPr>
        <p:spPr>
          <a:xfrm>
            <a:off x="3384532" y="306759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DB21A9F-165F-B14F-86D7-1ED0B4498D28}"/>
              </a:ext>
            </a:extLst>
          </p:cNvPr>
          <p:cNvSpPr/>
          <p:nvPr/>
        </p:nvSpPr>
        <p:spPr>
          <a:xfrm>
            <a:off x="4237932" y="34173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038E5D4-C3A5-7D41-B771-98E26F019668}"/>
              </a:ext>
            </a:extLst>
          </p:cNvPr>
          <p:cNvSpPr/>
          <p:nvPr/>
        </p:nvSpPr>
        <p:spPr>
          <a:xfrm>
            <a:off x="6666004" y="287029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D9C4889-F495-274F-800E-E34892B42249}"/>
              </a:ext>
            </a:extLst>
          </p:cNvPr>
          <p:cNvSpPr/>
          <p:nvPr/>
        </p:nvSpPr>
        <p:spPr>
          <a:xfrm>
            <a:off x="6818716" y="275502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C7E7EC8F-FC07-394F-9224-7BC9A6974442}"/>
              </a:ext>
            </a:extLst>
          </p:cNvPr>
          <p:cNvSpPr/>
          <p:nvPr/>
        </p:nvSpPr>
        <p:spPr>
          <a:xfrm>
            <a:off x="5218785" y="272613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C7C30005-5C27-254A-99F3-5487BC8D5116}"/>
              </a:ext>
            </a:extLst>
          </p:cNvPr>
          <p:cNvSpPr/>
          <p:nvPr/>
        </p:nvSpPr>
        <p:spPr>
          <a:xfrm>
            <a:off x="5397776" y="218317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FD5498D-97D6-3A4E-A051-CE333A2C59D6}"/>
              </a:ext>
            </a:extLst>
          </p:cNvPr>
          <p:cNvSpPr/>
          <p:nvPr/>
        </p:nvSpPr>
        <p:spPr>
          <a:xfrm>
            <a:off x="6381701" y="338218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DAAFF7A1-90DD-A54E-9A7B-C0067B1C0499}"/>
              </a:ext>
            </a:extLst>
          </p:cNvPr>
          <p:cNvSpPr/>
          <p:nvPr/>
        </p:nvSpPr>
        <p:spPr>
          <a:xfrm>
            <a:off x="5664729" y="332315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27747F4-A315-6B4B-8ECC-8803DE1FDC0F}"/>
              </a:ext>
            </a:extLst>
          </p:cNvPr>
          <p:cNvSpPr/>
          <p:nvPr/>
        </p:nvSpPr>
        <p:spPr>
          <a:xfrm>
            <a:off x="2523259" y="24853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3EDE83F-1F9A-3643-B804-EC04F55FE40C}"/>
              </a:ext>
            </a:extLst>
          </p:cNvPr>
          <p:cNvSpPr/>
          <p:nvPr/>
        </p:nvSpPr>
        <p:spPr>
          <a:xfrm>
            <a:off x="2924871" y="40046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49DEC24-A6A8-AE49-B036-3A4566916486}"/>
              </a:ext>
            </a:extLst>
          </p:cNvPr>
          <p:cNvSpPr/>
          <p:nvPr/>
        </p:nvSpPr>
        <p:spPr>
          <a:xfrm>
            <a:off x="4006269" y="45003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2101EBB-ECF1-884E-AB07-250A88BEFBC3}"/>
              </a:ext>
            </a:extLst>
          </p:cNvPr>
          <p:cNvSpPr/>
          <p:nvPr/>
        </p:nvSpPr>
        <p:spPr>
          <a:xfrm>
            <a:off x="3267944" y="415392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72B1143-43CE-604C-81AC-E8660E2BF9BF}"/>
              </a:ext>
            </a:extLst>
          </p:cNvPr>
          <p:cNvSpPr/>
          <p:nvPr/>
        </p:nvSpPr>
        <p:spPr>
          <a:xfrm>
            <a:off x="4233391" y="510272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835D8D5B-0E6C-C340-97E9-E6514EFD37F8}"/>
              </a:ext>
            </a:extLst>
          </p:cNvPr>
          <p:cNvSpPr/>
          <p:nvPr/>
        </p:nvSpPr>
        <p:spPr>
          <a:xfrm>
            <a:off x="3797908" y="42530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5CCC5C1-9395-EF46-9635-B7069D348C05}"/>
              </a:ext>
            </a:extLst>
          </p:cNvPr>
          <p:cNvSpPr/>
          <p:nvPr/>
        </p:nvSpPr>
        <p:spPr>
          <a:xfrm>
            <a:off x="2432425" y="41684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1D4DEA54-7E64-9445-9BE0-237E435BB726}"/>
              </a:ext>
            </a:extLst>
          </p:cNvPr>
          <p:cNvSpPr/>
          <p:nvPr/>
        </p:nvSpPr>
        <p:spPr>
          <a:xfrm>
            <a:off x="5196505" y="488017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6585CF9C-F0F3-834C-8D65-508FB1EB630E}"/>
              </a:ext>
            </a:extLst>
          </p:cNvPr>
          <p:cNvSpPr/>
          <p:nvPr/>
        </p:nvSpPr>
        <p:spPr>
          <a:xfrm>
            <a:off x="2866838" y="464706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F9EA52C-FFB5-9741-B967-66D5A80293CF}"/>
              </a:ext>
            </a:extLst>
          </p:cNvPr>
          <p:cNvSpPr/>
          <p:nvPr/>
        </p:nvSpPr>
        <p:spPr>
          <a:xfrm>
            <a:off x="2901152" y="50573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7690A30-5BC6-DD4E-8FE9-9B4DD3105F49}"/>
              </a:ext>
            </a:extLst>
          </p:cNvPr>
          <p:cNvSpPr/>
          <p:nvPr/>
        </p:nvSpPr>
        <p:spPr>
          <a:xfrm>
            <a:off x="3053552" y="52097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D2E6A5C9-9126-2B49-A6CC-E03B7D9A39F4}"/>
              </a:ext>
            </a:extLst>
          </p:cNvPr>
          <p:cNvSpPr/>
          <p:nvPr/>
        </p:nvSpPr>
        <p:spPr>
          <a:xfrm>
            <a:off x="3205952" y="53621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DDDD2ECE-6378-F342-A3EB-F8D71374F054}"/>
              </a:ext>
            </a:extLst>
          </p:cNvPr>
          <p:cNvSpPr/>
          <p:nvPr/>
        </p:nvSpPr>
        <p:spPr>
          <a:xfrm>
            <a:off x="2432425" y="20066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CC588E-1768-6F42-82B0-2F9B5377F521}"/>
              </a:ext>
            </a:extLst>
          </p:cNvPr>
          <p:cNvSpPr/>
          <p:nvPr/>
        </p:nvSpPr>
        <p:spPr>
          <a:xfrm>
            <a:off x="6367116" y="47782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DCEACBE-FA4B-DA46-B9CB-A50DBC9972B7}"/>
              </a:ext>
            </a:extLst>
          </p:cNvPr>
          <p:cNvSpPr/>
          <p:nvPr/>
        </p:nvSpPr>
        <p:spPr>
          <a:xfrm>
            <a:off x="5781892" y="350035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CFABEE71-6567-A849-9896-A9AA0059B325}"/>
              </a:ext>
            </a:extLst>
          </p:cNvPr>
          <p:cNvSpPr/>
          <p:nvPr/>
        </p:nvSpPr>
        <p:spPr>
          <a:xfrm>
            <a:off x="4965617" y="409547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3AD391B5-070E-CB49-9399-2DEA6B375DE3}"/>
              </a:ext>
            </a:extLst>
          </p:cNvPr>
          <p:cNvSpPr/>
          <p:nvPr/>
        </p:nvSpPr>
        <p:spPr>
          <a:xfrm>
            <a:off x="3360547" y="48078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C240651-96B6-2649-8ED1-C7E56414BB9B}"/>
              </a:ext>
            </a:extLst>
          </p:cNvPr>
          <p:cNvSpPr/>
          <p:nvPr/>
        </p:nvSpPr>
        <p:spPr>
          <a:xfrm>
            <a:off x="3526901" y="536782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47EF743-F949-EF4D-9452-53537B715367}"/>
              </a:ext>
            </a:extLst>
          </p:cNvPr>
          <p:cNvSpPr/>
          <p:nvPr/>
        </p:nvSpPr>
        <p:spPr>
          <a:xfrm>
            <a:off x="4146088" y="26610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B515BC02-91ED-484B-89D9-F32BDBCC9A21}"/>
              </a:ext>
            </a:extLst>
          </p:cNvPr>
          <p:cNvSpPr/>
          <p:nvPr/>
        </p:nvSpPr>
        <p:spPr>
          <a:xfrm>
            <a:off x="5441645" y="31222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6DCD62F5-5CAA-E545-8860-BC39015D81BC}"/>
              </a:ext>
            </a:extLst>
          </p:cNvPr>
          <p:cNvSpPr/>
          <p:nvPr/>
        </p:nvSpPr>
        <p:spPr>
          <a:xfrm>
            <a:off x="3658999" y="23367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6FF5FC7-A1C7-CC43-BF3A-7E9F2C9D0459}"/>
              </a:ext>
            </a:extLst>
          </p:cNvPr>
          <p:cNvSpPr/>
          <p:nvPr/>
        </p:nvSpPr>
        <p:spPr>
          <a:xfrm>
            <a:off x="5584303" y="371147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66688D1-7726-C347-9C6E-F9B64D174263}"/>
              </a:ext>
            </a:extLst>
          </p:cNvPr>
          <p:cNvSpPr/>
          <p:nvPr/>
        </p:nvSpPr>
        <p:spPr>
          <a:xfrm>
            <a:off x="5894397" y="52768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1394516C-B376-064D-9126-67B2B791BABA}"/>
              </a:ext>
            </a:extLst>
          </p:cNvPr>
          <p:cNvSpPr/>
          <p:nvPr/>
        </p:nvSpPr>
        <p:spPr>
          <a:xfrm>
            <a:off x="4658526" y="26333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EEAD5264-A9D9-9E4E-AFDE-0579C7BAAF22}"/>
              </a:ext>
            </a:extLst>
          </p:cNvPr>
          <p:cNvSpPr txBox="1"/>
          <p:nvPr/>
        </p:nvSpPr>
        <p:spPr>
          <a:xfrm>
            <a:off x="103434" y="6222727"/>
            <a:ext cx="8350748" cy="369332"/>
          </a:xfrm>
          <a:prstGeom prst="rect">
            <a:avLst/>
          </a:prstGeom>
          <a:noFill/>
        </p:spPr>
        <p:txBody>
          <a:bodyPr wrap="none" rtlCol="0">
            <a:spAutoFit/>
          </a:bodyPr>
          <a:lstStyle/>
          <a:p>
            <a:r>
              <a:rPr lang="en-US" dirty="0"/>
              <a:t>Consider two independent variables x1, x2, one binary dependent variable (good, bad) </a:t>
            </a:r>
          </a:p>
        </p:txBody>
      </p:sp>
      <p:sp>
        <p:nvSpPr>
          <p:cNvPr id="143" name="Oval 142">
            <a:extLst>
              <a:ext uri="{FF2B5EF4-FFF2-40B4-BE49-F238E27FC236}">
                <a16:creationId xmlns:a16="http://schemas.microsoft.com/office/drawing/2014/main" id="{E190B426-9E8B-884F-A194-5E4C53209D73}"/>
              </a:ext>
            </a:extLst>
          </p:cNvPr>
          <p:cNvSpPr/>
          <p:nvPr/>
        </p:nvSpPr>
        <p:spPr>
          <a:xfrm>
            <a:off x="7395816" y="621137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18262890-9F06-9243-91B0-4FDDCEAE4A86}"/>
              </a:ext>
            </a:extLst>
          </p:cNvPr>
          <p:cNvSpPr/>
          <p:nvPr/>
        </p:nvSpPr>
        <p:spPr>
          <a:xfrm>
            <a:off x="7906376" y="621009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40CF80-D3DD-9A4C-A72C-295B923A8A5D}"/>
              </a:ext>
            </a:extLst>
          </p:cNvPr>
          <p:cNvSpPr txBox="1"/>
          <p:nvPr/>
        </p:nvSpPr>
        <p:spPr>
          <a:xfrm>
            <a:off x="1019355" y="3891659"/>
            <a:ext cx="1075035" cy="461665"/>
          </a:xfrm>
          <a:prstGeom prst="rect">
            <a:avLst/>
          </a:prstGeom>
          <a:noFill/>
        </p:spPr>
        <p:txBody>
          <a:bodyPr wrap="square" rtlCol="0">
            <a:spAutoFit/>
          </a:bodyPr>
          <a:lstStyle/>
          <a:p>
            <a:r>
              <a:rPr lang="en-US" sz="1200" dirty="0"/>
              <a:t>for example, overall debt</a:t>
            </a:r>
          </a:p>
        </p:txBody>
      </p:sp>
      <p:sp>
        <p:nvSpPr>
          <p:cNvPr id="136" name="TextBox 135">
            <a:extLst>
              <a:ext uri="{FF2B5EF4-FFF2-40B4-BE49-F238E27FC236}">
                <a16:creationId xmlns:a16="http://schemas.microsoft.com/office/drawing/2014/main" id="{C49DC222-002B-7C4C-8235-E51F42AAED40}"/>
              </a:ext>
            </a:extLst>
          </p:cNvPr>
          <p:cNvSpPr txBox="1"/>
          <p:nvPr/>
        </p:nvSpPr>
        <p:spPr>
          <a:xfrm>
            <a:off x="4827005" y="5661247"/>
            <a:ext cx="1937857" cy="461665"/>
          </a:xfrm>
          <a:prstGeom prst="rect">
            <a:avLst/>
          </a:prstGeom>
          <a:noFill/>
        </p:spPr>
        <p:txBody>
          <a:bodyPr wrap="square" rtlCol="0">
            <a:spAutoFit/>
          </a:bodyPr>
          <a:lstStyle/>
          <a:p>
            <a:r>
              <a:rPr lang="en-US" sz="1200" dirty="0"/>
              <a:t>For example, # times delinquent in the past</a:t>
            </a:r>
          </a:p>
        </p:txBody>
      </p:sp>
    </p:spTree>
    <p:extLst>
      <p:ext uri="{BB962C8B-B14F-4D97-AF65-F5344CB8AC3E}">
        <p14:creationId xmlns:p14="http://schemas.microsoft.com/office/powerpoint/2010/main" val="190045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Autofit/>
          </a:bodyPr>
          <a:lstStyle/>
          <a:p>
            <a:r>
              <a:rPr lang="en-US" sz="3600" dirty="0">
                <a:latin typeface="+mn-lt"/>
              </a:rPr>
              <a:t>Use Historical Data to Build Model M</a:t>
            </a:r>
            <a:r>
              <a:rPr lang="en-US" sz="3600" baseline="-25000" dirty="0">
                <a:latin typeface="+mn-lt"/>
              </a:rPr>
              <a:t>0</a:t>
            </a: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5" name="Slide Number Placeholder 4"/>
          <p:cNvSpPr>
            <a:spLocks noGrp="1"/>
          </p:cNvSpPr>
          <p:nvPr>
            <p:ph type="sldNum" sz="quarter" idx="12"/>
          </p:nvPr>
        </p:nvSpPr>
        <p:spPr/>
        <p:txBody>
          <a:bodyPr/>
          <a:lstStyle/>
          <a:p>
            <a:fld id="{88CD9788-50B9-FE4F-BD86-303CACCBE7E1}" type="slidenum">
              <a:rPr lang="en-US" smtClean="0"/>
              <a:t>18</a:t>
            </a:fld>
            <a:endParaRPr lang="en-US"/>
          </a:p>
        </p:txBody>
      </p:sp>
      <p:sp>
        <p:nvSpPr>
          <p:cNvPr id="3" name="Rectangle 2">
            <a:extLst>
              <a:ext uri="{FF2B5EF4-FFF2-40B4-BE49-F238E27FC236}">
                <a16:creationId xmlns:a16="http://schemas.microsoft.com/office/drawing/2014/main" id="{A4C4A7EB-84F4-4F4B-96C1-4167745E1B34}"/>
              </a:ext>
            </a:extLst>
          </p:cNvPr>
          <p:cNvSpPr/>
          <p:nvPr/>
        </p:nvSpPr>
        <p:spPr>
          <a:xfrm>
            <a:off x="2046802" y="1899974"/>
            <a:ext cx="5050395" cy="3724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DC6768-B7AC-FA4C-A504-4731F8D24FF8}"/>
              </a:ext>
            </a:extLst>
          </p:cNvPr>
          <p:cNvSpPr txBox="1"/>
          <p:nvPr/>
        </p:nvSpPr>
        <p:spPr>
          <a:xfrm>
            <a:off x="4360053" y="5916370"/>
            <a:ext cx="401072" cy="369332"/>
          </a:xfrm>
          <a:prstGeom prst="rect">
            <a:avLst/>
          </a:prstGeom>
          <a:noFill/>
        </p:spPr>
        <p:txBody>
          <a:bodyPr wrap="none" rtlCol="0">
            <a:spAutoFit/>
          </a:bodyPr>
          <a:lstStyle/>
          <a:p>
            <a:r>
              <a:rPr lang="en-US" dirty="0"/>
              <a:t>x1</a:t>
            </a:r>
          </a:p>
        </p:txBody>
      </p:sp>
      <p:sp>
        <p:nvSpPr>
          <p:cNvPr id="6" name="TextBox 5">
            <a:extLst>
              <a:ext uri="{FF2B5EF4-FFF2-40B4-BE49-F238E27FC236}">
                <a16:creationId xmlns:a16="http://schemas.microsoft.com/office/drawing/2014/main" id="{EE5AF234-42E3-E143-8D57-97CA1202D553}"/>
              </a:ext>
            </a:extLst>
          </p:cNvPr>
          <p:cNvSpPr txBox="1"/>
          <p:nvPr/>
        </p:nvSpPr>
        <p:spPr>
          <a:xfrm>
            <a:off x="1327192" y="3577414"/>
            <a:ext cx="401072" cy="369332"/>
          </a:xfrm>
          <a:prstGeom prst="rect">
            <a:avLst/>
          </a:prstGeom>
          <a:noFill/>
        </p:spPr>
        <p:txBody>
          <a:bodyPr wrap="none" rtlCol="0">
            <a:spAutoFit/>
          </a:bodyPr>
          <a:lstStyle/>
          <a:p>
            <a:r>
              <a:rPr lang="en-US" dirty="0"/>
              <a:t>x2</a:t>
            </a:r>
          </a:p>
        </p:txBody>
      </p:sp>
      <p:sp>
        <p:nvSpPr>
          <p:cNvPr id="8" name="Oval 7">
            <a:extLst>
              <a:ext uri="{FF2B5EF4-FFF2-40B4-BE49-F238E27FC236}">
                <a16:creationId xmlns:a16="http://schemas.microsoft.com/office/drawing/2014/main" id="{C138B48D-DD5E-394B-8BC2-B53D65ADAE86}"/>
              </a:ext>
            </a:extLst>
          </p:cNvPr>
          <p:cNvSpPr/>
          <p:nvPr/>
        </p:nvSpPr>
        <p:spPr>
          <a:xfrm>
            <a:off x="6049112" y="51126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346F50-AB52-9D40-8C22-B5DBD890BFDC}"/>
              </a:ext>
            </a:extLst>
          </p:cNvPr>
          <p:cNvSpPr/>
          <p:nvPr/>
        </p:nvSpPr>
        <p:spPr>
          <a:xfrm>
            <a:off x="2780041" y="216864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880459-BBA5-2A4D-850B-8E3C8E129D9E}"/>
              </a:ext>
            </a:extLst>
          </p:cNvPr>
          <p:cNvSpPr/>
          <p:nvPr/>
        </p:nvSpPr>
        <p:spPr>
          <a:xfrm>
            <a:off x="6670998" y="433181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7703BD-E054-2341-B110-439DCEB4EAF4}"/>
              </a:ext>
            </a:extLst>
          </p:cNvPr>
          <p:cNvSpPr/>
          <p:nvPr/>
        </p:nvSpPr>
        <p:spPr>
          <a:xfrm>
            <a:off x="2288433" y="488017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6751668-5959-2644-809E-4C8CB622D8D2}"/>
              </a:ext>
            </a:extLst>
          </p:cNvPr>
          <p:cNvSpPr/>
          <p:nvPr/>
        </p:nvSpPr>
        <p:spPr>
          <a:xfrm>
            <a:off x="2386794" y="29461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E1B8B33-1753-4C4C-AF5E-FE60024EBF3E}"/>
              </a:ext>
            </a:extLst>
          </p:cNvPr>
          <p:cNvSpPr/>
          <p:nvPr/>
        </p:nvSpPr>
        <p:spPr>
          <a:xfrm>
            <a:off x="3179130" y="23640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E5ED800-83CF-3749-853F-F13193A7F027}"/>
              </a:ext>
            </a:extLst>
          </p:cNvPr>
          <p:cNvSpPr/>
          <p:nvPr/>
        </p:nvSpPr>
        <p:spPr>
          <a:xfrm>
            <a:off x="5287339" y="406008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267AB6B-0E77-E940-BD4D-173CE99C80E9}"/>
              </a:ext>
            </a:extLst>
          </p:cNvPr>
          <p:cNvSpPr/>
          <p:nvPr/>
        </p:nvSpPr>
        <p:spPr>
          <a:xfrm>
            <a:off x="3707074" y="198990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D7F3E1A-8CEA-C343-8AA0-AC950560EA47}"/>
              </a:ext>
            </a:extLst>
          </p:cNvPr>
          <p:cNvSpPr/>
          <p:nvPr/>
        </p:nvSpPr>
        <p:spPr>
          <a:xfrm>
            <a:off x="6581536" y="523899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505C061-84EB-4640-B20D-089432C6933E}"/>
              </a:ext>
            </a:extLst>
          </p:cNvPr>
          <p:cNvSpPr/>
          <p:nvPr/>
        </p:nvSpPr>
        <p:spPr>
          <a:xfrm>
            <a:off x="4028276" y="37366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9E5AD8C-889F-E845-8EE7-46644DFEF9C9}"/>
              </a:ext>
            </a:extLst>
          </p:cNvPr>
          <p:cNvSpPr/>
          <p:nvPr/>
        </p:nvSpPr>
        <p:spPr>
          <a:xfrm>
            <a:off x="2224940" y="32730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BCFD91F-D234-C04F-A74E-5A4C10EF2527}"/>
              </a:ext>
            </a:extLst>
          </p:cNvPr>
          <p:cNvSpPr/>
          <p:nvPr/>
        </p:nvSpPr>
        <p:spPr>
          <a:xfrm>
            <a:off x="3071451" y="373632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EF58F00-6DD5-EC40-B9AE-28DDC7AA11B4}"/>
              </a:ext>
            </a:extLst>
          </p:cNvPr>
          <p:cNvSpPr/>
          <p:nvPr/>
        </p:nvSpPr>
        <p:spPr>
          <a:xfrm>
            <a:off x="4100671" y="220377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830244E-483D-0845-A7A7-E46B8684208E}"/>
              </a:ext>
            </a:extLst>
          </p:cNvPr>
          <p:cNvSpPr/>
          <p:nvPr/>
        </p:nvSpPr>
        <p:spPr>
          <a:xfrm>
            <a:off x="4751882" y="31462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D2DD25B-2FD8-8C43-9141-EFA5705DC76E}"/>
              </a:ext>
            </a:extLst>
          </p:cNvPr>
          <p:cNvSpPr/>
          <p:nvPr/>
        </p:nvSpPr>
        <p:spPr>
          <a:xfrm>
            <a:off x="5210112" y="432020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D4AD2C7-9266-5E4B-BFF7-E1D1AB743138}"/>
              </a:ext>
            </a:extLst>
          </p:cNvPr>
          <p:cNvSpPr/>
          <p:nvPr/>
        </p:nvSpPr>
        <p:spPr>
          <a:xfrm>
            <a:off x="2828989" y="289898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A74C6BD-6370-9642-AD75-07C74CB7114C}"/>
              </a:ext>
            </a:extLst>
          </p:cNvPr>
          <p:cNvSpPr/>
          <p:nvPr/>
        </p:nvSpPr>
        <p:spPr>
          <a:xfrm>
            <a:off x="6137458" y="24565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ADA43F8-9CA6-454E-A28E-A782CC1EF6EB}"/>
              </a:ext>
            </a:extLst>
          </p:cNvPr>
          <p:cNvSpPr/>
          <p:nvPr/>
        </p:nvSpPr>
        <p:spPr>
          <a:xfrm>
            <a:off x="6295333" y="364737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408D364-B049-4C44-98B5-353FFD01C0B4}"/>
              </a:ext>
            </a:extLst>
          </p:cNvPr>
          <p:cNvSpPr/>
          <p:nvPr/>
        </p:nvSpPr>
        <p:spPr>
          <a:xfrm>
            <a:off x="4023966" y="28828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561D52E-88AE-BB4F-8E0B-F754ABE37B85}"/>
              </a:ext>
            </a:extLst>
          </p:cNvPr>
          <p:cNvSpPr/>
          <p:nvPr/>
        </p:nvSpPr>
        <p:spPr>
          <a:xfrm>
            <a:off x="4176366" y="30352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A770DBE-EB08-0F4E-8D87-5F4FA75F518C}"/>
              </a:ext>
            </a:extLst>
          </p:cNvPr>
          <p:cNvSpPr/>
          <p:nvPr/>
        </p:nvSpPr>
        <p:spPr>
          <a:xfrm>
            <a:off x="5151088" y="224919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F4A2D4F-8A59-CD40-BD99-067805C06529}"/>
              </a:ext>
            </a:extLst>
          </p:cNvPr>
          <p:cNvSpPr/>
          <p:nvPr/>
        </p:nvSpPr>
        <p:spPr>
          <a:xfrm>
            <a:off x="4940889" y="380082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ACDCEC9-665B-FE47-9F03-D645B6B530B7}"/>
              </a:ext>
            </a:extLst>
          </p:cNvPr>
          <p:cNvSpPr/>
          <p:nvPr/>
        </p:nvSpPr>
        <p:spPr>
          <a:xfrm>
            <a:off x="4400929" y="38933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9F0F069-A68E-3A40-87BB-42EC55A24577}"/>
              </a:ext>
            </a:extLst>
          </p:cNvPr>
          <p:cNvSpPr/>
          <p:nvPr/>
        </p:nvSpPr>
        <p:spPr>
          <a:xfrm>
            <a:off x="4755842" y="45911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EC79B37-C5D3-5742-AAA5-B22CC300963C}"/>
              </a:ext>
            </a:extLst>
          </p:cNvPr>
          <p:cNvSpPr/>
          <p:nvPr/>
        </p:nvSpPr>
        <p:spPr>
          <a:xfrm>
            <a:off x="3437581" y="247294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BAA1FCE-E639-AF48-87C9-916545B60EB8}"/>
              </a:ext>
            </a:extLst>
          </p:cNvPr>
          <p:cNvSpPr/>
          <p:nvPr/>
        </p:nvSpPr>
        <p:spPr>
          <a:xfrm>
            <a:off x="5854357" y="460165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7110E04-D78D-2446-B707-A01455769D65}"/>
              </a:ext>
            </a:extLst>
          </p:cNvPr>
          <p:cNvSpPr/>
          <p:nvPr/>
        </p:nvSpPr>
        <p:spPr>
          <a:xfrm>
            <a:off x="4463522" y="421382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37489CB-89A0-DF46-8BA5-976B42C89B81}"/>
              </a:ext>
            </a:extLst>
          </p:cNvPr>
          <p:cNvSpPr/>
          <p:nvPr/>
        </p:nvSpPr>
        <p:spPr>
          <a:xfrm>
            <a:off x="2687692" y="333777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ACDCC48-E4A4-F14E-91C9-EB1185A1244E}"/>
              </a:ext>
            </a:extLst>
          </p:cNvPr>
          <p:cNvSpPr/>
          <p:nvPr/>
        </p:nvSpPr>
        <p:spPr>
          <a:xfrm>
            <a:off x="3617735" y="31940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7D1DC34-7461-E542-B68B-391F4E5D63D9}"/>
              </a:ext>
            </a:extLst>
          </p:cNvPr>
          <p:cNvSpPr/>
          <p:nvPr/>
        </p:nvSpPr>
        <p:spPr>
          <a:xfrm>
            <a:off x="4795786" y="510272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FA78638-891B-7F44-AC65-3041D13CAEEA}"/>
              </a:ext>
            </a:extLst>
          </p:cNvPr>
          <p:cNvSpPr/>
          <p:nvPr/>
        </p:nvSpPr>
        <p:spPr>
          <a:xfrm>
            <a:off x="3183167" y="341736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3725B7C9-25A2-214D-BE82-1A8A07D22027}"/>
              </a:ext>
            </a:extLst>
          </p:cNvPr>
          <p:cNvSpPr/>
          <p:nvPr/>
        </p:nvSpPr>
        <p:spPr>
          <a:xfrm>
            <a:off x="2481654" y="372665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EE61E57-4401-4A46-98CC-D28DF6A8BF59}"/>
              </a:ext>
            </a:extLst>
          </p:cNvPr>
          <p:cNvSpPr/>
          <p:nvPr/>
        </p:nvSpPr>
        <p:spPr>
          <a:xfrm>
            <a:off x="3681824" y="377207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38025FC1-E1DB-CC4C-946D-D22FEE4FA1ED}"/>
              </a:ext>
            </a:extLst>
          </p:cNvPr>
          <p:cNvSpPr/>
          <p:nvPr/>
        </p:nvSpPr>
        <p:spPr>
          <a:xfrm>
            <a:off x="3510752" y="43772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E178DE0-E006-1D42-A55B-73BCC5B40824}"/>
              </a:ext>
            </a:extLst>
          </p:cNvPr>
          <p:cNvSpPr/>
          <p:nvPr/>
        </p:nvSpPr>
        <p:spPr>
          <a:xfrm>
            <a:off x="3663152" y="45296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EF461F6-C7BB-9243-AE76-13711EDBD032}"/>
              </a:ext>
            </a:extLst>
          </p:cNvPr>
          <p:cNvSpPr/>
          <p:nvPr/>
        </p:nvSpPr>
        <p:spPr>
          <a:xfrm>
            <a:off x="4176366" y="469248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1CFD4B9-9A5E-4B4D-89C7-5476C0D2C6F5}"/>
              </a:ext>
            </a:extLst>
          </p:cNvPr>
          <p:cNvSpPr/>
          <p:nvPr/>
        </p:nvSpPr>
        <p:spPr>
          <a:xfrm>
            <a:off x="6427118" y="236474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06B9E41-43DB-2644-B295-9D808EA6E494}"/>
              </a:ext>
            </a:extLst>
          </p:cNvPr>
          <p:cNvSpPr/>
          <p:nvPr/>
        </p:nvSpPr>
        <p:spPr>
          <a:xfrm>
            <a:off x="5308884" y="238216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E5ED750-51CD-8F40-9961-AACC0FC8CC50}"/>
              </a:ext>
            </a:extLst>
          </p:cNvPr>
          <p:cNvSpPr/>
          <p:nvPr/>
        </p:nvSpPr>
        <p:spPr>
          <a:xfrm>
            <a:off x="6697098" y="314861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0D85181-F973-CD46-ABEA-ECB692F3D242}"/>
              </a:ext>
            </a:extLst>
          </p:cNvPr>
          <p:cNvSpPr/>
          <p:nvPr/>
        </p:nvSpPr>
        <p:spPr>
          <a:xfrm>
            <a:off x="5950742" y="284382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CA65BA8-5309-2E4A-8B7A-A4FAFF8D85D3}"/>
              </a:ext>
            </a:extLst>
          </p:cNvPr>
          <p:cNvSpPr/>
          <p:nvPr/>
        </p:nvSpPr>
        <p:spPr>
          <a:xfrm>
            <a:off x="6351347" y="296458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9F16CC3-A97A-C445-A9C4-A0DCE47792A9}"/>
              </a:ext>
            </a:extLst>
          </p:cNvPr>
          <p:cNvSpPr/>
          <p:nvPr/>
        </p:nvSpPr>
        <p:spPr>
          <a:xfrm>
            <a:off x="5750517" y="234253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B3DC8C3-D8F3-1F45-9A00-619A9EF8D605}"/>
              </a:ext>
            </a:extLst>
          </p:cNvPr>
          <p:cNvSpPr/>
          <p:nvPr/>
        </p:nvSpPr>
        <p:spPr>
          <a:xfrm>
            <a:off x="5859908" y="217537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AA3C549A-49E2-F044-84CC-3B21D0840EAD}"/>
              </a:ext>
            </a:extLst>
          </p:cNvPr>
          <p:cNvSpPr/>
          <p:nvPr/>
        </p:nvSpPr>
        <p:spPr>
          <a:xfrm>
            <a:off x="4712366" y="204379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DF3ACB4E-1ED4-C547-ABD5-25615F2FE81A}"/>
              </a:ext>
            </a:extLst>
          </p:cNvPr>
          <p:cNvSpPr/>
          <p:nvPr/>
        </p:nvSpPr>
        <p:spPr>
          <a:xfrm>
            <a:off x="5563689" y="299545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69614C7-257F-8543-9E70-11142CA9E915}"/>
              </a:ext>
            </a:extLst>
          </p:cNvPr>
          <p:cNvSpPr/>
          <p:nvPr/>
        </p:nvSpPr>
        <p:spPr>
          <a:xfrm>
            <a:off x="4941900" y="347747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0F858688-AD79-1240-8CB7-9EF2B9BBF4F9}"/>
              </a:ext>
            </a:extLst>
          </p:cNvPr>
          <p:cNvSpPr/>
          <p:nvPr/>
        </p:nvSpPr>
        <p:spPr>
          <a:xfrm>
            <a:off x="6909550" y="19529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CCB97DC-7AEC-EC45-BCC9-EA2D08A17435}"/>
              </a:ext>
            </a:extLst>
          </p:cNvPr>
          <p:cNvSpPr/>
          <p:nvPr/>
        </p:nvSpPr>
        <p:spPr>
          <a:xfrm>
            <a:off x="6756838" y="24101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D15F4B0-A5A0-EA44-8985-C3E54300F674}"/>
              </a:ext>
            </a:extLst>
          </p:cNvPr>
          <p:cNvSpPr/>
          <p:nvPr/>
        </p:nvSpPr>
        <p:spPr>
          <a:xfrm>
            <a:off x="6511468" y="212902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EFFB617-B451-7741-A6B6-32568BF2646A}"/>
              </a:ext>
            </a:extLst>
          </p:cNvPr>
          <p:cNvSpPr/>
          <p:nvPr/>
        </p:nvSpPr>
        <p:spPr>
          <a:xfrm>
            <a:off x="6014326" y="208073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F57DE99-BAF5-5942-83E7-121A90C58813}"/>
              </a:ext>
            </a:extLst>
          </p:cNvPr>
          <p:cNvSpPr/>
          <p:nvPr/>
        </p:nvSpPr>
        <p:spPr>
          <a:xfrm>
            <a:off x="6490702" y="279489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1B6E10FC-FCB8-0149-9E28-26EACC104F9D}"/>
              </a:ext>
            </a:extLst>
          </p:cNvPr>
          <p:cNvSpPr/>
          <p:nvPr/>
        </p:nvSpPr>
        <p:spPr>
          <a:xfrm>
            <a:off x="5894397" y="427478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E5027606-0918-614E-85DB-B57EF813C78C}"/>
              </a:ext>
            </a:extLst>
          </p:cNvPr>
          <p:cNvSpPr/>
          <p:nvPr/>
        </p:nvSpPr>
        <p:spPr>
          <a:xfrm>
            <a:off x="3384532" y="306759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DB21A9F-165F-B14F-86D7-1ED0B4498D28}"/>
              </a:ext>
            </a:extLst>
          </p:cNvPr>
          <p:cNvSpPr/>
          <p:nvPr/>
        </p:nvSpPr>
        <p:spPr>
          <a:xfrm>
            <a:off x="4237932" y="34173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038E5D4-C3A5-7D41-B771-98E26F019668}"/>
              </a:ext>
            </a:extLst>
          </p:cNvPr>
          <p:cNvSpPr/>
          <p:nvPr/>
        </p:nvSpPr>
        <p:spPr>
          <a:xfrm>
            <a:off x="6666004" y="287029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D9C4889-F495-274F-800E-E34892B42249}"/>
              </a:ext>
            </a:extLst>
          </p:cNvPr>
          <p:cNvSpPr/>
          <p:nvPr/>
        </p:nvSpPr>
        <p:spPr>
          <a:xfrm>
            <a:off x="6818716" y="275502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C7E7EC8F-FC07-394F-9224-7BC9A6974442}"/>
              </a:ext>
            </a:extLst>
          </p:cNvPr>
          <p:cNvSpPr/>
          <p:nvPr/>
        </p:nvSpPr>
        <p:spPr>
          <a:xfrm>
            <a:off x="5218785" y="272613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C7C30005-5C27-254A-99F3-5487BC8D5116}"/>
              </a:ext>
            </a:extLst>
          </p:cNvPr>
          <p:cNvSpPr/>
          <p:nvPr/>
        </p:nvSpPr>
        <p:spPr>
          <a:xfrm>
            <a:off x="5397776" y="218317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FD5498D-97D6-3A4E-A051-CE333A2C59D6}"/>
              </a:ext>
            </a:extLst>
          </p:cNvPr>
          <p:cNvSpPr/>
          <p:nvPr/>
        </p:nvSpPr>
        <p:spPr>
          <a:xfrm>
            <a:off x="6381701" y="338218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DAAFF7A1-90DD-A54E-9A7B-C0067B1C0499}"/>
              </a:ext>
            </a:extLst>
          </p:cNvPr>
          <p:cNvSpPr/>
          <p:nvPr/>
        </p:nvSpPr>
        <p:spPr>
          <a:xfrm>
            <a:off x="5664729" y="332315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27747F4-A315-6B4B-8ECC-8803DE1FDC0F}"/>
              </a:ext>
            </a:extLst>
          </p:cNvPr>
          <p:cNvSpPr/>
          <p:nvPr/>
        </p:nvSpPr>
        <p:spPr>
          <a:xfrm>
            <a:off x="2523259" y="24853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3EDE83F-1F9A-3643-B804-EC04F55FE40C}"/>
              </a:ext>
            </a:extLst>
          </p:cNvPr>
          <p:cNvSpPr/>
          <p:nvPr/>
        </p:nvSpPr>
        <p:spPr>
          <a:xfrm>
            <a:off x="2924871" y="40046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49DEC24-A6A8-AE49-B036-3A4566916486}"/>
              </a:ext>
            </a:extLst>
          </p:cNvPr>
          <p:cNvSpPr/>
          <p:nvPr/>
        </p:nvSpPr>
        <p:spPr>
          <a:xfrm>
            <a:off x="4006269" y="45003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2101EBB-ECF1-884E-AB07-250A88BEFBC3}"/>
              </a:ext>
            </a:extLst>
          </p:cNvPr>
          <p:cNvSpPr/>
          <p:nvPr/>
        </p:nvSpPr>
        <p:spPr>
          <a:xfrm>
            <a:off x="3267944" y="415392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72B1143-43CE-604C-81AC-E8660E2BF9BF}"/>
              </a:ext>
            </a:extLst>
          </p:cNvPr>
          <p:cNvSpPr/>
          <p:nvPr/>
        </p:nvSpPr>
        <p:spPr>
          <a:xfrm>
            <a:off x="4233391" y="510272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835D8D5B-0E6C-C340-97E9-E6514EFD37F8}"/>
              </a:ext>
            </a:extLst>
          </p:cNvPr>
          <p:cNvSpPr/>
          <p:nvPr/>
        </p:nvSpPr>
        <p:spPr>
          <a:xfrm>
            <a:off x="3797908" y="42530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5CCC5C1-9395-EF46-9635-B7069D348C05}"/>
              </a:ext>
            </a:extLst>
          </p:cNvPr>
          <p:cNvSpPr/>
          <p:nvPr/>
        </p:nvSpPr>
        <p:spPr>
          <a:xfrm>
            <a:off x="2432425" y="41684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1D4DEA54-7E64-9445-9BE0-237E435BB726}"/>
              </a:ext>
            </a:extLst>
          </p:cNvPr>
          <p:cNvSpPr/>
          <p:nvPr/>
        </p:nvSpPr>
        <p:spPr>
          <a:xfrm>
            <a:off x="5196505" y="488017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6585CF9C-F0F3-834C-8D65-508FB1EB630E}"/>
              </a:ext>
            </a:extLst>
          </p:cNvPr>
          <p:cNvSpPr/>
          <p:nvPr/>
        </p:nvSpPr>
        <p:spPr>
          <a:xfrm>
            <a:off x="2866838" y="464706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F9EA52C-FFB5-9741-B967-66D5A80293CF}"/>
              </a:ext>
            </a:extLst>
          </p:cNvPr>
          <p:cNvSpPr/>
          <p:nvPr/>
        </p:nvSpPr>
        <p:spPr>
          <a:xfrm>
            <a:off x="2901152" y="50573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7690A30-5BC6-DD4E-8FE9-9B4DD3105F49}"/>
              </a:ext>
            </a:extLst>
          </p:cNvPr>
          <p:cNvSpPr/>
          <p:nvPr/>
        </p:nvSpPr>
        <p:spPr>
          <a:xfrm>
            <a:off x="3053552" y="52097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D2E6A5C9-9126-2B49-A6CC-E03B7D9A39F4}"/>
              </a:ext>
            </a:extLst>
          </p:cNvPr>
          <p:cNvSpPr/>
          <p:nvPr/>
        </p:nvSpPr>
        <p:spPr>
          <a:xfrm>
            <a:off x="3205952" y="53621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DDDD2ECE-6378-F342-A3EB-F8D71374F054}"/>
              </a:ext>
            </a:extLst>
          </p:cNvPr>
          <p:cNvSpPr/>
          <p:nvPr/>
        </p:nvSpPr>
        <p:spPr>
          <a:xfrm>
            <a:off x="2432425" y="20066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CC588E-1768-6F42-82B0-2F9B5377F521}"/>
              </a:ext>
            </a:extLst>
          </p:cNvPr>
          <p:cNvSpPr/>
          <p:nvPr/>
        </p:nvSpPr>
        <p:spPr>
          <a:xfrm>
            <a:off x="6367116" y="47782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DCEACBE-FA4B-DA46-B9CB-A50DBC9972B7}"/>
              </a:ext>
            </a:extLst>
          </p:cNvPr>
          <p:cNvSpPr/>
          <p:nvPr/>
        </p:nvSpPr>
        <p:spPr>
          <a:xfrm>
            <a:off x="5781892" y="350035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CFABEE71-6567-A849-9896-A9AA0059B325}"/>
              </a:ext>
            </a:extLst>
          </p:cNvPr>
          <p:cNvSpPr/>
          <p:nvPr/>
        </p:nvSpPr>
        <p:spPr>
          <a:xfrm>
            <a:off x="4965617" y="409547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3AD391B5-070E-CB49-9399-2DEA6B375DE3}"/>
              </a:ext>
            </a:extLst>
          </p:cNvPr>
          <p:cNvSpPr/>
          <p:nvPr/>
        </p:nvSpPr>
        <p:spPr>
          <a:xfrm>
            <a:off x="3360547" y="48078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C240651-96B6-2649-8ED1-C7E56414BB9B}"/>
              </a:ext>
            </a:extLst>
          </p:cNvPr>
          <p:cNvSpPr/>
          <p:nvPr/>
        </p:nvSpPr>
        <p:spPr>
          <a:xfrm>
            <a:off x="3526901" y="536782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47EF743-F949-EF4D-9452-53537B715367}"/>
              </a:ext>
            </a:extLst>
          </p:cNvPr>
          <p:cNvSpPr/>
          <p:nvPr/>
        </p:nvSpPr>
        <p:spPr>
          <a:xfrm>
            <a:off x="4146088" y="26610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B515BC02-91ED-484B-89D9-F32BDBCC9A21}"/>
              </a:ext>
            </a:extLst>
          </p:cNvPr>
          <p:cNvSpPr/>
          <p:nvPr/>
        </p:nvSpPr>
        <p:spPr>
          <a:xfrm>
            <a:off x="5441645" y="31222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6DCD62F5-5CAA-E545-8860-BC39015D81BC}"/>
              </a:ext>
            </a:extLst>
          </p:cNvPr>
          <p:cNvSpPr/>
          <p:nvPr/>
        </p:nvSpPr>
        <p:spPr>
          <a:xfrm>
            <a:off x="3658999" y="23367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6FF5FC7-A1C7-CC43-BF3A-7E9F2C9D0459}"/>
              </a:ext>
            </a:extLst>
          </p:cNvPr>
          <p:cNvSpPr/>
          <p:nvPr/>
        </p:nvSpPr>
        <p:spPr>
          <a:xfrm>
            <a:off x="5584303" y="371147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66688D1-7726-C347-9C6E-F9B64D174263}"/>
              </a:ext>
            </a:extLst>
          </p:cNvPr>
          <p:cNvSpPr/>
          <p:nvPr/>
        </p:nvSpPr>
        <p:spPr>
          <a:xfrm>
            <a:off x="5894397" y="52768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1394516C-B376-064D-9126-67B2B791BABA}"/>
              </a:ext>
            </a:extLst>
          </p:cNvPr>
          <p:cNvSpPr/>
          <p:nvPr/>
        </p:nvSpPr>
        <p:spPr>
          <a:xfrm>
            <a:off x="4658526" y="26333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a:extLst>
              <a:ext uri="{FF2B5EF4-FFF2-40B4-BE49-F238E27FC236}">
                <a16:creationId xmlns:a16="http://schemas.microsoft.com/office/drawing/2014/main" id="{B752C6A2-3F00-AA47-B8C3-929E336D2290}"/>
              </a:ext>
            </a:extLst>
          </p:cNvPr>
          <p:cNvCxnSpPr>
            <a:cxnSpLocks/>
          </p:cNvCxnSpPr>
          <p:nvPr/>
        </p:nvCxnSpPr>
        <p:spPr>
          <a:xfrm flipV="1">
            <a:off x="2094655" y="2151558"/>
            <a:ext cx="4734432" cy="300061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89F8B213-735A-6346-BFBD-39D782B78F51}"/>
              </a:ext>
            </a:extLst>
          </p:cNvPr>
          <p:cNvSpPr txBox="1"/>
          <p:nvPr/>
        </p:nvSpPr>
        <p:spPr>
          <a:xfrm>
            <a:off x="7065513" y="2046313"/>
            <a:ext cx="1713802" cy="369332"/>
          </a:xfrm>
          <a:prstGeom prst="rect">
            <a:avLst/>
          </a:prstGeom>
          <a:noFill/>
        </p:spPr>
        <p:txBody>
          <a:bodyPr wrap="none" rtlCol="0">
            <a:spAutoFit/>
          </a:bodyPr>
          <a:lstStyle/>
          <a:p>
            <a:r>
              <a:rPr lang="en-US" dirty="0"/>
              <a:t>Model M</a:t>
            </a:r>
            <a:r>
              <a:rPr lang="en-US" baseline="-25000" dirty="0"/>
              <a:t>0</a:t>
            </a:r>
            <a:r>
              <a:rPr lang="en-US" dirty="0"/>
              <a:t> score</a:t>
            </a:r>
          </a:p>
        </p:txBody>
      </p:sp>
      <p:sp>
        <p:nvSpPr>
          <p:cNvPr id="139" name="TextBox 138">
            <a:extLst>
              <a:ext uri="{FF2B5EF4-FFF2-40B4-BE49-F238E27FC236}">
                <a16:creationId xmlns:a16="http://schemas.microsoft.com/office/drawing/2014/main" id="{57B86423-AC44-A443-B6CE-6DF5331C581D}"/>
              </a:ext>
            </a:extLst>
          </p:cNvPr>
          <p:cNvSpPr txBox="1"/>
          <p:nvPr/>
        </p:nvSpPr>
        <p:spPr>
          <a:xfrm>
            <a:off x="5982411" y="2077593"/>
            <a:ext cx="590226" cy="369332"/>
          </a:xfrm>
          <a:prstGeom prst="rect">
            <a:avLst/>
          </a:prstGeom>
          <a:noFill/>
        </p:spPr>
        <p:txBody>
          <a:bodyPr wrap="none" rtlCol="0">
            <a:spAutoFit/>
          </a:bodyPr>
          <a:lstStyle/>
          <a:p>
            <a:r>
              <a:rPr lang="en-US" dirty="0"/>
              <a:t>high</a:t>
            </a:r>
          </a:p>
        </p:txBody>
      </p:sp>
      <p:sp>
        <p:nvSpPr>
          <p:cNvPr id="140" name="TextBox 139">
            <a:extLst>
              <a:ext uri="{FF2B5EF4-FFF2-40B4-BE49-F238E27FC236}">
                <a16:creationId xmlns:a16="http://schemas.microsoft.com/office/drawing/2014/main" id="{F2DD7935-2E0B-FE4B-BBBB-360CD21C7215}"/>
              </a:ext>
            </a:extLst>
          </p:cNvPr>
          <p:cNvSpPr txBox="1"/>
          <p:nvPr/>
        </p:nvSpPr>
        <p:spPr>
          <a:xfrm>
            <a:off x="2086318" y="4545779"/>
            <a:ext cx="523605" cy="369332"/>
          </a:xfrm>
          <a:prstGeom prst="rect">
            <a:avLst/>
          </a:prstGeom>
          <a:noFill/>
        </p:spPr>
        <p:txBody>
          <a:bodyPr wrap="none" rtlCol="0">
            <a:spAutoFit/>
          </a:bodyPr>
          <a:lstStyle/>
          <a:p>
            <a:r>
              <a:rPr lang="en-US" dirty="0"/>
              <a:t>low</a:t>
            </a:r>
          </a:p>
        </p:txBody>
      </p:sp>
      <p:sp>
        <p:nvSpPr>
          <p:cNvPr id="13" name="TextBox 12">
            <a:extLst>
              <a:ext uri="{FF2B5EF4-FFF2-40B4-BE49-F238E27FC236}">
                <a16:creationId xmlns:a16="http://schemas.microsoft.com/office/drawing/2014/main" id="{6B711B6A-8BB0-D443-9261-91204769E0FD}"/>
              </a:ext>
            </a:extLst>
          </p:cNvPr>
          <p:cNvSpPr txBox="1"/>
          <p:nvPr/>
        </p:nvSpPr>
        <p:spPr>
          <a:xfrm>
            <a:off x="2348120" y="1344027"/>
            <a:ext cx="2068195" cy="369332"/>
          </a:xfrm>
          <a:prstGeom prst="rect">
            <a:avLst/>
          </a:prstGeom>
          <a:noFill/>
        </p:spPr>
        <p:txBody>
          <a:bodyPr wrap="none" rtlCol="0">
            <a:spAutoFit/>
          </a:bodyPr>
          <a:lstStyle/>
          <a:p>
            <a:r>
              <a:rPr lang="en-US" dirty="0"/>
              <a:t>The model is y = f(x)</a:t>
            </a:r>
          </a:p>
        </p:txBody>
      </p:sp>
      <p:sp>
        <p:nvSpPr>
          <p:cNvPr id="7" name="TextBox 6">
            <a:extLst>
              <a:ext uri="{FF2B5EF4-FFF2-40B4-BE49-F238E27FC236}">
                <a16:creationId xmlns:a16="http://schemas.microsoft.com/office/drawing/2014/main" id="{F55E3DC0-F475-9347-ADED-802353E4D0B1}"/>
              </a:ext>
            </a:extLst>
          </p:cNvPr>
          <p:cNvSpPr txBox="1"/>
          <p:nvPr/>
        </p:nvSpPr>
        <p:spPr>
          <a:xfrm>
            <a:off x="7252413" y="2570242"/>
            <a:ext cx="1713697" cy="1384995"/>
          </a:xfrm>
          <a:prstGeom prst="rect">
            <a:avLst/>
          </a:prstGeom>
          <a:noFill/>
        </p:spPr>
        <p:txBody>
          <a:bodyPr wrap="square" rtlCol="0">
            <a:spAutoFit/>
          </a:bodyPr>
          <a:lstStyle/>
          <a:p>
            <a:r>
              <a:rPr lang="en-US" sz="1400" dirty="0"/>
              <a:t>The score direction is a straight line for linear models (</a:t>
            </a:r>
            <a:r>
              <a:rPr lang="en-US" sz="1400" dirty="0" err="1"/>
              <a:t>lin</a:t>
            </a:r>
            <a:r>
              <a:rPr lang="en-US" sz="1400" dirty="0"/>
              <a:t>, log reg), but can be more general with nonlinear models </a:t>
            </a:r>
          </a:p>
        </p:txBody>
      </p:sp>
    </p:spTree>
    <p:extLst>
      <p:ext uri="{BB962C8B-B14F-4D97-AF65-F5344CB8AC3E}">
        <p14:creationId xmlns:p14="http://schemas.microsoft.com/office/powerpoint/2010/main" val="3126582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Autofit/>
          </a:bodyPr>
          <a:lstStyle/>
          <a:p>
            <a:r>
              <a:rPr lang="en-US" sz="3600" dirty="0">
                <a:latin typeface="+mn-lt"/>
              </a:rPr>
              <a:t>The Model Score Defines Levels Of Badness</a:t>
            </a: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5" name="Slide Number Placeholder 4"/>
          <p:cNvSpPr>
            <a:spLocks noGrp="1"/>
          </p:cNvSpPr>
          <p:nvPr>
            <p:ph type="sldNum" sz="quarter" idx="12"/>
          </p:nvPr>
        </p:nvSpPr>
        <p:spPr/>
        <p:txBody>
          <a:bodyPr/>
          <a:lstStyle/>
          <a:p>
            <a:fld id="{88CD9788-50B9-FE4F-BD86-303CACCBE7E1}" type="slidenum">
              <a:rPr lang="en-US" smtClean="0"/>
              <a:t>19</a:t>
            </a:fld>
            <a:endParaRPr lang="en-US"/>
          </a:p>
        </p:txBody>
      </p:sp>
      <p:sp>
        <p:nvSpPr>
          <p:cNvPr id="3" name="Rectangle 2">
            <a:extLst>
              <a:ext uri="{FF2B5EF4-FFF2-40B4-BE49-F238E27FC236}">
                <a16:creationId xmlns:a16="http://schemas.microsoft.com/office/drawing/2014/main" id="{A4C4A7EB-84F4-4F4B-96C1-4167745E1B34}"/>
              </a:ext>
            </a:extLst>
          </p:cNvPr>
          <p:cNvSpPr/>
          <p:nvPr/>
        </p:nvSpPr>
        <p:spPr>
          <a:xfrm>
            <a:off x="2046802" y="1899974"/>
            <a:ext cx="5050395" cy="3724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DC6768-B7AC-FA4C-A504-4731F8D24FF8}"/>
              </a:ext>
            </a:extLst>
          </p:cNvPr>
          <p:cNvSpPr txBox="1"/>
          <p:nvPr/>
        </p:nvSpPr>
        <p:spPr>
          <a:xfrm>
            <a:off x="4360053" y="5916370"/>
            <a:ext cx="401072" cy="369332"/>
          </a:xfrm>
          <a:prstGeom prst="rect">
            <a:avLst/>
          </a:prstGeom>
          <a:noFill/>
        </p:spPr>
        <p:txBody>
          <a:bodyPr wrap="none" rtlCol="0">
            <a:spAutoFit/>
          </a:bodyPr>
          <a:lstStyle/>
          <a:p>
            <a:r>
              <a:rPr lang="en-US" dirty="0"/>
              <a:t>x1</a:t>
            </a:r>
          </a:p>
        </p:txBody>
      </p:sp>
      <p:sp>
        <p:nvSpPr>
          <p:cNvPr id="6" name="TextBox 5">
            <a:extLst>
              <a:ext uri="{FF2B5EF4-FFF2-40B4-BE49-F238E27FC236}">
                <a16:creationId xmlns:a16="http://schemas.microsoft.com/office/drawing/2014/main" id="{EE5AF234-42E3-E143-8D57-97CA1202D553}"/>
              </a:ext>
            </a:extLst>
          </p:cNvPr>
          <p:cNvSpPr txBox="1"/>
          <p:nvPr/>
        </p:nvSpPr>
        <p:spPr>
          <a:xfrm>
            <a:off x="1327192" y="3577414"/>
            <a:ext cx="401072" cy="369332"/>
          </a:xfrm>
          <a:prstGeom prst="rect">
            <a:avLst/>
          </a:prstGeom>
          <a:noFill/>
        </p:spPr>
        <p:txBody>
          <a:bodyPr wrap="none" rtlCol="0">
            <a:spAutoFit/>
          </a:bodyPr>
          <a:lstStyle/>
          <a:p>
            <a:r>
              <a:rPr lang="en-US" dirty="0"/>
              <a:t>x2</a:t>
            </a:r>
          </a:p>
        </p:txBody>
      </p:sp>
      <p:sp>
        <p:nvSpPr>
          <p:cNvPr id="8" name="Oval 7">
            <a:extLst>
              <a:ext uri="{FF2B5EF4-FFF2-40B4-BE49-F238E27FC236}">
                <a16:creationId xmlns:a16="http://schemas.microsoft.com/office/drawing/2014/main" id="{C138B48D-DD5E-394B-8BC2-B53D65ADAE86}"/>
              </a:ext>
            </a:extLst>
          </p:cNvPr>
          <p:cNvSpPr/>
          <p:nvPr/>
        </p:nvSpPr>
        <p:spPr>
          <a:xfrm>
            <a:off x="6049112" y="51126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346F50-AB52-9D40-8C22-B5DBD890BFDC}"/>
              </a:ext>
            </a:extLst>
          </p:cNvPr>
          <p:cNvSpPr/>
          <p:nvPr/>
        </p:nvSpPr>
        <p:spPr>
          <a:xfrm>
            <a:off x="2780041" y="216864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880459-BBA5-2A4D-850B-8E3C8E129D9E}"/>
              </a:ext>
            </a:extLst>
          </p:cNvPr>
          <p:cNvSpPr/>
          <p:nvPr/>
        </p:nvSpPr>
        <p:spPr>
          <a:xfrm>
            <a:off x="6670998" y="433181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7703BD-E054-2341-B110-439DCEB4EAF4}"/>
              </a:ext>
            </a:extLst>
          </p:cNvPr>
          <p:cNvSpPr/>
          <p:nvPr/>
        </p:nvSpPr>
        <p:spPr>
          <a:xfrm>
            <a:off x="2288433" y="488017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6751668-5959-2644-809E-4C8CB622D8D2}"/>
              </a:ext>
            </a:extLst>
          </p:cNvPr>
          <p:cNvSpPr/>
          <p:nvPr/>
        </p:nvSpPr>
        <p:spPr>
          <a:xfrm>
            <a:off x="2386794" y="29461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E1B8B33-1753-4C4C-AF5E-FE60024EBF3E}"/>
              </a:ext>
            </a:extLst>
          </p:cNvPr>
          <p:cNvSpPr/>
          <p:nvPr/>
        </p:nvSpPr>
        <p:spPr>
          <a:xfrm>
            <a:off x="3179130" y="23640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E5ED800-83CF-3749-853F-F13193A7F027}"/>
              </a:ext>
            </a:extLst>
          </p:cNvPr>
          <p:cNvSpPr/>
          <p:nvPr/>
        </p:nvSpPr>
        <p:spPr>
          <a:xfrm>
            <a:off x="5287339" y="406008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267AB6B-0E77-E940-BD4D-173CE99C80E9}"/>
              </a:ext>
            </a:extLst>
          </p:cNvPr>
          <p:cNvSpPr/>
          <p:nvPr/>
        </p:nvSpPr>
        <p:spPr>
          <a:xfrm>
            <a:off x="3707074" y="198990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D7F3E1A-8CEA-C343-8AA0-AC950560EA47}"/>
              </a:ext>
            </a:extLst>
          </p:cNvPr>
          <p:cNvSpPr/>
          <p:nvPr/>
        </p:nvSpPr>
        <p:spPr>
          <a:xfrm>
            <a:off x="6581536" y="523899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505C061-84EB-4640-B20D-089432C6933E}"/>
              </a:ext>
            </a:extLst>
          </p:cNvPr>
          <p:cNvSpPr/>
          <p:nvPr/>
        </p:nvSpPr>
        <p:spPr>
          <a:xfrm>
            <a:off x="4028276" y="37366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9E5AD8C-889F-E845-8EE7-46644DFEF9C9}"/>
              </a:ext>
            </a:extLst>
          </p:cNvPr>
          <p:cNvSpPr/>
          <p:nvPr/>
        </p:nvSpPr>
        <p:spPr>
          <a:xfrm>
            <a:off x="2224940" y="32730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BCFD91F-D234-C04F-A74E-5A4C10EF2527}"/>
              </a:ext>
            </a:extLst>
          </p:cNvPr>
          <p:cNvSpPr/>
          <p:nvPr/>
        </p:nvSpPr>
        <p:spPr>
          <a:xfrm>
            <a:off x="3071451" y="373632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EF58F00-6DD5-EC40-B9AE-28DDC7AA11B4}"/>
              </a:ext>
            </a:extLst>
          </p:cNvPr>
          <p:cNvSpPr/>
          <p:nvPr/>
        </p:nvSpPr>
        <p:spPr>
          <a:xfrm>
            <a:off x="4100671" y="220377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830244E-483D-0845-A7A7-E46B8684208E}"/>
              </a:ext>
            </a:extLst>
          </p:cNvPr>
          <p:cNvSpPr/>
          <p:nvPr/>
        </p:nvSpPr>
        <p:spPr>
          <a:xfrm>
            <a:off x="4751882" y="31462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D2DD25B-2FD8-8C43-9141-EFA5705DC76E}"/>
              </a:ext>
            </a:extLst>
          </p:cNvPr>
          <p:cNvSpPr/>
          <p:nvPr/>
        </p:nvSpPr>
        <p:spPr>
          <a:xfrm>
            <a:off x="5210112" y="432020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D4AD2C7-9266-5E4B-BFF7-E1D1AB743138}"/>
              </a:ext>
            </a:extLst>
          </p:cNvPr>
          <p:cNvSpPr/>
          <p:nvPr/>
        </p:nvSpPr>
        <p:spPr>
          <a:xfrm>
            <a:off x="2828989" y="289898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A74C6BD-6370-9642-AD75-07C74CB7114C}"/>
              </a:ext>
            </a:extLst>
          </p:cNvPr>
          <p:cNvSpPr/>
          <p:nvPr/>
        </p:nvSpPr>
        <p:spPr>
          <a:xfrm>
            <a:off x="6137458" y="24565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ADA43F8-9CA6-454E-A28E-A782CC1EF6EB}"/>
              </a:ext>
            </a:extLst>
          </p:cNvPr>
          <p:cNvSpPr/>
          <p:nvPr/>
        </p:nvSpPr>
        <p:spPr>
          <a:xfrm>
            <a:off x="6295333" y="364737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408D364-B049-4C44-98B5-353FFD01C0B4}"/>
              </a:ext>
            </a:extLst>
          </p:cNvPr>
          <p:cNvSpPr/>
          <p:nvPr/>
        </p:nvSpPr>
        <p:spPr>
          <a:xfrm>
            <a:off x="4023966" y="28828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561D52E-88AE-BB4F-8E0B-F754ABE37B85}"/>
              </a:ext>
            </a:extLst>
          </p:cNvPr>
          <p:cNvSpPr/>
          <p:nvPr/>
        </p:nvSpPr>
        <p:spPr>
          <a:xfrm>
            <a:off x="4176366" y="30352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A770DBE-EB08-0F4E-8D87-5F4FA75F518C}"/>
              </a:ext>
            </a:extLst>
          </p:cNvPr>
          <p:cNvSpPr/>
          <p:nvPr/>
        </p:nvSpPr>
        <p:spPr>
          <a:xfrm>
            <a:off x="5151088" y="224919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F4A2D4F-8A59-CD40-BD99-067805C06529}"/>
              </a:ext>
            </a:extLst>
          </p:cNvPr>
          <p:cNvSpPr/>
          <p:nvPr/>
        </p:nvSpPr>
        <p:spPr>
          <a:xfrm>
            <a:off x="4940889" y="380082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ACDCEC9-665B-FE47-9F03-D645B6B530B7}"/>
              </a:ext>
            </a:extLst>
          </p:cNvPr>
          <p:cNvSpPr/>
          <p:nvPr/>
        </p:nvSpPr>
        <p:spPr>
          <a:xfrm>
            <a:off x="4400929" y="38933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9F0F069-A68E-3A40-87BB-42EC55A24577}"/>
              </a:ext>
            </a:extLst>
          </p:cNvPr>
          <p:cNvSpPr/>
          <p:nvPr/>
        </p:nvSpPr>
        <p:spPr>
          <a:xfrm>
            <a:off x="4755842" y="45911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EC79B37-C5D3-5742-AAA5-B22CC300963C}"/>
              </a:ext>
            </a:extLst>
          </p:cNvPr>
          <p:cNvSpPr/>
          <p:nvPr/>
        </p:nvSpPr>
        <p:spPr>
          <a:xfrm>
            <a:off x="3437581" y="247294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BAA1FCE-E639-AF48-87C9-916545B60EB8}"/>
              </a:ext>
            </a:extLst>
          </p:cNvPr>
          <p:cNvSpPr/>
          <p:nvPr/>
        </p:nvSpPr>
        <p:spPr>
          <a:xfrm>
            <a:off x="5854357" y="460165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7110E04-D78D-2446-B707-A01455769D65}"/>
              </a:ext>
            </a:extLst>
          </p:cNvPr>
          <p:cNvSpPr/>
          <p:nvPr/>
        </p:nvSpPr>
        <p:spPr>
          <a:xfrm>
            <a:off x="4463522" y="421382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37489CB-89A0-DF46-8BA5-976B42C89B81}"/>
              </a:ext>
            </a:extLst>
          </p:cNvPr>
          <p:cNvSpPr/>
          <p:nvPr/>
        </p:nvSpPr>
        <p:spPr>
          <a:xfrm>
            <a:off x="2687692" y="333777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ACDCC48-E4A4-F14E-91C9-EB1185A1244E}"/>
              </a:ext>
            </a:extLst>
          </p:cNvPr>
          <p:cNvSpPr/>
          <p:nvPr/>
        </p:nvSpPr>
        <p:spPr>
          <a:xfrm>
            <a:off x="3617735" y="31940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7D1DC34-7461-E542-B68B-391F4E5D63D9}"/>
              </a:ext>
            </a:extLst>
          </p:cNvPr>
          <p:cNvSpPr/>
          <p:nvPr/>
        </p:nvSpPr>
        <p:spPr>
          <a:xfrm>
            <a:off x="4795786" y="510272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FA78638-891B-7F44-AC65-3041D13CAEEA}"/>
              </a:ext>
            </a:extLst>
          </p:cNvPr>
          <p:cNvSpPr/>
          <p:nvPr/>
        </p:nvSpPr>
        <p:spPr>
          <a:xfrm>
            <a:off x="3183167" y="341736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3725B7C9-25A2-214D-BE82-1A8A07D22027}"/>
              </a:ext>
            </a:extLst>
          </p:cNvPr>
          <p:cNvSpPr/>
          <p:nvPr/>
        </p:nvSpPr>
        <p:spPr>
          <a:xfrm>
            <a:off x="2481654" y="372665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EE61E57-4401-4A46-98CC-D28DF6A8BF59}"/>
              </a:ext>
            </a:extLst>
          </p:cNvPr>
          <p:cNvSpPr/>
          <p:nvPr/>
        </p:nvSpPr>
        <p:spPr>
          <a:xfrm>
            <a:off x="3681824" y="377207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38025FC1-E1DB-CC4C-946D-D22FEE4FA1ED}"/>
              </a:ext>
            </a:extLst>
          </p:cNvPr>
          <p:cNvSpPr/>
          <p:nvPr/>
        </p:nvSpPr>
        <p:spPr>
          <a:xfrm>
            <a:off x="3510752" y="43772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E178DE0-E006-1D42-A55B-73BCC5B40824}"/>
              </a:ext>
            </a:extLst>
          </p:cNvPr>
          <p:cNvSpPr/>
          <p:nvPr/>
        </p:nvSpPr>
        <p:spPr>
          <a:xfrm>
            <a:off x="3663152" y="45296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EF461F6-C7BB-9243-AE76-13711EDBD032}"/>
              </a:ext>
            </a:extLst>
          </p:cNvPr>
          <p:cNvSpPr/>
          <p:nvPr/>
        </p:nvSpPr>
        <p:spPr>
          <a:xfrm>
            <a:off x="4176366" y="469248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1CFD4B9-9A5E-4B4D-89C7-5476C0D2C6F5}"/>
              </a:ext>
            </a:extLst>
          </p:cNvPr>
          <p:cNvSpPr/>
          <p:nvPr/>
        </p:nvSpPr>
        <p:spPr>
          <a:xfrm>
            <a:off x="6427118" y="236474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06B9E41-43DB-2644-B295-9D808EA6E494}"/>
              </a:ext>
            </a:extLst>
          </p:cNvPr>
          <p:cNvSpPr/>
          <p:nvPr/>
        </p:nvSpPr>
        <p:spPr>
          <a:xfrm>
            <a:off x="5308884" y="238216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E5ED750-51CD-8F40-9961-AACC0FC8CC50}"/>
              </a:ext>
            </a:extLst>
          </p:cNvPr>
          <p:cNvSpPr/>
          <p:nvPr/>
        </p:nvSpPr>
        <p:spPr>
          <a:xfrm>
            <a:off x="6697098" y="314861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0D85181-F973-CD46-ABEA-ECB692F3D242}"/>
              </a:ext>
            </a:extLst>
          </p:cNvPr>
          <p:cNvSpPr/>
          <p:nvPr/>
        </p:nvSpPr>
        <p:spPr>
          <a:xfrm>
            <a:off x="5950742" y="284382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CA65BA8-5309-2E4A-8B7A-A4FAFF8D85D3}"/>
              </a:ext>
            </a:extLst>
          </p:cNvPr>
          <p:cNvSpPr/>
          <p:nvPr/>
        </p:nvSpPr>
        <p:spPr>
          <a:xfrm>
            <a:off x="6351347" y="296458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9F16CC3-A97A-C445-A9C4-A0DCE47792A9}"/>
              </a:ext>
            </a:extLst>
          </p:cNvPr>
          <p:cNvSpPr/>
          <p:nvPr/>
        </p:nvSpPr>
        <p:spPr>
          <a:xfrm>
            <a:off x="5750517" y="234253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B3DC8C3-D8F3-1F45-9A00-619A9EF8D605}"/>
              </a:ext>
            </a:extLst>
          </p:cNvPr>
          <p:cNvSpPr/>
          <p:nvPr/>
        </p:nvSpPr>
        <p:spPr>
          <a:xfrm>
            <a:off x="5859908" y="217537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AA3C549A-49E2-F044-84CC-3B21D0840EAD}"/>
              </a:ext>
            </a:extLst>
          </p:cNvPr>
          <p:cNvSpPr/>
          <p:nvPr/>
        </p:nvSpPr>
        <p:spPr>
          <a:xfrm>
            <a:off x="4712366" y="204379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DF3ACB4E-1ED4-C547-ABD5-25615F2FE81A}"/>
              </a:ext>
            </a:extLst>
          </p:cNvPr>
          <p:cNvSpPr/>
          <p:nvPr/>
        </p:nvSpPr>
        <p:spPr>
          <a:xfrm>
            <a:off x="5563689" y="299545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69614C7-257F-8543-9E70-11142CA9E915}"/>
              </a:ext>
            </a:extLst>
          </p:cNvPr>
          <p:cNvSpPr/>
          <p:nvPr/>
        </p:nvSpPr>
        <p:spPr>
          <a:xfrm>
            <a:off x="4941900" y="347747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0F858688-AD79-1240-8CB7-9EF2B9BBF4F9}"/>
              </a:ext>
            </a:extLst>
          </p:cNvPr>
          <p:cNvSpPr/>
          <p:nvPr/>
        </p:nvSpPr>
        <p:spPr>
          <a:xfrm>
            <a:off x="6909550" y="19529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CCB97DC-7AEC-EC45-BCC9-EA2D08A17435}"/>
              </a:ext>
            </a:extLst>
          </p:cNvPr>
          <p:cNvSpPr/>
          <p:nvPr/>
        </p:nvSpPr>
        <p:spPr>
          <a:xfrm>
            <a:off x="6756838" y="24101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D15F4B0-A5A0-EA44-8985-C3E54300F674}"/>
              </a:ext>
            </a:extLst>
          </p:cNvPr>
          <p:cNvSpPr/>
          <p:nvPr/>
        </p:nvSpPr>
        <p:spPr>
          <a:xfrm>
            <a:off x="6511468" y="212902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EFFB617-B451-7741-A6B6-32568BF2646A}"/>
              </a:ext>
            </a:extLst>
          </p:cNvPr>
          <p:cNvSpPr/>
          <p:nvPr/>
        </p:nvSpPr>
        <p:spPr>
          <a:xfrm>
            <a:off x="6014326" y="208073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F57DE99-BAF5-5942-83E7-121A90C58813}"/>
              </a:ext>
            </a:extLst>
          </p:cNvPr>
          <p:cNvSpPr/>
          <p:nvPr/>
        </p:nvSpPr>
        <p:spPr>
          <a:xfrm>
            <a:off x="6490702" y="279489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1B6E10FC-FCB8-0149-9E28-26EACC104F9D}"/>
              </a:ext>
            </a:extLst>
          </p:cNvPr>
          <p:cNvSpPr/>
          <p:nvPr/>
        </p:nvSpPr>
        <p:spPr>
          <a:xfrm>
            <a:off x="5894397" y="427478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E5027606-0918-614E-85DB-B57EF813C78C}"/>
              </a:ext>
            </a:extLst>
          </p:cNvPr>
          <p:cNvSpPr/>
          <p:nvPr/>
        </p:nvSpPr>
        <p:spPr>
          <a:xfrm>
            <a:off x="3384532" y="306759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DB21A9F-165F-B14F-86D7-1ED0B4498D28}"/>
              </a:ext>
            </a:extLst>
          </p:cNvPr>
          <p:cNvSpPr/>
          <p:nvPr/>
        </p:nvSpPr>
        <p:spPr>
          <a:xfrm>
            <a:off x="4237932" y="34173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038E5D4-C3A5-7D41-B771-98E26F019668}"/>
              </a:ext>
            </a:extLst>
          </p:cNvPr>
          <p:cNvSpPr/>
          <p:nvPr/>
        </p:nvSpPr>
        <p:spPr>
          <a:xfrm>
            <a:off x="6666004" y="287029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D9C4889-F495-274F-800E-E34892B42249}"/>
              </a:ext>
            </a:extLst>
          </p:cNvPr>
          <p:cNvSpPr/>
          <p:nvPr/>
        </p:nvSpPr>
        <p:spPr>
          <a:xfrm>
            <a:off x="6818716" y="275502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C7E7EC8F-FC07-394F-9224-7BC9A6974442}"/>
              </a:ext>
            </a:extLst>
          </p:cNvPr>
          <p:cNvSpPr/>
          <p:nvPr/>
        </p:nvSpPr>
        <p:spPr>
          <a:xfrm>
            <a:off x="5218785" y="272613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C7C30005-5C27-254A-99F3-5487BC8D5116}"/>
              </a:ext>
            </a:extLst>
          </p:cNvPr>
          <p:cNvSpPr/>
          <p:nvPr/>
        </p:nvSpPr>
        <p:spPr>
          <a:xfrm>
            <a:off x="5397776" y="218317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FD5498D-97D6-3A4E-A051-CE333A2C59D6}"/>
              </a:ext>
            </a:extLst>
          </p:cNvPr>
          <p:cNvSpPr/>
          <p:nvPr/>
        </p:nvSpPr>
        <p:spPr>
          <a:xfrm>
            <a:off x="6381701" y="338218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DAAFF7A1-90DD-A54E-9A7B-C0067B1C0499}"/>
              </a:ext>
            </a:extLst>
          </p:cNvPr>
          <p:cNvSpPr/>
          <p:nvPr/>
        </p:nvSpPr>
        <p:spPr>
          <a:xfrm>
            <a:off x="5664729" y="332315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27747F4-A315-6B4B-8ECC-8803DE1FDC0F}"/>
              </a:ext>
            </a:extLst>
          </p:cNvPr>
          <p:cNvSpPr/>
          <p:nvPr/>
        </p:nvSpPr>
        <p:spPr>
          <a:xfrm>
            <a:off x="2523259" y="24853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3EDE83F-1F9A-3643-B804-EC04F55FE40C}"/>
              </a:ext>
            </a:extLst>
          </p:cNvPr>
          <p:cNvSpPr/>
          <p:nvPr/>
        </p:nvSpPr>
        <p:spPr>
          <a:xfrm>
            <a:off x="2924871" y="40046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49DEC24-A6A8-AE49-B036-3A4566916486}"/>
              </a:ext>
            </a:extLst>
          </p:cNvPr>
          <p:cNvSpPr/>
          <p:nvPr/>
        </p:nvSpPr>
        <p:spPr>
          <a:xfrm>
            <a:off x="4006269" y="45003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2101EBB-ECF1-884E-AB07-250A88BEFBC3}"/>
              </a:ext>
            </a:extLst>
          </p:cNvPr>
          <p:cNvSpPr/>
          <p:nvPr/>
        </p:nvSpPr>
        <p:spPr>
          <a:xfrm>
            <a:off x="3267944" y="415392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72B1143-43CE-604C-81AC-E8660E2BF9BF}"/>
              </a:ext>
            </a:extLst>
          </p:cNvPr>
          <p:cNvSpPr/>
          <p:nvPr/>
        </p:nvSpPr>
        <p:spPr>
          <a:xfrm>
            <a:off x="4233391" y="510272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835D8D5B-0E6C-C340-97E9-E6514EFD37F8}"/>
              </a:ext>
            </a:extLst>
          </p:cNvPr>
          <p:cNvSpPr/>
          <p:nvPr/>
        </p:nvSpPr>
        <p:spPr>
          <a:xfrm>
            <a:off x="3797908" y="42530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5CCC5C1-9395-EF46-9635-B7069D348C05}"/>
              </a:ext>
            </a:extLst>
          </p:cNvPr>
          <p:cNvSpPr/>
          <p:nvPr/>
        </p:nvSpPr>
        <p:spPr>
          <a:xfrm>
            <a:off x="2432425" y="41684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1D4DEA54-7E64-9445-9BE0-237E435BB726}"/>
              </a:ext>
            </a:extLst>
          </p:cNvPr>
          <p:cNvSpPr/>
          <p:nvPr/>
        </p:nvSpPr>
        <p:spPr>
          <a:xfrm>
            <a:off x="5196505" y="488017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6585CF9C-F0F3-834C-8D65-508FB1EB630E}"/>
              </a:ext>
            </a:extLst>
          </p:cNvPr>
          <p:cNvSpPr/>
          <p:nvPr/>
        </p:nvSpPr>
        <p:spPr>
          <a:xfrm>
            <a:off x="2866838" y="464706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F9EA52C-FFB5-9741-B967-66D5A80293CF}"/>
              </a:ext>
            </a:extLst>
          </p:cNvPr>
          <p:cNvSpPr/>
          <p:nvPr/>
        </p:nvSpPr>
        <p:spPr>
          <a:xfrm>
            <a:off x="2901152" y="50573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7690A30-5BC6-DD4E-8FE9-9B4DD3105F49}"/>
              </a:ext>
            </a:extLst>
          </p:cNvPr>
          <p:cNvSpPr/>
          <p:nvPr/>
        </p:nvSpPr>
        <p:spPr>
          <a:xfrm>
            <a:off x="3053552" y="52097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D2E6A5C9-9126-2B49-A6CC-E03B7D9A39F4}"/>
              </a:ext>
            </a:extLst>
          </p:cNvPr>
          <p:cNvSpPr/>
          <p:nvPr/>
        </p:nvSpPr>
        <p:spPr>
          <a:xfrm>
            <a:off x="3205952" y="53621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DDDD2ECE-6378-F342-A3EB-F8D71374F054}"/>
              </a:ext>
            </a:extLst>
          </p:cNvPr>
          <p:cNvSpPr/>
          <p:nvPr/>
        </p:nvSpPr>
        <p:spPr>
          <a:xfrm>
            <a:off x="2432425" y="20066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CC588E-1768-6F42-82B0-2F9B5377F521}"/>
              </a:ext>
            </a:extLst>
          </p:cNvPr>
          <p:cNvSpPr/>
          <p:nvPr/>
        </p:nvSpPr>
        <p:spPr>
          <a:xfrm>
            <a:off x="6367116" y="47782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DCEACBE-FA4B-DA46-B9CB-A50DBC9972B7}"/>
              </a:ext>
            </a:extLst>
          </p:cNvPr>
          <p:cNvSpPr/>
          <p:nvPr/>
        </p:nvSpPr>
        <p:spPr>
          <a:xfrm>
            <a:off x="5781892" y="350035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CFABEE71-6567-A849-9896-A9AA0059B325}"/>
              </a:ext>
            </a:extLst>
          </p:cNvPr>
          <p:cNvSpPr/>
          <p:nvPr/>
        </p:nvSpPr>
        <p:spPr>
          <a:xfrm>
            <a:off x="4965617" y="409547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3AD391B5-070E-CB49-9399-2DEA6B375DE3}"/>
              </a:ext>
            </a:extLst>
          </p:cNvPr>
          <p:cNvSpPr/>
          <p:nvPr/>
        </p:nvSpPr>
        <p:spPr>
          <a:xfrm>
            <a:off x="3360547" y="48078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C240651-96B6-2649-8ED1-C7E56414BB9B}"/>
              </a:ext>
            </a:extLst>
          </p:cNvPr>
          <p:cNvSpPr/>
          <p:nvPr/>
        </p:nvSpPr>
        <p:spPr>
          <a:xfrm>
            <a:off x="3526901" y="536782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47EF743-F949-EF4D-9452-53537B715367}"/>
              </a:ext>
            </a:extLst>
          </p:cNvPr>
          <p:cNvSpPr/>
          <p:nvPr/>
        </p:nvSpPr>
        <p:spPr>
          <a:xfrm>
            <a:off x="4146088" y="26610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B515BC02-91ED-484B-89D9-F32BDBCC9A21}"/>
              </a:ext>
            </a:extLst>
          </p:cNvPr>
          <p:cNvSpPr/>
          <p:nvPr/>
        </p:nvSpPr>
        <p:spPr>
          <a:xfrm>
            <a:off x="5441645" y="31222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6DCD62F5-5CAA-E545-8860-BC39015D81BC}"/>
              </a:ext>
            </a:extLst>
          </p:cNvPr>
          <p:cNvSpPr/>
          <p:nvPr/>
        </p:nvSpPr>
        <p:spPr>
          <a:xfrm>
            <a:off x="3658999" y="23367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6FF5FC7-A1C7-CC43-BF3A-7E9F2C9D0459}"/>
              </a:ext>
            </a:extLst>
          </p:cNvPr>
          <p:cNvSpPr/>
          <p:nvPr/>
        </p:nvSpPr>
        <p:spPr>
          <a:xfrm>
            <a:off x="5584303" y="371147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66688D1-7726-C347-9C6E-F9B64D174263}"/>
              </a:ext>
            </a:extLst>
          </p:cNvPr>
          <p:cNvSpPr/>
          <p:nvPr/>
        </p:nvSpPr>
        <p:spPr>
          <a:xfrm>
            <a:off x="5894397" y="52768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1394516C-B376-064D-9126-67B2B791BABA}"/>
              </a:ext>
            </a:extLst>
          </p:cNvPr>
          <p:cNvSpPr/>
          <p:nvPr/>
        </p:nvSpPr>
        <p:spPr>
          <a:xfrm>
            <a:off x="4658526" y="26333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a:extLst>
              <a:ext uri="{FF2B5EF4-FFF2-40B4-BE49-F238E27FC236}">
                <a16:creationId xmlns:a16="http://schemas.microsoft.com/office/drawing/2014/main" id="{B752C6A2-3F00-AA47-B8C3-929E336D2290}"/>
              </a:ext>
            </a:extLst>
          </p:cNvPr>
          <p:cNvCxnSpPr>
            <a:cxnSpLocks/>
          </p:cNvCxnSpPr>
          <p:nvPr/>
        </p:nvCxnSpPr>
        <p:spPr>
          <a:xfrm flipV="1">
            <a:off x="2094655" y="2151558"/>
            <a:ext cx="4734432" cy="300061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89F8B213-735A-6346-BFBD-39D782B78F51}"/>
              </a:ext>
            </a:extLst>
          </p:cNvPr>
          <p:cNvSpPr txBox="1"/>
          <p:nvPr/>
        </p:nvSpPr>
        <p:spPr>
          <a:xfrm>
            <a:off x="7065513" y="2046313"/>
            <a:ext cx="1713802" cy="369332"/>
          </a:xfrm>
          <a:prstGeom prst="rect">
            <a:avLst/>
          </a:prstGeom>
          <a:noFill/>
        </p:spPr>
        <p:txBody>
          <a:bodyPr wrap="none" rtlCol="0">
            <a:spAutoFit/>
          </a:bodyPr>
          <a:lstStyle/>
          <a:p>
            <a:r>
              <a:rPr lang="en-US" dirty="0"/>
              <a:t>Model M</a:t>
            </a:r>
            <a:r>
              <a:rPr lang="en-US" baseline="-25000" dirty="0"/>
              <a:t>0</a:t>
            </a:r>
            <a:r>
              <a:rPr lang="en-US" dirty="0"/>
              <a:t> score</a:t>
            </a:r>
          </a:p>
        </p:txBody>
      </p:sp>
      <p:sp>
        <p:nvSpPr>
          <p:cNvPr id="139" name="TextBox 138">
            <a:extLst>
              <a:ext uri="{FF2B5EF4-FFF2-40B4-BE49-F238E27FC236}">
                <a16:creationId xmlns:a16="http://schemas.microsoft.com/office/drawing/2014/main" id="{57B86423-AC44-A443-B6CE-6DF5331C581D}"/>
              </a:ext>
            </a:extLst>
          </p:cNvPr>
          <p:cNvSpPr txBox="1"/>
          <p:nvPr/>
        </p:nvSpPr>
        <p:spPr>
          <a:xfrm>
            <a:off x="5982411" y="2077593"/>
            <a:ext cx="590226" cy="369332"/>
          </a:xfrm>
          <a:prstGeom prst="rect">
            <a:avLst/>
          </a:prstGeom>
          <a:noFill/>
        </p:spPr>
        <p:txBody>
          <a:bodyPr wrap="none" rtlCol="0">
            <a:spAutoFit/>
          </a:bodyPr>
          <a:lstStyle/>
          <a:p>
            <a:r>
              <a:rPr lang="en-US" dirty="0"/>
              <a:t>high</a:t>
            </a:r>
          </a:p>
        </p:txBody>
      </p:sp>
      <p:sp>
        <p:nvSpPr>
          <p:cNvPr id="140" name="TextBox 139">
            <a:extLst>
              <a:ext uri="{FF2B5EF4-FFF2-40B4-BE49-F238E27FC236}">
                <a16:creationId xmlns:a16="http://schemas.microsoft.com/office/drawing/2014/main" id="{F2DD7935-2E0B-FE4B-BBBB-360CD21C7215}"/>
              </a:ext>
            </a:extLst>
          </p:cNvPr>
          <p:cNvSpPr txBox="1"/>
          <p:nvPr/>
        </p:nvSpPr>
        <p:spPr>
          <a:xfrm>
            <a:off x="2086318" y="4545779"/>
            <a:ext cx="523605" cy="369332"/>
          </a:xfrm>
          <a:prstGeom prst="rect">
            <a:avLst/>
          </a:prstGeom>
          <a:noFill/>
        </p:spPr>
        <p:txBody>
          <a:bodyPr wrap="none" rtlCol="0">
            <a:spAutoFit/>
          </a:bodyPr>
          <a:lstStyle/>
          <a:p>
            <a:r>
              <a:rPr lang="en-US" dirty="0"/>
              <a:t>low</a:t>
            </a:r>
          </a:p>
        </p:txBody>
      </p:sp>
      <p:cxnSp>
        <p:nvCxnSpPr>
          <p:cNvPr id="136" name="Straight Connector 135">
            <a:extLst>
              <a:ext uri="{FF2B5EF4-FFF2-40B4-BE49-F238E27FC236}">
                <a16:creationId xmlns:a16="http://schemas.microsoft.com/office/drawing/2014/main" id="{27F95C0E-0B6B-244F-8B2D-3E23A16F671D}"/>
              </a:ext>
            </a:extLst>
          </p:cNvPr>
          <p:cNvCxnSpPr>
            <a:cxnSpLocks/>
          </p:cNvCxnSpPr>
          <p:nvPr/>
        </p:nvCxnSpPr>
        <p:spPr>
          <a:xfrm>
            <a:off x="2362236" y="2786524"/>
            <a:ext cx="1846622" cy="2896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1D6708F-8D6F-FC43-BAF4-783E90A24052}"/>
              </a:ext>
            </a:extLst>
          </p:cNvPr>
          <p:cNvCxnSpPr>
            <a:cxnSpLocks/>
          </p:cNvCxnSpPr>
          <p:nvPr/>
        </p:nvCxnSpPr>
        <p:spPr>
          <a:xfrm>
            <a:off x="3035316" y="2438921"/>
            <a:ext cx="1846622" cy="2896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2DAE92-C87C-9A49-A9ED-D47D4FA57196}"/>
              </a:ext>
            </a:extLst>
          </p:cNvPr>
          <p:cNvCxnSpPr>
            <a:cxnSpLocks/>
          </p:cNvCxnSpPr>
          <p:nvPr/>
        </p:nvCxnSpPr>
        <p:spPr>
          <a:xfrm>
            <a:off x="3708396" y="2085324"/>
            <a:ext cx="1846622" cy="2896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CF7F69E-28C7-CE49-A63A-2B4ACC2F6F53}"/>
              </a:ext>
            </a:extLst>
          </p:cNvPr>
          <p:cNvCxnSpPr>
            <a:cxnSpLocks/>
          </p:cNvCxnSpPr>
          <p:nvPr/>
        </p:nvCxnSpPr>
        <p:spPr>
          <a:xfrm>
            <a:off x="4381476" y="1633235"/>
            <a:ext cx="1846622" cy="28963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E989ED3-1DBA-AC4E-B412-3BF9F0CEFD36}"/>
              </a:ext>
            </a:extLst>
          </p:cNvPr>
          <p:cNvCxnSpPr>
            <a:cxnSpLocks/>
          </p:cNvCxnSpPr>
          <p:nvPr/>
        </p:nvCxnSpPr>
        <p:spPr>
          <a:xfrm>
            <a:off x="5054556" y="1311851"/>
            <a:ext cx="1846622" cy="28963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6612FCE-F3E1-0B46-8940-E974E1262E8E}"/>
              </a:ext>
            </a:extLst>
          </p:cNvPr>
          <p:cNvCxnSpPr>
            <a:cxnSpLocks/>
          </p:cNvCxnSpPr>
          <p:nvPr/>
        </p:nvCxnSpPr>
        <p:spPr>
          <a:xfrm>
            <a:off x="5727638" y="1069246"/>
            <a:ext cx="1846622" cy="28963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FF7E8E2C-DE30-504F-BB73-D610CD6C3E71}"/>
              </a:ext>
            </a:extLst>
          </p:cNvPr>
          <p:cNvSpPr txBox="1"/>
          <p:nvPr/>
        </p:nvSpPr>
        <p:spPr>
          <a:xfrm>
            <a:off x="3009347" y="5345911"/>
            <a:ext cx="1113318" cy="369332"/>
          </a:xfrm>
          <a:prstGeom prst="rect">
            <a:avLst/>
          </a:prstGeom>
          <a:noFill/>
        </p:spPr>
        <p:txBody>
          <a:bodyPr wrap="none" rtlCol="0">
            <a:spAutoFit/>
          </a:bodyPr>
          <a:lstStyle/>
          <a:p>
            <a:r>
              <a:rPr lang="en-US" dirty="0"/>
              <a:t>very good</a:t>
            </a:r>
          </a:p>
        </p:txBody>
      </p:sp>
      <p:sp>
        <p:nvSpPr>
          <p:cNvPr id="147" name="TextBox 146">
            <a:extLst>
              <a:ext uri="{FF2B5EF4-FFF2-40B4-BE49-F238E27FC236}">
                <a16:creationId xmlns:a16="http://schemas.microsoft.com/office/drawing/2014/main" id="{3D7D08D3-CBBE-F64E-B0AB-F3D3C4C27F2E}"/>
              </a:ext>
            </a:extLst>
          </p:cNvPr>
          <p:cNvSpPr txBox="1"/>
          <p:nvPr/>
        </p:nvSpPr>
        <p:spPr>
          <a:xfrm>
            <a:off x="7458391" y="3678238"/>
            <a:ext cx="994696" cy="369332"/>
          </a:xfrm>
          <a:prstGeom prst="rect">
            <a:avLst/>
          </a:prstGeom>
          <a:noFill/>
        </p:spPr>
        <p:txBody>
          <a:bodyPr wrap="none" rtlCol="0">
            <a:spAutoFit/>
          </a:bodyPr>
          <a:lstStyle/>
          <a:p>
            <a:r>
              <a:rPr lang="en-US" dirty="0"/>
              <a:t>very bad</a:t>
            </a:r>
          </a:p>
        </p:txBody>
      </p:sp>
      <p:sp>
        <p:nvSpPr>
          <p:cNvPr id="148" name="TextBox 147">
            <a:extLst>
              <a:ext uri="{FF2B5EF4-FFF2-40B4-BE49-F238E27FC236}">
                <a16:creationId xmlns:a16="http://schemas.microsoft.com/office/drawing/2014/main" id="{B2E5BC11-73E2-4F4A-87D0-9343097E322D}"/>
              </a:ext>
            </a:extLst>
          </p:cNvPr>
          <p:cNvSpPr txBox="1"/>
          <p:nvPr/>
        </p:nvSpPr>
        <p:spPr>
          <a:xfrm>
            <a:off x="6818165" y="3923758"/>
            <a:ext cx="538930" cy="369332"/>
          </a:xfrm>
          <a:prstGeom prst="rect">
            <a:avLst/>
          </a:prstGeom>
          <a:noFill/>
        </p:spPr>
        <p:txBody>
          <a:bodyPr wrap="none" rtlCol="0">
            <a:spAutoFit/>
          </a:bodyPr>
          <a:lstStyle/>
          <a:p>
            <a:r>
              <a:rPr lang="en-US" dirty="0"/>
              <a:t>bad</a:t>
            </a:r>
          </a:p>
        </p:txBody>
      </p:sp>
      <p:sp>
        <p:nvSpPr>
          <p:cNvPr id="149" name="TextBox 148">
            <a:extLst>
              <a:ext uri="{FF2B5EF4-FFF2-40B4-BE49-F238E27FC236}">
                <a16:creationId xmlns:a16="http://schemas.microsoft.com/office/drawing/2014/main" id="{3A27BF24-11A1-2D40-9991-340ADDD9DAD0}"/>
              </a:ext>
            </a:extLst>
          </p:cNvPr>
          <p:cNvSpPr txBox="1"/>
          <p:nvPr/>
        </p:nvSpPr>
        <p:spPr>
          <a:xfrm>
            <a:off x="4819777" y="5043285"/>
            <a:ext cx="657552" cy="369332"/>
          </a:xfrm>
          <a:prstGeom prst="rect">
            <a:avLst/>
          </a:prstGeom>
          <a:noFill/>
        </p:spPr>
        <p:txBody>
          <a:bodyPr wrap="none" rtlCol="0">
            <a:spAutoFit/>
          </a:bodyPr>
          <a:lstStyle/>
          <a:p>
            <a:r>
              <a:rPr lang="en-US" dirty="0"/>
              <a:t>good</a:t>
            </a:r>
          </a:p>
        </p:txBody>
      </p:sp>
      <p:sp>
        <p:nvSpPr>
          <p:cNvPr id="150" name="TextBox 149">
            <a:extLst>
              <a:ext uri="{FF2B5EF4-FFF2-40B4-BE49-F238E27FC236}">
                <a16:creationId xmlns:a16="http://schemas.microsoft.com/office/drawing/2014/main" id="{1FED0C05-6112-0F4F-89D1-3839F45B0E69}"/>
              </a:ext>
            </a:extLst>
          </p:cNvPr>
          <p:cNvSpPr txBox="1"/>
          <p:nvPr/>
        </p:nvSpPr>
        <p:spPr>
          <a:xfrm>
            <a:off x="6180551" y="4440167"/>
            <a:ext cx="1574405" cy="369332"/>
          </a:xfrm>
          <a:prstGeom prst="rect">
            <a:avLst/>
          </a:prstGeom>
          <a:noFill/>
        </p:spPr>
        <p:txBody>
          <a:bodyPr wrap="none" rtlCol="0">
            <a:spAutoFit/>
          </a:bodyPr>
          <a:lstStyle/>
          <a:p>
            <a:r>
              <a:rPr lang="en-US" dirty="0"/>
              <a:t>somewhat bad</a:t>
            </a:r>
          </a:p>
        </p:txBody>
      </p:sp>
      <p:sp>
        <p:nvSpPr>
          <p:cNvPr id="151" name="TextBox 150">
            <a:extLst>
              <a:ext uri="{FF2B5EF4-FFF2-40B4-BE49-F238E27FC236}">
                <a16:creationId xmlns:a16="http://schemas.microsoft.com/office/drawing/2014/main" id="{03EAA904-C236-6B48-A073-58815676EDDB}"/>
              </a:ext>
            </a:extLst>
          </p:cNvPr>
          <p:cNvSpPr txBox="1"/>
          <p:nvPr/>
        </p:nvSpPr>
        <p:spPr>
          <a:xfrm>
            <a:off x="5532479" y="4771910"/>
            <a:ext cx="1693028" cy="369332"/>
          </a:xfrm>
          <a:prstGeom prst="rect">
            <a:avLst/>
          </a:prstGeom>
          <a:noFill/>
        </p:spPr>
        <p:txBody>
          <a:bodyPr wrap="none" rtlCol="0">
            <a:spAutoFit/>
          </a:bodyPr>
          <a:lstStyle/>
          <a:p>
            <a:r>
              <a:rPr lang="en-US" dirty="0"/>
              <a:t>somewhat good</a:t>
            </a:r>
          </a:p>
        </p:txBody>
      </p:sp>
    </p:spTree>
    <p:extLst>
      <p:ext uri="{BB962C8B-B14F-4D97-AF65-F5344CB8AC3E}">
        <p14:creationId xmlns:p14="http://schemas.microsoft.com/office/powerpoint/2010/main" val="91510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88" y="560947"/>
            <a:ext cx="8407400" cy="317500"/>
          </a:xfrm>
        </p:spPr>
        <p:txBody>
          <a:bodyPr>
            <a:noAutofit/>
          </a:bodyPr>
          <a:lstStyle/>
          <a:p>
            <a:r>
              <a:rPr lang="en-US" sz="3600" dirty="0">
                <a:latin typeface="+mn-lt"/>
              </a:rPr>
              <a:t>What is a Model?</a:t>
            </a:r>
          </a:p>
        </p:txBody>
      </p:sp>
      <p:sp>
        <p:nvSpPr>
          <p:cNvPr id="3" name="Content Placeholder 2"/>
          <p:cNvSpPr>
            <a:spLocks noGrp="1"/>
          </p:cNvSpPr>
          <p:nvPr>
            <p:ph idx="1"/>
          </p:nvPr>
        </p:nvSpPr>
        <p:spPr>
          <a:xfrm>
            <a:off x="849091" y="1506550"/>
            <a:ext cx="3896813" cy="384242"/>
          </a:xfrm>
        </p:spPr>
        <p:txBody>
          <a:bodyPr>
            <a:noAutofit/>
          </a:bodyPr>
          <a:lstStyle/>
          <a:p>
            <a:r>
              <a:rPr lang="en-US" sz="2400" dirty="0"/>
              <a:t>A model is a </a:t>
            </a:r>
            <a:r>
              <a:rPr lang="en-US" sz="2400" b="1" dirty="0"/>
              <a:t>representation of something</a:t>
            </a:r>
          </a:p>
        </p:txBody>
      </p:sp>
      <p:pic>
        <p:nvPicPr>
          <p:cNvPr id="4" name="Picture 2"/>
          <p:cNvPicPr>
            <a:picLocks noChangeAspect="1" noChangeArrowheads="1"/>
          </p:cNvPicPr>
          <p:nvPr/>
        </p:nvPicPr>
        <p:blipFill>
          <a:blip r:embed="rId4" cstate="print"/>
          <a:srcRect/>
          <a:stretch>
            <a:fillRect/>
          </a:stretch>
        </p:blipFill>
        <p:spPr bwMode="auto">
          <a:xfrm>
            <a:off x="6606272" y="1329919"/>
            <a:ext cx="675758" cy="1012372"/>
          </a:xfrm>
          <a:prstGeom prst="rect">
            <a:avLst/>
          </a:prstGeom>
          <a:noFill/>
          <a:ln w="9525">
            <a:noFill/>
            <a:miter lim="800000"/>
            <a:headEnd/>
            <a:tailEnd/>
          </a:ln>
        </p:spPr>
      </p:pic>
      <p:pic>
        <p:nvPicPr>
          <p:cNvPr id="5" name="Picture 3"/>
          <p:cNvPicPr>
            <a:picLocks noChangeAspect="1" noChangeArrowheads="1"/>
          </p:cNvPicPr>
          <p:nvPr/>
        </p:nvPicPr>
        <p:blipFill>
          <a:blip r:embed="rId5" cstate="print"/>
          <a:srcRect/>
          <a:stretch>
            <a:fillRect/>
          </a:stretch>
        </p:blipFill>
        <p:spPr bwMode="auto">
          <a:xfrm>
            <a:off x="4954045" y="1395964"/>
            <a:ext cx="1021556" cy="764381"/>
          </a:xfrm>
          <a:prstGeom prst="rect">
            <a:avLst/>
          </a:prstGeom>
          <a:noFill/>
          <a:ln w="9525">
            <a:noFill/>
            <a:miter lim="800000"/>
            <a:headEnd/>
            <a:tailEnd/>
          </a:ln>
        </p:spPr>
      </p:pic>
      <p:pic>
        <p:nvPicPr>
          <p:cNvPr id="6" name="Picture 6"/>
          <p:cNvPicPr>
            <a:picLocks noChangeAspect="1" noChangeArrowheads="1"/>
          </p:cNvPicPr>
          <p:nvPr/>
        </p:nvPicPr>
        <p:blipFill>
          <a:blip r:embed="rId6" cstate="print"/>
          <a:srcRect/>
          <a:stretch>
            <a:fillRect/>
          </a:stretch>
        </p:blipFill>
        <p:spPr bwMode="auto">
          <a:xfrm>
            <a:off x="8030508" y="1451139"/>
            <a:ext cx="828675" cy="828675"/>
          </a:xfrm>
          <a:prstGeom prst="rect">
            <a:avLst/>
          </a:prstGeom>
          <a:noFill/>
          <a:ln w="9525">
            <a:noFill/>
            <a:miter lim="800000"/>
            <a:headEnd/>
            <a:tailEnd/>
          </a:ln>
        </p:spPr>
      </p:pic>
      <p:pic>
        <p:nvPicPr>
          <p:cNvPr id="7" name="Picture 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490767" y="2581725"/>
            <a:ext cx="2815469" cy="722392"/>
          </a:xfrm>
          <a:prstGeom prst="rect">
            <a:avLst/>
          </a:prstGeom>
        </p:spPr>
      </p:pic>
      <p:sp>
        <p:nvSpPr>
          <p:cNvPr id="9" name="Slide Number Placeholder 8"/>
          <p:cNvSpPr>
            <a:spLocks noGrp="1"/>
          </p:cNvSpPr>
          <p:nvPr>
            <p:ph type="sldNum" sz="quarter" idx="12"/>
          </p:nvPr>
        </p:nvSpPr>
        <p:spPr/>
        <p:txBody>
          <a:bodyPr/>
          <a:lstStyle/>
          <a:p>
            <a:fld id="{69E57DC2-970A-4B3E-BB1C-7A09969E49DF}" type="slidenum">
              <a:rPr lang="en-US" smtClean="0"/>
              <a:t>2</a:t>
            </a:fld>
            <a:endParaRPr lang="en-US" dirty="0"/>
          </a:p>
        </p:txBody>
      </p:sp>
      <p:pic>
        <p:nvPicPr>
          <p:cNvPr id="10" name="Picture 4"/>
          <p:cNvPicPr>
            <a:picLocks noChangeAspect="1" noChangeArrowheads="1"/>
          </p:cNvPicPr>
          <p:nvPr/>
        </p:nvPicPr>
        <p:blipFill>
          <a:blip r:embed="rId8" cstate="print"/>
          <a:srcRect/>
          <a:stretch>
            <a:fillRect/>
          </a:stretch>
        </p:blipFill>
        <p:spPr bwMode="auto">
          <a:xfrm>
            <a:off x="7588637" y="2570004"/>
            <a:ext cx="828675" cy="807244"/>
          </a:xfrm>
          <a:prstGeom prst="rect">
            <a:avLst/>
          </a:prstGeom>
          <a:noFill/>
          <a:ln w="9525">
            <a:noFill/>
            <a:miter lim="800000"/>
            <a:headEnd/>
            <a:tailEnd/>
          </a:ln>
        </p:spPr>
      </p:pic>
      <p:pic>
        <p:nvPicPr>
          <p:cNvPr id="11" name="Picture 7"/>
          <p:cNvPicPr>
            <a:picLocks noChangeAspect="1" noChangeArrowheads="1"/>
          </p:cNvPicPr>
          <p:nvPr/>
        </p:nvPicPr>
        <p:blipFill>
          <a:blip r:embed="rId9" cstate="print"/>
          <a:srcRect/>
          <a:stretch>
            <a:fillRect/>
          </a:stretch>
        </p:blipFill>
        <p:spPr bwMode="auto">
          <a:xfrm>
            <a:off x="5025778" y="3645986"/>
            <a:ext cx="1228444" cy="898414"/>
          </a:xfrm>
          <a:prstGeom prst="rect">
            <a:avLst/>
          </a:prstGeom>
          <a:noFill/>
          <a:ln w="9525">
            <a:noFill/>
            <a:miter lim="800000"/>
            <a:headEnd/>
            <a:tailEnd/>
          </a:ln>
        </p:spPr>
      </p:pic>
      <p:pic>
        <p:nvPicPr>
          <p:cNvPr id="25" name="Picture 24"/>
          <p:cNvPicPr>
            <a:picLocks noChangeAspect="1"/>
          </p:cNvPicPr>
          <p:nvPr/>
        </p:nvPicPr>
        <p:blipFill>
          <a:blip r:embed="rId10"/>
          <a:stretch>
            <a:fillRect/>
          </a:stretch>
        </p:blipFill>
        <p:spPr>
          <a:xfrm>
            <a:off x="6711703" y="5080526"/>
            <a:ext cx="1753867" cy="1310971"/>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81217" y="3645986"/>
            <a:ext cx="1410359" cy="898414"/>
          </a:xfrm>
          <a:prstGeom prst="rect">
            <a:avLst/>
          </a:prstGeom>
        </p:spPr>
      </p:pic>
      <p:sp>
        <p:nvSpPr>
          <p:cNvPr id="14" name="Content Placeholder 2"/>
          <p:cNvSpPr txBox="1">
            <a:spLocks/>
          </p:cNvSpPr>
          <p:nvPr/>
        </p:nvSpPr>
        <p:spPr>
          <a:xfrm>
            <a:off x="849092" y="5084597"/>
            <a:ext cx="5790519" cy="467973"/>
          </a:xfrm>
          <a:prstGeom prst="rect">
            <a:avLst/>
          </a:prstGeom>
        </p:spPr>
        <p:txBody>
          <a:bodyPr vert="horz" lIns="68580" tIns="34290" rIns="68580" bIns="34290" rtlCol="0">
            <a:normAutofit fontScale="92500"/>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solidFill>
                  <a:schemeClr val="tx1"/>
                </a:solidFill>
              </a:rPr>
              <a:t>Could be a </a:t>
            </a:r>
            <a:r>
              <a:rPr lang="en-US" sz="1800" b="1" dirty="0">
                <a:solidFill>
                  <a:schemeClr val="tx1"/>
                </a:solidFill>
              </a:rPr>
              <a:t>statistical model</a:t>
            </a:r>
            <a:r>
              <a:rPr lang="en-US" sz="1800" dirty="0">
                <a:solidFill>
                  <a:schemeClr val="tx1"/>
                </a:solidFill>
              </a:rPr>
              <a:t>, “learned” from data examples</a:t>
            </a:r>
          </a:p>
        </p:txBody>
      </p:sp>
      <p:sp>
        <p:nvSpPr>
          <p:cNvPr id="15" name="Content Placeholder 2"/>
          <p:cNvSpPr txBox="1">
            <a:spLocks/>
          </p:cNvSpPr>
          <p:nvPr/>
        </p:nvSpPr>
        <p:spPr>
          <a:xfrm>
            <a:off x="849092" y="2700492"/>
            <a:ext cx="3652436" cy="383717"/>
          </a:xfrm>
          <a:prstGeom prst="rect">
            <a:avLst/>
          </a:prstGeom>
        </p:spPr>
        <p:txBody>
          <a:bodyPr vert="horz" lIns="68580" tIns="34290" rIns="68580" bIns="34290" rtlCol="0">
            <a:normAutofit/>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solidFill>
                  <a:schemeClr val="tx1"/>
                </a:solidFill>
              </a:rPr>
              <a:t>Could be </a:t>
            </a:r>
            <a:r>
              <a:rPr lang="en-US" sz="1800" b="1" dirty="0">
                <a:solidFill>
                  <a:schemeClr val="tx1"/>
                </a:solidFill>
              </a:rPr>
              <a:t>first principles </a:t>
            </a:r>
            <a:r>
              <a:rPr lang="en-US" sz="1800" dirty="0">
                <a:solidFill>
                  <a:schemeClr val="tx1"/>
                </a:solidFill>
              </a:rPr>
              <a:t>equations</a:t>
            </a:r>
          </a:p>
          <a:p>
            <a:endParaRPr lang="en-US" sz="1800" dirty="0"/>
          </a:p>
        </p:txBody>
      </p:sp>
      <p:sp>
        <p:nvSpPr>
          <p:cNvPr id="17" name="Content Placeholder 2"/>
          <p:cNvSpPr txBox="1">
            <a:spLocks/>
          </p:cNvSpPr>
          <p:nvPr/>
        </p:nvSpPr>
        <p:spPr>
          <a:xfrm>
            <a:off x="849092" y="3922104"/>
            <a:ext cx="3757323" cy="448510"/>
          </a:xfrm>
          <a:prstGeom prst="rect">
            <a:avLst/>
          </a:prstGeom>
        </p:spPr>
        <p:txBody>
          <a:bodyPr vert="horz" lIns="68580" tIns="34290" rIns="68580" bIns="34290" rtlCol="0">
            <a:normAutofit/>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solidFill>
                  <a:schemeClr val="tx1"/>
                </a:solidFill>
              </a:rPr>
              <a:t>Could be </a:t>
            </a:r>
            <a:r>
              <a:rPr lang="en-US" sz="1800" b="1" dirty="0">
                <a:solidFill>
                  <a:schemeClr val="tx1"/>
                </a:solidFill>
              </a:rPr>
              <a:t>simulations</a:t>
            </a:r>
            <a:r>
              <a:rPr lang="en-US" sz="1800" dirty="0">
                <a:solidFill>
                  <a:schemeClr val="tx1"/>
                </a:solidFill>
              </a:rPr>
              <a:t>, rule systems</a:t>
            </a:r>
          </a:p>
          <a:p>
            <a:endParaRPr lang="en-US" sz="1800" dirty="0"/>
          </a:p>
        </p:txBody>
      </p:sp>
      <p:grpSp>
        <p:nvGrpSpPr>
          <p:cNvPr id="19" name="Group 18"/>
          <p:cNvGrpSpPr/>
          <p:nvPr/>
        </p:nvGrpSpPr>
        <p:grpSpPr>
          <a:xfrm>
            <a:off x="110480" y="2427890"/>
            <a:ext cx="338005" cy="3124680"/>
            <a:chOff x="140326" y="2415278"/>
            <a:chExt cx="338005" cy="3124680"/>
          </a:xfrm>
        </p:grpSpPr>
        <p:sp>
          <p:nvSpPr>
            <p:cNvPr id="16" name="Down Arrow 15"/>
            <p:cNvSpPr/>
            <p:nvPr/>
          </p:nvSpPr>
          <p:spPr bwMode="auto">
            <a:xfrm flipV="1">
              <a:off x="140326" y="2415278"/>
              <a:ext cx="338005" cy="3124680"/>
            </a:xfrm>
            <a:prstGeom prst="downArrow">
              <a:avLst/>
            </a:prstGeom>
            <a:solidFill>
              <a:srgbClr val="B8CCE4"/>
            </a:solidFill>
            <a:ln w="9525" cap="flat" cmpd="sng" algn="ctr">
              <a:solidFill>
                <a:srgbClr val="766A65"/>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sp>
          <p:nvSpPr>
            <p:cNvPr id="13" name="TextBox 12"/>
            <p:cNvSpPr txBox="1"/>
            <p:nvPr/>
          </p:nvSpPr>
          <p:spPr>
            <a:xfrm rot="16200000">
              <a:off x="-1195446" y="3899060"/>
              <a:ext cx="2976777" cy="153888"/>
            </a:xfrm>
            <a:prstGeom prst="rect">
              <a:avLst/>
            </a:prstGeom>
            <a:noFill/>
          </p:spPr>
          <p:txBody>
            <a:bodyPr wrap="none" lIns="0" tIns="0" rIns="0" bIns="0" rtlCol="0" anchor="b" anchorCtr="0">
              <a:spAutoFit/>
            </a:bodyPr>
            <a:lstStyle/>
            <a:p>
              <a:pPr algn="ctr"/>
              <a:r>
                <a:rPr lang="en-US" sz="1000" b="1" dirty="0"/>
                <a:t>Fundamental understanding of system dynamics</a:t>
              </a:r>
            </a:p>
          </p:txBody>
        </p:sp>
      </p:grpSp>
      <p:grpSp>
        <p:nvGrpSpPr>
          <p:cNvPr id="21" name="Group 20"/>
          <p:cNvGrpSpPr/>
          <p:nvPr/>
        </p:nvGrpSpPr>
        <p:grpSpPr>
          <a:xfrm>
            <a:off x="512968" y="2500227"/>
            <a:ext cx="338005" cy="3124680"/>
            <a:chOff x="614561" y="2427890"/>
            <a:chExt cx="338005" cy="3124680"/>
          </a:xfrm>
        </p:grpSpPr>
        <p:sp>
          <p:nvSpPr>
            <p:cNvPr id="20" name="Down Arrow 19"/>
            <p:cNvSpPr/>
            <p:nvPr/>
          </p:nvSpPr>
          <p:spPr bwMode="auto">
            <a:xfrm>
              <a:off x="614561" y="2427890"/>
              <a:ext cx="338005" cy="3124680"/>
            </a:xfrm>
            <a:prstGeom prst="downArrow">
              <a:avLst/>
            </a:prstGeom>
            <a:solidFill>
              <a:srgbClr val="B8CCE4"/>
            </a:solidFill>
            <a:ln w="9525" cap="flat" cmpd="sng" algn="ctr">
              <a:solidFill>
                <a:srgbClr val="766A65"/>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sp>
          <p:nvSpPr>
            <p:cNvPr id="18" name="TextBox 17"/>
            <p:cNvSpPr txBox="1"/>
            <p:nvPr/>
          </p:nvSpPr>
          <p:spPr>
            <a:xfrm rot="16200000">
              <a:off x="-8578" y="3978614"/>
              <a:ext cx="1556515" cy="153888"/>
            </a:xfrm>
            <a:prstGeom prst="rect">
              <a:avLst/>
            </a:prstGeom>
            <a:noFill/>
          </p:spPr>
          <p:txBody>
            <a:bodyPr wrap="none" lIns="0" tIns="0" rIns="0" bIns="0" rtlCol="0" anchor="b" anchorCtr="0">
              <a:spAutoFit/>
            </a:bodyPr>
            <a:lstStyle/>
            <a:p>
              <a:pPr algn="ctr"/>
              <a:r>
                <a:rPr lang="en-US" sz="1000" b="1" dirty="0"/>
                <a:t>Amount of data examples</a:t>
              </a:r>
            </a:p>
          </p:txBody>
        </p:sp>
      </p:grpSp>
    </p:spTree>
    <p:extLst>
      <p:ext uri="{BB962C8B-B14F-4D97-AF65-F5344CB8AC3E}">
        <p14:creationId xmlns:p14="http://schemas.microsoft.com/office/powerpoint/2010/main" val="272458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200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3000"/>
                            </p:stCondLst>
                            <p:childTnLst>
                              <p:par>
                                <p:cTn id="13" presetID="9" presetClass="entr" presetSubtype="0" fill="hold" nodeType="afterEffect">
                                  <p:stCondLst>
                                    <p:cond delay="250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par>
                          <p:cTn id="16" fill="hold">
                            <p:stCondLst>
                              <p:cond delay="6000"/>
                            </p:stCondLst>
                            <p:childTnLst>
                              <p:par>
                                <p:cTn id="17" presetID="9" presetClass="entr" presetSubtype="0" fill="hold" nodeType="afterEffect">
                                  <p:stCondLst>
                                    <p:cond delay="250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childTnLst>
                          </p:cTn>
                        </p:par>
                        <p:par>
                          <p:cTn id="25" fill="hold">
                            <p:stCondLst>
                              <p:cond delay="500"/>
                            </p:stCondLst>
                            <p:childTnLst>
                              <p:par>
                                <p:cTn id="26" presetID="9" presetClass="entr" presetSubtype="0" fill="hold" nodeType="afterEffect">
                                  <p:stCondLst>
                                    <p:cond delay="100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par>
                          <p:cTn id="29" fill="hold">
                            <p:stCondLst>
                              <p:cond delay="2000"/>
                            </p:stCondLst>
                            <p:childTnLst>
                              <p:par>
                                <p:cTn id="30" presetID="9" presetClass="entr" presetSubtype="0" fill="hold" nodeType="afterEffect">
                                  <p:stCondLst>
                                    <p:cond delay="50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par>
                          <p:cTn id="38" fill="hold">
                            <p:stCondLst>
                              <p:cond delay="500"/>
                            </p:stCondLst>
                            <p:childTnLst>
                              <p:par>
                                <p:cTn id="39" presetID="9" presetClass="entr" presetSubtype="0" fill="hold" nodeType="afterEffect">
                                  <p:stCondLst>
                                    <p:cond delay="50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childTnLst>
                          </p:cTn>
                        </p:par>
                        <p:par>
                          <p:cTn id="42" fill="hold">
                            <p:stCondLst>
                              <p:cond delay="1500"/>
                            </p:stCondLst>
                            <p:childTnLst>
                              <p:par>
                                <p:cTn id="43" presetID="9" presetClass="entr" presetSubtype="0" fill="hold" nodeType="afterEffect">
                                  <p:stCondLst>
                                    <p:cond delay="4500"/>
                                  </p:stCondLst>
                                  <p:childTnLst>
                                    <p:set>
                                      <p:cBhvr>
                                        <p:cTn id="44" dur="1" fill="hold">
                                          <p:stCondLst>
                                            <p:cond delay="0"/>
                                          </p:stCondLst>
                                        </p:cTn>
                                        <p:tgtEl>
                                          <p:spTgt spid="12"/>
                                        </p:tgtEl>
                                        <p:attrNameLst>
                                          <p:attrName>style.visibility</p:attrName>
                                        </p:attrNameLst>
                                      </p:cBhvr>
                                      <p:to>
                                        <p:strVal val="visible"/>
                                      </p:to>
                                    </p:set>
                                    <p:animEffect transition="in" filter="dissolv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cTn>
                              </p:par>
                            </p:childTnLst>
                          </p:cTn>
                        </p:par>
                        <p:par>
                          <p:cTn id="51" fill="hold">
                            <p:stCondLst>
                              <p:cond delay="500"/>
                            </p:stCondLst>
                            <p:childTnLst>
                              <p:par>
                                <p:cTn id="52" presetID="9" presetClass="entr" presetSubtype="0" fill="hold" nodeType="afterEffect">
                                  <p:stCondLst>
                                    <p:cond delay="500"/>
                                  </p:stCondLst>
                                  <p:childTnLst>
                                    <p:set>
                                      <p:cBhvr>
                                        <p:cTn id="53" dur="1" fill="hold">
                                          <p:stCondLst>
                                            <p:cond delay="0"/>
                                          </p:stCondLst>
                                        </p:cTn>
                                        <p:tgtEl>
                                          <p:spTgt spid="25"/>
                                        </p:tgtEl>
                                        <p:attrNameLst>
                                          <p:attrName>style.visibility</p:attrName>
                                        </p:attrNameLst>
                                      </p:cBhvr>
                                      <p:to>
                                        <p:strVal val="visible"/>
                                      </p:to>
                                    </p:set>
                                    <p:animEffect transition="in" filter="dissolve">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ssolve">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5"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Autofit/>
          </a:bodyPr>
          <a:lstStyle/>
          <a:p>
            <a:r>
              <a:rPr lang="en-US" sz="3600" dirty="0">
                <a:latin typeface="+mn-lt"/>
              </a:rPr>
              <a:t>We Decide a location for a Score Cutoff</a:t>
            </a: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5" name="Slide Number Placeholder 4"/>
          <p:cNvSpPr>
            <a:spLocks noGrp="1"/>
          </p:cNvSpPr>
          <p:nvPr>
            <p:ph type="sldNum" sz="quarter" idx="12"/>
          </p:nvPr>
        </p:nvSpPr>
        <p:spPr/>
        <p:txBody>
          <a:bodyPr/>
          <a:lstStyle/>
          <a:p>
            <a:fld id="{88CD9788-50B9-FE4F-BD86-303CACCBE7E1}" type="slidenum">
              <a:rPr lang="en-US" smtClean="0"/>
              <a:t>20</a:t>
            </a:fld>
            <a:endParaRPr lang="en-US"/>
          </a:p>
        </p:txBody>
      </p:sp>
      <p:sp>
        <p:nvSpPr>
          <p:cNvPr id="3" name="Rectangle 2">
            <a:extLst>
              <a:ext uri="{FF2B5EF4-FFF2-40B4-BE49-F238E27FC236}">
                <a16:creationId xmlns:a16="http://schemas.microsoft.com/office/drawing/2014/main" id="{A4C4A7EB-84F4-4F4B-96C1-4167745E1B34}"/>
              </a:ext>
            </a:extLst>
          </p:cNvPr>
          <p:cNvSpPr/>
          <p:nvPr/>
        </p:nvSpPr>
        <p:spPr>
          <a:xfrm>
            <a:off x="2046802" y="1899974"/>
            <a:ext cx="5050395" cy="3724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DC6768-B7AC-FA4C-A504-4731F8D24FF8}"/>
              </a:ext>
            </a:extLst>
          </p:cNvPr>
          <p:cNvSpPr txBox="1"/>
          <p:nvPr/>
        </p:nvSpPr>
        <p:spPr>
          <a:xfrm>
            <a:off x="4360053" y="5916370"/>
            <a:ext cx="401072" cy="369332"/>
          </a:xfrm>
          <a:prstGeom prst="rect">
            <a:avLst/>
          </a:prstGeom>
          <a:noFill/>
        </p:spPr>
        <p:txBody>
          <a:bodyPr wrap="none" rtlCol="0">
            <a:spAutoFit/>
          </a:bodyPr>
          <a:lstStyle/>
          <a:p>
            <a:r>
              <a:rPr lang="en-US" dirty="0"/>
              <a:t>x1</a:t>
            </a:r>
          </a:p>
        </p:txBody>
      </p:sp>
      <p:sp>
        <p:nvSpPr>
          <p:cNvPr id="6" name="TextBox 5">
            <a:extLst>
              <a:ext uri="{FF2B5EF4-FFF2-40B4-BE49-F238E27FC236}">
                <a16:creationId xmlns:a16="http://schemas.microsoft.com/office/drawing/2014/main" id="{EE5AF234-42E3-E143-8D57-97CA1202D553}"/>
              </a:ext>
            </a:extLst>
          </p:cNvPr>
          <p:cNvSpPr txBox="1"/>
          <p:nvPr/>
        </p:nvSpPr>
        <p:spPr>
          <a:xfrm>
            <a:off x="1327192" y="3577414"/>
            <a:ext cx="401072" cy="369332"/>
          </a:xfrm>
          <a:prstGeom prst="rect">
            <a:avLst/>
          </a:prstGeom>
          <a:noFill/>
        </p:spPr>
        <p:txBody>
          <a:bodyPr wrap="none" rtlCol="0">
            <a:spAutoFit/>
          </a:bodyPr>
          <a:lstStyle/>
          <a:p>
            <a:r>
              <a:rPr lang="en-US" dirty="0"/>
              <a:t>x2</a:t>
            </a:r>
          </a:p>
        </p:txBody>
      </p:sp>
      <p:sp>
        <p:nvSpPr>
          <p:cNvPr id="8" name="Oval 7">
            <a:extLst>
              <a:ext uri="{FF2B5EF4-FFF2-40B4-BE49-F238E27FC236}">
                <a16:creationId xmlns:a16="http://schemas.microsoft.com/office/drawing/2014/main" id="{C138B48D-DD5E-394B-8BC2-B53D65ADAE86}"/>
              </a:ext>
            </a:extLst>
          </p:cNvPr>
          <p:cNvSpPr/>
          <p:nvPr/>
        </p:nvSpPr>
        <p:spPr>
          <a:xfrm>
            <a:off x="6049112" y="51126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346F50-AB52-9D40-8C22-B5DBD890BFDC}"/>
              </a:ext>
            </a:extLst>
          </p:cNvPr>
          <p:cNvSpPr/>
          <p:nvPr/>
        </p:nvSpPr>
        <p:spPr>
          <a:xfrm>
            <a:off x="2780041" y="216864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880459-BBA5-2A4D-850B-8E3C8E129D9E}"/>
              </a:ext>
            </a:extLst>
          </p:cNvPr>
          <p:cNvSpPr/>
          <p:nvPr/>
        </p:nvSpPr>
        <p:spPr>
          <a:xfrm>
            <a:off x="6670998" y="433181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7703BD-E054-2341-B110-439DCEB4EAF4}"/>
              </a:ext>
            </a:extLst>
          </p:cNvPr>
          <p:cNvSpPr/>
          <p:nvPr/>
        </p:nvSpPr>
        <p:spPr>
          <a:xfrm>
            <a:off x="2288433" y="488017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6751668-5959-2644-809E-4C8CB622D8D2}"/>
              </a:ext>
            </a:extLst>
          </p:cNvPr>
          <p:cNvSpPr/>
          <p:nvPr/>
        </p:nvSpPr>
        <p:spPr>
          <a:xfrm>
            <a:off x="2386794" y="29461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E1B8B33-1753-4C4C-AF5E-FE60024EBF3E}"/>
              </a:ext>
            </a:extLst>
          </p:cNvPr>
          <p:cNvSpPr/>
          <p:nvPr/>
        </p:nvSpPr>
        <p:spPr>
          <a:xfrm>
            <a:off x="3179130" y="23640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E5ED800-83CF-3749-853F-F13193A7F027}"/>
              </a:ext>
            </a:extLst>
          </p:cNvPr>
          <p:cNvSpPr/>
          <p:nvPr/>
        </p:nvSpPr>
        <p:spPr>
          <a:xfrm>
            <a:off x="5287339" y="406008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267AB6B-0E77-E940-BD4D-173CE99C80E9}"/>
              </a:ext>
            </a:extLst>
          </p:cNvPr>
          <p:cNvSpPr/>
          <p:nvPr/>
        </p:nvSpPr>
        <p:spPr>
          <a:xfrm>
            <a:off x="3707074" y="198990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D7F3E1A-8CEA-C343-8AA0-AC950560EA47}"/>
              </a:ext>
            </a:extLst>
          </p:cNvPr>
          <p:cNvSpPr/>
          <p:nvPr/>
        </p:nvSpPr>
        <p:spPr>
          <a:xfrm>
            <a:off x="6581536" y="523899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505C061-84EB-4640-B20D-089432C6933E}"/>
              </a:ext>
            </a:extLst>
          </p:cNvPr>
          <p:cNvSpPr/>
          <p:nvPr/>
        </p:nvSpPr>
        <p:spPr>
          <a:xfrm>
            <a:off x="4028276" y="37366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9E5AD8C-889F-E845-8EE7-46644DFEF9C9}"/>
              </a:ext>
            </a:extLst>
          </p:cNvPr>
          <p:cNvSpPr/>
          <p:nvPr/>
        </p:nvSpPr>
        <p:spPr>
          <a:xfrm>
            <a:off x="2224940" y="32730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BCFD91F-D234-C04F-A74E-5A4C10EF2527}"/>
              </a:ext>
            </a:extLst>
          </p:cNvPr>
          <p:cNvSpPr/>
          <p:nvPr/>
        </p:nvSpPr>
        <p:spPr>
          <a:xfrm>
            <a:off x="3071451" y="373632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EF58F00-6DD5-EC40-B9AE-28DDC7AA11B4}"/>
              </a:ext>
            </a:extLst>
          </p:cNvPr>
          <p:cNvSpPr/>
          <p:nvPr/>
        </p:nvSpPr>
        <p:spPr>
          <a:xfrm>
            <a:off x="4100671" y="220377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830244E-483D-0845-A7A7-E46B8684208E}"/>
              </a:ext>
            </a:extLst>
          </p:cNvPr>
          <p:cNvSpPr/>
          <p:nvPr/>
        </p:nvSpPr>
        <p:spPr>
          <a:xfrm>
            <a:off x="4751882" y="31462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D2DD25B-2FD8-8C43-9141-EFA5705DC76E}"/>
              </a:ext>
            </a:extLst>
          </p:cNvPr>
          <p:cNvSpPr/>
          <p:nvPr/>
        </p:nvSpPr>
        <p:spPr>
          <a:xfrm>
            <a:off x="5210112" y="432020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D4AD2C7-9266-5E4B-BFF7-E1D1AB743138}"/>
              </a:ext>
            </a:extLst>
          </p:cNvPr>
          <p:cNvSpPr/>
          <p:nvPr/>
        </p:nvSpPr>
        <p:spPr>
          <a:xfrm>
            <a:off x="2828989" y="289898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A74C6BD-6370-9642-AD75-07C74CB7114C}"/>
              </a:ext>
            </a:extLst>
          </p:cNvPr>
          <p:cNvSpPr/>
          <p:nvPr/>
        </p:nvSpPr>
        <p:spPr>
          <a:xfrm>
            <a:off x="6137458" y="24565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ADA43F8-9CA6-454E-A28E-A782CC1EF6EB}"/>
              </a:ext>
            </a:extLst>
          </p:cNvPr>
          <p:cNvSpPr/>
          <p:nvPr/>
        </p:nvSpPr>
        <p:spPr>
          <a:xfrm>
            <a:off x="6295333" y="364737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408D364-B049-4C44-98B5-353FFD01C0B4}"/>
              </a:ext>
            </a:extLst>
          </p:cNvPr>
          <p:cNvSpPr/>
          <p:nvPr/>
        </p:nvSpPr>
        <p:spPr>
          <a:xfrm>
            <a:off x="4023966" y="28828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561D52E-88AE-BB4F-8E0B-F754ABE37B85}"/>
              </a:ext>
            </a:extLst>
          </p:cNvPr>
          <p:cNvSpPr/>
          <p:nvPr/>
        </p:nvSpPr>
        <p:spPr>
          <a:xfrm>
            <a:off x="4176366" y="30352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A770DBE-EB08-0F4E-8D87-5F4FA75F518C}"/>
              </a:ext>
            </a:extLst>
          </p:cNvPr>
          <p:cNvSpPr/>
          <p:nvPr/>
        </p:nvSpPr>
        <p:spPr>
          <a:xfrm>
            <a:off x="5151088" y="224919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AF4A2D4F-8A59-CD40-BD99-067805C06529}"/>
              </a:ext>
            </a:extLst>
          </p:cNvPr>
          <p:cNvSpPr/>
          <p:nvPr/>
        </p:nvSpPr>
        <p:spPr>
          <a:xfrm>
            <a:off x="4940889" y="380082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ACDCEC9-665B-FE47-9F03-D645B6B530B7}"/>
              </a:ext>
            </a:extLst>
          </p:cNvPr>
          <p:cNvSpPr/>
          <p:nvPr/>
        </p:nvSpPr>
        <p:spPr>
          <a:xfrm>
            <a:off x="4400929" y="38933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9F0F069-A68E-3A40-87BB-42EC55A24577}"/>
              </a:ext>
            </a:extLst>
          </p:cNvPr>
          <p:cNvSpPr/>
          <p:nvPr/>
        </p:nvSpPr>
        <p:spPr>
          <a:xfrm>
            <a:off x="4755842" y="45911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EC79B37-C5D3-5742-AAA5-B22CC300963C}"/>
              </a:ext>
            </a:extLst>
          </p:cNvPr>
          <p:cNvSpPr/>
          <p:nvPr/>
        </p:nvSpPr>
        <p:spPr>
          <a:xfrm>
            <a:off x="3437581" y="247294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BAA1FCE-E639-AF48-87C9-916545B60EB8}"/>
              </a:ext>
            </a:extLst>
          </p:cNvPr>
          <p:cNvSpPr/>
          <p:nvPr/>
        </p:nvSpPr>
        <p:spPr>
          <a:xfrm>
            <a:off x="5854357" y="460165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7110E04-D78D-2446-B707-A01455769D65}"/>
              </a:ext>
            </a:extLst>
          </p:cNvPr>
          <p:cNvSpPr/>
          <p:nvPr/>
        </p:nvSpPr>
        <p:spPr>
          <a:xfrm>
            <a:off x="4463522" y="421382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37489CB-89A0-DF46-8BA5-976B42C89B81}"/>
              </a:ext>
            </a:extLst>
          </p:cNvPr>
          <p:cNvSpPr/>
          <p:nvPr/>
        </p:nvSpPr>
        <p:spPr>
          <a:xfrm>
            <a:off x="2687692" y="333777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ACDCC48-E4A4-F14E-91C9-EB1185A1244E}"/>
              </a:ext>
            </a:extLst>
          </p:cNvPr>
          <p:cNvSpPr/>
          <p:nvPr/>
        </p:nvSpPr>
        <p:spPr>
          <a:xfrm>
            <a:off x="3617735" y="31940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7D1DC34-7461-E542-B68B-391F4E5D63D9}"/>
              </a:ext>
            </a:extLst>
          </p:cNvPr>
          <p:cNvSpPr/>
          <p:nvPr/>
        </p:nvSpPr>
        <p:spPr>
          <a:xfrm>
            <a:off x="4795786" y="510272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FA78638-891B-7F44-AC65-3041D13CAEEA}"/>
              </a:ext>
            </a:extLst>
          </p:cNvPr>
          <p:cNvSpPr/>
          <p:nvPr/>
        </p:nvSpPr>
        <p:spPr>
          <a:xfrm>
            <a:off x="3183167" y="341736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3725B7C9-25A2-214D-BE82-1A8A07D22027}"/>
              </a:ext>
            </a:extLst>
          </p:cNvPr>
          <p:cNvSpPr/>
          <p:nvPr/>
        </p:nvSpPr>
        <p:spPr>
          <a:xfrm>
            <a:off x="2481654" y="372665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EE61E57-4401-4A46-98CC-D28DF6A8BF59}"/>
              </a:ext>
            </a:extLst>
          </p:cNvPr>
          <p:cNvSpPr/>
          <p:nvPr/>
        </p:nvSpPr>
        <p:spPr>
          <a:xfrm>
            <a:off x="3681824" y="377207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38025FC1-E1DB-CC4C-946D-D22FEE4FA1ED}"/>
              </a:ext>
            </a:extLst>
          </p:cNvPr>
          <p:cNvSpPr/>
          <p:nvPr/>
        </p:nvSpPr>
        <p:spPr>
          <a:xfrm>
            <a:off x="3510752" y="43772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E178DE0-E006-1D42-A55B-73BCC5B40824}"/>
              </a:ext>
            </a:extLst>
          </p:cNvPr>
          <p:cNvSpPr/>
          <p:nvPr/>
        </p:nvSpPr>
        <p:spPr>
          <a:xfrm>
            <a:off x="3663152" y="452963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EF461F6-C7BB-9243-AE76-13711EDBD032}"/>
              </a:ext>
            </a:extLst>
          </p:cNvPr>
          <p:cNvSpPr/>
          <p:nvPr/>
        </p:nvSpPr>
        <p:spPr>
          <a:xfrm>
            <a:off x="4176366" y="469248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1CFD4B9-9A5E-4B4D-89C7-5476C0D2C6F5}"/>
              </a:ext>
            </a:extLst>
          </p:cNvPr>
          <p:cNvSpPr/>
          <p:nvPr/>
        </p:nvSpPr>
        <p:spPr>
          <a:xfrm>
            <a:off x="6427118" y="236474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06B9E41-43DB-2644-B295-9D808EA6E494}"/>
              </a:ext>
            </a:extLst>
          </p:cNvPr>
          <p:cNvSpPr/>
          <p:nvPr/>
        </p:nvSpPr>
        <p:spPr>
          <a:xfrm>
            <a:off x="5308884" y="238216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E5ED750-51CD-8F40-9961-AACC0FC8CC50}"/>
              </a:ext>
            </a:extLst>
          </p:cNvPr>
          <p:cNvSpPr/>
          <p:nvPr/>
        </p:nvSpPr>
        <p:spPr>
          <a:xfrm>
            <a:off x="6697098" y="314861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0D85181-F973-CD46-ABEA-ECB692F3D242}"/>
              </a:ext>
            </a:extLst>
          </p:cNvPr>
          <p:cNvSpPr/>
          <p:nvPr/>
        </p:nvSpPr>
        <p:spPr>
          <a:xfrm>
            <a:off x="5950742" y="284382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CA65BA8-5309-2E4A-8B7A-A4FAFF8D85D3}"/>
              </a:ext>
            </a:extLst>
          </p:cNvPr>
          <p:cNvSpPr/>
          <p:nvPr/>
        </p:nvSpPr>
        <p:spPr>
          <a:xfrm>
            <a:off x="6351347" y="296458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9F16CC3-A97A-C445-A9C4-A0DCE47792A9}"/>
              </a:ext>
            </a:extLst>
          </p:cNvPr>
          <p:cNvSpPr/>
          <p:nvPr/>
        </p:nvSpPr>
        <p:spPr>
          <a:xfrm>
            <a:off x="5750517" y="234253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B3DC8C3-D8F3-1F45-9A00-619A9EF8D605}"/>
              </a:ext>
            </a:extLst>
          </p:cNvPr>
          <p:cNvSpPr/>
          <p:nvPr/>
        </p:nvSpPr>
        <p:spPr>
          <a:xfrm>
            <a:off x="5859908" y="217537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AA3C549A-49E2-F044-84CC-3B21D0840EAD}"/>
              </a:ext>
            </a:extLst>
          </p:cNvPr>
          <p:cNvSpPr/>
          <p:nvPr/>
        </p:nvSpPr>
        <p:spPr>
          <a:xfrm>
            <a:off x="4712366" y="204379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DF3ACB4E-1ED4-C547-ABD5-25615F2FE81A}"/>
              </a:ext>
            </a:extLst>
          </p:cNvPr>
          <p:cNvSpPr/>
          <p:nvPr/>
        </p:nvSpPr>
        <p:spPr>
          <a:xfrm>
            <a:off x="5563689" y="299545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69614C7-257F-8543-9E70-11142CA9E915}"/>
              </a:ext>
            </a:extLst>
          </p:cNvPr>
          <p:cNvSpPr/>
          <p:nvPr/>
        </p:nvSpPr>
        <p:spPr>
          <a:xfrm>
            <a:off x="4941900" y="347747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0F858688-AD79-1240-8CB7-9EF2B9BBF4F9}"/>
              </a:ext>
            </a:extLst>
          </p:cNvPr>
          <p:cNvSpPr/>
          <p:nvPr/>
        </p:nvSpPr>
        <p:spPr>
          <a:xfrm>
            <a:off x="6909550" y="19529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CCB97DC-7AEC-EC45-BCC9-EA2D08A17435}"/>
              </a:ext>
            </a:extLst>
          </p:cNvPr>
          <p:cNvSpPr/>
          <p:nvPr/>
        </p:nvSpPr>
        <p:spPr>
          <a:xfrm>
            <a:off x="6756838" y="24101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D15F4B0-A5A0-EA44-8985-C3E54300F674}"/>
              </a:ext>
            </a:extLst>
          </p:cNvPr>
          <p:cNvSpPr/>
          <p:nvPr/>
        </p:nvSpPr>
        <p:spPr>
          <a:xfrm>
            <a:off x="6511468" y="212902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EFFB617-B451-7741-A6B6-32568BF2646A}"/>
              </a:ext>
            </a:extLst>
          </p:cNvPr>
          <p:cNvSpPr/>
          <p:nvPr/>
        </p:nvSpPr>
        <p:spPr>
          <a:xfrm>
            <a:off x="6014326" y="208073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F57DE99-BAF5-5942-83E7-121A90C58813}"/>
              </a:ext>
            </a:extLst>
          </p:cNvPr>
          <p:cNvSpPr/>
          <p:nvPr/>
        </p:nvSpPr>
        <p:spPr>
          <a:xfrm>
            <a:off x="6490702" y="279489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1B6E10FC-FCB8-0149-9E28-26EACC104F9D}"/>
              </a:ext>
            </a:extLst>
          </p:cNvPr>
          <p:cNvSpPr/>
          <p:nvPr/>
        </p:nvSpPr>
        <p:spPr>
          <a:xfrm>
            <a:off x="5894397" y="427478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E5027606-0918-614E-85DB-B57EF813C78C}"/>
              </a:ext>
            </a:extLst>
          </p:cNvPr>
          <p:cNvSpPr/>
          <p:nvPr/>
        </p:nvSpPr>
        <p:spPr>
          <a:xfrm>
            <a:off x="3384532" y="306759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DB21A9F-165F-B14F-86D7-1ED0B4498D28}"/>
              </a:ext>
            </a:extLst>
          </p:cNvPr>
          <p:cNvSpPr/>
          <p:nvPr/>
        </p:nvSpPr>
        <p:spPr>
          <a:xfrm>
            <a:off x="4237932" y="34173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038E5D4-C3A5-7D41-B771-98E26F019668}"/>
              </a:ext>
            </a:extLst>
          </p:cNvPr>
          <p:cNvSpPr/>
          <p:nvPr/>
        </p:nvSpPr>
        <p:spPr>
          <a:xfrm>
            <a:off x="6666004" y="287029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D9C4889-F495-274F-800E-E34892B42249}"/>
              </a:ext>
            </a:extLst>
          </p:cNvPr>
          <p:cNvSpPr/>
          <p:nvPr/>
        </p:nvSpPr>
        <p:spPr>
          <a:xfrm>
            <a:off x="6818716" y="275502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C7E7EC8F-FC07-394F-9224-7BC9A6974442}"/>
              </a:ext>
            </a:extLst>
          </p:cNvPr>
          <p:cNvSpPr/>
          <p:nvPr/>
        </p:nvSpPr>
        <p:spPr>
          <a:xfrm>
            <a:off x="5218785" y="272613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C7C30005-5C27-254A-99F3-5487BC8D5116}"/>
              </a:ext>
            </a:extLst>
          </p:cNvPr>
          <p:cNvSpPr/>
          <p:nvPr/>
        </p:nvSpPr>
        <p:spPr>
          <a:xfrm>
            <a:off x="5397776" y="218317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FD5498D-97D6-3A4E-A051-CE333A2C59D6}"/>
              </a:ext>
            </a:extLst>
          </p:cNvPr>
          <p:cNvSpPr/>
          <p:nvPr/>
        </p:nvSpPr>
        <p:spPr>
          <a:xfrm>
            <a:off x="6381701" y="338218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DAAFF7A1-90DD-A54E-9A7B-C0067B1C0499}"/>
              </a:ext>
            </a:extLst>
          </p:cNvPr>
          <p:cNvSpPr/>
          <p:nvPr/>
        </p:nvSpPr>
        <p:spPr>
          <a:xfrm>
            <a:off x="5664729" y="332315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27747F4-A315-6B4B-8ECC-8803DE1FDC0F}"/>
              </a:ext>
            </a:extLst>
          </p:cNvPr>
          <p:cNvSpPr/>
          <p:nvPr/>
        </p:nvSpPr>
        <p:spPr>
          <a:xfrm>
            <a:off x="2523259" y="24853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3EDE83F-1F9A-3643-B804-EC04F55FE40C}"/>
              </a:ext>
            </a:extLst>
          </p:cNvPr>
          <p:cNvSpPr/>
          <p:nvPr/>
        </p:nvSpPr>
        <p:spPr>
          <a:xfrm>
            <a:off x="2924871" y="40046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49DEC24-A6A8-AE49-B036-3A4566916486}"/>
              </a:ext>
            </a:extLst>
          </p:cNvPr>
          <p:cNvSpPr/>
          <p:nvPr/>
        </p:nvSpPr>
        <p:spPr>
          <a:xfrm>
            <a:off x="4006269" y="45003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2101EBB-ECF1-884E-AB07-250A88BEFBC3}"/>
              </a:ext>
            </a:extLst>
          </p:cNvPr>
          <p:cNvSpPr/>
          <p:nvPr/>
        </p:nvSpPr>
        <p:spPr>
          <a:xfrm>
            <a:off x="3267944" y="415392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72B1143-43CE-604C-81AC-E8660E2BF9BF}"/>
              </a:ext>
            </a:extLst>
          </p:cNvPr>
          <p:cNvSpPr/>
          <p:nvPr/>
        </p:nvSpPr>
        <p:spPr>
          <a:xfrm>
            <a:off x="4233391" y="510272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835D8D5B-0E6C-C340-97E9-E6514EFD37F8}"/>
              </a:ext>
            </a:extLst>
          </p:cNvPr>
          <p:cNvSpPr/>
          <p:nvPr/>
        </p:nvSpPr>
        <p:spPr>
          <a:xfrm>
            <a:off x="3797908" y="42530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5CCC5C1-9395-EF46-9635-B7069D348C05}"/>
              </a:ext>
            </a:extLst>
          </p:cNvPr>
          <p:cNvSpPr/>
          <p:nvPr/>
        </p:nvSpPr>
        <p:spPr>
          <a:xfrm>
            <a:off x="2432425" y="41684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1D4DEA54-7E64-9445-9BE0-237E435BB726}"/>
              </a:ext>
            </a:extLst>
          </p:cNvPr>
          <p:cNvSpPr/>
          <p:nvPr/>
        </p:nvSpPr>
        <p:spPr>
          <a:xfrm>
            <a:off x="5196505" y="488017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6585CF9C-F0F3-834C-8D65-508FB1EB630E}"/>
              </a:ext>
            </a:extLst>
          </p:cNvPr>
          <p:cNvSpPr/>
          <p:nvPr/>
        </p:nvSpPr>
        <p:spPr>
          <a:xfrm>
            <a:off x="2866838" y="464706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F9EA52C-FFB5-9741-B967-66D5A80293CF}"/>
              </a:ext>
            </a:extLst>
          </p:cNvPr>
          <p:cNvSpPr/>
          <p:nvPr/>
        </p:nvSpPr>
        <p:spPr>
          <a:xfrm>
            <a:off x="2901152" y="50573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7690A30-5BC6-DD4E-8FE9-9B4DD3105F49}"/>
              </a:ext>
            </a:extLst>
          </p:cNvPr>
          <p:cNvSpPr/>
          <p:nvPr/>
        </p:nvSpPr>
        <p:spPr>
          <a:xfrm>
            <a:off x="3053552" y="52097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D2E6A5C9-9126-2B49-A6CC-E03B7D9A39F4}"/>
              </a:ext>
            </a:extLst>
          </p:cNvPr>
          <p:cNvSpPr/>
          <p:nvPr/>
        </p:nvSpPr>
        <p:spPr>
          <a:xfrm>
            <a:off x="3205952" y="536210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DDDD2ECE-6378-F342-A3EB-F8D71374F054}"/>
              </a:ext>
            </a:extLst>
          </p:cNvPr>
          <p:cNvSpPr/>
          <p:nvPr/>
        </p:nvSpPr>
        <p:spPr>
          <a:xfrm>
            <a:off x="2432425" y="20066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CC588E-1768-6F42-82B0-2F9B5377F521}"/>
              </a:ext>
            </a:extLst>
          </p:cNvPr>
          <p:cNvSpPr/>
          <p:nvPr/>
        </p:nvSpPr>
        <p:spPr>
          <a:xfrm>
            <a:off x="6367116" y="47782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DCEACBE-FA4B-DA46-B9CB-A50DBC9972B7}"/>
              </a:ext>
            </a:extLst>
          </p:cNvPr>
          <p:cNvSpPr/>
          <p:nvPr/>
        </p:nvSpPr>
        <p:spPr>
          <a:xfrm>
            <a:off x="5781892" y="350035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CFABEE71-6567-A849-9896-A9AA0059B325}"/>
              </a:ext>
            </a:extLst>
          </p:cNvPr>
          <p:cNvSpPr/>
          <p:nvPr/>
        </p:nvSpPr>
        <p:spPr>
          <a:xfrm>
            <a:off x="4965617" y="409547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3AD391B5-070E-CB49-9399-2DEA6B375DE3}"/>
              </a:ext>
            </a:extLst>
          </p:cNvPr>
          <p:cNvSpPr/>
          <p:nvPr/>
        </p:nvSpPr>
        <p:spPr>
          <a:xfrm>
            <a:off x="3360547" y="480785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C240651-96B6-2649-8ED1-C7E56414BB9B}"/>
              </a:ext>
            </a:extLst>
          </p:cNvPr>
          <p:cNvSpPr/>
          <p:nvPr/>
        </p:nvSpPr>
        <p:spPr>
          <a:xfrm>
            <a:off x="3526901" y="536782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47EF743-F949-EF4D-9452-53537B715367}"/>
              </a:ext>
            </a:extLst>
          </p:cNvPr>
          <p:cNvSpPr/>
          <p:nvPr/>
        </p:nvSpPr>
        <p:spPr>
          <a:xfrm>
            <a:off x="4146088" y="26610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B515BC02-91ED-484B-89D9-F32BDBCC9A21}"/>
              </a:ext>
            </a:extLst>
          </p:cNvPr>
          <p:cNvSpPr/>
          <p:nvPr/>
        </p:nvSpPr>
        <p:spPr>
          <a:xfrm>
            <a:off x="5441645" y="31222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6DCD62F5-5CAA-E545-8860-BC39015D81BC}"/>
              </a:ext>
            </a:extLst>
          </p:cNvPr>
          <p:cNvSpPr/>
          <p:nvPr/>
        </p:nvSpPr>
        <p:spPr>
          <a:xfrm>
            <a:off x="3658999" y="23367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6FF5FC7-A1C7-CC43-BF3A-7E9F2C9D0459}"/>
              </a:ext>
            </a:extLst>
          </p:cNvPr>
          <p:cNvSpPr/>
          <p:nvPr/>
        </p:nvSpPr>
        <p:spPr>
          <a:xfrm>
            <a:off x="5584303" y="371147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66688D1-7726-C347-9C6E-F9B64D174263}"/>
              </a:ext>
            </a:extLst>
          </p:cNvPr>
          <p:cNvSpPr/>
          <p:nvPr/>
        </p:nvSpPr>
        <p:spPr>
          <a:xfrm>
            <a:off x="5894397" y="52768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1394516C-B376-064D-9126-67B2B791BABA}"/>
              </a:ext>
            </a:extLst>
          </p:cNvPr>
          <p:cNvSpPr/>
          <p:nvPr/>
        </p:nvSpPr>
        <p:spPr>
          <a:xfrm>
            <a:off x="4658526" y="26333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a:extLst>
              <a:ext uri="{FF2B5EF4-FFF2-40B4-BE49-F238E27FC236}">
                <a16:creationId xmlns:a16="http://schemas.microsoft.com/office/drawing/2014/main" id="{B752C6A2-3F00-AA47-B8C3-929E336D2290}"/>
              </a:ext>
            </a:extLst>
          </p:cNvPr>
          <p:cNvCxnSpPr>
            <a:cxnSpLocks/>
          </p:cNvCxnSpPr>
          <p:nvPr/>
        </p:nvCxnSpPr>
        <p:spPr>
          <a:xfrm flipV="1">
            <a:off x="2094655" y="2151558"/>
            <a:ext cx="4734432" cy="300061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89F8B213-735A-6346-BFBD-39D782B78F51}"/>
              </a:ext>
            </a:extLst>
          </p:cNvPr>
          <p:cNvSpPr txBox="1"/>
          <p:nvPr/>
        </p:nvSpPr>
        <p:spPr>
          <a:xfrm>
            <a:off x="7065513" y="2052100"/>
            <a:ext cx="1713802" cy="369332"/>
          </a:xfrm>
          <a:prstGeom prst="rect">
            <a:avLst/>
          </a:prstGeom>
          <a:noFill/>
        </p:spPr>
        <p:txBody>
          <a:bodyPr wrap="none" rtlCol="0">
            <a:spAutoFit/>
          </a:bodyPr>
          <a:lstStyle/>
          <a:p>
            <a:r>
              <a:rPr lang="en-US" dirty="0"/>
              <a:t>Model M</a:t>
            </a:r>
            <a:r>
              <a:rPr lang="en-US" baseline="-25000" dirty="0"/>
              <a:t>0</a:t>
            </a:r>
            <a:r>
              <a:rPr lang="en-US" dirty="0"/>
              <a:t> score</a:t>
            </a:r>
          </a:p>
        </p:txBody>
      </p:sp>
      <p:sp>
        <p:nvSpPr>
          <p:cNvPr id="139" name="TextBox 138">
            <a:extLst>
              <a:ext uri="{FF2B5EF4-FFF2-40B4-BE49-F238E27FC236}">
                <a16:creationId xmlns:a16="http://schemas.microsoft.com/office/drawing/2014/main" id="{57B86423-AC44-A443-B6CE-6DF5331C581D}"/>
              </a:ext>
            </a:extLst>
          </p:cNvPr>
          <p:cNvSpPr txBox="1"/>
          <p:nvPr/>
        </p:nvSpPr>
        <p:spPr>
          <a:xfrm>
            <a:off x="5982411" y="2077593"/>
            <a:ext cx="590226" cy="369332"/>
          </a:xfrm>
          <a:prstGeom prst="rect">
            <a:avLst/>
          </a:prstGeom>
          <a:noFill/>
        </p:spPr>
        <p:txBody>
          <a:bodyPr wrap="none" rtlCol="0">
            <a:spAutoFit/>
          </a:bodyPr>
          <a:lstStyle/>
          <a:p>
            <a:r>
              <a:rPr lang="en-US" dirty="0"/>
              <a:t>high</a:t>
            </a:r>
          </a:p>
        </p:txBody>
      </p:sp>
      <p:sp>
        <p:nvSpPr>
          <p:cNvPr id="140" name="TextBox 139">
            <a:extLst>
              <a:ext uri="{FF2B5EF4-FFF2-40B4-BE49-F238E27FC236}">
                <a16:creationId xmlns:a16="http://schemas.microsoft.com/office/drawing/2014/main" id="{F2DD7935-2E0B-FE4B-BBBB-360CD21C7215}"/>
              </a:ext>
            </a:extLst>
          </p:cNvPr>
          <p:cNvSpPr txBox="1"/>
          <p:nvPr/>
        </p:nvSpPr>
        <p:spPr>
          <a:xfrm>
            <a:off x="2086318" y="4545779"/>
            <a:ext cx="523605" cy="369332"/>
          </a:xfrm>
          <a:prstGeom prst="rect">
            <a:avLst/>
          </a:prstGeom>
          <a:noFill/>
        </p:spPr>
        <p:txBody>
          <a:bodyPr wrap="none" rtlCol="0">
            <a:spAutoFit/>
          </a:bodyPr>
          <a:lstStyle/>
          <a:p>
            <a:r>
              <a:rPr lang="en-US" dirty="0"/>
              <a:t>low</a:t>
            </a:r>
          </a:p>
        </p:txBody>
      </p:sp>
      <p:cxnSp>
        <p:nvCxnSpPr>
          <p:cNvPr id="136" name="Straight Connector 135">
            <a:extLst>
              <a:ext uri="{FF2B5EF4-FFF2-40B4-BE49-F238E27FC236}">
                <a16:creationId xmlns:a16="http://schemas.microsoft.com/office/drawing/2014/main" id="{27F95C0E-0B6B-244F-8B2D-3E23A16F671D}"/>
              </a:ext>
            </a:extLst>
          </p:cNvPr>
          <p:cNvCxnSpPr>
            <a:cxnSpLocks/>
          </p:cNvCxnSpPr>
          <p:nvPr/>
        </p:nvCxnSpPr>
        <p:spPr>
          <a:xfrm>
            <a:off x="2362236" y="2786524"/>
            <a:ext cx="1846622" cy="2896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1D6708F-8D6F-FC43-BAF4-783E90A24052}"/>
              </a:ext>
            </a:extLst>
          </p:cNvPr>
          <p:cNvCxnSpPr>
            <a:cxnSpLocks/>
          </p:cNvCxnSpPr>
          <p:nvPr/>
        </p:nvCxnSpPr>
        <p:spPr>
          <a:xfrm>
            <a:off x="3035316" y="2438921"/>
            <a:ext cx="1846622" cy="2896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2DAE92-C87C-9A49-A9ED-D47D4FA57196}"/>
              </a:ext>
            </a:extLst>
          </p:cNvPr>
          <p:cNvCxnSpPr>
            <a:cxnSpLocks/>
          </p:cNvCxnSpPr>
          <p:nvPr/>
        </p:nvCxnSpPr>
        <p:spPr>
          <a:xfrm>
            <a:off x="3708396" y="2085324"/>
            <a:ext cx="1846622" cy="2896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E989ED3-1DBA-AC4E-B412-3BF9F0CEFD36}"/>
              </a:ext>
            </a:extLst>
          </p:cNvPr>
          <p:cNvCxnSpPr>
            <a:cxnSpLocks/>
          </p:cNvCxnSpPr>
          <p:nvPr/>
        </p:nvCxnSpPr>
        <p:spPr>
          <a:xfrm>
            <a:off x="5054556" y="1311851"/>
            <a:ext cx="1846622" cy="28963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6612FCE-F3E1-0B46-8940-E974E1262E8E}"/>
              </a:ext>
            </a:extLst>
          </p:cNvPr>
          <p:cNvCxnSpPr>
            <a:cxnSpLocks/>
          </p:cNvCxnSpPr>
          <p:nvPr/>
        </p:nvCxnSpPr>
        <p:spPr>
          <a:xfrm>
            <a:off x="5727638" y="1069246"/>
            <a:ext cx="1846622" cy="28963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3D7D08D3-CBBE-F64E-B0AB-F3D3C4C27F2E}"/>
              </a:ext>
            </a:extLst>
          </p:cNvPr>
          <p:cNvSpPr txBox="1"/>
          <p:nvPr/>
        </p:nvSpPr>
        <p:spPr>
          <a:xfrm>
            <a:off x="7458391" y="3678238"/>
            <a:ext cx="994696" cy="369332"/>
          </a:xfrm>
          <a:prstGeom prst="rect">
            <a:avLst/>
          </a:prstGeom>
          <a:noFill/>
        </p:spPr>
        <p:txBody>
          <a:bodyPr wrap="none" rtlCol="0">
            <a:spAutoFit/>
          </a:bodyPr>
          <a:lstStyle/>
          <a:p>
            <a:r>
              <a:rPr lang="en-US" dirty="0"/>
              <a:t>very bad</a:t>
            </a:r>
          </a:p>
        </p:txBody>
      </p:sp>
      <p:sp>
        <p:nvSpPr>
          <p:cNvPr id="150" name="TextBox 149">
            <a:extLst>
              <a:ext uri="{FF2B5EF4-FFF2-40B4-BE49-F238E27FC236}">
                <a16:creationId xmlns:a16="http://schemas.microsoft.com/office/drawing/2014/main" id="{1FED0C05-6112-0F4F-89D1-3839F45B0E69}"/>
              </a:ext>
            </a:extLst>
          </p:cNvPr>
          <p:cNvSpPr txBox="1"/>
          <p:nvPr/>
        </p:nvSpPr>
        <p:spPr>
          <a:xfrm>
            <a:off x="6259681" y="4416984"/>
            <a:ext cx="1308563" cy="369332"/>
          </a:xfrm>
          <a:prstGeom prst="rect">
            <a:avLst/>
          </a:prstGeom>
          <a:noFill/>
        </p:spPr>
        <p:txBody>
          <a:bodyPr wrap="none" rtlCol="0">
            <a:spAutoFit/>
          </a:bodyPr>
          <a:lstStyle/>
          <a:p>
            <a:r>
              <a:rPr lang="en-US" dirty="0"/>
              <a:t>Score cutoff</a:t>
            </a:r>
          </a:p>
        </p:txBody>
      </p:sp>
      <p:cxnSp>
        <p:nvCxnSpPr>
          <p:cNvPr id="152" name="Straight Connector 151">
            <a:extLst>
              <a:ext uri="{FF2B5EF4-FFF2-40B4-BE49-F238E27FC236}">
                <a16:creationId xmlns:a16="http://schemas.microsoft.com/office/drawing/2014/main" id="{912D8850-0E5B-8444-8CDF-CC99D2B53907}"/>
              </a:ext>
            </a:extLst>
          </p:cNvPr>
          <p:cNvCxnSpPr>
            <a:cxnSpLocks/>
          </p:cNvCxnSpPr>
          <p:nvPr/>
        </p:nvCxnSpPr>
        <p:spPr>
          <a:xfrm>
            <a:off x="4554356" y="1899974"/>
            <a:ext cx="2364704" cy="371432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D69310AE-8A72-374E-BF6D-33AE0AEFB95B}"/>
              </a:ext>
            </a:extLst>
          </p:cNvPr>
          <p:cNvSpPr txBox="1"/>
          <p:nvPr/>
        </p:nvSpPr>
        <p:spPr>
          <a:xfrm>
            <a:off x="3009347" y="5345911"/>
            <a:ext cx="1113318" cy="369332"/>
          </a:xfrm>
          <a:prstGeom prst="rect">
            <a:avLst/>
          </a:prstGeom>
          <a:noFill/>
        </p:spPr>
        <p:txBody>
          <a:bodyPr wrap="none" rtlCol="0">
            <a:spAutoFit/>
          </a:bodyPr>
          <a:lstStyle/>
          <a:p>
            <a:r>
              <a:rPr lang="en-US" dirty="0"/>
              <a:t>very good</a:t>
            </a:r>
          </a:p>
        </p:txBody>
      </p:sp>
    </p:spTree>
    <p:extLst>
      <p:ext uri="{BB962C8B-B14F-4D97-AF65-F5344CB8AC3E}">
        <p14:creationId xmlns:p14="http://schemas.microsoft.com/office/powerpoint/2010/main" val="182841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riangle 148">
            <a:extLst>
              <a:ext uri="{FF2B5EF4-FFF2-40B4-BE49-F238E27FC236}">
                <a16:creationId xmlns:a16="http://schemas.microsoft.com/office/drawing/2014/main" id="{84862742-A751-E84A-84D1-745040EF85F4}"/>
              </a:ext>
            </a:extLst>
          </p:cNvPr>
          <p:cNvSpPr/>
          <p:nvPr/>
        </p:nvSpPr>
        <p:spPr>
          <a:xfrm flipV="1">
            <a:off x="4584207" y="1915790"/>
            <a:ext cx="4759192" cy="3873391"/>
          </a:xfrm>
          <a:prstGeom prst="triangle">
            <a:avLst>
              <a:gd name="adj" fmla="val 5178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a:extLst>
              <a:ext uri="{FF2B5EF4-FFF2-40B4-BE49-F238E27FC236}">
                <a16:creationId xmlns:a16="http://schemas.microsoft.com/office/drawing/2014/main" id="{6866649E-D203-8F4B-81C4-6F3F6B0D2A5B}"/>
              </a:ext>
            </a:extLst>
          </p:cNvPr>
          <p:cNvSpPr/>
          <p:nvPr/>
        </p:nvSpPr>
        <p:spPr>
          <a:xfrm>
            <a:off x="2159868" y="2077079"/>
            <a:ext cx="4759192" cy="3528938"/>
          </a:xfrm>
          <a:prstGeom prst="triangle">
            <a:avLst>
              <a:gd name="adj" fmla="val 5254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0950" y="1333653"/>
            <a:ext cx="8698365" cy="1325563"/>
          </a:xfrm>
        </p:spPr>
        <p:txBody>
          <a:bodyPr>
            <a:noAutofit/>
          </a:bodyPr>
          <a:lstStyle/>
          <a:p>
            <a:r>
              <a:rPr lang="en-US" sz="3600" dirty="0">
                <a:latin typeface="+mn-lt"/>
              </a:rPr>
              <a:t>The Score and Cutoff Define Decision Regions</a:t>
            </a:r>
            <a:br>
              <a:rPr lang="en-US" sz="3600" dirty="0"/>
            </a:b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5" name="Slide Number Placeholder 4"/>
          <p:cNvSpPr>
            <a:spLocks noGrp="1"/>
          </p:cNvSpPr>
          <p:nvPr>
            <p:ph type="sldNum" sz="quarter" idx="12"/>
          </p:nvPr>
        </p:nvSpPr>
        <p:spPr/>
        <p:txBody>
          <a:bodyPr/>
          <a:lstStyle/>
          <a:p>
            <a:fld id="{88CD9788-50B9-FE4F-BD86-303CACCBE7E1}" type="slidenum">
              <a:rPr lang="en-US" smtClean="0"/>
              <a:t>21</a:t>
            </a:fld>
            <a:endParaRPr lang="en-US"/>
          </a:p>
        </p:txBody>
      </p:sp>
      <p:sp>
        <p:nvSpPr>
          <p:cNvPr id="3" name="Rectangle 2">
            <a:extLst>
              <a:ext uri="{FF2B5EF4-FFF2-40B4-BE49-F238E27FC236}">
                <a16:creationId xmlns:a16="http://schemas.microsoft.com/office/drawing/2014/main" id="{A4C4A7EB-84F4-4F4B-96C1-4167745E1B34}"/>
              </a:ext>
            </a:extLst>
          </p:cNvPr>
          <p:cNvSpPr/>
          <p:nvPr/>
        </p:nvSpPr>
        <p:spPr>
          <a:xfrm>
            <a:off x="2046802" y="1899974"/>
            <a:ext cx="5050395" cy="3724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DC6768-B7AC-FA4C-A504-4731F8D24FF8}"/>
              </a:ext>
            </a:extLst>
          </p:cNvPr>
          <p:cNvSpPr txBox="1"/>
          <p:nvPr/>
        </p:nvSpPr>
        <p:spPr>
          <a:xfrm>
            <a:off x="4360053" y="5916370"/>
            <a:ext cx="401072" cy="369332"/>
          </a:xfrm>
          <a:prstGeom prst="rect">
            <a:avLst/>
          </a:prstGeom>
          <a:noFill/>
        </p:spPr>
        <p:txBody>
          <a:bodyPr wrap="none" rtlCol="0">
            <a:spAutoFit/>
          </a:bodyPr>
          <a:lstStyle/>
          <a:p>
            <a:r>
              <a:rPr lang="en-US" dirty="0"/>
              <a:t>x1</a:t>
            </a:r>
          </a:p>
        </p:txBody>
      </p:sp>
      <p:sp>
        <p:nvSpPr>
          <p:cNvPr id="6" name="TextBox 5">
            <a:extLst>
              <a:ext uri="{FF2B5EF4-FFF2-40B4-BE49-F238E27FC236}">
                <a16:creationId xmlns:a16="http://schemas.microsoft.com/office/drawing/2014/main" id="{EE5AF234-42E3-E143-8D57-97CA1202D553}"/>
              </a:ext>
            </a:extLst>
          </p:cNvPr>
          <p:cNvSpPr txBox="1"/>
          <p:nvPr/>
        </p:nvSpPr>
        <p:spPr>
          <a:xfrm>
            <a:off x="1327192" y="3577414"/>
            <a:ext cx="401072" cy="369332"/>
          </a:xfrm>
          <a:prstGeom prst="rect">
            <a:avLst/>
          </a:prstGeom>
          <a:noFill/>
        </p:spPr>
        <p:txBody>
          <a:bodyPr wrap="none" rtlCol="0">
            <a:spAutoFit/>
          </a:bodyPr>
          <a:lstStyle/>
          <a:p>
            <a:r>
              <a:rPr lang="en-US" dirty="0"/>
              <a:t>x2</a:t>
            </a:r>
          </a:p>
        </p:txBody>
      </p:sp>
      <p:cxnSp>
        <p:nvCxnSpPr>
          <p:cNvPr id="152" name="Straight Connector 151">
            <a:extLst>
              <a:ext uri="{FF2B5EF4-FFF2-40B4-BE49-F238E27FC236}">
                <a16:creationId xmlns:a16="http://schemas.microsoft.com/office/drawing/2014/main" id="{912D8850-0E5B-8444-8CDF-CC99D2B53907}"/>
              </a:ext>
            </a:extLst>
          </p:cNvPr>
          <p:cNvCxnSpPr>
            <a:cxnSpLocks/>
          </p:cNvCxnSpPr>
          <p:nvPr/>
        </p:nvCxnSpPr>
        <p:spPr>
          <a:xfrm>
            <a:off x="4554356" y="1899974"/>
            <a:ext cx="2364704" cy="371432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8" name="Triangle 147">
            <a:extLst>
              <a:ext uri="{FF2B5EF4-FFF2-40B4-BE49-F238E27FC236}">
                <a16:creationId xmlns:a16="http://schemas.microsoft.com/office/drawing/2014/main" id="{812989E9-B17C-2B4E-BAFA-2D3D2A92638F}"/>
              </a:ext>
            </a:extLst>
          </p:cNvPr>
          <p:cNvSpPr/>
          <p:nvPr/>
        </p:nvSpPr>
        <p:spPr>
          <a:xfrm>
            <a:off x="2046802" y="1919623"/>
            <a:ext cx="4759192" cy="3528938"/>
          </a:xfrm>
          <a:prstGeom prst="triangle">
            <a:avLst>
              <a:gd name="adj" fmla="val 5254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8D728B-49D0-C942-ACA2-03FFFE896CE5}"/>
              </a:ext>
            </a:extLst>
          </p:cNvPr>
          <p:cNvSpPr/>
          <p:nvPr/>
        </p:nvSpPr>
        <p:spPr>
          <a:xfrm>
            <a:off x="2052564" y="1903149"/>
            <a:ext cx="2492662" cy="3706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9C4083C-BF85-064A-A036-3F7005B877EF}"/>
              </a:ext>
            </a:extLst>
          </p:cNvPr>
          <p:cNvSpPr/>
          <p:nvPr/>
        </p:nvSpPr>
        <p:spPr>
          <a:xfrm>
            <a:off x="7103253" y="1618749"/>
            <a:ext cx="2573643" cy="4484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F6EF5245-792A-A544-9ED1-F4A4A996FF3E}"/>
              </a:ext>
            </a:extLst>
          </p:cNvPr>
          <p:cNvSpPr/>
          <p:nvPr/>
        </p:nvSpPr>
        <p:spPr>
          <a:xfrm>
            <a:off x="6389699" y="5631818"/>
            <a:ext cx="1178546" cy="539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1FED0C05-6112-0F4F-89D1-3839F45B0E69}"/>
              </a:ext>
            </a:extLst>
          </p:cNvPr>
          <p:cNvSpPr txBox="1"/>
          <p:nvPr/>
        </p:nvSpPr>
        <p:spPr>
          <a:xfrm>
            <a:off x="6259681" y="4416984"/>
            <a:ext cx="1308563" cy="369332"/>
          </a:xfrm>
          <a:prstGeom prst="rect">
            <a:avLst/>
          </a:prstGeom>
          <a:noFill/>
        </p:spPr>
        <p:txBody>
          <a:bodyPr wrap="none" rtlCol="0">
            <a:spAutoFit/>
          </a:bodyPr>
          <a:lstStyle/>
          <a:p>
            <a:r>
              <a:rPr lang="en-US" dirty="0"/>
              <a:t>Score cutoff</a:t>
            </a:r>
          </a:p>
        </p:txBody>
      </p:sp>
      <p:sp>
        <p:nvSpPr>
          <p:cNvPr id="18" name="TextBox 17">
            <a:extLst>
              <a:ext uri="{FF2B5EF4-FFF2-40B4-BE49-F238E27FC236}">
                <a16:creationId xmlns:a16="http://schemas.microsoft.com/office/drawing/2014/main" id="{114BAF20-0627-3443-B89D-E2BF346F34E5}"/>
              </a:ext>
            </a:extLst>
          </p:cNvPr>
          <p:cNvSpPr txBox="1"/>
          <p:nvPr/>
        </p:nvSpPr>
        <p:spPr>
          <a:xfrm>
            <a:off x="2987763" y="3059668"/>
            <a:ext cx="826445" cy="369332"/>
          </a:xfrm>
          <a:prstGeom prst="rect">
            <a:avLst/>
          </a:prstGeom>
          <a:noFill/>
        </p:spPr>
        <p:txBody>
          <a:bodyPr wrap="none" rtlCol="0">
            <a:spAutoFit/>
          </a:bodyPr>
          <a:lstStyle/>
          <a:p>
            <a:r>
              <a:rPr lang="en-US" dirty="0"/>
              <a:t>Accept</a:t>
            </a:r>
          </a:p>
        </p:txBody>
      </p:sp>
      <p:sp>
        <p:nvSpPr>
          <p:cNvPr id="153" name="TextBox 152">
            <a:extLst>
              <a:ext uri="{FF2B5EF4-FFF2-40B4-BE49-F238E27FC236}">
                <a16:creationId xmlns:a16="http://schemas.microsoft.com/office/drawing/2014/main" id="{948D685F-637B-534C-A163-FD2AB6078A74}"/>
              </a:ext>
            </a:extLst>
          </p:cNvPr>
          <p:cNvSpPr txBox="1"/>
          <p:nvPr/>
        </p:nvSpPr>
        <p:spPr>
          <a:xfrm>
            <a:off x="5768461" y="2493454"/>
            <a:ext cx="765722" cy="369332"/>
          </a:xfrm>
          <a:prstGeom prst="rect">
            <a:avLst/>
          </a:prstGeom>
          <a:noFill/>
        </p:spPr>
        <p:txBody>
          <a:bodyPr wrap="none" rtlCol="0">
            <a:spAutoFit/>
          </a:bodyPr>
          <a:lstStyle/>
          <a:p>
            <a:r>
              <a:rPr lang="en-US" dirty="0"/>
              <a:t>Reject</a:t>
            </a:r>
          </a:p>
        </p:txBody>
      </p:sp>
      <p:sp>
        <p:nvSpPr>
          <p:cNvPr id="19" name="TextBox 18">
            <a:extLst>
              <a:ext uri="{FF2B5EF4-FFF2-40B4-BE49-F238E27FC236}">
                <a16:creationId xmlns:a16="http://schemas.microsoft.com/office/drawing/2014/main" id="{C23D55DA-9843-014A-8944-70FAD06C0095}"/>
              </a:ext>
            </a:extLst>
          </p:cNvPr>
          <p:cNvSpPr txBox="1"/>
          <p:nvPr/>
        </p:nvSpPr>
        <p:spPr>
          <a:xfrm>
            <a:off x="3973654" y="3946746"/>
            <a:ext cx="1122423" cy="369332"/>
          </a:xfrm>
          <a:prstGeom prst="rect">
            <a:avLst/>
          </a:prstGeom>
          <a:noFill/>
        </p:spPr>
        <p:txBody>
          <a:bodyPr wrap="none" rtlCol="0">
            <a:spAutoFit/>
          </a:bodyPr>
          <a:lstStyle/>
          <a:p>
            <a:r>
              <a:rPr lang="en-US" dirty="0"/>
              <a:t>Model M</a:t>
            </a:r>
            <a:r>
              <a:rPr lang="en-US" baseline="-25000" dirty="0"/>
              <a:t>0</a:t>
            </a:r>
            <a:endParaRPr lang="en-US" dirty="0"/>
          </a:p>
        </p:txBody>
      </p:sp>
    </p:spTree>
    <p:extLst>
      <p:ext uri="{BB962C8B-B14F-4D97-AF65-F5344CB8AC3E}">
        <p14:creationId xmlns:p14="http://schemas.microsoft.com/office/powerpoint/2010/main" val="102900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1685463" y="4669169"/>
            <a:ext cx="3690264" cy="689049"/>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5922432" y="3457338"/>
            <a:ext cx="2776257" cy="86488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Arrow Connector 11"/>
          <p:cNvCxnSpPr>
            <a:cxnSpLocks/>
          </p:cNvCxnSpPr>
          <p:nvPr/>
        </p:nvCxnSpPr>
        <p:spPr>
          <a:xfrm>
            <a:off x="1064880" y="2212958"/>
            <a:ext cx="1267477"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4365547" y="2212958"/>
            <a:ext cx="1091455"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21349" y="2577636"/>
            <a:ext cx="388248" cy="300082"/>
          </a:xfrm>
          <a:prstGeom prst="rect">
            <a:avLst/>
          </a:prstGeom>
          <a:noFill/>
        </p:spPr>
        <p:txBody>
          <a:bodyPr wrap="none" rtlCol="0">
            <a:spAutoFit/>
          </a:bodyPr>
          <a:lstStyle/>
          <a:p>
            <a:r>
              <a:rPr lang="en-US" sz="1350" dirty="0"/>
              <a:t>No</a:t>
            </a:r>
          </a:p>
        </p:txBody>
      </p:sp>
      <p:sp>
        <p:nvSpPr>
          <p:cNvPr id="26" name="TextBox 25"/>
          <p:cNvSpPr txBox="1"/>
          <p:nvPr/>
        </p:nvSpPr>
        <p:spPr>
          <a:xfrm>
            <a:off x="4469769" y="1886169"/>
            <a:ext cx="683713" cy="300082"/>
          </a:xfrm>
          <a:prstGeom prst="rect">
            <a:avLst/>
          </a:prstGeom>
          <a:noFill/>
        </p:spPr>
        <p:txBody>
          <a:bodyPr wrap="none" rtlCol="0">
            <a:spAutoFit/>
          </a:bodyPr>
          <a:lstStyle/>
          <a:p>
            <a:r>
              <a:rPr lang="en-US" sz="1350" dirty="0"/>
              <a:t>Yes/OK</a:t>
            </a:r>
          </a:p>
        </p:txBody>
      </p:sp>
      <p:sp>
        <p:nvSpPr>
          <p:cNvPr id="27" name="TextBox 26"/>
          <p:cNvSpPr txBox="1"/>
          <p:nvPr/>
        </p:nvSpPr>
        <p:spPr>
          <a:xfrm>
            <a:off x="1115894" y="1912996"/>
            <a:ext cx="1165447" cy="300082"/>
          </a:xfrm>
          <a:prstGeom prst="rect">
            <a:avLst/>
          </a:prstGeom>
          <a:noFill/>
        </p:spPr>
        <p:txBody>
          <a:bodyPr wrap="none" rtlCol="0">
            <a:spAutoFit/>
          </a:bodyPr>
          <a:lstStyle/>
          <a:p>
            <a:r>
              <a:rPr lang="en-US" sz="1350" dirty="0"/>
              <a:t>All Population</a:t>
            </a:r>
          </a:p>
        </p:txBody>
      </p:sp>
      <p:sp>
        <p:nvSpPr>
          <p:cNvPr id="34" name="TextBox 33"/>
          <p:cNvSpPr txBox="1"/>
          <p:nvPr/>
        </p:nvSpPr>
        <p:spPr>
          <a:xfrm>
            <a:off x="5561163" y="2077420"/>
            <a:ext cx="863121" cy="323165"/>
          </a:xfrm>
          <a:prstGeom prst="rect">
            <a:avLst/>
          </a:prstGeom>
          <a:noFill/>
        </p:spPr>
        <p:txBody>
          <a:bodyPr wrap="none" rtlCol="0">
            <a:spAutoFit/>
          </a:bodyPr>
          <a:lstStyle/>
          <a:p>
            <a:r>
              <a:rPr lang="en-US" sz="1500" b="1" dirty="0"/>
              <a:t>Approve</a:t>
            </a:r>
          </a:p>
        </p:txBody>
      </p:sp>
      <p:cxnSp>
        <p:nvCxnSpPr>
          <p:cNvPr id="38" name="Straight Arrow Connector 37"/>
          <p:cNvCxnSpPr>
            <a:cxnSpLocks/>
            <a:endCxn id="62" idx="0"/>
          </p:cNvCxnSpPr>
          <p:nvPr/>
        </p:nvCxnSpPr>
        <p:spPr>
          <a:xfrm flipH="1">
            <a:off x="3366283" y="2632657"/>
            <a:ext cx="10614" cy="1629365"/>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2464749" y="1888016"/>
            <a:ext cx="1796637" cy="642167"/>
            <a:chOff x="4021282" y="4920797"/>
            <a:chExt cx="2395516" cy="856222"/>
          </a:xfrm>
        </p:grpSpPr>
        <p:sp>
          <p:nvSpPr>
            <p:cNvPr id="44" name="Rectangle 43"/>
            <p:cNvSpPr/>
            <p:nvPr/>
          </p:nvSpPr>
          <p:spPr>
            <a:xfrm>
              <a:off x="4021282" y="4920797"/>
              <a:ext cx="2395516" cy="856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TextBox 44"/>
            <p:cNvSpPr txBox="1"/>
            <p:nvPr/>
          </p:nvSpPr>
          <p:spPr>
            <a:xfrm>
              <a:off x="4290062" y="5131724"/>
              <a:ext cx="1806479" cy="430886"/>
            </a:xfrm>
            <a:prstGeom prst="rect">
              <a:avLst/>
            </a:prstGeom>
            <a:noFill/>
          </p:spPr>
          <p:txBody>
            <a:bodyPr wrap="none" rtlCol="0">
              <a:spAutoFit/>
            </a:bodyPr>
            <a:lstStyle/>
            <a:p>
              <a:pPr algn="ctr"/>
              <a:r>
                <a:rPr lang="en-US" sz="1500" dirty="0"/>
                <a:t>Risk Model M</a:t>
              </a:r>
              <a:r>
                <a:rPr lang="en-US" sz="1500" baseline="-25000" dirty="0"/>
                <a:t>0</a:t>
              </a:r>
            </a:p>
          </p:txBody>
        </p:sp>
      </p:grpSp>
      <p:sp>
        <p:nvSpPr>
          <p:cNvPr id="62" name="TextBox 61"/>
          <p:cNvSpPr txBox="1"/>
          <p:nvPr/>
        </p:nvSpPr>
        <p:spPr>
          <a:xfrm>
            <a:off x="2978997" y="4262022"/>
            <a:ext cx="774571" cy="323165"/>
          </a:xfrm>
          <a:prstGeom prst="rect">
            <a:avLst/>
          </a:prstGeom>
          <a:noFill/>
        </p:spPr>
        <p:txBody>
          <a:bodyPr wrap="none" rtlCol="0">
            <a:spAutoFit/>
          </a:bodyPr>
          <a:lstStyle/>
          <a:p>
            <a:r>
              <a:rPr lang="en-US" sz="1500" b="1" dirty="0"/>
              <a:t>Decline</a:t>
            </a:r>
          </a:p>
        </p:txBody>
      </p:sp>
      <p:sp>
        <p:nvSpPr>
          <p:cNvPr id="65" name="TextBox 64"/>
          <p:cNvSpPr txBox="1"/>
          <p:nvPr/>
        </p:nvSpPr>
        <p:spPr>
          <a:xfrm>
            <a:off x="459122" y="188206"/>
            <a:ext cx="8684878" cy="646331"/>
          </a:xfrm>
          <a:prstGeom prst="rect">
            <a:avLst/>
          </a:prstGeom>
          <a:noFill/>
        </p:spPr>
        <p:txBody>
          <a:bodyPr wrap="square" rtlCol="0">
            <a:spAutoFit/>
          </a:bodyPr>
          <a:lstStyle/>
          <a:p>
            <a:r>
              <a:rPr lang="en-US" sz="3600" dirty="0"/>
              <a:t>We Use Model M</a:t>
            </a:r>
            <a:r>
              <a:rPr lang="en-US" sz="3600" baseline="-25000" dirty="0"/>
              <a:t>0</a:t>
            </a:r>
            <a:r>
              <a:rPr lang="en-US" sz="3600" dirty="0"/>
              <a:t> for a Few Years</a:t>
            </a:r>
          </a:p>
        </p:txBody>
      </p:sp>
      <p:sp>
        <p:nvSpPr>
          <p:cNvPr id="67" name="TextBox 66"/>
          <p:cNvSpPr txBox="1"/>
          <p:nvPr/>
        </p:nvSpPr>
        <p:spPr>
          <a:xfrm>
            <a:off x="5922432" y="2448059"/>
            <a:ext cx="1904432" cy="1015663"/>
          </a:xfrm>
          <a:prstGeom prst="rect">
            <a:avLst/>
          </a:prstGeom>
          <a:noFill/>
        </p:spPr>
        <p:txBody>
          <a:bodyPr wrap="none" rtlCol="0">
            <a:spAutoFit/>
          </a:bodyPr>
          <a:lstStyle/>
          <a:p>
            <a:pPr marL="137160" indent="-137160">
              <a:buFont typeface="Arial" panose="020B0604020202020204" pitchFamily="34" charset="0"/>
              <a:buChar char="•"/>
            </a:pPr>
            <a:r>
              <a:rPr lang="en-US" sz="1500" dirty="0"/>
              <a:t>Book new account,</a:t>
            </a:r>
          </a:p>
          <a:p>
            <a:pPr marL="137160" indent="-137160">
              <a:buFont typeface="Arial" panose="020B0604020202020204" pitchFamily="34" charset="0"/>
              <a:buChar char="•"/>
            </a:pPr>
            <a:r>
              <a:rPr lang="en-US" sz="1500" dirty="0"/>
              <a:t>Pay claim or request</a:t>
            </a:r>
          </a:p>
          <a:p>
            <a:pPr marL="137160" indent="-137160">
              <a:buFont typeface="Arial" panose="020B0604020202020204" pitchFamily="34" charset="0"/>
              <a:buChar char="•"/>
            </a:pPr>
            <a:r>
              <a:rPr lang="en-US" sz="1500" dirty="0"/>
              <a:t>Approve transaction</a:t>
            </a:r>
          </a:p>
          <a:p>
            <a:pPr marL="137160" indent="-137160">
              <a:buFont typeface="Arial" panose="020B0604020202020204" pitchFamily="34" charset="0"/>
              <a:buChar char="•"/>
            </a:pPr>
            <a:r>
              <a:rPr lang="en-US" sz="1500" dirty="0"/>
              <a:t>…</a:t>
            </a:r>
          </a:p>
        </p:txBody>
      </p:sp>
      <p:sp>
        <p:nvSpPr>
          <p:cNvPr id="40" name="TextBox 39"/>
          <p:cNvSpPr txBox="1"/>
          <p:nvPr/>
        </p:nvSpPr>
        <p:spPr>
          <a:xfrm>
            <a:off x="6017224" y="3592387"/>
            <a:ext cx="2628733" cy="646331"/>
          </a:xfrm>
          <a:prstGeom prst="rect">
            <a:avLst/>
          </a:prstGeom>
          <a:noFill/>
        </p:spPr>
        <p:txBody>
          <a:bodyPr wrap="none" rtlCol="0">
            <a:spAutoFit/>
          </a:bodyPr>
          <a:lstStyle/>
          <a:p>
            <a:pPr algn="ctr"/>
            <a:r>
              <a:rPr lang="en-US" i="1" dirty="0"/>
              <a:t>Outcome generally known</a:t>
            </a:r>
          </a:p>
          <a:p>
            <a:pPr algn="ctr"/>
            <a:r>
              <a:rPr lang="en-US" i="1" dirty="0"/>
              <a:t>Label as a good or bad</a:t>
            </a:r>
          </a:p>
        </p:txBody>
      </p:sp>
      <p:sp>
        <p:nvSpPr>
          <p:cNvPr id="2" name="TextBox 1"/>
          <p:cNvSpPr txBox="1"/>
          <p:nvPr/>
        </p:nvSpPr>
        <p:spPr>
          <a:xfrm>
            <a:off x="1841261" y="4633446"/>
            <a:ext cx="3438442" cy="646331"/>
          </a:xfrm>
          <a:prstGeom prst="rect">
            <a:avLst/>
          </a:prstGeom>
          <a:noFill/>
        </p:spPr>
        <p:txBody>
          <a:bodyPr wrap="none" rtlCol="0">
            <a:spAutoFit/>
          </a:bodyPr>
          <a:lstStyle/>
          <a:p>
            <a:pPr algn="ctr"/>
            <a:r>
              <a:rPr lang="en-US" i="1" dirty="0"/>
              <a:t>Don’t know truth</a:t>
            </a:r>
          </a:p>
          <a:p>
            <a:pPr algn="ctr"/>
            <a:r>
              <a:rPr lang="en-US" i="1" dirty="0"/>
              <a:t>(leads to Reject Inference problem)</a:t>
            </a:r>
          </a:p>
        </p:txBody>
      </p:sp>
      <p:sp>
        <p:nvSpPr>
          <p:cNvPr id="3" name="TextBox 2">
            <a:extLst>
              <a:ext uri="{FF2B5EF4-FFF2-40B4-BE49-F238E27FC236}">
                <a16:creationId xmlns:a16="http://schemas.microsoft.com/office/drawing/2014/main" id="{C39A5A42-D64B-4E41-8F3F-40B5A24D9E4A}"/>
              </a:ext>
            </a:extLst>
          </p:cNvPr>
          <p:cNvSpPr txBox="1"/>
          <p:nvPr/>
        </p:nvSpPr>
        <p:spPr>
          <a:xfrm>
            <a:off x="1197979" y="5699424"/>
            <a:ext cx="6235361" cy="369332"/>
          </a:xfrm>
          <a:prstGeom prst="rect">
            <a:avLst/>
          </a:prstGeom>
          <a:noFill/>
        </p:spPr>
        <p:txBody>
          <a:bodyPr wrap="none" rtlCol="0">
            <a:spAutoFit/>
          </a:bodyPr>
          <a:lstStyle/>
          <a:p>
            <a:r>
              <a:rPr lang="en-US" dirty="0"/>
              <a:t>After a few years we have enough data to build a new model M</a:t>
            </a:r>
            <a:r>
              <a:rPr lang="en-US" baseline="-25000" dirty="0"/>
              <a:t>1</a:t>
            </a:r>
          </a:p>
        </p:txBody>
      </p:sp>
    </p:spTree>
    <p:extLst>
      <p:ext uri="{BB962C8B-B14F-4D97-AF65-F5344CB8AC3E}">
        <p14:creationId xmlns:p14="http://schemas.microsoft.com/office/powerpoint/2010/main" val="388878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riangle 148">
            <a:extLst>
              <a:ext uri="{FF2B5EF4-FFF2-40B4-BE49-F238E27FC236}">
                <a16:creationId xmlns:a16="http://schemas.microsoft.com/office/drawing/2014/main" id="{84862742-A751-E84A-84D1-745040EF85F4}"/>
              </a:ext>
            </a:extLst>
          </p:cNvPr>
          <p:cNvSpPr/>
          <p:nvPr/>
        </p:nvSpPr>
        <p:spPr>
          <a:xfrm flipV="1">
            <a:off x="4584207" y="1915790"/>
            <a:ext cx="4759192" cy="3873391"/>
          </a:xfrm>
          <a:prstGeom prst="triangle">
            <a:avLst>
              <a:gd name="adj" fmla="val 5178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a:extLst>
              <a:ext uri="{FF2B5EF4-FFF2-40B4-BE49-F238E27FC236}">
                <a16:creationId xmlns:a16="http://schemas.microsoft.com/office/drawing/2014/main" id="{6866649E-D203-8F4B-81C4-6F3F6B0D2A5B}"/>
              </a:ext>
            </a:extLst>
          </p:cNvPr>
          <p:cNvSpPr/>
          <p:nvPr/>
        </p:nvSpPr>
        <p:spPr>
          <a:xfrm>
            <a:off x="2159868" y="2077079"/>
            <a:ext cx="4759192" cy="3528938"/>
          </a:xfrm>
          <a:prstGeom prst="triangle">
            <a:avLst>
              <a:gd name="adj" fmla="val 5254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8815" y="1595075"/>
            <a:ext cx="8744673" cy="1325563"/>
          </a:xfrm>
        </p:spPr>
        <p:txBody>
          <a:bodyPr>
            <a:noAutofit/>
          </a:bodyPr>
          <a:lstStyle/>
          <a:p>
            <a:r>
              <a:rPr lang="en-US" sz="3600" dirty="0">
                <a:latin typeface="+mn-lt"/>
              </a:rPr>
              <a:t>Now We Have New Data, But in a </a:t>
            </a:r>
            <a:br>
              <a:rPr lang="en-US" sz="3600" dirty="0">
                <a:latin typeface="+mn-lt"/>
              </a:rPr>
            </a:br>
            <a:r>
              <a:rPr lang="en-US" sz="3600" dirty="0">
                <a:latin typeface="+mn-lt"/>
              </a:rPr>
              <a:t>Biased Region</a:t>
            </a:r>
            <a:br>
              <a:rPr lang="en-US" sz="3600" dirty="0"/>
            </a:b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5" name="Slide Number Placeholder 4"/>
          <p:cNvSpPr>
            <a:spLocks noGrp="1"/>
          </p:cNvSpPr>
          <p:nvPr>
            <p:ph type="sldNum" sz="quarter" idx="12"/>
          </p:nvPr>
        </p:nvSpPr>
        <p:spPr/>
        <p:txBody>
          <a:bodyPr/>
          <a:lstStyle/>
          <a:p>
            <a:fld id="{88CD9788-50B9-FE4F-BD86-303CACCBE7E1}" type="slidenum">
              <a:rPr lang="en-US" smtClean="0"/>
              <a:t>23</a:t>
            </a:fld>
            <a:endParaRPr lang="en-US"/>
          </a:p>
        </p:txBody>
      </p:sp>
      <p:sp>
        <p:nvSpPr>
          <p:cNvPr id="3" name="Rectangle 2">
            <a:extLst>
              <a:ext uri="{FF2B5EF4-FFF2-40B4-BE49-F238E27FC236}">
                <a16:creationId xmlns:a16="http://schemas.microsoft.com/office/drawing/2014/main" id="{A4C4A7EB-84F4-4F4B-96C1-4167745E1B34}"/>
              </a:ext>
            </a:extLst>
          </p:cNvPr>
          <p:cNvSpPr/>
          <p:nvPr/>
        </p:nvSpPr>
        <p:spPr>
          <a:xfrm>
            <a:off x="2046802" y="1899974"/>
            <a:ext cx="5050395" cy="3724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DC6768-B7AC-FA4C-A504-4731F8D24FF8}"/>
              </a:ext>
            </a:extLst>
          </p:cNvPr>
          <p:cNvSpPr txBox="1"/>
          <p:nvPr/>
        </p:nvSpPr>
        <p:spPr>
          <a:xfrm>
            <a:off x="4360053" y="5916370"/>
            <a:ext cx="401072" cy="369332"/>
          </a:xfrm>
          <a:prstGeom prst="rect">
            <a:avLst/>
          </a:prstGeom>
          <a:noFill/>
        </p:spPr>
        <p:txBody>
          <a:bodyPr wrap="none" rtlCol="0">
            <a:spAutoFit/>
          </a:bodyPr>
          <a:lstStyle/>
          <a:p>
            <a:r>
              <a:rPr lang="en-US" dirty="0"/>
              <a:t>x1</a:t>
            </a:r>
          </a:p>
        </p:txBody>
      </p:sp>
      <p:sp>
        <p:nvSpPr>
          <p:cNvPr id="6" name="TextBox 5">
            <a:extLst>
              <a:ext uri="{FF2B5EF4-FFF2-40B4-BE49-F238E27FC236}">
                <a16:creationId xmlns:a16="http://schemas.microsoft.com/office/drawing/2014/main" id="{EE5AF234-42E3-E143-8D57-97CA1202D553}"/>
              </a:ext>
            </a:extLst>
          </p:cNvPr>
          <p:cNvSpPr txBox="1"/>
          <p:nvPr/>
        </p:nvSpPr>
        <p:spPr>
          <a:xfrm>
            <a:off x="1327192" y="3577414"/>
            <a:ext cx="401072" cy="369332"/>
          </a:xfrm>
          <a:prstGeom prst="rect">
            <a:avLst/>
          </a:prstGeom>
          <a:noFill/>
        </p:spPr>
        <p:txBody>
          <a:bodyPr wrap="none" rtlCol="0">
            <a:spAutoFit/>
          </a:bodyPr>
          <a:lstStyle/>
          <a:p>
            <a:r>
              <a:rPr lang="en-US" dirty="0"/>
              <a:t>x2</a:t>
            </a:r>
          </a:p>
        </p:txBody>
      </p:sp>
      <p:cxnSp>
        <p:nvCxnSpPr>
          <p:cNvPr id="152" name="Straight Connector 151">
            <a:extLst>
              <a:ext uri="{FF2B5EF4-FFF2-40B4-BE49-F238E27FC236}">
                <a16:creationId xmlns:a16="http://schemas.microsoft.com/office/drawing/2014/main" id="{912D8850-0E5B-8444-8CDF-CC99D2B53907}"/>
              </a:ext>
            </a:extLst>
          </p:cNvPr>
          <p:cNvCxnSpPr>
            <a:cxnSpLocks/>
          </p:cNvCxnSpPr>
          <p:nvPr/>
        </p:nvCxnSpPr>
        <p:spPr>
          <a:xfrm>
            <a:off x="4554356" y="1899974"/>
            <a:ext cx="2364704" cy="371432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8" name="Triangle 147">
            <a:extLst>
              <a:ext uri="{FF2B5EF4-FFF2-40B4-BE49-F238E27FC236}">
                <a16:creationId xmlns:a16="http://schemas.microsoft.com/office/drawing/2014/main" id="{812989E9-B17C-2B4E-BAFA-2D3D2A92638F}"/>
              </a:ext>
            </a:extLst>
          </p:cNvPr>
          <p:cNvSpPr/>
          <p:nvPr/>
        </p:nvSpPr>
        <p:spPr>
          <a:xfrm>
            <a:off x="2046802" y="1919623"/>
            <a:ext cx="4759192" cy="3528938"/>
          </a:xfrm>
          <a:prstGeom prst="triangle">
            <a:avLst>
              <a:gd name="adj" fmla="val 5254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8D728B-49D0-C942-ACA2-03FFFE896CE5}"/>
              </a:ext>
            </a:extLst>
          </p:cNvPr>
          <p:cNvSpPr/>
          <p:nvPr/>
        </p:nvSpPr>
        <p:spPr>
          <a:xfrm>
            <a:off x="2052564" y="1903149"/>
            <a:ext cx="2492662" cy="370604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9C4083C-BF85-064A-A036-3F7005B877EF}"/>
              </a:ext>
            </a:extLst>
          </p:cNvPr>
          <p:cNvSpPr/>
          <p:nvPr/>
        </p:nvSpPr>
        <p:spPr>
          <a:xfrm>
            <a:off x="7103253" y="1613034"/>
            <a:ext cx="2573643" cy="4484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F6EF5245-792A-A544-9ED1-F4A4A996FF3E}"/>
              </a:ext>
            </a:extLst>
          </p:cNvPr>
          <p:cNvSpPr/>
          <p:nvPr/>
        </p:nvSpPr>
        <p:spPr>
          <a:xfrm>
            <a:off x="6389699" y="5631818"/>
            <a:ext cx="1178546" cy="539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1FED0C05-6112-0F4F-89D1-3839F45B0E69}"/>
              </a:ext>
            </a:extLst>
          </p:cNvPr>
          <p:cNvSpPr txBox="1"/>
          <p:nvPr/>
        </p:nvSpPr>
        <p:spPr>
          <a:xfrm>
            <a:off x="6259681" y="4416984"/>
            <a:ext cx="1308563" cy="369332"/>
          </a:xfrm>
          <a:prstGeom prst="rect">
            <a:avLst/>
          </a:prstGeom>
          <a:noFill/>
        </p:spPr>
        <p:txBody>
          <a:bodyPr wrap="none" rtlCol="0">
            <a:spAutoFit/>
          </a:bodyPr>
          <a:lstStyle/>
          <a:p>
            <a:r>
              <a:rPr lang="en-US" dirty="0"/>
              <a:t>Score cutoff</a:t>
            </a:r>
          </a:p>
        </p:txBody>
      </p:sp>
      <p:sp>
        <p:nvSpPr>
          <p:cNvPr id="18" name="TextBox 17">
            <a:extLst>
              <a:ext uri="{FF2B5EF4-FFF2-40B4-BE49-F238E27FC236}">
                <a16:creationId xmlns:a16="http://schemas.microsoft.com/office/drawing/2014/main" id="{114BAF20-0627-3443-B89D-E2BF346F34E5}"/>
              </a:ext>
            </a:extLst>
          </p:cNvPr>
          <p:cNvSpPr txBox="1"/>
          <p:nvPr/>
        </p:nvSpPr>
        <p:spPr>
          <a:xfrm>
            <a:off x="2102519" y="1977547"/>
            <a:ext cx="826445" cy="369332"/>
          </a:xfrm>
          <a:prstGeom prst="rect">
            <a:avLst/>
          </a:prstGeom>
          <a:noFill/>
        </p:spPr>
        <p:txBody>
          <a:bodyPr wrap="none" rtlCol="0">
            <a:spAutoFit/>
          </a:bodyPr>
          <a:lstStyle/>
          <a:p>
            <a:r>
              <a:rPr lang="en-US" dirty="0"/>
              <a:t>Accept</a:t>
            </a:r>
          </a:p>
        </p:txBody>
      </p:sp>
      <p:sp>
        <p:nvSpPr>
          <p:cNvPr id="153" name="TextBox 152">
            <a:extLst>
              <a:ext uri="{FF2B5EF4-FFF2-40B4-BE49-F238E27FC236}">
                <a16:creationId xmlns:a16="http://schemas.microsoft.com/office/drawing/2014/main" id="{948D685F-637B-534C-A163-FD2AB6078A74}"/>
              </a:ext>
            </a:extLst>
          </p:cNvPr>
          <p:cNvSpPr txBox="1"/>
          <p:nvPr/>
        </p:nvSpPr>
        <p:spPr>
          <a:xfrm>
            <a:off x="4940591" y="1986783"/>
            <a:ext cx="765722" cy="369332"/>
          </a:xfrm>
          <a:prstGeom prst="rect">
            <a:avLst/>
          </a:prstGeom>
          <a:noFill/>
        </p:spPr>
        <p:txBody>
          <a:bodyPr wrap="none" rtlCol="0">
            <a:spAutoFit/>
          </a:bodyPr>
          <a:lstStyle/>
          <a:p>
            <a:r>
              <a:rPr lang="en-US" dirty="0"/>
              <a:t>Reject</a:t>
            </a:r>
          </a:p>
        </p:txBody>
      </p:sp>
      <p:sp>
        <p:nvSpPr>
          <p:cNvPr id="19" name="TextBox 18">
            <a:extLst>
              <a:ext uri="{FF2B5EF4-FFF2-40B4-BE49-F238E27FC236}">
                <a16:creationId xmlns:a16="http://schemas.microsoft.com/office/drawing/2014/main" id="{C23D55DA-9843-014A-8944-70FAD06C0095}"/>
              </a:ext>
            </a:extLst>
          </p:cNvPr>
          <p:cNvSpPr txBox="1"/>
          <p:nvPr/>
        </p:nvSpPr>
        <p:spPr>
          <a:xfrm>
            <a:off x="3494528" y="2061183"/>
            <a:ext cx="1122423" cy="369332"/>
          </a:xfrm>
          <a:prstGeom prst="rect">
            <a:avLst/>
          </a:prstGeom>
          <a:noFill/>
        </p:spPr>
        <p:txBody>
          <a:bodyPr wrap="none" rtlCol="0">
            <a:spAutoFit/>
          </a:bodyPr>
          <a:lstStyle/>
          <a:p>
            <a:r>
              <a:rPr lang="en-US" dirty="0"/>
              <a:t>Model M</a:t>
            </a:r>
            <a:r>
              <a:rPr lang="en-US" baseline="-25000" dirty="0"/>
              <a:t>0</a:t>
            </a:r>
            <a:endParaRPr lang="en-US" dirty="0"/>
          </a:p>
        </p:txBody>
      </p:sp>
      <p:sp>
        <p:nvSpPr>
          <p:cNvPr id="7" name="TextBox 6">
            <a:extLst>
              <a:ext uri="{FF2B5EF4-FFF2-40B4-BE49-F238E27FC236}">
                <a16:creationId xmlns:a16="http://schemas.microsoft.com/office/drawing/2014/main" id="{92B3F8CF-410D-6E44-B760-1BFD6CC50DD1}"/>
              </a:ext>
            </a:extLst>
          </p:cNvPr>
          <p:cNvSpPr txBox="1"/>
          <p:nvPr/>
        </p:nvSpPr>
        <p:spPr>
          <a:xfrm>
            <a:off x="2332374" y="3817777"/>
            <a:ext cx="3171463" cy="1477328"/>
          </a:xfrm>
          <a:prstGeom prst="rect">
            <a:avLst/>
          </a:prstGeom>
          <a:noFill/>
        </p:spPr>
        <p:txBody>
          <a:bodyPr wrap="square" rtlCol="0">
            <a:spAutoFit/>
          </a:bodyPr>
          <a:lstStyle/>
          <a:p>
            <a:r>
              <a:rPr lang="en-US" dirty="0"/>
              <a:t>We only accepted events in this region, so we only have labeled data in this region. We build our new model M1 using the only labeled data we have.</a:t>
            </a:r>
          </a:p>
        </p:txBody>
      </p:sp>
      <p:sp>
        <p:nvSpPr>
          <p:cNvPr id="20" name="TextBox 19">
            <a:extLst>
              <a:ext uri="{FF2B5EF4-FFF2-40B4-BE49-F238E27FC236}">
                <a16:creationId xmlns:a16="http://schemas.microsoft.com/office/drawing/2014/main" id="{5773F879-3B3D-914E-9999-505EC9A41A0C}"/>
              </a:ext>
            </a:extLst>
          </p:cNvPr>
          <p:cNvSpPr txBox="1"/>
          <p:nvPr/>
        </p:nvSpPr>
        <p:spPr>
          <a:xfrm>
            <a:off x="5669524" y="2080355"/>
            <a:ext cx="1516741" cy="1754326"/>
          </a:xfrm>
          <a:prstGeom prst="rect">
            <a:avLst/>
          </a:prstGeom>
          <a:noFill/>
        </p:spPr>
        <p:txBody>
          <a:bodyPr wrap="square" rtlCol="0">
            <a:spAutoFit/>
          </a:bodyPr>
          <a:lstStyle/>
          <a:p>
            <a:r>
              <a:rPr lang="en-US" dirty="0"/>
              <a:t>We have data in this region, but they were rejected so we have no labels</a:t>
            </a:r>
          </a:p>
        </p:txBody>
      </p:sp>
    </p:spTree>
    <p:extLst>
      <p:ext uri="{BB962C8B-B14F-4D97-AF65-F5344CB8AC3E}">
        <p14:creationId xmlns:p14="http://schemas.microsoft.com/office/powerpoint/2010/main" val="3497353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815" y="1595075"/>
            <a:ext cx="8744673" cy="1325563"/>
          </a:xfrm>
        </p:spPr>
        <p:txBody>
          <a:bodyPr>
            <a:noAutofit/>
          </a:bodyPr>
          <a:lstStyle/>
          <a:p>
            <a:r>
              <a:rPr lang="en-US" sz="3600" dirty="0">
                <a:latin typeface="+mn-lt"/>
              </a:rPr>
              <a:t>Our Data For Building M</a:t>
            </a:r>
            <a:r>
              <a:rPr lang="en-US" sz="3600" baseline="-25000" dirty="0">
                <a:latin typeface="+mn-lt"/>
              </a:rPr>
              <a:t>1</a:t>
            </a:r>
            <a:r>
              <a:rPr lang="en-US" sz="3600" dirty="0">
                <a:latin typeface="+mn-lt"/>
              </a:rPr>
              <a:t> Looks Like This</a:t>
            </a:r>
            <a:br>
              <a:rPr lang="en-US" sz="3600" dirty="0"/>
            </a:b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5" name="Slide Number Placeholder 4"/>
          <p:cNvSpPr>
            <a:spLocks noGrp="1"/>
          </p:cNvSpPr>
          <p:nvPr>
            <p:ph type="sldNum" sz="quarter" idx="12"/>
          </p:nvPr>
        </p:nvSpPr>
        <p:spPr/>
        <p:txBody>
          <a:bodyPr/>
          <a:lstStyle/>
          <a:p>
            <a:fld id="{88CD9788-50B9-FE4F-BD86-303CACCBE7E1}" type="slidenum">
              <a:rPr lang="en-US" smtClean="0"/>
              <a:t>24</a:t>
            </a:fld>
            <a:endParaRPr lang="en-US"/>
          </a:p>
        </p:txBody>
      </p:sp>
      <p:sp>
        <p:nvSpPr>
          <p:cNvPr id="3" name="Rectangle 2">
            <a:extLst>
              <a:ext uri="{FF2B5EF4-FFF2-40B4-BE49-F238E27FC236}">
                <a16:creationId xmlns:a16="http://schemas.microsoft.com/office/drawing/2014/main" id="{A4C4A7EB-84F4-4F4B-96C1-4167745E1B34}"/>
              </a:ext>
            </a:extLst>
          </p:cNvPr>
          <p:cNvSpPr/>
          <p:nvPr/>
        </p:nvSpPr>
        <p:spPr>
          <a:xfrm>
            <a:off x="2046802" y="1899974"/>
            <a:ext cx="5050395" cy="3724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DC6768-B7AC-FA4C-A504-4731F8D24FF8}"/>
              </a:ext>
            </a:extLst>
          </p:cNvPr>
          <p:cNvSpPr txBox="1"/>
          <p:nvPr/>
        </p:nvSpPr>
        <p:spPr>
          <a:xfrm>
            <a:off x="4360053" y="5916370"/>
            <a:ext cx="401072" cy="369332"/>
          </a:xfrm>
          <a:prstGeom prst="rect">
            <a:avLst/>
          </a:prstGeom>
          <a:noFill/>
        </p:spPr>
        <p:txBody>
          <a:bodyPr wrap="none" rtlCol="0">
            <a:spAutoFit/>
          </a:bodyPr>
          <a:lstStyle/>
          <a:p>
            <a:r>
              <a:rPr lang="en-US" dirty="0"/>
              <a:t>x1</a:t>
            </a:r>
          </a:p>
        </p:txBody>
      </p:sp>
      <p:sp>
        <p:nvSpPr>
          <p:cNvPr id="6" name="TextBox 5">
            <a:extLst>
              <a:ext uri="{FF2B5EF4-FFF2-40B4-BE49-F238E27FC236}">
                <a16:creationId xmlns:a16="http://schemas.microsoft.com/office/drawing/2014/main" id="{EE5AF234-42E3-E143-8D57-97CA1202D553}"/>
              </a:ext>
            </a:extLst>
          </p:cNvPr>
          <p:cNvSpPr txBox="1"/>
          <p:nvPr/>
        </p:nvSpPr>
        <p:spPr>
          <a:xfrm>
            <a:off x="1327192" y="3577414"/>
            <a:ext cx="401072" cy="369332"/>
          </a:xfrm>
          <a:prstGeom prst="rect">
            <a:avLst/>
          </a:prstGeom>
          <a:noFill/>
        </p:spPr>
        <p:txBody>
          <a:bodyPr wrap="none" rtlCol="0">
            <a:spAutoFit/>
          </a:bodyPr>
          <a:lstStyle/>
          <a:p>
            <a:r>
              <a:rPr lang="en-US" dirty="0"/>
              <a:t>x2</a:t>
            </a:r>
          </a:p>
        </p:txBody>
      </p:sp>
      <p:cxnSp>
        <p:nvCxnSpPr>
          <p:cNvPr id="152" name="Straight Connector 151">
            <a:extLst>
              <a:ext uri="{FF2B5EF4-FFF2-40B4-BE49-F238E27FC236}">
                <a16:creationId xmlns:a16="http://schemas.microsoft.com/office/drawing/2014/main" id="{912D8850-0E5B-8444-8CDF-CC99D2B53907}"/>
              </a:ext>
            </a:extLst>
          </p:cNvPr>
          <p:cNvCxnSpPr>
            <a:cxnSpLocks/>
          </p:cNvCxnSpPr>
          <p:nvPr/>
        </p:nvCxnSpPr>
        <p:spPr>
          <a:xfrm>
            <a:off x="4554356" y="1899974"/>
            <a:ext cx="2364704" cy="371432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1FED0C05-6112-0F4F-89D1-3839F45B0E69}"/>
              </a:ext>
            </a:extLst>
          </p:cNvPr>
          <p:cNvSpPr txBox="1"/>
          <p:nvPr/>
        </p:nvSpPr>
        <p:spPr>
          <a:xfrm>
            <a:off x="6653220" y="4949419"/>
            <a:ext cx="2337691" cy="369332"/>
          </a:xfrm>
          <a:prstGeom prst="rect">
            <a:avLst/>
          </a:prstGeom>
          <a:noFill/>
        </p:spPr>
        <p:txBody>
          <a:bodyPr wrap="none" rtlCol="0">
            <a:spAutoFit/>
          </a:bodyPr>
          <a:lstStyle/>
          <a:p>
            <a:r>
              <a:rPr lang="en-US" dirty="0"/>
              <a:t>Model M</a:t>
            </a:r>
            <a:r>
              <a:rPr lang="en-US" baseline="-25000" dirty="0"/>
              <a:t>0</a:t>
            </a:r>
            <a:r>
              <a:rPr lang="en-US" dirty="0"/>
              <a:t> Score cutoff</a:t>
            </a:r>
          </a:p>
        </p:txBody>
      </p:sp>
      <p:sp>
        <p:nvSpPr>
          <p:cNvPr id="8" name="TextBox 7">
            <a:extLst>
              <a:ext uri="{FF2B5EF4-FFF2-40B4-BE49-F238E27FC236}">
                <a16:creationId xmlns:a16="http://schemas.microsoft.com/office/drawing/2014/main" id="{C8FE1968-828E-2840-9D9C-EFA0AE0C7082}"/>
              </a:ext>
            </a:extLst>
          </p:cNvPr>
          <p:cNvSpPr txBox="1"/>
          <p:nvPr/>
        </p:nvSpPr>
        <p:spPr>
          <a:xfrm>
            <a:off x="447112" y="6206489"/>
            <a:ext cx="6094831" cy="646331"/>
          </a:xfrm>
          <a:prstGeom prst="rect">
            <a:avLst/>
          </a:prstGeom>
          <a:noFill/>
        </p:spPr>
        <p:txBody>
          <a:bodyPr wrap="square" rtlCol="0">
            <a:spAutoFit/>
          </a:bodyPr>
          <a:lstStyle/>
          <a:p>
            <a:r>
              <a:rPr lang="en-US" dirty="0"/>
              <a:t>We only have data with labels in this biased region. We build our new model M1 using the only labeled data we have.</a:t>
            </a:r>
          </a:p>
        </p:txBody>
      </p:sp>
      <p:sp>
        <p:nvSpPr>
          <p:cNvPr id="23" name="Oval 22">
            <a:extLst>
              <a:ext uri="{FF2B5EF4-FFF2-40B4-BE49-F238E27FC236}">
                <a16:creationId xmlns:a16="http://schemas.microsoft.com/office/drawing/2014/main" id="{B74876DB-9B41-154D-9AAE-A068344375CC}"/>
              </a:ext>
            </a:extLst>
          </p:cNvPr>
          <p:cNvSpPr/>
          <p:nvPr/>
        </p:nvSpPr>
        <p:spPr>
          <a:xfrm>
            <a:off x="6758958" y="6087681"/>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6C640A3-9D22-934B-B8B4-E032BF9172B9}"/>
              </a:ext>
            </a:extLst>
          </p:cNvPr>
          <p:cNvSpPr/>
          <p:nvPr/>
        </p:nvSpPr>
        <p:spPr>
          <a:xfrm>
            <a:off x="5972349" y="2169470"/>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EFDF795-182B-6940-96F3-3C753E065F75}"/>
              </a:ext>
            </a:extLst>
          </p:cNvPr>
          <p:cNvSpPr/>
          <p:nvPr/>
        </p:nvSpPr>
        <p:spPr>
          <a:xfrm>
            <a:off x="2507036" y="21349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4A9B88E-2806-1E46-8780-5C8B5B5902FC}"/>
              </a:ext>
            </a:extLst>
          </p:cNvPr>
          <p:cNvSpPr/>
          <p:nvPr/>
        </p:nvSpPr>
        <p:spPr>
          <a:xfrm>
            <a:off x="3666901" y="20810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F8BD84E-3CC0-DA40-A10D-804E90E2AC51}"/>
              </a:ext>
            </a:extLst>
          </p:cNvPr>
          <p:cNvSpPr/>
          <p:nvPr/>
        </p:nvSpPr>
        <p:spPr>
          <a:xfrm>
            <a:off x="3737827" y="226268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CA8C521-6BB4-F848-B908-60FD992BF3DB}"/>
              </a:ext>
            </a:extLst>
          </p:cNvPr>
          <p:cNvSpPr/>
          <p:nvPr/>
        </p:nvSpPr>
        <p:spPr>
          <a:xfrm>
            <a:off x="4163101" y="217185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80871BF-2B11-7C46-AF55-9D8FFA4089BD}"/>
              </a:ext>
            </a:extLst>
          </p:cNvPr>
          <p:cNvSpPr/>
          <p:nvPr/>
        </p:nvSpPr>
        <p:spPr>
          <a:xfrm>
            <a:off x="4461066" y="227544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73439FB-2E58-B346-839B-FB1CB502612C}"/>
              </a:ext>
            </a:extLst>
          </p:cNvPr>
          <p:cNvSpPr/>
          <p:nvPr/>
        </p:nvSpPr>
        <p:spPr>
          <a:xfrm>
            <a:off x="2360013" y="29001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26BBCFE-F466-A641-A6DE-0C8BB6D63894}"/>
              </a:ext>
            </a:extLst>
          </p:cNvPr>
          <p:cNvSpPr/>
          <p:nvPr/>
        </p:nvSpPr>
        <p:spPr>
          <a:xfrm>
            <a:off x="2937409" y="52473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A6DC37F-7DD9-E742-89E4-AFBF6C4A6AA6}"/>
              </a:ext>
            </a:extLst>
          </p:cNvPr>
          <p:cNvSpPr/>
          <p:nvPr/>
        </p:nvSpPr>
        <p:spPr>
          <a:xfrm>
            <a:off x="3360152" y="25838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F587AF-58CE-3342-8F2B-B965E86B7F64}"/>
              </a:ext>
            </a:extLst>
          </p:cNvPr>
          <p:cNvSpPr/>
          <p:nvPr/>
        </p:nvSpPr>
        <p:spPr>
          <a:xfrm>
            <a:off x="3975130" y="280126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E3379F5-E1EC-B348-A8BF-84A49C9A937F}"/>
              </a:ext>
            </a:extLst>
          </p:cNvPr>
          <p:cNvSpPr/>
          <p:nvPr/>
        </p:nvSpPr>
        <p:spPr>
          <a:xfrm>
            <a:off x="4714480" y="27558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C734FFA-654E-6646-A2A3-4445E57E100D}"/>
              </a:ext>
            </a:extLst>
          </p:cNvPr>
          <p:cNvSpPr/>
          <p:nvPr/>
        </p:nvSpPr>
        <p:spPr>
          <a:xfrm>
            <a:off x="2442531" y="353946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8D2D6E6-A1B1-FF4F-A1A3-FF87C34AB47F}"/>
              </a:ext>
            </a:extLst>
          </p:cNvPr>
          <p:cNvSpPr/>
          <p:nvPr/>
        </p:nvSpPr>
        <p:spPr>
          <a:xfrm>
            <a:off x="2805001" y="32657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021B6D2-87C3-7344-A028-6CB8DEDE32FA}"/>
              </a:ext>
            </a:extLst>
          </p:cNvPr>
          <p:cNvSpPr/>
          <p:nvPr/>
        </p:nvSpPr>
        <p:spPr>
          <a:xfrm>
            <a:off x="2824089" y="275584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5C5DEB1-9BA0-6540-822F-4CA26F48BED8}"/>
              </a:ext>
            </a:extLst>
          </p:cNvPr>
          <p:cNvSpPr/>
          <p:nvPr/>
        </p:nvSpPr>
        <p:spPr>
          <a:xfrm>
            <a:off x="3511608" y="298919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04045BA-CD34-E942-A7E6-5C6E649B8075}"/>
              </a:ext>
            </a:extLst>
          </p:cNvPr>
          <p:cNvSpPr/>
          <p:nvPr/>
        </p:nvSpPr>
        <p:spPr>
          <a:xfrm>
            <a:off x="2342000" y="44978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4B6665-8AAC-3B41-969A-AD1DF5C9C7FE}"/>
              </a:ext>
            </a:extLst>
          </p:cNvPr>
          <p:cNvSpPr/>
          <p:nvPr/>
        </p:nvSpPr>
        <p:spPr>
          <a:xfrm>
            <a:off x="2967581" y="392511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D1985E0-FBDE-9A4C-B9FD-CA5605105725}"/>
              </a:ext>
            </a:extLst>
          </p:cNvPr>
          <p:cNvSpPr/>
          <p:nvPr/>
        </p:nvSpPr>
        <p:spPr>
          <a:xfrm>
            <a:off x="3168226"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6366EA2-FEB4-4746-9C19-948BA2D230D3}"/>
              </a:ext>
            </a:extLst>
          </p:cNvPr>
          <p:cNvSpPr/>
          <p:nvPr/>
        </p:nvSpPr>
        <p:spPr>
          <a:xfrm>
            <a:off x="3962456" y="368688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D310C09-ECAF-4C4C-9223-F58B83592E46}"/>
              </a:ext>
            </a:extLst>
          </p:cNvPr>
          <p:cNvSpPr/>
          <p:nvPr/>
        </p:nvSpPr>
        <p:spPr>
          <a:xfrm>
            <a:off x="4352010" y="356157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F801FA7-EA39-3A46-B847-1DC6076E67BD}"/>
              </a:ext>
            </a:extLst>
          </p:cNvPr>
          <p:cNvSpPr/>
          <p:nvPr/>
        </p:nvSpPr>
        <p:spPr>
          <a:xfrm>
            <a:off x="4234847" y="338437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C545E66-C13B-1947-BEF4-D30F6B7BDB1A}"/>
              </a:ext>
            </a:extLst>
          </p:cNvPr>
          <p:cNvSpPr/>
          <p:nvPr/>
        </p:nvSpPr>
        <p:spPr>
          <a:xfrm>
            <a:off x="4695392" y="354881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C7E976F-5629-B640-B5C2-DAF4C5413236}"/>
              </a:ext>
            </a:extLst>
          </p:cNvPr>
          <p:cNvSpPr/>
          <p:nvPr/>
        </p:nvSpPr>
        <p:spPr>
          <a:xfrm>
            <a:off x="4578229" y="337161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4FE6B6F-D07F-3D43-9BC1-0074FF12A635}"/>
              </a:ext>
            </a:extLst>
          </p:cNvPr>
          <p:cNvSpPr/>
          <p:nvPr/>
        </p:nvSpPr>
        <p:spPr>
          <a:xfrm>
            <a:off x="5644440" y="39508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A3FA916-A1FA-D640-AAC1-5942E94E1983}"/>
              </a:ext>
            </a:extLst>
          </p:cNvPr>
          <p:cNvSpPr/>
          <p:nvPr/>
        </p:nvSpPr>
        <p:spPr>
          <a:xfrm>
            <a:off x="5930208" y="442938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A3BFDDC-A714-4C4A-B1C9-22F37412891D}"/>
              </a:ext>
            </a:extLst>
          </p:cNvPr>
          <p:cNvSpPr/>
          <p:nvPr/>
        </p:nvSpPr>
        <p:spPr>
          <a:xfrm>
            <a:off x="5447416" y="353605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C668249E-2D83-9244-90B7-B869D788E82D}"/>
              </a:ext>
            </a:extLst>
          </p:cNvPr>
          <p:cNvSpPr/>
          <p:nvPr/>
        </p:nvSpPr>
        <p:spPr>
          <a:xfrm>
            <a:off x="5123122" y="313021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47743A5-6086-CD4C-AD7D-C0140CC6FF53}"/>
              </a:ext>
            </a:extLst>
          </p:cNvPr>
          <p:cNvSpPr/>
          <p:nvPr/>
        </p:nvSpPr>
        <p:spPr>
          <a:xfrm>
            <a:off x="4325681" y="413100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A5599C1-B58B-8B47-A377-7BF47FA36DB6}"/>
              </a:ext>
            </a:extLst>
          </p:cNvPr>
          <p:cNvSpPr/>
          <p:nvPr/>
        </p:nvSpPr>
        <p:spPr>
          <a:xfrm>
            <a:off x="4234847" y="269586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D6D997E-DA91-214A-9383-193B1BF71D58}"/>
              </a:ext>
            </a:extLst>
          </p:cNvPr>
          <p:cNvSpPr/>
          <p:nvPr/>
        </p:nvSpPr>
        <p:spPr>
          <a:xfrm>
            <a:off x="4669063" y="4118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38DF805-3781-DB49-AD9C-81D65A4EEB30}"/>
              </a:ext>
            </a:extLst>
          </p:cNvPr>
          <p:cNvSpPr/>
          <p:nvPr/>
        </p:nvSpPr>
        <p:spPr>
          <a:xfrm>
            <a:off x="4551900" y="39410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95D2EB-6DAF-864B-8DD8-48F95686FF0E}"/>
              </a:ext>
            </a:extLst>
          </p:cNvPr>
          <p:cNvSpPr/>
          <p:nvPr/>
        </p:nvSpPr>
        <p:spPr>
          <a:xfrm>
            <a:off x="5077705" y="4118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4DA2FBB-63AE-C84B-92D1-0F1CE3517EA7}"/>
              </a:ext>
            </a:extLst>
          </p:cNvPr>
          <p:cNvSpPr/>
          <p:nvPr/>
        </p:nvSpPr>
        <p:spPr>
          <a:xfrm>
            <a:off x="4960542" y="39410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31F97F-01CB-E946-B58C-C4ECE61BCC09}"/>
              </a:ext>
            </a:extLst>
          </p:cNvPr>
          <p:cNvSpPr/>
          <p:nvPr/>
        </p:nvSpPr>
        <p:spPr>
          <a:xfrm>
            <a:off x="5421087" y="410548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BF6E3B3-C7DE-AD45-B01C-CB3A2FD0AF06}"/>
              </a:ext>
            </a:extLst>
          </p:cNvPr>
          <p:cNvSpPr/>
          <p:nvPr/>
        </p:nvSpPr>
        <p:spPr>
          <a:xfrm>
            <a:off x="5258507" y="396707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4F91D0A-6DA9-6D44-B97E-F0CADD6AFDD7}"/>
              </a:ext>
            </a:extLst>
          </p:cNvPr>
          <p:cNvSpPr/>
          <p:nvPr/>
        </p:nvSpPr>
        <p:spPr>
          <a:xfrm>
            <a:off x="4306593" y="473922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8ECF907-B183-C046-AB88-3EDC8BD4089C}"/>
              </a:ext>
            </a:extLst>
          </p:cNvPr>
          <p:cNvSpPr/>
          <p:nvPr/>
        </p:nvSpPr>
        <p:spPr>
          <a:xfrm>
            <a:off x="5005959" y="291848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D302D12-D0B5-0344-8A9F-725D8B087E3E}"/>
              </a:ext>
            </a:extLst>
          </p:cNvPr>
          <p:cNvSpPr/>
          <p:nvPr/>
        </p:nvSpPr>
        <p:spPr>
          <a:xfrm>
            <a:off x="4649975" y="47264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F14F4F3-EAD5-B94D-90C2-4D60795080C2}"/>
              </a:ext>
            </a:extLst>
          </p:cNvPr>
          <p:cNvSpPr/>
          <p:nvPr/>
        </p:nvSpPr>
        <p:spPr>
          <a:xfrm>
            <a:off x="3605899" y="245264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3B51B27-A929-774E-83A9-6CDD84748B4A}"/>
              </a:ext>
            </a:extLst>
          </p:cNvPr>
          <p:cNvSpPr/>
          <p:nvPr/>
        </p:nvSpPr>
        <p:spPr>
          <a:xfrm>
            <a:off x="5058617" y="47264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B2B8FAD-F62C-6946-B3B1-D46045487D2B}"/>
              </a:ext>
            </a:extLst>
          </p:cNvPr>
          <p:cNvSpPr/>
          <p:nvPr/>
        </p:nvSpPr>
        <p:spPr>
          <a:xfrm>
            <a:off x="5086647" y="358946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3B81430-A283-DF44-ADBC-B0BF2C531B41}"/>
              </a:ext>
            </a:extLst>
          </p:cNvPr>
          <p:cNvSpPr/>
          <p:nvPr/>
        </p:nvSpPr>
        <p:spPr>
          <a:xfrm>
            <a:off x="5401999" y="471370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8DFF981-325C-7244-9A94-61195EAC69CC}"/>
              </a:ext>
            </a:extLst>
          </p:cNvPr>
          <p:cNvSpPr/>
          <p:nvPr/>
        </p:nvSpPr>
        <p:spPr>
          <a:xfrm>
            <a:off x="3061310" y="203559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D3E4317-82DE-3345-AE1E-79EEB2781E9E}"/>
              </a:ext>
            </a:extLst>
          </p:cNvPr>
          <p:cNvSpPr/>
          <p:nvPr/>
        </p:nvSpPr>
        <p:spPr>
          <a:xfrm>
            <a:off x="4280264" y="53086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F295D7E-7F92-DC4E-96E3-A83C3972FC31}"/>
              </a:ext>
            </a:extLst>
          </p:cNvPr>
          <p:cNvSpPr/>
          <p:nvPr/>
        </p:nvSpPr>
        <p:spPr>
          <a:xfrm>
            <a:off x="6176731" y="471370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C342C11-D9B9-B24E-9C1C-F77CA7FB3D78}"/>
              </a:ext>
            </a:extLst>
          </p:cNvPr>
          <p:cNvSpPr/>
          <p:nvPr/>
        </p:nvSpPr>
        <p:spPr>
          <a:xfrm>
            <a:off x="4623646" y="529590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DA3F51F-E167-F742-B491-CAA93671D20B}"/>
              </a:ext>
            </a:extLst>
          </p:cNvPr>
          <p:cNvSpPr/>
          <p:nvPr/>
        </p:nvSpPr>
        <p:spPr>
          <a:xfrm>
            <a:off x="3748143" y="292726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E9E57BA-2DF1-0142-A1D5-DED32615F41F}"/>
              </a:ext>
            </a:extLst>
          </p:cNvPr>
          <p:cNvSpPr/>
          <p:nvPr/>
        </p:nvSpPr>
        <p:spPr>
          <a:xfrm>
            <a:off x="5032288" y="529590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3581D89-8A25-1C45-9928-2B0A97CED3AF}"/>
              </a:ext>
            </a:extLst>
          </p:cNvPr>
          <p:cNvSpPr/>
          <p:nvPr/>
        </p:nvSpPr>
        <p:spPr>
          <a:xfrm>
            <a:off x="4834532" y="343940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0C7EA21-690A-4F4B-80FA-E89810A00A37}"/>
              </a:ext>
            </a:extLst>
          </p:cNvPr>
          <p:cNvSpPr/>
          <p:nvPr/>
        </p:nvSpPr>
        <p:spPr>
          <a:xfrm>
            <a:off x="5375670" y="528313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0D8EFEC-EAC1-1547-8705-BB779735FA12}"/>
              </a:ext>
            </a:extLst>
          </p:cNvPr>
          <p:cNvSpPr/>
          <p:nvPr/>
        </p:nvSpPr>
        <p:spPr>
          <a:xfrm>
            <a:off x="2507036" y="33051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43C7140-A107-994F-9811-E673ED717E1B}"/>
              </a:ext>
            </a:extLst>
          </p:cNvPr>
          <p:cNvSpPr/>
          <p:nvPr/>
        </p:nvSpPr>
        <p:spPr>
          <a:xfrm>
            <a:off x="2410635" y="53994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013B29C-23EC-9041-8D51-E720A8448068}"/>
              </a:ext>
            </a:extLst>
          </p:cNvPr>
          <p:cNvSpPr/>
          <p:nvPr/>
        </p:nvSpPr>
        <p:spPr>
          <a:xfrm>
            <a:off x="3802332" y="320224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806E033-ABC1-594E-A6F5-4A5FDCF2FFD7}"/>
              </a:ext>
            </a:extLst>
          </p:cNvPr>
          <p:cNvSpPr/>
          <p:nvPr/>
        </p:nvSpPr>
        <p:spPr>
          <a:xfrm>
            <a:off x="2967581" y="37405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ADBB411-BDBA-D641-9021-7AB6679089A6}"/>
              </a:ext>
            </a:extLst>
          </p:cNvPr>
          <p:cNvSpPr/>
          <p:nvPr/>
        </p:nvSpPr>
        <p:spPr>
          <a:xfrm>
            <a:off x="3518759" y="34375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585263E-21EC-8442-9659-FD7578FC6A7D}"/>
              </a:ext>
            </a:extLst>
          </p:cNvPr>
          <p:cNvSpPr/>
          <p:nvPr/>
        </p:nvSpPr>
        <p:spPr>
          <a:xfrm>
            <a:off x="3576113" y="3773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764DF6A9-2B97-0347-83F9-5736DFF7EEAE}"/>
              </a:ext>
            </a:extLst>
          </p:cNvPr>
          <p:cNvSpPr/>
          <p:nvPr/>
        </p:nvSpPr>
        <p:spPr>
          <a:xfrm>
            <a:off x="3749764" y="353575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91B52AC8-7FCE-D343-B448-DDFB6B0D0A58}"/>
              </a:ext>
            </a:extLst>
          </p:cNvPr>
          <p:cNvSpPr/>
          <p:nvPr/>
        </p:nvSpPr>
        <p:spPr>
          <a:xfrm>
            <a:off x="2649773" y="390543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466C3DB-3A8C-D142-9E4A-4C80E6F088CE}"/>
              </a:ext>
            </a:extLst>
          </p:cNvPr>
          <p:cNvSpPr/>
          <p:nvPr/>
        </p:nvSpPr>
        <p:spPr>
          <a:xfrm>
            <a:off x="3429885" y="46043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292C9DD-E1CE-9748-AEE1-FDF9408DC290}"/>
              </a:ext>
            </a:extLst>
          </p:cNvPr>
          <p:cNvSpPr/>
          <p:nvPr/>
        </p:nvSpPr>
        <p:spPr>
          <a:xfrm>
            <a:off x="3387294" y="415673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2F1714F-6FB7-534C-BF85-57E11ECE0109}"/>
              </a:ext>
            </a:extLst>
          </p:cNvPr>
          <p:cNvSpPr/>
          <p:nvPr/>
        </p:nvSpPr>
        <p:spPr>
          <a:xfrm>
            <a:off x="3854187" y="443964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665C188-CEDB-E546-B61D-8A91775767F9}"/>
              </a:ext>
            </a:extLst>
          </p:cNvPr>
          <p:cNvSpPr/>
          <p:nvPr/>
        </p:nvSpPr>
        <p:spPr>
          <a:xfrm>
            <a:off x="2608941" y="473893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3D1D983-1C37-7345-95EE-F1434E9CC25B}"/>
              </a:ext>
            </a:extLst>
          </p:cNvPr>
          <p:cNvSpPr/>
          <p:nvPr/>
        </p:nvSpPr>
        <p:spPr>
          <a:xfrm>
            <a:off x="2952323" y="472617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B328B14-65DE-2A43-896B-8D095B89942B}"/>
              </a:ext>
            </a:extLst>
          </p:cNvPr>
          <p:cNvSpPr/>
          <p:nvPr/>
        </p:nvSpPr>
        <p:spPr>
          <a:xfrm>
            <a:off x="3397844" y="49636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A383E53-0A93-924A-9C61-0763821DE705}"/>
              </a:ext>
            </a:extLst>
          </p:cNvPr>
          <p:cNvSpPr/>
          <p:nvPr/>
        </p:nvSpPr>
        <p:spPr>
          <a:xfrm>
            <a:off x="3858528" y="497686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50084A59-A6C6-B448-A22B-483B5D0D82DB}"/>
              </a:ext>
            </a:extLst>
          </p:cNvPr>
          <p:cNvSpPr/>
          <p:nvPr/>
        </p:nvSpPr>
        <p:spPr>
          <a:xfrm>
            <a:off x="5186761" y="324209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31BCECB-8020-8941-87D8-03659DC73676}"/>
              </a:ext>
            </a:extLst>
          </p:cNvPr>
          <p:cNvSpPr/>
          <p:nvPr/>
        </p:nvSpPr>
        <p:spPr>
          <a:xfrm>
            <a:off x="4541326" y="30532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E78DA9F6-2172-934A-85F7-C8242771AFBC}"/>
              </a:ext>
            </a:extLst>
          </p:cNvPr>
          <p:cNvSpPr/>
          <p:nvPr/>
        </p:nvSpPr>
        <p:spPr>
          <a:xfrm>
            <a:off x="4416515" y="25903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681B1D96-6645-3D49-A80D-D6CFE4EC7C4C}"/>
              </a:ext>
            </a:extLst>
          </p:cNvPr>
          <p:cNvSpPr/>
          <p:nvPr/>
        </p:nvSpPr>
        <p:spPr>
          <a:xfrm>
            <a:off x="5160432" y="381153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A36BA4E-D1EF-0349-A081-C319E9D73D92}"/>
              </a:ext>
            </a:extLst>
          </p:cNvPr>
          <p:cNvSpPr/>
          <p:nvPr/>
        </p:nvSpPr>
        <p:spPr>
          <a:xfrm>
            <a:off x="5503814" y="37987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7D362F6-0F25-7940-B127-A7D34214429F}"/>
              </a:ext>
            </a:extLst>
          </p:cNvPr>
          <p:cNvSpPr/>
          <p:nvPr/>
        </p:nvSpPr>
        <p:spPr>
          <a:xfrm>
            <a:off x="3053834" y="221726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53E6B8B-9223-BC4B-991A-6BC220948151}"/>
              </a:ext>
            </a:extLst>
          </p:cNvPr>
          <p:cNvSpPr/>
          <p:nvPr/>
        </p:nvSpPr>
        <p:spPr>
          <a:xfrm>
            <a:off x="5284836" y="35832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F1EA20EB-3170-8B49-8F9D-C973E5CC2DE7}"/>
              </a:ext>
            </a:extLst>
          </p:cNvPr>
          <p:cNvSpPr/>
          <p:nvPr/>
        </p:nvSpPr>
        <p:spPr>
          <a:xfrm>
            <a:off x="5141344" y="44197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78176DC-5CAF-B843-AFE3-2B6214015C69}"/>
              </a:ext>
            </a:extLst>
          </p:cNvPr>
          <p:cNvSpPr/>
          <p:nvPr/>
        </p:nvSpPr>
        <p:spPr>
          <a:xfrm>
            <a:off x="5484726" y="440699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A29F0AE-038A-EE4D-952C-945D6AE82C0F}"/>
              </a:ext>
            </a:extLst>
          </p:cNvPr>
          <p:cNvSpPr/>
          <p:nvPr/>
        </p:nvSpPr>
        <p:spPr>
          <a:xfrm>
            <a:off x="5875178" y="4336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8D7385DC-BD91-F84F-8A24-F7456AFE8442}"/>
              </a:ext>
            </a:extLst>
          </p:cNvPr>
          <p:cNvSpPr/>
          <p:nvPr/>
        </p:nvSpPr>
        <p:spPr>
          <a:xfrm>
            <a:off x="6063183" y="482976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646BB12-914C-4342-988B-24C9A6C07ECC}"/>
              </a:ext>
            </a:extLst>
          </p:cNvPr>
          <p:cNvSpPr/>
          <p:nvPr/>
        </p:nvSpPr>
        <p:spPr>
          <a:xfrm>
            <a:off x="5115015" y="49891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F537D64D-D0C1-5F44-B769-9EA0603B75F4}"/>
              </a:ext>
            </a:extLst>
          </p:cNvPr>
          <p:cNvSpPr/>
          <p:nvPr/>
        </p:nvSpPr>
        <p:spPr>
          <a:xfrm>
            <a:off x="5458397" y="49764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8E18FF00-F58F-B340-8083-C738F220CC99}"/>
              </a:ext>
            </a:extLst>
          </p:cNvPr>
          <p:cNvSpPr/>
          <p:nvPr/>
        </p:nvSpPr>
        <p:spPr>
          <a:xfrm>
            <a:off x="5867039" y="49764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C39E14AD-C112-124B-8642-C9DBDCBA02B3}"/>
              </a:ext>
            </a:extLst>
          </p:cNvPr>
          <p:cNvSpPr/>
          <p:nvPr/>
        </p:nvSpPr>
        <p:spPr>
          <a:xfrm>
            <a:off x="6308929" y="516411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29BD1A5A-9BDD-9149-AD65-0E3AA2F5CEF1}"/>
              </a:ext>
            </a:extLst>
          </p:cNvPr>
          <p:cNvSpPr/>
          <p:nvPr/>
        </p:nvSpPr>
        <p:spPr>
          <a:xfrm>
            <a:off x="2487948" y="23618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02E84C4-FEDE-E442-A0BD-144CEB0E9682}"/>
              </a:ext>
            </a:extLst>
          </p:cNvPr>
          <p:cNvSpPr/>
          <p:nvPr/>
        </p:nvSpPr>
        <p:spPr>
          <a:xfrm>
            <a:off x="2831330" y="2349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43EE402F-76B0-5E43-A40E-063E776CF43C}"/>
              </a:ext>
            </a:extLst>
          </p:cNvPr>
          <p:cNvSpPr/>
          <p:nvPr/>
        </p:nvSpPr>
        <p:spPr>
          <a:xfrm>
            <a:off x="3239972" y="2349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0EBE1F0-F7A3-D244-A238-62EBEF9F2C33}"/>
              </a:ext>
            </a:extLst>
          </p:cNvPr>
          <p:cNvSpPr/>
          <p:nvPr/>
        </p:nvSpPr>
        <p:spPr>
          <a:xfrm>
            <a:off x="3086835" y="32619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76A3FD5-98EC-D84D-9834-20092FDCF6FF}"/>
              </a:ext>
            </a:extLst>
          </p:cNvPr>
          <p:cNvSpPr/>
          <p:nvPr/>
        </p:nvSpPr>
        <p:spPr>
          <a:xfrm>
            <a:off x="3778047" y="528992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ED56EAB2-BD17-454E-B508-B24CDAE8BE6F}"/>
              </a:ext>
            </a:extLst>
          </p:cNvPr>
          <p:cNvSpPr/>
          <p:nvPr/>
        </p:nvSpPr>
        <p:spPr>
          <a:xfrm>
            <a:off x="3213643" y="291848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47D8A06-3437-7D47-82CC-3B61E0689BB9}"/>
              </a:ext>
            </a:extLst>
          </p:cNvPr>
          <p:cNvSpPr/>
          <p:nvPr/>
        </p:nvSpPr>
        <p:spPr>
          <a:xfrm>
            <a:off x="3919379" y="25655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3B166BDF-EE31-FA47-B428-536CF6D5C80E}"/>
              </a:ext>
            </a:extLst>
          </p:cNvPr>
          <p:cNvSpPr/>
          <p:nvPr/>
        </p:nvSpPr>
        <p:spPr>
          <a:xfrm>
            <a:off x="2249245" y="375335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BEDCBEF-D0C6-C04F-AA26-1146EE062F7B}"/>
              </a:ext>
            </a:extLst>
          </p:cNvPr>
          <p:cNvSpPr/>
          <p:nvPr/>
        </p:nvSpPr>
        <p:spPr>
          <a:xfrm>
            <a:off x="2785913" y="352670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A2A6E43-639F-914C-9827-31844D4BE034}"/>
              </a:ext>
            </a:extLst>
          </p:cNvPr>
          <p:cNvSpPr/>
          <p:nvPr/>
        </p:nvSpPr>
        <p:spPr>
          <a:xfrm>
            <a:off x="3194555" y="352670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59B60C7B-594F-7C44-88CC-8BE0136C83DA}"/>
              </a:ext>
            </a:extLst>
          </p:cNvPr>
          <p:cNvSpPr/>
          <p:nvPr/>
        </p:nvSpPr>
        <p:spPr>
          <a:xfrm>
            <a:off x="3984282" y="327513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19D1D9E-91B2-DF4D-9A85-F9BA27C4ABB1}"/>
              </a:ext>
            </a:extLst>
          </p:cNvPr>
          <p:cNvSpPr/>
          <p:nvPr/>
        </p:nvSpPr>
        <p:spPr>
          <a:xfrm>
            <a:off x="2416202" y="41088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AE7D1FD-233D-9B49-B52C-5E6EF1F64B6F}"/>
              </a:ext>
            </a:extLst>
          </p:cNvPr>
          <p:cNvSpPr/>
          <p:nvPr/>
        </p:nvSpPr>
        <p:spPr>
          <a:xfrm>
            <a:off x="2759584"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00BAF62-E16C-394C-A0F5-429F78CA7F2D}"/>
              </a:ext>
            </a:extLst>
          </p:cNvPr>
          <p:cNvSpPr/>
          <p:nvPr/>
        </p:nvSpPr>
        <p:spPr>
          <a:xfrm>
            <a:off x="3168226"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F9F4B43E-4D4F-C042-AF9B-1665091BF58E}"/>
              </a:ext>
            </a:extLst>
          </p:cNvPr>
          <p:cNvSpPr/>
          <p:nvPr/>
        </p:nvSpPr>
        <p:spPr>
          <a:xfrm>
            <a:off x="3696733" y="414618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CE85D4D-9A4D-BB45-AC20-A813F81263E4}"/>
              </a:ext>
            </a:extLst>
          </p:cNvPr>
          <p:cNvSpPr/>
          <p:nvPr/>
        </p:nvSpPr>
        <p:spPr>
          <a:xfrm>
            <a:off x="5720775" y="2672461"/>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4A209317-74CC-4C46-A605-49B1C426AB25}"/>
              </a:ext>
            </a:extLst>
          </p:cNvPr>
          <p:cNvSpPr/>
          <p:nvPr/>
        </p:nvSpPr>
        <p:spPr>
          <a:xfrm>
            <a:off x="5348803" y="2095724"/>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36435C72-3C7E-A948-9E07-80C148734F5F}"/>
              </a:ext>
            </a:extLst>
          </p:cNvPr>
          <p:cNvSpPr/>
          <p:nvPr/>
        </p:nvSpPr>
        <p:spPr>
          <a:xfrm>
            <a:off x="5466504" y="3129781"/>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FB07B171-D4B3-1245-813F-FEE9965BD616}"/>
              </a:ext>
            </a:extLst>
          </p:cNvPr>
          <p:cNvSpPr/>
          <p:nvPr/>
        </p:nvSpPr>
        <p:spPr>
          <a:xfrm>
            <a:off x="6139620" y="3700161"/>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86B950D1-2089-8141-93BC-1DF083F7EE83}"/>
              </a:ext>
            </a:extLst>
          </p:cNvPr>
          <p:cNvSpPr/>
          <p:nvPr/>
        </p:nvSpPr>
        <p:spPr>
          <a:xfrm>
            <a:off x="6630147" y="4713704"/>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5C38545-2474-2640-891B-8898D718B33E}"/>
              </a:ext>
            </a:extLst>
          </p:cNvPr>
          <p:cNvSpPr/>
          <p:nvPr/>
        </p:nvSpPr>
        <p:spPr>
          <a:xfrm>
            <a:off x="6599220" y="3438516"/>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65102335-BBEF-1D4A-913A-6A427B950AD9}"/>
              </a:ext>
            </a:extLst>
          </p:cNvPr>
          <p:cNvSpPr/>
          <p:nvPr/>
        </p:nvSpPr>
        <p:spPr>
          <a:xfrm>
            <a:off x="6290681" y="3065417"/>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3F271A89-C95C-8D47-8EF8-92AA5C6847C9}"/>
              </a:ext>
            </a:extLst>
          </p:cNvPr>
          <p:cNvSpPr/>
          <p:nvPr/>
        </p:nvSpPr>
        <p:spPr>
          <a:xfrm>
            <a:off x="6654979" y="2303632"/>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E1B123FD-9DE9-9447-9CF1-B30204F71F86}"/>
              </a:ext>
            </a:extLst>
          </p:cNvPr>
          <p:cNvSpPr/>
          <p:nvPr/>
        </p:nvSpPr>
        <p:spPr>
          <a:xfrm>
            <a:off x="6383982" y="3777285"/>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E324034-E233-AA45-8B24-219CBAFFA669}"/>
              </a:ext>
            </a:extLst>
          </p:cNvPr>
          <p:cNvSpPr/>
          <p:nvPr/>
        </p:nvSpPr>
        <p:spPr>
          <a:xfrm>
            <a:off x="4986871" y="2126433"/>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76884353-8C3A-D042-9CF9-5CE071DDC3C5}"/>
              </a:ext>
            </a:extLst>
          </p:cNvPr>
          <p:cNvSpPr/>
          <p:nvPr/>
        </p:nvSpPr>
        <p:spPr>
          <a:xfrm>
            <a:off x="6389104" y="4247572"/>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62EC1B9-D75E-3046-B62F-381C1834E3AD}"/>
              </a:ext>
            </a:extLst>
          </p:cNvPr>
          <p:cNvSpPr/>
          <p:nvPr/>
        </p:nvSpPr>
        <p:spPr>
          <a:xfrm>
            <a:off x="5836622" y="2972681"/>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11518C5B-C946-6645-B26C-2023DDF892B0}"/>
              </a:ext>
            </a:extLst>
          </p:cNvPr>
          <p:cNvSpPr/>
          <p:nvPr/>
        </p:nvSpPr>
        <p:spPr>
          <a:xfrm>
            <a:off x="6052235" y="2407228"/>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ADCCE57-F428-8748-9FB4-8143E735F94D}"/>
              </a:ext>
            </a:extLst>
          </p:cNvPr>
          <p:cNvSpPr/>
          <p:nvPr/>
        </p:nvSpPr>
        <p:spPr>
          <a:xfrm>
            <a:off x="3910714" y="200587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C2B3643-4007-4E49-B3BE-A863FCD441C6}"/>
              </a:ext>
            </a:extLst>
          </p:cNvPr>
          <p:cNvSpPr/>
          <p:nvPr/>
        </p:nvSpPr>
        <p:spPr>
          <a:xfrm>
            <a:off x="4310378" y="301794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F23BAB7B-332A-F14F-8AD7-62B238D226BF}"/>
              </a:ext>
            </a:extLst>
          </p:cNvPr>
          <p:cNvSpPr/>
          <p:nvPr/>
        </p:nvSpPr>
        <p:spPr>
          <a:xfrm>
            <a:off x="4202190" y="252127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2E3FE4A-A29D-7649-8CF6-FF09C9F2F619}"/>
              </a:ext>
            </a:extLst>
          </p:cNvPr>
          <p:cNvSpPr/>
          <p:nvPr/>
        </p:nvSpPr>
        <p:spPr>
          <a:xfrm>
            <a:off x="5723758" y="2124053"/>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AE95E524-530B-5B44-91CE-A1B56DC40208}"/>
              </a:ext>
            </a:extLst>
          </p:cNvPr>
          <p:cNvSpPr/>
          <p:nvPr/>
        </p:nvSpPr>
        <p:spPr>
          <a:xfrm>
            <a:off x="5314060" y="2543479"/>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DFE8FC46-3D86-CF49-99F5-BC30CF0FA969}"/>
              </a:ext>
            </a:extLst>
          </p:cNvPr>
          <p:cNvSpPr/>
          <p:nvPr/>
        </p:nvSpPr>
        <p:spPr>
          <a:xfrm>
            <a:off x="5873525" y="3398559"/>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291CFB1-6C31-444B-82A2-386932B9775F}"/>
              </a:ext>
            </a:extLst>
          </p:cNvPr>
          <p:cNvSpPr/>
          <p:nvPr/>
        </p:nvSpPr>
        <p:spPr>
          <a:xfrm>
            <a:off x="6131314" y="4190591"/>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8C90DE3-BA20-A749-8B21-386B6CA91D6B}"/>
              </a:ext>
            </a:extLst>
          </p:cNvPr>
          <p:cNvSpPr/>
          <p:nvPr/>
        </p:nvSpPr>
        <p:spPr>
          <a:xfrm>
            <a:off x="6828226" y="4600979"/>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B541EE36-EBE6-9D40-9B58-EDC4456CE441}"/>
              </a:ext>
            </a:extLst>
          </p:cNvPr>
          <p:cNvSpPr/>
          <p:nvPr/>
        </p:nvSpPr>
        <p:spPr>
          <a:xfrm>
            <a:off x="6589040" y="3928380"/>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62EF5F61-8E7C-1747-B75E-3C0BFDF2B085}"/>
              </a:ext>
            </a:extLst>
          </p:cNvPr>
          <p:cNvSpPr/>
          <p:nvPr/>
        </p:nvSpPr>
        <p:spPr>
          <a:xfrm>
            <a:off x="6751414" y="2871074"/>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4F75C9C-BCF4-0C45-B475-D7F8AAA2DC81}"/>
              </a:ext>
            </a:extLst>
          </p:cNvPr>
          <p:cNvSpPr/>
          <p:nvPr/>
        </p:nvSpPr>
        <p:spPr>
          <a:xfrm>
            <a:off x="6887665" y="5423978"/>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C21D112-D2F3-F04F-A04B-89F9FB5E7B35}"/>
              </a:ext>
            </a:extLst>
          </p:cNvPr>
          <p:cNvSpPr/>
          <p:nvPr/>
        </p:nvSpPr>
        <p:spPr>
          <a:xfrm>
            <a:off x="5629328" y="417753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45905EDF-1B17-7F47-9FCA-F9BDD7A99236}"/>
              </a:ext>
            </a:extLst>
          </p:cNvPr>
          <p:cNvSpPr txBox="1"/>
          <p:nvPr/>
        </p:nvSpPr>
        <p:spPr>
          <a:xfrm>
            <a:off x="2085658" y="1850327"/>
            <a:ext cx="916213" cy="369332"/>
          </a:xfrm>
          <a:prstGeom prst="rect">
            <a:avLst/>
          </a:prstGeom>
          <a:noFill/>
        </p:spPr>
        <p:txBody>
          <a:bodyPr wrap="none" rtlCol="0">
            <a:spAutoFit/>
          </a:bodyPr>
          <a:lstStyle/>
          <a:p>
            <a:r>
              <a:rPr lang="en-US" dirty="0"/>
              <a:t>Accepts</a:t>
            </a:r>
          </a:p>
        </p:txBody>
      </p:sp>
      <p:sp>
        <p:nvSpPr>
          <p:cNvPr id="146" name="TextBox 145">
            <a:extLst>
              <a:ext uri="{FF2B5EF4-FFF2-40B4-BE49-F238E27FC236}">
                <a16:creationId xmlns:a16="http://schemas.microsoft.com/office/drawing/2014/main" id="{3FCB352A-9EBC-E144-8055-808A7A8EC0B4}"/>
              </a:ext>
            </a:extLst>
          </p:cNvPr>
          <p:cNvSpPr txBox="1"/>
          <p:nvPr/>
        </p:nvSpPr>
        <p:spPr>
          <a:xfrm>
            <a:off x="6050003" y="1904220"/>
            <a:ext cx="855491" cy="369332"/>
          </a:xfrm>
          <a:prstGeom prst="rect">
            <a:avLst/>
          </a:prstGeom>
          <a:noFill/>
        </p:spPr>
        <p:txBody>
          <a:bodyPr wrap="none" rtlCol="0">
            <a:spAutoFit/>
          </a:bodyPr>
          <a:lstStyle/>
          <a:p>
            <a:r>
              <a:rPr lang="en-US" dirty="0"/>
              <a:t>Rejects</a:t>
            </a:r>
          </a:p>
        </p:txBody>
      </p:sp>
    </p:spTree>
    <p:extLst>
      <p:ext uri="{BB962C8B-B14F-4D97-AF65-F5344CB8AC3E}">
        <p14:creationId xmlns:p14="http://schemas.microsoft.com/office/powerpoint/2010/main" val="1353193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815" y="1595075"/>
            <a:ext cx="8744673" cy="1325563"/>
          </a:xfrm>
        </p:spPr>
        <p:txBody>
          <a:bodyPr>
            <a:noAutofit/>
          </a:bodyPr>
          <a:lstStyle/>
          <a:p>
            <a:r>
              <a:rPr lang="en-US" sz="3600" dirty="0">
                <a:latin typeface="+mn-lt"/>
              </a:rPr>
              <a:t>The New Model M</a:t>
            </a:r>
            <a:r>
              <a:rPr lang="en-US" sz="3600" baseline="-25000" dirty="0">
                <a:latin typeface="+mn-lt"/>
              </a:rPr>
              <a:t>1</a:t>
            </a:r>
            <a:r>
              <a:rPr lang="en-US" sz="3600" dirty="0">
                <a:latin typeface="+mn-lt"/>
              </a:rPr>
              <a:t> is Generally Different From M</a:t>
            </a:r>
            <a:r>
              <a:rPr lang="en-US" sz="3600" baseline="-25000" dirty="0">
                <a:latin typeface="+mn-lt"/>
              </a:rPr>
              <a:t>0</a:t>
            </a:r>
            <a:br>
              <a:rPr lang="en-US" sz="3600" dirty="0"/>
            </a:b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5" name="Slide Number Placeholder 4"/>
          <p:cNvSpPr>
            <a:spLocks noGrp="1"/>
          </p:cNvSpPr>
          <p:nvPr>
            <p:ph type="sldNum" sz="quarter" idx="12"/>
          </p:nvPr>
        </p:nvSpPr>
        <p:spPr/>
        <p:txBody>
          <a:bodyPr/>
          <a:lstStyle/>
          <a:p>
            <a:fld id="{88CD9788-50B9-FE4F-BD86-303CACCBE7E1}" type="slidenum">
              <a:rPr lang="en-US" smtClean="0"/>
              <a:t>25</a:t>
            </a:fld>
            <a:endParaRPr lang="en-US"/>
          </a:p>
        </p:txBody>
      </p:sp>
      <p:sp>
        <p:nvSpPr>
          <p:cNvPr id="3" name="Rectangle 2">
            <a:extLst>
              <a:ext uri="{FF2B5EF4-FFF2-40B4-BE49-F238E27FC236}">
                <a16:creationId xmlns:a16="http://schemas.microsoft.com/office/drawing/2014/main" id="{A4C4A7EB-84F4-4F4B-96C1-4167745E1B34}"/>
              </a:ext>
            </a:extLst>
          </p:cNvPr>
          <p:cNvSpPr/>
          <p:nvPr/>
        </p:nvSpPr>
        <p:spPr>
          <a:xfrm>
            <a:off x="2046802" y="1899974"/>
            <a:ext cx="5050395" cy="3724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DC6768-B7AC-FA4C-A504-4731F8D24FF8}"/>
              </a:ext>
            </a:extLst>
          </p:cNvPr>
          <p:cNvSpPr txBox="1"/>
          <p:nvPr/>
        </p:nvSpPr>
        <p:spPr>
          <a:xfrm>
            <a:off x="4360053" y="5916370"/>
            <a:ext cx="401072" cy="369332"/>
          </a:xfrm>
          <a:prstGeom prst="rect">
            <a:avLst/>
          </a:prstGeom>
          <a:noFill/>
        </p:spPr>
        <p:txBody>
          <a:bodyPr wrap="none" rtlCol="0">
            <a:spAutoFit/>
          </a:bodyPr>
          <a:lstStyle/>
          <a:p>
            <a:r>
              <a:rPr lang="en-US" dirty="0"/>
              <a:t>x1</a:t>
            </a:r>
          </a:p>
        </p:txBody>
      </p:sp>
      <p:sp>
        <p:nvSpPr>
          <p:cNvPr id="6" name="TextBox 5">
            <a:extLst>
              <a:ext uri="{FF2B5EF4-FFF2-40B4-BE49-F238E27FC236}">
                <a16:creationId xmlns:a16="http://schemas.microsoft.com/office/drawing/2014/main" id="{EE5AF234-42E3-E143-8D57-97CA1202D553}"/>
              </a:ext>
            </a:extLst>
          </p:cNvPr>
          <p:cNvSpPr txBox="1"/>
          <p:nvPr/>
        </p:nvSpPr>
        <p:spPr>
          <a:xfrm>
            <a:off x="1327192" y="3577414"/>
            <a:ext cx="401072" cy="369332"/>
          </a:xfrm>
          <a:prstGeom prst="rect">
            <a:avLst/>
          </a:prstGeom>
          <a:noFill/>
        </p:spPr>
        <p:txBody>
          <a:bodyPr wrap="none" rtlCol="0">
            <a:spAutoFit/>
          </a:bodyPr>
          <a:lstStyle/>
          <a:p>
            <a:r>
              <a:rPr lang="en-US" dirty="0"/>
              <a:t>x2</a:t>
            </a:r>
          </a:p>
        </p:txBody>
      </p:sp>
      <p:cxnSp>
        <p:nvCxnSpPr>
          <p:cNvPr id="152" name="Straight Connector 151">
            <a:extLst>
              <a:ext uri="{FF2B5EF4-FFF2-40B4-BE49-F238E27FC236}">
                <a16:creationId xmlns:a16="http://schemas.microsoft.com/office/drawing/2014/main" id="{912D8850-0E5B-8444-8CDF-CC99D2B53907}"/>
              </a:ext>
            </a:extLst>
          </p:cNvPr>
          <p:cNvCxnSpPr>
            <a:cxnSpLocks/>
          </p:cNvCxnSpPr>
          <p:nvPr/>
        </p:nvCxnSpPr>
        <p:spPr>
          <a:xfrm>
            <a:off x="4554356" y="1899974"/>
            <a:ext cx="2364704" cy="3714324"/>
          </a:xfrm>
          <a:prstGeom prst="line">
            <a:avLst/>
          </a:prstGeom>
          <a:ln w="28575">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1FED0C05-6112-0F4F-89D1-3839F45B0E69}"/>
              </a:ext>
            </a:extLst>
          </p:cNvPr>
          <p:cNvSpPr txBox="1"/>
          <p:nvPr/>
        </p:nvSpPr>
        <p:spPr>
          <a:xfrm>
            <a:off x="5484726" y="5573442"/>
            <a:ext cx="2337691" cy="369332"/>
          </a:xfrm>
          <a:prstGeom prst="rect">
            <a:avLst/>
          </a:prstGeom>
          <a:noFill/>
        </p:spPr>
        <p:txBody>
          <a:bodyPr wrap="none" rtlCol="0">
            <a:spAutoFit/>
          </a:bodyPr>
          <a:lstStyle/>
          <a:p>
            <a:r>
              <a:rPr lang="en-US" dirty="0"/>
              <a:t>Model M</a:t>
            </a:r>
            <a:r>
              <a:rPr lang="en-US" baseline="-25000" dirty="0"/>
              <a:t>0</a:t>
            </a:r>
            <a:r>
              <a:rPr lang="en-US" dirty="0"/>
              <a:t> Score cutoff</a:t>
            </a:r>
          </a:p>
        </p:txBody>
      </p:sp>
      <p:sp>
        <p:nvSpPr>
          <p:cNvPr id="8" name="TextBox 7">
            <a:extLst>
              <a:ext uri="{FF2B5EF4-FFF2-40B4-BE49-F238E27FC236}">
                <a16:creationId xmlns:a16="http://schemas.microsoft.com/office/drawing/2014/main" id="{C8FE1968-828E-2840-9D9C-EFA0AE0C7082}"/>
              </a:ext>
            </a:extLst>
          </p:cNvPr>
          <p:cNvSpPr txBox="1"/>
          <p:nvPr/>
        </p:nvSpPr>
        <p:spPr>
          <a:xfrm>
            <a:off x="447112" y="6206489"/>
            <a:ext cx="6094831" cy="646331"/>
          </a:xfrm>
          <a:prstGeom prst="rect">
            <a:avLst/>
          </a:prstGeom>
          <a:noFill/>
        </p:spPr>
        <p:txBody>
          <a:bodyPr wrap="square" rtlCol="0">
            <a:spAutoFit/>
          </a:bodyPr>
          <a:lstStyle/>
          <a:p>
            <a:r>
              <a:rPr lang="en-US" dirty="0"/>
              <a:t>Consumer behavior has changed a bit and the new model M</a:t>
            </a:r>
            <a:r>
              <a:rPr lang="en-US" baseline="-25000" dirty="0"/>
              <a:t>1</a:t>
            </a:r>
            <a:r>
              <a:rPr lang="en-US" dirty="0"/>
              <a:t> is somewhat different from the old model M</a:t>
            </a:r>
            <a:r>
              <a:rPr lang="en-US" baseline="-25000" dirty="0"/>
              <a:t>0</a:t>
            </a:r>
          </a:p>
        </p:txBody>
      </p:sp>
      <p:sp>
        <p:nvSpPr>
          <p:cNvPr id="24" name="Oval 23">
            <a:extLst>
              <a:ext uri="{FF2B5EF4-FFF2-40B4-BE49-F238E27FC236}">
                <a16:creationId xmlns:a16="http://schemas.microsoft.com/office/drawing/2014/main" id="{26C640A3-9D22-934B-B8B4-E032BF9172B9}"/>
              </a:ext>
            </a:extLst>
          </p:cNvPr>
          <p:cNvSpPr/>
          <p:nvPr/>
        </p:nvSpPr>
        <p:spPr>
          <a:xfrm>
            <a:off x="5972349" y="2169470"/>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EFDF795-182B-6940-96F3-3C753E065F75}"/>
              </a:ext>
            </a:extLst>
          </p:cNvPr>
          <p:cNvSpPr/>
          <p:nvPr/>
        </p:nvSpPr>
        <p:spPr>
          <a:xfrm>
            <a:off x="2507036" y="21349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4A9B88E-2806-1E46-8780-5C8B5B5902FC}"/>
              </a:ext>
            </a:extLst>
          </p:cNvPr>
          <p:cNvSpPr/>
          <p:nvPr/>
        </p:nvSpPr>
        <p:spPr>
          <a:xfrm>
            <a:off x="3666901" y="20810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F8BD84E-3CC0-DA40-A10D-804E90E2AC51}"/>
              </a:ext>
            </a:extLst>
          </p:cNvPr>
          <p:cNvSpPr/>
          <p:nvPr/>
        </p:nvSpPr>
        <p:spPr>
          <a:xfrm>
            <a:off x="3737827" y="226268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CA8C521-6BB4-F848-B908-60FD992BF3DB}"/>
              </a:ext>
            </a:extLst>
          </p:cNvPr>
          <p:cNvSpPr/>
          <p:nvPr/>
        </p:nvSpPr>
        <p:spPr>
          <a:xfrm>
            <a:off x="4163101" y="217185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80871BF-2B11-7C46-AF55-9D8FFA4089BD}"/>
              </a:ext>
            </a:extLst>
          </p:cNvPr>
          <p:cNvSpPr/>
          <p:nvPr/>
        </p:nvSpPr>
        <p:spPr>
          <a:xfrm>
            <a:off x="4461066" y="227544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73439FB-2E58-B346-839B-FB1CB502612C}"/>
              </a:ext>
            </a:extLst>
          </p:cNvPr>
          <p:cNvSpPr/>
          <p:nvPr/>
        </p:nvSpPr>
        <p:spPr>
          <a:xfrm>
            <a:off x="2360013" y="29001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26BBCFE-F466-A641-A6DE-0C8BB6D63894}"/>
              </a:ext>
            </a:extLst>
          </p:cNvPr>
          <p:cNvSpPr/>
          <p:nvPr/>
        </p:nvSpPr>
        <p:spPr>
          <a:xfrm>
            <a:off x="2937409" y="52473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A6DC37F-7DD9-E742-89E4-AFBF6C4A6AA6}"/>
              </a:ext>
            </a:extLst>
          </p:cNvPr>
          <p:cNvSpPr/>
          <p:nvPr/>
        </p:nvSpPr>
        <p:spPr>
          <a:xfrm>
            <a:off x="3360152" y="25838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F587AF-58CE-3342-8F2B-B965E86B7F64}"/>
              </a:ext>
            </a:extLst>
          </p:cNvPr>
          <p:cNvSpPr/>
          <p:nvPr/>
        </p:nvSpPr>
        <p:spPr>
          <a:xfrm>
            <a:off x="3975130" y="280126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E3379F5-E1EC-B348-A8BF-84A49C9A937F}"/>
              </a:ext>
            </a:extLst>
          </p:cNvPr>
          <p:cNvSpPr/>
          <p:nvPr/>
        </p:nvSpPr>
        <p:spPr>
          <a:xfrm>
            <a:off x="4714480" y="27558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C734FFA-654E-6646-A2A3-4445E57E100D}"/>
              </a:ext>
            </a:extLst>
          </p:cNvPr>
          <p:cNvSpPr/>
          <p:nvPr/>
        </p:nvSpPr>
        <p:spPr>
          <a:xfrm>
            <a:off x="2442531" y="353946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8D2D6E6-A1B1-FF4F-A1A3-FF87C34AB47F}"/>
              </a:ext>
            </a:extLst>
          </p:cNvPr>
          <p:cNvSpPr/>
          <p:nvPr/>
        </p:nvSpPr>
        <p:spPr>
          <a:xfrm>
            <a:off x="2805001" y="32657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021B6D2-87C3-7344-A028-6CB8DEDE32FA}"/>
              </a:ext>
            </a:extLst>
          </p:cNvPr>
          <p:cNvSpPr/>
          <p:nvPr/>
        </p:nvSpPr>
        <p:spPr>
          <a:xfrm>
            <a:off x="2824089" y="275584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5C5DEB1-9BA0-6540-822F-4CA26F48BED8}"/>
              </a:ext>
            </a:extLst>
          </p:cNvPr>
          <p:cNvSpPr/>
          <p:nvPr/>
        </p:nvSpPr>
        <p:spPr>
          <a:xfrm>
            <a:off x="3511608" y="298919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04045BA-CD34-E942-A7E6-5C6E649B8075}"/>
              </a:ext>
            </a:extLst>
          </p:cNvPr>
          <p:cNvSpPr/>
          <p:nvPr/>
        </p:nvSpPr>
        <p:spPr>
          <a:xfrm>
            <a:off x="2342000" y="44978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4B6665-8AAC-3B41-969A-AD1DF5C9C7FE}"/>
              </a:ext>
            </a:extLst>
          </p:cNvPr>
          <p:cNvSpPr/>
          <p:nvPr/>
        </p:nvSpPr>
        <p:spPr>
          <a:xfrm>
            <a:off x="2967581" y="392511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D1985E0-FBDE-9A4C-B9FD-CA5605105725}"/>
              </a:ext>
            </a:extLst>
          </p:cNvPr>
          <p:cNvSpPr/>
          <p:nvPr/>
        </p:nvSpPr>
        <p:spPr>
          <a:xfrm>
            <a:off x="3168226"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6366EA2-FEB4-4746-9C19-948BA2D230D3}"/>
              </a:ext>
            </a:extLst>
          </p:cNvPr>
          <p:cNvSpPr/>
          <p:nvPr/>
        </p:nvSpPr>
        <p:spPr>
          <a:xfrm>
            <a:off x="3962456" y="368688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D310C09-ECAF-4C4C-9223-F58B83592E46}"/>
              </a:ext>
            </a:extLst>
          </p:cNvPr>
          <p:cNvSpPr/>
          <p:nvPr/>
        </p:nvSpPr>
        <p:spPr>
          <a:xfrm>
            <a:off x="4352010" y="356157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F801FA7-EA39-3A46-B847-1DC6076E67BD}"/>
              </a:ext>
            </a:extLst>
          </p:cNvPr>
          <p:cNvSpPr/>
          <p:nvPr/>
        </p:nvSpPr>
        <p:spPr>
          <a:xfrm>
            <a:off x="4234847" y="338437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C545E66-C13B-1947-BEF4-D30F6B7BDB1A}"/>
              </a:ext>
            </a:extLst>
          </p:cNvPr>
          <p:cNvSpPr/>
          <p:nvPr/>
        </p:nvSpPr>
        <p:spPr>
          <a:xfrm>
            <a:off x="4695392" y="354881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C7E976F-5629-B640-B5C2-DAF4C5413236}"/>
              </a:ext>
            </a:extLst>
          </p:cNvPr>
          <p:cNvSpPr/>
          <p:nvPr/>
        </p:nvSpPr>
        <p:spPr>
          <a:xfrm>
            <a:off x="4578229" y="337161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4FE6B6F-D07F-3D43-9BC1-0074FF12A635}"/>
              </a:ext>
            </a:extLst>
          </p:cNvPr>
          <p:cNvSpPr/>
          <p:nvPr/>
        </p:nvSpPr>
        <p:spPr>
          <a:xfrm>
            <a:off x="5644440" y="39508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A3FA916-A1FA-D640-AAC1-5942E94E1983}"/>
              </a:ext>
            </a:extLst>
          </p:cNvPr>
          <p:cNvSpPr/>
          <p:nvPr/>
        </p:nvSpPr>
        <p:spPr>
          <a:xfrm>
            <a:off x="5930208" y="442938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A3BFDDC-A714-4C4A-B1C9-22F37412891D}"/>
              </a:ext>
            </a:extLst>
          </p:cNvPr>
          <p:cNvSpPr/>
          <p:nvPr/>
        </p:nvSpPr>
        <p:spPr>
          <a:xfrm>
            <a:off x="5447416" y="353605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C668249E-2D83-9244-90B7-B869D788E82D}"/>
              </a:ext>
            </a:extLst>
          </p:cNvPr>
          <p:cNvSpPr/>
          <p:nvPr/>
        </p:nvSpPr>
        <p:spPr>
          <a:xfrm>
            <a:off x="5123122" y="313021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47743A5-6086-CD4C-AD7D-C0140CC6FF53}"/>
              </a:ext>
            </a:extLst>
          </p:cNvPr>
          <p:cNvSpPr/>
          <p:nvPr/>
        </p:nvSpPr>
        <p:spPr>
          <a:xfrm>
            <a:off x="4325681" y="413100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A5599C1-B58B-8B47-A377-7BF47FA36DB6}"/>
              </a:ext>
            </a:extLst>
          </p:cNvPr>
          <p:cNvSpPr/>
          <p:nvPr/>
        </p:nvSpPr>
        <p:spPr>
          <a:xfrm>
            <a:off x="4234847" y="269586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D6D997E-DA91-214A-9383-193B1BF71D58}"/>
              </a:ext>
            </a:extLst>
          </p:cNvPr>
          <p:cNvSpPr/>
          <p:nvPr/>
        </p:nvSpPr>
        <p:spPr>
          <a:xfrm>
            <a:off x="4669063" y="4118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38DF805-3781-DB49-AD9C-81D65A4EEB30}"/>
              </a:ext>
            </a:extLst>
          </p:cNvPr>
          <p:cNvSpPr/>
          <p:nvPr/>
        </p:nvSpPr>
        <p:spPr>
          <a:xfrm>
            <a:off x="4551900" y="39410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95D2EB-6DAF-864B-8DD8-48F95686FF0E}"/>
              </a:ext>
            </a:extLst>
          </p:cNvPr>
          <p:cNvSpPr/>
          <p:nvPr/>
        </p:nvSpPr>
        <p:spPr>
          <a:xfrm>
            <a:off x="5077705" y="4118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4DA2FBB-63AE-C84B-92D1-0F1CE3517EA7}"/>
              </a:ext>
            </a:extLst>
          </p:cNvPr>
          <p:cNvSpPr/>
          <p:nvPr/>
        </p:nvSpPr>
        <p:spPr>
          <a:xfrm>
            <a:off x="4960542" y="39410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31F97F-01CB-E946-B58C-C4ECE61BCC09}"/>
              </a:ext>
            </a:extLst>
          </p:cNvPr>
          <p:cNvSpPr/>
          <p:nvPr/>
        </p:nvSpPr>
        <p:spPr>
          <a:xfrm>
            <a:off x="5421087" y="410548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BF6E3B3-C7DE-AD45-B01C-CB3A2FD0AF06}"/>
              </a:ext>
            </a:extLst>
          </p:cNvPr>
          <p:cNvSpPr/>
          <p:nvPr/>
        </p:nvSpPr>
        <p:spPr>
          <a:xfrm>
            <a:off x="5258507" y="396707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4F91D0A-6DA9-6D44-B97E-F0CADD6AFDD7}"/>
              </a:ext>
            </a:extLst>
          </p:cNvPr>
          <p:cNvSpPr/>
          <p:nvPr/>
        </p:nvSpPr>
        <p:spPr>
          <a:xfrm>
            <a:off x="4306593" y="473922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8ECF907-B183-C046-AB88-3EDC8BD4089C}"/>
              </a:ext>
            </a:extLst>
          </p:cNvPr>
          <p:cNvSpPr/>
          <p:nvPr/>
        </p:nvSpPr>
        <p:spPr>
          <a:xfrm>
            <a:off x="5005959" y="291848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D302D12-D0B5-0344-8A9F-725D8B087E3E}"/>
              </a:ext>
            </a:extLst>
          </p:cNvPr>
          <p:cNvSpPr/>
          <p:nvPr/>
        </p:nvSpPr>
        <p:spPr>
          <a:xfrm>
            <a:off x="4649975" y="47264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F14F4F3-EAD5-B94D-90C2-4D60795080C2}"/>
              </a:ext>
            </a:extLst>
          </p:cNvPr>
          <p:cNvSpPr/>
          <p:nvPr/>
        </p:nvSpPr>
        <p:spPr>
          <a:xfrm>
            <a:off x="3605899" y="245264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3B51B27-A929-774E-83A9-6CDD84748B4A}"/>
              </a:ext>
            </a:extLst>
          </p:cNvPr>
          <p:cNvSpPr/>
          <p:nvPr/>
        </p:nvSpPr>
        <p:spPr>
          <a:xfrm>
            <a:off x="5058617" y="47264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B2B8FAD-F62C-6946-B3B1-D46045487D2B}"/>
              </a:ext>
            </a:extLst>
          </p:cNvPr>
          <p:cNvSpPr/>
          <p:nvPr/>
        </p:nvSpPr>
        <p:spPr>
          <a:xfrm>
            <a:off x="5086647" y="358946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3B81430-A283-DF44-ADBC-B0BF2C531B41}"/>
              </a:ext>
            </a:extLst>
          </p:cNvPr>
          <p:cNvSpPr/>
          <p:nvPr/>
        </p:nvSpPr>
        <p:spPr>
          <a:xfrm>
            <a:off x="5401999" y="471370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D3E4317-82DE-3345-AE1E-79EEB2781E9E}"/>
              </a:ext>
            </a:extLst>
          </p:cNvPr>
          <p:cNvSpPr/>
          <p:nvPr/>
        </p:nvSpPr>
        <p:spPr>
          <a:xfrm>
            <a:off x="4280264" y="53086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F295D7E-7F92-DC4E-96E3-A83C3972FC31}"/>
              </a:ext>
            </a:extLst>
          </p:cNvPr>
          <p:cNvSpPr/>
          <p:nvPr/>
        </p:nvSpPr>
        <p:spPr>
          <a:xfrm>
            <a:off x="6176731" y="471370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C342C11-D9B9-B24E-9C1C-F77CA7FB3D78}"/>
              </a:ext>
            </a:extLst>
          </p:cNvPr>
          <p:cNvSpPr/>
          <p:nvPr/>
        </p:nvSpPr>
        <p:spPr>
          <a:xfrm>
            <a:off x="4623646" y="529590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DA3F51F-E167-F742-B491-CAA93671D20B}"/>
              </a:ext>
            </a:extLst>
          </p:cNvPr>
          <p:cNvSpPr/>
          <p:nvPr/>
        </p:nvSpPr>
        <p:spPr>
          <a:xfrm>
            <a:off x="3748143" y="292726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E9E57BA-2DF1-0142-A1D5-DED32615F41F}"/>
              </a:ext>
            </a:extLst>
          </p:cNvPr>
          <p:cNvSpPr/>
          <p:nvPr/>
        </p:nvSpPr>
        <p:spPr>
          <a:xfrm>
            <a:off x="5032288" y="529590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3581D89-8A25-1C45-9928-2B0A97CED3AF}"/>
              </a:ext>
            </a:extLst>
          </p:cNvPr>
          <p:cNvSpPr/>
          <p:nvPr/>
        </p:nvSpPr>
        <p:spPr>
          <a:xfrm>
            <a:off x="4834532" y="343940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0C7EA21-690A-4F4B-80FA-E89810A00A37}"/>
              </a:ext>
            </a:extLst>
          </p:cNvPr>
          <p:cNvSpPr/>
          <p:nvPr/>
        </p:nvSpPr>
        <p:spPr>
          <a:xfrm>
            <a:off x="5375670" y="528313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203F426-D521-5449-9CF1-AF7E5C317A02}"/>
              </a:ext>
            </a:extLst>
          </p:cNvPr>
          <p:cNvSpPr/>
          <p:nvPr/>
        </p:nvSpPr>
        <p:spPr>
          <a:xfrm>
            <a:off x="5629328" y="417753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0D8EFEC-EAC1-1547-8705-BB779735FA12}"/>
              </a:ext>
            </a:extLst>
          </p:cNvPr>
          <p:cNvSpPr/>
          <p:nvPr/>
        </p:nvSpPr>
        <p:spPr>
          <a:xfrm>
            <a:off x="2507036" y="33051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43C7140-A107-994F-9811-E673ED717E1B}"/>
              </a:ext>
            </a:extLst>
          </p:cNvPr>
          <p:cNvSpPr/>
          <p:nvPr/>
        </p:nvSpPr>
        <p:spPr>
          <a:xfrm>
            <a:off x="2410635" y="53994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013B29C-23EC-9041-8D51-E720A8448068}"/>
              </a:ext>
            </a:extLst>
          </p:cNvPr>
          <p:cNvSpPr/>
          <p:nvPr/>
        </p:nvSpPr>
        <p:spPr>
          <a:xfrm>
            <a:off x="3802332" y="320224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806E033-ABC1-594E-A6F5-4A5FDCF2FFD7}"/>
              </a:ext>
            </a:extLst>
          </p:cNvPr>
          <p:cNvSpPr/>
          <p:nvPr/>
        </p:nvSpPr>
        <p:spPr>
          <a:xfrm>
            <a:off x="2967581" y="37405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ADBB411-BDBA-D641-9021-7AB6679089A6}"/>
              </a:ext>
            </a:extLst>
          </p:cNvPr>
          <p:cNvSpPr/>
          <p:nvPr/>
        </p:nvSpPr>
        <p:spPr>
          <a:xfrm>
            <a:off x="3518759" y="34375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585263E-21EC-8442-9659-FD7578FC6A7D}"/>
              </a:ext>
            </a:extLst>
          </p:cNvPr>
          <p:cNvSpPr/>
          <p:nvPr/>
        </p:nvSpPr>
        <p:spPr>
          <a:xfrm>
            <a:off x="3576113" y="3773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764DF6A9-2B97-0347-83F9-5736DFF7EEAE}"/>
              </a:ext>
            </a:extLst>
          </p:cNvPr>
          <p:cNvSpPr/>
          <p:nvPr/>
        </p:nvSpPr>
        <p:spPr>
          <a:xfrm>
            <a:off x="3749764" y="353575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91B52AC8-7FCE-D343-B448-DDFB6B0D0A58}"/>
              </a:ext>
            </a:extLst>
          </p:cNvPr>
          <p:cNvSpPr/>
          <p:nvPr/>
        </p:nvSpPr>
        <p:spPr>
          <a:xfrm>
            <a:off x="2649773" y="390543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466C3DB-3A8C-D142-9E4A-4C80E6F088CE}"/>
              </a:ext>
            </a:extLst>
          </p:cNvPr>
          <p:cNvSpPr/>
          <p:nvPr/>
        </p:nvSpPr>
        <p:spPr>
          <a:xfrm>
            <a:off x="3429885" y="46043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292C9DD-E1CE-9748-AEE1-FDF9408DC290}"/>
              </a:ext>
            </a:extLst>
          </p:cNvPr>
          <p:cNvSpPr/>
          <p:nvPr/>
        </p:nvSpPr>
        <p:spPr>
          <a:xfrm>
            <a:off x="3387294" y="415673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2F1714F-6FB7-534C-BF85-57E11ECE0109}"/>
              </a:ext>
            </a:extLst>
          </p:cNvPr>
          <p:cNvSpPr/>
          <p:nvPr/>
        </p:nvSpPr>
        <p:spPr>
          <a:xfrm>
            <a:off x="3854187" y="443964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665C188-CEDB-E546-B61D-8A91775767F9}"/>
              </a:ext>
            </a:extLst>
          </p:cNvPr>
          <p:cNvSpPr/>
          <p:nvPr/>
        </p:nvSpPr>
        <p:spPr>
          <a:xfrm>
            <a:off x="2608941" y="473893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3D1D983-1C37-7345-95EE-F1434E9CC25B}"/>
              </a:ext>
            </a:extLst>
          </p:cNvPr>
          <p:cNvSpPr/>
          <p:nvPr/>
        </p:nvSpPr>
        <p:spPr>
          <a:xfrm>
            <a:off x="2952323" y="472617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B328B14-65DE-2A43-896B-8D095B89942B}"/>
              </a:ext>
            </a:extLst>
          </p:cNvPr>
          <p:cNvSpPr/>
          <p:nvPr/>
        </p:nvSpPr>
        <p:spPr>
          <a:xfrm>
            <a:off x="3397844" y="49636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A383E53-0A93-924A-9C61-0763821DE705}"/>
              </a:ext>
            </a:extLst>
          </p:cNvPr>
          <p:cNvSpPr/>
          <p:nvPr/>
        </p:nvSpPr>
        <p:spPr>
          <a:xfrm>
            <a:off x="3858528" y="497686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50084A59-A6C6-B448-A22B-483B5D0D82DB}"/>
              </a:ext>
            </a:extLst>
          </p:cNvPr>
          <p:cNvSpPr/>
          <p:nvPr/>
        </p:nvSpPr>
        <p:spPr>
          <a:xfrm>
            <a:off x="5186761" y="324209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31BCECB-8020-8941-87D8-03659DC73676}"/>
              </a:ext>
            </a:extLst>
          </p:cNvPr>
          <p:cNvSpPr/>
          <p:nvPr/>
        </p:nvSpPr>
        <p:spPr>
          <a:xfrm>
            <a:off x="4541326" y="30532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E78DA9F6-2172-934A-85F7-C8242771AFBC}"/>
              </a:ext>
            </a:extLst>
          </p:cNvPr>
          <p:cNvSpPr/>
          <p:nvPr/>
        </p:nvSpPr>
        <p:spPr>
          <a:xfrm>
            <a:off x="4416515" y="25903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681B1D96-6645-3D49-A80D-D6CFE4EC7C4C}"/>
              </a:ext>
            </a:extLst>
          </p:cNvPr>
          <p:cNvSpPr/>
          <p:nvPr/>
        </p:nvSpPr>
        <p:spPr>
          <a:xfrm>
            <a:off x="5160432" y="381153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A36BA4E-D1EF-0349-A081-C319E9D73D92}"/>
              </a:ext>
            </a:extLst>
          </p:cNvPr>
          <p:cNvSpPr/>
          <p:nvPr/>
        </p:nvSpPr>
        <p:spPr>
          <a:xfrm>
            <a:off x="5503814" y="37987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7D362F6-0F25-7940-B127-A7D34214429F}"/>
              </a:ext>
            </a:extLst>
          </p:cNvPr>
          <p:cNvSpPr/>
          <p:nvPr/>
        </p:nvSpPr>
        <p:spPr>
          <a:xfrm>
            <a:off x="3053834" y="221726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53E6B8B-9223-BC4B-991A-6BC220948151}"/>
              </a:ext>
            </a:extLst>
          </p:cNvPr>
          <p:cNvSpPr/>
          <p:nvPr/>
        </p:nvSpPr>
        <p:spPr>
          <a:xfrm>
            <a:off x="5284836" y="35832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F1EA20EB-3170-8B49-8F9D-C973E5CC2DE7}"/>
              </a:ext>
            </a:extLst>
          </p:cNvPr>
          <p:cNvSpPr/>
          <p:nvPr/>
        </p:nvSpPr>
        <p:spPr>
          <a:xfrm>
            <a:off x="5141344" y="44197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78176DC-5CAF-B843-AFE3-2B6214015C69}"/>
              </a:ext>
            </a:extLst>
          </p:cNvPr>
          <p:cNvSpPr/>
          <p:nvPr/>
        </p:nvSpPr>
        <p:spPr>
          <a:xfrm>
            <a:off x="5484726" y="440699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A29F0AE-038A-EE4D-952C-945D6AE82C0F}"/>
              </a:ext>
            </a:extLst>
          </p:cNvPr>
          <p:cNvSpPr/>
          <p:nvPr/>
        </p:nvSpPr>
        <p:spPr>
          <a:xfrm>
            <a:off x="5875178" y="4336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8D7385DC-BD91-F84F-8A24-F7456AFE8442}"/>
              </a:ext>
            </a:extLst>
          </p:cNvPr>
          <p:cNvSpPr/>
          <p:nvPr/>
        </p:nvSpPr>
        <p:spPr>
          <a:xfrm>
            <a:off x="6063183" y="482976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646BB12-914C-4342-988B-24C9A6C07ECC}"/>
              </a:ext>
            </a:extLst>
          </p:cNvPr>
          <p:cNvSpPr/>
          <p:nvPr/>
        </p:nvSpPr>
        <p:spPr>
          <a:xfrm>
            <a:off x="5115015" y="49891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F537D64D-D0C1-5F44-B769-9EA0603B75F4}"/>
              </a:ext>
            </a:extLst>
          </p:cNvPr>
          <p:cNvSpPr/>
          <p:nvPr/>
        </p:nvSpPr>
        <p:spPr>
          <a:xfrm>
            <a:off x="5458397" y="49764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8E18FF00-F58F-B340-8083-C738F220CC99}"/>
              </a:ext>
            </a:extLst>
          </p:cNvPr>
          <p:cNvSpPr/>
          <p:nvPr/>
        </p:nvSpPr>
        <p:spPr>
          <a:xfrm>
            <a:off x="5867039" y="49764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C39E14AD-C112-124B-8642-C9DBDCBA02B3}"/>
              </a:ext>
            </a:extLst>
          </p:cNvPr>
          <p:cNvSpPr/>
          <p:nvPr/>
        </p:nvSpPr>
        <p:spPr>
          <a:xfrm>
            <a:off x="6308929" y="516411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29BD1A5A-9BDD-9149-AD65-0E3AA2F5CEF1}"/>
              </a:ext>
            </a:extLst>
          </p:cNvPr>
          <p:cNvSpPr/>
          <p:nvPr/>
        </p:nvSpPr>
        <p:spPr>
          <a:xfrm>
            <a:off x="2487948" y="23618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02E84C4-FEDE-E442-A0BD-144CEB0E9682}"/>
              </a:ext>
            </a:extLst>
          </p:cNvPr>
          <p:cNvSpPr/>
          <p:nvPr/>
        </p:nvSpPr>
        <p:spPr>
          <a:xfrm>
            <a:off x="2831330" y="2349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43EE402F-76B0-5E43-A40E-063E776CF43C}"/>
              </a:ext>
            </a:extLst>
          </p:cNvPr>
          <p:cNvSpPr/>
          <p:nvPr/>
        </p:nvSpPr>
        <p:spPr>
          <a:xfrm>
            <a:off x="3239972" y="2349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0EBE1F0-F7A3-D244-A238-62EBEF9F2C33}"/>
              </a:ext>
            </a:extLst>
          </p:cNvPr>
          <p:cNvSpPr/>
          <p:nvPr/>
        </p:nvSpPr>
        <p:spPr>
          <a:xfrm>
            <a:off x="3086835" y="32619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76A3FD5-98EC-D84D-9834-20092FDCF6FF}"/>
              </a:ext>
            </a:extLst>
          </p:cNvPr>
          <p:cNvSpPr/>
          <p:nvPr/>
        </p:nvSpPr>
        <p:spPr>
          <a:xfrm>
            <a:off x="3778047" y="528992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ED56EAB2-BD17-454E-B508-B24CDAE8BE6F}"/>
              </a:ext>
            </a:extLst>
          </p:cNvPr>
          <p:cNvSpPr/>
          <p:nvPr/>
        </p:nvSpPr>
        <p:spPr>
          <a:xfrm>
            <a:off x="3213643" y="291848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47D8A06-3437-7D47-82CC-3B61E0689BB9}"/>
              </a:ext>
            </a:extLst>
          </p:cNvPr>
          <p:cNvSpPr/>
          <p:nvPr/>
        </p:nvSpPr>
        <p:spPr>
          <a:xfrm>
            <a:off x="3919379" y="25655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3B166BDF-EE31-FA47-B428-536CF6D5C80E}"/>
              </a:ext>
            </a:extLst>
          </p:cNvPr>
          <p:cNvSpPr/>
          <p:nvPr/>
        </p:nvSpPr>
        <p:spPr>
          <a:xfrm>
            <a:off x="2249245" y="375335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BEDCBEF-D0C6-C04F-AA26-1146EE062F7B}"/>
              </a:ext>
            </a:extLst>
          </p:cNvPr>
          <p:cNvSpPr/>
          <p:nvPr/>
        </p:nvSpPr>
        <p:spPr>
          <a:xfrm>
            <a:off x="2785913" y="352670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A2A6E43-639F-914C-9827-31844D4BE034}"/>
              </a:ext>
            </a:extLst>
          </p:cNvPr>
          <p:cNvSpPr/>
          <p:nvPr/>
        </p:nvSpPr>
        <p:spPr>
          <a:xfrm>
            <a:off x="3194555" y="352670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59B60C7B-594F-7C44-88CC-8BE0136C83DA}"/>
              </a:ext>
            </a:extLst>
          </p:cNvPr>
          <p:cNvSpPr/>
          <p:nvPr/>
        </p:nvSpPr>
        <p:spPr>
          <a:xfrm>
            <a:off x="3984282" y="327513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19D1D9E-91B2-DF4D-9A85-F9BA27C4ABB1}"/>
              </a:ext>
            </a:extLst>
          </p:cNvPr>
          <p:cNvSpPr/>
          <p:nvPr/>
        </p:nvSpPr>
        <p:spPr>
          <a:xfrm>
            <a:off x="2416202" y="41088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AE7D1FD-233D-9B49-B52C-5E6EF1F64B6F}"/>
              </a:ext>
            </a:extLst>
          </p:cNvPr>
          <p:cNvSpPr/>
          <p:nvPr/>
        </p:nvSpPr>
        <p:spPr>
          <a:xfrm>
            <a:off x="2759584"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00BAF62-E16C-394C-A0F5-429F78CA7F2D}"/>
              </a:ext>
            </a:extLst>
          </p:cNvPr>
          <p:cNvSpPr/>
          <p:nvPr/>
        </p:nvSpPr>
        <p:spPr>
          <a:xfrm>
            <a:off x="3168226"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F9F4B43E-4D4F-C042-AF9B-1665091BF58E}"/>
              </a:ext>
            </a:extLst>
          </p:cNvPr>
          <p:cNvSpPr/>
          <p:nvPr/>
        </p:nvSpPr>
        <p:spPr>
          <a:xfrm>
            <a:off x="3696733" y="414618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CE85D4D-9A4D-BB45-AC20-A813F81263E4}"/>
              </a:ext>
            </a:extLst>
          </p:cNvPr>
          <p:cNvSpPr/>
          <p:nvPr/>
        </p:nvSpPr>
        <p:spPr>
          <a:xfrm>
            <a:off x="5720775" y="2672461"/>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4A209317-74CC-4C46-A605-49B1C426AB25}"/>
              </a:ext>
            </a:extLst>
          </p:cNvPr>
          <p:cNvSpPr/>
          <p:nvPr/>
        </p:nvSpPr>
        <p:spPr>
          <a:xfrm>
            <a:off x="5348803" y="2095724"/>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36435C72-3C7E-A948-9E07-80C148734F5F}"/>
              </a:ext>
            </a:extLst>
          </p:cNvPr>
          <p:cNvSpPr/>
          <p:nvPr/>
        </p:nvSpPr>
        <p:spPr>
          <a:xfrm>
            <a:off x="5466504" y="3129781"/>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FB07B171-D4B3-1245-813F-FEE9965BD616}"/>
              </a:ext>
            </a:extLst>
          </p:cNvPr>
          <p:cNvSpPr/>
          <p:nvPr/>
        </p:nvSpPr>
        <p:spPr>
          <a:xfrm>
            <a:off x="6139620" y="3700161"/>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86B950D1-2089-8141-93BC-1DF083F7EE83}"/>
              </a:ext>
            </a:extLst>
          </p:cNvPr>
          <p:cNvSpPr/>
          <p:nvPr/>
        </p:nvSpPr>
        <p:spPr>
          <a:xfrm>
            <a:off x="6630147" y="4713704"/>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5C38545-2474-2640-891B-8898D718B33E}"/>
              </a:ext>
            </a:extLst>
          </p:cNvPr>
          <p:cNvSpPr/>
          <p:nvPr/>
        </p:nvSpPr>
        <p:spPr>
          <a:xfrm>
            <a:off x="6599220" y="3438516"/>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65102335-BBEF-1D4A-913A-6A427B950AD9}"/>
              </a:ext>
            </a:extLst>
          </p:cNvPr>
          <p:cNvSpPr/>
          <p:nvPr/>
        </p:nvSpPr>
        <p:spPr>
          <a:xfrm>
            <a:off x="6290681" y="3065417"/>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3F271A89-C95C-8D47-8EF8-92AA5C6847C9}"/>
              </a:ext>
            </a:extLst>
          </p:cNvPr>
          <p:cNvSpPr/>
          <p:nvPr/>
        </p:nvSpPr>
        <p:spPr>
          <a:xfrm>
            <a:off x="6654979" y="2303632"/>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E1B123FD-9DE9-9447-9CF1-B30204F71F86}"/>
              </a:ext>
            </a:extLst>
          </p:cNvPr>
          <p:cNvSpPr/>
          <p:nvPr/>
        </p:nvSpPr>
        <p:spPr>
          <a:xfrm>
            <a:off x="6383982" y="3777285"/>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E324034-E233-AA45-8B24-219CBAFFA669}"/>
              </a:ext>
            </a:extLst>
          </p:cNvPr>
          <p:cNvSpPr/>
          <p:nvPr/>
        </p:nvSpPr>
        <p:spPr>
          <a:xfrm>
            <a:off x="4986871" y="2126433"/>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76884353-8C3A-D042-9CF9-5CE071DDC3C5}"/>
              </a:ext>
            </a:extLst>
          </p:cNvPr>
          <p:cNvSpPr/>
          <p:nvPr/>
        </p:nvSpPr>
        <p:spPr>
          <a:xfrm>
            <a:off x="6389104" y="4247572"/>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62EC1B9-D75E-3046-B62F-381C1834E3AD}"/>
              </a:ext>
            </a:extLst>
          </p:cNvPr>
          <p:cNvSpPr/>
          <p:nvPr/>
        </p:nvSpPr>
        <p:spPr>
          <a:xfrm>
            <a:off x="5836622" y="2972681"/>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11518C5B-C946-6645-B26C-2023DDF892B0}"/>
              </a:ext>
            </a:extLst>
          </p:cNvPr>
          <p:cNvSpPr/>
          <p:nvPr/>
        </p:nvSpPr>
        <p:spPr>
          <a:xfrm>
            <a:off x="6052235" y="2407228"/>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ADCCE57-F428-8748-9FB4-8143E735F94D}"/>
              </a:ext>
            </a:extLst>
          </p:cNvPr>
          <p:cNvSpPr/>
          <p:nvPr/>
        </p:nvSpPr>
        <p:spPr>
          <a:xfrm>
            <a:off x="3910714" y="200587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C2B3643-4007-4E49-B3BE-A863FCD441C6}"/>
              </a:ext>
            </a:extLst>
          </p:cNvPr>
          <p:cNvSpPr/>
          <p:nvPr/>
        </p:nvSpPr>
        <p:spPr>
          <a:xfrm>
            <a:off x="4310378" y="301794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F23BAB7B-332A-F14F-8AD7-62B238D226BF}"/>
              </a:ext>
            </a:extLst>
          </p:cNvPr>
          <p:cNvSpPr/>
          <p:nvPr/>
        </p:nvSpPr>
        <p:spPr>
          <a:xfrm>
            <a:off x="4202190" y="252127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2E3FE4A-A29D-7649-8CF6-FF09C9F2F619}"/>
              </a:ext>
            </a:extLst>
          </p:cNvPr>
          <p:cNvSpPr/>
          <p:nvPr/>
        </p:nvSpPr>
        <p:spPr>
          <a:xfrm>
            <a:off x="5723758" y="2124053"/>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AE95E524-530B-5B44-91CE-A1B56DC40208}"/>
              </a:ext>
            </a:extLst>
          </p:cNvPr>
          <p:cNvSpPr/>
          <p:nvPr/>
        </p:nvSpPr>
        <p:spPr>
          <a:xfrm>
            <a:off x="5314060" y="2543479"/>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DFE8FC46-3D86-CF49-99F5-BC30CF0FA969}"/>
              </a:ext>
            </a:extLst>
          </p:cNvPr>
          <p:cNvSpPr/>
          <p:nvPr/>
        </p:nvSpPr>
        <p:spPr>
          <a:xfrm>
            <a:off x="5873525" y="3398559"/>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291CFB1-6C31-444B-82A2-386932B9775F}"/>
              </a:ext>
            </a:extLst>
          </p:cNvPr>
          <p:cNvSpPr/>
          <p:nvPr/>
        </p:nvSpPr>
        <p:spPr>
          <a:xfrm>
            <a:off x="6131314" y="4190591"/>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8C90DE3-BA20-A749-8B21-386B6CA91D6B}"/>
              </a:ext>
            </a:extLst>
          </p:cNvPr>
          <p:cNvSpPr/>
          <p:nvPr/>
        </p:nvSpPr>
        <p:spPr>
          <a:xfrm>
            <a:off x="6828226" y="4600979"/>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B541EE36-EBE6-9D40-9B58-EDC4456CE441}"/>
              </a:ext>
            </a:extLst>
          </p:cNvPr>
          <p:cNvSpPr/>
          <p:nvPr/>
        </p:nvSpPr>
        <p:spPr>
          <a:xfrm>
            <a:off x="6589040" y="3928380"/>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62EF5F61-8E7C-1747-B75E-3C0BFDF2B085}"/>
              </a:ext>
            </a:extLst>
          </p:cNvPr>
          <p:cNvSpPr/>
          <p:nvPr/>
        </p:nvSpPr>
        <p:spPr>
          <a:xfrm>
            <a:off x="6751414" y="2871074"/>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4F75C9C-BCF4-0C45-B475-D7F8AAA2DC81}"/>
              </a:ext>
            </a:extLst>
          </p:cNvPr>
          <p:cNvSpPr/>
          <p:nvPr/>
        </p:nvSpPr>
        <p:spPr>
          <a:xfrm>
            <a:off x="6887665" y="5423978"/>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07F6AD6D-1885-E04F-8395-79D9902FFEBD}"/>
              </a:ext>
            </a:extLst>
          </p:cNvPr>
          <p:cNvCxnSpPr>
            <a:cxnSpLocks/>
          </p:cNvCxnSpPr>
          <p:nvPr/>
        </p:nvCxnSpPr>
        <p:spPr>
          <a:xfrm>
            <a:off x="4005322" y="1932265"/>
            <a:ext cx="3091875" cy="280666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CAC7BD22-C75D-DA42-B8C9-807C9A7584F6}"/>
              </a:ext>
            </a:extLst>
          </p:cNvPr>
          <p:cNvSpPr txBox="1"/>
          <p:nvPr/>
        </p:nvSpPr>
        <p:spPr>
          <a:xfrm>
            <a:off x="7227244" y="4435627"/>
            <a:ext cx="1395754" cy="646331"/>
          </a:xfrm>
          <a:prstGeom prst="rect">
            <a:avLst/>
          </a:prstGeom>
          <a:noFill/>
        </p:spPr>
        <p:txBody>
          <a:bodyPr wrap="square" rtlCol="0">
            <a:spAutoFit/>
          </a:bodyPr>
          <a:lstStyle/>
          <a:p>
            <a:r>
              <a:rPr lang="en-US" dirty="0"/>
              <a:t>Model M</a:t>
            </a:r>
            <a:r>
              <a:rPr lang="en-US" baseline="-25000" dirty="0"/>
              <a:t>1</a:t>
            </a:r>
            <a:r>
              <a:rPr lang="en-US" dirty="0"/>
              <a:t> Score cutoff</a:t>
            </a:r>
          </a:p>
        </p:txBody>
      </p:sp>
      <p:sp>
        <p:nvSpPr>
          <p:cNvPr id="146" name="Oval 145">
            <a:extLst>
              <a:ext uri="{FF2B5EF4-FFF2-40B4-BE49-F238E27FC236}">
                <a16:creationId xmlns:a16="http://schemas.microsoft.com/office/drawing/2014/main" id="{42B27780-87A1-2041-85D6-B5FC46200A99}"/>
              </a:ext>
            </a:extLst>
          </p:cNvPr>
          <p:cNvSpPr/>
          <p:nvPr/>
        </p:nvSpPr>
        <p:spPr>
          <a:xfrm>
            <a:off x="3061310" y="202981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2C51E96-71CA-C64F-8662-5E86B7134325}"/>
              </a:ext>
            </a:extLst>
          </p:cNvPr>
          <p:cNvSpPr/>
          <p:nvPr/>
        </p:nvSpPr>
        <p:spPr>
          <a:xfrm>
            <a:off x="5332955" y="2319830"/>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9E5D6FB-3FF1-B644-BEE6-676068139DD2}"/>
              </a:ext>
            </a:extLst>
          </p:cNvPr>
          <p:cNvSpPr/>
          <p:nvPr/>
        </p:nvSpPr>
        <p:spPr>
          <a:xfrm>
            <a:off x="5485355" y="2472230"/>
            <a:ext cx="90834" cy="908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CCE64D01-F040-4043-9006-7AAB2F334CFD}"/>
              </a:ext>
            </a:extLst>
          </p:cNvPr>
          <p:cNvSpPr txBox="1"/>
          <p:nvPr/>
        </p:nvSpPr>
        <p:spPr>
          <a:xfrm>
            <a:off x="1505270" y="1431445"/>
            <a:ext cx="6380207" cy="369332"/>
          </a:xfrm>
          <a:prstGeom prst="rect">
            <a:avLst/>
          </a:prstGeom>
          <a:noFill/>
        </p:spPr>
        <p:txBody>
          <a:bodyPr wrap="square" rtlCol="0">
            <a:spAutoFit/>
          </a:bodyPr>
          <a:lstStyle/>
          <a:p>
            <a:r>
              <a:rPr lang="en-US" dirty="0"/>
              <a:t>The red points are ones where the old model M</a:t>
            </a:r>
            <a:r>
              <a:rPr lang="en-US" baseline="-25000" dirty="0"/>
              <a:t>0</a:t>
            </a:r>
            <a:r>
              <a:rPr lang="en-US" dirty="0"/>
              <a:t> made a mistake</a:t>
            </a:r>
            <a:endParaRPr lang="en-US" baseline="-25000" dirty="0"/>
          </a:p>
        </p:txBody>
      </p:sp>
      <p:cxnSp>
        <p:nvCxnSpPr>
          <p:cNvPr id="151" name="Straight Arrow Connector 150">
            <a:extLst>
              <a:ext uri="{FF2B5EF4-FFF2-40B4-BE49-F238E27FC236}">
                <a16:creationId xmlns:a16="http://schemas.microsoft.com/office/drawing/2014/main" id="{60B8A939-BC84-3748-83D0-C5530929D999}"/>
              </a:ext>
            </a:extLst>
          </p:cNvPr>
          <p:cNvCxnSpPr>
            <a:cxnSpLocks/>
          </p:cNvCxnSpPr>
          <p:nvPr/>
        </p:nvCxnSpPr>
        <p:spPr>
          <a:xfrm flipV="1">
            <a:off x="3310287" y="2032656"/>
            <a:ext cx="2396282" cy="285237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01B7747C-E056-5042-8DB3-8E57CC656226}"/>
              </a:ext>
            </a:extLst>
          </p:cNvPr>
          <p:cNvSpPr txBox="1"/>
          <p:nvPr/>
        </p:nvSpPr>
        <p:spPr>
          <a:xfrm>
            <a:off x="5765134" y="1848977"/>
            <a:ext cx="590226" cy="369332"/>
          </a:xfrm>
          <a:prstGeom prst="rect">
            <a:avLst/>
          </a:prstGeom>
          <a:noFill/>
        </p:spPr>
        <p:txBody>
          <a:bodyPr wrap="none" rtlCol="0">
            <a:spAutoFit/>
          </a:bodyPr>
          <a:lstStyle/>
          <a:p>
            <a:r>
              <a:rPr lang="en-US" dirty="0"/>
              <a:t>high</a:t>
            </a:r>
          </a:p>
        </p:txBody>
      </p:sp>
      <p:sp>
        <p:nvSpPr>
          <p:cNvPr id="154" name="TextBox 153">
            <a:extLst>
              <a:ext uri="{FF2B5EF4-FFF2-40B4-BE49-F238E27FC236}">
                <a16:creationId xmlns:a16="http://schemas.microsoft.com/office/drawing/2014/main" id="{7021E71B-CF6E-8F4C-92AC-110EE55C2CAB}"/>
              </a:ext>
            </a:extLst>
          </p:cNvPr>
          <p:cNvSpPr txBox="1"/>
          <p:nvPr/>
        </p:nvSpPr>
        <p:spPr>
          <a:xfrm>
            <a:off x="3420201" y="4632340"/>
            <a:ext cx="523605" cy="369332"/>
          </a:xfrm>
          <a:prstGeom prst="rect">
            <a:avLst/>
          </a:prstGeom>
          <a:noFill/>
        </p:spPr>
        <p:txBody>
          <a:bodyPr wrap="none" rtlCol="0">
            <a:spAutoFit/>
          </a:bodyPr>
          <a:lstStyle/>
          <a:p>
            <a:r>
              <a:rPr lang="en-US" dirty="0"/>
              <a:t>low</a:t>
            </a:r>
          </a:p>
        </p:txBody>
      </p:sp>
    </p:spTree>
    <p:extLst>
      <p:ext uri="{BB962C8B-B14F-4D97-AF65-F5344CB8AC3E}">
        <p14:creationId xmlns:p14="http://schemas.microsoft.com/office/powerpoint/2010/main" val="263735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8CD9788-50B9-FE4F-BD86-303CACCBE7E1}" type="slidenum">
              <a:rPr lang="en-US" smtClean="0"/>
              <a:t>26</a:t>
            </a:fld>
            <a:endParaRPr lang="en-US"/>
          </a:p>
        </p:txBody>
      </p:sp>
      <p:sp>
        <p:nvSpPr>
          <p:cNvPr id="3" name="Rectangle 2">
            <a:extLst>
              <a:ext uri="{FF2B5EF4-FFF2-40B4-BE49-F238E27FC236}">
                <a16:creationId xmlns:a16="http://schemas.microsoft.com/office/drawing/2014/main" id="{A4C4A7EB-84F4-4F4B-96C1-4167745E1B34}"/>
              </a:ext>
            </a:extLst>
          </p:cNvPr>
          <p:cNvSpPr/>
          <p:nvPr/>
        </p:nvSpPr>
        <p:spPr>
          <a:xfrm>
            <a:off x="2046802" y="1899974"/>
            <a:ext cx="5050395" cy="3724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DC6768-B7AC-FA4C-A504-4731F8D24FF8}"/>
              </a:ext>
            </a:extLst>
          </p:cNvPr>
          <p:cNvSpPr txBox="1"/>
          <p:nvPr/>
        </p:nvSpPr>
        <p:spPr>
          <a:xfrm>
            <a:off x="4360053" y="5916370"/>
            <a:ext cx="401072" cy="369332"/>
          </a:xfrm>
          <a:prstGeom prst="rect">
            <a:avLst/>
          </a:prstGeom>
          <a:noFill/>
        </p:spPr>
        <p:txBody>
          <a:bodyPr wrap="none" rtlCol="0">
            <a:spAutoFit/>
          </a:bodyPr>
          <a:lstStyle/>
          <a:p>
            <a:r>
              <a:rPr lang="en-US" dirty="0"/>
              <a:t>x1</a:t>
            </a:r>
          </a:p>
        </p:txBody>
      </p:sp>
      <p:sp>
        <p:nvSpPr>
          <p:cNvPr id="6" name="TextBox 5">
            <a:extLst>
              <a:ext uri="{FF2B5EF4-FFF2-40B4-BE49-F238E27FC236}">
                <a16:creationId xmlns:a16="http://schemas.microsoft.com/office/drawing/2014/main" id="{EE5AF234-42E3-E143-8D57-97CA1202D553}"/>
              </a:ext>
            </a:extLst>
          </p:cNvPr>
          <p:cNvSpPr txBox="1"/>
          <p:nvPr/>
        </p:nvSpPr>
        <p:spPr>
          <a:xfrm>
            <a:off x="1327192" y="3577414"/>
            <a:ext cx="401072" cy="369332"/>
          </a:xfrm>
          <a:prstGeom prst="rect">
            <a:avLst/>
          </a:prstGeom>
          <a:noFill/>
        </p:spPr>
        <p:txBody>
          <a:bodyPr wrap="none" rtlCol="0">
            <a:spAutoFit/>
          </a:bodyPr>
          <a:lstStyle/>
          <a:p>
            <a:r>
              <a:rPr lang="en-US" dirty="0"/>
              <a:t>x2</a:t>
            </a:r>
          </a:p>
        </p:txBody>
      </p:sp>
      <p:cxnSp>
        <p:nvCxnSpPr>
          <p:cNvPr id="152" name="Straight Connector 151">
            <a:extLst>
              <a:ext uri="{FF2B5EF4-FFF2-40B4-BE49-F238E27FC236}">
                <a16:creationId xmlns:a16="http://schemas.microsoft.com/office/drawing/2014/main" id="{912D8850-0E5B-8444-8CDF-CC99D2B53907}"/>
              </a:ext>
            </a:extLst>
          </p:cNvPr>
          <p:cNvCxnSpPr>
            <a:cxnSpLocks/>
          </p:cNvCxnSpPr>
          <p:nvPr/>
        </p:nvCxnSpPr>
        <p:spPr>
          <a:xfrm>
            <a:off x="4554356" y="1899974"/>
            <a:ext cx="2364704" cy="3714324"/>
          </a:xfrm>
          <a:prstGeom prst="line">
            <a:avLst/>
          </a:prstGeom>
          <a:ln w="28575">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1FED0C05-6112-0F4F-89D1-3839F45B0E69}"/>
              </a:ext>
            </a:extLst>
          </p:cNvPr>
          <p:cNvSpPr txBox="1"/>
          <p:nvPr/>
        </p:nvSpPr>
        <p:spPr>
          <a:xfrm>
            <a:off x="5484726" y="5573442"/>
            <a:ext cx="2337691" cy="369332"/>
          </a:xfrm>
          <a:prstGeom prst="rect">
            <a:avLst/>
          </a:prstGeom>
          <a:noFill/>
        </p:spPr>
        <p:txBody>
          <a:bodyPr wrap="none" rtlCol="0">
            <a:spAutoFit/>
          </a:bodyPr>
          <a:lstStyle/>
          <a:p>
            <a:r>
              <a:rPr lang="en-US" dirty="0"/>
              <a:t>Model M</a:t>
            </a:r>
            <a:r>
              <a:rPr lang="en-US" baseline="-25000" dirty="0"/>
              <a:t>0</a:t>
            </a:r>
            <a:r>
              <a:rPr lang="en-US" dirty="0"/>
              <a:t> Score cutoff</a:t>
            </a:r>
          </a:p>
        </p:txBody>
      </p:sp>
      <p:sp>
        <p:nvSpPr>
          <p:cNvPr id="24" name="Oval 23">
            <a:extLst>
              <a:ext uri="{FF2B5EF4-FFF2-40B4-BE49-F238E27FC236}">
                <a16:creationId xmlns:a16="http://schemas.microsoft.com/office/drawing/2014/main" id="{26C640A3-9D22-934B-B8B4-E032BF9172B9}"/>
              </a:ext>
            </a:extLst>
          </p:cNvPr>
          <p:cNvSpPr/>
          <p:nvPr/>
        </p:nvSpPr>
        <p:spPr>
          <a:xfrm>
            <a:off x="5972349" y="216947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EFDF795-182B-6940-96F3-3C753E065F75}"/>
              </a:ext>
            </a:extLst>
          </p:cNvPr>
          <p:cNvSpPr/>
          <p:nvPr/>
        </p:nvSpPr>
        <p:spPr>
          <a:xfrm>
            <a:off x="2507036" y="21349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4A9B88E-2806-1E46-8780-5C8B5B5902FC}"/>
              </a:ext>
            </a:extLst>
          </p:cNvPr>
          <p:cNvSpPr/>
          <p:nvPr/>
        </p:nvSpPr>
        <p:spPr>
          <a:xfrm>
            <a:off x="3666901" y="20810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F8BD84E-3CC0-DA40-A10D-804E90E2AC51}"/>
              </a:ext>
            </a:extLst>
          </p:cNvPr>
          <p:cNvSpPr/>
          <p:nvPr/>
        </p:nvSpPr>
        <p:spPr>
          <a:xfrm>
            <a:off x="3737827" y="226268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CA8C521-6BB4-F848-B908-60FD992BF3DB}"/>
              </a:ext>
            </a:extLst>
          </p:cNvPr>
          <p:cNvSpPr/>
          <p:nvPr/>
        </p:nvSpPr>
        <p:spPr>
          <a:xfrm>
            <a:off x="4163101" y="217185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80871BF-2B11-7C46-AF55-9D8FFA4089BD}"/>
              </a:ext>
            </a:extLst>
          </p:cNvPr>
          <p:cNvSpPr/>
          <p:nvPr/>
        </p:nvSpPr>
        <p:spPr>
          <a:xfrm>
            <a:off x="4461066" y="227544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73439FB-2E58-B346-839B-FB1CB502612C}"/>
              </a:ext>
            </a:extLst>
          </p:cNvPr>
          <p:cNvSpPr/>
          <p:nvPr/>
        </p:nvSpPr>
        <p:spPr>
          <a:xfrm>
            <a:off x="2360013" y="29001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26BBCFE-F466-A641-A6DE-0C8BB6D63894}"/>
              </a:ext>
            </a:extLst>
          </p:cNvPr>
          <p:cNvSpPr/>
          <p:nvPr/>
        </p:nvSpPr>
        <p:spPr>
          <a:xfrm>
            <a:off x="2937409" y="52473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A6DC37F-7DD9-E742-89E4-AFBF6C4A6AA6}"/>
              </a:ext>
            </a:extLst>
          </p:cNvPr>
          <p:cNvSpPr/>
          <p:nvPr/>
        </p:nvSpPr>
        <p:spPr>
          <a:xfrm>
            <a:off x="3360152" y="25838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F587AF-58CE-3342-8F2B-B965E86B7F64}"/>
              </a:ext>
            </a:extLst>
          </p:cNvPr>
          <p:cNvSpPr/>
          <p:nvPr/>
        </p:nvSpPr>
        <p:spPr>
          <a:xfrm>
            <a:off x="3975130" y="280126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E3379F5-E1EC-B348-A8BF-84A49C9A937F}"/>
              </a:ext>
            </a:extLst>
          </p:cNvPr>
          <p:cNvSpPr/>
          <p:nvPr/>
        </p:nvSpPr>
        <p:spPr>
          <a:xfrm>
            <a:off x="4714480" y="27558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C734FFA-654E-6646-A2A3-4445E57E100D}"/>
              </a:ext>
            </a:extLst>
          </p:cNvPr>
          <p:cNvSpPr/>
          <p:nvPr/>
        </p:nvSpPr>
        <p:spPr>
          <a:xfrm>
            <a:off x="2442531" y="353946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8D2D6E6-A1B1-FF4F-A1A3-FF87C34AB47F}"/>
              </a:ext>
            </a:extLst>
          </p:cNvPr>
          <p:cNvSpPr/>
          <p:nvPr/>
        </p:nvSpPr>
        <p:spPr>
          <a:xfrm>
            <a:off x="2805001" y="32657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021B6D2-87C3-7344-A028-6CB8DEDE32FA}"/>
              </a:ext>
            </a:extLst>
          </p:cNvPr>
          <p:cNvSpPr/>
          <p:nvPr/>
        </p:nvSpPr>
        <p:spPr>
          <a:xfrm>
            <a:off x="2824089" y="275584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5C5DEB1-9BA0-6540-822F-4CA26F48BED8}"/>
              </a:ext>
            </a:extLst>
          </p:cNvPr>
          <p:cNvSpPr/>
          <p:nvPr/>
        </p:nvSpPr>
        <p:spPr>
          <a:xfrm>
            <a:off x="3511608" y="298919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04045BA-CD34-E942-A7E6-5C6E649B8075}"/>
              </a:ext>
            </a:extLst>
          </p:cNvPr>
          <p:cNvSpPr/>
          <p:nvPr/>
        </p:nvSpPr>
        <p:spPr>
          <a:xfrm>
            <a:off x="2342000" y="44978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4B6665-8AAC-3B41-969A-AD1DF5C9C7FE}"/>
              </a:ext>
            </a:extLst>
          </p:cNvPr>
          <p:cNvSpPr/>
          <p:nvPr/>
        </p:nvSpPr>
        <p:spPr>
          <a:xfrm>
            <a:off x="2967581" y="392511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D1985E0-FBDE-9A4C-B9FD-CA5605105725}"/>
              </a:ext>
            </a:extLst>
          </p:cNvPr>
          <p:cNvSpPr/>
          <p:nvPr/>
        </p:nvSpPr>
        <p:spPr>
          <a:xfrm>
            <a:off x="3168226"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6366EA2-FEB4-4746-9C19-948BA2D230D3}"/>
              </a:ext>
            </a:extLst>
          </p:cNvPr>
          <p:cNvSpPr/>
          <p:nvPr/>
        </p:nvSpPr>
        <p:spPr>
          <a:xfrm>
            <a:off x="3962456" y="368688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D310C09-ECAF-4C4C-9223-F58B83592E46}"/>
              </a:ext>
            </a:extLst>
          </p:cNvPr>
          <p:cNvSpPr/>
          <p:nvPr/>
        </p:nvSpPr>
        <p:spPr>
          <a:xfrm>
            <a:off x="4352010" y="356157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F801FA7-EA39-3A46-B847-1DC6076E67BD}"/>
              </a:ext>
            </a:extLst>
          </p:cNvPr>
          <p:cNvSpPr/>
          <p:nvPr/>
        </p:nvSpPr>
        <p:spPr>
          <a:xfrm>
            <a:off x="4234847" y="338437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C545E66-C13B-1947-BEF4-D30F6B7BDB1A}"/>
              </a:ext>
            </a:extLst>
          </p:cNvPr>
          <p:cNvSpPr/>
          <p:nvPr/>
        </p:nvSpPr>
        <p:spPr>
          <a:xfrm>
            <a:off x="4695392" y="354881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C7E976F-5629-B640-B5C2-DAF4C5413236}"/>
              </a:ext>
            </a:extLst>
          </p:cNvPr>
          <p:cNvSpPr/>
          <p:nvPr/>
        </p:nvSpPr>
        <p:spPr>
          <a:xfrm>
            <a:off x="4578229" y="337161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4FE6B6F-D07F-3D43-9BC1-0074FF12A635}"/>
              </a:ext>
            </a:extLst>
          </p:cNvPr>
          <p:cNvSpPr/>
          <p:nvPr/>
        </p:nvSpPr>
        <p:spPr>
          <a:xfrm>
            <a:off x="5644440" y="39508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A3FA916-A1FA-D640-AAC1-5942E94E1983}"/>
              </a:ext>
            </a:extLst>
          </p:cNvPr>
          <p:cNvSpPr/>
          <p:nvPr/>
        </p:nvSpPr>
        <p:spPr>
          <a:xfrm>
            <a:off x="5930208" y="442938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A3BFDDC-A714-4C4A-B1C9-22F37412891D}"/>
              </a:ext>
            </a:extLst>
          </p:cNvPr>
          <p:cNvSpPr/>
          <p:nvPr/>
        </p:nvSpPr>
        <p:spPr>
          <a:xfrm>
            <a:off x="5447416" y="353605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C668249E-2D83-9244-90B7-B869D788E82D}"/>
              </a:ext>
            </a:extLst>
          </p:cNvPr>
          <p:cNvSpPr/>
          <p:nvPr/>
        </p:nvSpPr>
        <p:spPr>
          <a:xfrm>
            <a:off x="5123122" y="313021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47743A5-6086-CD4C-AD7D-C0140CC6FF53}"/>
              </a:ext>
            </a:extLst>
          </p:cNvPr>
          <p:cNvSpPr/>
          <p:nvPr/>
        </p:nvSpPr>
        <p:spPr>
          <a:xfrm>
            <a:off x="4325681" y="413100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A5599C1-B58B-8B47-A377-7BF47FA36DB6}"/>
              </a:ext>
            </a:extLst>
          </p:cNvPr>
          <p:cNvSpPr/>
          <p:nvPr/>
        </p:nvSpPr>
        <p:spPr>
          <a:xfrm>
            <a:off x="4234847" y="269586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D6D997E-DA91-214A-9383-193B1BF71D58}"/>
              </a:ext>
            </a:extLst>
          </p:cNvPr>
          <p:cNvSpPr/>
          <p:nvPr/>
        </p:nvSpPr>
        <p:spPr>
          <a:xfrm>
            <a:off x="4669063" y="4118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38DF805-3781-DB49-AD9C-81D65A4EEB30}"/>
              </a:ext>
            </a:extLst>
          </p:cNvPr>
          <p:cNvSpPr/>
          <p:nvPr/>
        </p:nvSpPr>
        <p:spPr>
          <a:xfrm>
            <a:off x="4551900" y="39410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95D2EB-6DAF-864B-8DD8-48F95686FF0E}"/>
              </a:ext>
            </a:extLst>
          </p:cNvPr>
          <p:cNvSpPr/>
          <p:nvPr/>
        </p:nvSpPr>
        <p:spPr>
          <a:xfrm>
            <a:off x="5077705" y="4118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4DA2FBB-63AE-C84B-92D1-0F1CE3517EA7}"/>
              </a:ext>
            </a:extLst>
          </p:cNvPr>
          <p:cNvSpPr/>
          <p:nvPr/>
        </p:nvSpPr>
        <p:spPr>
          <a:xfrm>
            <a:off x="4960542" y="39410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31F97F-01CB-E946-B58C-C4ECE61BCC09}"/>
              </a:ext>
            </a:extLst>
          </p:cNvPr>
          <p:cNvSpPr/>
          <p:nvPr/>
        </p:nvSpPr>
        <p:spPr>
          <a:xfrm>
            <a:off x="5421087" y="410548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BF6E3B3-C7DE-AD45-B01C-CB3A2FD0AF06}"/>
              </a:ext>
            </a:extLst>
          </p:cNvPr>
          <p:cNvSpPr/>
          <p:nvPr/>
        </p:nvSpPr>
        <p:spPr>
          <a:xfrm>
            <a:off x="5258507" y="396707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4F91D0A-6DA9-6D44-B97E-F0CADD6AFDD7}"/>
              </a:ext>
            </a:extLst>
          </p:cNvPr>
          <p:cNvSpPr/>
          <p:nvPr/>
        </p:nvSpPr>
        <p:spPr>
          <a:xfrm>
            <a:off x="4306593" y="473922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8ECF907-B183-C046-AB88-3EDC8BD4089C}"/>
              </a:ext>
            </a:extLst>
          </p:cNvPr>
          <p:cNvSpPr/>
          <p:nvPr/>
        </p:nvSpPr>
        <p:spPr>
          <a:xfrm>
            <a:off x="5005959" y="291848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D302D12-D0B5-0344-8A9F-725D8B087E3E}"/>
              </a:ext>
            </a:extLst>
          </p:cNvPr>
          <p:cNvSpPr/>
          <p:nvPr/>
        </p:nvSpPr>
        <p:spPr>
          <a:xfrm>
            <a:off x="4649975" y="47264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F14F4F3-EAD5-B94D-90C2-4D60795080C2}"/>
              </a:ext>
            </a:extLst>
          </p:cNvPr>
          <p:cNvSpPr/>
          <p:nvPr/>
        </p:nvSpPr>
        <p:spPr>
          <a:xfrm>
            <a:off x="3605899" y="245264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3B51B27-A929-774E-83A9-6CDD84748B4A}"/>
              </a:ext>
            </a:extLst>
          </p:cNvPr>
          <p:cNvSpPr/>
          <p:nvPr/>
        </p:nvSpPr>
        <p:spPr>
          <a:xfrm>
            <a:off x="5058617" y="47264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B2B8FAD-F62C-6946-B3B1-D46045487D2B}"/>
              </a:ext>
            </a:extLst>
          </p:cNvPr>
          <p:cNvSpPr/>
          <p:nvPr/>
        </p:nvSpPr>
        <p:spPr>
          <a:xfrm>
            <a:off x="5086647" y="358946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3B81430-A283-DF44-ADBC-B0BF2C531B41}"/>
              </a:ext>
            </a:extLst>
          </p:cNvPr>
          <p:cNvSpPr/>
          <p:nvPr/>
        </p:nvSpPr>
        <p:spPr>
          <a:xfrm>
            <a:off x="5401999" y="471370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D3E4317-82DE-3345-AE1E-79EEB2781E9E}"/>
              </a:ext>
            </a:extLst>
          </p:cNvPr>
          <p:cNvSpPr/>
          <p:nvPr/>
        </p:nvSpPr>
        <p:spPr>
          <a:xfrm>
            <a:off x="4280264" y="53086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F295D7E-7F92-DC4E-96E3-A83C3972FC31}"/>
              </a:ext>
            </a:extLst>
          </p:cNvPr>
          <p:cNvSpPr/>
          <p:nvPr/>
        </p:nvSpPr>
        <p:spPr>
          <a:xfrm>
            <a:off x="6176731" y="471370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C342C11-D9B9-B24E-9C1C-F77CA7FB3D78}"/>
              </a:ext>
            </a:extLst>
          </p:cNvPr>
          <p:cNvSpPr/>
          <p:nvPr/>
        </p:nvSpPr>
        <p:spPr>
          <a:xfrm>
            <a:off x="4623646" y="529590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DA3F51F-E167-F742-B491-CAA93671D20B}"/>
              </a:ext>
            </a:extLst>
          </p:cNvPr>
          <p:cNvSpPr/>
          <p:nvPr/>
        </p:nvSpPr>
        <p:spPr>
          <a:xfrm>
            <a:off x="3748143" y="292726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E9E57BA-2DF1-0142-A1D5-DED32615F41F}"/>
              </a:ext>
            </a:extLst>
          </p:cNvPr>
          <p:cNvSpPr/>
          <p:nvPr/>
        </p:nvSpPr>
        <p:spPr>
          <a:xfrm>
            <a:off x="5032288" y="529590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3581D89-8A25-1C45-9928-2B0A97CED3AF}"/>
              </a:ext>
            </a:extLst>
          </p:cNvPr>
          <p:cNvSpPr/>
          <p:nvPr/>
        </p:nvSpPr>
        <p:spPr>
          <a:xfrm>
            <a:off x="4834532" y="343940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0C7EA21-690A-4F4B-80FA-E89810A00A37}"/>
              </a:ext>
            </a:extLst>
          </p:cNvPr>
          <p:cNvSpPr/>
          <p:nvPr/>
        </p:nvSpPr>
        <p:spPr>
          <a:xfrm>
            <a:off x="5375670" y="528313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203F426-D521-5449-9CF1-AF7E5C317A02}"/>
              </a:ext>
            </a:extLst>
          </p:cNvPr>
          <p:cNvSpPr/>
          <p:nvPr/>
        </p:nvSpPr>
        <p:spPr>
          <a:xfrm>
            <a:off x="5629328" y="417753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0D8EFEC-EAC1-1547-8705-BB779735FA12}"/>
              </a:ext>
            </a:extLst>
          </p:cNvPr>
          <p:cNvSpPr/>
          <p:nvPr/>
        </p:nvSpPr>
        <p:spPr>
          <a:xfrm>
            <a:off x="2507036" y="33051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43C7140-A107-994F-9811-E673ED717E1B}"/>
              </a:ext>
            </a:extLst>
          </p:cNvPr>
          <p:cNvSpPr/>
          <p:nvPr/>
        </p:nvSpPr>
        <p:spPr>
          <a:xfrm>
            <a:off x="2410635" y="53994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013B29C-23EC-9041-8D51-E720A8448068}"/>
              </a:ext>
            </a:extLst>
          </p:cNvPr>
          <p:cNvSpPr/>
          <p:nvPr/>
        </p:nvSpPr>
        <p:spPr>
          <a:xfrm>
            <a:off x="3802332" y="320224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806E033-ABC1-594E-A6F5-4A5FDCF2FFD7}"/>
              </a:ext>
            </a:extLst>
          </p:cNvPr>
          <p:cNvSpPr/>
          <p:nvPr/>
        </p:nvSpPr>
        <p:spPr>
          <a:xfrm>
            <a:off x="2967581" y="37405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ADBB411-BDBA-D641-9021-7AB6679089A6}"/>
              </a:ext>
            </a:extLst>
          </p:cNvPr>
          <p:cNvSpPr/>
          <p:nvPr/>
        </p:nvSpPr>
        <p:spPr>
          <a:xfrm>
            <a:off x="3518759" y="34375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585263E-21EC-8442-9659-FD7578FC6A7D}"/>
              </a:ext>
            </a:extLst>
          </p:cNvPr>
          <p:cNvSpPr/>
          <p:nvPr/>
        </p:nvSpPr>
        <p:spPr>
          <a:xfrm>
            <a:off x="3576113" y="3773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764DF6A9-2B97-0347-83F9-5736DFF7EEAE}"/>
              </a:ext>
            </a:extLst>
          </p:cNvPr>
          <p:cNvSpPr/>
          <p:nvPr/>
        </p:nvSpPr>
        <p:spPr>
          <a:xfrm>
            <a:off x="3749764" y="353575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91B52AC8-7FCE-D343-B448-DDFB6B0D0A58}"/>
              </a:ext>
            </a:extLst>
          </p:cNvPr>
          <p:cNvSpPr/>
          <p:nvPr/>
        </p:nvSpPr>
        <p:spPr>
          <a:xfrm>
            <a:off x="2649773" y="390543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466C3DB-3A8C-D142-9E4A-4C80E6F088CE}"/>
              </a:ext>
            </a:extLst>
          </p:cNvPr>
          <p:cNvSpPr/>
          <p:nvPr/>
        </p:nvSpPr>
        <p:spPr>
          <a:xfrm>
            <a:off x="3429885" y="46043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292C9DD-E1CE-9748-AEE1-FDF9408DC290}"/>
              </a:ext>
            </a:extLst>
          </p:cNvPr>
          <p:cNvSpPr/>
          <p:nvPr/>
        </p:nvSpPr>
        <p:spPr>
          <a:xfrm>
            <a:off x="3387294" y="415673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2F1714F-6FB7-534C-BF85-57E11ECE0109}"/>
              </a:ext>
            </a:extLst>
          </p:cNvPr>
          <p:cNvSpPr/>
          <p:nvPr/>
        </p:nvSpPr>
        <p:spPr>
          <a:xfrm>
            <a:off x="3854187" y="443964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665C188-CEDB-E546-B61D-8A91775767F9}"/>
              </a:ext>
            </a:extLst>
          </p:cNvPr>
          <p:cNvSpPr/>
          <p:nvPr/>
        </p:nvSpPr>
        <p:spPr>
          <a:xfrm>
            <a:off x="2608941" y="473893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3D1D983-1C37-7345-95EE-F1434E9CC25B}"/>
              </a:ext>
            </a:extLst>
          </p:cNvPr>
          <p:cNvSpPr/>
          <p:nvPr/>
        </p:nvSpPr>
        <p:spPr>
          <a:xfrm>
            <a:off x="2952323" y="472617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B328B14-65DE-2A43-896B-8D095B89942B}"/>
              </a:ext>
            </a:extLst>
          </p:cNvPr>
          <p:cNvSpPr/>
          <p:nvPr/>
        </p:nvSpPr>
        <p:spPr>
          <a:xfrm>
            <a:off x="3397844" y="49636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A383E53-0A93-924A-9C61-0763821DE705}"/>
              </a:ext>
            </a:extLst>
          </p:cNvPr>
          <p:cNvSpPr/>
          <p:nvPr/>
        </p:nvSpPr>
        <p:spPr>
          <a:xfrm>
            <a:off x="3858528" y="497686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50084A59-A6C6-B448-A22B-483B5D0D82DB}"/>
              </a:ext>
            </a:extLst>
          </p:cNvPr>
          <p:cNvSpPr/>
          <p:nvPr/>
        </p:nvSpPr>
        <p:spPr>
          <a:xfrm>
            <a:off x="5186761" y="324209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31BCECB-8020-8941-87D8-03659DC73676}"/>
              </a:ext>
            </a:extLst>
          </p:cNvPr>
          <p:cNvSpPr/>
          <p:nvPr/>
        </p:nvSpPr>
        <p:spPr>
          <a:xfrm>
            <a:off x="4541326" y="30532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E78DA9F6-2172-934A-85F7-C8242771AFBC}"/>
              </a:ext>
            </a:extLst>
          </p:cNvPr>
          <p:cNvSpPr/>
          <p:nvPr/>
        </p:nvSpPr>
        <p:spPr>
          <a:xfrm>
            <a:off x="4416515" y="25903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681B1D96-6645-3D49-A80D-D6CFE4EC7C4C}"/>
              </a:ext>
            </a:extLst>
          </p:cNvPr>
          <p:cNvSpPr/>
          <p:nvPr/>
        </p:nvSpPr>
        <p:spPr>
          <a:xfrm>
            <a:off x="5160432" y="381153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A36BA4E-D1EF-0349-A081-C319E9D73D92}"/>
              </a:ext>
            </a:extLst>
          </p:cNvPr>
          <p:cNvSpPr/>
          <p:nvPr/>
        </p:nvSpPr>
        <p:spPr>
          <a:xfrm>
            <a:off x="5503814" y="37987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7D362F6-0F25-7940-B127-A7D34214429F}"/>
              </a:ext>
            </a:extLst>
          </p:cNvPr>
          <p:cNvSpPr/>
          <p:nvPr/>
        </p:nvSpPr>
        <p:spPr>
          <a:xfrm>
            <a:off x="3053834" y="221726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53E6B8B-9223-BC4B-991A-6BC220948151}"/>
              </a:ext>
            </a:extLst>
          </p:cNvPr>
          <p:cNvSpPr/>
          <p:nvPr/>
        </p:nvSpPr>
        <p:spPr>
          <a:xfrm>
            <a:off x="5284836" y="35832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F1EA20EB-3170-8B49-8F9D-C973E5CC2DE7}"/>
              </a:ext>
            </a:extLst>
          </p:cNvPr>
          <p:cNvSpPr/>
          <p:nvPr/>
        </p:nvSpPr>
        <p:spPr>
          <a:xfrm>
            <a:off x="5141344" y="44197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78176DC-5CAF-B843-AFE3-2B6214015C69}"/>
              </a:ext>
            </a:extLst>
          </p:cNvPr>
          <p:cNvSpPr/>
          <p:nvPr/>
        </p:nvSpPr>
        <p:spPr>
          <a:xfrm>
            <a:off x="5484726" y="440699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A29F0AE-038A-EE4D-952C-945D6AE82C0F}"/>
              </a:ext>
            </a:extLst>
          </p:cNvPr>
          <p:cNvSpPr/>
          <p:nvPr/>
        </p:nvSpPr>
        <p:spPr>
          <a:xfrm>
            <a:off x="5875178" y="4336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8D7385DC-BD91-F84F-8A24-F7456AFE8442}"/>
              </a:ext>
            </a:extLst>
          </p:cNvPr>
          <p:cNvSpPr/>
          <p:nvPr/>
        </p:nvSpPr>
        <p:spPr>
          <a:xfrm>
            <a:off x="6063183" y="482976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646BB12-914C-4342-988B-24C9A6C07ECC}"/>
              </a:ext>
            </a:extLst>
          </p:cNvPr>
          <p:cNvSpPr/>
          <p:nvPr/>
        </p:nvSpPr>
        <p:spPr>
          <a:xfrm>
            <a:off x="5115015" y="49891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F537D64D-D0C1-5F44-B769-9EA0603B75F4}"/>
              </a:ext>
            </a:extLst>
          </p:cNvPr>
          <p:cNvSpPr/>
          <p:nvPr/>
        </p:nvSpPr>
        <p:spPr>
          <a:xfrm>
            <a:off x="5458397" y="49764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8E18FF00-F58F-B340-8083-C738F220CC99}"/>
              </a:ext>
            </a:extLst>
          </p:cNvPr>
          <p:cNvSpPr/>
          <p:nvPr/>
        </p:nvSpPr>
        <p:spPr>
          <a:xfrm>
            <a:off x="5867039" y="49764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C39E14AD-C112-124B-8642-C9DBDCBA02B3}"/>
              </a:ext>
            </a:extLst>
          </p:cNvPr>
          <p:cNvSpPr/>
          <p:nvPr/>
        </p:nvSpPr>
        <p:spPr>
          <a:xfrm>
            <a:off x="6308929" y="516411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29BD1A5A-9BDD-9149-AD65-0E3AA2F5CEF1}"/>
              </a:ext>
            </a:extLst>
          </p:cNvPr>
          <p:cNvSpPr/>
          <p:nvPr/>
        </p:nvSpPr>
        <p:spPr>
          <a:xfrm>
            <a:off x="2487948" y="23618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02E84C4-FEDE-E442-A0BD-144CEB0E9682}"/>
              </a:ext>
            </a:extLst>
          </p:cNvPr>
          <p:cNvSpPr/>
          <p:nvPr/>
        </p:nvSpPr>
        <p:spPr>
          <a:xfrm>
            <a:off x="2831330" y="2349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43EE402F-76B0-5E43-A40E-063E776CF43C}"/>
              </a:ext>
            </a:extLst>
          </p:cNvPr>
          <p:cNvSpPr/>
          <p:nvPr/>
        </p:nvSpPr>
        <p:spPr>
          <a:xfrm>
            <a:off x="3239972" y="2349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0EBE1F0-F7A3-D244-A238-62EBEF9F2C33}"/>
              </a:ext>
            </a:extLst>
          </p:cNvPr>
          <p:cNvSpPr/>
          <p:nvPr/>
        </p:nvSpPr>
        <p:spPr>
          <a:xfrm>
            <a:off x="3086835" y="32619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76A3FD5-98EC-D84D-9834-20092FDCF6FF}"/>
              </a:ext>
            </a:extLst>
          </p:cNvPr>
          <p:cNvSpPr/>
          <p:nvPr/>
        </p:nvSpPr>
        <p:spPr>
          <a:xfrm>
            <a:off x="3778047" y="528992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ED56EAB2-BD17-454E-B508-B24CDAE8BE6F}"/>
              </a:ext>
            </a:extLst>
          </p:cNvPr>
          <p:cNvSpPr/>
          <p:nvPr/>
        </p:nvSpPr>
        <p:spPr>
          <a:xfrm>
            <a:off x="3213643" y="291848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47D8A06-3437-7D47-82CC-3B61E0689BB9}"/>
              </a:ext>
            </a:extLst>
          </p:cNvPr>
          <p:cNvSpPr/>
          <p:nvPr/>
        </p:nvSpPr>
        <p:spPr>
          <a:xfrm>
            <a:off x="3919379" y="25655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3B166BDF-EE31-FA47-B428-536CF6D5C80E}"/>
              </a:ext>
            </a:extLst>
          </p:cNvPr>
          <p:cNvSpPr/>
          <p:nvPr/>
        </p:nvSpPr>
        <p:spPr>
          <a:xfrm>
            <a:off x="2249245" y="375335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BEDCBEF-D0C6-C04F-AA26-1146EE062F7B}"/>
              </a:ext>
            </a:extLst>
          </p:cNvPr>
          <p:cNvSpPr/>
          <p:nvPr/>
        </p:nvSpPr>
        <p:spPr>
          <a:xfrm>
            <a:off x="2785913" y="352670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A2A6E43-639F-914C-9827-31844D4BE034}"/>
              </a:ext>
            </a:extLst>
          </p:cNvPr>
          <p:cNvSpPr/>
          <p:nvPr/>
        </p:nvSpPr>
        <p:spPr>
          <a:xfrm>
            <a:off x="3194555" y="352670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59B60C7B-594F-7C44-88CC-8BE0136C83DA}"/>
              </a:ext>
            </a:extLst>
          </p:cNvPr>
          <p:cNvSpPr/>
          <p:nvPr/>
        </p:nvSpPr>
        <p:spPr>
          <a:xfrm>
            <a:off x="3984282" y="327513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19D1D9E-91B2-DF4D-9A85-F9BA27C4ABB1}"/>
              </a:ext>
            </a:extLst>
          </p:cNvPr>
          <p:cNvSpPr/>
          <p:nvPr/>
        </p:nvSpPr>
        <p:spPr>
          <a:xfrm>
            <a:off x="2416202" y="41088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AE7D1FD-233D-9B49-B52C-5E6EF1F64B6F}"/>
              </a:ext>
            </a:extLst>
          </p:cNvPr>
          <p:cNvSpPr/>
          <p:nvPr/>
        </p:nvSpPr>
        <p:spPr>
          <a:xfrm>
            <a:off x="2759584"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00BAF62-E16C-394C-A0F5-429F78CA7F2D}"/>
              </a:ext>
            </a:extLst>
          </p:cNvPr>
          <p:cNvSpPr/>
          <p:nvPr/>
        </p:nvSpPr>
        <p:spPr>
          <a:xfrm>
            <a:off x="3168226"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F9F4B43E-4D4F-C042-AF9B-1665091BF58E}"/>
              </a:ext>
            </a:extLst>
          </p:cNvPr>
          <p:cNvSpPr/>
          <p:nvPr/>
        </p:nvSpPr>
        <p:spPr>
          <a:xfrm>
            <a:off x="3696733" y="414618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CE85D4D-9A4D-BB45-AC20-A813F81263E4}"/>
              </a:ext>
            </a:extLst>
          </p:cNvPr>
          <p:cNvSpPr/>
          <p:nvPr/>
        </p:nvSpPr>
        <p:spPr>
          <a:xfrm>
            <a:off x="5720775" y="26724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4A209317-74CC-4C46-A605-49B1C426AB25}"/>
              </a:ext>
            </a:extLst>
          </p:cNvPr>
          <p:cNvSpPr/>
          <p:nvPr/>
        </p:nvSpPr>
        <p:spPr>
          <a:xfrm>
            <a:off x="5348803" y="209572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36435C72-3C7E-A948-9E07-80C148734F5F}"/>
              </a:ext>
            </a:extLst>
          </p:cNvPr>
          <p:cNvSpPr/>
          <p:nvPr/>
        </p:nvSpPr>
        <p:spPr>
          <a:xfrm>
            <a:off x="5466504" y="312978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FB07B171-D4B3-1245-813F-FEE9965BD616}"/>
              </a:ext>
            </a:extLst>
          </p:cNvPr>
          <p:cNvSpPr/>
          <p:nvPr/>
        </p:nvSpPr>
        <p:spPr>
          <a:xfrm>
            <a:off x="6139620" y="37001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86B950D1-2089-8141-93BC-1DF083F7EE83}"/>
              </a:ext>
            </a:extLst>
          </p:cNvPr>
          <p:cNvSpPr/>
          <p:nvPr/>
        </p:nvSpPr>
        <p:spPr>
          <a:xfrm>
            <a:off x="6630147" y="4713704"/>
            <a:ext cx="90834" cy="90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5C38545-2474-2640-891B-8898D718B33E}"/>
              </a:ext>
            </a:extLst>
          </p:cNvPr>
          <p:cNvSpPr/>
          <p:nvPr/>
        </p:nvSpPr>
        <p:spPr>
          <a:xfrm>
            <a:off x="6599220" y="343851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65102335-BBEF-1D4A-913A-6A427B950AD9}"/>
              </a:ext>
            </a:extLst>
          </p:cNvPr>
          <p:cNvSpPr/>
          <p:nvPr/>
        </p:nvSpPr>
        <p:spPr>
          <a:xfrm>
            <a:off x="6290681" y="306541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3F271A89-C95C-8D47-8EF8-92AA5C6847C9}"/>
              </a:ext>
            </a:extLst>
          </p:cNvPr>
          <p:cNvSpPr/>
          <p:nvPr/>
        </p:nvSpPr>
        <p:spPr>
          <a:xfrm>
            <a:off x="6654979" y="230363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E1B123FD-9DE9-9447-9CF1-B30204F71F86}"/>
              </a:ext>
            </a:extLst>
          </p:cNvPr>
          <p:cNvSpPr/>
          <p:nvPr/>
        </p:nvSpPr>
        <p:spPr>
          <a:xfrm>
            <a:off x="6383982" y="377728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E324034-E233-AA45-8B24-219CBAFFA669}"/>
              </a:ext>
            </a:extLst>
          </p:cNvPr>
          <p:cNvSpPr/>
          <p:nvPr/>
        </p:nvSpPr>
        <p:spPr>
          <a:xfrm>
            <a:off x="4986871" y="212643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76884353-8C3A-D042-9CF9-5CE071DDC3C5}"/>
              </a:ext>
            </a:extLst>
          </p:cNvPr>
          <p:cNvSpPr/>
          <p:nvPr/>
        </p:nvSpPr>
        <p:spPr>
          <a:xfrm>
            <a:off x="6389104" y="4247572"/>
            <a:ext cx="90834" cy="90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62EC1B9-D75E-3046-B62F-381C1834E3AD}"/>
              </a:ext>
            </a:extLst>
          </p:cNvPr>
          <p:cNvSpPr/>
          <p:nvPr/>
        </p:nvSpPr>
        <p:spPr>
          <a:xfrm>
            <a:off x="5836622" y="297268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11518C5B-C946-6645-B26C-2023DDF892B0}"/>
              </a:ext>
            </a:extLst>
          </p:cNvPr>
          <p:cNvSpPr/>
          <p:nvPr/>
        </p:nvSpPr>
        <p:spPr>
          <a:xfrm>
            <a:off x="6052235" y="240722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ADCCE57-F428-8748-9FB4-8143E735F94D}"/>
              </a:ext>
            </a:extLst>
          </p:cNvPr>
          <p:cNvSpPr/>
          <p:nvPr/>
        </p:nvSpPr>
        <p:spPr>
          <a:xfrm>
            <a:off x="3910714" y="200587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C2B3643-4007-4E49-B3BE-A863FCD441C6}"/>
              </a:ext>
            </a:extLst>
          </p:cNvPr>
          <p:cNvSpPr/>
          <p:nvPr/>
        </p:nvSpPr>
        <p:spPr>
          <a:xfrm>
            <a:off x="4310378" y="301794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F23BAB7B-332A-F14F-8AD7-62B238D226BF}"/>
              </a:ext>
            </a:extLst>
          </p:cNvPr>
          <p:cNvSpPr/>
          <p:nvPr/>
        </p:nvSpPr>
        <p:spPr>
          <a:xfrm>
            <a:off x="4202190" y="252127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2E3FE4A-A29D-7649-8CF6-FF09C9F2F619}"/>
              </a:ext>
            </a:extLst>
          </p:cNvPr>
          <p:cNvSpPr/>
          <p:nvPr/>
        </p:nvSpPr>
        <p:spPr>
          <a:xfrm>
            <a:off x="5723758" y="212405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AE95E524-530B-5B44-91CE-A1B56DC40208}"/>
              </a:ext>
            </a:extLst>
          </p:cNvPr>
          <p:cNvSpPr/>
          <p:nvPr/>
        </p:nvSpPr>
        <p:spPr>
          <a:xfrm>
            <a:off x="5314060" y="254347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DFE8FC46-3D86-CF49-99F5-BC30CF0FA969}"/>
              </a:ext>
            </a:extLst>
          </p:cNvPr>
          <p:cNvSpPr/>
          <p:nvPr/>
        </p:nvSpPr>
        <p:spPr>
          <a:xfrm>
            <a:off x="5873525" y="339855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291CFB1-6C31-444B-82A2-386932B9775F}"/>
              </a:ext>
            </a:extLst>
          </p:cNvPr>
          <p:cNvSpPr/>
          <p:nvPr/>
        </p:nvSpPr>
        <p:spPr>
          <a:xfrm>
            <a:off x="6131314" y="4190591"/>
            <a:ext cx="90834" cy="90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8C90DE3-BA20-A749-8B21-386B6CA91D6B}"/>
              </a:ext>
            </a:extLst>
          </p:cNvPr>
          <p:cNvSpPr/>
          <p:nvPr/>
        </p:nvSpPr>
        <p:spPr>
          <a:xfrm>
            <a:off x="6828226" y="4600979"/>
            <a:ext cx="90834" cy="90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B541EE36-EBE6-9D40-9B58-EDC4456CE441}"/>
              </a:ext>
            </a:extLst>
          </p:cNvPr>
          <p:cNvSpPr/>
          <p:nvPr/>
        </p:nvSpPr>
        <p:spPr>
          <a:xfrm>
            <a:off x="6589040" y="392838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62EF5F61-8E7C-1747-B75E-3C0BFDF2B085}"/>
              </a:ext>
            </a:extLst>
          </p:cNvPr>
          <p:cNvSpPr/>
          <p:nvPr/>
        </p:nvSpPr>
        <p:spPr>
          <a:xfrm>
            <a:off x="6751414" y="287107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4F75C9C-BCF4-0C45-B475-D7F8AAA2DC81}"/>
              </a:ext>
            </a:extLst>
          </p:cNvPr>
          <p:cNvSpPr/>
          <p:nvPr/>
        </p:nvSpPr>
        <p:spPr>
          <a:xfrm>
            <a:off x="6887665" y="5423978"/>
            <a:ext cx="90834" cy="90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07F6AD6D-1885-E04F-8395-79D9902FFEBD}"/>
              </a:ext>
            </a:extLst>
          </p:cNvPr>
          <p:cNvCxnSpPr>
            <a:cxnSpLocks/>
          </p:cNvCxnSpPr>
          <p:nvPr/>
        </p:nvCxnSpPr>
        <p:spPr>
          <a:xfrm>
            <a:off x="4005322" y="1932265"/>
            <a:ext cx="3091875" cy="280666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CAC7BD22-C75D-DA42-B8C9-807C9A7584F6}"/>
              </a:ext>
            </a:extLst>
          </p:cNvPr>
          <p:cNvSpPr txBox="1"/>
          <p:nvPr/>
        </p:nvSpPr>
        <p:spPr>
          <a:xfrm>
            <a:off x="7227244" y="4435627"/>
            <a:ext cx="1395754" cy="646331"/>
          </a:xfrm>
          <a:prstGeom prst="rect">
            <a:avLst/>
          </a:prstGeom>
          <a:noFill/>
        </p:spPr>
        <p:txBody>
          <a:bodyPr wrap="square" rtlCol="0">
            <a:spAutoFit/>
          </a:bodyPr>
          <a:lstStyle/>
          <a:p>
            <a:r>
              <a:rPr lang="en-US" dirty="0"/>
              <a:t>Model M</a:t>
            </a:r>
            <a:r>
              <a:rPr lang="en-US" baseline="-25000" dirty="0"/>
              <a:t>1</a:t>
            </a:r>
            <a:r>
              <a:rPr lang="en-US" dirty="0"/>
              <a:t> Score cutoff</a:t>
            </a:r>
          </a:p>
        </p:txBody>
      </p:sp>
      <p:sp>
        <p:nvSpPr>
          <p:cNvPr id="146" name="Oval 145">
            <a:extLst>
              <a:ext uri="{FF2B5EF4-FFF2-40B4-BE49-F238E27FC236}">
                <a16:creationId xmlns:a16="http://schemas.microsoft.com/office/drawing/2014/main" id="{42B27780-87A1-2041-85D6-B5FC46200A99}"/>
              </a:ext>
            </a:extLst>
          </p:cNvPr>
          <p:cNvSpPr/>
          <p:nvPr/>
        </p:nvSpPr>
        <p:spPr>
          <a:xfrm>
            <a:off x="3061310" y="202981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BA98890D-EC34-E646-818F-B21A659D5C5F}"/>
              </a:ext>
            </a:extLst>
          </p:cNvPr>
          <p:cNvSpPr>
            <a:spLocks noGrp="1"/>
          </p:cNvSpPr>
          <p:nvPr>
            <p:ph type="title"/>
          </p:nvPr>
        </p:nvSpPr>
        <p:spPr>
          <a:xfrm>
            <a:off x="597976" y="99695"/>
            <a:ext cx="7886700" cy="1325563"/>
          </a:xfrm>
        </p:spPr>
        <p:txBody>
          <a:bodyPr>
            <a:normAutofit/>
          </a:bodyPr>
          <a:lstStyle/>
          <a:p>
            <a:r>
              <a:rPr lang="en-US" sz="3600" dirty="0">
                <a:latin typeface="+mn-lt"/>
              </a:rPr>
              <a:t>We Use the Predictions of M</a:t>
            </a:r>
            <a:r>
              <a:rPr lang="en-US" sz="3600" baseline="-25000" dirty="0">
                <a:latin typeface="+mn-lt"/>
              </a:rPr>
              <a:t>1</a:t>
            </a:r>
            <a:r>
              <a:rPr lang="en-US" sz="3600" dirty="0">
                <a:latin typeface="+mn-lt"/>
              </a:rPr>
              <a:t> to Label the Unknown Data Points</a:t>
            </a:r>
          </a:p>
        </p:txBody>
      </p:sp>
      <p:sp>
        <p:nvSpPr>
          <p:cNvPr id="147" name="Oval 146">
            <a:extLst>
              <a:ext uri="{FF2B5EF4-FFF2-40B4-BE49-F238E27FC236}">
                <a16:creationId xmlns:a16="http://schemas.microsoft.com/office/drawing/2014/main" id="{3AB4C576-ECA5-5C4C-8C06-2368F080DE8D}"/>
              </a:ext>
            </a:extLst>
          </p:cNvPr>
          <p:cNvSpPr/>
          <p:nvPr/>
        </p:nvSpPr>
        <p:spPr>
          <a:xfrm>
            <a:off x="5332955" y="231983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3EA34599-C4E6-B04D-AA8D-96D0DB37DA92}"/>
              </a:ext>
            </a:extLst>
          </p:cNvPr>
          <p:cNvSpPr/>
          <p:nvPr/>
        </p:nvSpPr>
        <p:spPr>
          <a:xfrm>
            <a:off x="5485355" y="247223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59BD144-4D24-E549-B878-AA7E08CB2BEE}"/>
              </a:ext>
            </a:extLst>
          </p:cNvPr>
          <p:cNvSpPr txBox="1"/>
          <p:nvPr/>
        </p:nvSpPr>
        <p:spPr>
          <a:xfrm>
            <a:off x="2526467" y="1458028"/>
            <a:ext cx="3947363" cy="369332"/>
          </a:xfrm>
          <a:prstGeom prst="rect">
            <a:avLst/>
          </a:prstGeom>
          <a:noFill/>
        </p:spPr>
        <p:txBody>
          <a:bodyPr wrap="none" rtlCol="0">
            <a:spAutoFit/>
          </a:bodyPr>
          <a:lstStyle/>
          <a:p>
            <a:r>
              <a:rPr lang="en-US" dirty="0"/>
              <a:t>Use M</a:t>
            </a:r>
            <a:r>
              <a:rPr lang="en-US" baseline="-25000" dirty="0"/>
              <a:t>1</a:t>
            </a:r>
            <a:r>
              <a:rPr lang="en-US" dirty="0"/>
              <a:t> to infer the labels on the rejects</a:t>
            </a:r>
          </a:p>
        </p:txBody>
      </p:sp>
    </p:spTree>
    <p:extLst>
      <p:ext uri="{BB962C8B-B14F-4D97-AF65-F5344CB8AC3E}">
        <p14:creationId xmlns:p14="http://schemas.microsoft.com/office/powerpoint/2010/main" val="305795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8CD9788-50B9-FE4F-BD86-303CACCBE7E1}" type="slidenum">
              <a:rPr lang="en-US" smtClean="0"/>
              <a:t>27</a:t>
            </a:fld>
            <a:endParaRPr lang="en-US"/>
          </a:p>
        </p:txBody>
      </p:sp>
      <p:sp>
        <p:nvSpPr>
          <p:cNvPr id="3" name="Rectangle 2">
            <a:extLst>
              <a:ext uri="{FF2B5EF4-FFF2-40B4-BE49-F238E27FC236}">
                <a16:creationId xmlns:a16="http://schemas.microsoft.com/office/drawing/2014/main" id="{A4C4A7EB-84F4-4F4B-96C1-4167745E1B34}"/>
              </a:ext>
            </a:extLst>
          </p:cNvPr>
          <p:cNvSpPr/>
          <p:nvPr/>
        </p:nvSpPr>
        <p:spPr>
          <a:xfrm>
            <a:off x="2046802" y="1899974"/>
            <a:ext cx="5050395" cy="3724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DC6768-B7AC-FA4C-A504-4731F8D24FF8}"/>
              </a:ext>
            </a:extLst>
          </p:cNvPr>
          <p:cNvSpPr txBox="1"/>
          <p:nvPr/>
        </p:nvSpPr>
        <p:spPr>
          <a:xfrm>
            <a:off x="4360053" y="5916370"/>
            <a:ext cx="401072" cy="369332"/>
          </a:xfrm>
          <a:prstGeom prst="rect">
            <a:avLst/>
          </a:prstGeom>
          <a:noFill/>
        </p:spPr>
        <p:txBody>
          <a:bodyPr wrap="none" rtlCol="0">
            <a:spAutoFit/>
          </a:bodyPr>
          <a:lstStyle/>
          <a:p>
            <a:r>
              <a:rPr lang="en-US" dirty="0"/>
              <a:t>x1</a:t>
            </a:r>
          </a:p>
        </p:txBody>
      </p:sp>
      <p:sp>
        <p:nvSpPr>
          <p:cNvPr id="6" name="TextBox 5">
            <a:extLst>
              <a:ext uri="{FF2B5EF4-FFF2-40B4-BE49-F238E27FC236}">
                <a16:creationId xmlns:a16="http://schemas.microsoft.com/office/drawing/2014/main" id="{EE5AF234-42E3-E143-8D57-97CA1202D553}"/>
              </a:ext>
            </a:extLst>
          </p:cNvPr>
          <p:cNvSpPr txBox="1"/>
          <p:nvPr/>
        </p:nvSpPr>
        <p:spPr>
          <a:xfrm>
            <a:off x="1327192" y="3577414"/>
            <a:ext cx="401072" cy="369332"/>
          </a:xfrm>
          <a:prstGeom prst="rect">
            <a:avLst/>
          </a:prstGeom>
          <a:noFill/>
        </p:spPr>
        <p:txBody>
          <a:bodyPr wrap="none" rtlCol="0">
            <a:spAutoFit/>
          </a:bodyPr>
          <a:lstStyle/>
          <a:p>
            <a:r>
              <a:rPr lang="en-US" dirty="0"/>
              <a:t>x2</a:t>
            </a:r>
          </a:p>
        </p:txBody>
      </p:sp>
      <p:sp>
        <p:nvSpPr>
          <p:cNvPr id="24" name="Oval 23">
            <a:extLst>
              <a:ext uri="{FF2B5EF4-FFF2-40B4-BE49-F238E27FC236}">
                <a16:creationId xmlns:a16="http://schemas.microsoft.com/office/drawing/2014/main" id="{26C640A3-9D22-934B-B8B4-E032BF9172B9}"/>
              </a:ext>
            </a:extLst>
          </p:cNvPr>
          <p:cNvSpPr/>
          <p:nvPr/>
        </p:nvSpPr>
        <p:spPr>
          <a:xfrm>
            <a:off x="5972349" y="216947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EFDF795-182B-6940-96F3-3C753E065F75}"/>
              </a:ext>
            </a:extLst>
          </p:cNvPr>
          <p:cNvSpPr/>
          <p:nvPr/>
        </p:nvSpPr>
        <p:spPr>
          <a:xfrm>
            <a:off x="2507036" y="213490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4A9B88E-2806-1E46-8780-5C8B5B5902FC}"/>
              </a:ext>
            </a:extLst>
          </p:cNvPr>
          <p:cNvSpPr/>
          <p:nvPr/>
        </p:nvSpPr>
        <p:spPr>
          <a:xfrm>
            <a:off x="3666901" y="20810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F8BD84E-3CC0-DA40-A10D-804E90E2AC51}"/>
              </a:ext>
            </a:extLst>
          </p:cNvPr>
          <p:cNvSpPr/>
          <p:nvPr/>
        </p:nvSpPr>
        <p:spPr>
          <a:xfrm>
            <a:off x="3737827" y="226268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CA8C521-6BB4-F848-B908-60FD992BF3DB}"/>
              </a:ext>
            </a:extLst>
          </p:cNvPr>
          <p:cNvSpPr/>
          <p:nvPr/>
        </p:nvSpPr>
        <p:spPr>
          <a:xfrm>
            <a:off x="4163101" y="217185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80871BF-2B11-7C46-AF55-9D8FFA4089BD}"/>
              </a:ext>
            </a:extLst>
          </p:cNvPr>
          <p:cNvSpPr/>
          <p:nvPr/>
        </p:nvSpPr>
        <p:spPr>
          <a:xfrm>
            <a:off x="4461066" y="227544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73439FB-2E58-B346-839B-FB1CB502612C}"/>
              </a:ext>
            </a:extLst>
          </p:cNvPr>
          <p:cNvSpPr/>
          <p:nvPr/>
        </p:nvSpPr>
        <p:spPr>
          <a:xfrm>
            <a:off x="2360013" y="29001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26BBCFE-F466-A641-A6DE-0C8BB6D63894}"/>
              </a:ext>
            </a:extLst>
          </p:cNvPr>
          <p:cNvSpPr/>
          <p:nvPr/>
        </p:nvSpPr>
        <p:spPr>
          <a:xfrm>
            <a:off x="2937409" y="52473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A6DC37F-7DD9-E742-89E4-AFBF6C4A6AA6}"/>
              </a:ext>
            </a:extLst>
          </p:cNvPr>
          <p:cNvSpPr/>
          <p:nvPr/>
        </p:nvSpPr>
        <p:spPr>
          <a:xfrm>
            <a:off x="3360152" y="25838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F587AF-58CE-3342-8F2B-B965E86B7F64}"/>
              </a:ext>
            </a:extLst>
          </p:cNvPr>
          <p:cNvSpPr/>
          <p:nvPr/>
        </p:nvSpPr>
        <p:spPr>
          <a:xfrm>
            <a:off x="3975130" y="280126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E3379F5-E1EC-B348-A8BF-84A49C9A937F}"/>
              </a:ext>
            </a:extLst>
          </p:cNvPr>
          <p:cNvSpPr/>
          <p:nvPr/>
        </p:nvSpPr>
        <p:spPr>
          <a:xfrm>
            <a:off x="4714480" y="27558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C734FFA-654E-6646-A2A3-4445E57E100D}"/>
              </a:ext>
            </a:extLst>
          </p:cNvPr>
          <p:cNvSpPr/>
          <p:nvPr/>
        </p:nvSpPr>
        <p:spPr>
          <a:xfrm>
            <a:off x="2442531" y="353946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8D2D6E6-A1B1-FF4F-A1A3-FF87C34AB47F}"/>
              </a:ext>
            </a:extLst>
          </p:cNvPr>
          <p:cNvSpPr/>
          <p:nvPr/>
        </p:nvSpPr>
        <p:spPr>
          <a:xfrm>
            <a:off x="2805001" y="326570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021B6D2-87C3-7344-A028-6CB8DEDE32FA}"/>
              </a:ext>
            </a:extLst>
          </p:cNvPr>
          <p:cNvSpPr/>
          <p:nvPr/>
        </p:nvSpPr>
        <p:spPr>
          <a:xfrm>
            <a:off x="2824089" y="275584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5C5DEB1-9BA0-6540-822F-4CA26F48BED8}"/>
              </a:ext>
            </a:extLst>
          </p:cNvPr>
          <p:cNvSpPr/>
          <p:nvPr/>
        </p:nvSpPr>
        <p:spPr>
          <a:xfrm>
            <a:off x="3511608" y="298919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04045BA-CD34-E942-A7E6-5C6E649B8075}"/>
              </a:ext>
            </a:extLst>
          </p:cNvPr>
          <p:cNvSpPr/>
          <p:nvPr/>
        </p:nvSpPr>
        <p:spPr>
          <a:xfrm>
            <a:off x="2342000" y="44978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4B6665-8AAC-3B41-969A-AD1DF5C9C7FE}"/>
              </a:ext>
            </a:extLst>
          </p:cNvPr>
          <p:cNvSpPr/>
          <p:nvPr/>
        </p:nvSpPr>
        <p:spPr>
          <a:xfrm>
            <a:off x="2967581" y="392511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D1985E0-FBDE-9A4C-B9FD-CA5605105725}"/>
              </a:ext>
            </a:extLst>
          </p:cNvPr>
          <p:cNvSpPr/>
          <p:nvPr/>
        </p:nvSpPr>
        <p:spPr>
          <a:xfrm>
            <a:off x="3168226"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6366EA2-FEB4-4746-9C19-948BA2D230D3}"/>
              </a:ext>
            </a:extLst>
          </p:cNvPr>
          <p:cNvSpPr/>
          <p:nvPr/>
        </p:nvSpPr>
        <p:spPr>
          <a:xfrm>
            <a:off x="3962456" y="368688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D310C09-ECAF-4C4C-9223-F58B83592E46}"/>
              </a:ext>
            </a:extLst>
          </p:cNvPr>
          <p:cNvSpPr/>
          <p:nvPr/>
        </p:nvSpPr>
        <p:spPr>
          <a:xfrm>
            <a:off x="4352010" y="356157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F801FA7-EA39-3A46-B847-1DC6076E67BD}"/>
              </a:ext>
            </a:extLst>
          </p:cNvPr>
          <p:cNvSpPr/>
          <p:nvPr/>
        </p:nvSpPr>
        <p:spPr>
          <a:xfrm>
            <a:off x="4234847" y="338437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C545E66-C13B-1947-BEF4-D30F6B7BDB1A}"/>
              </a:ext>
            </a:extLst>
          </p:cNvPr>
          <p:cNvSpPr/>
          <p:nvPr/>
        </p:nvSpPr>
        <p:spPr>
          <a:xfrm>
            <a:off x="4695392" y="354881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C7E976F-5629-B640-B5C2-DAF4C5413236}"/>
              </a:ext>
            </a:extLst>
          </p:cNvPr>
          <p:cNvSpPr/>
          <p:nvPr/>
        </p:nvSpPr>
        <p:spPr>
          <a:xfrm>
            <a:off x="4578229" y="337161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4FE6B6F-D07F-3D43-9BC1-0074FF12A635}"/>
              </a:ext>
            </a:extLst>
          </p:cNvPr>
          <p:cNvSpPr/>
          <p:nvPr/>
        </p:nvSpPr>
        <p:spPr>
          <a:xfrm>
            <a:off x="5644440" y="39508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A3FA916-A1FA-D640-AAC1-5942E94E1983}"/>
              </a:ext>
            </a:extLst>
          </p:cNvPr>
          <p:cNvSpPr/>
          <p:nvPr/>
        </p:nvSpPr>
        <p:spPr>
          <a:xfrm>
            <a:off x="5930208" y="442938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A3BFDDC-A714-4C4A-B1C9-22F37412891D}"/>
              </a:ext>
            </a:extLst>
          </p:cNvPr>
          <p:cNvSpPr/>
          <p:nvPr/>
        </p:nvSpPr>
        <p:spPr>
          <a:xfrm>
            <a:off x="5447416" y="353605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C668249E-2D83-9244-90B7-B869D788E82D}"/>
              </a:ext>
            </a:extLst>
          </p:cNvPr>
          <p:cNvSpPr/>
          <p:nvPr/>
        </p:nvSpPr>
        <p:spPr>
          <a:xfrm>
            <a:off x="5123122" y="313021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47743A5-6086-CD4C-AD7D-C0140CC6FF53}"/>
              </a:ext>
            </a:extLst>
          </p:cNvPr>
          <p:cNvSpPr/>
          <p:nvPr/>
        </p:nvSpPr>
        <p:spPr>
          <a:xfrm>
            <a:off x="4325681" y="413100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A5599C1-B58B-8B47-A377-7BF47FA36DB6}"/>
              </a:ext>
            </a:extLst>
          </p:cNvPr>
          <p:cNvSpPr/>
          <p:nvPr/>
        </p:nvSpPr>
        <p:spPr>
          <a:xfrm>
            <a:off x="4234847" y="269586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D6D997E-DA91-214A-9383-193B1BF71D58}"/>
              </a:ext>
            </a:extLst>
          </p:cNvPr>
          <p:cNvSpPr/>
          <p:nvPr/>
        </p:nvSpPr>
        <p:spPr>
          <a:xfrm>
            <a:off x="4669063" y="4118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38DF805-3781-DB49-AD9C-81D65A4EEB30}"/>
              </a:ext>
            </a:extLst>
          </p:cNvPr>
          <p:cNvSpPr/>
          <p:nvPr/>
        </p:nvSpPr>
        <p:spPr>
          <a:xfrm>
            <a:off x="4551900" y="39410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95D2EB-6DAF-864B-8DD8-48F95686FF0E}"/>
              </a:ext>
            </a:extLst>
          </p:cNvPr>
          <p:cNvSpPr/>
          <p:nvPr/>
        </p:nvSpPr>
        <p:spPr>
          <a:xfrm>
            <a:off x="5077705" y="4118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4DA2FBB-63AE-C84B-92D1-0F1CE3517EA7}"/>
              </a:ext>
            </a:extLst>
          </p:cNvPr>
          <p:cNvSpPr/>
          <p:nvPr/>
        </p:nvSpPr>
        <p:spPr>
          <a:xfrm>
            <a:off x="4960542" y="394104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31F97F-01CB-E946-B58C-C4ECE61BCC09}"/>
              </a:ext>
            </a:extLst>
          </p:cNvPr>
          <p:cNvSpPr/>
          <p:nvPr/>
        </p:nvSpPr>
        <p:spPr>
          <a:xfrm>
            <a:off x="5421087" y="410548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BF6E3B3-C7DE-AD45-B01C-CB3A2FD0AF06}"/>
              </a:ext>
            </a:extLst>
          </p:cNvPr>
          <p:cNvSpPr/>
          <p:nvPr/>
        </p:nvSpPr>
        <p:spPr>
          <a:xfrm>
            <a:off x="5258507" y="396707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4F91D0A-6DA9-6D44-B97E-F0CADD6AFDD7}"/>
              </a:ext>
            </a:extLst>
          </p:cNvPr>
          <p:cNvSpPr/>
          <p:nvPr/>
        </p:nvSpPr>
        <p:spPr>
          <a:xfrm>
            <a:off x="4306593" y="473922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8ECF907-B183-C046-AB88-3EDC8BD4089C}"/>
              </a:ext>
            </a:extLst>
          </p:cNvPr>
          <p:cNvSpPr/>
          <p:nvPr/>
        </p:nvSpPr>
        <p:spPr>
          <a:xfrm>
            <a:off x="5005959" y="291848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D302D12-D0B5-0344-8A9F-725D8B087E3E}"/>
              </a:ext>
            </a:extLst>
          </p:cNvPr>
          <p:cNvSpPr/>
          <p:nvPr/>
        </p:nvSpPr>
        <p:spPr>
          <a:xfrm>
            <a:off x="4649975" y="47264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F14F4F3-EAD5-B94D-90C2-4D60795080C2}"/>
              </a:ext>
            </a:extLst>
          </p:cNvPr>
          <p:cNvSpPr/>
          <p:nvPr/>
        </p:nvSpPr>
        <p:spPr>
          <a:xfrm>
            <a:off x="3605899" y="245264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3B51B27-A929-774E-83A9-6CDD84748B4A}"/>
              </a:ext>
            </a:extLst>
          </p:cNvPr>
          <p:cNvSpPr/>
          <p:nvPr/>
        </p:nvSpPr>
        <p:spPr>
          <a:xfrm>
            <a:off x="5058617" y="472646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B2B8FAD-F62C-6946-B3B1-D46045487D2B}"/>
              </a:ext>
            </a:extLst>
          </p:cNvPr>
          <p:cNvSpPr/>
          <p:nvPr/>
        </p:nvSpPr>
        <p:spPr>
          <a:xfrm>
            <a:off x="5086647" y="358946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3B81430-A283-DF44-ADBC-B0BF2C531B41}"/>
              </a:ext>
            </a:extLst>
          </p:cNvPr>
          <p:cNvSpPr/>
          <p:nvPr/>
        </p:nvSpPr>
        <p:spPr>
          <a:xfrm>
            <a:off x="5401999" y="471370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D3E4317-82DE-3345-AE1E-79EEB2781E9E}"/>
              </a:ext>
            </a:extLst>
          </p:cNvPr>
          <p:cNvSpPr/>
          <p:nvPr/>
        </p:nvSpPr>
        <p:spPr>
          <a:xfrm>
            <a:off x="4280264" y="53086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F295D7E-7F92-DC4E-96E3-A83C3972FC31}"/>
              </a:ext>
            </a:extLst>
          </p:cNvPr>
          <p:cNvSpPr/>
          <p:nvPr/>
        </p:nvSpPr>
        <p:spPr>
          <a:xfrm>
            <a:off x="6176731" y="471370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C342C11-D9B9-B24E-9C1C-F77CA7FB3D78}"/>
              </a:ext>
            </a:extLst>
          </p:cNvPr>
          <p:cNvSpPr/>
          <p:nvPr/>
        </p:nvSpPr>
        <p:spPr>
          <a:xfrm>
            <a:off x="4623646" y="529590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DA3F51F-E167-F742-B491-CAA93671D20B}"/>
              </a:ext>
            </a:extLst>
          </p:cNvPr>
          <p:cNvSpPr/>
          <p:nvPr/>
        </p:nvSpPr>
        <p:spPr>
          <a:xfrm>
            <a:off x="3748143" y="292726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E9E57BA-2DF1-0142-A1D5-DED32615F41F}"/>
              </a:ext>
            </a:extLst>
          </p:cNvPr>
          <p:cNvSpPr/>
          <p:nvPr/>
        </p:nvSpPr>
        <p:spPr>
          <a:xfrm>
            <a:off x="5032288" y="529590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3581D89-8A25-1C45-9928-2B0A97CED3AF}"/>
              </a:ext>
            </a:extLst>
          </p:cNvPr>
          <p:cNvSpPr/>
          <p:nvPr/>
        </p:nvSpPr>
        <p:spPr>
          <a:xfrm>
            <a:off x="4834532" y="343940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0C7EA21-690A-4F4B-80FA-E89810A00A37}"/>
              </a:ext>
            </a:extLst>
          </p:cNvPr>
          <p:cNvSpPr/>
          <p:nvPr/>
        </p:nvSpPr>
        <p:spPr>
          <a:xfrm>
            <a:off x="5375670" y="528313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203F426-D521-5449-9CF1-AF7E5C317A02}"/>
              </a:ext>
            </a:extLst>
          </p:cNvPr>
          <p:cNvSpPr/>
          <p:nvPr/>
        </p:nvSpPr>
        <p:spPr>
          <a:xfrm>
            <a:off x="5629328" y="417753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0D8EFEC-EAC1-1547-8705-BB779735FA12}"/>
              </a:ext>
            </a:extLst>
          </p:cNvPr>
          <p:cNvSpPr/>
          <p:nvPr/>
        </p:nvSpPr>
        <p:spPr>
          <a:xfrm>
            <a:off x="2507036" y="330513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43C7140-A107-994F-9811-E673ED717E1B}"/>
              </a:ext>
            </a:extLst>
          </p:cNvPr>
          <p:cNvSpPr/>
          <p:nvPr/>
        </p:nvSpPr>
        <p:spPr>
          <a:xfrm>
            <a:off x="2410635" y="539949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013B29C-23EC-9041-8D51-E720A8448068}"/>
              </a:ext>
            </a:extLst>
          </p:cNvPr>
          <p:cNvSpPr/>
          <p:nvPr/>
        </p:nvSpPr>
        <p:spPr>
          <a:xfrm>
            <a:off x="3802332" y="320224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806E033-ABC1-594E-A6F5-4A5FDCF2FFD7}"/>
              </a:ext>
            </a:extLst>
          </p:cNvPr>
          <p:cNvSpPr/>
          <p:nvPr/>
        </p:nvSpPr>
        <p:spPr>
          <a:xfrm>
            <a:off x="2967581" y="37405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ADBB411-BDBA-D641-9021-7AB6679089A6}"/>
              </a:ext>
            </a:extLst>
          </p:cNvPr>
          <p:cNvSpPr/>
          <p:nvPr/>
        </p:nvSpPr>
        <p:spPr>
          <a:xfrm>
            <a:off x="3518759" y="34375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585263E-21EC-8442-9659-FD7578FC6A7D}"/>
              </a:ext>
            </a:extLst>
          </p:cNvPr>
          <p:cNvSpPr/>
          <p:nvPr/>
        </p:nvSpPr>
        <p:spPr>
          <a:xfrm>
            <a:off x="3576113" y="377324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764DF6A9-2B97-0347-83F9-5736DFF7EEAE}"/>
              </a:ext>
            </a:extLst>
          </p:cNvPr>
          <p:cNvSpPr/>
          <p:nvPr/>
        </p:nvSpPr>
        <p:spPr>
          <a:xfrm>
            <a:off x="3749764" y="353575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91B52AC8-7FCE-D343-B448-DDFB6B0D0A58}"/>
              </a:ext>
            </a:extLst>
          </p:cNvPr>
          <p:cNvSpPr/>
          <p:nvPr/>
        </p:nvSpPr>
        <p:spPr>
          <a:xfrm>
            <a:off x="2649773" y="390543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466C3DB-3A8C-D142-9E4A-4C80E6F088CE}"/>
              </a:ext>
            </a:extLst>
          </p:cNvPr>
          <p:cNvSpPr/>
          <p:nvPr/>
        </p:nvSpPr>
        <p:spPr>
          <a:xfrm>
            <a:off x="3429885" y="46043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292C9DD-E1CE-9748-AEE1-FDF9408DC290}"/>
              </a:ext>
            </a:extLst>
          </p:cNvPr>
          <p:cNvSpPr/>
          <p:nvPr/>
        </p:nvSpPr>
        <p:spPr>
          <a:xfrm>
            <a:off x="3387294" y="415673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2F1714F-6FB7-534C-BF85-57E11ECE0109}"/>
              </a:ext>
            </a:extLst>
          </p:cNvPr>
          <p:cNvSpPr/>
          <p:nvPr/>
        </p:nvSpPr>
        <p:spPr>
          <a:xfrm>
            <a:off x="3854187" y="4439645"/>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665C188-CEDB-E546-B61D-8A91775767F9}"/>
              </a:ext>
            </a:extLst>
          </p:cNvPr>
          <p:cNvSpPr/>
          <p:nvPr/>
        </p:nvSpPr>
        <p:spPr>
          <a:xfrm>
            <a:off x="2608941" y="473893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3D1D983-1C37-7345-95EE-F1434E9CC25B}"/>
              </a:ext>
            </a:extLst>
          </p:cNvPr>
          <p:cNvSpPr/>
          <p:nvPr/>
        </p:nvSpPr>
        <p:spPr>
          <a:xfrm>
            <a:off x="2952323" y="472617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B328B14-65DE-2A43-896B-8D095B89942B}"/>
              </a:ext>
            </a:extLst>
          </p:cNvPr>
          <p:cNvSpPr/>
          <p:nvPr/>
        </p:nvSpPr>
        <p:spPr>
          <a:xfrm>
            <a:off x="3397844" y="496366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A383E53-0A93-924A-9C61-0763821DE705}"/>
              </a:ext>
            </a:extLst>
          </p:cNvPr>
          <p:cNvSpPr/>
          <p:nvPr/>
        </p:nvSpPr>
        <p:spPr>
          <a:xfrm>
            <a:off x="3858528" y="497686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50084A59-A6C6-B448-A22B-483B5D0D82DB}"/>
              </a:ext>
            </a:extLst>
          </p:cNvPr>
          <p:cNvSpPr/>
          <p:nvPr/>
        </p:nvSpPr>
        <p:spPr>
          <a:xfrm>
            <a:off x="5186761" y="324209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31BCECB-8020-8941-87D8-03659DC73676}"/>
              </a:ext>
            </a:extLst>
          </p:cNvPr>
          <p:cNvSpPr/>
          <p:nvPr/>
        </p:nvSpPr>
        <p:spPr>
          <a:xfrm>
            <a:off x="4541326" y="305321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E78DA9F6-2172-934A-85F7-C8242771AFBC}"/>
              </a:ext>
            </a:extLst>
          </p:cNvPr>
          <p:cNvSpPr/>
          <p:nvPr/>
        </p:nvSpPr>
        <p:spPr>
          <a:xfrm>
            <a:off x="4416515" y="25903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681B1D96-6645-3D49-A80D-D6CFE4EC7C4C}"/>
              </a:ext>
            </a:extLst>
          </p:cNvPr>
          <p:cNvSpPr/>
          <p:nvPr/>
        </p:nvSpPr>
        <p:spPr>
          <a:xfrm>
            <a:off x="5160432" y="381153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A36BA4E-D1EF-0349-A081-C319E9D73D92}"/>
              </a:ext>
            </a:extLst>
          </p:cNvPr>
          <p:cNvSpPr/>
          <p:nvPr/>
        </p:nvSpPr>
        <p:spPr>
          <a:xfrm>
            <a:off x="5503814" y="379877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7D362F6-0F25-7940-B127-A7D34214429F}"/>
              </a:ext>
            </a:extLst>
          </p:cNvPr>
          <p:cNvSpPr/>
          <p:nvPr/>
        </p:nvSpPr>
        <p:spPr>
          <a:xfrm>
            <a:off x="3053834" y="221726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53E6B8B-9223-BC4B-991A-6BC220948151}"/>
              </a:ext>
            </a:extLst>
          </p:cNvPr>
          <p:cNvSpPr/>
          <p:nvPr/>
        </p:nvSpPr>
        <p:spPr>
          <a:xfrm>
            <a:off x="5284836" y="35832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F1EA20EB-3170-8B49-8F9D-C973E5CC2DE7}"/>
              </a:ext>
            </a:extLst>
          </p:cNvPr>
          <p:cNvSpPr/>
          <p:nvPr/>
        </p:nvSpPr>
        <p:spPr>
          <a:xfrm>
            <a:off x="5141344" y="441975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78176DC-5CAF-B843-AFE3-2B6214015C69}"/>
              </a:ext>
            </a:extLst>
          </p:cNvPr>
          <p:cNvSpPr/>
          <p:nvPr/>
        </p:nvSpPr>
        <p:spPr>
          <a:xfrm>
            <a:off x="5484726" y="4406990"/>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A29F0AE-038A-EE4D-952C-945D6AE82C0F}"/>
              </a:ext>
            </a:extLst>
          </p:cNvPr>
          <p:cNvSpPr/>
          <p:nvPr/>
        </p:nvSpPr>
        <p:spPr>
          <a:xfrm>
            <a:off x="5875178" y="4336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8D7385DC-BD91-F84F-8A24-F7456AFE8442}"/>
              </a:ext>
            </a:extLst>
          </p:cNvPr>
          <p:cNvSpPr/>
          <p:nvPr/>
        </p:nvSpPr>
        <p:spPr>
          <a:xfrm>
            <a:off x="6063183" y="482976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646BB12-914C-4342-988B-24C9A6C07ECC}"/>
              </a:ext>
            </a:extLst>
          </p:cNvPr>
          <p:cNvSpPr/>
          <p:nvPr/>
        </p:nvSpPr>
        <p:spPr>
          <a:xfrm>
            <a:off x="5115015" y="498918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F537D64D-D0C1-5F44-B769-9EA0603B75F4}"/>
              </a:ext>
            </a:extLst>
          </p:cNvPr>
          <p:cNvSpPr/>
          <p:nvPr/>
        </p:nvSpPr>
        <p:spPr>
          <a:xfrm>
            <a:off x="5458397" y="49764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8E18FF00-F58F-B340-8083-C738F220CC99}"/>
              </a:ext>
            </a:extLst>
          </p:cNvPr>
          <p:cNvSpPr/>
          <p:nvPr/>
        </p:nvSpPr>
        <p:spPr>
          <a:xfrm>
            <a:off x="5867039" y="497642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C39E14AD-C112-124B-8642-C9DBDCBA02B3}"/>
              </a:ext>
            </a:extLst>
          </p:cNvPr>
          <p:cNvSpPr/>
          <p:nvPr/>
        </p:nvSpPr>
        <p:spPr>
          <a:xfrm>
            <a:off x="6308929" y="516411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29BD1A5A-9BDD-9149-AD65-0E3AA2F5CEF1}"/>
              </a:ext>
            </a:extLst>
          </p:cNvPr>
          <p:cNvSpPr/>
          <p:nvPr/>
        </p:nvSpPr>
        <p:spPr>
          <a:xfrm>
            <a:off x="2487948" y="2361811"/>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02E84C4-FEDE-E442-A0BD-144CEB0E9682}"/>
              </a:ext>
            </a:extLst>
          </p:cNvPr>
          <p:cNvSpPr/>
          <p:nvPr/>
        </p:nvSpPr>
        <p:spPr>
          <a:xfrm>
            <a:off x="2831330" y="2349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43EE402F-76B0-5E43-A40E-063E776CF43C}"/>
              </a:ext>
            </a:extLst>
          </p:cNvPr>
          <p:cNvSpPr/>
          <p:nvPr/>
        </p:nvSpPr>
        <p:spPr>
          <a:xfrm>
            <a:off x="3239972" y="2349049"/>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0EBE1F0-F7A3-D244-A238-62EBEF9F2C33}"/>
              </a:ext>
            </a:extLst>
          </p:cNvPr>
          <p:cNvSpPr/>
          <p:nvPr/>
        </p:nvSpPr>
        <p:spPr>
          <a:xfrm>
            <a:off x="3086835" y="326199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76A3FD5-98EC-D84D-9834-20092FDCF6FF}"/>
              </a:ext>
            </a:extLst>
          </p:cNvPr>
          <p:cNvSpPr/>
          <p:nvPr/>
        </p:nvSpPr>
        <p:spPr>
          <a:xfrm>
            <a:off x="3778047" y="528992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ED56EAB2-BD17-454E-B508-B24CDAE8BE6F}"/>
              </a:ext>
            </a:extLst>
          </p:cNvPr>
          <p:cNvSpPr/>
          <p:nvPr/>
        </p:nvSpPr>
        <p:spPr>
          <a:xfrm>
            <a:off x="3213643" y="2918483"/>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47D8A06-3437-7D47-82CC-3B61E0689BB9}"/>
              </a:ext>
            </a:extLst>
          </p:cNvPr>
          <p:cNvSpPr/>
          <p:nvPr/>
        </p:nvSpPr>
        <p:spPr>
          <a:xfrm>
            <a:off x="3919379" y="25655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3B166BDF-EE31-FA47-B428-536CF6D5C80E}"/>
              </a:ext>
            </a:extLst>
          </p:cNvPr>
          <p:cNvSpPr/>
          <p:nvPr/>
        </p:nvSpPr>
        <p:spPr>
          <a:xfrm>
            <a:off x="2249245" y="375335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BEDCBEF-D0C6-C04F-AA26-1146EE062F7B}"/>
              </a:ext>
            </a:extLst>
          </p:cNvPr>
          <p:cNvSpPr/>
          <p:nvPr/>
        </p:nvSpPr>
        <p:spPr>
          <a:xfrm>
            <a:off x="2785913" y="352670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A2A6E43-639F-914C-9827-31844D4BE034}"/>
              </a:ext>
            </a:extLst>
          </p:cNvPr>
          <p:cNvSpPr/>
          <p:nvPr/>
        </p:nvSpPr>
        <p:spPr>
          <a:xfrm>
            <a:off x="3194555" y="3526702"/>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59B60C7B-594F-7C44-88CC-8BE0136C83DA}"/>
              </a:ext>
            </a:extLst>
          </p:cNvPr>
          <p:cNvSpPr/>
          <p:nvPr/>
        </p:nvSpPr>
        <p:spPr>
          <a:xfrm>
            <a:off x="3984282" y="3275134"/>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19D1D9E-91B2-DF4D-9A85-F9BA27C4ABB1}"/>
              </a:ext>
            </a:extLst>
          </p:cNvPr>
          <p:cNvSpPr/>
          <p:nvPr/>
        </p:nvSpPr>
        <p:spPr>
          <a:xfrm>
            <a:off x="2416202" y="4108898"/>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AE7D1FD-233D-9B49-B52C-5E6EF1F64B6F}"/>
              </a:ext>
            </a:extLst>
          </p:cNvPr>
          <p:cNvSpPr/>
          <p:nvPr/>
        </p:nvSpPr>
        <p:spPr>
          <a:xfrm>
            <a:off x="2759584"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500BAF62-E16C-394C-A0F5-429F78CA7F2D}"/>
              </a:ext>
            </a:extLst>
          </p:cNvPr>
          <p:cNvSpPr/>
          <p:nvPr/>
        </p:nvSpPr>
        <p:spPr>
          <a:xfrm>
            <a:off x="3168226" y="4096136"/>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F9F4B43E-4D4F-C042-AF9B-1665091BF58E}"/>
              </a:ext>
            </a:extLst>
          </p:cNvPr>
          <p:cNvSpPr/>
          <p:nvPr/>
        </p:nvSpPr>
        <p:spPr>
          <a:xfrm>
            <a:off x="3696733" y="4146187"/>
            <a:ext cx="90834" cy="90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CE85D4D-9A4D-BB45-AC20-A813F81263E4}"/>
              </a:ext>
            </a:extLst>
          </p:cNvPr>
          <p:cNvSpPr/>
          <p:nvPr/>
        </p:nvSpPr>
        <p:spPr>
          <a:xfrm>
            <a:off x="5720775" y="26724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4A209317-74CC-4C46-A605-49B1C426AB25}"/>
              </a:ext>
            </a:extLst>
          </p:cNvPr>
          <p:cNvSpPr/>
          <p:nvPr/>
        </p:nvSpPr>
        <p:spPr>
          <a:xfrm>
            <a:off x="5348803" y="209572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36435C72-3C7E-A948-9E07-80C148734F5F}"/>
              </a:ext>
            </a:extLst>
          </p:cNvPr>
          <p:cNvSpPr/>
          <p:nvPr/>
        </p:nvSpPr>
        <p:spPr>
          <a:xfrm>
            <a:off x="5466504" y="312978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FB07B171-D4B3-1245-813F-FEE9965BD616}"/>
              </a:ext>
            </a:extLst>
          </p:cNvPr>
          <p:cNvSpPr/>
          <p:nvPr/>
        </p:nvSpPr>
        <p:spPr>
          <a:xfrm>
            <a:off x="6139620" y="370016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86B950D1-2089-8141-93BC-1DF083F7EE83}"/>
              </a:ext>
            </a:extLst>
          </p:cNvPr>
          <p:cNvSpPr/>
          <p:nvPr/>
        </p:nvSpPr>
        <p:spPr>
          <a:xfrm>
            <a:off x="6630147" y="4713704"/>
            <a:ext cx="90834" cy="90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5C38545-2474-2640-891B-8898D718B33E}"/>
              </a:ext>
            </a:extLst>
          </p:cNvPr>
          <p:cNvSpPr/>
          <p:nvPr/>
        </p:nvSpPr>
        <p:spPr>
          <a:xfrm>
            <a:off x="6599220" y="3438516"/>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65102335-BBEF-1D4A-913A-6A427B950AD9}"/>
              </a:ext>
            </a:extLst>
          </p:cNvPr>
          <p:cNvSpPr/>
          <p:nvPr/>
        </p:nvSpPr>
        <p:spPr>
          <a:xfrm>
            <a:off x="6290681" y="3065417"/>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3F271A89-C95C-8D47-8EF8-92AA5C6847C9}"/>
              </a:ext>
            </a:extLst>
          </p:cNvPr>
          <p:cNvSpPr/>
          <p:nvPr/>
        </p:nvSpPr>
        <p:spPr>
          <a:xfrm>
            <a:off x="6654979" y="230363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E1B123FD-9DE9-9447-9CF1-B30204F71F86}"/>
              </a:ext>
            </a:extLst>
          </p:cNvPr>
          <p:cNvSpPr/>
          <p:nvPr/>
        </p:nvSpPr>
        <p:spPr>
          <a:xfrm>
            <a:off x="6383982" y="3777285"/>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E324034-E233-AA45-8B24-219CBAFFA669}"/>
              </a:ext>
            </a:extLst>
          </p:cNvPr>
          <p:cNvSpPr/>
          <p:nvPr/>
        </p:nvSpPr>
        <p:spPr>
          <a:xfrm>
            <a:off x="4986871" y="212643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76884353-8C3A-D042-9CF9-5CE071DDC3C5}"/>
              </a:ext>
            </a:extLst>
          </p:cNvPr>
          <p:cNvSpPr/>
          <p:nvPr/>
        </p:nvSpPr>
        <p:spPr>
          <a:xfrm>
            <a:off x="6389104" y="4247572"/>
            <a:ext cx="90834" cy="90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62EC1B9-D75E-3046-B62F-381C1834E3AD}"/>
              </a:ext>
            </a:extLst>
          </p:cNvPr>
          <p:cNvSpPr/>
          <p:nvPr/>
        </p:nvSpPr>
        <p:spPr>
          <a:xfrm>
            <a:off x="5836622" y="2972681"/>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11518C5B-C946-6645-B26C-2023DDF892B0}"/>
              </a:ext>
            </a:extLst>
          </p:cNvPr>
          <p:cNvSpPr/>
          <p:nvPr/>
        </p:nvSpPr>
        <p:spPr>
          <a:xfrm>
            <a:off x="6052235" y="2407228"/>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ADCCE57-F428-8748-9FB4-8143E735F94D}"/>
              </a:ext>
            </a:extLst>
          </p:cNvPr>
          <p:cNvSpPr/>
          <p:nvPr/>
        </p:nvSpPr>
        <p:spPr>
          <a:xfrm>
            <a:off x="3910714" y="200587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C2B3643-4007-4E49-B3BE-A863FCD441C6}"/>
              </a:ext>
            </a:extLst>
          </p:cNvPr>
          <p:cNvSpPr/>
          <p:nvPr/>
        </p:nvSpPr>
        <p:spPr>
          <a:xfrm>
            <a:off x="4310378" y="301794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F23BAB7B-332A-F14F-8AD7-62B238D226BF}"/>
              </a:ext>
            </a:extLst>
          </p:cNvPr>
          <p:cNvSpPr/>
          <p:nvPr/>
        </p:nvSpPr>
        <p:spPr>
          <a:xfrm>
            <a:off x="4202190" y="252127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A2E3FE4A-A29D-7649-8CF6-FF09C9F2F619}"/>
              </a:ext>
            </a:extLst>
          </p:cNvPr>
          <p:cNvSpPr/>
          <p:nvPr/>
        </p:nvSpPr>
        <p:spPr>
          <a:xfrm>
            <a:off x="5723758" y="2124053"/>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AE95E524-530B-5B44-91CE-A1B56DC40208}"/>
              </a:ext>
            </a:extLst>
          </p:cNvPr>
          <p:cNvSpPr/>
          <p:nvPr/>
        </p:nvSpPr>
        <p:spPr>
          <a:xfrm>
            <a:off x="5314060" y="254347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DFE8FC46-3D86-CF49-99F5-BC30CF0FA969}"/>
              </a:ext>
            </a:extLst>
          </p:cNvPr>
          <p:cNvSpPr/>
          <p:nvPr/>
        </p:nvSpPr>
        <p:spPr>
          <a:xfrm>
            <a:off x="5873525" y="3398559"/>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291CFB1-6C31-444B-82A2-386932B9775F}"/>
              </a:ext>
            </a:extLst>
          </p:cNvPr>
          <p:cNvSpPr/>
          <p:nvPr/>
        </p:nvSpPr>
        <p:spPr>
          <a:xfrm>
            <a:off x="6131314" y="4190591"/>
            <a:ext cx="90834" cy="90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8C90DE3-BA20-A749-8B21-386B6CA91D6B}"/>
              </a:ext>
            </a:extLst>
          </p:cNvPr>
          <p:cNvSpPr/>
          <p:nvPr/>
        </p:nvSpPr>
        <p:spPr>
          <a:xfrm>
            <a:off x="6828226" y="4600979"/>
            <a:ext cx="90834" cy="90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B541EE36-EBE6-9D40-9B58-EDC4456CE441}"/>
              </a:ext>
            </a:extLst>
          </p:cNvPr>
          <p:cNvSpPr/>
          <p:nvPr/>
        </p:nvSpPr>
        <p:spPr>
          <a:xfrm>
            <a:off x="6589040" y="392838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62EF5F61-8E7C-1747-B75E-3C0BFDF2B085}"/>
              </a:ext>
            </a:extLst>
          </p:cNvPr>
          <p:cNvSpPr/>
          <p:nvPr/>
        </p:nvSpPr>
        <p:spPr>
          <a:xfrm>
            <a:off x="6751414" y="2871074"/>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4F75C9C-BCF4-0C45-B475-D7F8AAA2DC81}"/>
              </a:ext>
            </a:extLst>
          </p:cNvPr>
          <p:cNvSpPr/>
          <p:nvPr/>
        </p:nvSpPr>
        <p:spPr>
          <a:xfrm>
            <a:off x="6887665" y="5423978"/>
            <a:ext cx="90834" cy="90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07F6AD6D-1885-E04F-8395-79D9902FFEBD}"/>
              </a:ext>
            </a:extLst>
          </p:cNvPr>
          <p:cNvCxnSpPr>
            <a:cxnSpLocks/>
          </p:cNvCxnSpPr>
          <p:nvPr/>
        </p:nvCxnSpPr>
        <p:spPr>
          <a:xfrm>
            <a:off x="4005322" y="1932265"/>
            <a:ext cx="3091875" cy="2806669"/>
          </a:xfrm>
          <a:prstGeom prst="line">
            <a:avLst/>
          </a:prstGeom>
          <a:ln w="28575">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CAC7BD22-C75D-DA42-B8C9-807C9A7584F6}"/>
              </a:ext>
            </a:extLst>
          </p:cNvPr>
          <p:cNvSpPr txBox="1"/>
          <p:nvPr/>
        </p:nvSpPr>
        <p:spPr>
          <a:xfrm>
            <a:off x="6519288" y="4731330"/>
            <a:ext cx="1395754" cy="646331"/>
          </a:xfrm>
          <a:prstGeom prst="rect">
            <a:avLst/>
          </a:prstGeom>
          <a:noFill/>
        </p:spPr>
        <p:txBody>
          <a:bodyPr wrap="square" rtlCol="0">
            <a:spAutoFit/>
          </a:bodyPr>
          <a:lstStyle/>
          <a:p>
            <a:r>
              <a:rPr lang="en-US" dirty="0"/>
              <a:t>Model M</a:t>
            </a:r>
            <a:r>
              <a:rPr lang="en-US" baseline="-25000" dirty="0"/>
              <a:t>1</a:t>
            </a:r>
            <a:r>
              <a:rPr lang="en-US" dirty="0"/>
              <a:t> Score cutoff</a:t>
            </a:r>
          </a:p>
        </p:txBody>
      </p:sp>
      <p:sp>
        <p:nvSpPr>
          <p:cNvPr id="146" name="Oval 145">
            <a:extLst>
              <a:ext uri="{FF2B5EF4-FFF2-40B4-BE49-F238E27FC236}">
                <a16:creationId xmlns:a16="http://schemas.microsoft.com/office/drawing/2014/main" id="{42B27780-87A1-2041-85D6-B5FC46200A99}"/>
              </a:ext>
            </a:extLst>
          </p:cNvPr>
          <p:cNvSpPr/>
          <p:nvPr/>
        </p:nvSpPr>
        <p:spPr>
          <a:xfrm>
            <a:off x="3061310" y="2029812"/>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BA98890D-EC34-E646-818F-B21A659D5C5F}"/>
              </a:ext>
            </a:extLst>
          </p:cNvPr>
          <p:cNvSpPr>
            <a:spLocks noGrp="1"/>
          </p:cNvSpPr>
          <p:nvPr>
            <p:ph type="title"/>
          </p:nvPr>
        </p:nvSpPr>
        <p:spPr>
          <a:xfrm>
            <a:off x="597976" y="99695"/>
            <a:ext cx="7886700" cy="1325563"/>
          </a:xfrm>
        </p:spPr>
        <p:txBody>
          <a:bodyPr>
            <a:normAutofit/>
          </a:bodyPr>
          <a:lstStyle/>
          <a:p>
            <a:r>
              <a:rPr lang="en-US" sz="3600" dirty="0">
                <a:latin typeface="+mn-lt"/>
              </a:rPr>
              <a:t>Now We Rebuild M1 Using All the Data</a:t>
            </a:r>
          </a:p>
        </p:txBody>
      </p:sp>
      <p:cxnSp>
        <p:nvCxnSpPr>
          <p:cNvPr id="147" name="Straight Connector 146">
            <a:extLst>
              <a:ext uri="{FF2B5EF4-FFF2-40B4-BE49-F238E27FC236}">
                <a16:creationId xmlns:a16="http://schemas.microsoft.com/office/drawing/2014/main" id="{13CF2345-DE85-934E-BE91-4C347444EE7B}"/>
              </a:ext>
            </a:extLst>
          </p:cNvPr>
          <p:cNvCxnSpPr>
            <a:cxnSpLocks/>
          </p:cNvCxnSpPr>
          <p:nvPr/>
        </p:nvCxnSpPr>
        <p:spPr>
          <a:xfrm>
            <a:off x="3709813" y="1863877"/>
            <a:ext cx="3427002" cy="265312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72150F-17BF-AF43-9C84-9D93D47691CE}"/>
              </a:ext>
            </a:extLst>
          </p:cNvPr>
          <p:cNvSpPr txBox="1"/>
          <p:nvPr/>
        </p:nvSpPr>
        <p:spPr>
          <a:xfrm>
            <a:off x="977443" y="1122992"/>
            <a:ext cx="7058080" cy="646331"/>
          </a:xfrm>
          <a:prstGeom prst="rect">
            <a:avLst/>
          </a:prstGeom>
          <a:noFill/>
        </p:spPr>
        <p:txBody>
          <a:bodyPr wrap="square" rtlCol="0">
            <a:spAutoFit/>
          </a:bodyPr>
          <a:lstStyle/>
          <a:p>
            <a:r>
              <a:rPr lang="en-US" dirty="0"/>
              <a:t>We add the rejects with their inferred labels to the data set and rebuild to get a final model M</a:t>
            </a:r>
            <a:r>
              <a:rPr lang="en-US" baseline="-25000" dirty="0"/>
              <a:t>1</a:t>
            </a:r>
            <a:r>
              <a:rPr lang="en-US" dirty="0"/>
              <a:t>’, which is only slightly different from M</a:t>
            </a:r>
            <a:r>
              <a:rPr lang="en-US" baseline="-25000" dirty="0"/>
              <a:t>1</a:t>
            </a:r>
          </a:p>
        </p:txBody>
      </p:sp>
      <p:sp>
        <p:nvSpPr>
          <p:cNvPr id="148" name="TextBox 147">
            <a:extLst>
              <a:ext uri="{FF2B5EF4-FFF2-40B4-BE49-F238E27FC236}">
                <a16:creationId xmlns:a16="http://schemas.microsoft.com/office/drawing/2014/main" id="{3439DAB9-0DEC-B440-BA5E-9EE2CFDEC497}"/>
              </a:ext>
            </a:extLst>
          </p:cNvPr>
          <p:cNvSpPr txBox="1"/>
          <p:nvPr/>
        </p:nvSpPr>
        <p:spPr>
          <a:xfrm>
            <a:off x="7136919" y="3956908"/>
            <a:ext cx="1395754" cy="646331"/>
          </a:xfrm>
          <a:prstGeom prst="rect">
            <a:avLst/>
          </a:prstGeom>
          <a:noFill/>
        </p:spPr>
        <p:txBody>
          <a:bodyPr wrap="square" rtlCol="0">
            <a:spAutoFit/>
          </a:bodyPr>
          <a:lstStyle/>
          <a:p>
            <a:r>
              <a:rPr lang="en-US" dirty="0"/>
              <a:t>Model M</a:t>
            </a:r>
            <a:r>
              <a:rPr lang="en-US" baseline="-25000" dirty="0"/>
              <a:t>1</a:t>
            </a:r>
            <a:r>
              <a:rPr lang="en-US" dirty="0"/>
              <a:t>’ Score cutoff</a:t>
            </a:r>
          </a:p>
        </p:txBody>
      </p:sp>
      <p:sp>
        <p:nvSpPr>
          <p:cNvPr id="149" name="TextBox 148">
            <a:extLst>
              <a:ext uri="{FF2B5EF4-FFF2-40B4-BE49-F238E27FC236}">
                <a16:creationId xmlns:a16="http://schemas.microsoft.com/office/drawing/2014/main" id="{BFE657C4-C89C-F84C-A5A3-2F0EADF4DC22}"/>
              </a:ext>
            </a:extLst>
          </p:cNvPr>
          <p:cNvSpPr txBox="1"/>
          <p:nvPr/>
        </p:nvSpPr>
        <p:spPr>
          <a:xfrm>
            <a:off x="7292612" y="2103846"/>
            <a:ext cx="1781859" cy="1477328"/>
          </a:xfrm>
          <a:prstGeom prst="rect">
            <a:avLst/>
          </a:prstGeom>
          <a:noFill/>
        </p:spPr>
        <p:txBody>
          <a:bodyPr wrap="square" rtlCol="0">
            <a:spAutoFit/>
          </a:bodyPr>
          <a:lstStyle/>
          <a:p>
            <a:r>
              <a:rPr lang="en-US" dirty="0"/>
              <a:t>The different tilt of M</a:t>
            </a:r>
            <a:r>
              <a:rPr lang="en-US" baseline="-25000" dirty="0"/>
              <a:t>1</a:t>
            </a:r>
            <a:r>
              <a:rPr lang="en-US" dirty="0"/>
              <a:t>’ from M</a:t>
            </a:r>
            <a:r>
              <a:rPr lang="en-US" baseline="-25000" dirty="0"/>
              <a:t>1</a:t>
            </a:r>
            <a:r>
              <a:rPr lang="en-US" dirty="0"/>
              <a:t> is due only to the locations of the inferred rejects</a:t>
            </a:r>
            <a:endParaRPr lang="en-US" baseline="-25000" dirty="0"/>
          </a:p>
        </p:txBody>
      </p:sp>
      <p:sp>
        <p:nvSpPr>
          <p:cNvPr id="151" name="Oval 150">
            <a:extLst>
              <a:ext uri="{FF2B5EF4-FFF2-40B4-BE49-F238E27FC236}">
                <a16:creationId xmlns:a16="http://schemas.microsoft.com/office/drawing/2014/main" id="{166795A4-6206-674F-A67D-0BC5F71C95E2}"/>
              </a:ext>
            </a:extLst>
          </p:cNvPr>
          <p:cNvSpPr/>
          <p:nvPr/>
        </p:nvSpPr>
        <p:spPr>
          <a:xfrm>
            <a:off x="5332955" y="231983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7C560B58-BE74-1A40-B720-23BF6B283591}"/>
              </a:ext>
            </a:extLst>
          </p:cNvPr>
          <p:cNvSpPr/>
          <p:nvPr/>
        </p:nvSpPr>
        <p:spPr>
          <a:xfrm>
            <a:off x="5485355" y="2472230"/>
            <a:ext cx="90834" cy="9083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C0837B11-834C-644F-8D52-444D60E1128C}"/>
              </a:ext>
            </a:extLst>
          </p:cNvPr>
          <p:cNvCxnSpPr>
            <a:cxnSpLocks/>
          </p:cNvCxnSpPr>
          <p:nvPr/>
        </p:nvCxnSpPr>
        <p:spPr>
          <a:xfrm flipV="1">
            <a:off x="3871886" y="2032656"/>
            <a:ext cx="2263308" cy="293100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86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1975"/>
            <a:ext cx="7886700" cy="1325563"/>
          </a:xfrm>
        </p:spPr>
        <p:txBody>
          <a:bodyPr>
            <a:normAutofit/>
          </a:bodyPr>
          <a:lstStyle/>
          <a:p>
            <a:r>
              <a:rPr lang="en-US" sz="3600" dirty="0">
                <a:latin typeface="+mn-lt"/>
              </a:rPr>
              <a:t>Summary of Reject Inference Process</a:t>
            </a:r>
          </a:p>
        </p:txBody>
      </p:sp>
      <p:sp>
        <p:nvSpPr>
          <p:cNvPr id="4" name="Content Placeholder 3"/>
          <p:cNvSpPr>
            <a:spLocks noGrp="1"/>
          </p:cNvSpPr>
          <p:nvPr>
            <p:ph sz="half" idx="2"/>
          </p:nvPr>
        </p:nvSpPr>
        <p:spPr>
          <a:xfrm>
            <a:off x="628650" y="1321772"/>
            <a:ext cx="7886700" cy="5034579"/>
          </a:xfrm>
        </p:spPr>
        <p:txBody>
          <a:bodyPr>
            <a:normAutofit/>
          </a:bodyPr>
          <a:lstStyle/>
          <a:p>
            <a:pPr marL="0" lvl="0" indent="0">
              <a:buNone/>
            </a:pPr>
            <a:endParaRPr lang="en-US" dirty="0"/>
          </a:p>
          <a:p>
            <a:r>
              <a:rPr lang="en-US" dirty="0"/>
              <a:t>Implemented model M</a:t>
            </a:r>
            <a:r>
              <a:rPr lang="en-US" baseline="-25000" dirty="0"/>
              <a:t>0</a:t>
            </a:r>
            <a:r>
              <a:rPr lang="en-US" dirty="0"/>
              <a:t> decides accepts and rejects</a:t>
            </a:r>
          </a:p>
          <a:p>
            <a:r>
              <a:rPr lang="en-US" dirty="0"/>
              <a:t>When ready to build a new model we only have labels on the accepts</a:t>
            </a:r>
          </a:p>
          <a:p>
            <a:r>
              <a:rPr lang="en-US" dirty="0"/>
              <a:t>Use the labeled accepts to build the next model M</a:t>
            </a:r>
            <a:r>
              <a:rPr lang="en-US" baseline="-25000" dirty="0"/>
              <a:t>1</a:t>
            </a:r>
          </a:p>
          <a:p>
            <a:r>
              <a:rPr lang="en-US" dirty="0"/>
              <a:t>Use M</a:t>
            </a:r>
            <a:r>
              <a:rPr lang="en-US" baseline="-25000" dirty="0"/>
              <a:t>1</a:t>
            </a:r>
            <a:r>
              <a:rPr lang="en-US" dirty="0"/>
              <a:t> to predict/infer the labels of the rejects (reject inference)</a:t>
            </a:r>
          </a:p>
          <a:p>
            <a:r>
              <a:rPr lang="en-US" dirty="0"/>
              <a:t>Add these now-labeled rejects points and rebuild to get M</a:t>
            </a:r>
            <a:r>
              <a:rPr lang="en-US" baseline="-25000" dirty="0"/>
              <a:t>1</a:t>
            </a:r>
            <a:r>
              <a:rPr lang="en-US" dirty="0"/>
              <a:t>’, which is slightly different from M</a:t>
            </a:r>
            <a:r>
              <a:rPr lang="en-US" baseline="-25000" dirty="0"/>
              <a:t>1</a:t>
            </a:r>
            <a:r>
              <a:rPr lang="en-US" dirty="0"/>
              <a:t>.</a:t>
            </a:r>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28</a:t>
            </a:fld>
            <a:endParaRPr lang="en-US"/>
          </a:p>
        </p:txBody>
      </p:sp>
    </p:spTree>
    <p:extLst>
      <p:ext uri="{BB962C8B-B14F-4D97-AF65-F5344CB8AC3E}">
        <p14:creationId xmlns:p14="http://schemas.microsoft.com/office/powerpoint/2010/main" val="1072715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1975"/>
            <a:ext cx="7886700" cy="1325563"/>
          </a:xfrm>
        </p:spPr>
        <p:txBody>
          <a:bodyPr>
            <a:normAutofit/>
          </a:bodyPr>
          <a:lstStyle/>
          <a:p>
            <a:r>
              <a:rPr lang="en-US" sz="3600" dirty="0">
                <a:latin typeface="+mn-lt"/>
              </a:rPr>
              <a:t>What’s Going On in Reject Inference?</a:t>
            </a:r>
          </a:p>
        </p:txBody>
      </p:sp>
      <p:sp>
        <p:nvSpPr>
          <p:cNvPr id="4" name="Content Placeholder 3"/>
          <p:cNvSpPr>
            <a:spLocks noGrp="1"/>
          </p:cNvSpPr>
          <p:nvPr>
            <p:ph sz="half" idx="2"/>
          </p:nvPr>
        </p:nvSpPr>
        <p:spPr>
          <a:xfrm>
            <a:off x="628650" y="1321772"/>
            <a:ext cx="7886700" cy="5034579"/>
          </a:xfrm>
        </p:spPr>
        <p:txBody>
          <a:bodyPr>
            <a:normAutofit lnSpcReduction="10000"/>
          </a:bodyPr>
          <a:lstStyle/>
          <a:p>
            <a:r>
              <a:rPr lang="en-US" dirty="0"/>
              <a:t>M</a:t>
            </a:r>
            <a:r>
              <a:rPr lang="en-US" baseline="-25000" dirty="0"/>
              <a:t>0</a:t>
            </a:r>
            <a:r>
              <a:rPr lang="en-US" dirty="0"/>
              <a:t> is a “filter” that only allows certain data to be labeled.</a:t>
            </a:r>
          </a:p>
          <a:p>
            <a:r>
              <a:rPr lang="en-US" dirty="0"/>
              <a:t>The labels for this data come from actual performance. Note that M</a:t>
            </a:r>
            <a:r>
              <a:rPr lang="en-US" baseline="-25000" dirty="0"/>
              <a:t>0</a:t>
            </a:r>
            <a:r>
              <a:rPr lang="en-US" dirty="0"/>
              <a:t> makes some mistakes.</a:t>
            </a:r>
          </a:p>
          <a:p>
            <a:r>
              <a:rPr lang="en-US" dirty="0"/>
              <a:t>Build M</a:t>
            </a:r>
            <a:r>
              <a:rPr lang="en-US" baseline="-25000" dirty="0"/>
              <a:t>1</a:t>
            </a:r>
            <a:r>
              <a:rPr lang="en-US" dirty="0"/>
              <a:t> using this labeled data.</a:t>
            </a:r>
          </a:p>
          <a:p>
            <a:r>
              <a:rPr lang="en-US" dirty="0"/>
              <a:t>Use M</a:t>
            </a:r>
            <a:r>
              <a:rPr lang="en-US" baseline="-25000" dirty="0"/>
              <a:t>1</a:t>
            </a:r>
            <a:r>
              <a:rPr lang="en-US" dirty="0"/>
              <a:t> to “make” new data: the rejects.</a:t>
            </a:r>
          </a:p>
          <a:p>
            <a:r>
              <a:rPr lang="en-US" dirty="0"/>
              <a:t>Rebuild M</a:t>
            </a:r>
            <a:r>
              <a:rPr lang="en-US" baseline="-25000" dirty="0"/>
              <a:t>1</a:t>
            </a:r>
            <a:r>
              <a:rPr lang="en-US" dirty="0"/>
              <a:t> with this new data to get M</a:t>
            </a:r>
            <a:r>
              <a:rPr lang="en-US" baseline="-25000" dirty="0"/>
              <a:t>1</a:t>
            </a:r>
            <a:r>
              <a:rPr lang="en-US" dirty="0"/>
              <a:t>’.</a:t>
            </a:r>
          </a:p>
          <a:p>
            <a:r>
              <a:rPr lang="en-US" dirty="0"/>
              <a:t>We used M</a:t>
            </a:r>
            <a:r>
              <a:rPr lang="en-US" baseline="-25000" dirty="0"/>
              <a:t>1</a:t>
            </a:r>
            <a:r>
              <a:rPr lang="en-US" dirty="0"/>
              <a:t> to make new data to rebuild M</a:t>
            </a:r>
            <a:r>
              <a:rPr lang="en-US" baseline="-25000" dirty="0"/>
              <a:t>1</a:t>
            </a:r>
            <a:r>
              <a:rPr lang="en-US" dirty="0"/>
              <a:t>. This is circular reasoning. No new information was added.</a:t>
            </a:r>
          </a:p>
          <a:p>
            <a:r>
              <a:rPr lang="en-US" dirty="0"/>
              <a:t>The difference between M</a:t>
            </a:r>
            <a:r>
              <a:rPr lang="en-US" baseline="-25000" dirty="0"/>
              <a:t>1</a:t>
            </a:r>
            <a:r>
              <a:rPr lang="en-US" dirty="0"/>
              <a:t> and M</a:t>
            </a:r>
            <a:r>
              <a:rPr lang="en-US" baseline="-25000" dirty="0"/>
              <a:t>1</a:t>
            </a:r>
            <a:r>
              <a:rPr lang="en-US" dirty="0"/>
              <a:t>’ is due only to the particular location of the inferred rejects.</a:t>
            </a:r>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29</a:t>
            </a:fld>
            <a:endParaRPr lang="en-US"/>
          </a:p>
        </p:txBody>
      </p:sp>
    </p:spTree>
    <p:extLst>
      <p:ext uri="{BB962C8B-B14F-4D97-AF65-F5344CB8AC3E}">
        <p14:creationId xmlns:p14="http://schemas.microsoft.com/office/powerpoint/2010/main" val="83195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907" y="516803"/>
            <a:ext cx="8407400" cy="317500"/>
          </a:xfrm>
        </p:spPr>
        <p:txBody>
          <a:bodyPr>
            <a:noAutofit/>
          </a:bodyPr>
          <a:lstStyle/>
          <a:p>
            <a:r>
              <a:rPr lang="en-US" sz="3600" dirty="0">
                <a:latin typeface="+mn-lt"/>
              </a:rPr>
              <a:t>Why Do We Use Models</a:t>
            </a:r>
          </a:p>
        </p:txBody>
      </p:sp>
      <p:sp>
        <p:nvSpPr>
          <p:cNvPr id="3" name="Content Placeholder 2"/>
          <p:cNvSpPr>
            <a:spLocks noGrp="1"/>
          </p:cNvSpPr>
          <p:nvPr>
            <p:ph idx="1"/>
          </p:nvPr>
        </p:nvSpPr>
        <p:spPr>
          <a:xfrm>
            <a:off x="192350" y="1292745"/>
            <a:ext cx="8729396" cy="4978588"/>
          </a:xfrm>
        </p:spPr>
        <p:txBody>
          <a:bodyPr>
            <a:normAutofit/>
          </a:bodyPr>
          <a:lstStyle/>
          <a:p>
            <a:r>
              <a:rPr lang="en-US" sz="2400" b="1" dirty="0"/>
              <a:t>A Model is a representation of something</a:t>
            </a:r>
            <a:r>
              <a:rPr lang="en-US" sz="2400" dirty="0"/>
              <a:t>. It always leaves out many details and focuses on the main factors important for the particular purpose.</a:t>
            </a:r>
          </a:p>
          <a:p>
            <a:endParaRPr lang="en-US" sz="2400" dirty="0"/>
          </a:p>
          <a:p>
            <a:r>
              <a:rPr lang="en-US" sz="2400" dirty="0"/>
              <a:t>We use models to get a better understanding of the world. They enable extensions of our current knowledge that we can test and use.</a:t>
            </a:r>
          </a:p>
          <a:p>
            <a:pPr marL="0" indent="0">
              <a:buNone/>
            </a:pPr>
            <a:endParaRPr lang="en-US" sz="2400" dirty="0"/>
          </a:p>
          <a:p>
            <a:r>
              <a:rPr lang="en-US" sz="2400" b="1" dirty="0"/>
              <a:t>“All models are wrong. Some are useful.” </a:t>
            </a:r>
            <a:r>
              <a:rPr lang="en-US" sz="2400" dirty="0"/>
              <a:t>(1978) George Box, statistician, inventor of many things including ARIMA time series models.</a:t>
            </a:r>
          </a:p>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1584479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Autofit/>
          </a:bodyPr>
          <a:lstStyle/>
          <a:p>
            <a:r>
              <a:rPr lang="en-US" sz="3600" dirty="0">
                <a:latin typeface="+mn-lt"/>
              </a:rPr>
              <a:t>Fuzzy Matching Algorithms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30</a:t>
            </a:fld>
            <a:endParaRPr lang="en-US" dirty="0"/>
          </a:p>
        </p:txBody>
      </p:sp>
      <p:sp>
        <p:nvSpPr>
          <p:cNvPr id="11" name="TextBox 10">
            <a:extLst>
              <a:ext uri="{FF2B5EF4-FFF2-40B4-BE49-F238E27FC236}">
                <a16:creationId xmlns:a16="http://schemas.microsoft.com/office/drawing/2014/main" id="{A06CD20D-4FBF-1842-9DF4-0055C5BD6A84}"/>
              </a:ext>
            </a:extLst>
          </p:cNvPr>
          <p:cNvSpPr txBox="1"/>
          <p:nvPr/>
        </p:nvSpPr>
        <p:spPr>
          <a:xfrm>
            <a:off x="2460410" y="3102360"/>
            <a:ext cx="3605110" cy="1938992"/>
          </a:xfrm>
          <a:prstGeom prst="rect">
            <a:avLst/>
          </a:prstGeom>
          <a:noFill/>
        </p:spPr>
        <p:txBody>
          <a:bodyPr wrap="square" rtlCol="0">
            <a:spAutoFit/>
          </a:bodyPr>
          <a:lstStyle/>
          <a:p>
            <a:pPr algn="ctr"/>
            <a:r>
              <a:rPr lang="en-US" sz="2400" dirty="0"/>
              <a:t>x1   x2   x3   </a:t>
            </a:r>
            <a:r>
              <a:rPr lang="mr-IN" sz="2400" dirty="0"/>
              <a:t>…</a:t>
            </a:r>
            <a:r>
              <a:rPr lang="en-US" sz="2400" dirty="0"/>
              <a:t>.  </a:t>
            </a:r>
            <a:r>
              <a:rPr lang="en-US" sz="2400" dirty="0" err="1"/>
              <a:t>xn</a:t>
            </a:r>
            <a:r>
              <a:rPr lang="en-US" sz="2400" dirty="0"/>
              <a:t>   y</a:t>
            </a:r>
          </a:p>
          <a:p>
            <a:pPr algn="ctr"/>
            <a:r>
              <a:rPr lang="en-US" sz="2400" dirty="0"/>
              <a:t>x1   x2   x3   </a:t>
            </a:r>
            <a:r>
              <a:rPr lang="mr-IN" sz="2400" dirty="0"/>
              <a:t>…</a:t>
            </a:r>
            <a:r>
              <a:rPr lang="en-US" sz="2400" dirty="0"/>
              <a:t>.  </a:t>
            </a:r>
            <a:r>
              <a:rPr lang="en-US" sz="2400" dirty="0" err="1"/>
              <a:t>xn</a:t>
            </a:r>
            <a:r>
              <a:rPr lang="en-US" sz="2400" dirty="0"/>
              <a:t>   y</a:t>
            </a:r>
          </a:p>
          <a:p>
            <a:pPr algn="ctr"/>
            <a:r>
              <a:rPr lang="en-US" sz="2400" dirty="0"/>
              <a:t>x1   x2   x3   </a:t>
            </a:r>
            <a:r>
              <a:rPr lang="mr-IN" sz="2400" dirty="0"/>
              <a:t>…</a:t>
            </a:r>
            <a:r>
              <a:rPr lang="en-US" sz="2400" dirty="0"/>
              <a:t>.  </a:t>
            </a:r>
            <a:r>
              <a:rPr lang="en-US" sz="2400" dirty="0" err="1"/>
              <a:t>xn</a:t>
            </a:r>
            <a:r>
              <a:rPr lang="en-US" sz="2400" dirty="0"/>
              <a:t>   y</a:t>
            </a:r>
          </a:p>
          <a:p>
            <a:pPr algn="ctr"/>
            <a:r>
              <a:rPr lang="mr-IN" sz="2400" dirty="0"/>
              <a:t>…</a:t>
            </a:r>
            <a:r>
              <a:rPr lang="en-US" sz="2400" dirty="0"/>
              <a:t> </a:t>
            </a:r>
          </a:p>
          <a:p>
            <a:pPr algn="ctr"/>
            <a:r>
              <a:rPr lang="en-US" sz="2400" dirty="0"/>
              <a:t>x1   x2   x3   </a:t>
            </a:r>
            <a:r>
              <a:rPr lang="mr-IN" sz="2400" dirty="0"/>
              <a:t>…</a:t>
            </a:r>
            <a:r>
              <a:rPr lang="en-US" sz="2400" dirty="0"/>
              <a:t>.  </a:t>
            </a:r>
            <a:r>
              <a:rPr lang="en-US" sz="2400" dirty="0" err="1"/>
              <a:t>xn</a:t>
            </a:r>
            <a:r>
              <a:rPr lang="en-US" sz="2400" dirty="0"/>
              <a:t>   y</a:t>
            </a:r>
          </a:p>
        </p:txBody>
      </p:sp>
      <p:sp>
        <p:nvSpPr>
          <p:cNvPr id="5" name="TextBox 4">
            <a:extLst>
              <a:ext uri="{FF2B5EF4-FFF2-40B4-BE49-F238E27FC236}">
                <a16:creationId xmlns:a16="http://schemas.microsoft.com/office/drawing/2014/main" id="{6C567D6A-D9BD-1040-B19E-C1619BD47BD3}"/>
              </a:ext>
            </a:extLst>
          </p:cNvPr>
          <p:cNvSpPr txBox="1"/>
          <p:nvPr/>
        </p:nvSpPr>
        <p:spPr>
          <a:xfrm>
            <a:off x="182531" y="3378435"/>
            <a:ext cx="2277879" cy="1477328"/>
          </a:xfrm>
          <a:prstGeom prst="rect">
            <a:avLst/>
          </a:prstGeom>
          <a:noFill/>
        </p:spPr>
        <p:txBody>
          <a:bodyPr wrap="square" rtlCol="0">
            <a:spAutoFit/>
          </a:bodyPr>
          <a:lstStyle/>
          <a:p>
            <a:r>
              <a:rPr lang="en-US" dirty="0"/>
              <a:t>1) Match </a:t>
            </a:r>
            <a:r>
              <a:rPr lang="en-US" b="1" dirty="0"/>
              <a:t>field values</a:t>
            </a:r>
            <a:r>
              <a:rPr lang="en-US" dirty="0"/>
              <a:t>:</a:t>
            </a:r>
          </a:p>
          <a:p>
            <a:r>
              <a:rPr lang="en-US" dirty="0"/>
              <a:t>Are these two particular field values the same for these two records?</a:t>
            </a:r>
          </a:p>
        </p:txBody>
      </p:sp>
      <p:sp>
        <p:nvSpPr>
          <p:cNvPr id="13" name="TextBox 12">
            <a:extLst>
              <a:ext uri="{FF2B5EF4-FFF2-40B4-BE49-F238E27FC236}">
                <a16:creationId xmlns:a16="http://schemas.microsoft.com/office/drawing/2014/main" id="{F9B0C88E-FBBC-5A4C-BCB2-84FF8F79E12B}"/>
              </a:ext>
            </a:extLst>
          </p:cNvPr>
          <p:cNvSpPr txBox="1"/>
          <p:nvPr/>
        </p:nvSpPr>
        <p:spPr>
          <a:xfrm>
            <a:off x="3833710" y="1448010"/>
            <a:ext cx="2464220" cy="1200329"/>
          </a:xfrm>
          <a:prstGeom prst="rect">
            <a:avLst/>
          </a:prstGeom>
          <a:noFill/>
        </p:spPr>
        <p:txBody>
          <a:bodyPr wrap="square" rtlCol="0">
            <a:spAutoFit/>
          </a:bodyPr>
          <a:lstStyle/>
          <a:p>
            <a:r>
              <a:rPr lang="en-US" dirty="0"/>
              <a:t>2) Match </a:t>
            </a:r>
            <a:r>
              <a:rPr lang="en-US" b="1" dirty="0"/>
              <a:t>columns</a:t>
            </a:r>
            <a:r>
              <a:rPr lang="en-US" dirty="0"/>
              <a:t>:</a:t>
            </a:r>
          </a:p>
          <a:p>
            <a:r>
              <a:rPr lang="en-US" dirty="0"/>
              <a:t>Are these two field values the same for all records?</a:t>
            </a:r>
          </a:p>
        </p:txBody>
      </p:sp>
      <p:sp>
        <p:nvSpPr>
          <p:cNvPr id="14" name="TextBox 13">
            <a:extLst>
              <a:ext uri="{FF2B5EF4-FFF2-40B4-BE49-F238E27FC236}">
                <a16:creationId xmlns:a16="http://schemas.microsoft.com/office/drawing/2014/main" id="{8BF1EA99-011B-B044-845F-F067A6EB32BA}"/>
              </a:ext>
            </a:extLst>
          </p:cNvPr>
          <p:cNvSpPr txBox="1"/>
          <p:nvPr/>
        </p:nvSpPr>
        <p:spPr>
          <a:xfrm>
            <a:off x="6254539" y="3274917"/>
            <a:ext cx="2706929" cy="923330"/>
          </a:xfrm>
          <a:prstGeom prst="rect">
            <a:avLst/>
          </a:prstGeom>
          <a:noFill/>
        </p:spPr>
        <p:txBody>
          <a:bodyPr wrap="square" rtlCol="0">
            <a:spAutoFit/>
          </a:bodyPr>
          <a:lstStyle/>
          <a:p>
            <a:r>
              <a:rPr lang="en-US" dirty="0"/>
              <a:t>3) Match </a:t>
            </a:r>
            <a:r>
              <a:rPr lang="en-US" b="1" dirty="0"/>
              <a:t>records</a:t>
            </a:r>
            <a:r>
              <a:rPr lang="en-US" dirty="0"/>
              <a:t>:</a:t>
            </a:r>
          </a:p>
          <a:p>
            <a:r>
              <a:rPr lang="en-US" dirty="0"/>
              <a:t>How close are these two record’s values?</a:t>
            </a:r>
          </a:p>
        </p:txBody>
      </p:sp>
      <p:sp>
        <p:nvSpPr>
          <p:cNvPr id="12" name="Oval 11">
            <a:extLst>
              <a:ext uri="{FF2B5EF4-FFF2-40B4-BE49-F238E27FC236}">
                <a16:creationId xmlns:a16="http://schemas.microsoft.com/office/drawing/2014/main" id="{28D76377-FBC1-9545-9327-8E1C9388B428}"/>
              </a:ext>
            </a:extLst>
          </p:cNvPr>
          <p:cNvSpPr/>
          <p:nvPr/>
        </p:nvSpPr>
        <p:spPr>
          <a:xfrm>
            <a:off x="3410800" y="3528060"/>
            <a:ext cx="414440" cy="3581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5FD6512-2CCD-EB4C-9533-AF3D24A44F00}"/>
              </a:ext>
            </a:extLst>
          </p:cNvPr>
          <p:cNvSpPr/>
          <p:nvPr/>
        </p:nvSpPr>
        <p:spPr>
          <a:xfrm>
            <a:off x="3419270" y="4622252"/>
            <a:ext cx="414440" cy="3581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458AED1-40BE-2744-8FC6-D6A9A15BCF46}"/>
              </a:ext>
            </a:extLst>
          </p:cNvPr>
          <p:cNvCxnSpPr/>
          <p:nvPr/>
        </p:nvCxnSpPr>
        <p:spPr>
          <a:xfrm>
            <a:off x="4137660" y="2758440"/>
            <a:ext cx="0" cy="3439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2B3EEA9-1DF4-7D48-89FE-9181742EEFEF}"/>
              </a:ext>
            </a:extLst>
          </p:cNvPr>
          <p:cNvCxnSpPr/>
          <p:nvPr/>
        </p:nvCxnSpPr>
        <p:spPr>
          <a:xfrm>
            <a:off x="5006340" y="2758440"/>
            <a:ext cx="0" cy="3439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F604BC0-45E3-C641-AA8C-1BD07165C591}"/>
              </a:ext>
            </a:extLst>
          </p:cNvPr>
          <p:cNvCxnSpPr>
            <a:cxnSpLocks/>
          </p:cNvCxnSpPr>
          <p:nvPr/>
        </p:nvCxnSpPr>
        <p:spPr>
          <a:xfrm rot="16200000" flipH="1" flipV="1">
            <a:off x="5977890" y="3930376"/>
            <a:ext cx="0" cy="3439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43DA12-3F01-2645-9386-224C4A4A9808}"/>
              </a:ext>
            </a:extLst>
          </p:cNvPr>
          <p:cNvCxnSpPr>
            <a:cxnSpLocks/>
          </p:cNvCxnSpPr>
          <p:nvPr/>
        </p:nvCxnSpPr>
        <p:spPr>
          <a:xfrm rot="16200000" flipH="1" flipV="1">
            <a:off x="5977890" y="3206476"/>
            <a:ext cx="0" cy="3439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BFF2516-00BF-044A-ACDE-85ED98F7AFF3}"/>
              </a:ext>
            </a:extLst>
          </p:cNvPr>
          <p:cNvCxnSpPr/>
          <p:nvPr/>
        </p:nvCxnSpPr>
        <p:spPr>
          <a:xfrm flipV="1">
            <a:off x="2278380" y="3707130"/>
            <a:ext cx="1086700" cy="1329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5B81964-20B2-9F46-A1EC-E32F3D416F14}"/>
              </a:ext>
            </a:extLst>
          </p:cNvPr>
          <p:cNvCxnSpPr>
            <a:cxnSpLocks/>
          </p:cNvCxnSpPr>
          <p:nvPr/>
        </p:nvCxnSpPr>
        <p:spPr>
          <a:xfrm>
            <a:off x="2295470" y="3947160"/>
            <a:ext cx="1080930" cy="675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529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Autofit/>
          </a:bodyPr>
          <a:lstStyle/>
          <a:p>
            <a:r>
              <a:rPr lang="en-US" sz="3600" dirty="0">
                <a:latin typeface="+mn-lt"/>
              </a:rPr>
              <a:t>Some Fuzzy Matching Algorithms for Individual </a:t>
            </a:r>
            <a:r>
              <a:rPr lang="en-US" sz="3600" b="1" dirty="0">
                <a:latin typeface="+mn-lt"/>
              </a:rPr>
              <a:t>Field Values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31</a:t>
            </a:fld>
            <a:endParaRPr lang="en-US" dirty="0"/>
          </a:p>
        </p:txBody>
      </p:sp>
      <p:sp>
        <p:nvSpPr>
          <p:cNvPr id="6" name="Content Placeholder 5"/>
          <p:cNvSpPr>
            <a:spLocks noGrp="1"/>
          </p:cNvSpPr>
          <p:nvPr>
            <p:ph idx="1"/>
          </p:nvPr>
        </p:nvSpPr>
        <p:spPr/>
        <p:txBody>
          <a:bodyPr>
            <a:normAutofit fontScale="85000" lnSpcReduction="10000"/>
          </a:bodyPr>
          <a:lstStyle/>
          <a:p>
            <a:r>
              <a:rPr lang="en-US" dirty="0" err="1"/>
              <a:t>Levenshtein</a:t>
            </a:r>
            <a:r>
              <a:rPr lang="en-US" dirty="0"/>
              <a:t> edit distance </a:t>
            </a:r>
            <a:r>
              <a:rPr lang="mr-IN" dirty="0"/>
              <a:t>–</a:t>
            </a:r>
            <a:r>
              <a:rPr lang="en-US" dirty="0"/>
              <a:t> minimum # single character edits (insertions, deletions, substitutions)</a:t>
            </a:r>
          </a:p>
          <a:p>
            <a:pPr lvl="1"/>
            <a:r>
              <a:rPr lang="en-US" dirty="0" err="1"/>
              <a:t>Damerau-Levenshtein</a:t>
            </a:r>
            <a:r>
              <a:rPr lang="en-US" dirty="0"/>
              <a:t> </a:t>
            </a:r>
            <a:r>
              <a:rPr lang="mr-IN" dirty="0"/>
              <a:t>–</a:t>
            </a:r>
            <a:r>
              <a:rPr lang="en-US" dirty="0"/>
              <a:t> </a:t>
            </a:r>
            <a:r>
              <a:rPr lang="en-US" dirty="0" err="1"/>
              <a:t>Levenshtein</a:t>
            </a:r>
            <a:r>
              <a:rPr lang="en-US" dirty="0"/>
              <a:t> plus transpositions</a:t>
            </a:r>
          </a:p>
          <a:p>
            <a:pPr lvl="1"/>
            <a:r>
              <a:rPr lang="en-US" dirty="0" err="1"/>
              <a:t>Jaro</a:t>
            </a:r>
            <a:r>
              <a:rPr lang="en-US" dirty="0"/>
              <a:t>-Winkler: # single adjacent character transpositions</a:t>
            </a:r>
          </a:p>
          <a:p>
            <a:pPr lvl="1"/>
            <a:r>
              <a:rPr lang="en-US" dirty="0"/>
              <a:t>Hamming </a:t>
            </a:r>
            <a:r>
              <a:rPr lang="mr-IN" dirty="0"/>
              <a:t>–</a:t>
            </a:r>
            <a:r>
              <a:rPr lang="en-US" dirty="0"/>
              <a:t> % characters that are different (substitutions only)</a:t>
            </a:r>
          </a:p>
          <a:p>
            <a:pPr lvl="1"/>
            <a:r>
              <a:rPr lang="en-US" dirty="0"/>
              <a:t>Other variations</a:t>
            </a:r>
          </a:p>
          <a:p>
            <a:r>
              <a:rPr lang="en-US" dirty="0"/>
              <a:t>N grams </a:t>
            </a:r>
            <a:r>
              <a:rPr lang="mr-IN" dirty="0"/>
              <a:t>–</a:t>
            </a:r>
            <a:r>
              <a:rPr lang="en-US" dirty="0"/>
              <a:t> a sliding window of n characters. Can count how many are the same between two fields.</a:t>
            </a:r>
          </a:p>
          <a:p>
            <a:r>
              <a:rPr lang="en-US" dirty="0"/>
              <a:t>Soundex </a:t>
            </a:r>
            <a:r>
              <a:rPr lang="mr-IN" dirty="0"/>
              <a:t>–</a:t>
            </a:r>
            <a:r>
              <a:rPr lang="en-US" dirty="0"/>
              <a:t> a phonetic “sounds like” comparison (John, </a:t>
            </a:r>
            <a:r>
              <a:rPr lang="en-US" dirty="0" err="1"/>
              <a:t>Djahn</a:t>
            </a:r>
            <a:r>
              <a:rPr lang="en-US" dirty="0"/>
              <a:t>)</a:t>
            </a:r>
          </a:p>
          <a:p>
            <a:r>
              <a:rPr lang="en-US" dirty="0"/>
              <a:t>Frequently need to do stemming, root match </a:t>
            </a:r>
            <a:r>
              <a:rPr lang="mr-IN" dirty="0"/>
              <a:t>–</a:t>
            </a:r>
            <a:r>
              <a:rPr lang="en-US" dirty="0"/>
              <a:t> determine the root of the word and compare by roots</a:t>
            </a:r>
          </a:p>
          <a:p>
            <a:r>
              <a:rPr lang="en-US" dirty="0"/>
              <a:t>Field specific, ad hoc heuristic</a:t>
            </a:r>
          </a:p>
        </p:txBody>
      </p:sp>
    </p:spTree>
    <p:extLst>
      <p:ext uri="{BB962C8B-B14F-4D97-AF65-F5344CB8AC3E}">
        <p14:creationId xmlns:p14="http://schemas.microsoft.com/office/powerpoint/2010/main" val="1181910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Autofit/>
          </a:bodyPr>
          <a:lstStyle/>
          <a:p>
            <a:r>
              <a:rPr lang="en-US" sz="3600" dirty="0" err="1">
                <a:latin typeface="+mn-lt"/>
              </a:rPr>
              <a:t>Levenshtein</a:t>
            </a:r>
            <a:r>
              <a:rPr lang="en-US" sz="3600" dirty="0">
                <a:latin typeface="+mn-lt"/>
              </a:rPr>
              <a:t> Edit and N Grams</a:t>
            </a:r>
            <a:endParaRPr lang="en-US" sz="3600" b="1" dirty="0">
              <a:latin typeface="+mn-lt"/>
            </a:endParaRPr>
          </a:p>
        </p:txBody>
      </p:sp>
      <p:sp>
        <p:nvSpPr>
          <p:cNvPr id="4" name="Slide Number Placeholder 3"/>
          <p:cNvSpPr>
            <a:spLocks noGrp="1"/>
          </p:cNvSpPr>
          <p:nvPr>
            <p:ph type="sldNum" sz="quarter" idx="11"/>
          </p:nvPr>
        </p:nvSpPr>
        <p:spPr/>
        <p:txBody>
          <a:bodyPr/>
          <a:lstStyle/>
          <a:p>
            <a:fld id="{02330697-FC26-4454-A3BE-90B07819C49A}" type="slidenum">
              <a:rPr lang="en-US" smtClean="0"/>
              <a:pPr/>
              <a:t>32</a:t>
            </a:fld>
            <a:endParaRPr lang="en-US" dirty="0"/>
          </a:p>
        </p:txBody>
      </p:sp>
      <p:sp>
        <p:nvSpPr>
          <p:cNvPr id="5" name="TextBox 4">
            <a:extLst>
              <a:ext uri="{FF2B5EF4-FFF2-40B4-BE49-F238E27FC236}">
                <a16:creationId xmlns:a16="http://schemas.microsoft.com/office/drawing/2014/main" id="{933B10CA-BB04-7642-A045-5772A795EF53}"/>
              </a:ext>
            </a:extLst>
          </p:cNvPr>
          <p:cNvSpPr txBox="1"/>
          <p:nvPr/>
        </p:nvSpPr>
        <p:spPr>
          <a:xfrm>
            <a:off x="2521948" y="1408255"/>
            <a:ext cx="2995692" cy="369332"/>
          </a:xfrm>
          <a:prstGeom prst="rect">
            <a:avLst/>
          </a:prstGeom>
          <a:noFill/>
        </p:spPr>
        <p:txBody>
          <a:bodyPr wrap="none" rtlCol="0">
            <a:spAutoFit/>
          </a:bodyPr>
          <a:lstStyle/>
          <a:p>
            <a:r>
              <a:rPr lang="en-US" dirty="0"/>
              <a:t>Compare: ‘string1’ to ‘dtring2’</a:t>
            </a:r>
          </a:p>
        </p:txBody>
      </p:sp>
      <p:sp>
        <p:nvSpPr>
          <p:cNvPr id="7" name="TextBox 6">
            <a:extLst>
              <a:ext uri="{FF2B5EF4-FFF2-40B4-BE49-F238E27FC236}">
                <a16:creationId xmlns:a16="http://schemas.microsoft.com/office/drawing/2014/main" id="{AAB4F4C6-57F3-FC40-A7D6-79AC081B2BBF}"/>
              </a:ext>
            </a:extLst>
          </p:cNvPr>
          <p:cNvSpPr txBox="1"/>
          <p:nvPr/>
        </p:nvSpPr>
        <p:spPr>
          <a:xfrm>
            <a:off x="743537" y="2213903"/>
            <a:ext cx="7901354" cy="3970318"/>
          </a:xfrm>
          <a:prstGeom prst="rect">
            <a:avLst/>
          </a:prstGeom>
          <a:noFill/>
        </p:spPr>
        <p:txBody>
          <a:bodyPr wrap="square" rtlCol="0">
            <a:spAutoFit/>
          </a:bodyPr>
          <a:lstStyle/>
          <a:p>
            <a:r>
              <a:rPr lang="en-US" dirty="0" err="1"/>
              <a:t>Levenshtein</a:t>
            </a:r>
            <a:r>
              <a:rPr lang="en-US" dirty="0"/>
              <a:t> distance is 2: </a:t>
            </a:r>
          </a:p>
          <a:p>
            <a:r>
              <a:rPr lang="en-US" dirty="0"/>
              <a:t>	’s’ to ‘d’</a:t>
            </a:r>
          </a:p>
          <a:p>
            <a:r>
              <a:rPr lang="en-US" dirty="0"/>
              <a:t>	‘1’ to ‘2’</a:t>
            </a:r>
          </a:p>
          <a:p>
            <a:endParaRPr lang="en-US" dirty="0"/>
          </a:p>
          <a:p>
            <a:endParaRPr lang="en-US" dirty="0"/>
          </a:p>
          <a:p>
            <a:endParaRPr lang="en-US" dirty="0"/>
          </a:p>
          <a:p>
            <a:r>
              <a:rPr lang="en-US" dirty="0"/>
              <a:t>Trigrams: make a 3-character sliding window, move across both strings, make a list of all trigrams: </a:t>
            </a:r>
            <a:r>
              <a:rPr lang="en-US" dirty="0" err="1"/>
              <a:t>str</a:t>
            </a:r>
            <a:r>
              <a:rPr lang="en-US" dirty="0"/>
              <a:t>, tri, </a:t>
            </a:r>
            <a:r>
              <a:rPr lang="en-US" dirty="0" err="1"/>
              <a:t>rin</a:t>
            </a:r>
            <a:r>
              <a:rPr lang="en-US" dirty="0"/>
              <a:t>, </a:t>
            </a:r>
            <a:r>
              <a:rPr lang="en-US" dirty="0" err="1"/>
              <a:t>ing</a:t>
            </a:r>
            <a:r>
              <a:rPr lang="en-US" dirty="0"/>
              <a:t>, ng1, </a:t>
            </a:r>
            <a:r>
              <a:rPr lang="en-US" dirty="0" err="1"/>
              <a:t>dtr</a:t>
            </a:r>
            <a:r>
              <a:rPr lang="en-US" dirty="0"/>
              <a:t>, ng2</a:t>
            </a:r>
          </a:p>
          <a:p>
            <a:endParaRPr lang="en-US" dirty="0"/>
          </a:p>
          <a:p>
            <a:r>
              <a:rPr lang="en-US" dirty="0"/>
              <a:t>Then can use one of many ways to compare. A common one is Jaccard – fraction of elements that are the same, in this case, 3/7</a:t>
            </a:r>
          </a:p>
          <a:p>
            <a:endParaRPr lang="en-US" dirty="0"/>
          </a:p>
          <a:p>
            <a:r>
              <a:rPr lang="en-US" dirty="0"/>
              <a:t>Works fairly well with longer fields</a:t>
            </a:r>
          </a:p>
          <a:p>
            <a:endParaRPr lang="en-US" dirty="0"/>
          </a:p>
        </p:txBody>
      </p:sp>
    </p:spTree>
    <p:extLst>
      <p:ext uri="{BB962C8B-B14F-4D97-AF65-F5344CB8AC3E}">
        <p14:creationId xmlns:p14="http://schemas.microsoft.com/office/powerpoint/2010/main" val="1526629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55787" y="341206"/>
            <a:ext cx="8714740" cy="319088"/>
          </a:xfrm>
        </p:spPr>
        <p:txBody>
          <a:bodyPr>
            <a:noAutofit/>
          </a:bodyPr>
          <a:lstStyle/>
          <a:p>
            <a:r>
              <a:rPr lang="en-US" sz="3600" dirty="0">
                <a:latin typeface="+mn-lt"/>
              </a:rPr>
              <a:t>Some Fuzzy Matching Algorithms for </a:t>
            </a:r>
            <a:r>
              <a:rPr lang="en-US" sz="3600" b="1" dirty="0">
                <a:latin typeface="+mn-lt"/>
              </a:rPr>
              <a:t>Columns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33</a:t>
            </a:fld>
            <a:endParaRPr lang="en-US" dirty="0"/>
          </a:p>
        </p:txBody>
      </p:sp>
      <p:sp>
        <p:nvSpPr>
          <p:cNvPr id="6" name="Content Placeholder 5"/>
          <p:cNvSpPr>
            <a:spLocks noGrp="1"/>
          </p:cNvSpPr>
          <p:nvPr>
            <p:ph idx="1"/>
          </p:nvPr>
        </p:nvSpPr>
        <p:spPr>
          <a:xfrm>
            <a:off x="140156" y="1074729"/>
            <a:ext cx="8405812" cy="5556363"/>
          </a:xfrm>
        </p:spPr>
        <p:txBody>
          <a:bodyPr>
            <a:normAutofit/>
          </a:bodyPr>
          <a:lstStyle/>
          <a:p>
            <a:pPr marL="0" indent="0">
              <a:buNone/>
            </a:pPr>
            <a:r>
              <a:rPr lang="en-US" sz="2400" dirty="0"/>
              <a:t>Examine individual </a:t>
            </a:r>
            <a:r>
              <a:rPr lang="en-US" sz="2400" b="1" dirty="0"/>
              <a:t>values</a:t>
            </a:r>
            <a:r>
              <a:rPr lang="en-US" sz="2400" dirty="0"/>
              <a:t>:</a:t>
            </a:r>
          </a:p>
          <a:p>
            <a:r>
              <a:rPr lang="en-US" sz="2400" dirty="0"/>
              <a:t>Linear correlation (Pearson correlations)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Examine the two column </a:t>
            </a:r>
            <a:r>
              <a:rPr lang="en-US" sz="2400" b="1" dirty="0"/>
              <a:t>distributions: </a:t>
            </a:r>
          </a:p>
          <a:p>
            <a:r>
              <a:rPr lang="en-US" sz="2400" dirty="0"/>
              <a:t>Fisher Score (scaled separation of means)</a:t>
            </a:r>
          </a:p>
          <a:p>
            <a:pPr marL="0" indent="0">
              <a:buNone/>
            </a:pPr>
            <a:endParaRPr lang="en-US" sz="2400" dirty="0"/>
          </a:p>
          <a:p>
            <a:r>
              <a:rPr lang="en-US" sz="2400" dirty="0"/>
              <a:t>Kolmogorov-Smirnov distance (KS)</a:t>
            </a:r>
          </a:p>
          <a:p>
            <a:endParaRPr lang="en-US" sz="2400" dirty="0"/>
          </a:p>
          <a:p>
            <a:r>
              <a:rPr lang="en-US" sz="2400" dirty="0" err="1"/>
              <a:t>Kulback-Leibler</a:t>
            </a:r>
            <a:r>
              <a:rPr lang="en-US" sz="2400" dirty="0"/>
              <a:t>/Information Value distance (IV)</a:t>
            </a:r>
          </a:p>
        </p:txBody>
      </p:sp>
      <p:grpSp>
        <p:nvGrpSpPr>
          <p:cNvPr id="10" name="Group 9">
            <a:extLst>
              <a:ext uri="{FF2B5EF4-FFF2-40B4-BE49-F238E27FC236}">
                <a16:creationId xmlns:a16="http://schemas.microsoft.com/office/drawing/2014/main" id="{FF8D1274-57D5-C646-A51F-AE46D1D37ACB}"/>
              </a:ext>
            </a:extLst>
          </p:cNvPr>
          <p:cNvGrpSpPr/>
          <p:nvPr/>
        </p:nvGrpSpPr>
        <p:grpSpPr>
          <a:xfrm>
            <a:off x="6281158" y="3157301"/>
            <a:ext cx="2784721" cy="2625970"/>
            <a:chOff x="5928945" y="3479310"/>
            <a:chExt cx="2784721" cy="2625970"/>
          </a:xfrm>
        </p:grpSpPr>
        <p:grpSp>
          <p:nvGrpSpPr>
            <p:cNvPr id="7" name="Group 6">
              <a:extLst>
                <a:ext uri="{FF2B5EF4-FFF2-40B4-BE49-F238E27FC236}">
                  <a16:creationId xmlns:a16="http://schemas.microsoft.com/office/drawing/2014/main" id="{D4B33F9A-03B4-3B4D-AB55-257747DFA995}"/>
                </a:ext>
              </a:extLst>
            </p:cNvPr>
            <p:cNvGrpSpPr/>
            <p:nvPr/>
          </p:nvGrpSpPr>
          <p:grpSpPr>
            <a:xfrm>
              <a:off x="5928945" y="3479310"/>
              <a:ext cx="2722686" cy="2625970"/>
              <a:chOff x="5928945" y="3479310"/>
              <a:chExt cx="2722686" cy="2625970"/>
            </a:xfrm>
          </p:grpSpPr>
          <p:pic>
            <p:nvPicPr>
              <p:cNvPr id="3" name="Picture 2" descr="A close up of a mans face&#13;&#10;&#13;&#10;Description automatically generated">
                <a:extLst>
                  <a:ext uri="{FF2B5EF4-FFF2-40B4-BE49-F238E27FC236}">
                    <a16:creationId xmlns:a16="http://schemas.microsoft.com/office/drawing/2014/main" id="{2F8E02B7-80A9-BD4C-A7DB-4C69E3FC2F5C}"/>
                  </a:ext>
                </a:extLst>
              </p:cNvPr>
              <p:cNvPicPr>
                <a:picLocks noChangeAspect="1"/>
              </p:cNvPicPr>
              <p:nvPr/>
            </p:nvPicPr>
            <p:blipFill>
              <a:blip r:embed="rId2"/>
              <a:stretch>
                <a:fillRect/>
              </a:stretch>
            </p:blipFill>
            <p:spPr>
              <a:xfrm>
                <a:off x="6025661" y="3479310"/>
                <a:ext cx="2625970" cy="2625970"/>
              </a:xfrm>
              <a:prstGeom prst="rect">
                <a:avLst/>
              </a:prstGeom>
            </p:spPr>
          </p:pic>
          <p:sp>
            <p:nvSpPr>
              <p:cNvPr id="5" name="Rectangle 4">
                <a:extLst>
                  <a:ext uri="{FF2B5EF4-FFF2-40B4-BE49-F238E27FC236}">
                    <a16:creationId xmlns:a16="http://schemas.microsoft.com/office/drawing/2014/main" id="{C082A845-1A57-214A-9AFA-DF7CD7CABE00}"/>
                  </a:ext>
                </a:extLst>
              </p:cNvPr>
              <p:cNvSpPr/>
              <p:nvPr/>
            </p:nvSpPr>
            <p:spPr>
              <a:xfrm>
                <a:off x="6207369" y="3531091"/>
                <a:ext cx="1043352"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FDD7BFA-0DDB-044A-AA77-26DC3D0953F1}"/>
                  </a:ext>
                </a:extLst>
              </p:cNvPr>
              <p:cNvSpPr/>
              <p:nvPr/>
            </p:nvSpPr>
            <p:spPr>
              <a:xfrm>
                <a:off x="5928945" y="4564917"/>
                <a:ext cx="193431" cy="454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55B85687-9EAB-7B44-A0CA-EC5BE8018DE9}"/>
                </a:ext>
              </a:extLst>
            </p:cNvPr>
            <p:cNvSpPr txBox="1"/>
            <p:nvPr/>
          </p:nvSpPr>
          <p:spPr>
            <a:xfrm>
              <a:off x="7975964" y="3837781"/>
              <a:ext cx="737702" cy="276999"/>
            </a:xfrm>
            <a:prstGeom prst="rect">
              <a:avLst/>
            </a:prstGeom>
            <a:noFill/>
          </p:spPr>
          <p:txBody>
            <a:bodyPr wrap="none" rtlCol="0">
              <a:spAutoFit/>
            </a:bodyPr>
            <a:lstStyle/>
            <a:p>
              <a:r>
                <a:rPr lang="en-US" sz="1200" dirty="0"/>
                <a:t>Column </a:t>
              </a:r>
              <a:r>
                <a:rPr lang="en-US" sz="1200" dirty="0" err="1"/>
                <a:t>i</a:t>
              </a:r>
              <a:endParaRPr lang="en-US" sz="1200" dirty="0"/>
            </a:p>
          </p:txBody>
        </p:sp>
        <p:sp>
          <p:nvSpPr>
            <p:cNvPr id="11" name="TextBox 10">
              <a:extLst>
                <a:ext uri="{FF2B5EF4-FFF2-40B4-BE49-F238E27FC236}">
                  <a16:creationId xmlns:a16="http://schemas.microsoft.com/office/drawing/2014/main" id="{72B8A9AD-1474-B74E-9134-25EDC732321F}"/>
                </a:ext>
              </a:extLst>
            </p:cNvPr>
            <p:cNvSpPr txBox="1"/>
            <p:nvPr/>
          </p:nvSpPr>
          <p:spPr>
            <a:xfrm>
              <a:off x="6457950" y="4729600"/>
              <a:ext cx="739305" cy="276999"/>
            </a:xfrm>
            <a:prstGeom prst="rect">
              <a:avLst/>
            </a:prstGeom>
            <a:noFill/>
          </p:spPr>
          <p:txBody>
            <a:bodyPr wrap="none" rtlCol="0">
              <a:spAutoFit/>
            </a:bodyPr>
            <a:lstStyle/>
            <a:p>
              <a:r>
                <a:rPr lang="en-US" sz="1200" dirty="0"/>
                <a:t>Column j</a:t>
              </a:r>
            </a:p>
          </p:txBody>
        </p:sp>
      </p:grpSp>
      <p:pic>
        <p:nvPicPr>
          <p:cNvPr id="2" name="Picture 1">
            <a:extLst>
              <a:ext uri="{FF2B5EF4-FFF2-40B4-BE49-F238E27FC236}">
                <a16:creationId xmlns:a16="http://schemas.microsoft.com/office/drawing/2014/main" id="{7BC3F4B4-7940-6646-9ADC-CE3F68650873}"/>
              </a:ext>
            </a:extLst>
          </p:cNvPr>
          <p:cNvPicPr>
            <a:picLocks noChangeAspect="1"/>
          </p:cNvPicPr>
          <p:nvPr/>
        </p:nvPicPr>
        <p:blipFill>
          <a:blip r:embed="rId3"/>
          <a:stretch>
            <a:fillRect/>
          </a:stretch>
        </p:blipFill>
        <p:spPr>
          <a:xfrm>
            <a:off x="1130579" y="2149339"/>
            <a:ext cx="2178957" cy="501044"/>
          </a:xfrm>
          <a:prstGeom prst="rect">
            <a:avLst/>
          </a:prstGeom>
        </p:spPr>
      </p:pic>
      <p:pic>
        <p:nvPicPr>
          <p:cNvPr id="17" name="Picture 16">
            <a:extLst>
              <a:ext uri="{FF2B5EF4-FFF2-40B4-BE49-F238E27FC236}">
                <a16:creationId xmlns:a16="http://schemas.microsoft.com/office/drawing/2014/main" id="{A03DBF0E-2F4F-EF41-B40B-EAB1656A9574}"/>
              </a:ext>
            </a:extLst>
          </p:cNvPr>
          <p:cNvPicPr>
            <a:picLocks noChangeAspect="1"/>
          </p:cNvPicPr>
          <p:nvPr/>
        </p:nvPicPr>
        <p:blipFill>
          <a:blip r:embed="rId4"/>
          <a:stretch>
            <a:fillRect/>
          </a:stretch>
        </p:blipFill>
        <p:spPr>
          <a:xfrm>
            <a:off x="1130579" y="4254374"/>
            <a:ext cx="2227102" cy="438043"/>
          </a:xfrm>
          <a:prstGeom prst="rect">
            <a:avLst/>
          </a:prstGeom>
        </p:spPr>
      </p:pic>
      <p:pic>
        <p:nvPicPr>
          <p:cNvPr id="18" name="Picture 17">
            <a:extLst>
              <a:ext uri="{FF2B5EF4-FFF2-40B4-BE49-F238E27FC236}">
                <a16:creationId xmlns:a16="http://schemas.microsoft.com/office/drawing/2014/main" id="{75A8A845-0E03-6F43-A665-F4A7905F109B}"/>
              </a:ext>
            </a:extLst>
          </p:cNvPr>
          <p:cNvPicPr>
            <a:picLocks noChangeAspect="1"/>
          </p:cNvPicPr>
          <p:nvPr/>
        </p:nvPicPr>
        <p:blipFill>
          <a:blip r:embed="rId5"/>
          <a:stretch>
            <a:fillRect/>
          </a:stretch>
        </p:blipFill>
        <p:spPr>
          <a:xfrm>
            <a:off x="1130579" y="5107500"/>
            <a:ext cx="2872177" cy="438044"/>
          </a:xfrm>
          <a:prstGeom prst="rect">
            <a:avLst/>
          </a:prstGeom>
        </p:spPr>
      </p:pic>
      <p:pic>
        <p:nvPicPr>
          <p:cNvPr id="19" name="Picture 18">
            <a:extLst>
              <a:ext uri="{FF2B5EF4-FFF2-40B4-BE49-F238E27FC236}">
                <a16:creationId xmlns:a16="http://schemas.microsoft.com/office/drawing/2014/main" id="{2EF07CDA-84B9-7D48-9131-02397E194076}"/>
              </a:ext>
            </a:extLst>
          </p:cNvPr>
          <p:cNvPicPr>
            <a:picLocks noChangeAspect="1"/>
          </p:cNvPicPr>
          <p:nvPr/>
        </p:nvPicPr>
        <p:blipFill>
          <a:blip r:embed="rId6"/>
          <a:stretch>
            <a:fillRect/>
          </a:stretch>
        </p:blipFill>
        <p:spPr>
          <a:xfrm>
            <a:off x="1273454" y="6105127"/>
            <a:ext cx="2181013" cy="445640"/>
          </a:xfrm>
          <a:prstGeom prst="rect">
            <a:avLst/>
          </a:prstGeom>
        </p:spPr>
      </p:pic>
    </p:spTree>
    <p:extLst>
      <p:ext uri="{BB962C8B-B14F-4D97-AF65-F5344CB8AC3E}">
        <p14:creationId xmlns:p14="http://schemas.microsoft.com/office/powerpoint/2010/main" val="1608387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7" y="521608"/>
            <a:ext cx="8665739" cy="319088"/>
          </a:xfrm>
        </p:spPr>
        <p:txBody>
          <a:bodyPr>
            <a:noAutofit/>
          </a:bodyPr>
          <a:lstStyle/>
          <a:p>
            <a:r>
              <a:rPr lang="en-US" sz="3600" dirty="0">
                <a:latin typeface="+mn-lt"/>
              </a:rPr>
              <a:t>Some Multidimensional Distance Metrics to Match </a:t>
            </a:r>
            <a:r>
              <a:rPr lang="en-US" sz="3600" b="1" dirty="0">
                <a:latin typeface="+mn-lt"/>
              </a:rPr>
              <a:t>Records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34</a:t>
            </a:fld>
            <a:endParaRPr lang="en-US" dirty="0"/>
          </a:p>
        </p:txBody>
      </p:sp>
      <p:sp>
        <p:nvSpPr>
          <p:cNvPr id="6" name="Content Placeholder 5"/>
          <p:cNvSpPr>
            <a:spLocks noGrp="1"/>
          </p:cNvSpPr>
          <p:nvPr>
            <p:ph idx="1"/>
          </p:nvPr>
        </p:nvSpPr>
        <p:spPr>
          <a:xfrm>
            <a:off x="278448" y="3495318"/>
            <a:ext cx="8405812" cy="3142182"/>
          </a:xfrm>
        </p:spPr>
        <p:txBody>
          <a:bodyPr>
            <a:normAutofit/>
          </a:bodyPr>
          <a:lstStyle/>
          <a:p>
            <a:r>
              <a:rPr lang="en-US" sz="2400" dirty="0" err="1"/>
              <a:t>Mahalanobis</a:t>
            </a:r>
            <a:r>
              <a:rPr lang="en-US" sz="2400" dirty="0"/>
              <a:t>: rotation, z scaling then </a:t>
            </a:r>
            <a:r>
              <a:rPr lang="en-US" sz="2400" dirty="0" err="1"/>
              <a:t>Eucledian</a:t>
            </a:r>
            <a:endParaRPr lang="en-US" sz="2400" dirty="0"/>
          </a:p>
          <a:p>
            <a:r>
              <a:rPr lang="en-US" sz="2400" dirty="0"/>
              <a:t>A popular formula is </a:t>
            </a:r>
            <a:r>
              <a:rPr lang="en-US" sz="2400" dirty="0" err="1"/>
              <a:t>Minkowski</a:t>
            </a:r>
            <a:r>
              <a:rPr lang="en-US" sz="2400" dirty="0"/>
              <a:t>, D=</a:t>
            </a:r>
          </a:p>
          <a:p>
            <a:r>
              <a:rPr lang="en-US" sz="2400" b="1" dirty="0"/>
              <a:t>Euclidean</a:t>
            </a:r>
            <a:r>
              <a:rPr lang="en-US" sz="2400" dirty="0"/>
              <a:t>, </a:t>
            </a:r>
            <a:r>
              <a:rPr lang="en-US" sz="2400" i="1" dirty="0">
                <a:latin typeface="Times New Roman" panose="02020603050405020304" pitchFamily="18" charset="0"/>
                <a:cs typeface="Times New Roman" panose="02020603050405020304" pitchFamily="18" charset="0"/>
              </a:rPr>
              <a:t>n</a:t>
            </a:r>
            <a:r>
              <a:rPr lang="en-US" sz="2400" dirty="0"/>
              <a:t>=2 (L2) </a:t>
            </a:r>
          </a:p>
          <a:p>
            <a:r>
              <a:rPr lang="en-US" sz="2400" b="1" dirty="0"/>
              <a:t>Manhattan</a:t>
            </a:r>
            <a:r>
              <a:rPr lang="en-US" sz="2400" dirty="0"/>
              <a:t>, </a:t>
            </a:r>
            <a:r>
              <a:rPr lang="en-US" sz="2400" i="1" dirty="0">
                <a:latin typeface="Times New Roman" panose="02020603050405020304" pitchFamily="18" charset="0"/>
                <a:cs typeface="Times New Roman" panose="02020603050405020304" pitchFamily="18" charset="0"/>
              </a:rPr>
              <a:t>n</a:t>
            </a:r>
            <a:r>
              <a:rPr lang="en-US" sz="2400" dirty="0"/>
              <a:t>=1 (L1): distance traversed along axes</a:t>
            </a:r>
          </a:p>
          <a:p>
            <a:r>
              <a:rPr lang="en-US" sz="2400" b="1" dirty="0"/>
              <a:t>Chebyshev</a:t>
            </a:r>
            <a:r>
              <a:rPr lang="en-US" sz="2400" dirty="0"/>
              <a:t>, </a:t>
            </a:r>
            <a:r>
              <a:rPr lang="en-US" sz="2400" i="1" dirty="0">
                <a:latin typeface="Times New Roman" panose="02020603050405020304" pitchFamily="18" charset="0"/>
                <a:cs typeface="Times New Roman" panose="02020603050405020304" pitchFamily="18" charset="0"/>
              </a:rPr>
              <a:t>n</a:t>
            </a:r>
            <a:r>
              <a:rPr lang="en-US" sz="2400" dirty="0"/>
              <a:t> very large (L-infinity): max along any axis</a:t>
            </a:r>
          </a:p>
          <a:p>
            <a:r>
              <a:rPr lang="en-US" sz="2400" dirty="0"/>
              <a:t>Only use any of the </a:t>
            </a:r>
            <a:r>
              <a:rPr lang="en-US" sz="2400" dirty="0" err="1"/>
              <a:t>Minkowski</a:t>
            </a:r>
            <a:r>
              <a:rPr lang="en-US" sz="2400" dirty="0"/>
              <a:t> distances after proper scaling</a:t>
            </a:r>
          </a:p>
          <a:p>
            <a:endParaRPr lang="en-US" dirty="0"/>
          </a:p>
        </p:txBody>
      </p:sp>
      <p:cxnSp>
        <p:nvCxnSpPr>
          <p:cNvPr id="5" name="Straight Connector 4">
            <a:extLst>
              <a:ext uri="{FF2B5EF4-FFF2-40B4-BE49-F238E27FC236}">
                <a16:creationId xmlns:a16="http://schemas.microsoft.com/office/drawing/2014/main" id="{1E3A3CCC-1E52-E34B-8B14-8981E16B74AA}"/>
              </a:ext>
            </a:extLst>
          </p:cNvPr>
          <p:cNvCxnSpPr/>
          <p:nvPr/>
        </p:nvCxnSpPr>
        <p:spPr>
          <a:xfrm flipH="1">
            <a:off x="6103696" y="1290424"/>
            <a:ext cx="4603" cy="10866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E75DC7C-2DF9-6B4A-9E99-D05F35C3E98C}"/>
              </a:ext>
            </a:extLst>
          </p:cNvPr>
          <p:cNvCxnSpPr/>
          <p:nvPr/>
        </p:nvCxnSpPr>
        <p:spPr>
          <a:xfrm flipV="1">
            <a:off x="4896481" y="2384819"/>
            <a:ext cx="1220156" cy="4134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CCA49B8-3FFD-2A4C-B93D-2FCDC43F6B15}"/>
              </a:ext>
            </a:extLst>
          </p:cNvPr>
          <p:cNvCxnSpPr/>
          <p:nvPr/>
        </p:nvCxnSpPr>
        <p:spPr>
          <a:xfrm flipH="1" flipV="1">
            <a:off x="6114049" y="2379642"/>
            <a:ext cx="1220258" cy="418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0304EB-DB1C-344A-BF8E-0FA75FA0D0F0}"/>
              </a:ext>
            </a:extLst>
          </p:cNvPr>
          <p:cNvSpPr txBox="1"/>
          <p:nvPr/>
        </p:nvSpPr>
        <p:spPr>
          <a:xfrm>
            <a:off x="7409086" y="2815889"/>
            <a:ext cx="142668" cy="184666"/>
          </a:xfrm>
          <a:prstGeom prst="rect">
            <a:avLst/>
          </a:prstGeom>
          <a:noFill/>
        </p:spPr>
        <p:txBody>
          <a:bodyPr wrap="none" lIns="0" tIns="0" rIns="0" bIns="0" rtlCol="0" anchor="b" anchorCtr="0">
            <a:spAutoFit/>
          </a:bodyPr>
          <a:lstStyle/>
          <a:p>
            <a:pPr algn="ctr"/>
            <a:r>
              <a:rPr lang="en-US" sz="1200" b="1" dirty="0"/>
              <a:t>x</a:t>
            </a:r>
            <a:r>
              <a:rPr lang="en-US" sz="1200" b="1" baseline="-25000" dirty="0"/>
              <a:t>1</a:t>
            </a:r>
          </a:p>
        </p:txBody>
      </p:sp>
      <p:sp>
        <p:nvSpPr>
          <p:cNvPr id="10" name="TextBox 9">
            <a:extLst>
              <a:ext uri="{FF2B5EF4-FFF2-40B4-BE49-F238E27FC236}">
                <a16:creationId xmlns:a16="http://schemas.microsoft.com/office/drawing/2014/main" id="{7B9EAB0B-31FC-CE47-8052-72CE064B432F}"/>
              </a:ext>
            </a:extLst>
          </p:cNvPr>
          <p:cNvSpPr txBox="1"/>
          <p:nvPr/>
        </p:nvSpPr>
        <p:spPr>
          <a:xfrm>
            <a:off x="4705402" y="2785397"/>
            <a:ext cx="142668" cy="184666"/>
          </a:xfrm>
          <a:prstGeom prst="rect">
            <a:avLst/>
          </a:prstGeom>
          <a:noFill/>
        </p:spPr>
        <p:txBody>
          <a:bodyPr wrap="none" lIns="0" tIns="0" rIns="0" bIns="0" rtlCol="0" anchor="b" anchorCtr="0">
            <a:spAutoFit/>
          </a:bodyPr>
          <a:lstStyle/>
          <a:p>
            <a:pPr algn="ctr"/>
            <a:r>
              <a:rPr lang="en-US" sz="1200" b="1" dirty="0"/>
              <a:t>x</a:t>
            </a:r>
            <a:r>
              <a:rPr lang="en-US" sz="1200" b="1" baseline="-25000" dirty="0"/>
              <a:t>2</a:t>
            </a:r>
          </a:p>
        </p:txBody>
      </p:sp>
      <p:sp>
        <p:nvSpPr>
          <p:cNvPr id="12" name="Oval 11">
            <a:extLst>
              <a:ext uri="{FF2B5EF4-FFF2-40B4-BE49-F238E27FC236}">
                <a16:creationId xmlns:a16="http://schemas.microsoft.com/office/drawing/2014/main" id="{9715A7A9-D12E-6947-B3EB-DA9AD61E89A1}"/>
              </a:ext>
            </a:extLst>
          </p:cNvPr>
          <p:cNvSpPr/>
          <p:nvPr/>
        </p:nvSpPr>
        <p:spPr bwMode="auto">
          <a:xfrm>
            <a:off x="6595087" y="201995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3" name="Oval 12">
            <a:extLst>
              <a:ext uri="{FF2B5EF4-FFF2-40B4-BE49-F238E27FC236}">
                <a16:creationId xmlns:a16="http://schemas.microsoft.com/office/drawing/2014/main" id="{232EE45F-F8AC-CC40-A256-EB8291C81A2C}"/>
              </a:ext>
            </a:extLst>
          </p:cNvPr>
          <p:cNvSpPr/>
          <p:nvPr/>
        </p:nvSpPr>
        <p:spPr bwMode="auto">
          <a:xfrm>
            <a:off x="5154953" y="222921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4" name="Oval 13">
            <a:extLst>
              <a:ext uri="{FF2B5EF4-FFF2-40B4-BE49-F238E27FC236}">
                <a16:creationId xmlns:a16="http://schemas.microsoft.com/office/drawing/2014/main" id="{17E4CCF2-BF6E-E743-AFC4-B5C86A677194}"/>
              </a:ext>
            </a:extLst>
          </p:cNvPr>
          <p:cNvSpPr/>
          <p:nvPr/>
        </p:nvSpPr>
        <p:spPr bwMode="auto">
          <a:xfrm>
            <a:off x="5369650" y="196708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5" name="Oval 14">
            <a:extLst>
              <a:ext uri="{FF2B5EF4-FFF2-40B4-BE49-F238E27FC236}">
                <a16:creationId xmlns:a16="http://schemas.microsoft.com/office/drawing/2014/main" id="{02A45E04-5EA1-0347-B3E6-A16D6F8CC903}"/>
              </a:ext>
            </a:extLst>
          </p:cNvPr>
          <p:cNvSpPr/>
          <p:nvPr/>
        </p:nvSpPr>
        <p:spPr bwMode="auto">
          <a:xfrm>
            <a:off x="5792200" y="2606384"/>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6" name="Oval 15">
            <a:extLst>
              <a:ext uri="{FF2B5EF4-FFF2-40B4-BE49-F238E27FC236}">
                <a16:creationId xmlns:a16="http://schemas.microsoft.com/office/drawing/2014/main" id="{A0A840AC-D0A2-2A4F-88C7-E5C2D38017EE}"/>
              </a:ext>
            </a:extLst>
          </p:cNvPr>
          <p:cNvSpPr/>
          <p:nvPr/>
        </p:nvSpPr>
        <p:spPr bwMode="auto">
          <a:xfrm>
            <a:off x="5558681" y="155425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7" name="Oval 16">
            <a:extLst>
              <a:ext uri="{FF2B5EF4-FFF2-40B4-BE49-F238E27FC236}">
                <a16:creationId xmlns:a16="http://schemas.microsoft.com/office/drawing/2014/main" id="{8A0D1CD0-763D-C648-A675-3C3FE587D0E8}"/>
              </a:ext>
            </a:extLst>
          </p:cNvPr>
          <p:cNvSpPr/>
          <p:nvPr/>
        </p:nvSpPr>
        <p:spPr bwMode="auto">
          <a:xfrm>
            <a:off x="6083317" y="250869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8" name="Oval 17">
            <a:extLst>
              <a:ext uri="{FF2B5EF4-FFF2-40B4-BE49-F238E27FC236}">
                <a16:creationId xmlns:a16="http://schemas.microsoft.com/office/drawing/2014/main" id="{D0DE0A66-7501-904B-BF90-361EB1A12BDB}"/>
              </a:ext>
            </a:extLst>
          </p:cNvPr>
          <p:cNvSpPr/>
          <p:nvPr/>
        </p:nvSpPr>
        <p:spPr bwMode="auto">
          <a:xfrm>
            <a:off x="5808688" y="2243976"/>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9" name="Oval 18">
            <a:extLst>
              <a:ext uri="{FF2B5EF4-FFF2-40B4-BE49-F238E27FC236}">
                <a16:creationId xmlns:a16="http://schemas.microsoft.com/office/drawing/2014/main" id="{7049ED7B-7E03-E548-8652-DAE475B29CD3}"/>
              </a:ext>
            </a:extLst>
          </p:cNvPr>
          <p:cNvSpPr/>
          <p:nvPr/>
        </p:nvSpPr>
        <p:spPr bwMode="auto">
          <a:xfrm>
            <a:off x="6311122" y="2087421"/>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0" name="Oval 19">
            <a:extLst>
              <a:ext uri="{FF2B5EF4-FFF2-40B4-BE49-F238E27FC236}">
                <a16:creationId xmlns:a16="http://schemas.microsoft.com/office/drawing/2014/main" id="{89F920A9-9CC4-5742-9BFF-45CFB66F87B4}"/>
              </a:ext>
            </a:extLst>
          </p:cNvPr>
          <p:cNvSpPr/>
          <p:nvPr/>
        </p:nvSpPr>
        <p:spPr bwMode="auto">
          <a:xfrm>
            <a:off x="6167246" y="1658256"/>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1" name="Oval 20">
            <a:extLst>
              <a:ext uri="{FF2B5EF4-FFF2-40B4-BE49-F238E27FC236}">
                <a16:creationId xmlns:a16="http://schemas.microsoft.com/office/drawing/2014/main" id="{1E8F572F-4CBA-3343-98D6-96E5D6A0E35D}"/>
              </a:ext>
            </a:extLst>
          </p:cNvPr>
          <p:cNvSpPr/>
          <p:nvPr/>
        </p:nvSpPr>
        <p:spPr bwMode="auto">
          <a:xfrm>
            <a:off x="5783889" y="1704418"/>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2" name="Oval 21">
            <a:extLst>
              <a:ext uri="{FF2B5EF4-FFF2-40B4-BE49-F238E27FC236}">
                <a16:creationId xmlns:a16="http://schemas.microsoft.com/office/drawing/2014/main" id="{578EFBD1-CEFD-B541-B4F3-03C941FE16FC}"/>
              </a:ext>
            </a:extLst>
          </p:cNvPr>
          <p:cNvSpPr/>
          <p:nvPr/>
        </p:nvSpPr>
        <p:spPr bwMode="auto">
          <a:xfrm>
            <a:off x="6880398" y="196708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cxnSp>
        <p:nvCxnSpPr>
          <p:cNvPr id="23" name="Straight Connector 22">
            <a:extLst>
              <a:ext uri="{FF2B5EF4-FFF2-40B4-BE49-F238E27FC236}">
                <a16:creationId xmlns:a16="http://schemas.microsoft.com/office/drawing/2014/main" id="{38481A10-FA82-6542-9CF7-24F7E6C36A23}"/>
              </a:ext>
            </a:extLst>
          </p:cNvPr>
          <p:cNvCxnSpPr/>
          <p:nvPr/>
        </p:nvCxnSpPr>
        <p:spPr bwMode="auto">
          <a:xfrm>
            <a:off x="6342650" y="2153163"/>
            <a:ext cx="3572" cy="560785"/>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24" name="Straight Connector 23">
            <a:extLst>
              <a:ext uri="{FF2B5EF4-FFF2-40B4-BE49-F238E27FC236}">
                <a16:creationId xmlns:a16="http://schemas.microsoft.com/office/drawing/2014/main" id="{CF9FA640-6793-8D48-B153-5F38F2C4362D}"/>
              </a:ext>
            </a:extLst>
          </p:cNvPr>
          <p:cNvCxnSpPr/>
          <p:nvPr/>
        </p:nvCxnSpPr>
        <p:spPr bwMode="auto">
          <a:xfrm flipH="1" flipV="1">
            <a:off x="5828945" y="2479133"/>
            <a:ext cx="487625" cy="225887"/>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25" name="Straight Connector 24">
            <a:extLst>
              <a:ext uri="{FF2B5EF4-FFF2-40B4-BE49-F238E27FC236}">
                <a16:creationId xmlns:a16="http://schemas.microsoft.com/office/drawing/2014/main" id="{BBE3C439-B333-B94A-9669-137CB69A9969}"/>
              </a:ext>
            </a:extLst>
          </p:cNvPr>
          <p:cNvCxnSpPr/>
          <p:nvPr/>
        </p:nvCxnSpPr>
        <p:spPr bwMode="auto">
          <a:xfrm flipH="1">
            <a:off x="6355184" y="2585598"/>
            <a:ext cx="332704" cy="125048"/>
          </a:xfrm>
          <a:prstGeom prst="line">
            <a:avLst/>
          </a:prstGeom>
          <a:solidFill>
            <a:schemeClr val="accent1"/>
          </a:solidFill>
          <a:ln w="19050" cap="rnd" cmpd="sng" algn="ctr">
            <a:solidFill>
              <a:schemeClr val="tx1"/>
            </a:solidFill>
            <a:prstDash val="dash"/>
            <a:round/>
            <a:headEnd type="none" w="sm" len="sm"/>
            <a:tailEnd type="none" w="sm" len="sm"/>
          </a:ln>
          <a:effectLst/>
        </p:spPr>
      </p:cxnSp>
      <p:sp>
        <p:nvSpPr>
          <p:cNvPr id="26" name="Oval 25">
            <a:extLst>
              <a:ext uri="{FF2B5EF4-FFF2-40B4-BE49-F238E27FC236}">
                <a16:creationId xmlns:a16="http://schemas.microsoft.com/office/drawing/2014/main" id="{F793069E-0917-464B-B39C-2548FF87455D}"/>
              </a:ext>
            </a:extLst>
          </p:cNvPr>
          <p:cNvSpPr/>
          <p:nvPr/>
        </p:nvSpPr>
        <p:spPr bwMode="auto">
          <a:xfrm>
            <a:off x="5616909" y="233556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7" name="Oval 26">
            <a:extLst>
              <a:ext uri="{FF2B5EF4-FFF2-40B4-BE49-F238E27FC236}">
                <a16:creationId xmlns:a16="http://schemas.microsoft.com/office/drawing/2014/main" id="{B5EA58A7-19D0-5348-A3C1-F7D097E41302}"/>
              </a:ext>
            </a:extLst>
          </p:cNvPr>
          <p:cNvSpPr/>
          <p:nvPr/>
        </p:nvSpPr>
        <p:spPr bwMode="auto">
          <a:xfrm>
            <a:off x="7111364" y="202131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8" name="Oval 27">
            <a:extLst>
              <a:ext uri="{FF2B5EF4-FFF2-40B4-BE49-F238E27FC236}">
                <a16:creationId xmlns:a16="http://schemas.microsoft.com/office/drawing/2014/main" id="{8648605F-F197-E546-A55F-F1F9F4896042}"/>
              </a:ext>
            </a:extLst>
          </p:cNvPr>
          <p:cNvSpPr/>
          <p:nvPr/>
        </p:nvSpPr>
        <p:spPr bwMode="auto">
          <a:xfrm>
            <a:off x="6495701" y="185040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9" name="Oval 28">
            <a:extLst>
              <a:ext uri="{FF2B5EF4-FFF2-40B4-BE49-F238E27FC236}">
                <a16:creationId xmlns:a16="http://schemas.microsoft.com/office/drawing/2014/main" id="{DCB4C8D3-C9CD-C34D-8642-A2376BCB4380}"/>
              </a:ext>
            </a:extLst>
          </p:cNvPr>
          <p:cNvSpPr/>
          <p:nvPr/>
        </p:nvSpPr>
        <p:spPr bwMode="auto">
          <a:xfrm>
            <a:off x="5821935" y="201995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0" name="Oval 29">
            <a:extLst>
              <a:ext uri="{FF2B5EF4-FFF2-40B4-BE49-F238E27FC236}">
                <a16:creationId xmlns:a16="http://schemas.microsoft.com/office/drawing/2014/main" id="{7CD0BBC4-E9B6-5D4F-9B8E-584C98387D6D}"/>
              </a:ext>
            </a:extLst>
          </p:cNvPr>
          <p:cNvSpPr/>
          <p:nvPr/>
        </p:nvSpPr>
        <p:spPr bwMode="auto">
          <a:xfrm>
            <a:off x="5243473" y="2458965"/>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1" name="Oval 30">
            <a:extLst>
              <a:ext uri="{FF2B5EF4-FFF2-40B4-BE49-F238E27FC236}">
                <a16:creationId xmlns:a16="http://schemas.microsoft.com/office/drawing/2014/main" id="{47E4B3B5-351C-A34E-9FFE-66DD5F92C08F}"/>
              </a:ext>
            </a:extLst>
          </p:cNvPr>
          <p:cNvSpPr/>
          <p:nvPr/>
        </p:nvSpPr>
        <p:spPr bwMode="auto">
          <a:xfrm>
            <a:off x="5602264" y="2162834"/>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2" name="Oval 31">
            <a:extLst>
              <a:ext uri="{FF2B5EF4-FFF2-40B4-BE49-F238E27FC236}">
                <a16:creationId xmlns:a16="http://schemas.microsoft.com/office/drawing/2014/main" id="{40C3D849-9B8A-124F-914F-58AD8CD4928E}"/>
              </a:ext>
            </a:extLst>
          </p:cNvPr>
          <p:cNvSpPr/>
          <p:nvPr/>
        </p:nvSpPr>
        <p:spPr bwMode="auto">
          <a:xfrm>
            <a:off x="6407164" y="233911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3" name="Oval 32">
            <a:extLst>
              <a:ext uri="{FF2B5EF4-FFF2-40B4-BE49-F238E27FC236}">
                <a16:creationId xmlns:a16="http://schemas.microsoft.com/office/drawing/2014/main" id="{03BFB4DF-FBA6-C14E-B293-56533FDFDA2D}"/>
              </a:ext>
            </a:extLst>
          </p:cNvPr>
          <p:cNvSpPr/>
          <p:nvPr/>
        </p:nvSpPr>
        <p:spPr bwMode="auto">
          <a:xfrm>
            <a:off x="5629325" y="1868527"/>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4" name="Oval 33">
            <a:extLst>
              <a:ext uri="{FF2B5EF4-FFF2-40B4-BE49-F238E27FC236}">
                <a16:creationId xmlns:a16="http://schemas.microsoft.com/office/drawing/2014/main" id="{15CA57C3-D69B-6C4E-806E-AEE280519CFF}"/>
              </a:ext>
            </a:extLst>
          </p:cNvPr>
          <p:cNvSpPr/>
          <p:nvPr/>
        </p:nvSpPr>
        <p:spPr bwMode="auto">
          <a:xfrm>
            <a:off x="6196360" y="1941210"/>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 name="Oval 2">
            <a:extLst>
              <a:ext uri="{FF2B5EF4-FFF2-40B4-BE49-F238E27FC236}">
                <a16:creationId xmlns:a16="http://schemas.microsoft.com/office/drawing/2014/main" id="{E148EFA1-597C-2F4D-860D-A2BA0FFB0B70}"/>
              </a:ext>
            </a:extLst>
          </p:cNvPr>
          <p:cNvSpPr/>
          <p:nvPr/>
        </p:nvSpPr>
        <p:spPr>
          <a:xfrm>
            <a:off x="6416865" y="1762418"/>
            <a:ext cx="215153" cy="227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E923073-59FA-EB44-A126-5A22C12A471E}"/>
              </a:ext>
            </a:extLst>
          </p:cNvPr>
          <p:cNvSpPr/>
          <p:nvPr/>
        </p:nvSpPr>
        <p:spPr>
          <a:xfrm>
            <a:off x="6522197" y="1934990"/>
            <a:ext cx="215153" cy="227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952C7B6-60BB-9142-A74B-D256490E8BF6}"/>
              </a:ext>
            </a:extLst>
          </p:cNvPr>
          <p:cNvSpPr txBox="1"/>
          <p:nvPr/>
        </p:nvSpPr>
        <p:spPr>
          <a:xfrm>
            <a:off x="6495701" y="897874"/>
            <a:ext cx="2006608" cy="923330"/>
          </a:xfrm>
          <a:prstGeom prst="rect">
            <a:avLst/>
          </a:prstGeom>
          <a:noFill/>
        </p:spPr>
        <p:txBody>
          <a:bodyPr wrap="square" rtlCol="0">
            <a:spAutoFit/>
          </a:bodyPr>
          <a:lstStyle/>
          <a:p>
            <a:pPr algn="ctr"/>
            <a:r>
              <a:rPr lang="en-US" dirty="0"/>
              <a:t>How close are these data points/records?</a:t>
            </a:r>
          </a:p>
        </p:txBody>
      </p:sp>
      <p:pic>
        <p:nvPicPr>
          <p:cNvPr id="38" name="Picture 37">
            <a:extLst>
              <a:ext uri="{FF2B5EF4-FFF2-40B4-BE49-F238E27FC236}">
                <a16:creationId xmlns:a16="http://schemas.microsoft.com/office/drawing/2014/main" id="{7C35FA92-3870-ED47-B0C2-6B18EE45B136}"/>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032903" y="3940325"/>
            <a:ext cx="2057143" cy="393143"/>
          </a:xfrm>
          <a:prstGeom prst="rect">
            <a:avLst/>
          </a:prstGeom>
        </p:spPr>
      </p:pic>
      <p:sp>
        <p:nvSpPr>
          <p:cNvPr id="37" name="TextBox 36">
            <a:extLst>
              <a:ext uri="{FF2B5EF4-FFF2-40B4-BE49-F238E27FC236}">
                <a16:creationId xmlns:a16="http://schemas.microsoft.com/office/drawing/2014/main" id="{2E2BBF21-6821-2643-933A-1845420D4A51}"/>
              </a:ext>
            </a:extLst>
          </p:cNvPr>
          <p:cNvSpPr txBox="1"/>
          <p:nvPr/>
        </p:nvSpPr>
        <p:spPr>
          <a:xfrm>
            <a:off x="6361578" y="1417776"/>
            <a:ext cx="362600" cy="369332"/>
          </a:xfrm>
          <a:prstGeom prst="rect">
            <a:avLst/>
          </a:prstGeom>
          <a:noFill/>
        </p:spPr>
        <p:txBody>
          <a:bodyPr wrap="none" rtlCol="0">
            <a:spAutoFit/>
          </a:bodyPr>
          <a:lstStyle/>
          <a:p>
            <a:r>
              <a:rPr lang="en-US" i="1" dirty="0"/>
              <a:t>x</a:t>
            </a:r>
            <a:r>
              <a:rPr lang="en-US" i="1" baseline="-25000" dirty="0"/>
              <a:t>1</a:t>
            </a:r>
          </a:p>
        </p:txBody>
      </p:sp>
      <p:sp>
        <p:nvSpPr>
          <p:cNvPr id="40" name="TextBox 39">
            <a:extLst>
              <a:ext uri="{FF2B5EF4-FFF2-40B4-BE49-F238E27FC236}">
                <a16:creationId xmlns:a16="http://schemas.microsoft.com/office/drawing/2014/main" id="{F5A465C3-9506-6A46-B734-968016634E53}"/>
              </a:ext>
            </a:extLst>
          </p:cNvPr>
          <p:cNvSpPr txBox="1"/>
          <p:nvPr/>
        </p:nvSpPr>
        <p:spPr>
          <a:xfrm>
            <a:off x="6601948" y="2019031"/>
            <a:ext cx="362600" cy="369332"/>
          </a:xfrm>
          <a:prstGeom prst="rect">
            <a:avLst/>
          </a:prstGeom>
          <a:noFill/>
        </p:spPr>
        <p:txBody>
          <a:bodyPr wrap="none" rtlCol="0">
            <a:spAutoFit/>
          </a:bodyPr>
          <a:lstStyle/>
          <a:p>
            <a:r>
              <a:rPr lang="en-US" i="1" dirty="0"/>
              <a:t>x</a:t>
            </a:r>
            <a:r>
              <a:rPr lang="en-US" i="1" baseline="-25000" dirty="0"/>
              <a:t>2</a:t>
            </a:r>
          </a:p>
        </p:txBody>
      </p:sp>
      <p:sp>
        <p:nvSpPr>
          <p:cNvPr id="41" name="TextBox 40">
            <a:extLst>
              <a:ext uri="{FF2B5EF4-FFF2-40B4-BE49-F238E27FC236}">
                <a16:creationId xmlns:a16="http://schemas.microsoft.com/office/drawing/2014/main" id="{EF61F501-3722-C24F-85F5-18BC2107CF31}"/>
              </a:ext>
            </a:extLst>
          </p:cNvPr>
          <p:cNvSpPr txBox="1"/>
          <p:nvPr/>
        </p:nvSpPr>
        <p:spPr>
          <a:xfrm flipH="1">
            <a:off x="5885832" y="1212896"/>
            <a:ext cx="178446" cy="184666"/>
          </a:xfrm>
          <a:prstGeom prst="rect">
            <a:avLst/>
          </a:prstGeom>
          <a:noFill/>
        </p:spPr>
        <p:txBody>
          <a:bodyPr wrap="square" lIns="0" tIns="0" rIns="0" bIns="0" rtlCol="0" anchor="b" anchorCtr="0">
            <a:spAutoFit/>
          </a:bodyPr>
          <a:lstStyle/>
          <a:p>
            <a:pPr algn="ctr"/>
            <a:r>
              <a:rPr lang="en-US" sz="1200" b="1" dirty="0"/>
              <a:t>x</a:t>
            </a:r>
            <a:r>
              <a:rPr lang="en-US" sz="1200" b="1" baseline="-25000" dirty="0"/>
              <a:t>3</a:t>
            </a:r>
          </a:p>
        </p:txBody>
      </p:sp>
      <p:sp>
        <p:nvSpPr>
          <p:cNvPr id="2" name="TextBox 1">
            <a:extLst>
              <a:ext uri="{FF2B5EF4-FFF2-40B4-BE49-F238E27FC236}">
                <a16:creationId xmlns:a16="http://schemas.microsoft.com/office/drawing/2014/main" id="{0B7765CA-1C6F-C74F-B248-5E57D26A4711}"/>
              </a:ext>
            </a:extLst>
          </p:cNvPr>
          <p:cNvSpPr txBox="1"/>
          <p:nvPr/>
        </p:nvSpPr>
        <p:spPr>
          <a:xfrm>
            <a:off x="4902781" y="3850112"/>
            <a:ext cx="663964" cy="215444"/>
          </a:xfrm>
          <a:prstGeom prst="rect">
            <a:avLst/>
          </a:prstGeom>
          <a:noFill/>
        </p:spPr>
        <p:txBody>
          <a:bodyPr wrap="none" rtlCol="0">
            <a:spAutoFit/>
          </a:bodyPr>
          <a:lstStyle/>
          <a:p>
            <a:r>
              <a:rPr lang="en-US" sz="800" dirty="0"/>
              <a:t>dimensions</a:t>
            </a:r>
          </a:p>
        </p:txBody>
      </p:sp>
    </p:spTree>
    <p:extLst>
      <p:ext uri="{BB962C8B-B14F-4D97-AF65-F5344CB8AC3E}">
        <p14:creationId xmlns:p14="http://schemas.microsoft.com/office/powerpoint/2010/main" val="332064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7" y="521608"/>
            <a:ext cx="8665739" cy="319088"/>
          </a:xfrm>
        </p:spPr>
        <p:txBody>
          <a:bodyPr>
            <a:noAutofit/>
          </a:bodyPr>
          <a:lstStyle/>
          <a:p>
            <a:r>
              <a:rPr lang="en-US" sz="3600" dirty="0">
                <a:latin typeface="+mn-lt"/>
              </a:rPr>
              <a:t>Different Choices of </a:t>
            </a:r>
            <a:r>
              <a:rPr lang="en-US" sz="3600" i="1" dirty="0">
                <a:latin typeface="Times New Roman" panose="02020603050405020304" pitchFamily="18" charset="0"/>
                <a:cs typeface="Times New Roman" panose="02020603050405020304" pitchFamily="18" charset="0"/>
              </a:rPr>
              <a:t>n</a:t>
            </a:r>
            <a:r>
              <a:rPr lang="en-US" sz="3600" dirty="0">
                <a:latin typeface="+mn-lt"/>
              </a:rPr>
              <a:t> Give Different Distance Measures</a:t>
            </a:r>
          </a:p>
        </p:txBody>
      </p:sp>
      <p:sp>
        <p:nvSpPr>
          <p:cNvPr id="4" name="Slide Number Placeholder 3"/>
          <p:cNvSpPr>
            <a:spLocks noGrp="1"/>
          </p:cNvSpPr>
          <p:nvPr>
            <p:ph type="sldNum" sz="quarter" idx="11"/>
          </p:nvPr>
        </p:nvSpPr>
        <p:spPr>
          <a:xfrm>
            <a:off x="8509206" y="6429530"/>
            <a:ext cx="539648" cy="365125"/>
          </a:xfrm>
        </p:spPr>
        <p:txBody>
          <a:bodyPr/>
          <a:lstStyle/>
          <a:p>
            <a:fld id="{02330697-FC26-4454-A3BE-90B07819C49A}" type="slidenum">
              <a:rPr lang="en-US" smtClean="0"/>
              <a:pPr/>
              <a:t>35</a:t>
            </a:fld>
            <a:endParaRPr lang="en-US" dirty="0"/>
          </a:p>
        </p:txBody>
      </p:sp>
      <p:sp>
        <p:nvSpPr>
          <p:cNvPr id="6" name="Content Placeholder 5"/>
          <p:cNvSpPr>
            <a:spLocks noGrp="1"/>
          </p:cNvSpPr>
          <p:nvPr>
            <p:ph idx="1"/>
          </p:nvPr>
        </p:nvSpPr>
        <p:spPr>
          <a:xfrm>
            <a:off x="196282" y="1297423"/>
            <a:ext cx="8405812" cy="5271533"/>
          </a:xfrm>
        </p:spPr>
        <p:txBody>
          <a:bodyPr>
            <a:normAutofit lnSpcReduction="10000"/>
          </a:bodyPr>
          <a:lstStyle/>
          <a:p>
            <a:pPr marL="0" indent="0">
              <a:buNone/>
            </a:pPr>
            <a:r>
              <a:rPr lang="en-US" sz="2000" dirty="0"/>
              <a:t>                                      </a:t>
            </a:r>
          </a:p>
          <a:p>
            <a:pPr marL="0" indent="0">
              <a:buNone/>
            </a:pPr>
            <a:endParaRPr lang="en-US" sz="2000" dirty="0"/>
          </a:p>
          <a:p>
            <a:pPr>
              <a:lnSpc>
                <a:spcPct val="150000"/>
              </a:lnSpc>
            </a:pPr>
            <a:r>
              <a:rPr lang="en-US" sz="2000" i="1" dirty="0">
                <a:latin typeface="Times New Roman" panose="02020603050405020304" pitchFamily="18" charset="0"/>
                <a:cs typeface="Times New Roman" panose="02020603050405020304" pitchFamily="18" charset="0"/>
              </a:rPr>
              <a:t>n</a:t>
            </a:r>
            <a:r>
              <a:rPr lang="en-US" sz="2000" dirty="0"/>
              <a:t>=0: D=             Not defined and not useful</a:t>
            </a:r>
          </a:p>
          <a:p>
            <a:pPr>
              <a:lnSpc>
                <a:spcPct val="150000"/>
              </a:lnSpc>
            </a:pPr>
            <a:r>
              <a:rPr lang="en-US" sz="2000" i="1" dirty="0">
                <a:latin typeface="Times New Roman" panose="02020603050405020304" pitchFamily="18" charset="0"/>
                <a:cs typeface="Times New Roman" panose="02020603050405020304" pitchFamily="18" charset="0"/>
              </a:rPr>
              <a:t>n</a:t>
            </a:r>
            <a:r>
              <a:rPr lang="en-US" sz="2000" dirty="0"/>
              <a:t>=1: D=                                                Manhattan distance</a:t>
            </a:r>
          </a:p>
          <a:p>
            <a:pPr>
              <a:lnSpc>
                <a:spcPct val="150000"/>
              </a:lnSpc>
            </a:pPr>
            <a:endParaRPr lang="en-US" sz="2000" dirty="0"/>
          </a:p>
          <a:p>
            <a:pPr>
              <a:lnSpc>
                <a:spcPct val="150000"/>
              </a:lnSpc>
            </a:pPr>
            <a:r>
              <a:rPr lang="en-US" sz="2000" i="1" dirty="0">
                <a:latin typeface="Times New Roman" panose="02020603050405020304" pitchFamily="18" charset="0"/>
                <a:cs typeface="Times New Roman" panose="02020603050405020304" pitchFamily="18" charset="0"/>
              </a:rPr>
              <a:t>n</a:t>
            </a:r>
            <a:r>
              <a:rPr lang="en-US" sz="2000" dirty="0"/>
              <a:t>=2: D= 	                               </a:t>
            </a:r>
            <a:r>
              <a:rPr lang="en-US" sz="2000" dirty="0" err="1"/>
              <a:t>Eucledian</a:t>
            </a:r>
            <a:endParaRPr lang="en-US" sz="2000" dirty="0"/>
          </a:p>
          <a:p>
            <a:pPr>
              <a:lnSpc>
                <a:spcPct val="150000"/>
              </a:lnSpc>
            </a:pPr>
            <a:endParaRPr lang="en-US" sz="2000" dirty="0"/>
          </a:p>
          <a:p>
            <a:pPr>
              <a:lnSpc>
                <a:spcPct val="150000"/>
              </a:lnSpc>
            </a:pPr>
            <a:r>
              <a:rPr lang="en-US" sz="2000" i="1" dirty="0">
                <a:latin typeface="Times New Roman" panose="02020603050405020304" pitchFamily="18" charset="0"/>
                <a:cs typeface="Times New Roman" panose="02020603050405020304" pitchFamily="18" charset="0"/>
              </a:rPr>
              <a:t>n</a:t>
            </a:r>
            <a:r>
              <a:rPr lang="en-US" sz="2000" dirty="0"/>
              <a:t>=10: D=                                                Selects the </a:t>
            </a:r>
            <a:r>
              <a:rPr lang="en-US" sz="2000" i="1" dirty="0"/>
              <a:t>maximum</a:t>
            </a:r>
            <a:r>
              <a:rPr lang="en-US" sz="2000" dirty="0"/>
              <a:t> </a:t>
            </a:r>
            <a:r>
              <a:rPr lang="en-US" sz="2000" i="1" dirty="0"/>
              <a:t>x</a:t>
            </a:r>
            <a:r>
              <a:rPr lang="en-US" sz="2000" i="1" baseline="-25000" dirty="0"/>
              <a:t>i</a:t>
            </a:r>
          </a:p>
          <a:p>
            <a:pPr>
              <a:lnSpc>
                <a:spcPct val="150000"/>
              </a:lnSpc>
            </a:pPr>
            <a:endParaRPr lang="en-US" sz="2000" dirty="0"/>
          </a:p>
          <a:p>
            <a:pPr>
              <a:lnSpc>
                <a:spcPct val="150000"/>
              </a:lnSpc>
            </a:pPr>
            <a:r>
              <a:rPr lang="en-US" sz="2000" i="1" dirty="0">
                <a:latin typeface="Times New Roman" panose="02020603050405020304" pitchFamily="18" charset="0"/>
                <a:cs typeface="Times New Roman" panose="02020603050405020304" pitchFamily="18" charset="0"/>
              </a:rPr>
              <a:t>n</a:t>
            </a:r>
            <a:r>
              <a:rPr lang="en-US" sz="2000" dirty="0"/>
              <a:t>=-10: D=                                             Selects the </a:t>
            </a:r>
            <a:r>
              <a:rPr lang="en-US" sz="2000" i="1" dirty="0"/>
              <a:t>minimum</a:t>
            </a:r>
            <a:r>
              <a:rPr lang="en-US" sz="2000" dirty="0"/>
              <a:t> </a:t>
            </a:r>
            <a:r>
              <a:rPr lang="en-US" sz="2000" i="1" dirty="0"/>
              <a:t>x</a:t>
            </a:r>
            <a:r>
              <a:rPr lang="en-US" sz="2000" i="1" baseline="-25000" dirty="0"/>
              <a:t>i</a:t>
            </a:r>
          </a:p>
          <a:p>
            <a:pPr>
              <a:lnSpc>
                <a:spcPct val="150000"/>
              </a:lnSpc>
            </a:pPr>
            <a:endParaRPr lang="en-US" sz="2000" dirty="0"/>
          </a:p>
          <a:p>
            <a:endParaRPr lang="en-US" dirty="0"/>
          </a:p>
        </p:txBody>
      </p:sp>
      <p:pic>
        <p:nvPicPr>
          <p:cNvPr id="42" name="Picture 41">
            <a:extLst>
              <a:ext uri="{FF2B5EF4-FFF2-40B4-BE49-F238E27FC236}">
                <a16:creationId xmlns:a16="http://schemas.microsoft.com/office/drawing/2014/main" id="{90193800-744B-1B44-B9FE-3CF480679A07}"/>
              </a:ext>
            </a:extLst>
          </p:cNvPr>
          <p:cNvPicPr>
            <a:picLocks noChangeAspect="1"/>
          </p:cNvPicPr>
          <p:nvPr/>
        </p:nvPicPr>
        <p:blipFill>
          <a:blip r:embed="rId2"/>
          <a:stretch>
            <a:fillRect/>
          </a:stretch>
        </p:blipFill>
        <p:spPr>
          <a:xfrm>
            <a:off x="1354205" y="2189880"/>
            <a:ext cx="504241" cy="220605"/>
          </a:xfrm>
          <a:prstGeom prst="rect">
            <a:avLst/>
          </a:prstGeom>
        </p:spPr>
      </p:pic>
      <p:pic>
        <p:nvPicPr>
          <p:cNvPr id="43" name="Picture 42">
            <a:extLst>
              <a:ext uri="{FF2B5EF4-FFF2-40B4-BE49-F238E27FC236}">
                <a16:creationId xmlns:a16="http://schemas.microsoft.com/office/drawing/2014/main" id="{A90DCD37-B982-1D42-BD18-6C73DDAE8C14}"/>
              </a:ext>
            </a:extLst>
          </p:cNvPr>
          <p:cNvPicPr>
            <a:picLocks noChangeAspect="1"/>
          </p:cNvPicPr>
          <p:nvPr/>
        </p:nvPicPr>
        <p:blipFill>
          <a:blip r:embed="rId3"/>
          <a:stretch>
            <a:fillRect/>
          </a:stretch>
        </p:blipFill>
        <p:spPr>
          <a:xfrm>
            <a:off x="1397210" y="2802591"/>
            <a:ext cx="2489564" cy="204244"/>
          </a:xfrm>
          <a:prstGeom prst="rect">
            <a:avLst/>
          </a:prstGeom>
        </p:spPr>
      </p:pic>
      <p:pic>
        <p:nvPicPr>
          <p:cNvPr id="44" name="Picture 43">
            <a:extLst>
              <a:ext uri="{FF2B5EF4-FFF2-40B4-BE49-F238E27FC236}">
                <a16:creationId xmlns:a16="http://schemas.microsoft.com/office/drawing/2014/main" id="{E17109FE-5883-CE4E-B4A4-3295AD02DCCE}"/>
              </a:ext>
            </a:extLst>
          </p:cNvPr>
          <p:cNvPicPr>
            <a:picLocks noChangeAspect="1"/>
          </p:cNvPicPr>
          <p:nvPr/>
        </p:nvPicPr>
        <p:blipFill>
          <a:blip r:embed="rId4"/>
          <a:stretch>
            <a:fillRect/>
          </a:stretch>
        </p:blipFill>
        <p:spPr>
          <a:xfrm>
            <a:off x="1348310" y="3846745"/>
            <a:ext cx="2328735" cy="280071"/>
          </a:xfrm>
          <a:prstGeom prst="rect">
            <a:avLst/>
          </a:prstGeom>
        </p:spPr>
      </p:pic>
      <p:pic>
        <p:nvPicPr>
          <p:cNvPr id="45" name="Picture 44">
            <a:extLst>
              <a:ext uri="{FF2B5EF4-FFF2-40B4-BE49-F238E27FC236}">
                <a16:creationId xmlns:a16="http://schemas.microsoft.com/office/drawing/2014/main" id="{543A1256-4910-8140-A8E2-41586955DBD3}"/>
              </a:ext>
            </a:extLst>
          </p:cNvPr>
          <p:cNvPicPr>
            <a:picLocks noChangeAspect="1"/>
          </p:cNvPicPr>
          <p:nvPr/>
        </p:nvPicPr>
        <p:blipFill>
          <a:blip r:embed="rId5"/>
          <a:stretch>
            <a:fillRect/>
          </a:stretch>
        </p:blipFill>
        <p:spPr>
          <a:xfrm>
            <a:off x="1518603" y="4952066"/>
            <a:ext cx="2507548" cy="267076"/>
          </a:xfrm>
          <a:prstGeom prst="rect">
            <a:avLst/>
          </a:prstGeom>
        </p:spPr>
      </p:pic>
      <p:grpSp>
        <p:nvGrpSpPr>
          <p:cNvPr id="17409" name="Group 17408">
            <a:extLst>
              <a:ext uri="{FF2B5EF4-FFF2-40B4-BE49-F238E27FC236}">
                <a16:creationId xmlns:a16="http://schemas.microsoft.com/office/drawing/2014/main" id="{61EA8EA9-8D26-E344-B61C-7753C2596E5D}"/>
              </a:ext>
            </a:extLst>
          </p:cNvPr>
          <p:cNvGrpSpPr/>
          <p:nvPr/>
        </p:nvGrpSpPr>
        <p:grpSpPr>
          <a:xfrm>
            <a:off x="6183778" y="915141"/>
            <a:ext cx="2084017" cy="1181221"/>
            <a:chOff x="6663202" y="1289385"/>
            <a:chExt cx="2084017" cy="1181221"/>
          </a:xfrm>
        </p:grpSpPr>
        <p:cxnSp>
          <p:nvCxnSpPr>
            <p:cNvPr id="5" name="Straight Connector 4">
              <a:extLst>
                <a:ext uri="{FF2B5EF4-FFF2-40B4-BE49-F238E27FC236}">
                  <a16:creationId xmlns:a16="http://schemas.microsoft.com/office/drawing/2014/main" id="{1E3A3CCC-1E52-E34B-8B14-8981E16B74AA}"/>
                </a:ext>
              </a:extLst>
            </p:cNvPr>
            <p:cNvCxnSpPr>
              <a:cxnSpLocks/>
            </p:cNvCxnSpPr>
            <p:nvPr/>
          </p:nvCxnSpPr>
          <p:spPr>
            <a:xfrm flipH="1">
              <a:off x="7528485" y="1289385"/>
              <a:ext cx="7457" cy="602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E75DC7C-2DF9-6B4A-9E99-D05F35C3E98C}"/>
                </a:ext>
              </a:extLst>
            </p:cNvPr>
            <p:cNvCxnSpPr>
              <a:cxnSpLocks/>
            </p:cNvCxnSpPr>
            <p:nvPr/>
          </p:nvCxnSpPr>
          <p:spPr>
            <a:xfrm flipV="1">
              <a:off x="6663202" y="1899354"/>
              <a:ext cx="872285" cy="3004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CCA49B8-3FFD-2A4C-B93D-2FCDC43F6B15}"/>
                </a:ext>
              </a:extLst>
            </p:cNvPr>
            <p:cNvCxnSpPr>
              <a:cxnSpLocks/>
            </p:cNvCxnSpPr>
            <p:nvPr/>
          </p:nvCxnSpPr>
          <p:spPr>
            <a:xfrm flipH="1" flipV="1">
              <a:off x="7526961" y="1900114"/>
              <a:ext cx="1220258" cy="4186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0304EB-DB1C-344A-BF8E-0FA75FA0D0F0}"/>
                </a:ext>
              </a:extLst>
            </p:cNvPr>
            <p:cNvSpPr txBox="1"/>
            <p:nvPr/>
          </p:nvSpPr>
          <p:spPr>
            <a:xfrm>
              <a:off x="7402385" y="2183126"/>
              <a:ext cx="142668" cy="184666"/>
            </a:xfrm>
            <a:prstGeom prst="rect">
              <a:avLst/>
            </a:prstGeom>
            <a:noFill/>
          </p:spPr>
          <p:txBody>
            <a:bodyPr wrap="square" lIns="0" tIns="0" rIns="0" bIns="0" rtlCol="0" anchor="b" anchorCtr="0">
              <a:spAutoFit/>
            </a:bodyPr>
            <a:lstStyle/>
            <a:p>
              <a:pPr algn="ctr"/>
              <a:r>
                <a:rPr lang="en-US" sz="1200" b="1" dirty="0"/>
                <a:t>x</a:t>
              </a:r>
              <a:r>
                <a:rPr lang="en-US" sz="1200" b="1" baseline="-25000" dirty="0"/>
                <a:t>1</a:t>
              </a:r>
            </a:p>
          </p:txBody>
        </p:sp>
        <p:sp>
          <p:nvSpPr>
            <p:cNvPr id="10" name="TextBox 9">
              <a:extLst>
                <a:ext uri="{FF2B5EF4-FFF2-40B4-BE49-F238E27FC236}">
                  <a16:creationId xmlns:a16="http://schemas.microsoft.com/office/drawing/2014/main" id="{7B9EAB0B-31FC-CE47-8052-72CE064B432F}"/>
                </a:ext>
              </a:extLst>
            </p:cNvPr>
            <p:cNvSpPr txBox="1"/>
            <p:nvPr/>
          </p:nvSpPr>
          <p:spPr>
            <a:xfrm flipH="1">
              <a:off x="8276680" y="2285940"/>
              <a:ext cx="178446" cy="184666"/>
            </a:xfrm>
            <a:prstGeom prst="rect">
              <a:avLst/>
            </a:prstGeom>
            <a:noFill/>
          </p:spPr>
          <p:txBody>
            <a:bodyPr wrap="square" lIns="0" tIns="0" rIns="0" bIns="0" rtlCol="0" anchor="b" anchorCtr="0">
              <a:spAutoFit/>
            </a:bodyPr>
            <a:lstStyle/>
            <a:p>
              <a:pPr algn="ctr"/>
              <a:r>
                <a:rPr lang="en-US" sz="1200" b="1" dirty="0"/>
                <a:t>x</a:t>
              </a:r>
              <a:r>
                <a:rPr lang="en-US" sz="1200" b="1" baseline="-25000" dirty="0"/>
                <a:t>2</a:t>
              </a:r>
            </a:p>
          </p:txBody>
        </p:sp>
        <p:cxnSp>
          <p:nvCxnSpPr>
            <p:cNvPr id="23" name="Straight Connector 22">
              <a:extLst>
                <a:ext uri="{FF2B5EF4-FFF2-40B4-BE49-F238E27FC236}">
                  <a16:creationId xmlns:a16="http://schemas.microsoft.com/office/drawing/2014/main" id="{38481A10-FA82-6542-9CF7-24F7E6C36A23}"/>
                </a:ext>
              </a:extLst>
            </p:cNvPr>
            <p:cNvCxnSpPr>
              <a:cxnSpLocks/>
            </p:cNvCxnSpPr>
            <p:nvPr/>
          </p:nvCxnSpPr>
          <p:spPr bwMode="auto">
            <a:xfrm>
              <a:off x="8050176" y="1885722"/>
              <a:ext cx="0" cy="450858"/>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25" name="Straight Connector 24">
              <a:extLst>
                <a:ext uri="{FF2B5EF4-FFF2-40B4-BE49-F238E27FC236}">
                  <a16:creationId xmlns:a16="http://schemas.microsoft.com/office/drawing/2014/main" id="{BBE3C439-B333-B94A-9669-137CB69A9969}"/>
                </a:ext>
              </a:extLst>
            </p:cNvPr>
            <p:cNvCxnSpPr>
              <a:cxnSpLocks/>
            </p:cNvCxnSpPr>
            <p:nvPr/>
          </p:nvCxnSpPr>
          <p:spPr bwMode="auto">
            <a:xfrm flipH="1">
              <a:off x="8045094" y="2224193"/>
              <a:ext cx="332704" cy="125048"/>
            </a:xfrm>
            <a:prstGeom prst="line">
              <a:avLst/>
            </a:prstGeom>
            <a:solidFill>
              <a:schemeClr val="accent1"/>
            </a:solidFill>
            <a:ln w="19050" cap="rnd" cmpd="sng" algn="ctr">
              <a:solidFill>
                <a:schemeClr val="tx1"/>
              </a:solidFill>
              <a:prstDash val="dash"/>
              <a:round/>
              <a:headEnd type="none" w="sm" len="sm"/>
              <a:tailEnd type="none" w="sm" len="sm"/>
            </a:ln>
            <a:effectLst/>
          </p:spPr>
        </p:cxnSp>
        <p:sp>
          <p:nvSpPr>
            <p:cNvPr id="27" name="Oval 26">
              <a:extLst>
                <a:ext uri="{FF2B5EF4-FFF2-40B4-BE49-F238E27FC236}">
                  <a16:creationId xmlns:a16="http://schemas.microsoft.com/office/drawing/2014/main" id="{B5EA58A7-19D0-5348-A3C1-F7D097E41302}"/>
                </a:ext>
              </a:extLst>
            </p:cNvPr>
            <p:cNvSpPr/>
            <p:nvPr/>
          </p:nvSpPr>
          <p:spPr bwMode="auto">
            <a:xfrm>
              <a:off x="8022015" y="1770398"/>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7" name="TextBox 36">
              <a:extLst>
                <a:ext uri="{FF2B5EF4-FFF2-40B4-BE49-F238E27FC236}">
                  <a16:creationId xmlns:a16="http://schemas.microsoft.com/office/drawing/2014/main" id="{2E2BBF21-6821-2643-933A-1845420D4A51}"/>
                </a:ext>
              </a:extLst>
            </p:cNvPr>
            <p:cNvSpPr txBox="1"/>
            <p:nvPr/>
          </p:nvSpPr>
          <p:spPr>
            <a:xfrm>
              <a:off x="7909006" y="1429177"/>
              <a:ext cx="284052" cy="369332"/>
            </a:xfrm>
            <a:prstGeom prst="rect">
              <a:avLst/>
            </a:prstGeom>
            <a:noFill/>
          </p:spPr>
          <p:txBody>
            <a:bodyPr wrap="square" rtlCol="0">
              <a:spAutoFit/>
            </a:bodyPr>
            <a:lstStyle/>
            <a:p>
              <a:r>
                <a:rPr lang="en-US" i="1" dirty="0"/>
                <a:t>x</a:t>
              </a:r>
              <a:endParaRPr lang="en-US" i="1" baseline="-25000" dirty="0"/>
            </a:p>
          </p:txBody>
        </p:sp>
        <p:cxnSp>
          <p:nvCxnSpPr>
            <p:cNvPr id="48" name="Straight Connector 47">
              <a:extLst>
                <a:ext uri="{FF2B5EF4-FFF2-40B4-BE49-F238E27FC236}">
                  <a16:creationId xmlns:a16="http://schemas.microsoft.com/office/drawing/2014/main" id="{4AD71037-63BE-F64C-8B2C-B93A896E9EC4}"/>
                </a:ext>
              </a:extLst>
            </p:cNvPr>
            <p:cNvCxnSpPr>
              <a:cxnSpLocks/>
            </p:cNvCxnSpPr>
            <p:nvPr/>
          </p:nvCxnSpPr>
          <p:spPr bwMode="auto">
            <a:xfrm flipH="1" flipV="1">
              <a:off x="7186342" y="2061903"/>
              <a:ext cx="826888" cy="287860"/>
            </a:xfrm>
            <a:prstGeom prst="line">
              <a:avLst/>
            </a:prstGeom>
            <a:solidFill>
              <a:schemeClr val="accent1"/>
            </a:solidFill>
            <a:ln w="19050" cap="rnd" cmpd="sng" algn="ctr">
              <a:solidFill>
                <a:schemeClr val="tx1"/>
              </a:solidFill>
              <a:prstDash val="dash"/>
              <a:round/>
              <a:headEnd type="none" w="sm" len="sm"/>
              <a:tailEnd type="none" w="sm" len="sm"/>
            </a:ln>
            <a:effectLst/>
          </p:spPr>
        </p:cxnSp>
        <p:sp>
          <p:nvSpPr>
            <p:cNvPr id="53" name="TextBox 52">
              <a:extLst>
                <a:ext uri="{FF2B5EF4-FFF2-40B4-BE49-F238E27FC236}">
                  <a16:creationId xmlns:a16="http://schemas.microsoft.com/office/drawing/2014/main" id="{B4581D69-03CF-A44F-AB08-ED4B4E7174B7}"/>
                </a:ext>
              </a:extLst>
            </p:cNvPr>
            <p:cNvSpPr txBox="1"/>
            <p:nvPr/>
          </p:nvSpPr>
          <p:spPr>
            <a:xfrm flipH="1">
              <a:off x="8061146" y="1861882"/>
              <a:ext cx="178446" cy="184666"/>
            </a:xfrm>
            <a:prstGeom prst="rect">
              <a:avLst/>
            </a:prstGeom>
            <a:noFill/>
          </p:spPr>
          <p:txBody>
            <a:bodyPr wrap="square" lIns="0" tIns="0" rIns="0" bIns="0" rtlCol="0" anchor="b" anchorCtr="0">
              <a:spAutoFit/>
            </a:bodyPr>
            <a:lstStyle/>
            <a:p>
              <a:pPr algn="ctr"/>
              <a:r>
                <a:rPr lang="en-US" sz="1200" b="1" dirty="0"/>
                <a:t>x</a:t>
              </a:r>
              <a:r>
                <a:rPr lang="en-US" sz="1200" b="1" baseline="-25000" dirty="0"/>
                <a:t>3</a:t>
              </a:r>
            </a:p>
          </p:txBody>
        </p:sp>
      </p:grpSp>
      <p:grpSp>
        <p:nvGrpSpPr>
          <p:cNvPr id="110" name="Group 109">
            <a:extLst>
              <a:ext uri="{FF2B5EF4-FFF2-40B4-BE49-F238E27FC236}">
                <a16:creationId xmlns:a16="http://schemas.microsoft.com/office/drawing/2014/main" id="{849323A5-8323-DA42-BBF5-9438F56FA670}"/>
              </a:ext>
            </a:extLst>
          </p:cNvPr>
          <p:cNvGrpSpPr/>
          <p:nvPr/>
        </p:nvGrpSpPr>
        <p:grpSpPr>
          <a:xfrm>
            <a:off x="6125577" y="2656250"/>
            <a:ext cx="988080" cy="594773"/>
            <a:chOff x="6519619" y="3059805"/>
            <a:chExt cx="988080" cy="594773"/>
          </a:xfrm>
        </p:grpSpPr>
        <p:grpSp>
          <p:nvGrpSpPr>
            <p:cNvPr id="72" name="Group 71">
              <a:extLst>
                <a:ext uri="{FF2B5EF4-FFF2-40B4-BE49-F238E27FC236}">
                  <a16:creationId xmlns:a16="http://schemas.microsoft.com/office/drawing/2014/main" id="{01F71558-D22D-F848-ACDD-607EB838FC4F}"/>
                </a:ext>
              </a:extLst>
            </p:cNvPr>
            <p:cNvGrpSpPr/>
            <p:nvPr/>
          </p:nvGrpSpPr>
          <p:grpSpPr>
            <a:xfrm>
              <a:off x="6519619" y="3059805"/>
              <a:ext cx="988080" cy="587253"/>
              <a:chOff x="6731172" y="3612067"/>
              <a:chExt cx="1767162" cy="1000921"/>
            </a:xfrm>
          </p:grpSpPr>
          <p:cxnSp>
            <p:nvCxnSpPr>
              <p:cNvPr id="73" name="Straight Connector 72">
                <a:extLst>
                  <a:ext uri="{FF2B5EF4-FFF2-40B4-BE49-F238E27FC236}">
                    <a16:creationId xmlns:a16="http://schemas.microsoft.com/office/drawing/2014/main" id="{B63035B1-3351-9D4A-831D-89B13F712839}"/>
                  </a:ext>
                </a:extLst>
              </p:cNvPr>
              <p:cNvCxnSpPr>
                <a:cxnSpLocks/>
              </p:cNvCxnSpPr>
              <p:nvPr/>
            </p:nvCxnSpPr>
            <p:spPr>
              <a:xfrm>
                <a:off x="7442736" y="3612067"/>
                <a:ext cx="1" cy="5427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070DB4C-B8E2-9A4F-9312-2BF4A7F9B626}"/>
                  </a:ext>
                </a:extLst>
              </p:cNvPr>
              <p:cNvCxnSpPr>
                <a:cxnSpLocks/>
              </p:cNvCxnSpPr>
              <p:nvPr/>
            </p:nvCxnSpPr>
            <p:spPr>
              <a:xfrm flipV="1">
                <a:off x="6731172" y="4162578"/>
                <a:ext cx="718567" cy="243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A89A474-FE73-B841-A3A3-7F00005E2E3C}"/>
                  </a:ext>
                </a:extLst>
              </p:cNvPr>
              <p:cNvCxnSpPr>
                <a:cxnSpLocks/>
              </p:cNvCxnSpPr>
              <p:nvPr/>
            </p:nvCxnSpPr>
            <p:spPr>
              <a:xfrm flipH="1" flipV="1">
                <a:off x="7441213" y="4163339"/>
                <a:ext cx="1057121" cy="3626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E58F73F-7A57-9541-B187-4FC99020B7FA}"/>
                  </a:ext>
                </a:extLst>
              </p:cNvPr>
              <p:cNvCxnSpPr>
                <a:cxnSpLocks/>
              </p:cNvCxnSpPr>
              <p:nvPr/>
            </p:nvCxnSpPr>
            <p:spPr bwMode="auto">
              <a:xfrm>
                <a:off x="7964428" y="4148947"/>
                <a:ext cx="0" cy="450858"/>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77" name="Straight Connector 76">
                <a:extLst>
                  <a:ext uri="{FF2B5EF4-FFF2-40B4-BE49-F238E27FC236}">
                    <a16:creationId xmlns:a16="http://schemas.microsoft.com/office/drawing/2014/main" id="{0C8E88F0-8BAA-DF43-A9E5-437CEEF57DDE}"/>
                  </a:ext>
                </a:extLst>
              </p:cNvPr>
              <p:cNvCxnSpPr/>
              <p:nvPr/>
            </p:nvCxnSpPr>
            <p:spPr bwMode="auto">
              <a:xfrm flipH="1">
                <a:off x="7959346" y="4487418"/>
                <a:ext cx="332704" cy="125048"/>
              </a:xfrm>
              <a:prstGeom prst="line">
                <a:avLst/>
              </a:prstGeom>
              <a:solidFill>
                <a:schemeClr val="accent1"/>
              </a:solidFill>
              <a:ln w="19050" cap="rnd" cmpd="sng" algn="ctr">
                <a:solidFill>
                  <a:schemeClr val="tx1"/>
                </a:solidFill>
                <a:prstDash val="dash"/>
                <a:round/>
                <a:headEnd type="none" w="sm" len="sm"/>
                <a:tailEnd type="none" w="sm" len="sm"/>
              </a:ln>
              <a:effectLst/>
            </p:spPr>
          </p:cxnSp>
          <p:sp>
            <p:nvSpPr>
              <p:cNvPr id="78" name="Oval 77">
                <a:extLst>
                  <a:ext uri="{FF2B5EF4-FFF2-40B4-BE49-F238E27FC236}">
                    <a16:creationId xmlns:a16="http://schemas.microsoft.com/office/drawing/2014/main" id="{51E10CBE-BA0D-EE4F-80FA-707E21B82831}"/>
                  </a:ext>
                </a:extLst>
              </p:cNvPr>
              <p:cNvSpPr/>
              <p:nvPr/>
            </p:nvSpPr>
            <p:spPr bwMode="auto">
              <a:xfrm>
                <a:off x="7936267" y="403362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cxnSp>
            <p:nvCxnSpPr>
              <p:cNvPr id="79" name="Straight Connector 78">
                <a:extLst>
                  <a:ext uri="{FF2B5EF4-FFF2-40B4-BE49-F238E27FC236}">
                    <a16:creationId xmlns:a16="http://schemas.microsoft.com/office/drawing/2014/main" id="{C09C3F76-4A19-0145-BCFF-4FD762AED236}"/>
                  </a:ext>
                </a:extLst>
              </p:cNvPr>
              <p:cNvCxnSpPr>
                <a:cxnSpLocks/>
              </p:cNvCxnSpPr>
              <p:nvPr/>
            </p:nvCxnSpPr>
            <p:spPr bwMode="auto">
              <a:xfrm flipH="1" flipV="1">
                <a:off x="7100593" y="4325128"/>
                <a:ext cx="826889" cy="287860"/>
              </a:xfrm>
              <a:prstGeom prst="line">
                <a:avLst/>
              </a:prstGeom>
              <a:solidFill>
                <a:schemeClr val="accent1"/>
              </a:solidFill>
              <a:ln w="19050" cap="rnd" cmpd="sng" algn="ctr">
                <a:solidFill>
                  <a:schemeClr val="tx1"/>
                </a:solidFill>
                <a:prstDash val="dash"/>
                <a:round/>
                <a:headEnd type="none" w="sm" len="sm"/>
                <a:tailEnd type="none" w="sm" len="sm"/>
              </a:ln>
              <a:effectLst/>
            </p:spPr>
          </p:cxnSp>
        </p:grpSp>
        <p:cxnSp>
          <p:nvCxnSpPr>
            <p:cNvPr id="105" name="Straight Connector 104">
              <a:extLst>
                <a:ext uri="{FF2B5EF4-FFF2-40B4-BE49-F238E27FC236}">
                  <a16:creationId xmlns:a16="http://schemas.microsoft.com/office/drawing/2014/main" id="{6B5579AC-7996-974E-915D-8B420602F9BB}"/>
                </a:ext>
              </a:extLst>
            </p:cNvPr>
            <p:cNvCxnSpPr>
              <a:cxnSpLocks/>
            </p:cNvCxnSpPr>
            <p:nvPr/>
          </p:nvCxnSpPr>
          <p:spPr bwMode="auto">
            <a:xfrm flipH="1" flipV="1">
              <a:off x="6725148" y="3482254"/>
              <a:ext cx="462342" cy="168891"/>
            </a:xfrm>
            <a:prstGeom prst="line">
              <a:avLst/>
            </a:prstGeom>
            <a:solidFill>
              <a:schemeClr val="accent1"/>
            </a:solidFill>
            <a:ln w="38100" cap="rnd" cmpd="sng" algn="ctr">
              <a:solidFill>
                <a:srgbClr val="C00000"/>
              </a:solidFill>
              <a:prstDash val="solid"/>
              <a:round/>
              <a:headEnd type="none" w="sm" len="sm"/>
              <a:tailEnd type="none" w="sm" len="sm"/>
            </a:ln>
            <a:effectLst/>
          </p:spPr>
        </p:cxnSp>
        <p:cxnSp>
          <p:nvCxnSpPr>
            <p:cNvPr id="106" name="Straight Connector 105">
              <a:extLst>
                <a:ext uri="{FF2B5EF4-FFF2-40B4-BE49-F238E27FC236}">
                  <a16:creationId xmlns:a16="http://schemas.microsoft.com/office/drawing/2014/main" id="{D3577EB3-BA1A-794D-9562-6E14E7EC4D47}"/>
                </a:ext>
              </a:extLst>
            </p:cNvPr>
            <p:cNvCxnSpPr/>
            <p:nvPr/>
          </p:nvCxnSpPr>
          <p:spPr bwMode="auto">
            <a:xfrm flipH="1">
              <a:off x="7216214" y="3581211"/>
              <a:ext cx="186026" cy="73367"/>
            </a:xfrm>
            <a:prstGeom prst="line">
              <a:avLst/>
            </a:prstGeom>
            <a:solidFill>
              <a:schemeClr val="accent1"/>
            </a:solidFill>
            <a:ln w="38100" cap="rnd" cmpd="sng" algn="ctr">
              <a:solidFill>
                <a:srgbClr val="DD0002"/>
              </a:solidFill>
              <a:prstDash val="solid"/>
              <a:round/>
              <a:headEnd type="none" w="sm" len="sm"/>
              <a:tailEnd type="none" w="sm" len="sm"/>
            </a:ln>
            <a:effectLst/>
          </p:spPr>
        </p:cxnSp>
        <p:cxnSp>
          <p:nvCxnSpPr>
            <p:cNvPr id="107" name="Straight Connector 106">
              <a:extLst>
                <a:ext uri="{FF2B5EF4-FFF2-40B4-BE49-F238E27FC236}">
                  <a16:creationId xmlns:a16="http://schemas.microsoft.com/office/drawing/2014/main" id="{E64540ED-27B8-C649-9F3D-667D2BBFAFAE}"/>
                </a:ext>
              </a:extLst>
            </p:cNvPr>
            <p:cNvCxnSpPr>
              <a:cxnSpLocks/>
            </p:cNvCxnSpPr>
            <p:nvPr/>
          </p:nvCxnSpPr>
          <p:spPr bwMode="auto">
            <a:xfrm>
              <a:off x="7206692" y="3376418"/>
              <a:ext cx="0" cy="264524"/>
            </a:xfrm>
            <a:prstGeom prst="line">
              <a:avLst/>
            </a:prstGeom>
            <a:solidFill>
              <a:schemeClr val="accent1"/>
            </a:solidFill>
            <a:ln w="38100" cap="rnd" cmpd="sng" algn="ctr">
              <a:solidFill>
                <a:srgbClr val="DD0002"/>
              </a:solidFill>
              <a:prstDash val="solid"/>
              <a:round/>
              <a:headEnd type="none" w="sm" len="sm"/>
              <a:tailEnd type="none" w="sm" len="sm"/>
            </a:ln>
            <a:effectLst/>
          </p:spPr>
        </p:cxnSp>
      </p:grpSp>
      <p:grpSp>
        <p:nvGrpSpPr>
          <p:cNvPr id="113" name="Group 112">
            <a:extLst>
              <a:ext uri="{FF2B5EF4-FFF2-40B4-BE49-F238E27FC236}">
                <a16:creationId xmlns:a16="http://schemas.microsoft.com/office/drawing/2014/main" id="{A16B9D85-4D12-154D-BE7C-308338F1A072}"/>
              </a:ext>
            </a:extLst>
          </p:cNvPr>
          <p:cNvGrpSpPr/>
          <p:nvPr/>
        </p:nvGrpSpPr>
        <p:grpSpPr>
          <a:xfrm>
            <a:off x="5000935" y="3687215"/>
            <a:ext cx="988080" cy="587253"/>
            <a:chOff x="5137497" y="3960496"/>
            <a:chExt cx="988080" cy="587253"/>
          </a:xfrm>
        </p:grpSpPr>
        <p:grpSp>
          <p:nvGrpSpPr>
            <p:cNvPr id="88" name="Group 87">
              <a:extLst>
                <a:ext uri="{FF2B5EF4-FFF2-40B4-BE49-F238E27FC236}">
                  <a16:creationId xmlns:a16="http://schemas.microsoft.com/office/drawing/2014/main" id="{DEDEEAD2-C972-B04F-8738-6F458F5D0B7E}"/>
                </a:ext>
              </a:extLst>
            </p:cNvPr>
            <p:cNvGrpSpPr/>
            <p:nvPr/>
          </p:nvGrpSpPr>
          <p:grpSpPr>
            <a:xfrm>
              <a:off x="5137497" y="3960496"/>
              <a:ext cx="988080" cy="587253"/>
              <a:chOff x="6731172" y="3612067"/>
              <a:chExt cx="1767162" cy="1000921"/>
            </a:xfrm>
          </p:grpSpPr>
          <p:cxnSp>
            <p:nvCxnSpPr>
              <p:cNvPr id="89" name="Straight Connector 88">
                <a:extLst>
                  <a:ext uri="{FF2B5EF4-FFF2-40B4-BE49-F238E27FC236}">
                    <a16:creationId xmlns:a16="http://schemas.microsoft.com/office/drawing/2014/main" id="{C0A0CC2D-014D-4E47-84B0-DAD49A68E9EF}"/>
                  </a:ext>
                </a:extLst>
              </p:cNvPr>
              <p:cNvCxnSpPr>
                <a:cxnSpLocks/>
              </p:cNvCxnSpPr>
              <p:nvPr/>
            </p:nvCxnSpPr>
            <p:spPr>
              <a:xfrm>
                <a:off x="7442736" y="3612067"/>
                <a:ext cx="1" cy="5427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EA18A84-521A-C54A-A3E2-9FF20A4FACCB}"/>
                  </a:ext>
                </a:extLst>
              </p:cNvPr>
              <p:cNvCxnSpPr>
                <a:cxnSpLocks/>
              </p:cNvCxnSpPr>
              <p:nvPr/>
            </p:nvCxnSpPr>
            <p:spPr>
              <a:xfrm flipV="1">
                <a:off x="6731172" y="4162578"/>
                <a:ext cx="718567" cy="243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04DA56C-4E89-8C42-A12A-F7419C71F06E}"/>
                  </a:ext>
                </a:extLst>
              </p:cNvPr>
              <p:cNvCxnSpPr>
                <a:cxnSpLocks/>
              </p:cNvCxnSpPr>
              <p:nvPr/>
            </p:nvCxnSpPr>
            <p:spPr>
              <a:xfrm flipH="1" flipV="1">
                <a:off x="7441213" y="4163339"/>
                <a:ext cx="1057121" cy="3626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8EAFF89-DC3D-C741-B236-6674EFACC63E}"/>
                  </a:ext>
                </a:extLst>
              </p:cNvPr>
              <p:cNvCxnSpPr>
                <a:cxnSpLocks/>
              </p:cNvCxnSpPr>
              <p:nvPr/>
            </p:nvCxnSpPr>
            <p:spPr bwMode="auto">
              <a:xfrm>
                <a:off x="7964428" y="4148947"/>
                <a:ext cx="0" cy="450858"/>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93" name="Straight Connector 92">
                <a:extLst>
                  <a:ext uri="{FF2B5EF4-FFF2-40B4-BE49-F238E27FC236}">
                    <a16:creationId xmlns:a16="http://schemas.microsoft.com/office/drawing/2014/main" id="{2652CC53-55A6-7B4D-8D2F-89E7A6AD9A47}"/>
                  </a:ext>
                </a:extLst>
              </p:cNvPr>
              <p:cNvCxnSpPr/>
              <p:nvPr/>
            </p:nvCxnSpPr>
            <p:spPr bwMode="auto">
              <a:xfrm flipH="1">
                <a:off x="7959346" y="4487418"/>
                <a:ext cx="332704" cy="125048"/>
              </a:xfrm>
              <a:prstGeom prst="line">
                <a:avLst/>
              </a:prstGeom>
              <a:solidFill>
                <a:schemeClr val="accent1"/>
              </a:solidFill>
              <a:ln w="19050" cap="rnd" cmpd="sng" algn="ctr">
                <a:solidFill>
                  <a:schemeClr val="tx1"/>
                </a:solidFill>
                <a:prstDash val="dash"/>
                <a:round/>
                <a:headEnd type="none" w="sm" len="sm"/>
                <a:tailEnd type="none" w="sm" len="sm"/>
              </a:ln>
              <a:effectLst/>
            </p:spPr>
          </p:cxnSp>
          <p:sp>
            <p:nvSpPr>
              <p:cNvPr id="94" name="Oval 93">
                <a:extLst>
                  <a:ext uri="{FF2B5EF4-FFF2-40B4-BE49-F238E27FC236}">
                    <a16:creationId xmlns:a16="http://schemas.microsoft.com/office/drawing/2014/main" id="{37893DDB-8AB4-C24A-9890-2FC0E1B4927E}"/>
                  </a:ext>
                </a:extLst>
              </p:cNvPr>
              <p:cNvSpPr/>
              <p:nvPr/>
            </p:nvSpPr>
            <p:spPr bwMode="auto">
              <a:xfrm>
                <a:off x="7936267" y="403362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cxnSp>
            <p:nvCxnSpPr>
              <p:cNvPr id="95" name="Straight Connector 94">
                <a:extLst>
                  <a:ext uri="{FF2B5EF4-FFF2-40B4-BE49-F238E27FC236}">
                    <a16:creationId xmlns:a16="http://schemas.microsoft.com/office/drawing/2014/main" id="{78AF0164-C7C7-8340-8215-BD64B520CB96}"/>
                  </a:ext>
                </a:extLst>
              </p:cNvPr>
              <p:cNvCxnSpPr>
                <a:cxnSpLocks/>
              </p:cNvCxnSpPr>
              <p:nvPr/>
            </p:nvCxnSpPr>
            <p:spPr bwMode="auto">
              <a:xfrm flipH="1" flipV="1">
                <a:off x="7100593" y="4325128"/>
                <a:ext cx="826889" cy="287860"/>
              </a:xfrm>
              <a:prstGeom prst="line">
                <a:avLst/>
              </a:prstGeom>
              <a:solidFill>
                <a:schemeClr val="accent1"/>
              </a:solidFill>
              <a:ln w="19050" cap="rnd" cmpd="sng" algn="ctr">
                <a:solidFill>
                  <a:schemeClr val="tx1"/>
                </a:solidFill>
                <a:prstDash val="dash"/>
                <a:round/>
                <a:headEnd type="none" w="sm" len="sm"/>
                <a:tailEnd type="none" w="sm" len="sm"/>
              </a:ln>
              <a:effectLst/>
            </p:spPr>
          </p:cxnSp>
        </p:grpSp>
        <p:cxnSp>
          <p:nvCxnSpPr>
            <p:cNvPr id="108" name="Straight Connector 107">
              <a:extLst>
                <a:ext uri="{FF2B5EF4-FFF2-40B4-BE49-F238E27FC236}">
                  <a16:creationId xmlns:a16="http://schemas.microsoft.com/office/drawing/2014/main" id="{0082D72E-B88D-C244-AFA1-5702B03C01FB}"/>
                </a:ext>
              </a:extLst>
            </p:cNvPr>
            <p:cNvCxnSpPr>
              <a:cxnSpLocks/>
            </p:cNvCxnSpPr>
            <p:nvPr/>
          </p:nvCxnSpPr>
          <p:spPr bwMode="auto">
            <a:xfrm flipH="1">
              <a:off x="5534882" y="4236138"/>
              <a:ext cx="258837" cy="43716"/>
            </a:xfrm>
            <a:prstGeom prst="line">
              <a:avLst/>
            </a:prstGeom>
            <a:solidFill>
              <a:schemeClr val="accent1"/>
            </a:solidFill>
            <a:ln w="38100" cap="rnd" cmpd="sng" algn="ctr">
              <a:solidFill>
                <a:srgbClr val="C00000"/>
              </a:solidFill>
              <a:prstDash val="solid"/>
              <a:round/>
              <a:headEnd type="none" w="sm" len="sm"/>
              <a:tailEnd type="none" w="sm" len="sm"/>
            </a:ln>
            <a:effectLst/>
          </p:spPr>
        </p:cxnSp>
      </p:grpSp>
      <p:grpSp>
        <p:nvGrpSpPr>
          <p:cNvPr id="114" name="Group 113">
            <a:extLst>
              <a:ext uri="{FF2B5EF4-FFF2-40B4-BE49-F238E27FC236}">
                <a16:creationId xmlns:a16="http://schemas.microsoft.com/office/drawing/2014/main" id="{3B810250-0884-F24C-91DD-EBEDF431C76A}"/>
              </a:ext>
            </a:extLst>
          </p:cNvPr>
          <p:cNvGrpSpPr/>
          <p:nvPr/>
        </p:nvGrpSpPr>
        <p:grpSpPr>
          <a:xfrm>
            <a:off x="6746333" y="4752430"/>
            <a:ext cx="988080" cy="590333"/>
            <a:chOff x="6835396" y="4972132"/>
            <a:chExt cx="988080" cy="590333"/>
          </a:xfrm>
        </p:grpSpPr>
        <p:grpSp>
          <p:nvGrpSpPr>
            <p:cNvPr id="80" name="Group 79">
              <a:extLst>
                <a:ext uri="{FF2B5EF4-FFF2-40B4-BE49-F238E27FC236}">
                  <a16:creationId xmlns:a16="http://schemas.microsoft.com/office/drawing/2014/main" id="{59C016B5-6A50-1843-80F7-5C0A818769A8}"/>
                </a:ext>
              </a:extLst>
            </p:cNvPr>
            <p:cNvGrpSpPr/>
            <p:nvPr/>
          </p:nvGrpSpPr>
          <p:grpSpPr>
            <a:xfrm>
              <a:off x="6835396" y="4972132"/>
              <a:ext cx="988080" cy="587253"/>
              <a:chOff x="6731172" y="3612067"/>
              <a:chExt cx="1767162" cy="1000921"/>
            </a:xfrm>
          </p:grpSpPr>
          <p:cxnSp>
            <p:nvCxnSpPr>
              <p:cNvPr id="81" name="Straight Connector 80">
                <a:extLst>
                  <a:ext uri="{FF2B5EF4-FFF2-40B4-BE49-F238E27FC236}">
                    <a16:creationId xmlns:a16="http://schemas.microsoft.com/office/drawing/2014/main" id="{F6B2029C-1FC9-D846-A015-D4440EDA3531}"/>
                  </a:ext>
                </a:extLst>
              </p:cNvPr>
              <p:cNvCxnSpPr>
                <a:cxnSpLocks/>
              </p:cNvCxnSpPr>
              <p:nvPr/>
            </p:nvCxnSpPr>
            <p:spPr>
              <a:xfrm>
                <a:off x="7442736" y="3612067"/>
                <a:ext cx="1" cy="5427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8BF1DB-6CB2-A749-B5FB-3A88F5F0A8B2}"/>
                  </a:ext>
                </a:extLst>
              </p:cNvPr>
              <p:cNvCxnSpPr>
                <a:cxnSpLocks/>
              </p:cNvCxnSpPr>
              <p:nvPr/>
            </p:nvCxnSpPr>
            <p:spPr>
              <a:xfrm flipV="1">
                <a:off x="6731172" y="4162578"/>
                <a:ext cx="718567" cy="243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23E5CBA-55F8-2C45-BA14-F5A2A66218D6}"/>
                  </a:ext>
                </a:extLst>
              </p:cNvPr>
              <p:cNvCxnSpPr>
                <a:cxnSpLocks/>
              </p:cNvCxnSpPr>
              <p:nvPr/>
            </p:nvCxnSpPr>
            <p:spPr>
              <a:xfrm flipH="1" flipV="1">
                <a:off x="7441213" y="4163339"/>
                <a:ext cx="1057121" cy="3626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6472994-FAF0-AC4D-B17D-5D4E6D97E4E5}"/>
                  </a:ext>
                </a:extLst>
              </p:cNvPr>
              <p:cNvCxnSpPr>
                <a:cxnSpLocks/>
              </p:cNvCxnSpPr>
              <p:nvPr/>
            </p:nvCxnSpPr>
            <p:spPr bwMode="auto">
              <a:xfrm>
                <a:off x="7964428" y="4148947"/>
                <a:ext cx="0" cy="450858"/>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85" name="Straight Connector 84">
                <a:extLst>
                  <a:ext uri="{FF2B5EF4-FFF2-40B4-BE49-F238E27FC236}">
                    <a16:creationId xmlns:a16="http://schemas.microsoft.com/office/drawing/2014/main" id="{6854791A-DF65-6042-858D-D31C1080C17A}"/>
                  </a:ext>
                </a:extLst>
              </p:cNvPr>
              <p:cNvCxnSpPr/>
              <p:nvPr/>
            </p:nvCxnSpPr>
            <p:spPr bwMode="auto">
              <a:xfrm flipH="1">
                <a:off x="7959346" y="4487418"/>
                <a:ext cx="332704" cy="125048"/>
              </a:xfrm>
              <a:prstGeom prst="line">
                <a:avLst/>
              </a:prstGeom>
              <a:solidFill>
                <a:schemeClr val="accent1"/>
              </a:solidFill>
              <a:ln w="19050" cap="rnd" cmpd="sng" algn="ctr">
                <a:solidFill>
                  <a:schemeClr val="tx1"/>
                </a:solidFill>
                <a:prstDash val="dash"/>
                <a:round/>
                <a:headEnd type="none" w="sm" len="sm"/>
                <a:tailEnd type="none" w="sm" len="sm"/>
              </a:ln>
              <a:effectLst/>
            </p:spPr>
          </p:cxnSp>
          <p:sp>
            <p:nvSpPr>
              <p:cNvPr id="86" name="Oval 85">
                <a:extLst>
                  <a:ext uri="{FF2B5EF4-FFF2-40B4-BE49-F238E27FC236}">
                    <a16:creationId xmlns:a16="http://schemas.microsoft.com/office/drawing/2014/main" id="{5EF09D39-F2EB-FA47-8A55-2F9D2E3956D2}"/>
                  </a:ext>
                </a:extLst>
              </p:cNvPr>
              <p:cNvSpPr/>
              <p:nvPr/>
            </p:nvSpPr>
            <p:spPr bwMode="auto">
              <a:xfrm>
                <a:off x="7936267" y="403362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cxnSp>
            <p:nvCxnSpPr>
              <p:cNvPr id="87" name="Straight Connector 86">
                <a:extLst>
                  <a:ext uri="{FF2B5EF4-FFF2-40B4-BE49-F238E27FC236}">
                    <a16:creationId xmlns:a16="http://schemas.microsoft.com/office/drawing/2014/main" id="{B42CE3B1-2111-CE46-B39D-5BA245DA16EB}"/>
                  </a:ext>
                </a:extLst>
              </p:cNvPr>
              <p:cNvCxnSpPr>
                <a:cxnSpLocks/>
              </p:cNvCxnSpPr>
              <p:nvPr/>
            </p:nvCxnSpPr>
            <p:spPr bwMode="auto">
              <a:xfrm flipH="1" flipV="1">
                <a:off x="7100593" y="4325128"/>
                <a:ext cx="826889" cy="287860"/>
              </a:xfrm>
              <a:prstGeom prst="line">
                <a:avLst/>
              </a:prstGeom>
              <a:solidFill>
                <a:schemeClr val="accent1"/>
              </a:solidFill>
              <a:ln w="19050" cap="rnd" cmpd="sng" algn="ctr">
                <a:solidFill>
                  <a:schemeClr val="tx1"/>
                </a:solidFill>
                <a:prstDash val="dash"/>
                <a:round/>
                <a:headEnd type="none" w="sm" len="sm"/>
                <a:tailEnd type="none" w="sm" len="sm"/>
              </a:ln>
              <a:effectLst/>
            </p:spPr>
          </p:cxnSp>
        </p:grpSp>
        <p:cxnSp>
          <p:nvCxnSpPr>
            <p:cNvPr id="111" name="Straight Connector 110">
              <a:extLst>
                <a:ext uri="{FF2B5EF4-FFF2-40B4-BE49-F238E27FC236}">
                  <a16:creationId xmlns:a16="http://schemas.microsoft.com/office/drawing/2014/main" id="{164F966F-2A44-924A-8071-942766F68229}"/>
                </a:ext>
              </a:extLst>
            </p:cNvPr>
            <p:cNvCxnSpPr>
              <a:cxnSpLocks/>
            </p:cNvCxnSpPr>
            <p:nvPr/>
          </p:nvCxnSpPr>
          <p:spPr bwMode="auto">
            <a:xfrm flipH="1" flipV="1">
              <a:off x="7044469" y="5393574"/>
              <a:ext cx="462342" cy="168891"/>
            </a:xfrm>
            <a:prstGeom prst="line">
              <a:avLst/>
            </a:prstGeom>
            <a:solidFill>
              <a:schemeClr val="accent1"/>
            </a:solidFill>
            <a:ln w="38100" cap="rnd" cmpd="sng" algn="ctr">
              <a:solidFill>
                <a:srgbClr val="C00000"/>
              </a:solidFill>
              <a:prstDash val="solid"/>
              <a:round/>
              <a:headEnd type="none" w="sm" len="sm"/>
              <a:tailEnd type="none" w="sm" len="sm"/>
            </a:ln>
            <a:effectLst/>
          </p:spPr>
        </p:cxnSp>
      </p:grpSp>
      <p:grpSp>
        <p:nvGrpSpPr>
          <p:cNvPr id="115" name="Group 114">
            <a:extLst>
              <a:ext uri="{FF2B5EF4-FFF2-40B4-BE49-F238E27FC236}">
                <a16:creationId xmlns:a16="http://schemas.microsoft.com/office/drawing/2014/main" id="{1717B50D-B7A8-214C-93C1-B7829E1404FC}"/>
              </a:ext>
            </a:extLst>
          </p:cNvPr>
          <p:cNvGrpSpPr/>
          <p:nvPr/>
        </p:nvGrpSpPr>
        <p:grpSpPr>
          <a:xfrm>
            <a:off x="6700862" y="5832103"/>
            <a:ext cx="988080" cy="587253"/>
            <a:chOff x="6789925" y="5832099"/>
            <a:chExt cx="988080" cy="587253"/>
          </a:xfrm>
        </p:grpSpPr>
        <p:grpSp>
          <p:nvGrpSpPr>
            <p:cNvPr id="70" name="Group 69">
              <a:extLst>
                <a:ext uri="{FF2B5EF4-FFF2-40B4-BE49-F238E27FC236}">
                  <a16:creationId xmlns:a16="http://schemas.microsoft.com/office/drawing/2014/main" id="{1F087391-65DE-4E4E-93A1-4587961A916D}"/>
                </a:ext>
              </a:extLst>
            </p:cNvPr>
            <p:cNvGrpSpPr/>
            <p:nvPr/>
          </p:nvGrpSpPr>
          <p:grpSpPr>
            <a:xfrm>
              <a:off x="6789925" y="5832099"/>
              <a:ext cx="988080" cy="587253"/>
              <a:chOff x="6731172" y="3612067"/>
              <a:chExt cx="1767162" cy="1000921"/>
            </a:xfrm>
          </p:grpSpPr>
          <p:cxnSp>
            <p:nvCxnSpPr>
              <p:cNvPr id="61" name="Straight Connector 60">
                <a:extLst>
                  <a:ext uri="{FF2B5EF4-FFF2-40B4-BE49-F238E27FC236}">
                    <a16:creationId xmlns:a16="http://schemas.microsoft.com/office/drawing/2014/main" id="{8AD9F53E-95B9-9C47-9281-61765CB73450}"/>
                  </a:ext>
                </a:extLst>
              </p:cNvPr>
              <p:cNvCxnSpPr>
                <a:cxnSpLocks/>
              </p:cNvCxnSpPr>
              <p:nvPr/>
            </p:nvCxnSpPr>
            <p:spPr>
              <a:xfrm>
                <a:off x="7442736" y="3612067"/>
                <a:ext cx="1" cy="5427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06B426D-6065-304C-9661-D56721E2BCF1}"/>
                  </a:ext>
                </a:extLst>
              </p:cNvPr>
              <p:cNvCxnSpPr>
                <a:cxnSpLocks/>
              </p:cNvCxnSpPr>
              <p:nvPr/>
            </p:nvCxnSpPr>
            <p:spPr>
              <a:xfrm flipV="1">
                <a:off x="6731172" y="4162578"/>
                <a:ext cx="718567" cy="243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9DCF5B9-BF72-0449-9FB5-D0691E9B04EF}"/>
                  </a:ext>
                </a:extLst>
              </p:cNvPr>
              <p:cNvCxnSpPr>
                <a:cxnSpLocks/>
              </p:cNvCxnSpPr>
              <p:nvPr/>
            </p:nvCxnSpPr>
            <p:spPr>
              <a:xfrm flipH="1" flipV="1">
                <a:off x="7441213" y="4163339"/>
                <a:ext cx="1057121" cy="3626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4B016F-0D16-AA40-B9C5-6B2DA5327099}"/>
                  </a:ext>
                </a:extLst>
              </p:cNvPr>
              <p:cNvCxnSpPr>
                <a:cxnSpLocks/>
              </p:cNvCxnSpPr>
              <p:nvPr/>
            </p:nvCxnSpPr>
            <p:spPr bwMode="auto">
              <a:xfrm>
                <a:off x="7964428" y="4148947"/>
                <a:ext cx="0" cy="450858"/>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65" name="Straight Connector 64">
                <a:extLst>
                  <a:ext uri="{FF2B5EF4-FFF2-40B4-BE49-F238E27FC236}">
                    <a16:creationId xmlns:a16="http://schemas.microsoft.com/office/drawing/2014/main" id="{54A911C0-65E4-B340-A493-2462E86699F9}"/>
                  </a:ext>
                </a:extLst>
              </p:cNvPr>
              <p:cNvCxnSpPr/>
              <p:nvPr/>
            </p:nvCxnSpPr>
            <p:spPr bwMode="auto">
              <a:xfrm flipH="1">
                <a:off x="7959346" y="4487418"/>
                <a:ext cx="332704" cy="125048"/>
              </a:xfrm>
              <a:prstGeom prst="line">
                <a:avLst/>
              </a:prstGeom>
              <a:solidFill>
                <a:schemeClr val="accent1"/>
              </a:solidFill>
              <a:ln w="19050" cap="rnd" cmpd="sng" algn="ctr">
                <a:solidFill>
                  <a:schemeClr val="tx1"/>
                </a:solidFill>
                <a:prstDash val="dash"/>
                <a:round/>
                <a:headEnd type="none" w="sm" len="sm"/>
                <a:tailEnd type="none" w="sm" len="sm"/>
              </a:ln>
              <a:effectLst/>
            </p:spPr>
          </p:cxnSp>
          <p:sp>
            <p:nvSpPr>
              <p:cNvPr id="66" name="Oval 65">
                <a:extLst>
                  <a:ext uri="{FF2B5EF4-FFF2-40B4-BE49-F238E27FC236}">
                    <a16:creationId xmlns:a16="http://schemas.microsoft.com/office/drawing/2014/main" id="{1AA10855-85D8-7B46-8348-A0B8989B4D7C}"/>
                  </a:ext>
                </a:extLst>
              </p:cNvPr>
              <p:cNvSpPr/>
              <p:nvPr/>
            </p:nvSpPr>
            <p:spPr bwMode="auto">
              <a:xfrm>
                <a:off x="7936267" y="403362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cxnSp>
            <p:nvCxnSpPr>
              <p:cNvPr id="67" name="Straight Connector 66">
                <a:extLst>
                  <a:ext uri="{FF2B5EF4-FFF2-40B4-BE49-F238E27FC236}">
                    <a16:creationId xmlns:a16="http://schemas.microsoft.com/office/drawing/2014/main" id="{7A503B01-3D19-4B48-93B5-DC747C66BCA9}"/>
                  </a:ext>
                </a:extLst>
              </p:cNvPr>
              <p:cNvCxnSpPr>
                <a:cxnSpLocks/>
              </p:cNvCxnSpPr>
              <p:nvPr/>
            </p:nvCxnSpPr>
            <p:spPr bwMode="auto">
              <a:xfrm flipH="1" flipV="1">
                <a:off x="7100593" y="4325128"/>
                <a:ext cx="826889" cy="287860"/>
              </a:xfrm>
              <a:prstGeom prst="line">
                <a:avLst/>
              </a:prstGeom>
              <a:solidFill>
                <a:schemeClr val="accent1"/>
              </a:solidFill>
              <a:ln w="19050" cap="rnd" cmpd="sng" algn="ctr">
                <a:solidFill>
                  <a:schemeClr val="tx1"/>
                </a:solidFill>
                <a:prstDash val="dash"/>
                <a:round/>
                <a:headEnd type="none" w="sm" len="sm"/>
                <a:tailEnd type="none" w="sm" len="sm"/>
              </a:ln>
              <a:effectLst/>
            </p:spPr>
          </p:cxnSp>
        </p:grpSp>
        <p:cxnSp>
          <p:nvCxnSpPr>
            <p:cNvPr id="112" name="Straight Connector 111">
              <a:extLst>
                <a:ext uri="{FF2B5EF4-FFF2-40B4-BE49-F238E27FC236}">
                  <a16:creationId xmlns:a16="http://schemas.microsoft.com/office/drawing/2014/main" id="{F38E316E-8F26-5C43-928F-55A3DD5586A2}"/>
                </a:ext>
              </a:extLst>
            </p:cNvPr>
            <p:cNvCxnSpPr/>
            <p:nvPr/>
          </p:nvCxnSpPr>
          <p:spPr bwMode="auto">
            <a:xfrm flipH="1">
              <a:off x="7483698" y="6344725"/>
              <a:ext cx="186026" cy="73367"/>
            </a:xfrm>
            <a:prstGeom prst="line">
              <a:avLst/>
            </a:prstGeom>
            <a:solidFill>
              <a:schemeClr val="accent1"/>
            </a:solidFill>
            <a:ln w="38100" cap="rnd" cmpd="sng" algn="ctr">
              <a:solidFill>
                <a:srgbClr val="DD0002"/>
              </a:solidFill>
              <a:prstDash val="solid"/>
              <a:round/>
              <a:headEnd type="none" w="sm" len="sm"/>
              <a:tailEnd type="none" w="sm" len="sm"/>
            </a:ln>
            <a:effectLst/>
          </p:spPr>
        </p:cxnSp>
      </p:grpSp>
      <p:sp>
        <p:nvSpPr>
          <p:cNvPr id="17411" name="Rectangle 17410">
            <a:extLst>
              <a:ext uri="{FF2B5EF4-FFF2-40B4-BE49-F238E27FC236}">
                <a16:creationId xmlns:a16="http://schemas.microsoft.com/office/drawing/2014/main" id="{6629D047-2065-4E45-9EC6-22C0D9ABC156}"/>
              </a:ext>
            </a:extLst>
          </p:cNvPr>
          <p:cNvSpPr/>
          <p:nvPr/>
        </p:nvSpPr>
        <p:spPr>
          <a:xfrm>
            <a:off x="1659611" y="1338523"/>
            <a:ext cx="3060838" cy="369332"/>
          </a:xfrm>
          <a:prstGeom prst="rect">
            <a:avLst/>
          </a:prstGeom>
        </p:spPr>
        <p:txBody>
          <a:bodyPr wrap="none">
            <a:spAutoFit/>
          </a:bodyPr>
          <a:lstStyle/>
          <a:p>
            <a:r>
              <a:rPr lang="en-US" dirty="0"/>
              <a:t>Consider distance to origin: D=</a:t>
            </a:r>
          </a:p>
        </p:txBody>
      </p:sp>
      <p:pic>
        <p:nvPicPr>
          <p:cNvPr id="2" name="Picture 1">
            <a:extLst>
              <a:ext uri="{FF2B5EF4-FFF2-40B4-BE49-F238E27FC236}">
                <a16:creationId xmlns:a16="http://schemas.microsoft.com/office/drawing/2014/main" id="{7388F24C-594D-674F-95DF-43FD0437DCF9}"/>
              </a:ext>
            </a:extLst>
          </p:cNvPr>
          <p:cNvPicPr>
            <a:picLocks noChangeAspect="1"/>
          </p:cNvPicPr>
          <p:nvPr/>
        </p:nvPicPr>
        <p:blipFill>
          <a:blip r:embed="rId6"/>
          <a:stretch>
            <a:fillRect/>
          </a:stretch>
        </p:blipFill>
        <p:spPr>
          <a:xfrm>
            <a:off x="1606325" y="5988208"/>
            <a:ext cx="2399898" cy="404802"/>
          </a:xfrm>
          <a:prstGeom prst="rect">
            <a:avLst/>
          </a:prstGeom>
        </p:spPr>
      </p:pic>
      <p:sp>
        <p:nvSpPr>
          <p:cNvPr id="3" name="TextBox 2">
            <a:extLst>
              <a:ext uri="{FF2B5EF4-FFF2-40B4-BE49-F238E27FC236}">
                <a16:creationId xmlns:a16="http://schemas.microsoft.com/office/drawing/2014/main" id="{C0F5E5EC-7706-4A4C-96CD-3B8808DCD1D9}"/>
              </a:ext>
            </a:extLst>
          </p:cNvPr>
          <p:cNvSpPr txBox="1"/>
          <p:nvPr/>
        </p:nvSpPr>
        <p:spPr>
          <a:xfrm>
            <a:off x="5117851" y="5182263"/>
            <a:ext cx="949555" cy="276999"/>
          </a:xfrm>
          <a:prstGeom prst="rect">
            <a:avLst/>
          </a:prstGeom>
          <a:noFill/>
        </p:spPr>
        <p:txBody>
          <a:bodyPr wrap="none" rtlCol="0">
            <a:spAutoFit/>
          </a:bodyPr>
          <a:lstStyle/>
          <a:p>
            <a:r>
              <a:rPr lang="en-US" sz="1200" dirty="0"/>
              <a:t>(Chebyshev)</a:t>
            </a:r>
          </a:p>
        </p:txBody>
      </p:sp>
      <p:sp>
        <p:nvSpPr>
          <p:cNvPr id="11" name="TextBox 10">
            <a:extLst>
              <a:ext uri="{FF2B5EF4-FFF2-40B4-BE49-F238E27FC236}">
                <a16:creationId xmlns:a16="http://schemas.microsoft.com/office/drawing/2014/main" id="{FAFA03DF-994A-4341-A31B-B664749D2057}"/>
              </a:ext>
            </a:extLst>
          </p:cNvPr>
          <p:cNvSpPr txBox="1"/>
          <p:nvPr/>
        </p:nvSpPr>
        <p:spPr>
          <a:xfrm>
            <a:off x="6734279" y="3616209"/>
            <a:ext cx="2273699" cy="646331"/>
          </a:xfrm>
          <a:prstGeom prst="rect">
            <a:avLst/>
          </a:prstGeom>
          <a:noFill/>
        </p:spPr>
        <p:txBody>
          <a:bodyPr wrap="none" rtlCol="0">
            <a:spAutoFit/>
          </a:bodyPr>
          <a:lstStyle/>
          <a:p>
            <a:pPr algn="ctr"/>
            <a:r>
              <a:rPr lang="en-US" dirty="0"/>
              <a:t>Most common choice:</a:t>
            </a:r>
          </a:p>
          <a:p>
            <a:pPr algn="ctr"/>
            <a:r>
              <a:rPr lang="en-US" i="1" dirty="0">
                <a:latin typeface="Times New Roman" panose="02020603050405020304" pitchFamily="18" charset="0"/>
                <a:cs typeface="Times New Roman" panose="02020603050405020304" pitchFamily="18" charset="0"/>
              </a:rPr>
              <a:t>n</a:t>
            </a:r>
            <a:r>
              <a:rPr lang="en-US" dirty="0"/>
              <a:t> = 1 or 2</a:t>
            </a:r>
          </a:p>
        </p:txBody>
      </p:sp>
      <p:sp>
        <p:nvSpPr>
          <p:cNvPr id="12" name="TextBox 11">
            <a:extLst>
              <a:ext uri="{FF2B5EF4-FFF2-40B4-BE49-F238E27FC236}">
                <a16:creationId xmlns:a16="http://schemas.microsoft.com/office/drawing/2014/main" id="{5A23520C-160D-9644-AB16-BAD88929BF5E}"/>
              </a:ext>
            </a:extLst>
          </p:cNvPr>
          <p:cNvSpPr txBox="1"/>
          <p:nvPr/>
        </p:nvSpPr>
        <p:spPr>
          <a:xfrm>
            <a:off x="4497291" y="1180099"/>
            <a:ext cx="663964" cy="215444"/>
          </a:xfrm>
          <a:prstGeom prst="rect">
            <a:avLst/>
          </a:prstGeom>
          <a:noFill/>
        </p:spPr>
        <p:txBody>
          <a:bodyPr wrap="none" rtlCol="0">
            <a:spAutoFit/>
          </a:bodyPr>
          <a:lstStyle/>
          <a:p>
            <a:r>
              <a:rPr lang="en-US" sz="800" dirty="0"/>
              <a:t>dimensions</a:t>
            </a:r>
          </a:p>
        </p:txBody>
      </p:sp>
      <p:pic>
        <p:nvPicPr>
          <p:cNvPr id="13" name="Picture 12">
            <a:extLst>
              <a:ext uri="{FF2B5EF4-FFF2-40B4-BE49-F238E27FC236}">
                <a16:creationId xmlns:a16="http://schemas.microsoft.com/office/drawing/2014/main" id="{DF484397-EFC8-4547-9C60-0963197E2AE8}"/>
              </a:ext>
            </a:extLst>
          </p:cNvPr>
          <p:cNvPicPr>
            <a:picLocks noChangeAspect="1"/>
          </p:cNvPicPr>
          <p:nvPr/>
        </p:nvPicPr>
        <p:blipFill>
          <a:blip r:embed="rId7"/>
          <a:stretch>
            <a:fillRect/>
          </a:stretch>
        </p:blipFill>
        <p:spPr>
          <a:xfrm>
            <a:off x="4646888" y="1320990"/>
            <a:ext cx="728418" cy="393476"/>
          </a:xfrm>
          <a:prstGeom prst="rect">
            <a:avLst/>
          </a:prstGeom>
        </p:spPr>
      </p:pic>
      <p:sp>
        <p:nvSpPr>
          <p:cNvPr id="14" name="TextBox 13">
            <a:extLst>
              <a:ext uri="{FF2B5EF4-FFF2-40B4-BE49-F238E27FC236}">
                <a16:creationId xmlns:a16="http://schemas.microsoft.com/office/drawing/2014/main" id="{D9F83587-B2E2-FF4A-9CE1-F2ED83569C0B}"/>
              </a:ext>
            </a:extLst>
          </p:cNvPr>
          <p:cNvSpPr txBox="1"/>
          <p:nvPr/>
        </p:nvSpPr>
        <p:spPr>
          <a:xfrm>
            <a:off x="214592" y="6531901"/>
            <a:ext cx="8276305" cy="338554"/>
          </a:xfrm>
          <a:prstGeom prst="rect">
            <a:avLst/>
          </a:prstGeom>
          <a:noFill/>
        </p:spPr>
        <p:txBody>
          <a:bodyPr wrap="none" rtlCol="0">
            <a:spAutoFit/>
          </a:bodyPr>
          <a:lstStyle/>
          <a:p>
            <a:r>
              <a:rPr lang="en-US" sz="1600" dirty="0"/>
              <a:t>The higher the choice of </a:t>
            </a:r>
            <a:r>
              <a:rPr lang="en-US" sz="1600" i="1" dirty="0">
                <a:latin typeface="Times New Roman" panose="02020603050405020304" pitchFamily="18" charset="0"/>
                <a:cs typeface="Times New Roman" panose="02020603050405020304" pitchFamily="18" charset="0"/>
              </a:rPr>
              <a:t>n</a:t>
            </a:r>
            <a:r>
              <a:rPr lang="en-US" sz="1600" dirty="0"/>
              <a:t> the more the distance measure focuses on the largest dimension value</a:t>
            </a:r>
          </a:p>
        </p:txBody>
      </p:sp>
    </p:spTree>
    <p:extLst>
      <p:ext uri="{BB962C8B-B14F-4D97-AF65-F5344CB8AC3E}">
        <p14:creationId xmlns:p14="http://schemas.microsoft.com/office/powerpoint/2010/main" val="215810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Generalized Distance Measures Between Vectors</a:t>
            </a:r>
          </a:p>
        </p:txBody>
      </p:sp>
      <p:sp>
        <p:nvSpPr>
          <p:cNvPr id="4" name="Content Placeholder 3"/>
          <p:cNvSpPr>
            <a:spLocks noGrp="1"/>
          </p:cNvSpPr>
          <p:nvPr>
            <p:ph sz="half" idx="2"/>
          </p:nvPr>
        </p:nvSpPr>
        <p:spPr>
          <a:xfrm>
            <a:off x="628650" y="1459101"/>
            <a:ext cx="7886700" cy="4351338"/>
          </a:xfrm>
        </p:spPr>
        <p:txBody>
          <a:bodyPr>
            <a:noAutofit/>
          </a:bodyPr>
          <a:lstStyle/>
          <a:p>
            <a:r>
              <a:rPr lang="en-US" sz="2400" dirty="0" err="1"/>
              <a:t>Minkowski</a:t>
            </a:r>
            <a:r>
              <a:rPr lang="en-US" sz="2400" dirty="0"/>
              <a:t>:</a:t>
            </a:r>
          </a:p>
          <a:p>
            <a:endParaRPr lang="en-US" sz="2400" dirty="0"/>
          </a:p>
          <a:p>
            <a:r>
              <a:rPr lang="en-US" dirty="0" err="1"/>
              <a:t>Mahalanobis</a:t>
            </a:r>
            <a:r>
              <a:rPr lang="en-US" dirty="0"/>
              <a:t>:</a:t>
            </a:r>
          </a:p>
          <a:p>
            <a:endParaRPr lang="en-US" dirty="0"/>
          </a:p>
          <a:p>
            <a:r>
              <a:rPr lang="en-US" sz="2400" dirty="0"/>
              <a:t>Dot product:</a:t>
            </a:r>
          </a:p>
          <a:p>
            <a:endParaRPr lang="en-US" sz="2400" dirty="0"/>
          </a:p>
          <a:p>
            <a:r>
              <a:rPr lang="en-US" dirty="0"/>
              <a:t>Kernel</a:t>
            </a:r>
            <a:endParaRPr lang="en-US" sz="2400" dirty="0"/>
          </a:p>
        </p:txBody>
      </p:sp>
      <p:sp>
        <p:nvSpPr>
          <p:cNvPr id="5" name="Slide Number Placeholder 4"/>
          <p:cNvSpPr>
            <a:spLocks noGrp="1"/>
          </p:cNvSpPr>
          <p:nvPr>
            <p:ph type="sldNum" sz="quarter" idx="12"/>
          </p:nvPr>
        </p:nvSpPr>
        <p:spPr/>
        <p:txBody>
          <a:bodyPr/>
          <a:lstStyle/>
          <a:p>
            <a:fld id="{88CD9788-50B9-FE4F-BD86-303CACCBE7E1}" type="slidenum">
              <a:rPr lang="en-US" smtClean="0"/>
              <a:t>36</a:t>
            </a:fld>
            <a:endParaRPr lang="en-US"/>
          </a:p>
        </p:txBody>
      </p:sp>
      <p:sp>
        <p:nvSpPr>
          <p:cNvPr id="18" name="TextBox 17">
            <a:extLst>
              <a:ext uri="{FF2B5EF4-FFF2-40B4-BE49-F238E27FC236}">
                <a16:creationId xmlns:a16="http://schemas.microsoft.com/office/drawing/2014/main" id="{1B4FCB69-34B7-7646-A3DC-B136B55EE435}"/>
              </a:ext>
            </a:extLst>
          </p:cNvPr>
          <p:cNvSpPr txBox="1"/>
          <p:nvPr/>
        </p:nvSpPr>
        <p:spPr>
          <a:xfrm>
            <a:off x="2072528" y="4403192"/>
            <a:ext cx="1242841" cy="369332"/>
          </a:xfrm>
          <a:prstGeom prst="rect">
            <a:avLst/>
          </a:prstGeom>
          <a:noFill/>
        </p:spPr>
        <p:txBody>
          <a:bodyPr wrap="none" rtlCol="0">
            <a:spAutoFit/>
          </a:bodyPr>
          <a:lstStyle/>
          <a:p>
            <a:r>
              <a:rPr lang="en-US" dirty="0"/>
              <a:t>Traditional:</a:t>
            </a:r>
          </a:p>
        </p:txBody>
      </p:sp>
      <p:sp>
        <p:nvSpPr>
          <p:cNvPr id="19" name="TextBox 18">
            <a:extLst>
              <a:ext uri="{FF2B5EF4-FFF2-40B4-BE49-F238E27FC236}">
                <a16:creationId xmlns:a16="http://schemas.microsoft.com/office/drawing/2014/main" id="{D24C65ED-6F2D-9F42-A934-FE6876D6EE71}"/>
              </a:ext>
            </a:extLst>
          </p:cNvPr>
          <p:cNvSpPr txBox="1"/>
          <p:nvPr/>
        </p:nvSpPr>
        <p:spPr>
          <a:xfrm>
            <a:off x="2072528" y="4940139"/>
            <a:ext cx="1284519" cy="369332"/>
          </a:xfrm>
          <a:prstGeom prst="rect">
            <a:avLst/>
          </a:prstGeom>
          <a:noFill/>
        </p:spPr>
        <p:txBody>
          <a:bodyPr wrap="none" rtlCol="0">
            <a:spAutoFit/>
          </a:bodyPr>
          <a:lstStyle/>
          <a:p>
            <a:r>
              <a:rPr lang="en-US" dirty="0"/>
              <a:t>Polynomial:</a:t>
            </a:r>
          </a:p>
        </p:txBody>
      </p:sp>
      <p:sp>
        <p:nvSpPr>
          <p:cNvPr id="20" name="TextBox 19">
            <a:extLst>
              <a:ext uri="{FF2B5EF4-FFF2-40B4-BE49-F238E27FC236}">
                <a16:creationId xmlns:a16="http://schemas.microsoft.com/office/drawing/2014/main" id="{22995318-B431-7741-9EA4-332591F6E2F9}"/>
              </a:ext>
            </a:extLst>
          </p:cNvPr>
          <p:cNvSpPr txBox="1"/>
          <p:nvPr/>
        </p:nvSpPr>
        <p:spPr>
          <a:xfrm>
            <a:off x="2072528" y="5477086"/>
            <a:ext cx="2185278" cy="369332"/>
          </a:xfrm>
          <a:prstGeom prst="rect">
            <a:avLst/>
          </a:prstGeom>
          <a:noFill/>
        </p:spPr>
        <p:txBody>
          <a:bodyPr wrap="none" rtlCol="0">
            <a:spAutoFit/>
          </a:bodyPr>
          <a:lstStyle/>
          <a:p>
            <a:r>
              <a:rPr lang="en-US" dirty="0"/>
              <a:t>Gaussian radial basis:</a:t>
            </a:r>
          </a:p>
        </p:txBody>
      </p:sp>
      <p:sp>
        <p:nvSpPr>
          <p:cNvPr id="21" name="TextBox 20">
            <a:extLst>
              <a:ext uri="{FF2B5EF4-FFF2-40B4-BE49-F238E27FC236}">
                <a16:creationId xmlns:a16="http://schemas.microsoft.com/office/drawing/2014/main" id="{A51C847C-789C-6747-AF4C-5214AC9C7F1E}"/>
              </a:ext>
            </a:extLst>
          </p:cNvPr>
          <p:cNvSpPr txBox="1"/>
          <p:nvPr/>
        </p:nvSpPr>
        <p:spPr>
          <a:xfrm>
            <a:off x="2072528" y="6014033"/>
            <a:ext cx="2038891" cy="369332"/>
          </a:xfrm>
          <a:prstGeom prst="rect">
            <a:avLst/>
          </a:prstGeom>
          <a:noFill/>
        </p:spPr>
        <p:txBody>
          <a:bodyPr wrap="none" rtlCol="0">
            <a:spAutoFit/>
          </a:bodyPr>
          <a:lstStyle/>
          <a:p>
            <a:r>
              <a:rPr lang="en-US" dirty="0"/>
              <a:t>Hyperbolic tangent:</a:t>
            </a:r>
          </a:p>
        </p:txBody>
      </p:sp>
      <p:pic>
        <p:nvPicPr>
          <p:cNvPr id="22" name="Picture 21">
            <a:extLst>
              <a:ext uri="{FF2B5EF4-FFF2-40B4-BE49-F238E27FC236}">
                <a16:creationId xmlns:a16="http://schemas.microsoft.com/office/drawing/2014/main" id="{440C943D-1AE9-8743-A56A-118E45A894E7}"/>
              </a:ext>
            </a:extLst>
          </p:cNvPr>
          <p:cNvPicPr>
            <a:picLocks noChangeAspect="1"/>
          </p:cNvPicPr>
          <p:nvPr/>
        </p:nvPicPr>
        <p:blipFill>
          <a:blip r:embed="rId2"/>
          <a:stretch>
            <a:fillRect/>
          </a:stretch>
        </p:blipFill>
        <p:spPr>
          <a:xfrm>
            <a:off x="3349756" y="4474496"/>
            <a:ext cx="4171806" cy="239685"/>
          </a:xfrm>
          <a:prstGeom prst="rect">
            <a:avLst/>
          </a:prstGeom>
        </p:spPr>
      </p:pic>
      <p:pic>
        <p:nvPicPr>
          <p:cNvPr id="23" name="Picture 22">
            <a:extLst>
              <a:ext uri="{FF2B5EF4-FFF2-40B4-BE49-F238E27FC236}">
                <a16:creationId xmlns:a16="http://schemas.microsoft.com/office/drawing/2014/main" id="{4D115B80-5F97-9F49-AFFE-BECC071894B7}"/>
              </a:ext>
            </a:extLst>
          </p:cNvPr>
          <p:cNvPicPr>
            <a:picLocks noChangeAspect="1"/>
          </p:cNvPicPr>
          <p:nvPr/>
        </p:nvPicPr>
        <p:blipFill>
          <a:blip r:embed="rId3"/>
          <a:stretch>
            <a:fillRect/>
          </a:stretch>
        </p:blipFill>
        <p:spPr>
          <a:xfrm>
            <a:off x="3401497" y="4996865"/>
            <a:ext cx="2053513" cy="272074"/>
          </a:xfrm>
          <a:prstGeom prst="rect">
            <a:avLst/>
          </a:prstGeom>
        </p:spPr>
      </p:pic>
      <p:pic>
        <p:nvPicPr>
          <p:cNvPr id="24" name="Picture 23">
            <a:extLst>
              <a:ext uri="{FF2B5EF4-FFF2-40B4-BE49-F238E27FC236}">
                <a16:creationId xmlns:a16="http://schemas.microsoft.com/office/drawing/2014/main" id="{99DE0BD5-BC52-9F40-AC03-4991AA63A661}"/>
              </a:ext>
            </a:extLst>
          </p:cNvPr>
          <p:cNvPicPr>
            <a:picLocks noChangeAspect="1"/>
          </p:cNvPicPr>
          <p:nvPr/>
        </p:nvPicPr>
        <p:blipFill>
          <a:blip r:embed="rId4"/>
          <a:stretch>
            <a:fillRect/>
          </a:stretch>
        </p:blipFill>
        <p:spPr>
          <a:xfrm>
            <a:off x="4302256" y="5538923"/>
            <a:ext cx="3005773" cy="265596"/>
          </a:xfrm>
          <a:prstGeom prst="rect">
            <a:avLst/>
          </a:prstGeom>
        </p:spPr>
      </p:pic>
      <p:pic>
        <p:nvPicPr>
          <p:cNvPr id="25" name="Picture 24">
            <a:extLst>
              <a:ext uri="{FF2B5EF4-FFF2-40B4-BE49-F238E27FC236}">
                <a16:creationId xmlns:a16="http://schemas.microsoft.com/office/drawing/2014/main" id="{727BBA17-CE30-A348-AFF0-98DBE6D3BE50}"/>
              </a:ext>
            </a:extLst>
          </p:cNvPr>
          <p:cNvPicPr>
            <a:picLocks noChangeAspect="1"/>
          </p:cNvPicPr>
          <p:nvPr/>
        </p:nvPicPr>
        <p:blipFill>
          <a:blip r:embed="rId5"/>
          <a:stretch>
            <a:fillRect/>
          </a:stretch>
        </p:blipFill>
        <p:spPr>
          <a:xfrm>
            <a:off x="4155869" y="6099904"/>
            <a:ext cx="2571750" cy="239685"/>
          </a:xfrm>
          <a:prstGeom prst="rect">
            <a:avLst/>
          </a:prstGeom>
        </p:spPr>
      </p:pic>
      <p:sp>
        <p:nvSpPr>
          <p:cNvPr id="26" name="TextBox 25">
            <a:extLst>
              <a:ext uri="{FF2B5EF4-FFF2-40B4-BE49-F238E27FC236}">
                <a16:creationId xmlns:a16="http://schemas.microsoft.com/office/drawing/2014/main" id="{2DD98C28-8E25-CB44-B4FD-31394C15F624}"/>
              </a:ext>
            </a:extLst>
          </p:cNvPr>
          <p:cNvSpPr txBox="1"/>
          <p:nvPr/>
        </p:nvSpPr>
        <p:spPr>
          <a:xfrm>
            <a:off x="2618965" y="6366314"/>
            <a:ext cx="343364" cy="369332"/>
          </a:xfrm>
          <a:prstGeom prst="rect">
            <a:avLst/>
          </a:prstGeom>
          <a:noFill/>
        </p:spPr>
        <p:txBody>
          <a:bodyPr wrap="none" rtlCol="0">
            <a:spAutoFit/>
          </a:bodyPr>
          <a:lstStyle/>
          <a:p>
            <a:r>
              <a:rPr lang="en-US" dirty="0"/>
              <a:t>…</a:t>
            </a:r>
          </a:p>
        </p:txBody>
      </p:sp>
      <p:pic>
        <p:nvPicPr>
          <p:cNvPr id="3" name="Picture 2">
            <a:extLst>
              <a:ext uri="{FF2B5EF4-FFF2-40B4-BE49-F238E27FC236}">
                <a16:creationId xmlns:a16="http://schemas.microsoft.com/office/drawing/2014/main" id="{7FB87996-5651-6D41-94D4-7C03CF0AF2D1}"/>
              </a:ext>
            </a:extLst>
          </p:cNvPr>
          <p:cNvPicPr>
            <a:picLocks noChangeAspect="1"/>
          </p:cNvPicPr>
          <p:nvPr/>
        </p:nvPicPr>
        <p:blipFill>
          <a:blip r:embed="rId6"/>
          <a:stretch>
            <a:fillRect/>
          </a:stretch>
        </p:blipFill>
        <p:spPr>
          <a:xfrm>
            <a:off x="3026541" y="2412245"/>
            <a:ext cx="2768600" cy="395514"/>
          </a:xfrm>
          <a:prstGeom prst="rect">
            <a:avLst/>
          </a:prstGeom>
        </p:spPr>
      </p:pic>
      <p:pic>
        <p:nvPicPr>
          <p:cNvPr id="6" name="Picture 5">
            <a:extLst>
              <a:ext uri="{FF2B5EF4-FFF2-40B4-BE49-F238E27FC236}">
                <a16:creationId xmlns:a16="http://schemas.microsoft.com/office/drawing/2014/main" id="{816381E1-B8C2-9A46-8FA9-7B7E25337930}"/>
              </a:ext>
            </a:extLst>
          </p:cNvPr>
          <p:cNvPicPr>
            <a:picLocks noChangeAspect="1"/>
          </p:cNvPicPr>
          <p:nvPr/>
        </p:nvPicPr>
        <p:blipFill>
          <a:blip r:embed="rId7"/>
          <a:stretch>
            <a:fillRect/>
          </a:stretch>
        </p:blipFill>
        <p:spPr>
          <a:xfrm>
            <a:off x="2585364" y="1394183"/>
            <a:ext cx="1411346" cy="565489"/>
          </a:xfrm>
          <a:prstGeom prst="rect">
            <a:avLst/>
          </a:prstGeom>
        </p:spPr>
      </p:pic>
      <p:pic>
        <p:nvPicPr>
          <p:cNvPr id="7" name="Picture 6">
            <a:extLst>
              <a:ext uri="{FF2B5EF4-FFF2-40B4-BE49-F238E27FC236}">
                <a16:creationId xmlns:a16="http://schemas.microsoft.com/office/drawing/2014/main" id="{FD4B1FEB-D238-4C4E-9D8F-D314A072B8A2}"/>
              </a:ext>
            </a:extLst>
          </p:cNvPr>
          <p:cNvPicPr>
            <a:picLocks noChangeAspect="1"/>
          </p:cNvPicPr>
          <p:nvPr/>
        </p:nvPicPr>
        <p:blipFill>
          <a:blip r:embed="rId8"/>
          <a:stretch>
            <a:fillRect/>
          </a:stretch>
        </p:blipFill>
        <p:spPr>
          <a:xfrm>
            <a:off x="6485290" y="1544872"/>
            <a:ext cx="1840468" cy="370041"/>
          </a:xfrm>
          <a:prstGeom prst="rect">
            <a:avLst/>
          </a:prstGeom>
        </p:spPr>
      </p:pic>
      <p:sp>
        <p:nvSpPr>
          <p:cNvPr id="8" name="TextBox 7">
            <a:extLst>
              <a:ext uri="{FF2B5EF4-FFF2-40B4-BE49-F238E27FC236}">
                <a16:creationId xmlns:a16="http://schemas.microsoft.com/office/drawing/2014/main" id="{217F441B-81A1-FB47-B496-8583AEB71734}"/>
              </a:ext>
            </a:extLst>
          </p:cNvPr>
          <p:cNvSpPr txBox="1"/>
          <p:nvPr/>
        </p:nvSpPr>
        <p:spPr>
          <a:xfrm>
            <a:off x="4830581" y="1555485"/>
            <a:ext cx="1627369" cy="338554"/>
          </a:xfrm>
          <a:prstGeom prst="rect">
            <a:avLst/>
          </a:prstGeom>
          <a:noFill/>
        </p:spPr>
        <p:txBody>
          <a:bodyPr wrap="none" rtlCol="0">
            <a:spAutoFit/>
          </a:bodyPr>
          <a:lstStyle/>
          <a:p>
            <a:r>
              <a:rPr lang="en-US" sz="1600" i="1" dirty="0">
                <a:latin typeface="Times New Roman" panose="02020603050405020304" pitchFamily="18" charset="0"/>
                <a:cs typeface="Times New Roman" panose="02020603050405020304" pitchFamily="18" charset="0"/>
              </a:rPr>
              <a:t>n</a:t>
            </a:r>
            <a:r>
              <a:rPr lang="en-US" sz="1600" dirty="0"/>
              <a:t>=2 is </a:t>
            </a:r>
            <a:r>
              <a:rPr lang="en-US" sz="1600" dirty="0" err="1"/>
              <a:t>Eucledean</a:t>
            </a:r>
            <a:r>
              <a:rPr lang="en-US" sz="1600" dirty="0"/>
              <a:t>:</a:t>
            </a:r>
          </a:p>
        </p:txBody>
      </p:sp>
      <p:sp>
        <p:nvSpPr>
          <p:cNvPr id="9" name="TextBox 8">
            <a:extLst>
              <a:ext uri="{FF2B5EF4-FFF2-40B4-BE49-F238E27FC236}">
                <a16:creationId xmlns:a16="http://schemas.microsoft.com/office/drawing/2014/main" id="{5AA603D6-503A-544C-8B6C-5C8C9947CD70}"/>
              </a:ext>
            </a:extLst>
          </p:cNvPr>
          <p:cNvSpPr txBox="1"/>
          <p:nvPr/>
        </p:nvSpPr>
        <p:spPr>
          <a:xfrm>
            <a:off x="3777326" y="2299224"/>
            <a:ext cx="939681" cy="215444"/>
          </a:xfrm>
          <a:prstGeom prst="rect">
            <a:avLst/>
          </a:prstGeom>
          <a:noFill/>
        </p:spPr>
        <p:txBody>
          <a:bodyPr wrap="none" rtlCol="0">
            <a:spAutoFit/>
          </a:bodyPr>
          <a:lstStyle/>
          <a:p>
            <a:r>
              <a:rPr lang="en-US" sz="800" dirty="0"/>
              <a:t>Covariance matrix</a:t>
            </a:r>
          </a:p>
        </p:txBody>
      </p:sp>
      <p:pic>
        <p:nvPicPr>
          <p:cNvPr id="11" name="Picture 10">
            <a:extLst>
              <a:ext uri="{FF2B5EF4-FFF2-40B4-BE49-F238E27FC236}">
                <a16:creationId xmlns:a16="http://schemas.microsoft.com/office/drawing/2014/main" id="{342FB67C-FC82-874D-AB13-AD7B7ED54D98}"/>
              </a:ext>
            </a:extLst>
          </p:cNvPr>
          <p:cNvPicPr>
            <a:picLocks noChangeAspect="1"/>
          </p:cNvPicPr>
          <p:nvPr/>
        </p:nvPicPr>
        <p:blipFill>
          <a:blip r:embed="rId9"/>
          <a:stretch>
            <a:fillRect/>
          </a:stretch>
        </p:blipFill>
        <p:spPr>
          <a:xfrm>
            <a:off x="2638844" y="3404272"/>
            <a:ext cx="2968326" cy="348056"/>
          </a:xfrm>
          <a:prstGeom prst="rect">
            <a:avLst/>
          </a:prstGeom>
        </p:spPr>
      </p:pic>
      <p:sp>
        <p:nvSpPr>
          <p:cNvPr id="27" name="TextBox 26">
            <a:extLst>
              <a:ext uri="{FF2B5EF4-FFF2-40B4-BE49-F238E27FC236}">
                <a16:creationId xmlns:a16="http://schemas.microsoft.com/office/drawing/2014/main" id="{6FC7DC8C-A193-5542-AC06-088E12259769}"/>
              </a:ext>
            </a:extLst>
          </p:cNvPr>
          <p:cNvSpPr txBox="1"/>
          <p:nvPr/>
        </p:nvSpPr>
        <p:spPr>
          <a:xfrm>
            <a:off x="5670253" y="3480075"/>
            <a:ext cx="1293239" cy="307777"/>
          </a:xfrm>
          <a:prstGeom prst="rect">
            <a:avLst/>
          </a:prstGeom>
          <a:noFill/>
        </p:spPr>
        <p:txBody>
          <a:bodyPr wrap="none" rtlCol="0">
            <a:spAutoFit/>
          </a:bodyPr>
          <a:lstStyle/>
          <a:p>
            <a:r>
              <a:rPr lang="en-US" sz="1400" dirty="0">
                <a:cs typeface="Times New Roman" panose="02020603050405020304" pitchFamily="18" charset="0"/>
              </a:rPr>
              <a:t>for unit vectors</a:t>
            </a:r>
            <a:endParaRPr lang="en-US" sz="1400" dirty="0"/>
          </a:p>
        </p:txBody>
      </p:sp>
    </p:spTree>
    <p:extLst>
      <p:ext uri="{BB962C8B-B14F-4D97-AF65-F5344CB8AC3E}">
        <p14:creationId xmlns:p14="http://schemas.microsoft.com/office/powerpoint/2010/main" val="2033570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Ad Hoc Fuzzy Matching Algorithms</a:t>
            </a:r>
          </a:p>
        </p:txBody>
      </p:sp>
      <p:sp>
        <p:nvSpPr>
          <p:cNvPr id="4" name="Content Placeholder 3"/>
          <p:cNvSpPr>
            <a:spLocks noGrp="1"/>
          </p:cNvSpPr>
          <p:nvPr>
            <p:ph sz="half" idx="2"/>
          </p:nvPr>
        </p:nvSpPr>
        <p:spPr>
          <a:xfrm>
            <a:off x="628650" y="1465407"/>
            <a:ext cx="7886700" cy="4351338"/>
          </a:xfrm>
        </p:spPr>
        <p:txBody>
          <a:bodyPr>
            <a:noAutofit/>
          </a:bodyPr>
          <a:lstStyle/>
          <a:p>
            <a:r>
              <a:rPr lang="en-US" sz="2400" dirty="0"/>
              <a:t>Some fields have idiosyncrasies that require deep understanding before building a fuzzy matching algorithm</a:t>
            </a:r>
          </a:p>
          <a:p>
            <a:r>
              <a:rPr lang="en-US" sz="2400" dirty="0"/>
              <a:t>Examples: </a:t>
            </a:r>
          </a:p>
          <a:p>
            <a:pPr lvl="1"/>
            <a:r>
              <a:rPr lang="en-US" sz="2000" dirty="0"/>
              <a:t>Birthdate: </a:t>
            </a:r>
            <a:r>
              <a:rPr lang="en-US" sz="2000" dirty="0">
                <a:solidFill>
                  <a:schemeClr val="accent5">
                    <a:lumMod val="75000"/>
                  </a:schemeClr>
                </a:solidFill>
              </a:rPr>
              <a:t>03</a:t>
            </a:r>
            <a:r>
              <a:rPr lang="en-US" sz="2000" dirty="0">
                <a:solidFill>
                  <a:srgbClr val="DD0002"/>
                </a:solidFill>
              </a:rPr>
              <a:t>24</a:t>
            </a:r>
            <a:r>
              <a:rPr lang="en-US" sz="2000" dirty="0">
                <a:solidFill>
                  <a:schemeClr val="accent6">
                    <a:lumMod val="75000"/>
                  </a:schemeClr>
                </a:solidFill>
              </a:rPr>
              <a:t>1987</a:t>
            </a:r>
            <a:r>
              <a:rPr lang="en-US" sz="2000" dirty="0"/>
              <a:t>, </a:t>
            </a:r>
            <a:r>
              <a:rPr lang="en-US" sz="2000" dirty="0">
                <a:solidFill>
                  <a:schemeClr val="accent6">
                    <a:lumMod val="75000"/>
                  </a:schemeClr>
                </a:solidFill>
              </a:rPr>
              <a:t>1987</a:t>
            </a:r>
            <a:r>
              <a:rPr lang="en-US" sz="2000" dirty="0">
                <a:solidFill>
                  <a:schemeClr val="accent5">
                    <a:lumMod val="75000"/>
                  </a:schemeClr>
                </a:solidFill>
              </a:rPr>
              <a:t>03</a:t>
            </a:r>
            <a:r>
              <a:rPr lang="en-US" sz="2000" dirty="0">
                <a:solidFill>
                  <a:srgbClr val="DD0002"/>
                </a:solidFill>
              </a:rPr>
              <a:t>24</a:t>
            </a:r>
            <a:r>
              <a:rPr lang="en-US" sz="2000" dirty="0"/>
              <a:t>, </a:t>
            </a:r>
            <a:r>
              <a:rPr lang="en-US" sz="2000" dirty="0">
                <a:solidFill>
                  <a:schemeClr val="accent5">
                    <a:lumMod val="75000"/>
                  </a:schemeClr>
                </a:solidFill>
              </a:rPr>
              <a:t>03</a:t>
            </a:r>
            <a:r>
              <a:rPr lang="en-US" sz="2000" dirty="0"/>
              <a:t>-</a:t>
            </a:r>
            <a:r>
              <a:rPr lang="en-US" sz="2000" dirty="0">
                <a:solidFill>
                  <a:srgbClr val="DD0002"/>
                </a:solidFill>
              </a:rPr>
              <a:t>24</a:t>
            </a:r>
            <a:r>
              <a:rPr lang="en-US" sz="2000" dirty="0"/>
              <a:t>-</a:t>
            </a:r>
            <a:r>
              <a:rPr lang="en-US" sz="2000" dirty="0">
                <a:solidFill>
                  <a:schemeClr val="accent6">
                    <a:lumMod val="75000"/>
                  </a:schemeClr>
                </a:solidFill>
              </a:rPr>
              <a:t>1987</a:t>
            </a:r>
          </a:p>
          <a:p>
            <a:pPr lvl="1"/>
            <a:endParaRPr lang="en-US" sz="2000" dirty="0">
              <a:solidFill>
                <a:schemeClr val="accent6">
                  <a:lumMod val="75000"/>
                </a:schemeClr>
              </a:solidFill>
            </a:endParaRPr>
          </a:p>
          <a:p>
            <a:pPr lvl="1"/>
            <a:r>
              <a:rPr lang="en-US" sz="2000" dirty="0"/>
              <a:t>SSN: </a:t>
            </a:r>
            <a:r>
              <a:rPr lang="en-US" sz="2000" dirty="0">
                <a:solidFill>
                  <a:srgbClr val="0070C0"/>
                </a:solidFill>
              </a:rPr>
              <a:t>123</a:t>
            </a:r>
            <a:r>
              <a:rPr lang="en-US" sz="2000" dirty="0">
                <a:solidFill>
                  <a:srgbClr val="DD0002"/>
                </a:solidFill>
              </a:rPr>
              <a:t>45</a:t>
            </a:r>
            <a:r>
              <a:rPr lang="en-US" sz="2000" dirty="0">
                <a:solidFill>
                  <a:schemeClr val="accent6">
                    <a:lumMod val="75000"/>
                  </a:schemeClr>
                </a:solidFill>
              </a:rPr>
              <a:t>6789</a:t>
            </a:r>
          </a:p>
          <a:p>
            <a:pPr lvl="1"/>
            <a:endParaRPr lang="en-US" sz="2000" dirty="0">
              <a:solidFill>
                <a:schemeClr val="accent6">
                  <a:lumMod val="75000"/>
                </a:schemeClr>
              </a:solidFill>
            </a:endParaRPr>
          </a:p>
          <a:p>
            <a:pPr lvl="1"/>
            <a:r>
              <a:rPr lang="en-US" sz="2000" dirty="0"/>
              <a:t>phone number: </a:t>
            </a:r>
            <a:r>
              <a:rPr lang="en-US" sz="2000" dirty="0">
                <a:solidFill>
                  <a:srgbClr val="DD0002"/>
                </a:solidFill>
              </a:rPr>
              <a:t>123</a:t>
            </a:r>
            <a:r>
              <a:rPr lang="en-US" sz="2000" dirty="0"/>
              <a:t>-</a:t>
            </a:r>
            <a:r>
              <a:rPr lang="en-US" sz="2000" dirty="0">
                <a:solidFill>
                  <a:schemeClr val="accent5">
                    <a:lumMod val="75000"/>
                  </a:schemeClr>
                </a:solidFill>
              </a:rPr>
              <a:t>456</a:t>
            </a:r>
            <a:r>
              <a:rPr lang="en-US" sz="2000" dirty="0"/>
              <a:t>-</a:t>
            </a:r>
            <a:r>
              <a:rPr lang="en-US" sz="2000" dirty="0">
                <a:solidFill>
                  <a:schemeClr val="accent6">
                    <a:lumMod val="75000"/>
                  </a:schemeClr>
                </a:solidFill>
              </a:rPr>
              <a:t>7890</a:t>
            </a:r>
            <a:r>
              <a:rPr lang="en-US" sz="2000" dirty="0"/>
              <a:t> </a:t>
            </a:r>
          </a:p>
          <a:p>
            <a:pPr lvl="1"/>
            <a:endParaRPr lang="en-US" sz="2000" dirty="0"/>
          </a:p>
          <a:p>
            <a:pPr lvl="1"/>
            <a:r>
              <a:rPr lang="en-US" sz="2000" dirty="0"/>
              <a:t>credit card numbers: </a:t>
            </a:r>
            <a:r>
              <a:rPr lang="en-US" sz="2000" dirty="0">
                <a:solidFill>
                  <a:srgbClr val="DD0002"/>
                </a:solidFill>
              </a:rPr>
              <a:t>5</a:t>
            </a:r>
            <a:r>
              <a:rPr lang="en-US" sz="2000" dirty="0">
                <a:solidFill>
                  <a:schemeClr val="accent1"/>
                </a:solidFill>
              </a:rPr>
              <a:t>42528</a:t>
            </a:r>
            <a:r>
              <a:rPr lang="en-US" sz="2000" dirty="0"/>
              <a:t>742875384</a:t>
            </a:r>
            <a:r>
              <a:rPr lang="en-US" sz="2000" dirty="0">
                <a:solidFill>
                  <a:schemeClr val="accent6">
                    <a:lumMod val="75000"/>
                  </a:schemeClr>
                </a:solidFill>
              </a:rPr>
              <a:t>7</a:t>
            </a:r>
          </a:p>
          <a:p>
            <a:r>
              <a:rPr lang="en-US" sz="2400" dirty="0"/>
              <a:t>Really hard fields: name, addresses</a:t>
            </a:r>
          </a:p>
        </p:txBody>
      </p:sp>
      <p:sp>
        <p:nvSpPr>
          <p:cNvPr id="5" name="Slide Number Placeholder 4"/>
          <p:cNvSpPr>
            <a:spLocks noGrp="1"/>
          </p:cNvSpPr>
          <p:nvPr>
            <p:ph type="sldNum" sz="quarter" idx="12"/>
          </p:nvPr>
        </p:nvSpPr>
        <p:spPr/>
        <p:txBody>
          <a:bodyPr/>
          <a:lstStyle/>
          <a:p>
            <a:fld id="{88CD9788-50B9-FE4F-BD86-303CACCBE7E1}" type="slidenum">
              <a:rPr lang="en-US" smtClean="0"/>
              <a:t>37</a:t>
            </a:fld>
            <a:endParaRPr lang="en-US"/>
          </a:p>
        </p:txBody>
      </p:sp>
      <p:sp>
        <p:nvSpPr>
          <p:cNvPr id="3" name="TextBox 2">
            <a:extLst>
              <a:ext uri="{FF2B5EF4-FFF2-40B4-BE49-F238E27FC236}">
                <a16:creationId xmlns:a16="http://schemas.microsoft.com/office/drawing/2014/main" id="{320DCE22-4DCC-EA47-BA83-B40DFCEA70F2}"/>
              </a:ext>
            </a:extLst>
          </p:cNvPr>
          <p:cNvSpPr txBox="1"/>
          <p:nvPr/>
        </p:nvSpPr>
        <p:spPr>
          <a:xfrm>
            <a:off x="2350629" y="2442002"/>
            <a:ext cx="532518" cy="246221"/>
          </a:xfrm>
          <a:prstGeom prst="rect">
            <a:avLst/>
          </a:prstGeom>
          <a:noFill/>
        </p:spPr>
        <p:txBody>
          <a:bodyPr wrap="none" rtlCol="0">
            <a:spAutoFit/>
          </a:bodyPr>
          <a:lstStyle/>
          <a:p>
            <a:r>
              <a:rPr lang="en-US" sz="1000" dirty="0"/>
              <a:t>month</a:t>
            </a:r>
          </a:p>
        </p:txBody>
      </p:sp>
      <p:sp>
        <p:nvSpPr>
          <p:cNvPr id="6" name="TextBox 5">
            <a:extLst>
              <a:ext uri="{FF2B5EF4-FFF2-40B4-BE49-F238E27FC236}">
                <a16:creationId xmlns:a16="http://schemas.microsoft.com/office/drawing/2014/main" id="{9BEB5AB1-6871-8D47-9EB8-7754A1ABCC62}"/>
              </a:ext>
            </a:extLst>
          </p:cNvPr>
          <p:cNvSpPr txBox="1"/>
          <p:nvPr/>
        </p:nvSpPr>
        <p:spPr>
          <a:xfrm>
            <a:off x="2730747" y="2499778"/>
            <a:ext cx="370614" cy="246221"/>
          </a:xfrm>
          <a:prstGeom prst="rect">
            <a:avLst/>
          </a:prstGeom>
          <a:noFill/>
        </p:spPr>
        <p:txBody>
          <a:bodyPr wrap="none" rtlCol="0">
            <a:spAutoFit/>
          </a:bodyPr>
          <a:lstStyle/>
          <a:p>
            <a:r>
              <a:rPr lang="en-US" sz="1000" dirty="0"/>
              <a:t>day</a:t>
            </a:r>
          </a:p>
        </p:txBody>
      </p:sp>
      <p:sp>
        <p:nvSpPr>
          <p:cNvPr id="7" name="TextBox 6">
            <a:extLst>
              <a:ext uri="{FF2B5EF4-FFF2-40B4-BE49-F238E27FC236}">
                <a16:creationId xmlns:a16="http://schemas.microsoft.com/office/drawing/2014/main" id="{906DD4A3-D462-2549-9E3A-9B607845C609}"/>
              </a:ext>
            </a:extLst>
          </p:cNvPr>
          <p:cNvSpPr txBox="1"/>
          <p:nvPr/>
        </p:nvSpPr>
        <p:spPr>
          <a:xfrm>
            <a:off x="3105150" y="2434114"/>
            <a:ext cx="412292" cy="246221"/>
          </a:xfrm>
          <a:prstGeom prst="rect">
            <a:avLst/>
          </a:prstGeom>
          <a:noFill/>
        </p:spPr>
        <p:txBody>
          <a:bodyPr wrap="none" rtlCol="0">
            <a:spAutoFit/>
          </a:bodyPr>
          <a:lstStyle/>
          <a:p>
            <a:r>
              <a:rPr lang="en-US" sz="1000" dirty="0"/>
              <a:t>year</a:t>
            </a:r>
          </a:p>
        </p:txBody>
      </p:sp>
      <p:sp>
        <p:nvSpPr>
          <p:cNvPr id="8" name="TextBox 7">
            <a:extLst>
              <a:ext uri="{FF2B5EF4-FFF2-40B4-BE49-F238E27FC236}">
                <a16:creationId xmlns:a16="http://schemas.microsoft.com/office/drawing/2014/main" id="{2ED1F1E7-96AD-B741-B279-CC00339BEF93}"/>
              </a:ext>
            </a:extLst>
          </p:cNvPr>
          <p:cNvSpPr txBox="1"/>
          <p:nvPr/>
        </p:nvSpPr>
        <p:spPr>
          <a:xfrm>
            <a:off x="1900770" y="3198287"/>
            <a:ext cx="445956" cy="246221"/>
          </a:xfrm>
          <a:prstGeom prst="rect">
            <a:avLst/>
          </a:prstGeom>
          <a:noFill/>
        </p:spPr>
        <p:txBody>
          <a:bodyPr wrap="none" rtlCol="0">
            <a:spAutoFit/>
          </a:bodyPr>
          <a:lstStyle/>
          <a:p>
            <a:r>
              <a:rPr lang="en-US" sz="1000" dirty="0"/>
              <a:t>state</a:t>
            </a:r>
          </a:p>
        </p:txBody>
      </p:sp>
      <p:sp>
        <p:nvSpPr>
          <p:cNvPr id="9" name="TextBox 8">
            <a:extLst>
              <a:ext uri="{FF2B5EF4-FFF2-40B4-BE49-F238E27FC236}">
                <a16:creationId xmlns:a16="http://schemas.microsoft.com/office/drawing/2014/main" id="{BCD4ABC0-64B1-6B4E-9D30-C7CB1C45543C}"/>
              </a:ext>
            </a:extLst>
          </p:cNvPr>
          <p:cNvSpPr txBox="1"/>
          <p:nvPr/>
        </p:nvSpPr>
        <p:spPr>
          <a:xfrm>
            <a:off x="2255520" y="3182779"/>
            <a:ext cx="423514" cy="246221"/>
          </a:xfrm>
          <a:prstGeom prst="rect">
            <a:avLst/>
          </a:prstGeom>
          <a:noFill/>
        </p:spPr>
        <p:txBody>
          <a:bodyPr wrap="none" rtlCol="0">
            <a:spAutoFit/>
          </a:bodyPr>
          <a:lstStyle/>
          <a:p>
            <a:r>
              <a:rPr lang="en-US" sz="1000" dirty="0"/>
              <a:t>time</a:t>
            </a:r>
          </a:p>
        </p:txBody>
      </p:sp>
      <p:sp>
        <p:nvSpPr>
          <p:cNvPr id="10" name="TextBox 9">
            <a:extLst>
              <a:ext uri="{FF2B5EF4-FFF2-40B4-BE49-F238E27FC236}">
                <a16:creationId xmlns:a16="http://schemas.microsoft.com/office/drawing/2014/main" id="{84BDA4B2-5EB5-7549-AA54-D5EEEFE10B65}"/>
              </a:ext>
            </a:extLst>
          </p:cNvPr>
          <p:cNvSpPr txBox="1"/>
          <p:nvPr/>
        </p:nvSpPr>
        <p:spPr>
          <a:xfrm>
            <a:off x="2579195" y="3173254"/>
            <a:ext cx="726481" cy="246221"/>
          </a:xfrm>
          <a:prstGeom prst="rect">
            <a:avLst/>
          </a:prstGeom>
          <a:noFill/>
        </p:spPr>
        <p:txBody>
          <a:bodyPr wrap="none" rtlCol="0">
            <a:spAutoFit/>
          </a:bodyPr>
          <a:lstStyle/>
          <a:p>
            <a:r>
              <a:rPr lang="en-US" sz="1000" dirty="0"/>
              <a:t>sequential</a:t>
            </a:r>
          </a:p>
        </p:txBody>
      </p:sp>
      <p:sp>
        <p:nvSpPr>
          <p:cNvPr id="11" name="TextBox 10">
            <a:extLst>
              <a:ext uri="{FF2B5EF4-FFF2-40B4-BE49-F238E27FC236}">
                <a16:creationId xmlns:a16="http://schemas.microsoft.com/office/drawing/2014/main" id="{DD36DB8A-3D40-B743-A023-DDA1257185E6}"/>
              </a:ext>
            </a:extLst>
          </p:cNvPr>
          <p:cNvSpPr txBox="1"/>
          <p:nvPr/>
        </p:nvSpPr>
        <p:spPr>
          <a:xfrm>
            <a:off x="2956862" y="3870245"/>
            <a:ext cx="697627" cy="246221"/>
          </a:xfrm>
          <a:prstGeom prst="rect">
            <a:avLst/>
          </a:prstGeom>
          <a:noFill/>
        </p:spPr>
        <p:txBody>
          <a:bodyPr wrap="none" rtlCol="0">
            <a:spAutoFit/>
          </a:bodyPr>
          <a:lstStyle/>
          <a:p>
            <a:r>
              <a:rPr lang="en-US" sz="1000" dirty="0"/>
              <a:t>area code</a:t>
            </a:r>
          </a:p>
        </p:txBody>
      </p:sp>
      <p:sp>
        <p:nvSpPr>
          <p:cNvPr id="12" name="TextBox 11">
            <a:extLst>
              <a:ext uri="{FF2B5EF4-FFF2-40B4-BE49-F238E27FC236}">
                <a16:creationId xmlns:a16="http://schemas.microsoft.com/office/drawing/2014/main" id="{949C6399-808D-B649-A219-10F186673E40}"/>
              </a:ext>
            </a:extLst>
          </p:cNvPr>
          <p:cNvSpPr txBox="1"/>
          <p:nvPr/>
        </p:nvSpPr>
        <p:spPr>
          <a:xfrm>
            <a:off x="3390692" y="3747134"/>
            <a:ext cx="679994" cy="246221"/>
          </a:xfrm>
          <a:prstGeom prst="rect">
            <a:avLst/>
          </a:prstGeom>
          <a:noFill/>
        </p:spPr>
        <p:txBody>
          <a:bodyPr wrap="none" rtlCol="0">
            <a:spAutoFit/>
          </a:bodyPr>
          <a:lstStyle/>
          <a:p>
            <a:r>
              <a:rPr lang="en-US" sz="1000" dirty="0"/>
              <a:t>exchange</a:t>
            </a:r>
          </a:p>
        </p:txBody>
      </p:sp>
      <p:sp>
        <p:nvSpPr>
          <p:cNvPr id="13" name="TextBox 12">
            <a:extLst>
              <a:ext uri="{FF2B5EF4-FFF2-40B4-BE49-F238E27FC236}">
                <a16:creationId xmlns:a16="http://schemas.microsoft.com/office/drawing/2014/main" id="{943D312E-C210-374E-AD65-AE9AE7D68D8D}"/>
              </a:ext>
            </a:extLst>
          </p:cNvPr>
          <p:cNvSpPr txBox="1"/>
          <p:nvPr/>
        </p:nvSpPr>
        <p:spPr>
          <a:xfrm>
            <a:off x="3973759" y="3812798"/>
            <a:ext cx="598241" cy="246221"/>
          </a:xfrm>
          <a:prstGeom prst="rect">
            <a:avLst/>
          </a:prstGeom>
          <a:noFill/>
        </p:spPr>
        <p:txBody>
          <a:bodyPr wrap="none" rtlCol="0">
            <a:spAutoFit/>
          </a:bodyPr>
          <a:lstStyle/>
          <a:p>
            <a:r>
              <a:rPr lang="en-US" sz="1000" dirty="0"/>
              <a:t>number</a:t>
            </a:r>
          </a:p>
        </p:txBody>
      </p:sp>
      <p:sp>
        <p:nvSpPr>
          <p:cNvPr id="14" name="TextBox 13">
            <a:extLst>
              <a:ext uri="{FF2B5EF4-FFF2-40B4-BE49-F238E27FC236}">
                <a16:creationId xmlns:a16="http://schemas.microsoft.com/office/drawing/2014/main" id="{6EF1D3FD-71D9-104C-AF4A-7C241902E5E2}"/>
              </a:ext>
            </a:extLst>
          </p:cNvPr>
          <p:cNvSpPr txBox="1"/>
          <p:nvPr/>
        </p:nvSpPr>
        <p:spPr>
          <a:xfrm>
            <a:off x="5452110" y="4494786"/>
            <a:ext cx="731290" cy="246221"/>
          </a:xfrm>
          <a:prstGeom prst="rect">
            <a:avLst/>
          </a:prstGeom>
          <a:noFill/>
        </p:spPr>
        <p:txBody>
          <a:bodyPr wrap="none" rtlCol="0">
            <a:spAutoFit/>
          </a:bodyPr>
          <a:lstStyle/>
          <a:p>
            <a:r>
              <a:rPr lang="en-US" sz="1000" dirty="0"/>
              <a:t>check sum</a:t>
            </a:r>
          </a:p>
        </p:txBody>
      </p:sp>
      <p:sp>
        <p:nvSpPr>
          <p:cNvPr id="15" name="TextBox 14">
            <a:extLst>
              <a:ext uri="{FF2B5EF4-FFF2-40B4-BE49-F238E27FC236}">
                <a16:creationId xmlns:a16="http://schemas.microsoft.com/office/drawing/2014/main" id="{E476E3D7-5050-5944-B795-E9FCC5B79B67}"/>
              </a:ext>
            </a:extLst>
          </p:cNvPr>
          <p:cNvSpPr txBox="1"/>
          <p:nvPr/>
        </p:nvSpPr>
        <p:spPr>
          <a:xfrm>
            <a:off x="3742295" y="4234294"/>
            <a:ext cx="909715" cy="553998"/>
          </a:xfrm>
          <a:prstGeom prst="rect">
            <a:avLst/>
          </a:prstGeom>
          <a:noFill/>
        </p:spPr>
        <p:txBody>
          <a:bodyPr wrap="square" rtlCol="0">
            <a:spAutoFit/>
          </a:bodyPr>
          <a:lstStyle/>
          <a:p>
            <a:pPr algn="ctr"/>
            <a:r>
              <a:rPr lang="en-US" sz="1000" dirty="0"/>
              <a:t>Bank identification number</a:t>
            </a:r>
          </a:p>
        </p:txBody>
      </p:sp>
      <p:sp>
        <p:nvSpPr>
          <p:cNvPr id="16" name="TextBox 15">
            <a:extLst>
              <a:ext uri="{FF2B5EF4-FFF2-40B4-BE49-F238E27FC236}">
                <a16:creationId xmlns:a16="http://schemas.microsoft.com/office/drawing/2014/main" id="{370CE446-EBBB-334B-8CC3-9948C1BC6DD7}"/>
              </a:ext>
            </a:extLst>
          </p:cNvPr>
          <p:cNvSpPr txBox="1"/>
          <p:nvPr/>
        </p:nvSpPr>
        <p:spPr>
          <a:xfrm>
            <a:off x="4572000" y="4494787"/>
            <a:ext cx="599844" cy="246221"/>
          </a:xfrm>
          <a:prstGeom prst="rect">
            <a:avLst/>
          </a:prstGeom>
          <a:noFill/>
        </p:spPr>
        <p:txBody>
          <a:bodyPr wrap="none" rtlCol="0">
            <a:spAutoFit/>
          </a:bodyPr>
          <a:lstStyle/>
          <a:p>
            <a:r>
              <a:rPr lang="en-US" sz="1000" dirty="0"/>
              <a:t>account</a:t>
            </a:r>
          </a:p>
        </p:txBody>
      </p:sp>
      <p:sp>
        <p:nvSpPr>
          <p:cNvPr id="17" name="TextBox 16">
            <a:extLst>
              <a:ext uri="{FF2B5EF4-FFF2-40B4-BE49-F238E27FC236}">
                <a16:creationId xmlns:a16="http://schemas.microsoft.com/office/drawing/2014/main" id="{BC20BAEE-7725-0D4A-9F84-4120E6BB4DE9}"/>
              </a:ext>
            </a:extLst>
          </p:cNvPr>
          <p:cNvSpPr txBox="1"/>
          <p:nvPr/>
        </p:nvSpPr>
        <p:spPr>
          <a:xfrm>
            <a:off x="3120160" y="4388182"/>
            <a:ext cx="697627" cy="400110"/>
          </a:xfrm>
          <a:prstGeom prst="rect">
            <a:avLst/>
          </a:prstGeom>
          <a:noFill/>
        </p:spPr>
        <p:txBody>
          <a:bodyPr wrap="square" rtlCol="0">
            <a:spAutoFit/>
          </a:bodyPr>
          <a:lstStyle/>
          <a:p>
            <a:pPr algn="ctr"/>
            <a:r>
              <a:rPr lang="en-US" sz="1000" dirty="0"/>
              <a:t>Industry identifier</a:t>
            </a:r>
          </a:p>
        </p:txBody>
      </p:sp>
    </p:spTree>
    <p:extLst>
      <p:ext uri="{BB962C8B-B14F-4D97-AF65-F5344CB8AC3E}">
        <p14:creationId xmlns:p14="http://schemas.microsoft.com/office/powerpoint/2010/main" val="240931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112785"/>
            <a:ext cx="8767483" cy="1325563"/>
          </a:xfrm>
        </p:spPr>
        <p:txBody>
          <a:bodyPr>
            <a:normAutofit/>
          </a:bodyPr>
          <a:lstStyle/>
          <a:p>
            <a:r>
              <a:rPr lang="en-US" sz="3600" dirty="0">
                <a:latin typeface="+mn-lt"/>
              </a:rPr>
              <a:t>Find Records For a Thomas Williams</a:t>
            </a:r>
          </a:p>
        </p:txBody>
      </p:sp>
      <p:sp>
        <p:nvSpPr>
          <p:cNvPr id="4" name="Content Placeholder 3"/>
          <p:cNvSpPr>
            <a:spLocks noGrp="1"/>
          </p:cNvSpPr>
          <p:nvPr>
            <p:ph sz="half" idx="2"/>
          </p:nvPr>
        </p:nvSpPr>
        <p:spPr>
          <a:xfrm>
            <a:off x="341827" y="1438348"/>
            <a:ext cx="7744897" cy="4905899"/>
          </a:xfrm>
        </p:spPr>
        <p:txBody>
          <a:bodyPr>
            <a:normAutofit/>
          </a:bodyPr>
          <a:lstStyle/>
          <a:p>
            <a:pPr marL="0" indent="0">
              <a:lnSpc>
                <a:spcPct val="100000"/>
              </a:lnSpc>
              <a:spcBef>
                <a:spcPts val="0"/>
              </a:spcBef>
              <a:buNone/>
            </a:pPr>
            <a:r>
              <a:rPr lang="en-US" sz="2400" dirty="0"/>
              <a:t>The FBI came to our NY organization and asked for help. They got a tip that someone named Thomas Williams is involved in some criminal activity.</a:t>
            </a:r>
          </a:p>
          <a:p>
            <a:pPr marL="0" indent="0">
              <a:lnSpc>
                <a:spcPct val="100000"/>
              </a:lnSpc>
              <a:spcBef>
                <a:spcPts val="0"/>
              </a:spcBef>
              <a:buNone/>
            </a:pPr>
            <a:endParaRPr lang="en-US" sz="2400" dirty="0"/>
          </a:p>
          <a:p>
            <a:pPr marL="0" indent="0">
              <a:lnSpc>
                <a:spcPct val="100000"/>
              </a:lnSpc>
              <a:spcBef>
                <a:spcPts val="0"/>
              </a:spcBef>
              <a:buNone/>
            </a:pPr>
            <a:r>
              <a:rPr lang="en-US" sz="2400" dirty="0"/>
              <a:t>They want us to find all the property records in our data that are associated with a person named Thomas Williams.</a:t>
            </a:r>
          </a:p>
          <a:p>
            <a:pPr marL="0" indent="0">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a:xfrm>
            <a:off x="6475998" y="6344568"/>
            <a:ext cx="2057400" cy="365125"/>
          </a:xfrm>
        </p:spPr>
        <p:txBody>
          <a:bodyPr/>
          <a:lstStyle/>
          <a:p>
            <a:fld id="{88CD9788-50B9-FE4F-BD86-303CACCBE7E1}" type="slidenum">
              <a:rPr lang="en-US" smtClean="0"/>
              <a:t>38</a:t>
            </a:fld>
            <a:endParaRPr lang="en-US" dirty="0"/>
          </a:p>
        </p:txBody>
      </p:sp>
    </p:spTree>
    <p:extLst>
      <p:ext uri="{BB962C8B-B14F-4D97-AF65-F5344CB8AC3E}">
        <p14:creationId xmlns:p14="http://schemas.microsoft.com/office/powerpoint/2010/main" val="1614514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112785"/>
            <a:ext cx="8767483" cy="1325563"/>
          </a:xfrm>
        </p:spPr>
        <p:txBody>
          <a:bodyPr>
            <a:normAutofit/>
          </a:bodyPr>
          <a:lstStyle/>
          <a:p>
            <a:r>
              <a:rPr lang="en-US" sz="3600" dirty="0">
                <a:latin typeface="+mn-lt"/>
              </a:rPr>
              <a:t>Homework 3 </a:t>
            </a:r>
            <a:r>
              <a:rPr lang="mr-IN" sz="3600" dirty="0">
                <a:latin typeface="+mn-lt"/>
              </a:rPr>
              <a:t>–</a:t>
            </a:r>
            <a:r>
              <a:rPr lang="en-US" sz="3600" dirty="0">
                <a:latin typeface="+mn-lt"/>
              </a:rPr>
              <a:t> Find the </a:t>
            </a:r>
            <a:r>
              <a:rPr lang="en-US" sz="3600">
                <a:latin typeface="+mn-lt"/>
              </a:rPr>
              <a:t>Thomas Williams</a:t>
            </a:r>
            <a:endParaRPr lang="en-US" sz="3600" dirty="0">
              <a:latin typeface="+mn-lt"/>
            </a:endParaRPr>
          </a:p>
        </p:txBody>
      </p:sp>
      <p:sp>
        <p:nvSpPr>
          <p:cNvPr id="4" name="Content Placeholder 3"/>
          <p:cNvSpPr>
            <a:spLocks noGrp="1"/>
          </p:cNvSpPr>
          <p:nvPr>
            <p:ph sz="half" idx="2"/>
          </p:nvPr>
        </p:nvSpPr>
        <p:spPr>
          <a:xfrm>
            <a:off x="341828" y="1438348"/>
            <a:ext cx="4832448" cy="4905899"/>
          </a:xfrm>
        </p:spPr>
        <p:txBody>
          <a:bodyPr>
            <a:normAutofit/>
          </a:bodyPr>
          <a:lstStyle/>
          <a:p>
            <a:pPr marL="0" indent="0">
              <a:lnSpc>
                <a:spcPct val="100000"/>
              </a:lnSpc>
              <a:spcBef>
                <a:spcPts val="0"/>
              </a:spcBef>
              <a:buNone/>
            </a:pPr>
            <a:r>
              <a:rPr lang="en-US" sz="2400" dirty="0"/>
              <a:t>In the NY property data, which  records have as an owner a person named Thomas Williams?</a:t>
            </a:r>
          </a:p>
          <a:p>
            <a:pPr marL="0" indent="0">
              <a:lnSpc>
                <a:spcPct val="100000"/>
              </a:lnSpc>
              <a:spcBef>
                <a:spcPts val="0"/>
              </a:spcBef>
              <a:buNone/>
            </a:pPr>
            <a:endParaRPr lang="en-US" sz="2400" dirty="0"/>
          </a:p>
          <a:p>
            <a:pPr marL="0" indent="0">
              <a:lnSpc>
                <a:spcPct val="100000"/>
              </a:lnSpc>
              <a:spcBef>
                <a:spcPts val="0"/>
              </a:spcBef>
              <a:buNone/>
            </a:pPr>
            <a:r>
              <a:rPr lang="en-US" sz="2400" dirty="0"/>
              <a:t>Submit a list with the count and all the records you find (record #, name, count, sorted by record #)</a:t>
            </a:r>
          </a:p>
          <a:p>
            <a:pPr marL="0" indent="0">
              <a:lnSpc>
                <a:spcPct val="100000"/>
              </a:lnSpc>
              <a:spcBef>
                <a:spcPts val="0"/>
              </a:spcBef>
              <a:buNone/>
            </a:pPr>
            <a:endParaRPr lang="en-US" sz="2400" dirty="0"/>
          </a:p>
          <a:p>
            <a:pPr marL="0" indent="0">
              <a:lnSpc>
                <a:spcPct val="100000"/>
              </a:lnSpc>
              <a:spcBef>
                <a:spcPts val="0"/>
              </a:spcBef>
              <a:buNone/>
            </a:pPr>
            <a:endParaRPr lang="en-US" sz="2400" dirty="0"/>
          </a:p>
          <a:p>
            <a:pPr marL="0" indent="0">
              <a:lnSpc>
                <a:spcPct val="100000"/>
              </a:lnSpc>
              <a:spcBef>
                <a:spcPts val="0"/>
              </a:spcBef>
              <a:buNone/>
            </a:pPr>
            <a:endParaRPr lang="en-US" sz="2400" dirty="0"/>
          </a:p>
          <a:p>
            <a:pPr marL="0" indent="0">
              <a:lnSpc>
                <a:spcPct val="100000"/>
              </a:lnSpc>
              <a:spcBef>
                <a:spcPts val="0"/>
              </a:spcBef>
              <a:buNone/>
            </a:pPr>
            <a:endParaRPr lang="en-US" sz="2400" dirty="0"/>
          </a:p>
          <a:p>
            <a:pPr marL="0" indent="0">
              <a:lnSpc>
                <a:spcPct val="100000"/>
              </a:lnSpc>
              <a:spcBef>
                <a:spcPts val="0"/>
              </a:spcBef>
              <a:buNone/>
            </a:pPr>
            <a:endParaRPr lang="en-US" sz="2400" dirty="0"/>
          </a:p>
          <a:p>
            <a:pPr marL="457200" lvl="1" indent="0">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a:xfrm>
            <a:off x="6475998" y="6344568"/>
            <a:ext cx="2057400" cy="365125"/>
          </a:xfrm>
        </p:spPr>
        <p:txBody>
          <a:bodyPr/>
          <a:lstStyle/>
          <a:p>
            <a:fld id="{88CD9788-50B9-FE4F-BD86-303CACCBE7E1}" type="slidenum">
              <a:rPr lang="en-US" smtClean="0"/>
              <a:t>39</a:t>
            </a:fld>
            <a:endParaRPr lang="en-US" dirty="0"/>
          </a:p>
        </p:txBody>
      </p:sp>
      <p:sp>
        <p:nvSpPr>
          <p:cNvPr id="9" name="TextBox 8">
            <a:extLst>
              <a:ext uri="{FF2B5EF4-FFF2-40B4-BE49-F238E27FC236}">
                <a16:creationId xmlns:a16="http://schemas.microsoft.com/office/drawing/2014/main" id="{FC9ADCA7-22FD-A14B-94B5-B31D981B91D5}"/>
              </a:ext>
            </a:extLst>
          </p:cNvPr>
          <p:cNvSpPr txBox="1"/>
          <p:nvPr/>
        </p:nvSpPr>
        <p:spPr>
          <a:xfrm>
            <a:off x="2854972" y="4424789"/>
            <a:ext cx="1345204" cy="923330"/>
          </a:xfrm>
          <a:prstGeom prst="rect">
            <a:avLst/>
          </a:prstGeom>
          <a:noFill/>
        </p:spPr>
        <p:txBody>
          <a:bodyPr wrap="square" rtlCol="0">
            <a:spAutoFit/>
          </a:bodyPr>
          <a:lstStyle/>
          <a:p>
            <a:pPr algn="ctr"/>
            <a:r>
              <a:rPr lang="en-US" dirty="0"/>
              <a:t>Example showing the format</a:t>
            </a:r>
          </a:p>
        </p:txBody>
      </p:sp>
      <p:sp>
        <p:nvSpPr>
          <p:cNvPr id="10" name="TextBox 9">
            <a:extLst>
              <a:ext uri="{FF2B5EF4-FFF2-40B4-BE49-F238E27FC236}">
                <a16:creationId xmlns:a16="http://schemas.microsoft.com/office/drawing/2014/main" id="{ECB48FFD-949F-2143-B0EC-179DD1D1FD85}"/>
              </a:ext>
            </a:extLst>
          </p:cNvPr>
          <p:cNvSpPr txBox="1"/>
          <p:nvPr/>
        </p:nvSpPr>
        <p:spPr>
          <a:xfrm>
            <a:off x="6663591" y="1629655"/>
            <a:ext cx="934615" cy="369332"/>
          </a:xfrm>
          <a:prstGeom prst="rect">
            <a:avLst/>
          </a:prstGeom>
          <a:noFill/>
        </p:spPr>
        <p:txBody>
          <a:bodyPr wrap="none" rtlCol="0">
            <a:spAutoFit/>
          </a:bodyPr>
          <a:lstStyle/>
          <a:p>
            <a:r>
              <a:rPr lang="en-US" b="1" dirty="0"/>
              <a:t>Grading</a:t>
            </a:r>
          </a:p>
        </p:txBody>
      </p:sp>
      <p:sp>
        <p:nvSpPr>
          <p:cNvPr id="3" name="TextBox 2">
            <a:extLst>
              <a:ext uri="{FF2B5EF4-FFF2-40B4-BE49-F238E27FC236}">
                <a16:creationId xmlns:a16="http://schemas.microsoft.com/office/drawing/2014/main" id="{72C1D576-9078-1C4E-A3D7-A33678B8C66F}"/>
              </a:ext>
            </a:extLst>
          </p:cNvPr>
          <p:cNvSpPr txBox="1"/>
          <p:nvPr/>
        </p:nvSpPr>
        <p:spPr>
          <a:xfrm>
            <a:off x="5728399" y="1996858"/>
            <a:ext cx="2804999" cy="369332"/>
          </a:xfrm>
          <a:prstGeom prst="rect">
            <a:avLst/>
          </a:prstGeom>
          <a:noFill/>
        </p:spPr>
        <p:txBody>
          <a:bodyPr wrap="none" rtlCol="0">
            <a:spAutoFit/>
          </a:bodyPr>
          <a:lstStyle/>
          <a:p>
            <a:r>
              <a:rPr lang="en-US" dirty="0" err="1"/>
              <a:t>N</a:t>
            </a:r>
            <a:r>
              <a:rPr lang="en-US" baseline="-25000" dirty="0" err="1"/>
              <a:t>student</a:t>
            </a:r>
            <a:r>
              <a:rPr lang="en-US" dirty="0"/>
              <a:t> = # correct - # wrong</a:t>
            </a:r>
          </a:p>
        </p:txBody>
      </p:sp>
      <p:sp>
        <p:nvSpPr>
          <p:cNvPr id="6" name="TextBox 5">
            <a:extLst>
              <a:ext uri="{FF2B5EF4-FFF2-40B4-BE49-F238E27FC236}">
                <a16:creationId xmlns:a16="http://schemas.microsoft.com/office/drawing/2014/main" id="{EBFF7680-EB77-424C-BDEE-EB924B95F5EC}"/>
              </a:ext>
            </a:extLst>
          </p:cNvPr>
          <p:cNvSpPr txBox="1"/>
          <p:nvPr/>
        </p:nvSpPr>
        <p:spPr>
          <a:xfrm>
            <a:off x="5973274" y="2488375"/>
            <a:ext cx="2993127" cy="369332"/>
          </a:xfrm>
          <a:prstGeom prst="rect">
            <a:avLst/>
          </a:prstGeom>
          <a:noFill/>
        </p:spPr>
        <p:txBody>
          <a:bodyPr wrap="none" rtlCol="0">
            <a:spAutoFit/>
          </a:bodyPr>
          <a:lstStyle/>
          <a:p>
            <a:r>
              <a:rPr lang="en-US" dirty="0"/>
              <a:t>% student = </a:t>
            </a:r>
            <a:r>
              <a:rPr lang="en-US" dirty="0" err="1"/>
              <a:t>N</a:t>
            </a:r>
            <a:r>
              <a:rPr lang="en-US" baseline="-25000" dirty="0" err="1"/>
              <a:t>student</a:t>
            </a:r>
            <a:r>
              <a:rPr lang="en-US" dirty="0"/>
              <a:t> / </a:t>
            </a:r>
            <a:r>
              <a:rPr lang="en-US" dirty="0" err="1"/>
              <a:t>N</a:t>
            </a:r>
            <a:r>
              <a:rPr lang="en-US" baseline="-25000" dirty="0" err="1"/>
              <a:t>my</a:t>
            </a:r>
            <a:r>
              <a:rPr lang="en-US" baseline="-25000" dirty="0"/>
              <a:t> answer</a:t>
            </a:r>
            <a:endParaRPr lang="en-US" dirty="0"/>
          </a:p>
        </p:txBody>
      </p:sp>
      <p:sp>
        <p:nvSpPr>
          <p:cNvPr id="11" name="TextBox 10">
            <a:extLst>
              <a:ext uri="{FF2B5EF4-FFF2-40B4-BE49-F238E27FC236}">
                <a16:creationId xmlns:a16="http://schemas.microsoft.com/office/drawing/2014/main" id="{DF33F943-ABFB-E246-AC16-246C8670E3CA}"/>
              </a:ext>
            </a:extLst>
          </p:cNvPr>
          <p:cNvSpPr txBox="1"/>
          <p:nvPr/>
        </p:nvSpPr>
        <p:spPr>
          <a:xfrm>
            <a:off x="6225233" y="3271196"/>
            <a:ext cx="1811330" cy="369332"/>
          </a:xfrm>
          <a:prstGeom prst="rect">
            <a:avLst/>
          </a:prstGeom>
          <a:noFill/>
        </p:spPr>
        <p:txBody>
          <a:bodyPr wrap="none" rtlCol="0">
            <a:spAutoFit/>
          </a:bodyPr>
          <a:lstStyle/>
          <a:p>
            <a:r>
              <a:rPr lang="en-US" dirty="0"/>
              <a:t>% student  points</a:t>
            </a:r>
          </a:p>
        </p:txBody>
      </p:sp>
      <p:sp>
        <p:nvSpPr>
          <p:cNvPr id="12" name="TextBox 11">
            <a:extLst>
              <a:ext uri="{FF2B5EF4-FFF2-40B4-BE49-F238E27FC236}">
                <a16:creationId xmlns:a16="http://schemas.microsoft.com/office/drawing/2014/main" id="{22CAEC4A-4CAF-174D-B069-0F66A23FF5F8}"/>
              </a:ext>
            </a:extLst>
          </p:cNvPr>
          <p:cNvSpPr txBox="1"/>
          <p:nvPr/>
        </p:nvSpPr>
        <p:spPr>
          <a:xfrm>
            <a:off x="6431515" y="3862163"/>
            <a:ext cx="699230" cy="369332"/>
          </a:xfrm>
          <a:prstGeom prst="rect">
            <a:avLst/>
          </a:prstGeom>
          <a:noFill/>
        </p:spPr>
        <p:txBody>
          <a:bodyPr wrap="none" rtlCol="0">
            <a:spAutoFit/>
          </a:bodyPr>
          <a:lstStyle/>
          <a:p>
            <a:r>
              <a:rPr lang="en-US" dirty="0"/>
              <a:t>&gt;95%</a:t>
            </a:r>
          </a:p>
        </p:txBody>
      </p:sp>
      <p:sp>
        <p:nvSpPr>
          <p:cNvPr id="13" name="TextBox 12">
            <a:extLst>
              <a:ext uri="{FF2B5EF4-FFF2-40B4-BE49-F238E27FC236}">
                <a16:creationId xmlns:a16="http://schemas.microsoft.com/office/drawing/2014/main" id="{056A0282-B821-C94B-836B-287C5263AFC0}"/>
              </a:ext>
            </a:extLst>
          </p:cNvPr>
          <p:cNvSpPr txBox="1"/>
          <p:nvPr/>
        </p:nvSpPr>
        <p:spPr>
          <a:xfrm>
            <a:off x="7431215" y="3863742"/>
            <a:ext cx="418704" cy="369332"/>
          </a:xfrm>
          <a:prstGeom prst="rect">
            <a:avLst/>
          </a:prstGeom>
          <a:noFill/>
        </p:spPr>
        <p:txBody>
          <a:bodyPr wrap="none" rtlCol="0">
            <a:spAutoFit/>
          </a:bodyPr>
          <a:lstStyle/>
          <a:p>
            <a:r>
              <a:rPr lang="en-US" dirty="0"/>
              <a:t>14</a:t>
            </a:r>
          </a:p>
        </p:txBody>
      </p:sp>
      <p:sp>
        <p:nvSpPr>
          <p:cNvPr id="14" name="TextBox 13">
            <a:extLst>
              <a:ext uri="{FF2B5EF4-FFF2-40B4-BE49-F238E27FC236}">
                <a16:creationId xmlns:a16="http://schemas.microsoft.com/office/drawing/2014/main" id="{D53A1DE3-2DD7-E04C-B19D-EED5E3AEA893}"/>
              </a:ext>
            </a:extLst>
          </p:cNvPr>
          <p:cNvSpPr txBox="1"/>
          <p:nvPr/>
        </p:nvSpPr>
        <p:spPr>
          <a:xfrm>
            <a:off x="6431515" y="4185397"/>
            <a:ext cx="699230" cy="369332"/>
          </a:xfrm>
          <a:prstGeom prst="rect">
            <a:avLst/>
          </a:prstGeom>
          <a:noFill/>
        </p:spPr>
        <p:txBody>
          <a:bodyPr wrap="none" rtlCol="0">
            <a:spAutoFit/>
          </a:bodyPr>
          <a:lstStyle/>
          <a:p>
            <a:r>
              <a:rPr lang="en-US" dirty="0"/>
              <a:t>&gt;90%</a:t>
            </a:r>
          </a:p>
        </p:txBody>
      </p:sp>
      <p:sp>
        <p:nvSpPr>
          <p:cNvPr id="15" name="TextBox 14">
            <a:extLst>
              <a:ext uri="{FF2B5EF4-FFF2-40B4-BE49-F238E27FC236}">
                <a16:creationId xmlns:a16="http://schemas.microsoft.com/office/drawing/2014/main" id="{B7D119FC-227D-EB48-B151-E146F93F48F0}"/>
              </a:ext>
            </a:extLst>
          </p:cNvPr>
          <p:cNvSpPr txBox="1"/>
          <p:nvPr/>
        </p:nvSpPr>
        <p:spPr>
          <a:xfrm>
            <a:off x="6431515" y="4508631"/>
            <a:ext cx="699230" cy="369332"/>
          </a:xfrm>
          <a:prstGeom prst="rect">
            <a:avLst/>
          </a:prstGeom>
          <a:noFill/>
        </p:spPr>
        <p:txBody>
          <a:bodyPr wrap="none" rtlCol="0">
            <a:spAutoFit/>
          </a:bodyPr>
          <a:lstStyle/>
          <a:p>
            <a:r>
              <a:rPr lang="en-US" dirty="0"/>
              <a:t>&gt;85%</a:t>
            </a:r>
          </a:p>
        </p:txBody>
      </p:sp>
      <p:sp>
        <p:nvSpPr>
          <p:cNvPr id="16" name="TextBox 15">
            <a:extLst>
              <a:ext uri="{FF2B5EF4-FFF2-40B4-BE49-F238E27FC236}">
                <a16:creationId xmlns:a16="http://schemas.microsoft.com/office/drawing/2014/main" id="{D7009A79-9B32-424C-9DD1-1EB933DF1093}"/>
              </a:ext>
            </a:extLst>
          </p:cNvPr>
          <p:cNvSpPr txBox="1"/>
          <p:nvPr/>
        </p:nvSpPr>
        <p:spPr>
          <a:xfrm>
            <a:off x="6431515" y="4831865"/>
            <a:ext cx="699230" cy="369332"/>
          </a:xfrm>
          <a:prstGeom prst="rect">
            <a:avLst/>
          </a:prstGeom>
          <a:noFill/>
        </p:spPr>
        <p:txBody>
          <a:bodyPr wrap="none" rtlCol="0">
            <a:spAutoFit/>
          </a:bodyPr>
          <a:lstStyle/>
          <a:p>
            <a:r>
              <a:rPr lang="en-US" dirty="0"/>
              <a:t>&gt;80%</a:t>
            </a:r>
          </a:p>
        </p:txBody>
      </p:sp>
      <p:sp>
        <p:nvSpPr>
          <p:cNvPr id="17" name="TextBox 16">
            <a:extLst>
              <a:ext uri="{FF2B5EF4-FFF2-40B4-BE49-F238E27FC236}">
                <a16:creationId xmlns:a16="http://schemas.microsoft.com/office/drawing/2014/main" id="{ABAC5794-13C1-B647-B277-1AE49C90FBC8}"/>
              </a:ext>
            </a:extLst>
          </p:cNvPr>
          <p:cNvSpPr txBox="1"/>
          <p:nvPr/>
        </p:nvSpPr>
        <p:spPr>
          <a:xfrm>
            <a:off x="7431215" y="4186855"/>
            <a:ext cx="418704" cy="369332"/>
          </a:xfrm>
          <a:prstGeom prst="rect">
            <a:avLst/>
          </a:prstGeom>
          <a:noFill/>
        </p:spPr>
        <p:txBody>
          <a:bodyPr wrap="none" rtlCol="0">
            <a:spAutoFit/>
          </a:bodyPr>
          <a:lstStyle/>
          <a:p>
            <a:r>
              <a:rPr lang="en-US" dirty="0"/>
              <a:t>13</a:t>
            </a:r>
          </a:p>
        </p:txBody>
      </p:sp>
      <p:sp>
        <p:nvSpPr>
          <p:cNvPr id="18" name="TextBox 17">
            <a:extLst>
              <a:ext uri="{FF2B5EF4-FFF2-40B4-BE49-F238E27FC236}">
                <a16:creationId xmlns:a16="http://schemas.microsoft.com/office/drawing/2014/main" id="{13D4CEEB-1814-BD44-B7C7-B527E551DED3}"/>
              </a:ext>
            </a:extLst>
          </p:cNvPr>
          <p:cNvSpPr txBox="1"/>
          <p:nvPr/>
        </p:nvSpPr>
        <p:spPr>
          <a:xfrm>
            <a:off x="7431215" y="4509968"/>
            <a:ext cx="418704" cy="369332"/>
          </a:xfrm>
          <a:prstGeom prst="rect">
            <a:avLst/>
          </a:prstGeom>
          <a:noFill/>
        </p:spPr>
        <p:txBody>
          <a:bodyPr wrap="none" rtlCol="0">
            <a:spAutoFit/>
          </a:bodyPr>
          <a:lstStyle/>
          <a:p>
            <a:r>
              <a:rPr lang="en-US" dirty="0"/>
              <a:t>12</a:t>
            </a:r>
          </a:p>
        </p:txBody>
      </p:sp>
      <p:sp>
        <p:nvSpPr>
          <p:cNvPr id="19" name="TextBox 18">
            <a:extLst>
              <a:ext uri="{FF2B5EF4-FFF2-40B4-BE49-F238E27FC236}">
                <a16:creationId xmlns:a16="http://schemas.microsoft.com/office/drawing/2014/main" id="{E720AC76-CE15-384C-A240-CCA73F562B10}"/>
              </a:ext>
            </a:extLst>
          </p:cNvPr>
          <p:cNvSpPr txBox="1"/>
          <p:nvPr/>
        </p:nvSpPr>
        <p:spPr>
          <a:xfrm>
            <a:off x="7431215" y="4833081"/>
            <a:ext cx="418704" cy="369332"/>
          </a:xfrm>
          <a:prstGeom prst="rect">
            <a:avLst/>
          </a:prstGeom>
          <a:noFill/>
        </p:spPr>
        <p:txBody>
          <a:bodyPr wrap="none" rtlCol="0">
            <a:spAutoFit/>
          </a:bodyPr>
          <a:lstStyle/>
          <a:p>
            <a:r>
              <a:rPr lang="en-US" dirty="0"/>
              <a:t>10</a:t>
            </a:r>
          </a:p>
        </p:txBody>
      </p:sp>
      <p:sp>
        <p:nvSpPr>
          <p:cNvPr id="20" name="TextBox 19">
            <a:extLst>
              <a:ext uri="{FF2B5EF4-FFF2-40B4-BE49-F238E27FC236}">
                <a16:creationId xmlns:a16="http://schemas.microsoft.com/office/drawing/2014/main" id="{FBD7A34D-EA38-B147-948D-65BF7BA570F0}"/>
              </a:ext>
            </a:extLst>
          </p:cNvPr>
          <p:cNvSpPr txBox="1"/>
          <p:nvPr/>
        </p:nvSpPr>
        <p:spPr>
          <a:xfrm>
            <a:off x="6431515" y="5155098"/>
            <a:ext cx="699230" cy="369332"/>
          </a:xfrm>
          <a:prstGeom prst="rect">
            <a:avLst/>
          </a:prstGeom>
          <a:noFill/>
        </p:spPr>
        <p:txBody>
          <a:bodyPr wrap="none" rtlCol="0">
            <a:spAutoFit/>
          </a:bodyPr>
          <a:lstStyle/>
          <a:p>
            <a:r>
              <a:rPr lang="en-US" dirty="0"/>
              <a:t>&gt;75%</a:t>
            </a:r>
          </a:p>
        </p:txBody>
      </p:sp>
      <p:sp>
        <p:nvSpPr>
          <p:cNvPr id="21" name="TextBox 20">
            <a:extLst>
              <a:ext uri="{FF2B5EF4-FFF2-40B4-BE49-F238E27FC236}">
                <a16:creationId xmlns:a16="http://schemas.microsoft.com/office/drawing/2014/main" id="{9B95199D-0510-FC42-88FA-441BC92B2DD2}"/>
              </a:ext>
            </a:extLst>
          </p:cNvPr>
          <p:cNvSpPr txBox="1"/>
          <p:nvPr/>
        </p:nvSpPr>
        <p:spPr>
          <a:xfrm>
            <a:off x="7489724" y="5156193"/>
            <a:ext cx="301686" cy="369332"/>
          </a:xfrm>
          <a:prstGeom prst="rect">
            <a:avLst/>
          </a:prstGeom>
          <a:noFill/>
        </p:spPr>
        <p:txBody>
          <a:bodyPr wrap="none" rtlCol="0">
            <a:spAutoFit/>
          </a:bodyPr>
          <a:lstStyle/>
          <a:p>
            <a:r>
              <a:rPr lang="en-US" dirty="0"/>
              <a:t>9</a:t>
            </a:r>
          </a:p>
        </p:txBody>
      </p:sp>
      <p:pic>
        <p:nvPicPr>
          <p:cNvPr id="8" name="Picture 7">
            <a:extLst>
              <a:ext uri="{FF2B5EF4-FFF2-40B4-BE49-F238E27FC236}">
                <a16:creationId xmlns:a16="http://schemas.microsoft.com/office/drawing/2014/main" id="{7AE3BC20-9DCA-2241-9795-E16E245A971E}"/>
              </a:ext>
            </a:extLst>
          </p:cNvPr>
          <p:cNvPicPr>
            <a:picLocks noChangeAspect="1"/>
          </p:cNvPicPr>
          <p:nvPr/>
        </p:nvPicPr>
        <p:blipFill>
          <a:blip r:embed="rId3"/>
          <a:stretch>
            <a:fillRect/>
          </a:stretch>
        </p:blipFill>
        <p:spPr>
          <a:xfrm>
            <a:off x="911279" y="4445839"/>
            <a:ext cx="1692275" cy="881231"/>
          </a:xfrm>
          <a:prstGeom prst="rect">
            <a:avLst/>
          </a:prstGeom>
        </p:spPr>
      </p:pic>
      <p:sp>
        <p:nvSpPr>
          <p:cNvPr id="23" name="TextBox 22">
            <a:extLst>
              <a:ext uri="{FF2B5EF4-FFF2-40B4-BE49-F238E27FC236}">
                <a16:creationId xmlns:a16="http://schemas.microsoft.com/office/drawing/2014/main" id="{7FE143FA-3237-D340-B50D-E53EAFFDB698}"/>
              </a:ext>
            </a:extLst>
          </p:cNvPr>
          <p:cNvSpPr txBox="1"/>
          <p:nvPr/>
        </p:nvSpPr>
        <p:spPr>
          <a:xfrm>
            <a:off x="1570618" y="5250046"/>
            <a:ext cx="343364" cy="369332"/>
          </a:xfrm>
          <a:prstGeom prst="rect">
            <a:avLst/>
          </a:prstGeom>
          <a:noFill/>
        </p:spPr>
        <p:txBody>
          <a:bodyPr wrap="none" rtlCol="0">
            <a:spAutoFit/>
          </a:bodyPr>
          <a:lstStyle/>
          <a:p>
            <a:r>
              <a:rPr lang="en-US" dirty="0"/>
              <a:t>…</a:t>
            </a:r>
          </a:p>
        </p:txBody>
      </p:sp>
      <p:sp>
        <p:nvSpPr>
          <p:cNvPr id="24" name="TextBox 23">
            <a:extLst>
              <a:ext uri="{FF2B5EF4-FFF2-40B4-BE49-F238E27FC236}">
                <a16:creationId xmlns:a16="http://schemas.microsoft.com/office/drawing/2014/main" id="{1D68B23B-2072-D643-B380-6A10625C67D7}"/>
              </a:ext>
            </a:extLst>
          </p:cNvPr>
          <p:cNvSpPr txBox="1"/>
          <p:nvPr/>
        </p:nvSpPr>
        <p:spPr>
          <a:xfrm>
            <a:off x="6458515" y="3539719"/>
            <a:ext cx="700833" cy="369332"/>
          </a:xfrm>
          <a:prstGeom prst="rect">
            <a:avLst/>
          </a:prstGeom>
          <a:noFill/>
        </p:spPr>
        <p:txBody>
          <a:bodyPr wrap="none" rtlCol="0">
            <a:spAutoFit/>
          </a:bodyPr>
          <a:lstStyle/>
          <a:p>
            <a:r>
              <a:rPr lang="en-US" dirty="0"/>
              <a:t>100%</a:t>
            </a:r>
          </a:p>
        </p:txBody>
      </p:sp>
      <p:sp>
        <p:nvSpPr>
          <p:cNvPr id="25" name="TextBox 24">
            <a:extLst>
              <a:ext uri="{FF2B5EF4-FFF2-40B4-BE49-F238E27FC236}">
                <a16:creationId xmlns:a16="http://schemas.microsoft.com/office/drawing/2014/main" id="{A55FEDA2-D56F-EB44-B2B4-FC15872004A2}"/>
              </a:ext>
            </a:extLst>
          </p:cNvPr>
          <p:cNvSpPr txBox="1"/>
          <p:nvPr/>
        </p:nvSpPr>
        <p:spPr>
          <a:xfrm>
            <a:off x="7431215" y="3541298"/>
            <a:ext cx="418704" cy="369332"/>
          </a:xfrm>
          <a:prstGeom prst="rect">
            <a:avLst/>
          </a:prstGeom>
          <a:noFill/>
        </p:spPr>
        <p:txBody>
          <a:bodyPr wrap="none" rtlCol="0">
            <a:spAutoFit/>
          </a:bodyPr>
          <a:lstStyle/>
          <a:p>
            <a:r>
              <a:rPr lang="en-US" dirty="0"/>
              <a:t>15</a:t>
            </a:r>
          </a:p>
        </p:txBody>
      </p:sp>
    </p:spTree>
    <p:extLst>
      <p:ext uri="{BB962C8B-B14F-4D97-AF65-F5344CB8AC3E}">
        <p14:creationId xmlns:p14="http://schemas.microsoft.com/office/powerpoint/2010/main" val="347079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907" y="516803"/>
            <a:ext cx="8407400" cy="317500"/>
          </a:xfrm>
        </p:spPr>
        <p:txBody>
          <a:bodyPr>
            <a:noAutofit/>
          </a:bodyPr>
          <a:lstStyle/>
          <a:p>
            <a:r>
              <a:rPr lang="en-US" sz="3600" dirty="0">
                <a:latin typeface="+mn-lt"/>
              </a:rPr>
              <a:t>What is a Statistical Model?</a:t>
            </a:r>
          </a:p>
        </p:txBody>
      </p:sp>
      <p:sp>
        <p:nvSpPr>
          <p:cNvPr id="3" name="Content Placeholder 2"/>
          <p:cNvSpPr>
            <a:spLocks noGrp="1"/>
          </p:cNvSpPr>
          <p:nvPr>
            <p:ph idx="1"/>
          </p:nvPr>
        </p:nvSpPr>
        <p:spPr>
          <a:xfrm>
            <a:off x="204462" y="1510748"/>
            <a:ext cx="8729396" cy="4978588"/>
          </a:xfrm>
        </p:spPr>
        <p:txBody>
          <a:bodyPr>
            <a:normAutofit fontScale="92500" lnSpcReduction="10000"/>
          </a:bodyPr>
          <a:lstStyle/>
          <a:p>
            <a:r>
              <a:rPr lang="en-US" sz="2600" dirty="0"/>
              <a:t>A statistical model is a </a:t>
            </a:r>
            <a:r>
              <a:rPr lang="en-US" sz="2600" b="1" dirty="0"/>
              <a:t>functional relationship</a:t>
            </a:r>
            <a:r>
              <a:rPr lang="en-US" sz="2600" dirty="0"/>
              <a:t>, y = f(x), between a bunch of inputs and an output, where this relationship is </a:t>
            </a:r>
            <a:r>
              <a:rPr lang="en-US" sz="2600" b="1" dirty="0"/>
              <a:t>approximated from discrete data points </a:t>
            </a:r>
            <a:r>
              <a:rPr lang="en-US" sz="2600" dirty="0"/>
              <a:t>that have been collected</a:t>
            </a:r>
          </a:p>
          <a:p>
            <a:endParaRPr lang="en-US" sz="2600" dirty="0"/>
          </a:p>
          <a:p>
            <a:r>
              <a:rPr lang="en-US" sz="2600" dirty="0"/>
              <a:t>Examples:</a:t>
            </a:r>
          </a:p>
          <a:p>
            <a:pPr lvl="1"/>
            <a:r>
              <a:rPr lang="en-US" dirty="0"/>
              <a:t>Will this person pay back a loan? (credit score)</a:t>
            </a:r>
          </a:p>
          <a:p>
            <a:pPr lvl="1"/>
            <a:r>
              <a:rPr lang="en-US" dirty="0"/>
              <a:t>Is this healthcare claim a fraud?</a:t>
            </a:r>
          </a:p>
          <a:p>
            <a:pPr lvl="1"/>
            <a:r>
              <a:rPr lang="en-US" dirty="0"/>
              <a:t>Will John buy this product if I offer it to him?</a:t>
            </a:r>
          </a:p>
          <a:p>
            <a:pPr lvl="1"/>
            <a:r>
              <a:rPr lang="en-US" dirty="0"/>
              <a:t>Where will the stock market be in a month?</a:t>
            </a:r>
          </a:p>
          <a:p>
            <a:pPr lvl="1"/>
            <a:endParaRPr lang="en-US" sz="2600" dirty="0"/>
          </a:p>
          <a:p>
            <a:pPr lvl="1"/>
            <a:endParaRPr lang="en-US" sz="2600" dirty="0"/>
          </a:p>
          <a:p>
            <a:r>
              <a:rPr lang="en-US" sz="2600" dirty="0"/>
              <a:t>A statistical model is built (trained) by “showing” it a data set of past examples</a:t>
            </a:r>
          </a:p>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061114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Autofit/>
          </a:bodyPr>
          <a:lstStyle/>
          <a:p>
            <a:r>
              <a:rPr lang="en-US" sz="3600" dirty="0">
                <a:latin typeface="+mn-lt"/>
              </a:rPr>
              <a:t>Break</a:t>
            </a:r>
            <a:br>
              <a:rPr lang="en-US" sz="3600" dirty="0">
                <a:latin typeface="+mn-lt"/>
              </a:rPr>
            </a:br>
            <a:br>
              <a:rPr lang="en-US" sz="3600" dirty="0">
                <a:latin typeface="+mn-lt"/>
              </a:rPr>
            </a:br>
            <a:br>
              <a:rPr lang="en-US" sz="3600" dirty="0">
                <a:latin typeface="+mn-lt"/>
              </a:rPr>
            </a:br>
            <a:br>
              <a:rPr lang="en-US" sz="3600" dirty="0">
                <a:latin typeface="+mn-lt"/>
              </a:rPr>
            </a:br>
            <a:br>
              <a:rPr lang="en-US" sz="3600" dirty="0">
                <a:latin typeface="+mn-lt"/>
              </a:rPr>
            </a:br>
            <a:endParaRPr lang="en-US" sz="3600" dirty="0">
              <a:latin typeface="+mn-lt"/>
            </a:endParaRPr>
          </a:p>
        </p:txBody>
      </p:sp>
      <p:sp>
        <p:nvSpPr>
          <p:cNvPr id="5" name="Slide Number Placeholder 4"/>
          <p:cNvSpPr>
            <a:spLocks noGrp="1"/>
          </p:cNvSpPr>
          <p:nvPr>
            <p:ph type="sldNum" sz="quarter" idx="12"/>
          </p:nvPr>
        </p:nvSpPr>
        <p:spPr/>
        <p:txBody>
          <a:bodyPr/>
          <a:lstStyle/>
          <a:p>
            <a:fld id="{88CD9788-50B9-FE4F-BD86-303CACCBE7E1}" type="slidenum">
              <a:rPr lang="en-US" smtClean="0"/>
              <a:t>40</a:t>
            </a:fld>
            <a:endParaRPr lang="en-US"/>
          </a:p>
        </p:txBody>
      </p:sp>
    </p:spTree>
    <p:extLst>
      <p:ext uri="{BB962C8B-B14F-4D97-AF65-F5344CB8AC3E}">
        <p14:creationId xmlns:p14="http://schemas.microsoft.com/office/powerpoint/2010/main" val="2321832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Autofit/>
          </a:bodyPr>
          <a:lstStyle/>
          <a:p>
            <a:r>
              <a:rPr lang="en-US" sz="3600" dirty="0">
                <a:latin typeface="+mn-lt"/>
              </a:rPr>
              <a:t>Two Ways to Scale Variables/Scores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41</a:t>
            </a:fld>
            <a:endParaRPr lang="en-US" dirty="0"/>
          </a:p>
        </p:txBody>
      </p:sp>
      <p:sp>
        <p:nvSpPr>
          <p:cNvPr id="6" name="Content Placeholder 5"/>
          <p:cNvSpPr>
            <a:spLocks noGrp="1"/>
          </p:cNvSpPr>
          <p:nvPr>
            <p:ph idx="1"/>
          </p:nvPr>
        </p:nvSpPr>
        <p:spPr>
          <a:xfrm>
            <a:off x="369094" y="1301766"/>
            <a:ext cx="8405812" cy="5314360"/>
          </a:xfrm>
        </p:spPr>
        <p:txBody>
          <a:bodyPr>
            <a:normAutofit lnSpcReduction="10000"/>
          </a:bodyPr>
          <a:lstStyle/>
          <a:p>
            <a:r>
              <a:rPr lang="en-US" sz="2400" dirty="0"/>
              <a:t>Frequently we need to put multiple variables or scores on the same footing (scale) so we can combine or otherwise use them (e.g., as inputs to models, combine scores in ensemble models)</a:t>
            </a:r>
          </a:p>
          <a:p>
            <a:endParaRPr lang="en-US" sz="2400" dirty="0"/>
          </a:p>
          <a:p>
            <a:r>
              <a:rPr lang="en-US" sz="2400" dirty="0"/>
              <a:t>This is a must-do for any clustering algorithm</a:t>
            </a:r>
          </a:p>
          <a:p>
            <a:endParaRPr lang="en-US" sz="2400" dirty="0"/>
          </a:p>
          <a:p>
            <a:r>
              <a:rPr lang="en-US" sz="2400" dirty="0"/>
              <a:t>Z scaling is very popular and useful but is not best for combining highly skewed distributions, particularly in combining scores</a:t>
            </a:r>
          </a:p>
          <a:p>
            <a:endParaRPr lang="en-US" sz="2400" dirty="0"/>
          </a:p>
          <a:p>
            <a:r>
              <a:rPr lang="en-US" sz="2400" dirty="0"/>
              <a:t>Quantile binning is an alternative and robust method</a:t>
            </a:r>
          </a:p>
          <a:p>
            <a:endParaRPr lang="en-US" sz="2400" dirty="0"/>
          </a:p>
          <a:p>
            <a:r>
              <a:rPr lang="en-US" sz="2400" dirty="0"/>
              <a:t>We typically use z scaling to scale </a:t>
            </a:r>
            <a:r>
              <a:rPr lang="en-US" sz="2400" i="1" dirty="0"/>
              <a:t>variables</a:t>
            </a:r>
            <a:r>
              <a:rPr lang="en-US" sz="2400" dirty="0"/>
              <a:t> and quantile binning to combine </a:t>
            </a:r>
            <a:r>
              <a:rPr lang="en-US" sz="2400" i="1" dirty="0"/>
              <a:t>scores </a:t>
            </a:r>
          </a:p>
        </p:txBody>
      </p:sp>
    </p:spTree>
    <p:extLst>
      <p:ext uri="{BB962C8B-B14F-4D97-AF65-F5344CB8AC3E}">
        <p14:creationId xmlns:p14="http://schemas.microsoft.com/office/powerpoint/2010/main" val="1925057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344" y="-118338"/>
            <a:ext cx="7886700" cy="1325563"/>
          </a:xfrm>
        </p:spPr>
        <p:txBody>
          <a:bodyPr>
            <a:normAutofit/>
          </a:bodyPr>
          <a:lstStyle/>
          <a:p>
            <a:r>
              <a:rPr lang="en-US" sz="3600" dirty="0">
                <a:latin typeface="+mn-lt"/>
              </a:rPr>
              <a:t>How To Scale Data</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21074" y="1032733"/>
                <a:ext cx="7886700" cy="5323617"/>
              </a:xfrm>
            </p:spPr>
            <p:txBody>
              <a:bodyPr>
                <a:noAutofit/>
              </a:bodyPr>
              <a:lstStyle/>
              <a:p>
                <a:r>
                  <a:rPr lang="en-US" sz="2400" dirty="0"/>
                  <a:t>Most ML algorithms are sensitive to the differences in scale of the input values:</a:t>
                </a:r>
              </a:p>
              <a:p>
                <a:pPr lvl="1"/>
                <a:r>
                  <a:rPr lang="en-US" sz="2000" dirty="0"/>
                  <a:t>Counts are typically a few, maybe less than ~10</a:t>
                </a:r>
              </a:p>
              <a:p>
                <a:pPr lvl="1"/>
                <a:r>
                  <a:rPr lang="en-US" sz="2000" dirty="0"/>
                  <a:t>$ values can be thousands, millions</a:t>
                </a:r>
                <a:r>
                  <a:rPr lang="mr-IN" sz="2000" dirty="0"/>
                  <a:t>…</a:t>
                </a:r>
                <a:endParaRPr lang="en-US" sz="2000" dirty="0"/>
              </a:p>
              <a:p>
                <a:r>
                  <a:rPr lang="en-US" sz="2400" dirty="0"/>
                  <a:t>Need to put all variables on the same footing, scale</a:t>
                </a:r>
              </a:p>
              <a:p>
                <a:r>
                  <a:rPr lang="en-US" sz="2400" dirty="0"/>
                  <a:t>Can divide by the range:</a:t>
                </a:r>
              </a:p>
              <a:p>
                <a:pPr marL="457200" lvl="1" indent="0">
                  <a:buNone/>
                </a:pPr>
                <a:r>
                  <a:rPr lang="en-US" b="0"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charset="0"/>
                          </a:rPr>
                          <m:t>𝑥</m:t>
                        </m:r>
                      </m:e>
                      <m:sup>
                        <m:r>
                          <a:rPr lang="en-US" b="0" i="1" smtClean="0">
                            <a:latin typeface="Cambria Math" charset="0"/>
                          </a:rPr>
                          <m:t>′</m:t>
                        </m:r>
                      </m:sup>
                    </m:sSup>
                    <m:r>
                      <a:rPr lang="en-US" b="0" i="1" smtClean="0">
                        <a:latin typeface="Cambria Math" charset="0"/>
                      </a:rPr>
                      <m:t>=</m:t>
                    </m:r>
                    <m:f>
                      <m:fPr>
                        <m:ctrlPr>
                          <a:rPr lang="mr-IN" b="0" i="1" smtClean="0">
                            <a:latin typeface="Cambria Math" panose="02040503050406030204" pitchFamily="18" charset="0"/>
                          </a:rPr>
                        </m:ctrlPr>
                      </m:fPr>
                      <m:num>
                        <m:r>
                          <a:rPr lang="en-US" b="0" i="1" smtClean="0">
                            <a:latin typeface="Cambria Math" charset="0"/>
                          </a:rPr>
                          <m:t>𝑥</m:t>
                        </m:r>
                        <m:r>
                          <a:rPr lang="en-US" b="0" i="1" smtClean="0">
                            <a:latin typeface="Cambria Math" charset="0"/>
                          </a:rPr>
                          <m:t>−</m:t>
                        </m:r>
                        <m:r>
                          <a:rPr lang="en-US" b="0" i="1" smtClean="0">
                            <a:latin typeface="Cambria Math" charset="0"/>
                            <a:ea typeface="Cambria Math" charset="0"/>
                            <a:cs typeface="Cambria Math" charset="0"/>
                          </a:rPr>
                          <m:t>𝜇</m:t>
                        </m:r>
                      </m:num>
                      <m:den>
                        <m:d>
                          <m:dPr>
                            <m:begChr m:val="|"/>
                            <m:endChr m:val="|"/>
                            <m:ctrlPr>
                              <a:rPr lang="hr-HR" b="0" i="1" smtClean="0">
                                <a:latin typeface="Cambria Math" panose="02040503050406030204" pitchFamily="18" charset="0"/>
                              </a:rPr>
                            </m:ctrlPr>
                          </m:dPr>
                          <m:e>
                            <m:r>
                              <a:rPr lang="en-US" b="0" i="1" smtClean="0">
                                <a:latin typeface="Cambria Math" charset="0"/>
                              </a:rPr>
                              <m:t>𝑥𝑚𝑎𝑥</m:t>
                            </m:r>
                            <m:r>
                              <a:rPr lang="en-US" b="0" i="1" smtClean="0">
                                <a:latin typeface="Cambria Math" charset="0"/>
                              </a:rPr>
                              <m:t> −</m:t>
                            </m:r>
                            <m:r>
                              <a:rPr lang="en-US" b="0" i="1" smtClean="0">
                                <a:latin typeface="Cambria Math" charset="0"/>
                              </a:rPr>
                              <m:t>𝑥𝑚𝑖𝑛</m:t>
                            </m:r>
                          </m:e>
                        </m:d>
                      </m:den>
                    </m:f>
                  </m:oMath>
                </a14:m>
                <a:endParaRPr lang="en-US" dirty="0"/>
              </a:p>
              <a:p>
                <a:pPr marL="0" indent="0">
                  <a:buNone/>
                </a:pPr>
                <a:r>
                  <a:rPr lang="en-US" sz="2400" dirty="0"/>
                  <a:t>but this is very sensitive to outliers.</a:t>
                </a:r>
              </a:p>
              <a:p>
                <a:r>
                  <a:rPr lang="en-US" sz="2400" dirty="0"/>
                  <a:t>Best is </a:t>
                </a:r>
                <a:r>
                  <a:rPr lang="en-US" sz="2400" b="1" dirty="0"/>
                  <a:t>z scaling</a:t>
                </a:r>
                <a:r>
                  <a:rPr lang="en-US" sz="2400" dirty="0"/>
                  <a:t>:</a:t>
                </a:r>
              </a:p>
              <a:p>
                <a:pPr marL="0" indent="0">
                  <a:buNone/>
                </a:pP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charset="0"/>
                          </a:rPr>
                          <m:t>𝑥</m:t>
                        </m:r>
                      </m:e>
                      <m:sup>
                        <m:r>
                          <a:rPr lang="en-US" sz="2400" i="1">
                            <a:latin typeface="Cambria Math" charset="0"/>
                          </a:rPr>
                          <m:t>′</m:t>
                        </m:r>
                      </m:sup>
                    </m:sSup>
                    <m:r>
                      <a:rPr lang="en-US" sz="2400" i="1">
                        <a:latin typeface="Cambria Math" charset="0"/>
                      </a:rPr>
                      <m:t>=</m:t>
                    </m:r>
                    <m:f>
                      <m:fPr>
                        <m:ctrlPr>
                          <a:rPr lang="mr-IN" sz="2400" i="1">
                            <a:latin typeface="Cambria Math" panose="02040503050406030204" pitchFamily="18" charset="0"/>
                          </a:rPr>
                        </m:ctrlPr>
                      </m:fPr>
                      <m:num>
                        <m:r>
                          <a:rPr lang="en-US" sz="2400" i="1">
                            <a:latin typeface="Cambria Math" charset="0"/>
                          </a:rPr>
                          <m:t>𝑥</m:t>
                        </m:r>
                        <m:r>
                          <a:rPr lang="en-US" sz="2400" i="1">
                            <a:latin typeface="Cambria Math" charset="0"/>
                          </a:rPr>
                          <m:t>−</m:t>
                        </m:r>
                        <m:r>
                          <a:rPr lang="en-US" sz="2400" i="1">
                            <a:latin typeface="Cambria Math" charset="0"/>
                            <a:ea typeface="Cambria Math" charset="0"/>
                            <a:cs typeface="Cambria Math" charset="0"/>
                          </a:rPr>
                          <m:t>𝜇</m:t>
                        </m:r>
                      </m:num>
                      <m:den>
                        <m:r>
                          <a:rPr lang="en-US" sz="2400" i="1" smtClean="0">
                            <a:latin typeface="Cambria Math" charset="0"/>
                            <a:ea typeface="Cambria Math" charset="0"/>
                            <a:cs typeface="Cambria Math" charset="0"/>
                          </a:rPr>
                          <m:t>𝜎</m:t>
                        </m:r>
                      </m:den>
                    </m:f>
                  </m:oMath>
                </a14:m>
                <a:endParaRPr lang="en-US" sz="2400" dirty="0"/>
              </a:p>
              <a:p>
                <a:pPr marL="0" indent="0">
                  <a:buNone/>
                </a:pPr>
                <a:endParaRPr lang="en-US" sz="24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21074" y="1032733"/>
                <a:ext cx="7886700" cy="5323617"/>
              </a:xfrm>
              <a:blipFill>
                <a:blip r:embed="rId2"/>
                <a:stretch>
                  <a:fillRect l="-1125" t="-1188" r="-16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8CD9788-50B9-FE4F-BD86-303CACCBE7E1}" type="slidenum">
              <a:rPr lang="en-US" smtClean="0"/>
              <a:t>42</a:t>
            </a:fld>
            <a:endParaRPr lang="en-US"/>
          </a:p>
        </p:txBody>
      </p:sp>
      <p:sp>
        <p:nvSpPr>
          <p:cNvPr id="3" name="TextBox 2"/>
          <p:cNvSpPr txBox="1"/>
          <p:nvPr/>
        </p:nvSpPr>
        <p:spPr>
          <a:xfrm>
            <a:off x="6836508" y="3325209"/>
            <a:ext cx="1396536" cy="369332"/>
          </a:xfrm>
          <a:prstGeom prst="rect">
            <a:avLst/>
          </a:prstGeom>
          <a:noFill/>
        </p:spPr>
        <p:txBody>
          <a:bodyPr wrap="none" rtlCol="0">
            <a:spAutoFit/>
          </a:bodyPr>
          <a:lstStyle/>
          <a:p>
            <a:r>
              <a:rPr lang="en-US" i="1" dirty="0"/>
              <a:t>Don’t do this</a:t>
            </a:r>
          </a:p>
        </p:txBody>
      </p:sp>
      <p:sp>
        <p:nvSpPr>
          <p:cNvPr id="6" name="TextBox 5"/>
          <p:cNvSpPr txBox="1"/>
          <p:nvPr/>
        </p:nvSpPr>
        <p:spPr>
          <a:xfrm>
            <a:off x="6916518" y="4821848"/>
            <a:ext cx="837089" cy="369332"/>
          </a:xfrm>
          <a:prstGeom prst="rect">
            <a:avLst/>
          </a:prstGeom>
          <a:noFill/>
        </p:spPr>
        <p:txBody>
          <a:bodyPr wrap="none" rtlCol="0">
            <a:spAutoFit/>
          </a:bodyPr>
          <a:lstStyle/>
          <a:p>
            <a:r>
              <a:rPr lang="en-US" i="1" dirty="0"/>
              <a:t>Do this</a:t>
            </a:r>
          </a:p>
        </p:txBody>
      </p:sp>
    </p:spTree>
    <p:extLst>
      <p:ext uri="{BB962C8B-B14F-4D97-AF65-F5344CB8AC3E}">
        <p14:creationId xmlns:p14="http://schemas.microsoft.com/office/powerpoint/2010/main" val="1087747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64461" y="937136"/>
            <a:ext cx="8526686" cy="5654193"/>
          </a:xfrm>
        </p:spPr>
        <p:txBody>
          <a:bodyPr>
            <a:normAutofit fontScale="92500" lnSpcReduction="10000"/>
          </a:bodyPr>
          <a:lstStyle/>
          <a:p>
            <a:pPr marL="0" indent="0">
              <a:buNone/>
            </a:pPr>
            <a:r>
              <a:rPr lang="en-US" sz="2400" dirty="0"/>
              <a:t>The idea is that we transform a variable or score into it’s quantile rankings. This is used frequently when we want to scale the outputs from several models so we can combine them.</a:t>
            </a:r>
          </a:p>
          <a:p>
            <a:r>
              <a:rPr lang="en-US" sz="2400" dirty="0"/>
              <a:t>Bin the data into bins of equal population but unequal width</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Replace the original values (variable or score) with the bin #</a:t>
            </a:r>
          </a:p>
          <a:p>
            <a:r>
              <a:rPr lang="en-US" sz="2400" dirty="0"/>
              <a:t>Now all the variables/scores are on equal scales</a:t>
            </a:r>
          </a:p>
          <a:p>
            <a:r>
              <a:rPr lang="en-US" sz="2400" dirty="0"/>
              <a:t>It’s best to use a fairly large number of bins, like 1000</a:t>
            </a:r>
          </a:p>
          <a:p>
            <a:r>
              <a:rPr lang="en-US" sz="2400" b="1" dirty="0"/>
              <a:t>Can also simply replace the score with the record’s rank order after sorting by the score. This is the same as # bins = # records</a:t>
            </a:r>
          </a:p>
        </p:txBody>
      </p:sp>
      <p:sp>
        <p:nvSpPr>
          <p:cNvPr id="17410" name="Title 1"/>
          <p:cNvSpPr>
            <a:spLocks noGrp="1"/>
          </p:cNvSpPr>
          <p:nvPr>
            <p:ph type="title"/>
          </p:nvPr>
        </p:nvSpPr>
        <p:spPr>
          <a:xfrm>
            <a:off x="379238" y="365262"/>
            <a:ext cx="8405812" cy="319088"/>
          </a:xfrm>
        </p:spPr>
        <p:txBody>
          <a:bodyPr>
            <a:noAutofit/>
          </a:bodyPr>
          <a:lstStyle/>
          <a:p>
            <a:r>
              <a:rPr lang="en-US" sz="3600" dirty="0">
                <a:latin typeface="+mn-lt"/>
              </a:rPr>
              <a:t>Another Way To Scale: Quantile Binning</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43</a:t>
            </a:fld>
            <a:endParaRPr lang="en-US" dirty="0"/>
          </a:p>
        </p:txBody>
      </p:sp>
      <p:sp>
        <p:nvSpPr>
          <p:cNvPr id="39" name="Content Placeholder 5"/>
          <p:cNvSpPr txBox="1">
            <a:spLocks/>
          </p:cNvSpPr>
          <p:nvPr/>
        </p:nvSpPr>
        <p:spPr bwMode="gray">
          <a:xfrm>
            <a:off x="362271" y="2947986"/>
            <a:ext cx="2529792" cy="7491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 example, 20 bins:</a:t>
            </a:r>
          </a:p>
          <a:p>
            <a:r>
              <a:rPr lang="en-US" sz="2400" dirty="0"/>
              <a:t>Number the bins</a:t>
            </a:r>
          </a:p>
        </p:txBody>
      </p:sp>
      <p:grpSp>
        <p:nvGrpSpPr>
          <p:cNvPr id="2" name="Group 1"/>
          <p:cNvGrpSpPr/>
          <p:nvPr/>
        </p:nvGrpSpPr>
        <p:grpSpPr>
          <a:xfrm>
            <a:off x="3322059" y="2196029"/>
            <a:ext cx="5139092" cy="2507390"/>
            <a:chOff x="2898995" y="2426687"/>
            <a:chExt cx="5139092" cy="2507390"/>
          </a:xfrm>
        </p:grpSpPr>
        <p:pic>
          <p:nvPicPr>
            <p:cNvPr id="3" name="Picture 2"/>
            <p:cNvPicPr>
              <a:picLocks noChangeAspect="1"/>
            </p:cNvPicPr>
            <p:nvPr/>
          </p:nvPicPr>
          <p:blipFill>
            <a:blip r:embed="rId2"/>
            <a:stretch>
              <a:fillRect/>
            </a:stretch>
          </p:blipFill>
          <p:spPr>
            <a:xfrm>
              <a:off x="2898995" y="2426687"/>
              <a:ext cx="5139092" cy="2187327"/>
            </a:xfrm>
            <a:prstGeom prst="rect">
              <a:avLst/>
            </a:prstGeom>
          </p:spPr>
        </p:pic>
        <p:cxnSp>
          <p:nvCxnSpPr>
            <p:cNvPr id="9" name="Straight Connector 8"/>
            <p:cNvCxnSpPr/>
            <p:nvPr/>
          </p:nvCxnSpPr>
          <p:spPr>
            <a:xfrm>
              <a:off x="7852143"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81737"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16998"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0576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2118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3213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8159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42454"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24864"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15385"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3515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967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73448"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8304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76964"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335480"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05573"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11235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36237"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89643"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461008" y="4606485"/>
              <a:ext cx="328936" cy="261610"/>
            </a:xfrm>
            <a:prstGeom prst="rect">
              <a:avLst/>
            </a:prstGeom>
            <a:noFill/>
          </p:spPr>
          <p:txBody>
            <a:bodyPr wrap="none" rtlCol="0">
              <a:spAutoFit/>
            </a:bodyPr>
            <a:lstStyle/>
            <a:p>
              <a:r>
                <a:rPr lang="en-US" sz="1100" dirty="0"/>
                <a:t>20</a:t>
              </a:r>
            </a:p>
          </p:txBody>
        </p:sp>
        <p:sp>
          <p:nvSpPr>
            <p:cNvPr id="30" name="TextBox 29"/>
            <p:cNvSpPr txBox="1"/>
            <p:nvPr/>
          </p:nvSpPr>
          <p:spPr>
            <a:xfrm>
              <a:off x="5146146" y="4606485"/>
              <a:ext cx="328936" cy="261610"/>
            </a:xfrm>
            <a:prstGeom prst="rect">
              <a:avLst/>
            </a:prstGeom>
            <a:noFill/>
          </p:spPr>
          <p:txBody>
            <a:bodyPr wrap="none" rtlCol="0">
              <a:spAutoFit/>
            </a:bodyPr>
            <a:lstStyle/>
            <a:p>
              <a:r>
                <a:rPr lang="en-US" sz="1100" dirty="0"/>
                <a:t>19</a:t>
              </a:r>
            </a:p>
          </p:txBody>
        </p:sp>
        <p:sp>
          <p:nvSpPr>
            <p:cNvPr id="31" name="TextBox 30"/>
            <p:cNvSpPr txBox="1"/>
            <p:nvPr/>
          </p:nvSpPr>
          <p:spPr>
            <a:xfrm>
              <a:off x="4758242" y="4606485"/>
              <a:ext cx="328936" cy="261610"/>
            </a:xfrm>
            <a:prstGeom prst="rect">
              <a:avLst/>
            </a:prstGeom>
            <a:noFill/>
          </p:spPr>
          <p:txBody>
            <a:bodyPr wrap="none" rtlCol="0">
              <a:spAutoFit/>
            </a:bodyPr>
            <a:lstStyle/>
            <a:p>
              <a:r>
                <a:rPr lang="en-US" sz="1100"/>
                <a:t>18</a:t>
              </a:r>
              <a:endParaRPr lang="en-US" sz="1100" dirty="0"/>
            </a:p>
          </p:txBody>
        </p:sp>
        <p:sp>
          <p:nvSpPr>
            <p:cNvPr id="32" name="TextBox 31"/>
            <p:cNvSpPr txBox="1"/>
            <p:nvPr/>
          </p:nvSpPr>
          <p:spPr>
            <a:xfrm>
              <a:off x="4474674" y="4606485"/>
              <a:ext cx="328936" cy="261610"/>
            </a:xfrm>
            <a:prstGeom prst="rect">
              <a:avLst/>
            </a:prstGeom>
            <a:noFill/>
          </p:spPr>
          <p:txBody>
            <a:bodyPr wrap="none" rtlCol="0">
              <a:spAutoFit/>
            </a:bodyPr>
            <a:lstStyle/>
            <a:p>
              <a:r>
                <a:rPr lang="en-US" sz="1100"/>
                <a:t>17</a:t>
              </a:r>
              <a:endParaRPr lang="en-US" sz="1100" dirty="0"/>
            </a:p>
          </p:txBody>
        </p:sp>
        <p:sp>
          <p:nvSpPr>
            <p:cNvPr id="33" name="TextBox 32"/>
            <p:cNvSpPr txBox="1"/>
            <p:nvPr/>
          </p:nvSpPr>
          <p:spPr>
            <a:xfrm>
              <a:off x="4213213" y="4606485"/>
              <a:ext cx="328936" cy="261610"/>
            </a:xfrm>
            <a:prstGeom prst="rect">
              <a:avLst/>
            </a:prstGeom>
            <a:noFill/>
          </p:spPr>
          <p:txBody>
            <a:bodyPr wrap="none" rtlCol="0">
              <a:spAutoFit/>
            </a:bodyPr>
            <a:lstStyle/>
            <a:p>
              <a:r>
                <a:rPr lang="en-US" sz="1100" dirty="0"/>
                <a:t>16</a:t>
              </a:r>
            </a:p>
          </p:txBody>
        </p:sp>
        <p:sp>
          <p:nvSpPr>
            <p:cNvPr id="34" name="TextBox 33"/>
            <p:cNvSpPr txBox="1"/>
            <p:nvPr/>
          </p:nvSpPr>
          <p:spPr>
            <a:xfrm>
              <a:off x="4038524" y="4672467"/>
              <a:ext cx="328936" cy="261610"/>
            </a:xfrm>
            <a:prstGeom prst="rect">
              <a:avLst/>
            </a:prstGeom>
            <a:noFill/>
          </p:spPr>
          <p:txBody>
            <a:bodyPr wrap="none" rtlCol="0">
              <a:spAutoFit/>
            </a:bodyPr>
            <a:lstStyle/>
            <a:p>
              <a:r>
                <a:rPr lang="en-US" sz="1100" dirty="0"/>
                <a:t>15</a:t>
              </a:r>
            </a:p>
          </p:txBody>
        </p:sp>
        <p:sp>
          <p:nvSpPr>
            <p:cNvPr id="35" name="TextBox 34"/>
            <p:cNvSpPr txBox="1"/>
            <p:nvPr/>
          </p:nvSpPr>
          <p:spPr>
            <a:xfrm>
              <a:off x="3020162" y="4606485"/>
              <a:ext cx="256802" cy="261610"/>
            </a:xfrm>
            <a:prstGeom prst="rect">
              <a:avLst/>
            </a:prstGeom>
            <a:noFill/>
          </p:spPr>
          <p:txBody>
            <a:bodyPr wrap="none" rtlCol="0">
              <a:spAutoFit/>
            </a:bodyPr>
            <a:lstStyle/>
            <a:p>
              <a:r>
                <a:rPr lang="en-US" sz="1100"/>
                <a:t>1</a:t>
              </a:r>
              <a:endParaRPr lang="en-US" sz="1100" dirty="0"/>
            </a:p>
          </p:txBody>
        </p:sp>
        <p:sp>
          <p:nvSpPr>
            <p:cNvPr id="36" name="TextBox 35"/>
            <p:cNvSpPr txBox="1"/>
            <p:nvPr/>
          </p:nvSpPr>
          <p:spPr>
            <a:xfrm>
              <a:off x="3883327" y="4606485"/>
              <a:ext cx="328936" cy="261610"/>
            </a:xfrm>
            <a:prstGeom prst="rect">
              <a:avLst/>
            </a:prstGeom>
            <a:noFill/>
          </p:spPr>
          <p:txBody>
            <a:bodyPr wrap="none" rtlCol="0">
              <a:spAutoFit/>
            </a:bodyPr>
            <a:lstStyle/>
            <a:p>
              <a:r>
                <a:rPr lang="en-US" sz="1100" dirty="0"/>
                <a:t>14</a:t>
              </a:r>
            </a:p>
          </p:txBody>
        </p:sp>
        <p:sp>
          <p:nvSpPr>
            <p:cNvPr id="37" name="TextBox 36"/>
            <p:cNvSpPr txBox="1"/>
            <p:nvPr/>
          </p:nvSpPr>
          <p:spPr>
            <a:xfrm>
              <a:off x="3096948" y="4658328"/>
              <a:ext cx="256802" cy="261610"/>
            </a:xfrm>
            <a:prstGeom prst="rect">
              <a:avLst/>
            </a:prstGeom>
            <a:noFill/>
          </p:spPr>
          <p:txBody>
            <a:bodyPr wrap="none" rtlCol="0">
              <a:spAutoFit/>
            </a:bodyPr>
            <a:lstStyle/>
            <a:p>
              <a:r>
                <a:rPr lang="en-US" sz="1100"/>
                <a:t>2</a:t>
              </a:r>
              <a:endParaRPr lang="en-US" sz="1100" dirty="0"/>
            </a:p>
          </p:txBody>
        </p:sp>
        <p:sp>
          <p:nvSpPr>
            <p:cNvPr id="38" name="TextBox 37"/>
            <p:cNvSpPr txBox="1"/>
            <p:nvPr/>
          </p:nvSpPr>
          <p:spPr>
            <a:xfrm>
              <a:off x="3178187" y="4606485"/>
              <a:ext cx="256802" cy="261610"/>
            </a:xfrm>
            <a:prstGeom prst="rect">
              <a:avLst/>
            </a:prstGeom>
            <a:noFill/>
          </p:spPr>
          <p:txBody>
            <a:bodyPr wrap="none" rtlCol="0">
              <a:spAutoFit/>
            </a:bodyPr>
            <a:lstStyle/>
            <a:p>
              <a:r>
                <a:rPr lang="en-US" sz="1100"/>
                <a:t>3</a:t>
              </a:r>
              <a:endParaRPr lang="en-US" sz="1100" dirty="0"/>
            </a:p>
          </p:txBody>
        </p:sp>
        <p:sp>
          <p:nvSpPr>
            <p:cNvPr id="7" name="TextBox 6"/>
            <p:cNvSpPr txBox="1"/>
            <p:nvPr/>
          </p:nvSpPr>
          <p:spPr>
            <a:xfrm>
              <a:off x="3455362" y="4525316"/>
              <a:ext cx="343364" cy="369332"/>
            </a:xfrm>
            <a:prstGeom prst="rect">
              <a:avLst/>
            </a:prstGeom>
            <a:noFill/>
          </p:spPr>
          <p:txBody>
            <a:bodyPr wrap="none" rtlCol="0">
              <a:spAutoFit/>
            </a:bodyPr>
            <a:lstStyle/>
            <a:p>
              <a:r>
                <a:rPr lang="mr-IN"/>
                <a:t>…</a:t>
              </a:r>
              <a:endParaRPr lang="en-US" dirty="0"/>
            </a:p>
          </p:txBody>
        </p:sp>
        <p:sp>
          <p:nvSpPr>
            <p:cNvPr id="40" name="TextBox 39"/>
            <p:cNvSpPr txBox="1"/>
            <p:nvPr/>
          </p:nvSpPr>
          <p:spPr>
            <a:xfrm>
              <a:off x="6084044" y="4217792"/>
              <a:ext cx="357790" cy="261610"/>
            </a:xfrm>
            <a:prstGeom prst="rect">
              <a:avLst/>
            </a:prstGeom>
            <a:noFill/>
          </p:spPr>
          <p:txBody>
            <a:bodyPr wrap="none" rtlCol="0">
              <a:spAutoFit/>
            </a:bodyPr>
            <a:lstStyle/>
            <a:p>
              <a:r>
                <a:rPr lang="en-US" sz="1100" dirty="0"/>
                <a:t>5%</a:t>
              </a:r>
            </a:p>
          </p:txBody>
        </p:sp>
        <p:sp>
          <p:nvSpPr>
            <p:cNvPr id="41" name="TextBox 40"/>
            <p:cNvSpPr txBox="1"/>
            <p:nvPr/>
          </p:nvSpPr>
          <p:spPr>
            <a:xfrm>
              <a:off x="5161136" y="4107148"/>
              <a:ext cx="357790" cy="261610"/>
            </a:xfrm>
            <a:prstGeom prst="rect">
              <a:avLst/>
            </a:prstGeom>
            <a:noFill/>
          </p:spPr>
          <p:txBody>
            <a:bodyPr wrap="none" rtlCol="0">
              <a:spAutoFit/>
            </a:bodyPr>
            <a:lstStyle/>
            <a:p>
              <a:r>
                <a:rPr lang="en-US" sz="1100"/>
                <a:t>5%</a:t>
              </a:r>
              <a:endParaRPr lang="en-US" sz="1100" dirty="0"/>
            </a:p>
          </p:txBody>
        </p:sp>
        <p:sp>
          <p:nvSpPr>
            <p:cNvPr id="42" name="TextBox 41"/>
            <p:cNvSpPr txBox="1"/>
            <p:nvPr/>
          </p:nvSpPr>
          <p:spPr>
            <a:xfrm>
              <a:off x="4451875" y="4161932"/>
              <a:ext cx="357790" cy="261610"/>
            </a:xfrm>
            <a:prstGeom prst="rect">
              <a:avLst/>
            </a:prstGeom>
            <a:noFill/>
          </p:spPr>
          <p:txBody>
            <a:bodyPr wrap="none" rtlCol="0">
              <a:spAutoFit/>
            </a:bodyPr>
            <a:lstStyle/>
            <a:p>
              <a:r>
                <a:rPr lang="en-US" sz="1100" dirty="0"/>
                <a:t>5%</a:t>
              </a:r>
            </a:p>
          </p:txBody>
        </p:sp>
        <p:sp>
          <p:nvSpPr>
            <p:cNvPr id="43" name="TextBox 42"/>
            <p:cNvSpPr txBox="1"/>
            <p:nvPr/>
          </p:nvSpPr>
          <p:spPr>
            <a:xfrm>
              <a:off x="4769652" y="4008969"/>
              <a:ext cx="357790" cy="261610"/>
            </a:xfrm>
            <a:prstGeom prst="rect">
              <a:avLst/>
            </a:prstGeom>
            <a:noFill/>
          </p:spPr>
          <p:txBody>
            <a:bodyPr wrap="none" rtlCol="0">
              <a:spAutoFit/>
            </a:bodyPr>
            <a:lstStyle/>
            <a:p>
              <a:r>
                <a:rPr lang="en-US" sz="1100"/>
                <a:t>5%</a:t>
              </a:r>
              <a:endParaRPr lang="en-US" sz="1100" dirty="0"/>
            </a:p>
          </p:txBody>
        </p:sp>
        <p:sp>
          <p:nvSpPr>
            <p:cNvPr id="45" name="TextBox 44"/>
            <p:cNvSpPr txBox="1"/>
            <p:nvPr/>
          </p:nvSpPr>
          <p:spPr>
            <a:xfrm>
              <a:off x="4236127" y="4053284"/>
              <a:ext cx="357790" cy="261610"/>
            </a:xfrm>
            <a:prstGeom prst="rect">
              <a:avLst/>
            </a:prstGeom>
            <a:noFill/>
          </p:spPr>
          <p:txBody>
            <a:bodyPr wrap="none" rtlCol="0">
              <a:spAutoFit/>
            </a:bodyPr>
            <a:lstStyle/>
            <a:p>
              <a:r>
                <a:rPr lang="en-US" sz="1100"/>
                <a:t>5%</a:t>
              </a:r>
              <a:endParaRPr lang="en-US" sz="1100" dirty="0"/>
            </a:p>
          </p:txBody>
        </p:sp>
      </p:grpSp>
      <p:sp>
        <p:nvSpPr>
          <p:cNvPr id="44" name="TextBox 43"/>
          <p:cNvSpPr txBox="1"/>
          <p:nvPr/>
        </p:nvSpPr>
        <p:spPr>
          <a:xfrm>
            <a:off x="3991855" y="2562391"/>
            <a:ext cx="1741823" cy="369332"/>
          </a:xfrm>
          <a:prstGeom prst="rect">
            <a:avLst/>
          </a:prstGeom>
          <a:noFill/>
        </p:spPr>
        <p:txBody>
          <a:bodyPr wrap="none" rtlCol="0">
            <a:spAutoFit/>
          </a:bodyPr>
          <a:lstStyle/>
          <a:p>
            <a:r>
              <a:rPr lang="en-US"/>
              <a:t>data distribution</a:t>
            </a:r>
          </a:p>
        </p:txBody>
      </p:sp>
      <p:sp>
        <p:nvSpPr>
          <p:cNvPr id="8" name="TextBox 7">
            <a:extLst>
              <a:ext uri="{FF2B5EF4-FFF2-40B4-BE49-F238E27FC236}">
                <a16:creationId xmlns:a16="http://schemas.microsoft.com/office/drawing/2014/main" id="{1C063287-9427-C24D-B9AD-738D42D07015}"/>
              </a:ext>
            </a:extLst>
          </p:cNvPr>
          <p:cNvSpPr txBox="1"/>
          <p:nvPr/>
        </p:nvSpPr>
        <p:spPr>
          <a:xfrm>
            <a:off x="7557157" y="5272917"/>
            <a:ext cx="1436099" cy="369332"/>
          </a:xfrm>
          <a:prstGeom prst="rect">
            <a:avLst/>
          </a:prstGeom>
          <a:noFill/>
        </p:spPr>
        <p:txBody>
          <a:bodyPr wrap="none" rtlCol="0">
            <a:spAutoFit/>
          </a:bodyPr>
          <a:lstStyle/>
          <a:p>
            <a:r>
              <a:rPr lang="en-US" i="1" dirty="0"/>
              <a:t>Typically best</a:t>
            </a:r>
          </a:p>
        </p:txBody>
      </p:sp>
      <p:cxnSp>
        <p:nvCxnSpPr>
          <p:cNvPr id="46" name="Straight Arrow Connector 45">
            <a:extLst>
              <a:ext uri="{FF2B5EF4-FFF2-40B4-BE49-F238E27FC236}">
                <a16:creationId xmlns:a16="http://schemas.microsoft.com/office/drawing/2014/main" id="{2391D63F-5274-7644-9635-58B871FA5EDF}"/>
              </a:ext>
            </a:extLst>
          </p:cNvPr>
          <p:cNvCxnSpPr/>
          <p:nvPr/>
        </p:nvCxnSpPr>
        <p:spPr>
          <a:xfrm flipH="1">
            <a:off x="7159925" y="5578415"/>
            <a:ext cx="494581" cy="241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624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8657" y="1171598"/>
            <a:ext cx="8526686" cy="956141"/>
          </a:xfrm>
        </p:spPr>
        <p:txBody>
          <a:bodyPr>
            <a:normAutofit/>
          </a:bodyPr>
          <a:lstStyle/>
          <a:p>
            <a:pPr marL="0" indent="0">
              <a:buNone/>
            </a:pPr>
            <a:r>
              <a:rPr lang="en-US" sz="1800" dirty="0"/>
              <a:t>Sort records by the variable or score you want to scale. Bin the records into equal count bins. Replace the variable or score with the record’s bin number.</a:t>
            </a:r>
          </a:p>
        </p:txBody>
      </p:sp>
      <p:sp>
        <p:nvSpPr>
          <p:cNvPr id="17410" name="Title 1"/>
          <p:cNvSpPr>
            <a:spLocks noGrp="1"/>
          </p:cNvSpPr>
          <p:nvPr>
            <p:ph type="title"/>
          </p:nvPr>
        </p:nvSpPr>
        <p:spPr>
          <a:xfrm>
            <a:off x="379238" y="365262"/>
            <a:ext cx="8405812" cy="319088"/>
          </a:xfrm>
        </p:spPr>
        <p:txBody>
          <a:bodyPr>
            <a:noAutofit/>
          </a:bodyPr>
          <a:lstStyle/>
          <a:p>
            <a:r>
              <a:rPr lang="en-US" sz="3600" dirty="0">
                <a:latin typeface="+mn-lt"/>
              </a:rPr>
              <a:t>Quantile Binning: Replace Variable or Score With Sorted Bin Number</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44</a:t>
            </a:fld>
            <a:endParaRPr lang="en-US" dirty="0"/>
          </a:p>
        </p:txBody>
      </p:sp>
      <p:grpSp>
        <p:nvGrpSpPr>
          <p:cNvPr id="48" name="Group 47">
            <a:extLst>
              <a:ext uri="{FF2B5EF4-FFF2-40B4-BE49-F238E27FC236}">
                <a16:creationId xmlns:a16="http://schemas.microsoft.com/office/drawing/2014/main" id="{60C4FD6F-792B-5643-A224-50F73067C88E}"/>
              </a:ext>
            </a:extLst>
          </p:cNvPr>
          <p:cNvGrpSpPr/>
          <p:nvPr/>
        </p:nvGrpSpPr>
        <p:grpSpPr>
          <a:xfrm>
            <a:off x="899746" y="3405549"/>
            <a:ext cx="1307123" cy="2590800"/>
            <a:chOff x="937846" y="2432538"/>
            <a:chExt cx="1307123" cy="2590800"/>
          </a:xfrm>
        </p:grpSpPr>
        <p:cxnSp>
          <p:nvCxnSpPr>
            <p:cNvPr id="47" name="Straight Connector 46">
              <a:extLst>
                <a:ext uri="{FF2B5EF4-FFF2-40B4-BE49-F238E27FC236}">
                  <a16:creationId xmlns:a16="http://schemas.microsoft.com/office/drawing/2014/main" id="{4D5F5632-05D6-6F43-BA41-A6FB1C8C9151}"/>
                </a:ext>
              </a:extLst>
            </p:cNvPr>
            <p:cNvCxnSpPr/>
            <p:nvPr/>
          </p:nvCxnSpPr>
          <p:spPr>
            <a:xfrm>
              <a:off x="937846" y="2432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31FEBD9-73D3-C649-87CD-B20021A91383}"/>
                </a:ext>
              </a:extLst>
            </p:cNvPr>
            <p:cNvCxnSpPr/>
            <p:nvPr/>
          </p:nvCxnSpPr>
          <p:spPr>
            <a:xfrm>
              <a:off x="937846" y="2584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91D451-ADDB-BB48-8863-C3D999CACA80}"/>
                </a:ext>
              </a:extLst>
            </p:cNvPr>
            <p:cNvCxnSpPr/>
            <p:nvPr/>
          </p:nvCxnSpPr>
          <p:spPr>
            <a:xfrm>
              <a:off x="937846" y="2737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66060E4-D984-994B-9426-E8E0D07849AE}"/>
                </a:ext>
              </a:extLst>
            </p:cNvPr>
            <p:cNvCxnSpPr/>
            <p:nvPr/>
          </p:nvCxnSpPr>
          <p:spPr>
            <a:xfrm>
              <a:off x="937846" y="2889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0A9A1B-C0BE-354A-8A88-1AD991F99AB1}"/>
                </a:ext>
              </a:extLst>
            </p:cNvPr>
            <p:cNvCxnSpPr/>
            <p:nvPr/>
          </p:nvCxnSpPr>
          <p:spPr>
            <a:xfrm>
              <a:off x="937846" y="3042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D81C1C3-F40B-2D49-A5EF-6F24E6AB01BA}"/>
                </a:ext>
              </a:extLst>
            </p:cNvPr>
            <p:cNvCxnSpPr/>
            <p:nvPr/>
          </p:nvCxnSpPr>
          <p:spPr>
            <a:xfrm>
              <a:off x="937846" y="3194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94A403F-7849-AF40-B7FC-1F02F187A4DC}"/>
                </a:ext>
              </a:extLst>
            </p:cNvPr>
            <p:cNvCxnSpPr/>
            <p:nvPr/>
          </p:nvCxnSpPr>
          <p:spPr>
            <a:xfrm>
              <a:off x="937846" y="3346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A8BE65-4C4D-3E4E-BC31-33EEB35924C1}"/>
                </a:ext>
              </a:extLst>
            </p:cNvPr>
            <p:cNvCxnSpPr/>
            <p:nvPr/>
          </p:nvCxnSpPr>
          <p:spPr>
            <a:xfrm>
              <a:off x="937846" y="3499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5C48B8D-2F1F-C948-BBA9-F845E3B70F48}"/>
                </a:ext>
              </a:extLst>
            </p:cNvPr>
            <p:cNvCxnSpPr/>
            <p:nvPr/>
          </p:nvCxnSpPr>
          <p:spPr>
            <a:xfrm>
              <a:off x="937846" y="3651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B0CE13-9671-CF4F-9E40-ED74555D5510}"/>
                </a:ext>
              </a:extLst>
            </p:cNvPr>
            <p:cNvCxnSpPr/>
            <p:nvPr/>
          </p:nvCxnSpPr>
          <p:spPr>
            <a:xfrm>
              <a:off x="937846" y="3804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9865E58-BCFD-7045-A64F-530AB4513EF9}"/>
                </a:ext>
              </a:extLst>
            </p:cNvPr>
            <p:cNvCxnSpPr/>
            <p:nvPr/>
          </p:nvCxnSpPr>
          <p:spPr>
            <a:xfrm>
              <a:off x="937846" y="3956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B65803-6EBC-2748-B902-59A23F048845}"/>
                </a:ext>
              </a:extLst>
            </p:cNvPr>
            <p:cNvCxnSpPr/>
            <p:nvPr/>
          </p:nvCxnSpPr>
          <p:spPr>
            <a:xfrm>
              <a:off x="937846" y="4108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BE4D67D-E5E5-5347-B56B-D7D87D49B721}"/>
                </a:ext>
              </a:extLst>
            </p:cNvPr>
            <p:cNvCxnSpPr/>
            <p:nvPr/>
          </p:nvCxnSpPr>
          <p:spPr>
            <a:xfrm>
              <a:off x="937846" y="4261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5F4A2E7-C7FF-6E43-ADE1-51CA0C44E57E}"/>
                </a:ext>
              </a:extLst>
            </p:cNvPr>
            <p:cNvCxnSpPr/>
            <p:nvPr/>
          </p:nvCxnSpPr>
          <p:spPr>
            <a:xfrm>
              <a:off x="937846" y="4413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B824DE-7252-D24F-B4D4-E6A6D64915EF}"/>
                </a:ext>
              </a:extLst>
            </p:cNvPr>
            <p:cNvCxnSpPr/>
            <p:nvPr/>
          </p:nvCxnSpPr>
          <p:spPr>
            <a:xfrm>
              <a:off x="937846" y="4566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77D79D3-F55C-FE43-BBE8-77CC0567EC33}"/>
                </a:ext>
              </a:extLst>
            </p:cNvPr>
            <p:cNvCxnSpPr/>
            <p:nvPr/>
          </p:nvCxnSpPr>
          <p:spPr>
            <a:xfrm>
              <a:off x="937846" y="4718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57015B-1B08-604A-BEBB-01C3A5825085}"/>
                </a:ext>
              </a:extLst>
            </p:cNvPr>
            <p:cNvCxnSpPr/>
            <p:nvPr/>
          </p:nvCxnSpPr>
          <p:spPr>
            <a:xfrm>
              <a:off x="937846" y="4870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0EC61-0A7E-5B4D-81E7-EC32E32D21C5}"/>
                </a:ext>
              </a:extLst>
            </p:cNvPr>
            <p:cNvCxnSpPr/>
            <p:nvPr/>
          </p:nvCxnSpPr>
          <p:spPr>
            <a:xfrm>
              <a:off x="937846" y="5023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D7EBBBDD-1925-BB46-8162-DE5658FCE0E3}"/>
              </a:ext>
            </a:extLst>
          </p:cNvPr>
          <p:cNvGrpSpPr/>
          <p:nvPr/>
        </p:nvGrpSpPr>
        <p:grpSpPr>
          <a:xfrm>
            <a:off x="4004163" y="3405549"/>
            <a:ext cx="1307123" cy="2590800"/>
            <a:chOff x="937846" y="2432538"/>
            <a:chExt cx="1307123" cy="2590800"/>
          </a:xfrm>
        </p:grpSpPr>
        <p:cxnSp>
          <p:nvCxnSpPr>
            <p:cNvPr id="68" name="Straight Connector 67">
              <a:extLst>
                <a:ext uri="{FF2B5EF4-FFF2-40B4-BE49-F238E27FC236}">
                  <a16:creationId xmlns:a16="http://schemas.microsoft.com/office/drawing/2014/main" id="{9CD14F88-02DD-0A45-BE19-CE40F68AF424}"/>
                </a:ext>
              </a:extLst>
            </p:cNvPr>
            <p:cNvCxnSpPr/>
            <p:nvPr/>
          </p:nvCxnSpPr>
          <p:spPr>
            <a:xfrm>
              <a:off x="937846" y="2432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B9B9A3D-CD3D-6748-ABD5-D0AB1925588F}"/>
                </a:ext>
              </a:extLst>
            </p:cNvPr>
            <p:cNvCxnSpPr/>
            <p:nvPr/>
          </p:nvCxnSpPr>
          <p:spPr>
            <a:xfrm>
              <a:off x="937846" y="2584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A20CD6-70B8-7440-AA29-E347FCA4478B}"/>
                </a:ext>
              </a:extLst>
            </p:cNvPr>
            <p:cNvCxnSpPr/>
            <p:nvPr/>
          </p:nvCxnSpPr>
          <p:spPr>
            <a:xfrm>
              <a:off x="937846" y="2737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3CA3353-F14D-944A-BC5B-8CBB6374FEF2}"/>
                </a:ext>
              </a:extLst>
            </p:cNvPr>
            <p:cNvCxnSpPr/>
            <p:nvPr/>
          </p:nvCxnSpPr>
          <p:spPr>
            <a:xfrm>
              <a:off x="937846" y="2889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E33ADAC-951C-FC40-ADA3-DD23ABD3A1DF}"/>
                </a:ext>
              </a:extLst>
            </p:cNvPr>
            <p:cNvCxnSpPr/>
            <p:nvPr/>
          </p:nvCxnSpPr>
          <p:spPr>
            <a:xfrm>
              <a:off x="937846" y="3042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BF5A6E-B558-AD4C-84E2-D6DC48411323}"/>
                </a:ext>
              </a:extLst>
            </p:cNvPr>
            <p:cNvCxnSpPr/>
            <p:nvPr/>
          </p:nvCxnSpPr>
          <p:spPr>
            <a:xfrm>
              <a:off x="937846" y="3194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E009C38-261D-8D4A-B718-85948189BA4D}"/>
                </a:ext>
              </a:extLst>
            </p:cNvPr>
            <p:cNvCxnSpPr/>
            <p:nvPr/>
          </p:nvCxnSpPr>
          <p:spPr>
            <a:xfrm>
              <a:off x="937846" y="3346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1D3E73-C4A9-3947-9278-9C1232F31623}"/>
                </a:ext>
              </a:extLst>
            </p:cNvPr>
            <p:cNvCxnSpPr/>
            <p:nvPr/>
          </p:nvCxnSpPr>
          <p:spPr>
            <a:xfrm>
              <a:off x="937846" y="3499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4E658DE-47F5-B046-BC29-69C7711AA998}"/>
                </a:ext>
              </a:extLst>
            </p:cNvPr>
            <p:cNvCxnSpPr/>
            <p:nvPr/>
          </p:nvCxnSpPr>
          <p:spPr>
            <a:xfrm>
              <a:off x="937846" y="3651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4B0F006-FA5B-C341-BF63-C4078E84024F}"/>
                </a:ext>
              </a:extLst>
            </p:cNvPr>
            <p:cNvCxnSpPr/>
            <p:nvPr/>
          </p:nvCxnSpPr>
          <p:spPr>
            <a:xfrm>
              <a:off x="937846" y="3804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8145F25-31BD-8845-B5A1-51757412F2E9}"/>
                </a:ext>
              </a:extLst>
            </p:cNvPr>
            <p:cNvCxnSpPr/>
            <p:nvPr/>
          </p:nvCxnSpPr>
          <p:spPr>
            <a:xfrm>
              <a:off x="937846" y="3956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198A78C-6B6B-0E44-8FB0-C01C8C928D5D}"/>
                </a:ext>
              </a:extLst>
            </p:cNvPr>
            <p:cNvCxnSpPr/>
            <p:nvPr/>
          </p:nvCxnSpPr>
          <p:spPr>
            <a:xfrm>
              <a:off x="937846" y="4108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2A9048F-142A-E744-8A58-A0C1E78C870A}"/>
                </a:ext>
              </a:extLst>
            </p:cNvPr>
            <p:cNvCxnSpPr/>
            <p:nvPr/>
          </p:nvCxnSpPr>
          <p:spPr>
            <a:xfrm>
              <a:off x="937846" y="4261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7918C25-AED3-CD49-A40C-9771D06ADA9B}"/>
                </a:ext>
              </a:extLst>
            </p:cNvPr>
            <p:cNvCxnSpPr/>
            <p:nvPr/>
          </p:nvCxnSpPr>
          <p:spPr>
            <a:xfrm>
              <a:off x="937846" y="4413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E4135AB-1FD9-BD47-B588-F6CF8DD8669B}"/>
                </a:ext>
              </a:extLst>
            </p:cNvPr>
            <p:cNvCxnSpPr/>
            <p:nvPr/>
          </p:nvCxnSpPr>
          <p:spPr>
            <a:xfrm>
              <a:off x="937846" y="4566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EEB64BC-3BEA-F441-83D5-F0B2EFF3EC9D}"/>
                </a:ext>
              </a:extLst>
            </p:cNvPr>
            <p:cNvCxnSpPr/>
            <p:nvPr/>
          </p:nvCxnSpPr>
          <p:spPr>
            <a:xfrm>
              <a:off x="937846" y="4718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6ABB492-F789-224E-A130-6491FC9C7EF5}"/>
                </a:ext>
              </a:extLst>
            </p:cNvPr>
            <p:cNvCxnSpPr/>
            <p:nvPr/>
          </p:nvCxnSpPr>
          <p:spPr>
            <a:xfrm>
              <a:off x="937846" y="4870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E9432A-C512-1A45-B1B0-CBBCF4EF708B}"/>
                </a:ext>
              </a:extLst>
            </p:cNvPr>
            <p:cNvCxnSpPr/>
            <p:nvPr/>
          </p:nvCxnSpPr>
          <p:spPr>
            <a:xfrm>
              <a:off x="937846" y="5023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3400ECB3-1392-3542-9639-B3E5268CEA79}"/>
              </a:ext>
            </a:extLst>
          </p:cNvPr>
          <p:cNvGrpSpPr/>
          <p:nvPr/>
        </p:nvGrpSpPr>
        <p:grpSpPr>
          <a:xfrm>
            <a:off x="6882911" y="3405549"/>
            <a:ext cx="1312978" cy="2590800"/>
            <a:chOff x="4706815" y="2139461"/>
            <a:chExt cx="1312978" cy="2590800"/>
          </a:xfrm>
        </p:grpSpPr>
        <p:grpSp>
          <p:nvGrpSpPr>
            <p:cNvPr id="86" name="Group 85">
              <a:extLst>
                <a:ext uri="{FF2B5EF4-FFF2-40B4-BE49-F238E27FC236}">
                  <a16:creationId xmlns:a16="http://schemas.microsoft.com/office/drawing/2014/main" id="{79CD9130-3E36-984E-ACE4-D1479DEE9450}"/>
                </a:ext>
              </a:extLst>
            </p:cNvPr>
            <p:cNvGrpSpPr/>
            <p:nvPr/>
          </p:nvGrpSpPr>
          <p:grpSpPr>
            <a:xfrm>
              <a:off x="4706815" y="2139461"/>
              <a:ext cx="527539" cy="2590800"/>
              <a:chOff x="937846" y="2432538"/>
              <a:chExt cx="1307123" cy="2590800"/>
            </a:xfrm>
          </p:grpSpPr>
          <p:cxnSp>
            <p:nvCxnSpPr>
              <p:cNvPr id="87" name="Straight Connector 86">
                <a:extLst>
                  <a:ext uri="{FF2B5EF4-FFF2-40B4-BE49-F238E27FC236}">
                    <a16:creationId xmlns:a16="http://schemas.microsoft.com/office/drawing/2014/main" id="{499D6022-A8AD-0849-9C3A-9129B410BA91}"/>
                  </a:ext>
                </a:extLst>
              </p:cNvPr>
              <p:cNvCxnSpPr/>
              <p:nvPr/>
            </p:nvCxnSpPr>
            <p:spPr>
              <a:xfrm>
                <a:off x="937846" y="2432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0B6F57A-46D5-8744-8920-C90A27F49924}"/>
                  </a:ext>
                </a:extLst>
              </p:cNvPr>
              <p:cNvCxnSpPr/>
              <p:nvPr/>
            </p:nvCxnSpPr>
            <p:spPr>
              <a:xfrm>
                <a:off x="937846" y="2584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F525E7A-1EDA-0346-AD73-9ADF72C29706}"/>
                  </a:ext>
                </a:extLst>
              </p:cNvPr>
              <p:cNvCxnSpPr/>
              <p:nvPr/>
            </p:nvCxnSpPr>
            <p:spPr>
              <a:xfrm>
                <a:off x="937846" y="2737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0936859-7929-D546-800D-B3C5D3ED45BD}"/>
                  </a:ext>
                </a:extLst>
              </p:cNvPr>
              <p:cNvCxnSpPr/>
              <p:nvPr/>
            </p:nvCxnSpPr>
            <p:spPr>
              <a:xfrm>
                <a:off x="937846" y="2889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A838ED4-8C65-0340-9466-5AAA7C55EB6B}"/>
                  </a:ext>
                </a:extLst>
              </p:cNvPr>
              <p:cNvCxnSpPr/>
              <p:nvPr/>
            </p:nvCxnSpPr>
            <p:spPr>
              <a:xfrm>
                <a:off x="937846" y="3042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8E12629-4A02-6746-8426-066016F071C1}"/>
                  </a:ext>
                </a:extLst>
              </p:cNvPr>
              <p:cNvCxnSpPr/>
              <p:nvPr/>
            </p:nvCxnSpPr>
            <p:spPr>
              <a:xfrm>
                <a:off x="937846" y="3194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74A155C-2253-9843-90D3-130523F8842D}"/>
                  </a:ext>
                </a:extLst>
              </p:cNvPr>
              <p:cNvCxnSpPr/>
              <p:nvPr/>
            </p:nvCxnSpPr>
            <p:spPr>
              <a:xfrm>
                <a:off x="937846" y="3346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C960FA8-7843-5F42-BF30-2134E4458240}"/>
                  </a:ext>
                </a:extLst>
              </p:cNvPr>
              <p:cNvCxnSpPr/>
              <p:nvPr/>
            </p:nvCxnSpPr>
            <p:spPr>
              <a:xfrm>
                <a:off x="937846" y="3499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2110956-83B7-B847-9B9C-73201D2190EB}"/>
                  </a:ext>
                </a:extLst>
              </p:cNvPr>
              <p:cNvCxnSpPr/>
              <p:nvPr/>
            </p:nvCxnSpPr>
            <p:spPr>
              <a:xfrm>
                <a:off x="937846" y="3651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02456EA-DAAB-8842-8AF5-D320F104B74D}"/>
                  </a:ext>
                </a:extLst>
              </p:cNvPr>
              <p:cNvCxnSpPr/>
              <p:nvPr/>
            </p:nvCxnSpPr>
            <p:spPr>
              <a:xfrm>
                <a:off x="937846" y="3804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90DF3D7-BAEE-BF48-9D6B-FE35847E676F}"/>
                  </a:ext>
                </a:extLst>
              </p:cNvPr>
              <p:cNvCxnSpPr/>
              <p:nvPr/>
            </p:nvCxnSpPr>
            <p:spPr>
              <a:xfrm>
                <a:off x="937846" y="3956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20CF93B-FD53-0D4B-B1B4-23220B7B0F28}"/>
                  </a:ext>
                </a:extLst>
              </p:cNvPr>
              <p:cNvCxnSpPr/>
              <p:nvPr/>
            </p:nvCxnSpPr>
            <p:spPr>
              <a:xfrm>
                <a:off x="937846" y="4108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2C7F42F-CA76-7240-AD29-73402B0706B9}"/>
                  </a:ext>
                </a:extLst>
              </p:cNvPr>
              <p:cNvCxnSpPr/>
              <p:nvPr/>
            </p:nvCxnSpPr>
            <p:spPr>
              <a:xfrm>
                <a:off x="937846" y="4261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D46AF06-724E-1341-8EDC-22A3E4FE2384}"/>
                  </a:ext>
                </a:extLst>
              </p:cNvPr>
              <p:cNvCxnSpPr/>
              <p:nvPr/>
            </p:nvCxnSpPr>
            <p:spPr>
              <a:xfrm>
                <a:off x="937846" y="4413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58FA661-AA11-8E43-AF94-4DE0A281F9CD}"/>
                  </a:ext>
                </a:extLst>
              </p:cNvPr>
              <p:cNvCxnSpPr/>
              <p:nvPr/>
            </p:nvCxnSpPr>
            <p:spPr>
              <a:xfrm>
                <a:off x="937846" y="4566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08800B1-EBFB-6748-90D2-69A641241109}"/>
                  </a:ext>
                </a:extLst>
              </p:cNvPr>
              <p:cNvCxnSpPr/>
              <p:nvPr/>
            </p:nvCxnSpPr>
            <p:spPr>
              <a:xfrm>
                <a:off x="937846" y="4718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7D7E808-2276-2540-B0F6-7512A7F3D110}"/>
                  </a:ext>
                </a:extLst>
              </p:cNvPr>
              <p:cNvCxnSpPr/>
              <p:nvPr/>
            </p:nvCxnSpPr>
            <p:spPr>
              <a:xfrm>
                <a:off x="937846" y="4870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2190AA1-8A6F-3242-9FF6-D18D8456A113}"/>
                  </a:ext>
                </a:extLst>
              </p:cNvPr>
              <p:cNvCxnSpPr/>
              <p:nvPr/>
            </p:nvCxnSpPr>
            <p:spPr>
              <a:xfrm>
                <a:off x="937846" y="5023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B60FF784-0BF2-3F41-B580-C9C99CED3D44}"/>
                </a:ext>
              </a:extLst>
            </p:cNvPr>
            <p:cNvGrpSpPr/>
            <p:nvPr/>
          </p:nvGrpSpPr>
          <p:grpSpPr>
            <a:xfrm>
              <a:off x="5492254" y="2139461"/>
              <a:ext cx="527539" cy="2590800"/>
              <a:chOff x="937846" y="2432538"/>
              <a:chExt cx="1307123" cy="2590800"/>
            </a:xfrm>
          </p:grpSpPr>
          <p:cxnSp>
            <p:nvCxnSpPr>
              <p:cNvPr id="106" name="Straight Connector 105">
                <a:extLst>
                  <a:ext uri="{FF2B5EF4-FFF2-40B4-BE49-F238E27FC236}">
                    <a16:creationId xmlns:a16="http://schemas.microsoft.com/office/drawing/2014/main" id="{E0462468-66AA-D445-8D81-992D0A93CCC5}"/>
                  </a:ext>
                </a:extLst>
              </p:cNvPr>
              <p:cNvCxnSpPr/>
              <p:nvPr/>
            </p:nvCxnSpPr>
            <p:spPr>
              <a:xfrm>
                <a:off x="937846" y="2432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46D45D-6D51-CE45-8F69-556F381FA76C}"/>
                  </a:ext>
                </a:extLst>
              </p:cNvPr>
              <p:cNvCxnSpPr/>
              <p:nvPr/>
            </p:nvCxnSpPr>
            <p:spPr>
              <a:xfrm>
                <a:off x="937846" y="2584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7F9C66-19DB-4649-ABF8-ECBA6210524A}"/>
                  </a:ext>
                </a:extLst>
              </p:cNvPr>
              <p:cNvCxnSpPr/>
              <p:nvPr/>
            </p:nvCxnSpPr>
            <p:spPr>
              <a:xfrm>
                <a:off x="937846" y="2737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A4DDE56-399C-F444-AF20-3F335DEDD4BA}"/>
                  </a:ext>
                </a:extLst>
              </p:cNvPr>
              <p:cNvCxnSpPr/>
              <p:nvPr/>
            </p:nvCxnSpPr>
            <p:spPr>
              <a:xfrm>
                <a:off x="937846" y="2889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0D2DCD-4B7E-7540-BFB7-4A5AE3E85AF2}"/>
                  </a:ext>
                </a:extLst>
              </p:cNvPr>
              <p:cNvCxnSpPr/>
              <p:nvPr/>
            </p:nvCxnSpPr>
            <p:spPr>
              <a:xfrm>
                <a:off x="937846" y="3042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9F7E772-1004-F844-82FC-65A74D24F340}"/>
                  </a:ext>
                </a:extLst>
              </p:cNvPr>
              <p:cNvCxnSpPr/>
              <p:nvPr/>
            </p:nvCxnSpPr>
            <p:spPr>
              <a:xfrm>
                <a:off x="937846" y="3194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7A7D032-929D-714C-9515-233249CAA680}"/>
                  </a:ext>
                </a:extLst>
              </p:cNvPr>
              <p:cNvCxnSpPr/>
              <p:nvPr/>
            </p:nvCxnSpPr>
            <p:spPr>
              <a:xfrm>
                <a:off x="937846" y="3346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8352990-AB86-2044-86F3-B93BAC1A827B}"/>
                  </a:ext>
                </a:extLst>
              </p:cNvPr>
              <p:cNvCxnSpPr/>
              <p:nvPr/>
            </p:nvCxnSpPr>
            <p:spPr>
              <a:xfrm>
                <a:off x="937846" y="3499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F4B179B-3572-4E47-A8EC-8D3A2A6A49DD}"/>
                  </a:ext>
                </a:extLst>
              </p:cNvPr>
              <p:cNvCxnSpPr/>
              <p:nvPr/>
            </p:nvCxnSpPr>
            <p:spPr>
              <a:xfrm>
                <a:off x="937846" y="3651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D3F644F-E27B-D945-AC63-70474ECA5545}"/>
                  </a:ext>
                </a:extLst>
              </p:cNvPr>
              <p:cNvCxnSpPr/>
              <p:nvPr/>
            </p:nvCxnSpPr>
            <p:spPr>
              <a:xfrm>
                <a:off x="937846" y="3804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5D84CE9-C1CA-DF4D-BCC4-FE72148755D9}"/>
                  </a:ext>
                </a:extLst>
              </p:cNvPr>
              <p:cNvCxnSpPr/>
              <p:nvPr/>
            </p:nvCxnSpPr>
            <p:spPr>
              <a:xfrm>
                <a:off x="937846" y="3956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7C78584-60CE-A24D-B818-C570D61BFAC5}"/>
                  </a:ext>
                </a:extLst>
              </p:cNvPr>
              <p:cNvCxnSpPr/>
              <p:nvPr/>
            </p:nvCxnSpPr>
            <p:spPr>
              <a:xfrm>
                <a:off x="937846" y="4108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0E3E0D2-B7FC-2D49-9D2A-747C3E183E6D}"/>
                  </a:ext>
                </a:extLst>
              </p:cNvPr>
              <p:cNvCxnSpPr/>
              <p:nvPr/>
            </p:nvCxnSpPr>
            <p:spPr>
              <a:xfrm>
                <a:off x="937846" y="4261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AEAB31E-8E3F-6E49-88CC-B5DB33D423AF}"/>
                  </a:ext>
                </a:extLst>
              </p:cNvPr>
              <p:cNvCxnSpPr/>
              <p:nvPr/>
            </p:nvCxnSpPr>
            <p:spPr>
              <a:xfrm>
                <a:off x="937846" y="4413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DC73F0B-4288-864E-A070-2DE8F86D8FF4}"/>
                  </a:ext>
                </a:extLst>
              </p:cNvPr>
              <p:cNvCxnSpPr/>
              <p:nvPr/>
            </p:nvCxnSpPr>
            <p:spPr>
              <a:xfrm>
                <a:off x="937846" y="4566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FCF83BB-0995-5347-929B-2112B6DC05E8}"/>
                  </a:ext>
                </a:extLst>
              </p:cNvPr>
              <p:cNvCxnSpPr/>
              <p:nvPr/>
            </p:nvCxnSpPr>
            <p:spPr>
              <a:xfrm>
                <a:off x="937846" y="4718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A479F41-8812-9849-95C4-4B895572FD57}"/>
                  </a:ext>
                </a:extLst>
              </p:cNvPr>
              <p:cNvCxnSpPr/>
              <p:nvPr/>
            </p:nvCxnSpPr>
            <p:spPr>
              <a:xfrm>
                <a:off x="937846" y="4870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9554878-E08E-D74B-804F-967E3D1BA51D}"/>
                  </a:ext>
                </a:extLst>
              </p:cNvPr>
              <p:cNvCxnSpPr/>
              <p:nvPr/>
            </p:nvCxnSpPr>
            <p:spPr>
              <a:xfrm>
                <a:off x="937846" y="5023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124" name="TextBox 123">
            <a:extLst>
              <a:ext uri="{FF2B5EF4-FFF2-40B4-BE49-F238E27FC236}">
                <a16:creationId xmlns:a16="http://schemas.microsoft.com/office/drawing/2014/main" id="{C5D1F0BE-183A-2C4E-A4B9-00971A928770}"/>
              </a:ext>
            </a:extLst>
          </p:cNvPr>
          <p:cNvSpPr txBox="1"/>
          <p:nvPr/>
        </p:nvSpPr>
        <p:spPr>
          <a:xfrm>
            <a:off x="308657" y="1927292"/>
            <a:ext cx="1876924" cy="369332"/>
          </a:xfrm>
          <a:prstGeom prst="rect">
            <a:avLst/>
          </a:prstGeom>
          <a:noFill/>
        </p:spPr>
        <p:txBody>
          <a:bodyPr wrap="none" rtlCol="0">
            <a:spAutoFit/>
          </a:bodyPr>
          <a:lstStyle/>
          <a:p>
            <a:r>
              <a:rPr lang="en-US" dirty="0"/>
              <a:t>Scale a variable x</a:t>
            </a:r>
            <a:r>
              <a:rPr lang="en-US" baseline="-25000" dirty="0"/>
              <a:t>i</a:t>
            </a:r>
            <a:r>
              <a:rPr lang="en-US" dirty="0"/>
              <a:t>:</a:t>
            </a:r>
          </a:p>
        </p:txBody>
      </p:sp>
      <p:sp>
        <p:nvSpPr>
          <p:cNvPr id="125" name="TextBox 124">
            <a:extLst>
              <a:ext uri="{FF2B5EF4-FFF2-40B4-BE49-F238E27FC236}">
                <a16:creationId xmlns:a16="http://schemas.microsoft.com/office/drawing/2014/main" id="{E31AEBEF-67C3-B549-A1C7-E44C14CE9733}"/>
              </a:ext>
            </a:extLst>
          </p:cNvPr>
          <p:cNvSpPr txBox="1"/>
          <p:nvPr/>
        </p:nvSpPr>
        <p:spPr>
          <a:xfrm>
            <a:off x="0" y="4210739"/>
            <a:ext cx="936780" cy="523220"/>
          </a:xfrm>
          <a:prstGeom prst="rect">
            <a:avLst/>
          </a:prstGeom>
          <a:noFill/>
        </p:spPr>
        <p:txBody>
          <a:bodyPr wrap="square" rtlCol="0">
            <a:spAutoFit/>
          </a:bodyPr>
          <a:lstStyle/>
          <a:p>
            <a:pPr algn="ctr"/>
            <a:r>
              <a:rPr lang="en-US" sz="1400" dirty="0"/>
              <a:t>Original data</a:t>
            </a:r>
          </a:p>
        </p:txBody>
      </p:sp>
      <p:sp>
        <p:nvSpPr>
          <p:cNvPr id="126" name="TextBox 125">
            <a:extLst>
              <a:ext uri="{FF2B5EF4-FFF2-40B4-BE49-F238E27FC236}">
                <a16:creationId xmlns:a16="http://schemas.microsoft.com/office/drawing/2014/main" id="{0DB5BA33-87B5-A44E-8360-0A2AEBBCC303}"/>
              </a:ext>
            </a:extLst>
          </p:cNvPr>
          <p:cNvSpPr txBox="1"/>
          <p:nvPr/>
        </p:nvSpPr>
        <p:spPr>
          <a:xfrm>
            <a:off x="545124" y="2687460"/>
            <a:ext cx="1903342" cy="307777"/>
          </a:xfrm>
          <a:prstGeom prst="rect">
            <a:avLst/>
          </a:prstGeom>
          <a:noFill/>
        </p:spPr>
        <p:txBody>
          <a:bodyPr wrap="none" rtlCol="0">
            <a:spAutoFit/>
          </a:bodyPr>
          <a:lstStyle/>
          <a:p>
            <a:r>
              <a:rPr lang="en-US" sz="1400" dirty="0"/>
              <a:t>Want to scale column x</a:t>
            </a:r>
            <a:r>
              <a:rPr lang="en-US" sz="1400" baseline="-25000" dirty="0"/>
              <a:t>i</a:t>
            </a:r>
          </a:p>
        </p:txBody>
      </p:sp>
      <p:cxnSp>
        <p:nvCxnSpPr>
          <p:cNvPr id="17408" name="Straight Arrow Connector 17407">
            <a:extLst>
              <a:ext uri="{FF2B5EF4-FFF2-40B4-BE49-F238E27FC236}">
                <a16:creationId xmlns:a16="http://schemas.microsoft.com/office/drawing/2014/main" id="{851F671F-EF7E-2B46-B06D-F7111CEDD366}"/>
              </a:ext>
            </a:extLst>
          </p:cNvPr>
          <p:cNvCxnSpPr/>
          <p:nvPr/>
        </p:nvCxnSpPr>
        <p:spPr>
          <a:xfrm>
            <a:off x="1553307" y="3023411"/>
            <a:ext cx="0" cy="326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538093A9-0D13-9942-8A96-8C41C81E557F}"/>
              </a:ext>
            </a:extLst>
          </p:cNvPr>
          <p:cNvSpPr txBox="1"/>
          <p:nvPr/>
        </p:nvSpPr>
        <p:spPr>
          <a:xfrm>
            <a:off x="3854694" y="2597185"/>
            <a:ext cx="1606060" cy="523220"/>
          </a:xfrm>
          <a:prstGeom prst="rect">
            <a:avLst/>
          </a:prstGeom>
          <a:noFill/>
        </p:spPr>
        <p:txBody>
          <a:bodyPr wrap="square" rtlCol="0">
            <a:spAutoFit/>
          </a:bodyPr>
          <a:lstStyle/>
          <a:p>
            <a:pPr algn="ctr"/>
            <a:r>
              <a:rPr lang="en-US" sz="1400" dirty="0"/>
              <a:t>Sort records by the value in column x</a:t>
            </a:r>
            <a:r>
              <a:rPr lang="en-US" sz="1400" baseline="-25000" dirty="0"/>
              <a:t>i</a:t>
            </a:r>
          </a:p>
        </p:txBody>
      </p:sp>
      <p:sp>
        <p:nvSpPr>
          <p:cNvPr id="131" name="TextBox 130">
            <a:extLst>
              <a:ext uri="{FF2B5EF4-FFF2-40B4-BE49-F238E27FC236}">
                <a16:creationId xmlns:a16="http://schemas.microsoft.com/office/drawing/2014/main" id="{CDBDE82E-CDE7-1841-B131-FD4D21D4589E}"/>
              </a:ext>
            </a:extLst>
          </p:cNvPr>
          <p:cNvSpPr txBox="1"/>
          <p:nvPr/>
        </p:nvSpPr>
        <p:spPr>
          <a:xfrm>
            <a:off x="6629400" y="2248833"/>
            <a:ext cx="1771650" cy="954107"/>
          </a:xfrm>
          <a:prstGeom prst="rect">
            <a:avLst/>
          </a:prstGeom>
          <a:noFill/>
        </p:spPr>
        <p:txBody>
          <a:bodyPr wrap="square" rtlCol="0">
            <a:spAutoFit/>
          </a:bodyPr>
          <a:lstStyle/>
          <a:p>
            <a:pPr algn="ctr"/>
            <a:r>
              <a:rPr lang="en-US" sz="1400" dirty="0"/>
              <a:t>Replace the values in column x</a:t>
            </a:r>
            <a:r>
              <a:rPr lang="en-US" sz="1400" baseline="-25000" dirty="0"/>
              <a:t>i </a:t>
            </a:r>
            <a:r>
              <a:rPr lang="en-US" sz="1400" dirty="0"/>
              <a:t>with the record’s bin #:</a:t>
            </a:r>
          </a:p>
          <a:p>
            <a:pPr algn="ctr"/>
            <a:r>
              <a:rPr lang="en-US" sz="1400" dirty="0"/>
              <a:t>x</a:t>
            </a:r>
            <a:r>
              <a:rPr lang="en-US" sz="1400" baseline="-25000" dirty="0"/>
              <a:t>i</a:t>
            </a:r>
            <a:r>
              <a:rPr lang="en-US" sz="1400" dirty="0"/>
              <a:t> -&gt; x</a:t>
            </a:r>
            <a:r>
              <a:rPr lang="en-US" sz="1400" baseline="-25000" dirty="0"/>
              <a:t>i</a:t>
            </a:r>
            <a:r>
              <a:rPr lang="en-US" sz="1400" dirty="0"/>
              <a:t>’ = 1, 2, 3,…</a:t>
            </a:r>
          </a:p>
        </p:txBody>
      </p:sp>
      <p:sp>
        <p:nvSpPr>
          <p:cNvPr id="17412" name="Rectangle 17411">
            <a:extLst>
              <a:ext uri="{FF2B5EF4-FFF2-40B4-BE49-F238E27FC236}">
                <a16:creationId xmlns:a16="http://schemas.microsoft.com/office/drawing/2014/main" id="{EA147C8B-FB6D-7846-95BD-00124A242899}"/>
              </a:ext>
            </a:extLst>
          </p:cNvPr>
          <p:cNvSpPr/>
          <p:nvPr/>
        </p:nvSpPr>
        <p:spPr>
          <a:xfrm>
            <a:off x="4558083" y="3210790"/>
            <a:ext cx="216877" cy="2932090"/>
          </a:xfrm>
          <a:prstGeom prst="rect">
            <a:avLst/>
          </a:prstGeom>
          <a:solidFill>
            <a:schemeClr val="accent6">
              <a:lumMod val="20000"/>
              <a:lumOff val="8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14" name="Straight Arrow Connector 17413">
            <a:extLst>
              <a:ext uri="{FF2B5EF4-FFF2-40B4-BE49-F238E27FC236}">
                <a16:creationId xmlns:a16="http://schemas.microsoft.com/office/drawing/2014/main" id="{27F30C28-0F46-A346-AE05-88D8FEC0863F}"/>
              </a:ext>
            </a:extLst>
          </p:cNvPr>
          <p:cNvCxnSpPr/>
          <p:nvPr/>
        </p:nvCxnSpPr>
        <p:spPr>
          <a:xfrm>
            <a:off x="4667869" y="3492605"/>
            <a:ext cx="0" cy="2242906"/>
          </a:xfrm>
          <a:prstGeom prst="straightConnector1">
            <a:avLst/>
          </a:prstGeom>
          <a:ln>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2FBB39A1-4663-2340-81B6-9C6356206CE7}"/>
              </a:ext>
            </a:extLst>
          </p:cNvPr>
          <p:cNvSpPr txBox="1"/>
          <p:nvPr/>
        </p:nvSpPr>
        <p:spPr>
          <a:xfrm>
            <a:off x="2716934" y="3581811"/>
            <a:ext cx="1307123" cy="1815882"/>
          </a:xfrm>
          <a:prstGeom prst="rect">
            <a:avLst/>
          </a:prstGeom>
          <a:noFill/>
        </p:spPr>
        <p:txBody>
          <a:bodyPr wrap="square" rtlCol="0">
            <a:spAutoFit/>
          </a:bodyPr>
          <a:lstStyle/>
          <a:p>
            <a:pPr algn="ctr"/>
            <a:r>
              <a:rPr lang="en-US" sz="1400" dirty="0"/>
              <a:t>Data sorted by column x</a:t>
            </a:r>
            <a:r>
              <a:rPr lang="en-US" sz="1400" baseline="-25000" dirty="0"/>
              <a:t>i</a:t>
            </a:r>
            <a:r>
              <a:rPr lang="en-US" sz="1400" dirty="0"/>
              <a:t>.</a:t>
            </a:r>
          </a:p>
          <a:p>
            <a:pPr algn="ctr"/>
            <a:endParaRPr lang="en-US" sz="1400" dirty="0"/>
          </a:p>
          <a:p>
            <a:pPr algn="ctr"/>
            <a:r>
              <a:rPr lang="en-US" sz="1400" dirty="0"/>
              <a:t>Note – the records are all now in a different order from before</a:t>
            </a:r>
          </a:p>
        </p:txBody>
      </p:sp>
      <p:sp>
        <p:nvSpPr>
          <p:cNvPr id="17415" name="TextBox 17414">
            <a:extLst>
              <a:ext uri="{FF2B5EF4-FFF2-40B4-BE49-F238E27FC236}">
                <a16:creationId xmlns:a16="http://schemas.microsoft.com/office/drawing/2014/main" id="{2E81D691-794B-4D41-9F29-4EF974D5AD7E}"/>
              </a:ext>
            </a:extLst>
          </p:cNvPr>
          <p:cNvSpPr txBox="1"/>
          <p:nvPr/>
        </p:nvSpPr>
        <p:spPr>
          <a:xfrm>
            <a:off x="4744567" y="3035835"/>
            <a:ext cx="523605" cy="369332"/>
          </a:xfrm>
          <a:prstGeom prst="rect">
            <a:avLst/>
          </a:prstGeom>
          <a:noFill/>
        </p:spPr>
        <p:txBody>
          <a:bodyPr wrap="none" rtlCol="0">
            <a:spAutoFit/>
          </a:bodyPr>
          <a:lstStyle/>
          <a:p>
            <a:r>
              <a:rPr lang="en-US" dirty="0"/>
              <a:t>low</a:t>
            </a:r>
          </a:p>
        </p:txBody>
      </p:sp>
      <p:sp>
        <p:nvSpPr>
          <p:cNvPr id="151" name="TextBox 150">
            <a:extLst>
              <a:ext uri="{FF2B5EF4-FFF2-40B4-BE49-F238E27FC236}">
                <a16:creationId xmlns:a16="http://schemas.microsoft.com/office/drawing/2014/main" id="{BE0FB6E4-1B54-6D45-9A32-CB578CB951EC}"/>
              </a:ext>
            </a:extLst>
          </p:cNvPr>
          <p:cNvSpPr txBox="1"/>
          <p:nvPr/>
        </p:nvSpPr>
        <p:spPr>
          <a:xfrm>
            <a:off x="4744567" y="6003472"/>
            <a:ext cx="590226" cy="369332"/>
          </a:xfrm>
          <a:prstGeom prst="rect">
            <a:avLst/>
          </a:prstGeom>
          <a:noFill/>
        </p:spPr>
        <p:txBody>
          <a:bodyPr wrap="none" rtlCol="0">
            <a:spAutoFit/>
          </a:bodyPr>
          <a:lstStyle/>
          <a:p>
            <a:r>
              <a:rPr lang="en-US" dirty="0"/>
              <a:t>high</a:t>
            </a:r>
          </a:p>
        </p:txBody>
      </p:sp>
      <p:sp>
        <p:nvSpPr>
          <p:cNvPr id="2" name="Right Bracket 1">
            <a:extLst>
              <a:ext uri="{FF2B5EF4-FFF2-40B4-BE49-F238E27FC236}">
                <a16:creationId xmlns:a16="http://schemas.microsoft.com/office/drawing/2014/main" id="{D4F402C0-ED01-8C42-84EB-86F66EAFCE43}"/>
              </a:ext>
            </a:extLst>
          </p:cNvPr>
          <p:cNvSpPr/>
          <p:nvPr/>
        </p:nvSpPr>
        <p:spPr>
          <a:xfrm>
            <a:off x="5469653" y="3399474"/>
            <a:ext cx="139946" cy="487427"/>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Right Bracket 126">
            <a:extLst>
              <a:ext uri="{FF2B5EF4-FFF2-40B4-BE49-F238E27FC236}">
                <a16:creationId xmlns:a16="http://schemas.microsoft.com/office/drawing/2014/main" id="{B00AB7A6-0C3D-F743-8D44-8DDB795FCDCD}"/>
              </a:ext>
            </a:extLst>
          </p:cNvPr>
          <p:cNvSpPr/>
          <p:nvPr/>
        </p:nvSpPr>
        <p:spPr>
          <a:xfrm>
            <a:off x="5469653" y="4016783"/>
            <a:ext cx="139946" cy="487427"/>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Right Bracket 127">
            <a:extLst>
              <a:ext uri="{FF2B5EF4-FFF2-40B4-BE49-F238E27FC236}">
                <a16:creationId xmlns:a16="http://schemas.microsoft.com/office/drawing/2014/main" id="{239C5FA7-3BFF-8B47-94AD-170E14F08D0D}"/>
              </a:ext>
            </a:extLst>
          </p:cNvPr>
          <p:cNvSpPr/>
          <p:nvPr/>
        </p:nvSpPr>
        <p:spPr>
          <a:xfrm>
            <a:off x="5469653" y="4624284"/>
            <a:ext cx="139946" cy="487427"/>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Right Bracket 128">
            <a:extLst>
              <a:ext uri="{FF2B5EF4-FFF2-40B4-BE49-F238E27FC236}">
                <a16:creationId xmlns:a16="http://schemas.microsoft.com/office/drawing/2014/main" id="{80F825A3-9322-4345-B44B-DFBB66328ADD}"/>
              </a:ext>
            </a:extLst>
          </p:cNvPr>
          <p:cNvSpPr/>
          <p:nvPr/>
        </p:nvSpPr>
        <p:spPr>
          <a:xfrm>
            <a:off x="5469653" y="5241593"/>
            <a:ext cx="139946" cy="487427"/>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E5450629-741D-DC41-8D84-19A7F826E647}"/>
              </a:ext>
            </a:extLst>
          </p:cNvPr>
          <p:cNvSpPr txBox="1"/>
          <p:nvPr/>
        </p:nvSpPr>
        <p:spPr>
          <a:xfrm>
            <a:off x="5412503" y="5691549"/>
            <a:ext cx="343364" cy="369332"/>
          </a:xfrm>
          <a:prstGeom prst="rect">
            <a:avLst/>
          </a:prstGeom>
          <a:noFill/>
        </p:spPr>
        <p:txBody>
          <a:bodyPr wrap="none" rtlCol="0">
            <a:spAutoFit/>
          </a:bodyPr>
          <a:lstStyle/>
          <a:p>
            <a:r>
              <a:rPr lang="en-US" dirty="0"/>
              <a:t>…</a:t>
            </a:r>
          </a:p>
        </p:txBody>
      </p:sp>
      <p:sp>
        <p:nvSpPr>
          <p:cNvPr id="5" name="TextBox 4">
            <a:extLst>
              <a:ext uri="{FF2B5EF4-FFF2-40B4-BE49-F238E27FC236}">
                <a16:creationId xmlns:a16="http://schemas.microsoft.com/office/drawing/2014/main" id="{30FAB1C7-535B-A848-A51C-FED08E5F308D}"/>
              </a:ext>
            </a:extLst>
          </p:cNvPr>
          <p:cNvSpPr txBox="1"/>
          <p:nvPr/>
        </p:nvSpPr>
        <p:spPr>
          <a:xfrm>
            <a:off x="5412503" y="2989482"/>
            <a:ext cx="981428" cy="400110"/>
          </a:xfrm>
          <a:prstGeom prst="rect">
            <a:avLst/>
          </a:prstGeom>
          <a:noFill/>
        </p:spPr>
        <p:txBody>
          <a:bodyPr wrap="square" rtlCol="0">
            <a:spAutoFit/>
          </a:bodyPr>
          <a:lstStyle/>
          <a:p>
            <a:r>
              <a:rPr lang="en-US" sz="1000" dirty="0"/>
              <a:t>Bin into equal # records/bin</a:t>
            </a:r>
          </a:p>
        </p:txBody>
      </p:sp>
      <p:sp>
        <p:nvSpPr>
          <p:cNvPr id="148" name="TextBox 147">
            <a:extLst>
              <a:ext uri="{FF2B5EF4-FFF2-40B4-BE49-F238E27FC236}">
                <a16:creationId xmlns:a16="http://schemas.microsoft.com/office/drawing/2014/main" id="{FFE57091-086C-0F4E-A2E3-5EA88C527505}"/>
              </a:ext>
            </a:extLst>
          </p:cNvPr>
          <p:cNvSpPr txBox="1"/>
          <p:nvPr/>
        </p:nvSpPr>
        <p:spPr>
          <a:xfrm>
            <a:off x="5584826" y="3532784"/>
            <a:ext cx="393056" cy="215444"/>
          </a:xfrm>
          <a:prstGeom prst="rect">
            <a:avLst/>
          </a:prstGeom>
          <a:noFill/>
        </p:spPr>
        <p:txBody>
          <a:bodyPr wrap="none" rtlCol="0">
            <a:spAutoFit/>
          </a:bodyPr>
          <a:lstStyle/>
          <a:p>
            <a:r>
              <a:rPr lang="en-US" sz="800" dirty="0"/>
              <a:t>Bin 1</a:t>
            </a:r>
          </a:p>
        </p:txBody>
      </p:sp>
      <p:sp>
        <p:nvSpPr>
          <p:cNvPr id="150" name="TextBox 149">
            <a:extLst>
              <a:ext uri="{FF2B5EF4-FFF2-40B4-BE49-F238E27FC236}">
                <a16:creationId xmlns:a16="http://schemas.microsoft.com/office/drawing/2014/main" id="{F0BD3A96-F3C2-E846-B200-7023DF27BDCC}"/>
              </a:ext>
            </a:extLst>
          </p:cNvPr>
          <p:cNvSpPr txBox="1"/>
          <p:nvPr/>
        </p:nvSpPr>
        <p:spPr>
          <a:xfrm>
            <a:off x="5584826" y="4150503"/>
            <a:ext cx="393056" cy="215444"/>
          </a:xfrm>
          <a:prstGeom prst="rect">
            <a:avLst/>
          </a:prstGeom>
          <a:noFill/>
        </p:spPr>
        <p:txBody>
          <a:bodyPr wrap="none" rtlCol="0">
            <a:spAutoFit/>
          </a:bodyPr>
          <a:lstStyle/>
          <a:p>
            <a:r>
              <a:rPr lang="en-US" sz="800" dirty="0"/>
              <a:t>Bin 2</a:t>
            </a:r>
          </a:p>
        </p:txBody>
      </p:sp>
      <p:sp>
        <p:nvSpPr>
          <p:cNvPr id="153" name="TextBox 152">
            <a:extLst>
              <a:ext uri="{FF2B5EF4-FFF2-40B4-BE49-F238E27FC236}">
                <a16:creationId xmlns:a16="http://schemas.microsoft.com/office/drawing/2014/main" id="{0F9EF388-3DBF-164F-9B6F-AF6EEB176102}"/>
              </a:ext>
            </a:extLst>
          </p:cNvPr>
          <p:cNvSpPr txBox="1"/>
          <p:nvPr/>
        </p:nvSpPr>
        <p:spPr>
          <a:xfrm>
            <a:off x="5584826" y="4768222"/>
            <a:ext cx="393056" cy="215444"/>
          </a:xfrm>
          <a:prstGeom prst="rect">
            <a:avLst/>
          </a:prstGeom>
          <a:noFill/>
        </p:spPr>
        <p:txBody>
          <a:bodyPr wrap="none" rtlCol="0">
            <a:spAutoFit/>
          </a:bodyPr>
          <a:lstStyle/>
          <a:p>
            <a:r>
              <a:rPr lang="en-US" sz="800" dirty="0"/>
              <a:t>Bin 3</a:t>
            </a:r>
          </a:p>
        </p:txBody>
      </p:sp>
      <p:sp>
        <p:nvSpPr>
          <p:cNvPr id="154" name="TextBox 153">
            <a:extLst>
              <a:ext uri="{FF2B5EF4-FFF2-40B4-BE49-F238E27FC236}">
                <a16:creationId xmlns:a16="http://schemas.microsoft.com/office/drawing/2014/main" id="{CD220ECB-B682-A842-B0AF-FAC0809F1C34}"/>
              </a:ext>
            </a:extLst>
          </p:cNvPr>
          <p:cNvSpPr txBox="1"/>
          <p:nvPr/>
        </p:nvSpPr>
        <p:spPr>
          <a:xfrm>
            <a:off x="5584826" y="5385941"/>
            <a:ext cx="393056" cy="215444"/>
          </a:xfrm>
          <a:prstGeom prst="rect">
            <a:avLst/>
          </a:prstGeom>
          <a:noFill/>
        </p:spPr>
        <p:txBody>
          <a:bodyPr wrap="none" rtlCol="0">
            <a:spAutoFit/>
          </a:bodyPr>
          <a:lstStyle/>
          <a:p>
            <a:r>
              <a:rPr lang="en-US" sz="800" dirty="0"/>
              <a:t>Bin 4</a:t>
            </a:r>
          </a:p>
        </p:txBody>
      </p:sp>
      <p:grpSp>
        <p:nvGrpSpPr>
          <p:cNvPr id="8" name="Group 7">
            <a:extLst>
              <a:ext uri="{FF2B5EF4-FFF2-40B4-BE49-F238E27FC236}">
                <a16:creationId xmlns:a16="http://schemas.microsoft.com/office/drawing/2014/main" id="{A4601B7E-32D9-EA4E-A145-C7FF5FB9DD37}"/>
              </a:ext>
            </a:extLst>
          </p:cNvPr>
          <p:cNvGrpSpPr/>
          <p:nvPr/>
        </p:nvGrpSpPr>
        <p:grpSpPr>
          <a:xfrm>
            <a:off x="7424413" y="3291752"/>
            <a:ext cx="235962" cy="2809264"/>
            <a:chOff x="8127358" y="3291752"/>
            <a:chExt cx="235962" cy="2809264"/>
          </a:xfrm>
        </p:grpSpPr>
        <p:sp>
          <p:nvSpPr>
            <p:cNvPr id="17409" name="TextBox 17408">
              <a:extLst>
                <a:ext uri="{FF2B5EF4-FFF2-40B4-BE49-F238E27FC236}">
                  <a16:creationId xmlns:a16="http://schemas.microsoft.com/office/drawing/2014/main" id="{D0EF7C55-E5AB-3A45-8D5A-6935BF2528B5}"/>
                </a:ext>
              </a:extLst>
            </p:cNvPr>
            <p:cNvSpPr txBox="1"/>
            <p:nvPr/>
          </p:nvSpPr>
          <p:spPr>
            <a:xfrm>
              <a:off x="8127358" y="3291752"/>
              <a:ext cx="235962" cy="215444"/>
            </a:xfrm>
            <a:prstGeom prst="rect">
              <a:avLst/>
            </a:prstGeom>
            <a:noFill/>
          </p:spPr>
          <p:txBody>
            <a:bodyPr wrap="none" rtlCol="0">
              <a:spAutoFit/>
            </a:bodyPr>
            <a:lstStyle/>
            <a:p>
              <a:r>
                <a:rPr lang="en-US" sz="800" dirty="0"/>
                <a:t>1</a:t>
              </a:r>
            </a:p>
          </p:txBody>
        </p:sp>
        <p:sp>
          <p:nvSpPr>
            <p:cNvPr id="133" name="TextBox 132">
              <a:extLst>
                <a:ext uri="{FF2B5EF4-FFF2-40B4-BE49-F238E27FC236}">
                  <a16:creationId xmlns:a16="http://schemas.microsoft.com/office/drawing/2014/main" id="{39A37CF9-3FFB-AC4C-8C98-75D13EC59AF6}"/>
                </a:ext>
              </a:extLst>
            </p:cNvPr>
            <p:cNvSpPr txBox="1"/>
            <p:nvPr/>
          </p:nvSpPr>
          <p:spPr>
            <a:xfrm>
              <a:off x="8127358" y="3444330"/>
              <a:ext cx="235962" cy="215444"/>
            </a:xfrm>
            <a:prstGeom prst="rect">
              <a:avLst/>
            </a:prstGeom>
            <a:noFill/>
          </p:spPr>
          <p:txBody>
            <a:bodyPr wrap="none" rtlCol="0">
              <a:spAutoFit/>
            </a:bodyPr>
            <a:lstStyle/>
            <a:p>
              <a:r>
                <a:rPr lang="en-US" sz="800" dirty="0"/>
                <a:t>1</a:t>
              </a:r>
            </a:p>
          </p:txBody>
        </p:sp>
        <p:sp>
          <p:nvSpPr>
            <p:cNvPr id="134" name="TextBox 133">
              <a:extLst>
                <a:ext uri="{FF2B5EF4-FFF2-40B4-BE49-F238E27FC236}">
                  <a16:creationId xmlns:a16="http://schemas.microsoft.com/office/drawing/2014/main" id="{C0E1A521-132B-F64E-9262-10033A2E5556}"/>
                </a:ext>
              </a:extLst>
            </p:cNvPr>
            <p:cNvSpPr txBox="1"/>
            <p:nvPr/>
          </p:nvSpPr>
          <p:spPr>
            <a:xfrm>
              <a:off x="8127358" y="3596908"/>
              <a:ext cx="235962" cy="215444"/>
            </a:xfrm>
            <a:prstGeom prst="rect">
              <a:avLst/>
            </a:prstGeom>
            <a:noFill/>
          </p:spPr>
          <p:txBody>
            <a:bodyPr wrap="none" rtlCol="0">
              <a:spAutoFit/>
            </a:bodyPr>
            <a:lstStyle/>
            <a:p>
              <a:r>
                <a:rPr lang="en-US" sz="800" dirty="0"/>
                <a:t>1</a:t>
              </a:r>
            </a:p>
          </p:txBody>
        </p:sp>
        <p:sp>
          <p:nvSpPr>
            <p:cNvPr id="135" name="TextBox 134">
              <a:extLst>
                <a:ext uri="{FF2B5EF4-FFF2-40B4-BE49-F238E27FC236}">
                  <a16:creationId xmlns:a16="http://schemas.microsoft.com/office/drawing/2014/main" id="{DD77F90F-7F0E-794F-A480-CE90EF3C90A1}"/>
                </a:ext>
              </a:extLst>
            </p:cNvPr>
            <p:cNvSpPr txBox="1"/>
            <p:nvPr/>
          </p:nvSpPr>
          <p:spPr>
            <a:xfrm>
              <a:off x="8127358" y="4664954"/>
              <a:ext cx="235962" cy="215444"/>
            </a:xfrm>
            <a:prstGeom prst="rect">
              <a:avLst/>
            </a:prstGeom>
            <a:noFill/>
          </p:spPr>
          <p:txBody>
            <a:bodyPr wrap="none" rtlCol="0">
              <a:spAutoFit/>
            </a:bodyPr>
            <a:lstStyle/>
            <a:p>
              <a:r>
                <a:rPr lang="en-US" sz="800" dirty="0"/>
                <a:t>3</a:t>
              </a:r>
            </a:p>
          </p:txBody>
        </p:sp>
        <p:sp>
          <p:nvSpPr>
            <p:cNvPr id="136" name="TextBox 135">
              <a:extLst>
                <a:ext uri="{FF2B5EF4-FFF2-40B4-BE49-F238E27FC236}">
                  <a16:creationId xmlns:a16="http://schemas.microsoft.com/office/drawing/2014/main" id="{8E4955C5-8B66-8D43-AD6F-E632C026A58D}"/>
                </a:ext>
              </a:extLst>
            </p:cNvPr>
            <p:cNvSpPr txBox="1"/>
            <p:nvPr/>
          </p:nvSpPr>
          <p:spPr>
            <a:xfrm>
              <a:off x="8127358" y="4817532"/>
              <a:ext cx="235962" cy="215444"/>
            </a:xfrm>
            <a:prstGeom prst="rect">
              <a:avLst/>
            </a:prstGeom>
            <a:noFill/>
          </p:spPr>
          <p:txBody>
            <a:bodyPr wrap="none" rtlCol="0">
              <a:spAutoFit/>
            </a:bodyPr>
            <a:lstStyle/>
            <a:p>
              <a:r>
                <a:rPr lang="en-US" sz="800" dirty="0"/>
                <a:t>3</a:t>
              </a:r>
            </a:p>
          </p:txBody>
        </p:sp>
        <p:sp>
          <p:nvSpPr>
            <p:cNvPr id="137" name="TextBox 136">
              <a:extLst>
                <a:ext uri="{FF2B5EF4-FFF2-40B4-BE49-F238E27FC236}">
                  <a16:creationId xmlns:a16="http://schemas.microsoft.com/office/drawing/2014/main" id="{95789441-F1F5-A944-9707-B7FDDC048E93}"/>
                </a:ext>
              </a:extLst>
            </p:cNvPr>
            <p:cNvSpPr txBox="1"/>
            <p:nvPr/>
          </p:nvSpPr>
          <p:spPr>
            <a:xfrm>
              <a:off x="8127358" y="4970110"/>
              <a:ext cx="235962" cy="215444"/>
            </a:xfrm>
            <a:prstGeom prst="rect">
              <a:avLst/>
            </a:prstGeom>
            <a:noFill/>
          </p:spPr>
          <p:txBody>
            <a:bodyPr wrap="none" rtlCol="0">
              <a:spAutoFit/>
            </a:bodyPr>
            <a:lstStyle/>
            <a:p>
              <a:r>
                <a:rPr lang="en-US" sz="800" dirty="0"/>
                <a:t>3</a:t>
              </a:r>
            </a:p>
          </p:txBody>
        </p:sp>
        <p:sp>
          <p:nvSpPr>
            <p:cNvPr id="138" name="TextBox 137">
              <a:extLst>
                <a:ext uri="{FF2B5EF4-FFF2-40B4-BE49-F238E27FC236}">
                  <a16:creationId xmlns:a16="http://schemas.microsoft.com/office/drawing/2014/main" id="{FD60BDE6-A500-7C49-9B02-04BAD9827D23}"/>
                </a:ext>
              </a:extLst>
            </p:cNvPr>
            <p:cNvSpPr txBox="1"/>
            <p:nvPr/>
          </p:nvSpPr>
          <p:spPr>
            <a:xfrm>
              <a:off x="8127358" y="4207220"/>
              <a:ext cx="235962" cy="215444"/>
            </a:xfrm>
            <a:prstGeom prst="rect">
              <a:avLst/>
            </a:prstGeom>
            <a:noFill/>
          </p:spPr>
          <p:txBody>
            <a:bodyPr wrap="none" rtlCol="0">
              <a:spAutoFit/>
            </a:bodyPr>
            <a:lstStyle/>
            <a:p>
              <a:r>
                <a:rPr lang="en-US" sz="800" dirty="0"/>
                <a:t>2</a:t>
              </a:r>
            </a:p>
          </p:txBody>
        </p:sp>
        <p:sp>
          <p:nvSpPr>
            <p:cNvPr id="139" name="TextBox 138">
              <a:extLst>
                <a:ext uri="{FF2B5EF4-FFF2-40B4-BE49-F238E27FC236}">
                  <a16:creationId xmlns:a16="http://schemas.microsoft.com/office/drawing/2014/main" id="{04D57F85-9989-2845-BAFB-B276D26828E1}"/>
                </a:ext>
              </a:extLst>
            </p:cNvPr>
            <p:cNvSpPr txBox="1"/>
            <p:nvPr/>
          </p:nvSpPr>
          <p:spPr>
            <a:xfrm>
              <a:off x="8127358" y="4359798"/>
              <a:ext cx="235962" cy="215444"/>
            </a:xfrm>
            <a:prstGeom prst="rect">
              <a:avLst/>
            </a:prstGeom>
            <a:noFill/>
          </p:spPr>
          <p:txBody>
            <a:bodyPr wrap="none" rtlCol="0">
              <a:spAutoFit/>
            </a:bodyPr>
            <a:lstStyle/>
            <a:p>
              <a:r>
                <a:rPr lang="en-US" sz="800" dirty="0"/>
                <a:t>2</a:t>
              </a:r>
            </a:p>
          </p:txBody>
        </p:sp>
        <p:sp>
          <p:nvSpPr>
            <p:cNvPr id="140" name="TextBox 139">
              <a:extLst>
                <a:ext uri="{FF2B5EF4-FFF2-40B4-BE49-F238E27FC236}">
                  <a16:creationId xmlns:a16="http://schemas.microsoft.com/office/drawing/2014/main" id="{7AEE1B35-E08D-ED4B-BDF6-AF64DDCEFC37}"/>
                </a:ext>
              </a:extLst>
            </p:cNvPr>
            <p:cNvSpPr txBox="1"/>
            <p:nvPr/>
          </p:nvSpPr>
          <p:spPr>
            <a:xfrm>
              <a:off x="8127358" y="4512376"/>
              <a:ext cx="235962" cy="215444"/>
            </a:xfrm>
            <a:prstGeom prst="rect">
              <a:avLst/>
            </a:prstGeom>
            <a:noFill/>
          </p:spPr>
          <p:txBody>
            <a:bodyPr wrap="none" rtlCol="0">
              <a:spAutoFit/>
            </a:bodyPr>
            <a:lstStyle/>
            <a:p>
              <a:r>
                <a:rPr lang="en-US" sz="800" dirty="0"/>
                <a:t>3</a:t>
              </a:r>
            </a:p>
          </p:txBody>
        </p:sp>
        <p:sp>
          <p:nvSpPr>
            <p:cNvPr id="141" name="TextBox 140">
              <a:extLst>
                <a:ext uri="{FF2B5EF4-FFF2-40B4-BE49-F238E27FC236}">
                  <a16:creationId xmlns:a16="http://schemas.microsoft.com/office/drawing/2014/main" id="{0C70BEB5-6A6B-A246-9728-31C26E18CCDB}"/>
                </a:ext>
              </a:extLst>
            </p:cNvPr>
            <p:cNvSpPr txBox="1"/>
            <p:nvPr/>
          </p:nvSpPr>
          <p:spPr>
            <a:xfrm>
              <a:off x="8127358" y="3749486"/>
              <a:ext cx="235962" cy="215444"/>
            </a:xfrm>
            <a:prstGeom prst="rect">
              <a:avLst/>
            </a:prstGeom>
            <a:noFill/>
          </p:spPr>
          <p:txBody>
            <a:bodyPr wrap="none" rtlCol="0">
              <a:spAutoFit/>
            </a:bodyPr>
            <a:lstStyle/>
            <a:p>
              <a:r>
                <a:rPr lang="en-US" sz="800" dirty="0"/>
                <a:t>1</a:t>
              </a:r>
            </a:p>
          </p:txBody>
        </p:sp>
        <p:sp>
          <p:nvSpPr>
            <p:cNvPr id="142" name="TextBox 141">
              <a:extLst>
                <a:ext uri="{FF2B5EF4-FFF2-40B4-BE49-F238E27FC236}">
                  <a16:creationId xmlns:a16="http://schemas.microsoft.com/office/drawing/2014/main" id="{3769B9BC-8050-1B47-BCB4-11FBD94E0D10}"/>
                </a:ext>
              </a:extLst>
            </p:cNvPr>
            <p:cNvSpPr txBox="1"/>
            <p:nvPr/>
          </p:nvSpPr>
          <p:spPr>
            <a:xfrm>
              <a:off x="8127358" y="3902064"/>
              <a:ext cx="235962" cy="215444"/>
            </a:xfrm>
            <a:prstGeom prst="rect">
              <a:avLst/>
            </a:prstGeom>
            <a:noFill/>
          </p:spPr>
          <p:txBody>
            <a:bodyPr wrap="none" rtlCol="0">
              <a:spAutoFit/>
            </a:bodyPr>
            <a:lstStyle/>
            <a:p>
              <a:r>
                <a:rPr lang="en-US" sz="800" dirty="0"/>
                <a:t>2</a:t>
              </a:r>
            </a:p>
          </p:txBody>
        </p:sp>
        <p:sp>
          <p:nvSpPr>
            <p:cNvPr id="143" name="TextBox 142">
              <a:extLst>
                <a:ext uri="{FF2B5EF4-FFF2-40B4-BE49-F238E27FC236}">
                  <a16:creationId xmlns:a16="http://schemas.microsoft.com/office/drawing/2014/main" id="{CD9E2DE7-6048-974C-9EE5-91E4E072BFC5}"/>
                </a:ext>
              </a:extLst>
            </p:cNvPr>
            <p:cNvSpPr txBox="1"/>
            <p:nvPr/>
          </p:nvSpPr>
          <p:spPr>
            <a:xfrm>
              <a:off x="8127358" y="4054642"/>
              <a:ext cx="235962" cy="215444"/>
            </a:xfrm>
            <a:prstGeom prst="rect">
              <a:avLst/>
            </a:prstGeom>
            <a:noFill/>
          </p:spPr>
          <p:txBody>
            <a:bodyPr wrap="none" rtlCol="0">
              <a:spAutoFit/>
            </a:bodyPr>
            <a:lstStyle/>
            <a:p>
              <a:r>
                <a:rPr lang="en-US" sz="800" dirty="0"/>
                <a:t>2</a:t>
              </a:r>
            </a:p>
          </p:txBody>
        </p:sp>
        <p:sp>
          <p:nvSpPr>
            <p:cNvPr id="156" name="TextBox 155">
              <a:extLst>
                <a:ext uri="{FF2B5EF4-FFF2-40B4-BE49-F238E27FC236}">
                  <a16:creationId xmlns:a16="http://schemas.microsoft.com/office/drawing/2014/main" id="{2DCFC2AB-6F64-3745-80F4-DED1F73220CF}"/>
                </a:ext>
              </a:extLst>
            </p:cNvPr>
            <p:cNvSpPr txBox="1"/>
            <p:nvPr/>
          </p:nvSpPr>
          <p:spPr>
            <a:xfrm>
              <a:off x="8127358" y="5122688"/>
              <a:ext cx="235962" cy="215444"/>
            </a:xfrm>
            <a:prstGeom prst="rect">
              <a:avLst/>
            </a:prstGeom>
            <a:noFill/>
          </p:spPr>
          <p:txBody>
            <a:bodyPr wrap="none" rtlCol="0">
              <a:spAutoFit/>
            </a:bodyPr>
            <a:lstStyle/>
            <a:p>
              <a:r>
                <a:rPr lang="en-US" sz="800" dirty="0"/>
                <a:t>4</a:t>
              </a:r>
            </a:p>
          </p:txBody>
        </p:sp>
        <p:sp>
          <p:nvSpPr>
            <p:cNvPr id="157" name="TextBox 156">
              <a:extLst>
                <a:ext uri="{FF2B5EF4-FFF2-40B4-BE49-F238E27FC236}">
                  <a16:creationId xmlns:a16="http://schemas.microsoft.com/office/drawing/2014/main" id="{CA90BA8B-0147-554C-988A-BA50D074A3AB}"/>
                </a:ext>
              </a:extLst>
            </p:cNvPr>
            <p:cNvSpPr txBox="1"/>
            <p:nvPr/>
          </p:nvSpPr>
          <p:spPr>
            <a:xfrm>
              <a:off x="8127358" y="5275266"/>
              <a:ext cx="235962" cy="215444"/>
            </a:xfrm>
            <a:prstGeom prst="rect">
              <a:avLst/>
            </a:prstGeom>
            <a:noFill/>
          </p:spPr>
          <p:txBody>
            <a:bodyPr wrap="none" rtlCol="0">
              <a:spAutoFit/>
            </a:bodyPr>
            <a:lstStyle/>
            <a:p>
              <a:r>
                <a:rPr lang="en-US" sz="800" dirty="0"/>
                <a:t>4</a:t>
              </a:r>
            </a:p>
          </p:txBody>
        </p:sp>
        <p:sp>
          <p:nvSpPr>
            <p:cNvPr id="158" name="TextBox 157">
              <a:extLst>
                <a:ext uri="{FF2B5EF4-FFF2-40B4-BE49-F238E27FC236}">
                  <a16:creationId xmlns:a16="http://schemas.microsoft.com/office/drawing/2014/main" id="{C4596B46-06F6-7045-B091-9800FC0F5DAF}"/>
                </a:ext>
              </a:extLst>
            </p:cNvPr>
            <p:cNvSpPr txBox="1"/>
            <p:nvPr/>
          </p:nvSpPr>
          <p:spPr>
            <a:xfrm>
              <a:off x="8127358" y="5427844"/>
              <a:ext cx="235962" cy="215444"/>
            </a:xfrm>
            <a:prstGeom prst="rect">
              <a:avLst/>
            </a:prstGeom>
            <a:noFill/>
          </p:spPr>
          <p:txBody>
            <a:bodyPr wrap="none" rtlCol="0">
              <a:spAutoFit/>
            </a:bodyPr>
            <a:lstStyle/>
            <a:p>
              <a:r>
                <a:rPr lang="en-US" sz="800" dirty="0"/>
                <a:t>4</a:t>
              </a:r>
            </a:p>
          </p:txBody>
        </p:sp>
        <p:sp>
          <p:nvSpPr>
            <p:cNvPr id="159" name="TextBox 158">
              <a:extLst>
                <a:ext uri="{FF2B5EF4-FFF2-40B4-BE49-F238E27FC236}">
                  <a16:creationId xmlns:a16="http://schemas.microsoft.com/office/drawing/2014/main" id="{B70E2D4C-4F04-1F46-8574-4B8F5CFBFD17}"/>
                </a:ext>
              </a:extLst>
            </p:cNvPr>
            <p:cNvSpPr txBox="1"/>
            <p:nvPr/>
          </p:nvSpPr>
          <p:spPr>
            <a:xfrm>
              <a:off x="8127358" y="5580422"/>
              <a:ext cx="235962" cy="215444"/>
            </a:xfrm>
            <a:prstGeom prst="rect">
              <a:avLst/>
            </a:prstGeom>
            <a:noFill/>
          </p:spPr>
          <p:txBody>
            <a:bodyPr wrap="none" rtlCol="0">
              <a:spAutoFit/>
            </a:bodyPr>
            <a:lstStyle/>
            <a:p>
              <a:r>
                <a:rPr lang="en-US" sz="800" dirty="0"/>
                <a:t>4</a:t>
              </a:r>
            </a:p>
          </p:txBody>
        </p:sp>
        <p:sp>
          <p:nvSpPr>
            <p:cNvPr id="160" name="TextBox 159">
              <a:extLst>
                <a:ext uri="{FF2B5EF4-FFF2-40B4-BE49-F238E27FC236}">
                  <a16:creationId xmlns:a16="http://schemas.microsoft.com/office/drawing/2014/main" id="{BEF5D921-99E8-6F4A-9315-9631F0861D63}"/>
                </a:ext>
              </a:extLst>
            </p:cNvPr>
            <p:cNvSpPr txBox="1"/>
            <p:nvPr/>
          </p:nvSpPr>
          <p:spPr>
            <a:xfrm>
              <a:off x="8127358" y="5733000"/>
              <a:ext cx="235962" cy="215444"/>
            </a:xfrm>
            <a:prstGeom prst="rect">
              <a:avLst/>
            </a:prstGeom>
            <a:noFill/>
          </p:spPr>
          <p:txBody>
            <a:bodyPr wrap="none" rtlCol="0">
              <a:spAutoFit/>
            </a:bodyPr>
            <a:lstStyle/>
            <a:p>
              <a:r>
                <a:rPr lang="en-US" sz="800" dirty="0"/>
                <a:t>5</a:t>
              </a:r>
            </a:p>
          </p:txBody>
        </p:sp>
        <p:sp>
          <p:nvSpPr>
            <p:cNvPr id="161" name="TextBox 160">
              <a:extLst>
                <a:ext uri="{FF2B5EF4-FFF2-40B4-BE49-F238E27FC236}">
                  <a16:creationId xmlns:a16="http://schemas.microsoft.com/office/drawing/2014/main" id="{55DE5FE4-23D6-544A-BF14-FA8EC7521798}"/>
                </a:ext>
              </a:extLst>
            </p:cNvPr>
            <p:cNvSpPr txBox="1"/>
            <p:nvPr/>
          </p:nvSpPr>
          <p:spPr>
            <a:xfrm>
              <a:off x="8127358" y="5885572"/>
              <a:ext cx="235962" cy="215444"/>
            </a:xfrm>
            <a:prstGeom prst="rect">
              <a:avLst/>
            </a:prstGeom>
            <a:noFill/>
          </p:spPr>
          <p:txBody>
            <a:bodyPr wrap="none" rtlCol="0">
              <a:spAutoFit/>
            </a:bodyPr>
            <a:lstStyle/>
            <a:p>
              <a:r>
                <a:rPr lang="en-US" sz="800" dirty="0"/>
                <a:t>5</a:t>
              </a:r>
            </a:p>
          </p:txBody>
        </p:sp>
      </p:grpSp>
    </p:spTree>
    <p:extLst>
      <p:ext uri="{BB962C8B-B14F-4D97-AF65-F5344CB8AC3E}">
        <p14:creationId xmlns:p14="http://schemas.microsoft.com/office/powerpoint/2010/main" val="846810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8657" y="1171598"/>
            <a:ext cx="8526686" cy="956141"/>
          </a:xfrm>
        </p:spPr>
        <p:txBody>
          <a:bodyPr>
            <a:normAutofit/>
          </a:bodyPr>
          <a:lstStyle/>
          <a:p>
            <a:pPr marL="0" indent="0">
              <a:buNone/>
            </a:pPr>
            <a:r>
              <a:rPr lang="en-US" sz="1800" dirty="0"/>
              <a:t>Replace the variable or score with the record’s rank order after sorting by the column. This is the same as # bins = # records.</a:t>
            </a:r>
          </a:p>
        </p:txBody>
      </p:sp>
      <p:sp>
        <p:nvSpPr>
          <p:cNvPr id="17410" name="Title 1"/>
          <p:cNvSpPr>
            <a:spLocks noGrp="1"/>
          </p:cNvSpPr>
          <p:nvPr>
            <p:ph type="title"/>
          </p:nvPr>
        </p:nvSpPr>
        <p:spPr>
          <a:xfrm>
            <a:off x="379238" y="365262"/>
            <a:ext cx="8405812" cy="319088"/>
          </a:xfrm>
        </p:spPr>
        <p:txBody>
          <a:bodyPr>
            <a:noAutofit/>
          </a:bodyPr>
          <a:lstStyle/>
          <a:p>
            <a:r>
              <a:rPr lang="en-US" sz="3600" dirty="0">
                <a:latin typeface="+mn-lt"/>
              </a:rPr>
              <a:t>Extreme Quantile Binning: Replace Variable or Score With Record Rank Order</a:t>
            </a:r>
          </a:p>
        </p:txBody>
      </p:sp>
      <p:sp>
        <p:nvSpPr>
          <p:cNvPr id="4" name="Slide Number Placeholder 3"/>
          <p:cNvSpPr>
            <a:spLocks noGrp="1"/>
          </p:cNvSpPr>
          <p:nvPr>
            <p:ph type="sldNum" sz="quarter" idx="11"/>
          </p:nvPr>
        </p:nvSpPr>
        <p:spPr>
          <a:xfrm>
            <a:off x="8550735" y="6436361"/>
            <a:ext cx="468630" cy="365125"/>
          </a:xfrm>
        </p:spPr>
        <p:txBody>
          <a:bodyPr/>
          <a:lstStyle/>
          <a:p>
            <a:fld id="{02330697-FC26-4454-A3BE-90B07819C49A}" type="slidenum">
              <a:rPr lang="en-US" smtClean="0"/>
              <a:pPr/>
              <a:t>45</a:t>
            </a:fld>
            <a:endParaRPr lang="en-US" dirty="0"/>
          </a:p>
        </p:txBody>
      </p:sp>
      <p:grpSp>
        <p:nvGrpSpPr>
          <p:cNvPr id="48" name="Group 47">
            <a:extLst>
              <a:ext uri="{FF2B5EF4-FFF2-40B4-BE49-F238E27FC236}">
                <a16:creationId xmlns:a16="http://schemas.microsoft.com/office/drawing/2014/main" id="{60C4FD6F-792B-5643-A224-50F73067C88E}"/>
              </a:ext>
            </a:extLst>
          </p:cNvPr>
          <p:cNvGrpSpPr/>
          <p:nvPr/>
        </p:nvGrpSpPr>
        <p:grpSpPr>
          <a:xfrm>
            <a:off x="899746" y="3405549"/>
            <a:ext cx="1307123" cy="2590800"/>
            <a:chOff x="937846" y="2432538"/>
            <a:chExt cx="1307123" cy="2590800"/>
          </a:xfrm>
        </p:grpSpPr>
        <p:cxnSp>
          <p:nvCxnSpPr>
            <p:cNvPr id="47" name="Straight Connector 46">
              <a:extLst>
                <a:ext uri="{FF2B5EF4-FFF2-40B4-BE49-F238E27FC236}">
                  <a16:creationId xmlns:a16="http://schemas.microsoft.com/office/drawing/2014/main" id="{4D5F5632-05D6-6F43-BA41-A6FB1C8C9151}"/>
                </a:ext>
              </a:extLst>
            </p:cNvPr>
            <p:cNvCxnSpPr/>
            <p:nvPr/>
          </p:nvCxnSpPr>
          <p:spPr>
            <a:xfrm>
              <a:off x="937846" y="2432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31FEBD9-73D3-C649-87CD-B20021A91383}"/>
                </a:ext>
              </a:extLst>
            </p:cNvPr>
            <p:cNvCxnSpPr/>
            <p:nvPr/>
          </p:nvCxnSpPr>
          <p:spPr>
            <a:xfrm>
              <a:off x="937846" y="2584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91D451-ADDB-BB48-8863-C3D999CACA80}"/>
                </a:ext>
              </a:extLst>
            </p:cNvPr>
            <p:cNvCxnSpPr/>
            <p:nvPr/>
          </p:nvCxnSpPr>
          <p:spPr>
            <a:xfrm>
              <a:off x="937846" y="2737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66060E4-D984-994B-9426-E8E0D07849AE}"/>
                </a:ext>
              </a:extLst>
            </p:cNvPr>
            <p:cNvCxnSpPr/>
            <p:nvPr/>
          </p:nvCxnSpPr>
          <p:spPr>
            <a:xfrm>
              <a:off x="937846" y="2889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0A9A1B-C0BE-354A-8A88-1AD991F99AB1}"/>
                </a:ext>
              </a:extLst>
            </p:cNvPr>
            <p:cNvCxnSpPr/>
            <p:nvPr/>
          </p:nvCxnSpPr>
          <p:spPr>
            <a:xfrm>
              <a:off x="937846" y="3042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D81C1C3-F40B-2D49-A5EF-6F24E6AB01BA}"/>
                </a:ext>
              </a:extLst>
            </p:cNvPr>
            <p:cNvCxnSpPr/>
            <p:nvPr/>
          </p:nvCxnSpPr>
          <p:spPr>
            <a:xfrm>
              <a:off x="937846" y="3194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94A403F-7849-AF40-B7FC-1F02F187A4DC}"/>
                </a:ext>
              </a:extLst>
            </p:cNvPr>
            <p:cNvCxnSpPr/>
            <p:nvPr/>
          </p:nvCxnSpPr>
          <p:spPr>
            <a:xfrm>
              <a:off x="937846" y="3346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A8BE65-4C4D-3E4E-BC31-33EEB35924C1}"/>
                </a:ext>
              </a:extLst>
            </p:cNvPr>
            <p:cNvCxnSpPr/>
            <p:nvPr/>
          </p:nvCxnSpPr>
          <p:spPr>
            <a:xfrm>
              <a:off x="937846" y="3499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5C48B8D-2F1F-C948-BBA9-F845E3B70F48}"/>
                </a:ext>
              </a:extLst>
            </p:cNvPr>
            <p:cNvCxnSpPr/>
            <p:nvPr/>
          </p:nvCxnSpPr>
          <p:spPr>
            <a:xfrm>
              <a:off x="937846" y="3651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B0CE13-9671-CF4F-9E40-ED74555D5510}"/>
                </a:ext>
              </a:extLst>
            </p:cNvPr>
            <p:cNvCxnSpPr/>
            <p:nvPr/>
          </p:nvCxnSpPr>
          <p:spPr>
            <a:xfrm>
              <a:off x="937846" y="3804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9865E58-BCFD-7045-A64F-530AB4513EF9}"/>
                </a:ext>
              </a:extLst>
            </p:cNvPr>
            <p:cNvCxnSpPr/>
            <p:nvPr/>
          </p:nvCxnSpPr>
          <p:spPr>
            <a:xfrm>
              <a:off x="937846" y="3956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B65803-6EBC-2748-B902-59A23F048845}"/>
                </a:ext>
              </a:extLst>
            </p:cNvPr>
            <p:cNvCxnSpPr/>
            <p:nvPr/>
          </p:nvCxnSpPr>
          <p:spPr>
            <a:xfrm>
              <a:off x="937846" y="4108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BE4D67D-E5E5-5347-B56B-D7D87D49B721}"/>
                </a:ext>
              </a:extLst>
            </p:cNvPr>
            <p:cNvCxnSpPr/>
            <p:nvPr/>
          </p:nvCxnSpPr>
          <p:spPr>
            <a:xfrm>
              <a:off x="937846" y="4261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5F4A2E7-C7FF-6E43-ADE1-51CA0C44E57E}"/>
                </a:ext>
              </a:extLst>
            </p:cNvPr>
            <p:cNvCxnSpPr/>
            <p:nvPr/>
          </p:nvCxnSpPr>
          <p:spPr>
            <a:xfrm>
              <a:off x="937846" y="4413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B824DE-7252-D24F-B4D4-E6A6D64915EF}"/>
                </a:ext>
              </a:extLst>
            </p:cNvPr>
            <p:cNvCxnSpPr/>
            <p:nvPr/>
          </p:nvCxnSpPr>
          <p:spPr>
            <a:xfrm>
              <a:off x="937846" y="4566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77D79D3-F55C-FE43-BBE8-77CC0567EC33}"/>
                </a:ext>
              </a:extLst>
            </p:cNvPr>
            <p:cNvCxnSpPr/>
            <p:nvPr/>
          </p:nvCxnSpPr>
          <p:spPr>
            <a:xfrm>
              <a:off x="937846" y="4718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57015B-1B08-604A-BEBB-01C3A5825085}"/>
                </a:ext>
              </a:extLst>
            </p:cNvPr>
            <p:cNvCxnSpPr/>
            <p:nvPr/>
          </p:nvCxnSpPr>
          <p:spPr>
            <a:xfrm>
              <a:off x="937846" y="4870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0EC61-0A7E-5B4D-81E7-EC32E32D21C5}"/>
                </a:ext>
              </a:extLst>
            </p:cNvPr>
            <p:cNvCxnSpPr/>
            <p:nvPr/>
          </p:nvCxnSpPr>
          <p:spPr>
            <a:xfrm>
              <a:off x="937846" y="5023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D7EBBBDD-1925-BB46-8162-DE5658FCE0E3}"/>
              </a:ext>
            </a:extLst>
          </p:cNvPr>
          <p:cNvGrpSpPr/>
          <p:nvPr/>
        </p:nvGrpSpPr>
        <p:grpSpPr>
          <a:xfrm>
            <a:off x="4004163" y="3405549"/>
            <a:ext cx="1307123" cy="2590800"/>
            <a:chOff x="937846" y="2432538"/>
            <a:chExt cx="1307123" cy="2590800"/>
          </a:xfrm>
        </p:grpSpPr>
        <p:cxnSp>
          <p:nvCxnSpPr>
            <p:cNvPr id="68" name="Straight Connector 67">
              <a:extLst>
                <a:ext uri="{FF2B5EF4-FFF2-40B4-BE49-F238E27FC236}">
                  <a16:creationId xmlns:a16="http://schemas.microsoft.com/office/drawing/2014/main" id="{9CD14F88-02DD-0A45-BE19-CE40F68AF424}"/>
                </a:ext>
              </a:extLst>
            </p:cNvPr>
            <p:cNvCxnSpPr/>
            <p:nvPr/>
          </p:nvCxnSpPr>
          <p:spPr>
            <a:xfrm>
              <a:off x="937846" y="2432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B9B9A3D-CD3D-6748-ABD5-D0AB1925588F}"/>
                </a:ext>
              </a:extLst>
            </p:cNvPr>
            <p:cNvCxnSpPr/>
            <p:nvPr/>
          </p:nvCxnSpPr>
          <p:spPr>
            <a:xfrm>
              <a:off x="937846" y="2584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A20CD6-70B8-7440-AA29-E347FCA4478B}"/>
                </a:ext>
              </a:extLst>
            </p:cNvPr>
            <p:cNvCxnSpPr/>
            <p:nvPr/>
          </p:nvCxnSpPr>
          <p:spPr>
            <a:xfrm>
              <a:off x="937846" y="2737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3CA3353-F14D-944A-BC5B-8CBB6374FEF2}"/>
                </a:ext>
              </a:extLst>
            </p:cNvPr>
            <p:cNvCxnSpPr/>
            <p:nvPr/>
          </p:nvCxnSpPr>
          <p:spPr>
            <a:xfrm>
              <a:off x="937846" y="2889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E33ADAC-951C-FC40-ADA3-DD23ABD3A1DF}"/>
                </a:ext>
              </a:extLst>
            </p:cNvPr>
            <p:cNvCxnSpPr/>
            <p:nvPr/>
          </p:nvCxnSpPr>
          <p:spPr>
            <a:xfrm>
              <a:off x="937846" y="3042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BF5A6E-B558-AD4C-84E2-D6DC48411323}"/>
                </a:ext>
              </a:extLst>
            </p:cNvPr>
            <p:cNvCxnSpPr/>
            <p:nvPr/>
          </p:nvCxnSpPr>
          <p:spPr>
            <a:xfrm>
              <a:off x="937846" y="3194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E009C38-261D-8D4A-B718-85948189BA4D}"/>
                </a:ext>
              </a:extLst>
            </p:cNvPr>
            <p:cNvCxnSpPr/>
            <p:nvPr/>
          </p:nvCxnSpPr>
          <p:spPr>
            <a:xfrm>
              <a:off x="937846" y="3346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1D3E73-C4A9-3947-9278-9C1232F31623}"/>
                </a:ext>
              </a:extLst>
            </p:cNvPr>
            <p:cNvCxnSpPr/>
            <p:nvPr/>
          </p:nvCxnSpPr>
          <p:spPr>
            <a:xfrm>
              <a:off x="937846" y="3499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4E658DE-47F5-B046-BC29-69C7711AA998}"/>
                </a:ext>
              </a:extLst>
            </p:cNvPr>
            <p:cNvCxnSpPr/>
            <p:nvPr/>
          </p:nvCxnSpPr>
          <p:spPr>
            <a:xfrm>
              <a:off x="937846" y="3651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4B0F006-FA5B-C341-BF63-C4078E84024F}"/>
                </a:ext>
              </a:extLst>
            </p:cNvPr>
            <p:cNvCxnSpPr/>
            <p:nvPr/>
          </p:nvCxnSpPr>
          <p:spPr>
            <a:xfrm>
              <a:off x="937846" y="3804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8145F25-31BD-8845-B5A1-51757412F2E9}"/>
                </a:ext>
              </a:extLst>
            </p:cNvPr>
            <p:cNvCxnSpPr/>
            <p:nvPr/>
          </p:nvCxnSpPr>
          <p:spPr>
            <a:xfrm>
              <a:off x="937846" y="3956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198A78C-6B6B-0E44-8FB0-C01C8C928D5D}"/>
                </a:ext>
              </a:extLst>
            </p:cNvPr>
            <p:cNvCxnSpPr/>
            <p:nvPr/>
          </p:nvCxnSpPr>
          <p:spPr>
            <a:xfrm>
              <a:off x="937846" y="4108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2A9048F-142A-E744-8A58-A0C1E78C870A}"/>
                </a:ext>
              </a:extLst>
            </p:cNvPr>
            <p:cNvCxnSpPr/>
            <p:nvPr/>
          </p:nvCxnSpPr>
          <p:spPr>
            <a:xfrm>
              <a:off x="937846" y="4261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7918C25-AED3-CD49-A40C-9771D06ADA9B}"/>
                </a:ext>
              </a:extLst>
            </p:cNvPr>
            <p:cNvCxnSpPr/>
            <p:nvPr/>
          </p:nvCxnSpPr>
          <p:spPr>
            <a:xfrm>
              <a:off x="937846" y="4413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E4135AB-1FD9-BD47-B588-F6CF8DD8669B}"/>
                </a:ext>
              </a:extLst>
            </p:cNvPr>
            <p:cNvCxnSpPr/>
            <p:nvPr/>
          </p:nvCxnSpPr>
          <p:spPr>
            <a:xfrm>
              <a:off x="937846" y="4566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EEB64BC-3BEA-F441-83D5-F0B2EFF3EC9D}"/>
                </a:ext>
              </a:extLst>
            </p:cNvPr>
            <p:cNvCxnSpPr/>
            <p:nvPr/>
          </p:nvCxnSpPr>
          <p:spPr>
            <a:xfrm>
              <a:off x="937846" y="4718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6ABB492-F789-224E-A130-6491FC9C7EF5}"/>
                </a:ext>
              </a:extLst>
            </p:cNvPr>
            <p:cNvCxnSpPr/>
            <p:nvPr/>
          </p:nvCxnSpPr>
          <p:spPr>
            <a:xfrm>
              <a:off x="937846" y="4870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E9432A-C512-1A45-B1B0-CBBCF4EF708B}"/>
                </a:ext>
              </a:extLst>
            </p:cNvPr>
            <p:cNvCxnSpPr/>
            <p:nvPr/>
          </p:nvCxnSpPr>
          <p:spPr>
            <a:xfrm>
              <a:off x="937846" y="5023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3400ECB3-1392-3542-9639-B3E5268CEA79}"/>
              </a:ext>
            </a:extLst>
          </p:cNvPr>
          <p:cNvGrpSpPr/>
          <p:nvPr/>
        </p:nvGrpSpPr>
        <p:grpSpPr>
          <a:xfrm>
            <a:off x="6882911" y="3405549"/>
            <a:ext cx="1312978" cy="2590800"/>
            <a:chOff x="4706815" y="2139461"/>
            <a:chExt cx="1312978" cy="2590800"/>
          </a:xfrm>
        </p:grpSpPr>
        <p:grpSp>
          <p:nvGrpSpPr>
            <p:cNvPr id="86" name="Group 85">
              <a:extLst>
                <a:ext uri="{FF2B5EF4-FFF2-40B4-BE49-F238E27FC236}">
                  <a16:creationId xmlns:a16="http://schemas.microsoft.com/office/drawing/2014/main" id="{79CD9130-3E36-984E-ACE4-D1479DEE9450}"/>
                </a:ext>
              </a:extLst>
            </p:cNvPr>
            <p:cNvGrpSpPr/>
            <p:nvPr/>
          </p:nvGrpSpPr>
          <p:grpSpPr>
            <a:xfrm>
              <a:off x="4706815" y="2139461"/>
              <a:ext cx="527539" cy="2590800"/>
              <a:chOff x="937846" y="2432538"/>
              <a:chExt cx="1307123" cy="2590800"/>
            </a:xfrm>
          </p:grpSpPr>
          <p:cxnSp>
            <p:nvCxnSpPr>
              <p:cNvPr id="87" name="Straight Connector 86">
                <a:extLst>
                  <a:ext uri="{FF2B5EF4-FFF2-40B4-BE49-F238E27FC236}">
                    <a16:creationId xmlns:a16="http://schemas.microsoft.com/office/drawing/2014/main" id="{499D6022-A8AD-0849-9C3A-9129B410BA91}"/>
                  </a:ext>
                </a:extLst>
              </p:cNvPr>
              <p:cNvCxnSpPr/>
              <p:nvPr/>
            </p:nvCxnSpPr>
            <p:spPr>
              <a:xfrm>
                <a:off x="937846" y="2432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0B6F57A-46D5-8744-8920-C90A27F49924}"/>
                  </a:ext>
                </a:extLst>
              </p:cNvPr>
              <p:cNvCxnSpPr/>
              <p:nvPr/>
            </p:nvCxnSpPr>
            <p:spPr>
              <a:xfrm>
                <a:off x="937846" y="2584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F525E7A-1EDA-0346-AD73-9ADF72C29706}"/>
                  </a:ext>
                </a:extLst>
              </p:cNvPr>
              <p:cNvCxnSpPr/>
              <p:nvPr/>
            </p:nvCxnSpPr>
            <p:spPr>
              <a:xfrm>
                <a:off x="937846" y="2737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0936859-7929-D546-800D-B3C5D3ED45BD}"/>
                  </a:ext>
                </a:extLst>
              </p:cNvPr>
              <p:cNvCxnSpPr/>
              <p:nvPr/>
            </p:nvCxnSpPr>
            <p:spPr>
              <a:xfrm>
                <a:off x="937846" y="2889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A838ED4-8C65-0340-9466-5AAA7C55EB6B}"/>
                  </a:ext>
                </a:extLst>
              </p:cNvPr>
              <p:cNvCxnSpPr/>
              <p:nvPr/>
            </p:nvCxnSpPr>
            <p:spPr>
              <a:xfrm>
                <a:off x="937846" y="3042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8E12629-4A02-6746-8426-066016F071C1}"/>
                  </a:ext>
                </a:extLst>
              </p:cNvPr>
              <p:cNvCxnSpPr/>
              <p:nvPr/>
            </p:nvCxnSpPr>
            <p:spPr>
              <a:xfrm>
                <a:off x="937846" y="3194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74A155C-2253-9843-90D3-130523F8842D}"/>
                  </a:ext>
                </a:extLst>
              </p:cNvPr>
              <p:cNvCxnSpPr/>
              <p:nvPr/>
            </p:nvCxnSpPr>
            <p:spPr>
              <a:xfrm>
                <a:off x="937846" y="3346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C960FA8-7843-5F42-BF30-2134E4458240}"/>
                  </a:ext>
                </a:extLst>
              </p:cNvPr>
              <p:cNvCxnSpPr/>
              <p:nvPr/>
            </p:nvCxnSpPr>
            <p:spPr>
              <a:xfrm>
                <a:off x="937846" y="3499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2110956-83B7-B847-9B9C-73201D2190EB}"/>
                  </a:ext>
                </a:extLst>
              </p:cNvPr>
              <p:cNvCxnSpPr/>
              <p:nvPr/>
            </p:nvCxnSpPr>
            <p:spPr>
              <a:xfrm>
                <a:off x="937846" y="3651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02456EA-DAAB-8842-8AF5-D320F104B74D}"/>
                  </a:ext>
                </a:extLst>
              </p:cNvPr>
              <p:cNvCxnSpPr/>
              <p:nvPr/>
            </p:nvCxnSpPr>
            <p:spPr>
              <a:xfrm>
                <a:off x="937846" y="3804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90DF3D7-BAEE-BF48-9D6B-FE35847E676F}"/>
                  </a:ext>
                </a:extLst>
              </p:cNvPr>
              <p:cNvCxnSpPr/>
              <p:nvPr/>
            </p:nvCxnSpPr>
            <p:spPr>
              <a:xfrm>
                <a:off x="937846" y="3956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20CF93B-FD53-0D4B-B1B4-23220B7B0F28}"/>
                  </a:ext>
                </a:extLst>
              </p:cNvPr>
              <p:cNvCxnSpPr/>
              <p:nvPr/>
            </p:nvCxnSpPr>
            <p:spPr>
              <a:xfrm>
                <a:off x="937846" y="4108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2C7F42F-CA76-7240-AD29-73402B0706B9}"/>
                  </a:ext>
                </a:extLst>
              </p:cNvPr>
              <p:cNvCxnSpPr/>
              <p:nvPr/>
            </p:nvCxnSpPr>
            <p:spPr>
              <a:xfrm>
                <a:off x="937846" y="4261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D46AF06-724E-1341-8EDC-22A3E4FE2384}"/>
                  </a:ext>
                </a:extLst>
              </p:cNvPr>
              <p:cNvCxnSpPr/>
              <p:nvPr/>
            </p:nvCxnSpPr>
            <p:spPr>
              <a:xfrm>
                <a:off x="937846" y="4413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58FA661-AA11-8E43-AF94-4DE0A281F9CD}"/>
                  </a:ext>
                </a:extLst>
              </p:cNvPr>
              <p:cNvCxnSpPr/>
              <p:nvPr/>
            </p:nvCxnSpPr>
            <p:spPr>
              <a:xfrm>
                <a:off x="937846" y="4566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08800B1-EBFB-6748-90D2-69A641241109}"/>
                  </a:ext>
                </a:extLst>
              </p:cNvPr>
              <p:cNvCxnSpPr/>
              <p:nvPr/>
            </p:nvCxnSpPr>
            <p:spPr>
              <a:xfrm>
                <a:off x="937846" y="4718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7D7E808-2276-2540-B0F6-7512A7F3D110}"/>
                  </a:ext>
                </a:extLst>
              </p:cNvPr>
              <p:cNvCxnSpPr/>
              <p:nvPr/>
            </p:nvCxnSpPr>
            <p:spPr>
              <a:xfrm>
                <a:off x="937846" y="4870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2190AA1-8A6F-3242-9FF6-D18D8456A113}"/>
                  </a:ext>
                </a:extLst>
              </p:cNvPr>
              <p:cNvCxnSpPr/>
              <p:nvPr/>
            </p:nvCxnSpPr>
            <p:spPr>
              <a:xfrm>
                <a:off x="937846" y="5023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B60FF784-0BF2-3F41-B580-C9C99CED3D44}"/>
                </a:ext>
              </a:extLst>
            </p:cNvPr>
            <p:cNvGrpSpPr/>
            <p:nvPr/>
          </p:nvGrpSpPr>
          <p:grpSpPr>
            <a:xfrm>
              <a:off x="5492254" y="2139461"/>
              <a:ext cx="527539" cy="2590800"/>
              <a:chOff x="937846" y="2432538"/>
              <a:chExt cx="1307123" cy="2590800"/>
            </a:xfrm>
          </p:grpSpPr>
          <p:cxnSp>
            <p:nvCxnSpPr>
              <p:cNvPr id="106" name="Straight Connector 105">
                <a:extLst>
                  <a:ext uri="{FF2B5EF4-FFF2-40B4-BE49-F238E27FC236}">
                    <a16:creationId xmlns:a16="http://schemas.microsoft.com/office/drawing/2014/main" id="{E0462468-66AA-D445-8D81-992D0A93CCC5}"/>
                  </a:ext>
                </a:extLst>
              </p:cNvPr>
              <p:cNvCxnSpPr/>
              <p:nvPr/>
            </p:nvCxnSpPr>
            <p:spPr>
              <a:xfrm>
                <a:off x="937846" y="2432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46D45D-6D51-CE45-8F69-556F381FA76C}"/>
                  </a:ext>
                </a:extLst>
              </p:cNvPr>
              <p:cNvCxnSpPr/>
              <p:nvPr/>
            </p:nvCxnSpPr>
            <p:spPr>
              <a:xfrm>
                <a:off x="937846" y="2584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7F9C66-19DB-4649-ABF8-ECBA6210524A}"/>
                  </a:ext>
                </a:extLst>
              </p:cNvPr>
              <p:cNvCxnSpPr/>
              <p:nvPr/>
            </p:nvCxnSpPr>
            <p:spPr>
              <a:xfrm>
                <a:off x="937846" y="2737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A4DDE56-399C-F444-AF20-3F335DEDD4BA}"/>
                  </a:ext>
                </a:extLst>
              </p:cNvPr>
              <p:cNvCxnSpPr/>
              <p:nvPr/>
            </p:nvCxnSpPr>
            <p:spPr>
              <a:xfrm>
                <a:off x="937846" y="2889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0D2DCD-4B7E-7540-BFB7-4A5AE3E85AF2}"/>
                  </a:ext>
                </a:extLst>
              </p:cNvPr>
              <p:cNvCxnSpPr/>
              <p:nvPr/>
            </p:nvCxnSpPr>
            <p:spPr>
              <a:xfrm>
                <a:off x="937846" y="3042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9F7E772-1004-F844-82FC-65A74D24F340}"/>
                  </a:ext>
                </a:extLst>
              </p:cNvPr>
              <p:cNvCxnSpPr/>
              <p:nvPr/>
            </p:nvCxnSpPr>
            <p:spPr>
              <a:xfrm>
                <a:off x="937846" y="3194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7A7D032-929D-714C-9515-233249CAA680}"/>
                  </a:ext>
                </a:extLst>
              </p:cNvPr>
              <p:cNvCxnSpPr/>
              <p:nvPr/>
            </p:nvCxnSpPr>
            <p:spPr>
              <a:xfrm>
                <a:off x="937846" y="3346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8352990-AB86-2044-86F3-B93BAC1A827B}"/>
                  </a:ext>
                </a:extLst>
              </p:cNvPr>
              <p:cNvCxnSpPr/>
              <p:nvPr/>
            </p:nvCxnSpPr>
            <p:spPr>
              <a:xfrm>
                <a:off x="937846" y="3499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F4B179B-3572-4E47-A8EC-8D3A2A6A49DD}"/>
                  </a:ext>
                </a:extLst>
              </p:cNvPr>
              <p:cNvCxnSpPr/>
              <p:nvPr/>
            </p:nvCxnSpPr>
            <p:spPr>
              <a:xfrm>
                <a:off x="937846" y="3651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D3F644F-E27B-D945-AC63-70474ECA5545}"/>
                  </a:ext>
                </a:extLst>
              </p:cNvPr>
              <p:cNvCxnSpPr/>
              <p:nvPr/>
            </p:nvCxnSpPr>
            <p:spPr>
              <a:xfrm>
                <a:off x="937846" y="3804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5D84CE9-C1CA-DF4D-BCC4-FE72148755D9}"/>
                  </a:ext>
                </a:extLst>
              </p:cNvPr>
              <p:cNvCxnSpPr/>
              <p:nvPr/>
            </p:nvCxnSpPr>
            <p:spPr>
              <a:xfrm>
                <a:off x="937846" y="3956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7C78584-60CE-A24D-B818-C570D61BFAC5}"/>
                  </a:ext>
                </a:extLst>
              </p:cNvPr>
              <p:cNvCxnSpPr/>
              <p:nvPr/>
            </p:nvCxnSpPr>
            <p:spPr>
              <a:xfrm>
                <a:off x="937846" y="4108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0E3E0D2-B7FC-2D49-9D2A-747C3E183E6D}"/>
                  </a:ext>
                </a:extLst>
              </p:cNvPr>
              <p:cNvCxnSpPr/>
              <p:nvPr/>
            </p:nvCxnSpPr>
            <p:spPr>
              <a:xfrm>
                <a:off x="937846" y="4261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AEAB31E-8E3F-6E49-88CC-B5DB33D423AF}"/>
                  </a:ext>
                </a:extLst>
              </p:cNvPr>
              <p:cNvCxnSpPr/>
              <p:nvPr/>
            </p:nvCxnSpPr>
            <p:spPr>
              <a:xfrm>
                <a:off x="937846" y="44137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DC73F0B-4288-864E-A070-2DE8F86D8FF4}"/>
                  </a:ext>
                </a:extLst>
              </p:cNvPr>
              <p:cNvCxnSpPr/>
              <p:nvPr/>
            </p:nvCxnSpPr>
            <p:spPr>
              <a:xfrm>
                <a:off x="937846" y="45661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FCF83BB-0995-5347-929B-2112B6DC05E8}"/>
                  </a:ext>
                </a:extLst>
              </p:cNvPr>
              <p:cNvCxnSpPr/>
              <p:nvPr/>
            </p:nvCxnSpPr>
            <p:spPr>
              <a:xfrm>
                <a:off x="937846" y="47185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A479F41-8812-9849-95C4-4B895572FD57}"/>
                  </a:ext>
                </a:extLst>
              </p:cNvPr>
              <p:cNvCxnSpPr/>
              <p:nvPr/>
            </p:nvCxnSpPr>
            <p:spPr>
              <a:xfrm>
                <a:off x="937846" y="48709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9554878-E08E-D74B-804F-967E3D1BA51D}"/>
                  </a:ext>
                </a:extLst>
              </p:cNvPr>
              <p:cNvCxnSpPr/>
              <p:nvPr/>
            </p:nvCxnSpPr>
            <p:spPr>
              <a:xfrm>
                <a:off x="937846" y="5023338"/>
                <a:ext cx="1307123"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124" name="TextBox 123">
            <a:extLst>
              <a:ext uri="{FF2B5EF4-FFF2-40B4-BE49-F238E27FC236}">
                <a16:creationId xmlns:a16="http://schemas.microsoft.com/office/drawing/2014/main" id="{C5D1F0BE-183A-2C4E-A4B9-00971A928770}"/>
              </a:ext>
            </a:extLst>
          </p:cNvPr>
          <p:cNvSpPr txBox="1"/>
          <p:nvPr/>
        </p:nvSpPr>
        <p:spPr>
          <a:xfrm>
            <a:off x="308657" y="1927292"/>
            <a:ext cx="1876924" cy="369332"/>
          </a:xfrm>
          <a:prstGeom prst="rect">
            <a:avLst/>
          </a:prstGeom>
          <a:noFill/>
        </p:spPr>
        <p:txBody>
          <a:bodyPr wrap="none" rtlCol="0">
            <a:spAutoFit/>
          </a:bodyPr>
          <a:lstStyle/>
          <a:p>
            <a:r>
              <a:rPr lang="en-US" dirty="0"/>
              <a:t>Scale a variable x</a:t>
            </a:r>
            <a:r>
              <a:rPr lang="en-US" baseline="-25000" dirty="0"/>
              <a:t>i</a:t>
            </a:r>
            <a:r>
              <a:rPr lang="en-US" dirty="0"/>
              <a:t>:</a:t>
            </a:r>
          </a:p>
        </p:txBody>
      </p:sp>
      <p:sp>
        <p:nvSpPr>
          <p:cNvPr id="125" name="TextBox 124">
            <a:extLst>
              <a:ext uri="{FF2B5EF4-FFF2-40B4-BE49-F238E27FC236}">
                <a16:creationId xmlns:a16="http://schemas.microsoft.com/office/drawing/2014/main" id="{E31AEBEF-67C3-B549-A1C7-E44C14CE9733}"/>
              </a:ext>
            </a:extLst>
          </p:cNvPr>
          <p:cNvSpPr txBox="1"/>
          <p:nvPr/>
        </p:nvSpPr>
        <p:spPr>
          <a:xfrm>
            <a:off x="0" y="4210739"/>
            <a:ext cx="936780" cy="523220"/>
          </a:xfrm>
          <a:prstGeom prst="rect">
            <a:avLst/>
          </a:prstGeom>
          <a:noFill/>
        </p:spPr>
        <p:txBody>
          <a:bodyPr wrap="square" rtlCol="0">
            <a:spAutoFit/>
          </a:bodyPr>
          <a:lstStyle/>
          <a:p>
            <a:pPr algn="ctr"/>
            <a:r>
              <a:rPr lang="en-US" sz="1400" dirty="0"/>
              <a:t>Original data</a:t>
            </a:r>
          </a:p>
        </p:txBody>
      </p:sp>
      <p:sp>
        <p:nvSpPr>
          <p:cNvPr id="126" name="TextBox 125">
            <a:extLst>
              <a:ext uri="{FF2B5EF4-FFF2-40B4-BE49-F238E27FC236}">
                <a16:creationId xmlns:a16="http://schemas.microsoft.com/office/drawing/2014/main" id="{0DB5BA33-87B5-A44E-8360-0A2AEBBCC303}"/>
              </a:ext>
            </a:extLst>
          </p:cNvPr>
          <p:cNvSpPr txBox="1"/>
          <p:nvPr/>
        </p:nvSpPr>
        <p:spPr>
          <a:xfrm>
            <a:off x="545124" y="2687460"/>
            <a:ext cx="1903342" cy="307777"/>
          </a:xfrm>
          <a:prstGeom prst="rect">
            <a:avLst/>
          </a:prstGeom>
          <a:noFill/>
        </p:spPr>
        <p:txBody>
          <a:bodyPr wrap="none" rtlCol="0">
            <a:spAutoFit/>
          </a:bodyPr>
          <a:lstStyle/>
          <a:p>
            <a:r>
              <a:rPr lang="en-US" sz="1400" dirty="0"/>
              <a:t>Want to scale column x</a:t>
            </a:r>
            <a:r>
              <a:rPr lang="en-US" sz="1400" baseline="-25000" dirty="0"/>
              <a:t>i</a:t>
            </a:r>
          </a:p>
        </p:txBody>
      </p:sp>
      <p:cxnSp>
        <p:nvCxnSpPr>
          <p:cNvPr id="17408" name="Straight Arrow Connector 17407">
            <a:extLst>
              <a:ext uri="{FF2B5EF4-FFF2-40B4-BE49-F238E27FC236}">
                <a16:creationId xmlns:a16="http://schemas.microsoft.com/office/drawing/2014/main" id="{851F671F-EF7E-2B46-B06D-F7111CEDD366}"/>
              </a:ext>
            </a:extLst>
          </p:cNvPr>
          <p:cNvCxnSpPr/>
          <p:nvPr/>
        </p:nvCxnSpPr>
        <p:spPr>
          <a:xfrm>
            <a:off x="1553307" y="3023411"/>
            <a:ext cx="0" cy="326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538093A9-0D13-9942-8A96-8C41C81E557F}"/>
              </a:ext>
            </a:extLst>
          </p:cNvPr>
          <p:cNvSpPr txBox="1"/>
          <p:nvPr/>
        </p:nvSpPr>
        <p:spPr>
          <a:xfrm>
            <a:off x="3854694" y="2597185"/>
            <a:ext cx="1606060" cy="523220"/>
          </a:xfrm>
          <a:prstGeom prst="rect">
            <a:avLst/>
          </a:prstGeom>
          <a:noFill/>
        </p:spPr>
        <p:txBody>
          <a:bodyPr wrap="square" rtlCol="0">
            <a:spAutoFit/>
          </a:bodyPr>
          <a:lstStyle/>
          <a:p>
            <a:pPr algn="ctr"/>
            <a:r>
              <a:rPr lang="en-US" sz="1400" dirty="0"/>
              <a:t>Sort records by the value in column x</a:t>
            </a:r>
            <a:r>
              <a:rPr lang="en-US" sz="1400" baseline="-25000" dirty="0"/>
              <a:t>i</a:t>
            </a:r>
          </a:p>
        </p:txBody>
      </p:sp>
      <p:sp>
        <p:nvSpPr>
          <p:cNvPr id="131" name="TextBox 130">
            <a:extLst>
              <a:ext uri="{FF2B5EF4-FFF2-40B4-BE49-F238E27FC236}">
                <a16:creationId xmlns:a16="http://schemas.microsoft.com/office/drawing/2014/main" id="{CDBDE82E-CDE7-1841-B131-FD4D21D4589E}"/>
              </a:ext>
            </a:extLst>
          </p:cNvPr>
          <p:cNvSpPr txBox="1"/>
          <p:nvPr/>
        </p:nvSpPr>
        <p:spPr>
          <a:xfrm>
            <a:off x="6629400" y="2248833"/>
            <a:ext cx="1771650" cy="954107"/>
          </a:xfrm>
          <a:prstGeom prst="rect">
            <a:avLst/>
          </a:prstGeom>
          <a:noFill/>
        </p:spPr>
        <p:txBody>
          <a:bodyPr wrap="square" rtlCol="0">
            <a:spAutoFit/>
          </a:bodyPr>
          <a:lstStyle/>
          <a:p>
            <a:pPr algn="ctr"/>
            <a:r>
              <a:rPr lang="en-US" sz="1400" dirty="0"/>
              <a:t>Replace the values in column x</a:t>
            </a:r>
            <a:r>
              <a:rPr lang="en-US" sz="1400" baseline="-25000" dirty="0"/>
              <a:t>i </a:t>
            </a:r>
            <a:r>
              <a:rPr lang="en-US" sz="1400" dirty="0"/>
              <a:t>with the record’s rank order:</a:t>
            </a:r>
          </a:p>
          <a:p>
            <a:pPr algn="ctr"/>
            <a:r>
              <a:rPr lang="en-US" sz="1400" dirty="0"/>
              <a:t>x</a:t>
            </a:r>
            <a:r>
              <a:rPr lang="en-US" sz="1400" baseline="-25000" dirty="0"/>
              <a:t>i</a:t>
            </a:r>
            <a:r>
              <a:rPr lang="en-US" sz="1400" dirty="0"/>
              <a:t> -&gt; x</a:t>
            </a:r>
            <a:r>
              <a:rPr lang="en-US" sz="1400" baseline="-25000" dirty="0"/>
              <a:t>i</a:t>
            </a:r>
            <a:r>
              <a:rPr lang="en-US" sz="1400" dirty="0"/>
              <a:t>’ = 1, 2, 3,…</a:t>
            </a:r>
          </a:p>
        </p:txBody>
      </p:sp>
      <p:grpSp>
        <p:nvGrpSpPr>
          <p:cNvPr id="17411" name="Group 17410">
            <a:extLst>
              <a:ext uri="{FF2B5EF4-FFF2-40B4-BE49-F238E27FC236}">
                <a16:creationId xmlns:a16="http://schemas.microsoft.com/office/drawing/2014/main" id="{1BEBE5CD-DE8F-0E41-9D84-27B9632886B7}"/>
              </a:ext>
            </a:extLst>
          </p:cNvPr>
          <p:cNvGrpSpPr/>
          <p:nvPr/>
        </p:nvGrpSpPr>
        <p:grpSpPr>
          <a:xfrm>
            <a:off x="7408749" y="3297544"/>
            <a:ext cx="287258" cy="2028629"/>
            <a:chOff x="7260747" y="3449956"/>
            <a:chExt cx="287258" cy="2028629"/>
          </a:xfrm>
        </p:grpSpPr>
        <p:sp>
          <p:nvSpPr>
            <p:cNvPr id="17409" name="TextBox 17408">
              <a:extLst>
                <a:ext uri="{FF2B5EF4-FFF2-40B4-BE49-F238E27FC236}">
                  <a16:creationId xmlns:a16="http://schemas.microsoft.com/office/drawing/2014/main" id="{D0EF7C55-E5AB-3A45-8D5A-6935BF2528B5}"/>
                </a:ext>
              </a:extLst>
            </p:cNvPr>
            <p:cNvSpPr txBox="1"/>
            <p:nvPr/>
          </p:nvSpPr>
          <p:spPr>
            <a:xfrm>
              <a:off x="7286395" y="3449956"/>
              <a:ext cx="235962" cy="215444"/>
            </a:xfrm>
            <a:prstGeom prst="rect">
              <a:avLst/>
            </a:prstGeom>
            <a:noFill/>
          </p:spPr>
          <p:txBody>
            <a:bodyPr wrap="none" rtlCol="0">
              <a:spAutoFit/>
            </a:bodyPr>
            <a:lstStyle/>
            <a:p>
              <a:r>
                <a:rPr lang="en-US" sz="800" dirty="0"/>
                <a:t>1</a:t>
              </a:r>
            </a:p>
          </p:txBody>
        </p:sp>
        <p:sp>
          <p:nvSpPr>
            <p:cNvPr id="133" name="TextBox 132">
              <a:extLst>
                <a:ext uri="{FF2B5EF4-FFF2-40B4-BE49-F238E27FC236}">
                  <a16:creationId xmlns:a16="http://schemas.microsoft.com/office/drawing/2014/main" id="{39A37CF9-3FFB-AC4C-8C98-75D13EC59AF6}"/>
                </a:ext>
              </a:extLst>
            </p:cNvPr>
            <p:cNvSpPr txBox="1"/>
            <p:nvPr/>
          </p:nvSpPr>
          <p:spPr>
            <a:xfrm>
              <a:off x="7286395" y="3601055"/>
              <a:ext cx="235962" cy="215444"/>
            </a:xfrm>
            <a:prstGeom prst="rect">
              <a:avLst/>
            </a:prstGeom>
            <a:noFill/>
          </p:spPr>
          <p:txBody>
            <a:bodyPr wrap="none" rtlCol="0">
              <a:spAutoFit/>
            </a:bodyPr>
            <a:lstStyle/>
            <a:p>
              <a:r>
                <a:rPr lang="en-US" sz="800" dirty="0"/>
                <a:t>2</a:t>
              </a:r>
            </a:p>
          </p:txBody>
        </p:sp>
        <p:sp>
          <p:nvSpPr>
            <p:cNvPr id="134" name="TextBox 133">
              <a:extLst>
                <a:ext uri="{FF2B5EF4-FFF2-40B4-BE49-F238E27FC236}">
                  <a16:creationId xmlns:a16="http://schemas.microsoft.com/office/drawing/2014/main" id="{C0E1A521-132B-F64E-9262-10033A2E5556}"/>
                </a:ext>
              </a:extLst>
            </p:cNvPr>
            <p:cNvSpPr txBox="1"/>
            <p:nvPr/>
          </p:nvSpPr>
          <p:spPr>
            <a:xfrm>
              <a:off x="7286395" y="3752154"/>
              <a:ext cx="235962" cy="215444"/>
            </a:xfrm>
            <a:prstGeom prst="rect">
              <a:avLst/>
            </a:prstGeom>
            <a:noFill/>
          </p:spPr>
          <p:txBody>
            <a:bodyPr wrap="none" rtlCol="0">
              <a:spAutoFit/>
            </a:bodyPr>
            <a:lstStyle/>
            <a:p>
              <a:r>
                <a:rPr lang="en-US" sz="800" dirty="0"/>
                <a:t>3</a:t>
              </a:r>
            </a:p>
          </p:txBody>
        </p:sp>
        <p:sp>
          <p:nvSpPr>
            <p:cNvPr id="135" name="TextBox 134">
              <a:extLst>
                <a:ext uri="{FF2B5EF4-FFF2-40B4-BE49-F238E27FC236}">
                  <a16:creationId xmlns:a16="http://schemas.microsoft.com/office/drawing/2014/main" id="{DD77F90F-7F0E-794F-A480-CE90EF3C90A1}"/>
                </a:ext>
              </a:extLst>
            </p:cNvPr>
            <p:cNvSpPr txBox="1"/>
            <p:nvPr/>
          </p:nvSpPr>
          <p:spPr>
            <a:xfrm>
              <a:off x="7260747" y="4809847"/>
              <a:ext cx="287258" cy="215444"/>
            </a:xfrm>
            <a:prstGeom prst="rect">
              <a:avLst/>
            </a:prstGeom>
            <a:noFill/>
          </p:spPr>
          <p:txBody>
            <a:bodyPr wrap="none" rtlCol="0">
              <a:spAutoFit/>
            </a:bodyPr>
            <a:lstStyle/>
            <a:p>
              <a:r>
                <a:rPr lang="en-US" sz="800" dirty="0"/>
                <a:t>10</a:t>
              </a:r>
            </a:p>
          </p:txBody>
        </p:sp>
        <p:sp>
          <p:nvSpPr>
            <p:cNvPr id="136" name="TextBox 135">
              <a:extLst>
                <a:ext uri="{FF2B5EF4-FFF2-40B4-BE49-F238E27FC236}">
                  <a16:creationId xmlns:a16="http://schemas.microsoft.com/office/drawing/2014/main" id="{8E4955C5-8B66-8D43-AD6F-E632C026A58D}"/>
                </a:ext>
              </a:extLst>
            </p:cNvPr>
            <p:cNvSpPr txBox="1"/>
            <p:nvPr/>
          </p:nvSpPr>
          <p:spPr>
            <a:xfrm>
              <a:off x="7260747" y="4960946"/>
              <a:ext cx="287258" cy="215444"/>
            </a:xfrm>
            <a:prstGeom prst="rect">
              <a:avLst/>
            </a:prstGeom>
            <a:noFill/>
          </p:spPr>
          <p:txBody>
            <a:bodyPr wrap="none" rtlCol="0">
              <a:spAutoFit/>
            </a:bodyPr>
            <a:lstStyle/>
            <a:p>
              <a:r>
                <a:rPr lang="en-US" sz="800" dirty="0"/>
                <a:t>11</a:t>
              </a:r>
            </a:p>
          </p:txBody>
        </p:sp>
        <p:sp>
          <p:nvSpPr>
            <p:cNvPr id="137" name="TextBox 136">
              <a:extLst>
                <a:ext uri="{FF2B5EF4-FFF2-40B4-BE49-F238E27FC236}">
                  <a16:creationId xmlns:a16="http://schemas.microsoft.com/office/drawing/2014/main" id="{95789441-F1F5-A944-9707-B7FDDC048E93}"/>
                </a:ext>
              </a:extLst>
            </p:cNvPr>
            <p:cNvSpPr txBox="1"/>
            <p:nvPr/>
          </p:nvSpPr>
          <p:spPr>
            <a:xfrm>
              <a:off x="7260747" y="5112045"/>
              <a:ext cx="287258" cy="215444"/>
            </a:xfrm>
            <a:prstGeom prst="rect">
              <a:avLst/>
            </a:prstGeom>
            <a:noFill/>
          </p:spPr>
          <p:txBody>
            <a:bodyPr wrap="none" rtlCol="0">
              <a:spAutoFit/>
            </a:bodyPr>
            <a:lstStyle/>
            <a:p>
              <a:r>
                <a:rPr lang="en-US" sz="800" dirty="0"/>
                <a:t>12</a:t>
              </a:r>
            </a:p>
          </p:txBody>
        </p:sp>
        <p:sp>
          <p:nvSpPr>
            <p:cNvPr id="138" name="TextBox 137">
              <a:extLst>
                <a:ext uri="{FF2B5EF4-FFF2-40B4-BE49-F238E27FC236}">
                  <a16:creationId xmlns:a16="http://schemas.microsoft.com/office/drawing/2014/main" id="{FD60BDE6-A500-7C49-9B02-04BAD9827D23}"/>
                </a:ext>
              </a:extLst>
            </p:cNvPr>
            <p:cNvSpPr txBox="1"/>
            <p:nvPr/>
          </p:nvSpPr>
          <p:spPr>
            <a:xfrm>
              <a:off x="7286395" y="4356550"/>
              <a:ext cx="235962" cy="215444"/>
            </a:xfrm>
            <a:prstGeom prst="rect">
              <a:avLst/>
            </a:prstGeom>
            <a:noFill/>
          </p:spPr>
          <p:txBody>
            <a:bodyPr wrap="none" rtlCol="0">
              <a:spAutoFit/>
            </a:bodyPr>
            <a:lstStyle/>
            <a:p>
              <a:r>
                <a:rPr lang="en-US" sz="800" dirty="0"/>
                <a:t>7</a:t>
              </a:r>
            </a:p>
          </p:txBody>
        </p:sp>
        <p:sp>
          <p:nvSpPr>
            <p:cNvPr id="139" name="TextBox 138">
              <a:extLst>
                <a:ext uri="{FF2B5EF4-FFF2-40B4-BE49-F238E27FC236}">
                  <a16:creationId xmlns:a16="http://schemas.microsoft.com/office/drawing/2014/main" id="{04D57F85-9989-2845-BAFB-B276D26828E1}"/>
                </a:ext>
              </a:extLst>
            </p:cNvPr>
            <p:cNvSpPr txBox="1"/>
            <p:nvPr/>
          </p:nvSpPr>
          <p:spPr>
            <a:xfrm>
              <a:off x="7286395" y="4507649"/>
              <a:ext cx="235962" cy="215444"/>
            </a:xfrm>
            <a:prstGeom prst="rect">
              <a:avLst/>
            </a:prstGeom>
            <a:noFill/>
          </p:spPr>
          <p:txBody>
            <a:bodyPr wrap="none" rtlCol="0">
              <a:spAutoFit/>
            </a:bodyPr>
            <a:lstStyle/>
            <a:p>
              <a:r>
                <a:rPr lang="en-US" sz="800" dirty="0"/>
                <a:t>8</a:t>
              </a:r>
            </a:p>
          </p:txBody>
        </p:sp>
        <p:sp>
          <p:nvSpPr>
            <p:cNvPr id="140" name="TextBox 139">
              <a:extLst>
                <a:ext uri="{FF2B5EF4-FFF2-40B4-BE49-F238E27FC236}">
                  <a16:creationId xmlns:a16="http://schemas.microsoft.com/office/drawing/2014/main" id="{7AEE1B35-E08D-ED4B-BDF6-AF64DDCEFC37}"/>
                </a:ext>
              </a:extLst>
            </p:cNvPr>
            <p:cNvSpPr txBox="1"/>
            <p:nvPr/>
          </p:nvSpPr>
          <p:spPr>
            <a:xfrm>
              <a:off x="7286395" y="4658748"/>
              <a:ext cx="235962" cy="215444"/>
            </a:xfrm>
            <a:prstGeom prst="rect">
              <a:avLst/>
            </a:prstGeom>
            <a:noFill/>
          </p:spPr>
          <p:txBody>
            <a:bodyPr wrap="none" rtlCol="0">
              <a:spAutoFit/>
            </a:bodyPr>
            <a:lstStyle/>
            <a:p>
              <a:r>
                <a:rPr lang="en-US" sz="800" dirty="0"/>
                <a:t>9</a:t>
              </a:r>
            </a:p>
          </p:txBody>
        </p:sp>
        <p:sp>
          <p:nvSpPr>
            <p:cNvPr id="141" name="TextBox 140">
              <a:extLst>
                <a:ext uri="{FF2B5EF4-FFF2-40B4-BE49-F238E27FC236}">
                  <a16:creationId xmlns:a16="http://schemas.microsoft.com/office/drawing/2014/main" id="{0C70BEB5-6A6B-A246-9728-31C26E18CCDB}"/>
                </a:ext>
              </a:extLst>
            </p:cNvPr>
            <p:cNvSpPr txBox="1"/>
            <p:nvPr/>
          </p:nvSpPr>
          <p:spPr>
            <a:xfrm>
              <a:off x="7286395" y="3903253"/>
              <a:ext cx="235962" cy="215444"/>
            </a:xfrm>
            <a:prstGeom prst="rect">
              <a:avLst/>
            </a:prstGeom>
            <a:noFill/>
          </p:spPr>
          <p:txBody>
            <a:bodyPr wrap="none" rtlCol="0">
              <a:spAutoFit/>
            </a:bodyPr>
            <a:lstStyle/>
            <a:p>
              <a:r>
                <a:rPr lang="en-US" sz="800" dirty="0"/>
                <a:t>4</a:t>
              </a:r>
            </a:p>
          </p:txBody>
        </p:sp>
        <p:sp>
          <p:nvSpPr>
            <p:cNvPr id="142" name="TextBox 141">
              <a:extLst>
                <a:ext uri="{FF2B5EF4-FFF2-40B4-BE49-F238E27FC236}">
                  <a16:creationId xmlns:a16="http://schemas.microsoft.com/office/drawing/2014/main" id="{3769B9BC-8050-1B47-BCB4-11FBD94E0D10}"/>
                </a:ext>
              </a:extLst>
            </p:cNvPr>
            <p:cNvSpPr txBox="1"/>
            <p:nvPr/>
          </p:nvSpPr>
          <p:spPr>
            <a:xfrm>
              <a:off x="7286395" y="4054352"/>
              <a:ext cx="235962" cy="215444"/>
            </a:xfrm>
            <a:prstGeom prst="rect">
              <a:avLst/>
            </a:prstGeom>
            <a:noFill/>
          </p:spPr>
          <p:txBody>
            <a:bodyPr wrap="none" rtlCol="0">
              <a:spAutoFit/>
            </a:bodyPr>
            <a:lstStyle/>
            <a:p>
              <a:r>
                <a:rPr lang="en-US" sz="800" dirty="0"/>
                <a:t>5</a:t>
              </a:r>
            </a:p>
          </p:txBody>
        </p:sp>
        <p:sp>
          <p:nvSpPr>
            <p:cNvPr id="143" name="TextBox 142">
              <a:extLst>
                <a:ext uri="{FF2B5EF4-FFF2-40B4-BE49-F238E27FC236}">
                  <a16:creationId xmlns:a16="http://schemas.microsoft.com/office/drawing/2014/main" id="{CD9E2DE7-6048-974C-9EE5-91E4E072BFC5}"/>
                </a:ext>
              </a:extLst>
            </p:cNvPr>
            <p:cNvSpPr txBox="1"/>
            <p:nvPr/>
          </p:nvSpPr>
          <p:spPr>
            <a:xfrm>
              <a:off x="7286395" y="4205451"/>
              <a:ext cx="235962" cy="215444"/>
            </a:xfrm>
            <a:prstGeom prst="rect">
              <a:avLst/>
            </a:prstGeom>
            <a:noFill/>
          </p:spPr>
          <p:txBody>
            <a:bodyPr wrap="none" rtlCol="0">
              <a:spAutoFit/>
            </a:bodyPr>
            <a:lstStyle/>
            <a:p>
              <a:r>
                <a:rPr lang="en-US" sz="800" dirty="0"/>
                <a:t>6</a:t>
              </a:r>
            </a:p>
          </p:txBody>
        </p:sp>
        <p:sp>
          <p:nvSpPr>
            <p:cNvPr id="144" name="TextBox 143">
              <a:extLst>
                <a:ext uri="{FF2B5EF4-FFF2-40B4-BE49-F238E27FC236}">
                  <a16:creationId xmlns:a16="http://schemas.microsoft.com/office/drawing/2014/main" id="{B8D8C5D9-D6AC-E04E-A925-80330E5A882A}"/>
                </a:ext>
              </a:extLst>
            </p:cNvPr>
            <p:cNvSpPr txBox="1"/>
            <p:nvPr/>
          </p:nvSpPr>
          <p:spPr>
            <a:xfrm>
              <a:off x="7273571" y="5263141"/>
              <a:ext cx="261610" cy="215444"/>
            </a:xfrm>
            <a:prstGeom prst="rect">
              <a:avLst/>
            </a:prstGeom>
            <a:noFill/>
          </p:spPr>
          <p:txBody>
            <a:bodyPr wrap="none" rtlCol="0">
              <a:spAutoFit/>
            </a:bodyPr>
            <a:lstStyle/>
            <a:p>
              <a:r>
                <a:rPr lang="en-US" sz="800" dirty="0"/>
                <a:t>…</a:t>
              </a:r>
            </a:p>
          </p:txBody>
        </p:sp>
      </p:grpSp>
      <p:sp>
        <p:nvSpPr>
          <p:cNvPr id="17412" name="Rectangle 17411">
            <a:extLst>
              <a:ext uri="{FF2B5EF4-FFF2-40B4-BE49-F238E27FC236}">
                <a16:creationId xmlns:a16="http://schemas.microsoft.com/office/drawing/2014/main" id="{EA147C8B-FB6D-7846-95BD-00124A242899}"/>
              </a:ext>
            </a:extLst>
          </p:cNvPr>
          <p:cNvSpPr/>
          <p:nvPr/>
        </p:nvSpPr>
        <p:spPr>
          <a:xfrm>
            <a:off x="4558083" y="3210790"/>
            <a:ext cx="216877" cy="2932090"/>
          </a:xfrm>
          <a:prstGeom prst="rect">
            <a:avLst/>
          </a:prstGeom>
          <a:solidFill>
            <a:schemeClr val="accent6">
              <a:lumMod val="20000"/>
              <a:lumOff val="8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14" name="Straight Arrow Connector 17413">
            <a:extLst>
              <a:ext uri="{FF2B5EF4-FFF2-40B4-BE49-F238E27FC236}">
                <a16:creationId xmlns:a16="http://schemas.microsoft.com/office/drawing/2014/main" id="{27F30C28-0F46-A346-AE05-88D8FEC0863F}"/>
              </a:ext>
            </a:extLst>
          </p:cNvPr>
          <p:cNvCxnSpPr/>
          <p:nvPr/>
        </p:nvCxnSpPr>
        <p:spPr>
          <a:xfrm>
            <a:off x="4667869" y="3492605"/>
            <a:ext cx="0" cy="2242906"/>
          </a:xfrm>
          <a:prstGeom prst="straightConnector1">
            <a:avLst/>
          </a:prstGeom>
          <a:ln>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2FBB39A1-4663-2340-81B6-9C6356206CE7}"/>
              </a:ext>
            </a:extLst>
          </p:cNvPr>
          <p:cNvSpPr txBox="1"/>
          <p:nvPr/>
        </p:nvSpPr>
        <p:spPr>
          <a:xfrm>
            <a:off x="2950407" y="4116626"/>
            <a:ext cx="936780" cy="738664"/>
          </a:xfrm>
          <a:prstGeom prst="rect">
            <a:avLst/>
          </a:prstGeom>
          <a:noFill/>
        </p:spPr>
        <p:txBody>
          <a:bodyPr wrap="square" rtlCol="0">
            <a:spAutoFit/>
          </a:bodyPr>
          <a:lstStyle/>
          <a:p>
            <a:pPr algn="ctr"/>
            <a:r>
              <a:rPr lang="en-US" sz="1400" dirty="0"/>
              <a:t>Data sorted by column x</a:t>
            </a:r>
            <a:r>
              <a:rPr lang="en-US" sz="1400" baseline="-25000" dirty="0"/>
              <a:t>i</a:t>
            </a:r>
          </a:p>
        </p:txBody>
      </p:sp>
      <p:sp>
        <p:nvSpPr>
          <p:cNvPr id="17415" name="TextBox 17414">
            <a:extLst>
              <a:ext uri="{FF2B5EF4-FFF2-40B4-BE49-F238E27FC236}">
                <a16:creationId xmlns:a16="http://schemas.microsoft.com/office/drawing/2014/main" id="{2E81D691-794B-4D41-9F29-4EF974D5AD7E}"/>
              </a:ext>
            </a:extLst>
          </p:cNvPr>
          <p:cNvSpPr txBox="1"/>
          <p:nvPr/>
        </p:nvSpPr>
        <p:spPr>
          <a:xfrm>
            <a:off x="5456613" y="3228645"/>
            <a:ext cx="523605" cy="369332"/>
          </a:xfrm>
          <a:prstGeom prst="rect">
            <a:avLst/>
          </a:prstGeom>
          <a:noFill/>
        </p:spPr>
        <p:txBody>
          <a:bodyPr wrap="none" rtlCol="0">
            <a:spAutoFit/>
          </a:bodyPr>
          <a:lstStyle/>
          <a:p>
            <a:r>
              <a:rPr lang="en-US" dirty="0"/>
              <a:t>low</a:t>
            </a:r>
          </a:p>
        </p:txBody>
      </p:sp>
      <p:sp>
        <p:nvSpPr>
          <p:cNvPr id="151" name="TextBox 150">
            <a:extLst>
              <a:ext uri="{FF2B5EF4-FFF2-40B4-BE49-F238E27FC236}">
                <a16:creationId xmlns:a16="http://schemas.microsoft.com/office/drawing/2014/main" id="{BE0FB6E4-1B54-6D45-9A32-CB578CB951EC}"/>
              </a:ext>
            </a:extLst>
          </p:cNvPr>
          <p:cNvSpPr txBox="1"/>
          <p:nvPr/>
        </p:nvSpPr>
        <p:spPr>
          <a:xfrm>
            <a:off x="5524270" y="5735511"/>
            <a:ext cx="590226" cy="369332"/>
          </a:xfrm>
          <a:prstGeom prst="rect">
            <a:avLst/>
          </a:prstGeom>
          <a:noFill/>
        </p:spPr>
        <p:txBody>
          <a:bodyPr wrap="none" rtlCol="0">
            <a:spAutoFit/>
          </a:bodyPr>
          <a:lstStyle/>
          <a:p>
            <a:r>
              <a:rPr lang="en-US" dirty="0"/>
              <a:t>high</a:t>
            </a:r>
          </a:p>
        </p:txBody>
      </p:sp>
      <p:sp>
        <p:nvSpPr>
          <p:cNvPr id="127" name="Content Placeholder 5">
            <a:extLst>
              <a:ext uri="{FF2B5EF4-FFF2-40B4-BE49-F238E27FC236}">
                <a16:creationId xmlns:a16="http://schemas.microsoft.com/office/drawing/2014/main" id="{1BA3C2EA-D785-084A-A058-4639B7691293}"/>
              </a:ext>
            </a:extLst>
          </p:cNvPr>
          <p:cNvSpPr txBox="1">
            <a:spLocks/>
          </p:cNvSpPr>
          <p:nvPr/>
        </p:nvSpPr>
        <p:spPr bwMode="gray">
          <a:xfrm>
            <a:off x="262890" y="6383912"/>
            <a:ext cx="7989570" cy="368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This is a very good method to use to scale scores before combining/averaging them</a:t>
            </a:r>
          </a:p>
        </p:txBody>
      </p:sp>
    </p:spTree>
    <p:extLst>
      <p:ext uri="{BB962C8B-B14F-4D97-AF65-F5344CB8AC3E}">
        <p14:creationId xmlns:p14="http://schemas.microsoft.com/office/powerpoint/2010/main" val="315002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79238" y="1693276"/>
            <a:ext cx="8526686" cy="956141"/>
          </a:xfrm>
        </p:spPr>
        <p:txBody>
          <a:bodyPr>
            <a:noAutofit/>
          </a:bodyPr>
          <a:lstStyle/>
          <a:p>
            <a:pPr marL="0" indent="0">
              <a:buNone/>
            </a:pPr>
            <a:r>
              <a:rPr lang="en-US" sz="2400" dirty="0"/>
              <a:t>Do the rank order replacement for each score separately. Then each score is on the same footing and can be combined however you like (weighted average, max, min…)</a:t>
            </a:r>
          </a:p>
          <a:p>
            <a:pPr marL="0" indent="0">
              <a:buNone/>
            </a:pPr>
            <a:endParaRPr lang="en-US" sz="2400" dirty="0"/>
          </a:p>
          <a:p>
            <a:r>
              <a:rPr lang="en-US" sz="2400" dirty="0"/>
              <a:t>Each record has two scores appended, s</a:t>
            </a:r>
            <a:r>
              <a:rPr lang="en-US" sz="2400" baseline="-25000" dirty="0"/>
              <a:t>1</a:t>
            </a:r>
            <a:r>
              <a:rPr lang="en-US" sz="2400" dirty="0"/>
              <a:t> and s</a:t>
            </a:r>
            <a:r>
              <a:rPr lang="en-US" sz="2400" baseline="-25000" dirty="0"/>
              <a:t>2</a:t>
            </a:r>
          </a:p>
          <a:p>
            <a:r>
              <a:rPr lang="en-US" sz="2400" dirty="0"/>
              <a:t>Sort the records by s</a:t>
            </a:r>
            <a:r>
              <a:rPr lang="en-US" sz="2400" baseline="-25000" dirty="0"/>
              <a:t>1</a:t>
            </a:r>
            <a:r>
              <a:rPr lang="en-US" sz="2400" dirty="0"/>
              <a:t>, low to high</a:t>
            </a:r>
          </a:p>
          <a:p>
            <a:r>
              <a:rPr lang="en-US" sz="2400" dirty="0"/>
              <a:t>Replace s</a:t>
            </a:r>
            <a:r>
              <a:rPr lang="en-US" sz="2400" baseline="-25000" dirty="0"/>
              <a:t>1</a:t>
            </a:r>
            <a:r>
              <a:rPr lang="en-US" sz="2400" dirty="0"/>
              <a:t> with s</a:t>
            </a:r>
            <a:r>
              <a:rPr lang="en-US" sz="2400" baseline="-25000" dirty="0"/>
              <a:t>1</a:t>
            </a:r>
            <a:r>
              <a:rPr lang="en-US" sz="2400" dirty="0"/>
              <a:t>’, the s</a:t>
            </a:r>
            <a:r>
              <a:rPr lang="en-US" sz="2400" baseline="-25000" dirty="0"/>
              <a:t>1</a:t>
            </a:r>
            <a:r>
              <a:rPr lang="en-US" sz="2400" dirty="0"/>
              <a:t>-sorted rank order</a:t>
            </a:r>
          </a:p>
          <a:p>
            <a:r>
              <a:rPr lang="en-US" sz="2400" dirty="0"/>
              <a:t>Sort the records by s</a:t>
            </a:r>
            <a:r>
              <a:rPr lang="en-US" sz="2400" baseline="-25000" dirty="0"/>
              <a:t>2</a:t>
            </a:r>
            <a:r>
              <a:rPr lang="en-US" sz="2400" dirty="0"/>
              <a:t>, low to high</a:t>
            </a:r>
          </a:p>
          <a:p>
            <a:r>
              <a:rPr lang="en-US" sz="2400" dirty="0"/>
              <a:t>Replace s</a:t>
            </a:r>
            <a:r>
              <a:rPr lang="en-US" sz="2400" baseline="-25000" dirty="0"/>
              <a:t>2</a:t>
            </a:r>
            <a:r>
              <a:rPr lang="en-US" sz="2400" dirty="0"/>
              <a:t> with s</a:t>
            </a:r>
            <a:r>
              <a:rPr lang="en-US" sz="2400" baseline="-25000" dirty="0"/>
              <a:t>2</a:t>
            </a:r>
            <a:r>
              <a:rPr lang="en-US" sz="2400" dirty="0"/>
              <a:t>’, the s</a:t>
            </a:r>
            <a:r>
              <a:rPr lang="en-US" sz="2400" baseline="-25000" dirty="0"/>
              <a:t>2</a:t>
            </a:r>
            <a:r>
              <a:rPr lang="en-US" sz="2400" dirty="0"/>
              <a:t>-sorted rank order</a:t>
            </a:r>
          </a:p>
          <a:p>
            <a:r>
              <a:rPr lang="en-US" sz="2400" dirty="0"/>
              <a:t>Now s</a:t>
            </a:r>
            <a:r>
              <a:rPr lang="en-US" sz="2400" baseline="-25000" dirty="0"/>
              <a:t>1</a:t>
            </a:r>
            <a:r>
              <a:rPr lang="en-US" sz="2400" dirty="0"/>
              <a:t>’ and s</a:t>
            </a:r>
            <a:r>
              <a:rPr lang="en-US" sz="2400" baseline="-25000" dirty="0"/>
              <a:t>2</a:t>
            </a:r>
            <a:r>
              <a:rPr lang="en-US" sz="2400" dirty="0"/>
              <a:t>’ are on the same scale and can be combined</a:t>
            </a:r>
          </a:p>
        </p:txBody>
      </p:sp>
      <p:sp>
        <p:nvSpPr>
          <p:cNvPr id="17410" name="Title 1"/>
          <p:cNvSpPr>
            <a:spLocks noGrp="1"/>
          </p:cNvSpPr>
          <p:nvPr>
            <p:ph type="title"/>
          </p:nvPr>
        </p:nvSpPr>
        <p:spPr>
          <a:xfrm>
            <a:off x="379238" y="365262"/>
            <a:ext cx="8405812" cy="319088"/>
          </a:xfrm>
        </p:spPr>
        <p:txBody>
          <a:bodyPr>
            <a:noAutofit/>
          </a:bodyPr>
          <a:lstStyle/>
          <a:p>
            <a:r>
              <a:rPr lang="en-US" sz="3600" dirty="0">
                <a:latin typeface="+mn-lt"/>
              </a:rPr>
              <a:t>Common to Use Rank Order When Combining Scores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46</a:t>
            </a:fld>
            <a:endParaRPr lang="en-US" dirty="0"/>
          </a:p>
        </p:txBody>
      </p:sp>
    </p:spTree>
    <p:extLst>
      <p:ext uri="{BB962C8B-B14F-4D97-AF65-F5344CB8AC3E}">
        <p14:creationId xmlns:p14="http://schemas.microsoft.com/office/powerpoint/2010/main" val="3427992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785"/>
            <a:ext cx="8257166" cy="1325563"/>
          </a:xfrm>
        </p:spPr>
        <p:txBody>
          <a:bodyPr>
            <a:normAutofit/>
          </a:bodyPr>
          <a:lstStyle/>
          <a:p>
            <a:r>
              <a:rPr lang="en-US" sz="3600" dirty="0">
                <a:latin typeface="+mn-lt"/>
              </a:rPr>
              <a:t>Project 1 Report Outline</a:t>
            </a:r>
          </a:p>
        </p:txBody>
      </p:sp>
      <p:sp>
        <p:nvSpPr>
          <p:cNvPr id="4" name="Content Placeholder 3"/>
          <p:cNvSpPr>
            <a:spLocks noGrp="1"/>
          </p:cNvSpPr>
          <p:nvPr>
            <p:ph sz="half" idx="2"/>
          </p:nvPr>
        </p:nvSpPr>
        <p:spPr>
          <a:xfrm>
            <a:off x="575556" y="1367047"/>
            <a:ext cx="8085044" cy="5222531"/>
          </a:xfrm>
        </p:spPr>
        <p:txBody>
          <a:bodyPr>
            <a:normAutofit fontScale="55000" lnSpcReduction="20000"/>
          </a:bodyPr>
          <a:lstStyle/>
          <a:p>
            <a:pPr>
              <a:lnSpc>
                <a:spcPct val="100000"/>
              </a:lnSpc>
              <a:spcBef>
                <a:spcPts val="0"/>
              </a:spcBef>
            </a:pPr>
            <a:r>
              <a:rPr lang="en-US" sz="3200" b="1" dirty="0"/>
              <a:t>Cover Page:</a:t>
            </a:r>
            <a:r>
              <a:rPr lang="en-US" sz="3200" dirty="0"/>
              <a:t> Title, project team names, date.</a:t>
            </a:r>
          </a:p>
          <a:p>
            <a:pPr>
              <a:lnSpc>
                <a:spcPct val="100000"/>
              </a:lnSpc>
              <a:spcBef>
                <a:spcPts val="0"/>
              </a:spcBef>
            </a:pPr>
            <a:r>
              <a:rPr lang="en-US" sz="3200" b="1" dirty="0"/>
              <a:t>Table of Contents</a:t>
            </a:r>
            <a:r>
              <a:rPr lang="en-US" sz="3200" dirty="0"/>
              <a:t>.</a:t>
            </a:r>
          </a:p>
          <a:p>
            <a:pPr>
              <a:lnSpc>
                <a:spcPct val="100000"/>
              </a:lnSpc>
              <a:spcBef>
                <a:spcPts val="0"/>
              </a:spcBef>
            </a:pPr>
            <a:r>
              <a:rPr lang="en-US" sz="3200" b="1" dirty="0"/>
              <a:t>Executive Summary: </a:t>
            </a:r>
            <a:r>
              <a:rPr lang="en-US" sz="3200" dirty="0"/>
              <a:t>(few paragraphs) high level summary of project and results.</a:t>
            </a:r>
          </a:p>
          <a:p>
            <a:pPr>
              <a:lnSpc>
                <a:spcPct val="100000"/>
              </a:lnSpc>
              <a:spcBef>
                <a:spcPts val="0"/>
              </a:spcBef>
            </a:pPr>
            <a:r>
              <a:rPr lang="en-US" sz="3200" b="1" dirty="0"/>
              <a:t>Description of Data: </a:t>
            </a:r>
            <a:r>
              <a:rPr lang="en-US" sz="3200" dirty="0"/>
              <a:t>(few pages) text description of the data, summary table of field statistics, a few of the most important distributions/histograms, put the full DQR in appendix).</a:t>
            </a:r>
          </a:p>
          <a:p>
            <a:pPr>
              <a:lnSpc>
                <a:spcPct val="100000"/>
              </a:lnSpc>
              <a:spcBef>
                <a:spcPts val="0"/>
              </a:spcBef>
            </a:pPr>
            <a:r>
              <a:rPr lang="en-US" sz="3200" b="1" dirty="0"/>
              <a:t>Data Cleaning: </a:t>
            </a:r>
            <a:r>
              <a:rPr lang="en-US" sz="3200" dirty="0"/>
              <a:t>(one or a few pages). How did you fill in missing fields.</a:t>
            </a:r>
          </a:p>
          <a:p>
            <a:pPr>
              <a:lnSpc>
                <a:spcPct val="100000"/>
              </a:lnSpc>
              <a:spcBef>
                <a:spcPts val="0"/>
              </a:spcBef>
            </a:pPr>
            <a:r>
              <a:rPr lang="en-US" sz="3200" b="1" dirty="0"/>
              <a:t>Variable Creation:</a:t>
            </a:r>
            <a:r>
              <a:rPr lang="en-US" sz="3200" dirty="0"/>
              <a:t> (few pages) describe in complete detail the formulas and logic for creating all the model variables. Include a list of all variables.</a:t>
            </a:r>
          </a:p>
          <a:p>
            <a:pPr>
              <a:lnSpc>
                <a:spcPct val="100000"/>
              </a:lnSpc>
              <a:spcBef>
                <a:spcPts val="0"/>
              </a:spcBef>
            </a:pPr>
            <a:r>
              <a:rPr lang="en-US" sz="3200" b="1" dirty="0"/>
              <a:t>Dimensionality Reduction: </a:t>
            </a:r>
            <a:r>
              <a:rPr lang="en-US" sz="3200" dirty="0"/>
              <a:t>How and why you scaled and reduced the variables.</a:t>
            </a:r>
          </a:p>
          <a:p>
            <a:pPr>
              <a:lnSpc>
                <a:spcPct val="100000"/>
              </a:lnSpc>
              <a:spcBef>
                <a:spcPts val="0"/>
              </a:spcBef>
            </a:pPr>
            <a:r>
              <a:rPr lang="en-US" sz="3200" b="1" dirty="0"/>
              <a:t>Algorithms:</a:t>
            </a:r>
            <a:r>
              <a:rPr lang="en-US" sz="3200" dirty="0"/>
              <a:t> (one or a few pages) Completely describe the way the two fraud scores are calculated. Give text explanation of why each method is a reasonable fraud score/anomaly detector. Describe how you combine the two scores to get the final score.</a:t>
            </a:r>
          </a:p>
          <a:p>
            <a:pPr>
              <a:lnSpc>
                <a:spcPct val="100000"/>
              </a:lnSpc>
              <a:spcBef>
                <a:spcPts val="0"/>
              </a:spcBef>
            </a:pPr>
            <a:r>
              <a:rPr lang="en-US" sz="3200" b="1" dirty="0"/>
              <a:t>Results:</a:t>
            </a:r>
            <a:r>
              <a:rPr lang="en-US" sz="3200" dirty="0"/>
              <a:t> (few pages) Plot the three fraud score distributions (s</a:t>
            </a:r>
            <a:r>
              <a:rPr lang="en-US" sz="3200" baseline="-25000" dirty="0"/>
              <a:t>1</a:t>
            </a:r>
            <a:r>
              <a:rPr lang="en-US" sz="3200" dirty="0"/>
              <a:t>, s</a:t>
            </a:r>
            <a:r>
              <a:rPr lang="en-US" sz="3200" baseline="-25000" dirty="0"/>
              <a:t>2</a:t>
            </a:r>
            <a:r>
              <a:rPr lang="en-US" sz="3200" dirty="0"/>
              <a:t>, final score). Show the top 10 records and describe why they look anomalous. Make sure all examples are unusual in some way, even if they have a good explanation.</a:t>
            </a:r>
          </a:p>
          <a:p>
            <a:pPr>
              <a:lnSpc>
                <a:spcPct val="100000"/>
              </a:lnSpc>
              <a:spcBef>
                <a:spcPts val="0"/>
              </a:spcBef>
            </a:pPr>
            <a:r>
              <a:rPr lang="en-US" sz="3200" b="1" dirty="0"/>
              <a:t>Conclusions:</a:t>
            </a:r>
            <a:r>
              <a:rPr lang="en-US" sz="3200" dirty="0"/>
              <a:t> Few paragraphs summarizing everything you did and what else you might do with more time.</a:t>
            </a:r>
          </a:p>
          <a:p>
            <a:pPr>
              <a:lnSpc>
                <a:spcPct val="100000"/>
              </a:lnSpc>
              <a:spcBef>
                <a:spcPts val="0"/>
              </a:spcBef>
            </a:pPr>
            <a:r>
              <a:rPr lang="en-US" sz="3200" b="1" dirty="0"/>
              <a:t>Appendix: </a:t>
            </a:r>
            <a:r>
              <a:rPr lang="en-US" sz="3200" dirty="0"/>
              <a:t>DQR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47</a:t>
            </a:fld>
            <a:endParaRPr lang="en-US"/>
          </a:p>
        </p:txBody>
      </p:sp>
    </p:spTree>
    <p:extLst>
      <p:ext uri="{BB962C8B-B14F-4D97-AF65-F5344CB8AC3E}">
        <p14:creationId xmlns:p14="http://schemas.microsoft.com/office/powerpoint/2010/main" val="5705340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Project 1 High-Level Plan</a:t>
            </a:r>
          </a:p>
        </p:txBody>
      </p:sp>
      <p:sp>
        <p:nvSpPr>
          <p:cNvPr id="4" name="Content Placeholder 3"/>
          <p:cNvSpPr>
            <a:spLocks noGrp="1"/>
          </p:cNvSpPr>
          <p:nvPr>
            <p:ph sz="half" idx="2"/>
          </p:nvPr>
        </p:nvSpPr>
        <p:spPr>
          <a:xfrm>
            <a:off x="628650" y="1465407"/>
            <a:ext cx="7886700" cy="4351338"/>
          </a:xfrm>
        </p:spPr>
        <p:txBody>
          <a:bodyPr>
            <a:noAutofit/>
          </a:bodyPr>
          <a:lstStyle/>
          <a:p>
            <a:r>
              <a:rPr lang="en-US" sz="2400" dirty="0"/>
              <a:t>We are looking for unusual valuations on the fields FULLVAL, AVLAND and AVTOT</a:t>
            </a:r>
          </a:p>
          <a:p>
            <a:r>
              <a:rPr lang="en-US" sz="2400" dirty="0"/>
              <a:t>We build special variables to as best as possible represent these value fields to look for anomalies</a:t>
            </a:r>
          </a:p>
          <a:p>
            <a:r>
              <a:rPr lang="en-US" sz="2400" dirty="0"/>
              <a:t>We normalize by lot area, building area, and building volume, grouped by 5 different entities</a:t>
            </a:r>
          </a:p>
          <a:p>
            <a:r>
              <a:rPr lang="en-US" sz="2400" dirty="0"/>
              <a:t>After creating the variables we remove correlations and reduce dimensions</a:t>
            </a:r>
          </a:p>
          <a:p>
            <a:r>
              <a:rPr lang="en-US" sz="2400" dirty="0"/>
              <a:t>We apply two outlier detection methods and combine the results for a final anomaly score </a:t>
            </a:r>
          </a:p>
        </p:txBody>
      </p:sp>
      <p:sp>
        <p:nvSpPr>
          <p:cNvPr id="5" name="Slide Number Placeholder 4"/>
          <p:cNvSpPr>
            <a:spLocks noGrp="1"/>
          </p:cNvSpPr>
          <p:nvPr>
            <p:ph type="sldNum" sz="quarter" idx="12"/>
          </p:nvPr>
        </p:nvSpPr>
        <p:spPr/>
        <p:txBody>
          <a:bodyPr/>
          <a:lstStyle/>
          <a:p>
            <a:fld id="{88CD9788-50B9-FE4F-BD86-303CACCBE7E1}" type="slidenum">
              <a:rPr lang="en-US" smtClean="0"/>
              <a:t>48</a:t>
            </a:fld>
            <a:endParaRPr lang="en-US"/>
          </a:p>
        </p:txBody>
      </p:sp>
    </p:spTree>
    <p:extLst>
      <p:ext uri="{BB962C8B-B14F-4D97-AF65-F5344CB8AC3E}">
        <p14:creationId xmlns:p14="http://schemas.microsoft.com/office/powerpoint/2010/main" val="2193121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2FAF03F-2586-D543-A691-712AD915A75A}"/>
              </a:ext>
            </a:extLst>
          </p:cNvPr>
          <p:cNvSpPr>
            <a:spLocks noGrp="1"/>
          </p:cNvSpPr>
          <p:nvPr>
            <p:ph type="title"/>
          </p:nvPr>
        </p:nvSpPr>
        <p:spPr>
          <a:xfrm>
            <a:off x="280539" y="-111075"/>
            <a:ext cx="8582921" cy="1325563"/>
          </a:xfrm>
        </p:spPr>
        <p:txBody>
          <a:bodyPr>
            <a:normAutofit/>
          </a:bodyPr>
          <a:lstStyle/>
          <a:p>
            <a:r>
              <a:rPr lang="en-US" sz="3600" dirty="0">
                <a:latin typeface="+mn-lt"/>
              </a:rPr>
              <a:t>Steps to Build an Unsupervised Fraud Model</a:t>
            </a:r>
          </a:p>
        </p:txBody>
      </p:sp>
      <p:sp>
        <p:nvSpPr>
          <p:cNvPr id="11" name="Content Placeholder 3">
            <a:extLst>
              <a:ext uri="{FF2B5EF4-FFF2-40B4-BE49-F238E27FC236}">
                <a16:creationId xmlns:a16="http://schemas.microsoft.com/office/drawing/2014/main" id="{3212C7C4-1A6A-A342-9820-A8A454A0BD42}"/>
              </a:ext>
            </a:extLst>
          </p:cNvPr>
          <p:cNvSpPr txBox="1">
            <a:spLocks/>
          </p:cNvSpPr>
          <p:nvPr/>
        </p:nvSpPr>
        <p:spPr>
          <a:xfrm>
            <a:off x="628650" y="1297083"/>
            <a:ext cx="8085044" cy="505926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pPr>
            <a:r>
              <a:rPr lang="en-US" sz="2600" dirty="0"/>
              <a:t>Build special variables that look for the fraud mode, some variables using entities and groupings, as many meaningful variables as possible</a:t>
            </a:r>
          </a:p>
          <a:p>
            <a:pPr>
              <a:lnSpc>
                <a:spcPct val="110000"/>
              </a:lnSpc>
              <a:spcBef>
                <a:spcPts val="0"/>
              </a:spcBef>
            </a:pPr>
            <a:r>
              <a:rPr lang="en-US" sz="2600" dirty="0"/>
              <a:t>Scale and minimize dimensionality</a:t>
            </a:r>
          </a:p>
          <a:p>
            <a:pPr lvl="1">
              <a:lnSpc>
                <a:spcPct val="110000"/>
              </a:lnSpc>
              <a:spcBef>
                <a:spcPts val="0"/>
              </a:spcBef>
            </a:pPr>
            <a:r>
              <a:rPr lang="en-US" sz="2200" dirty="0"/>
              <a:t>Z scale </a:t>
            </a:r>
          </a:p>
          <a:p>
            <a:pPr lvl="1">
              <a:lnSpc>
                <a:spcPct val="110000"/>
              </a:lnSpc>
              <a:spcBef>
                <a:spcPts val="0"/>
              </a:spcBef>
            </a:pPr>
            <a:r>
              <a:rPr lang="en-US" sz="2200" dirty="0"/>
              <a:t>PCA, keep top ~5 to 10 PCs; look at the eigenvalues and keep maybe up to 80%.</a:t>
            </a:r>
          </a:p>
          <a:p>
            <a:pPr lvl="1">
              <a:lnSpc>
                <a:spcPct val="110000"/>
              </a:lnSpc>
              <a:spcBef>
                <a:spcPts val="0"/>
              </a:spcBef>
            </a:pPr>
            <a:r>
              <a:rPr lang="en-US" sz="2200" dirty="0"/>
              <a:t>Represent each record in this new reduced space of the PCs</a:t>
            </a:r>
          </a:p>
          <a:p>
            <a:pPr lvl="1">
              <a:lnSpc>
                <a:spcPct val="110000"/>
              </a:lnSpc>
              <a:spcBef>
                <a:spcPts val="0"/>
              </a:spcBef>
            </a:pPr>
            <a:r>
              <a:rPr lang="en-US" sz="2200" dirty="0"/>
              <a:t>Z scale the data fields again (we can call these </a:t>
            </a:r>
            <a:r>
              <a:rPr lang="en-US" sz="2200" dirty="0" err="1"/>
              <a:t>zscores</a:t>
            </a:r>
            <a:r>
              <a:rPr lang="en-US" sz="2200" dirty="0"/>
              <a:t>)</a:t>
            </a:r>
          </a:p>
          <a:p>
            <a:pPr>
              <a:lnSpc>
                <a:spcPct val="110000"/>
              </a:lnSpc>
              <a:spcBef>
                <a:spcPts val="0"/>
              </a:spcBef>
            </a:pPr>
            <a:r>
              <a:rPr lang="en-US" sz="2600" dirty="0"/>
              <a:t>Score 1: Combine the </a:t>
            </a:r>
            <a:r>
              <a:rPr lang="en-US" sz="2600" dirty="0" err="1"/>
              <a:t>zscores</a:t>
            </a:r>
            <a:r>
              <a:rPr lang="en-US" sz="2600" dirty="0"/>
              <a:t> with a heuristic algorithm:</a:t>
            </a:r>
          </a:p>
          <a:p>
            <a:pPr lvl="1">
              <a:lnSpc>
                <a:spcPct val="110000"/>
              </a:lnSpc>
              <a:spcBef>
                <a:spcPts val="0"/>
              </a:spcBef>
            </a:pPr>
            <a:r>
              <a:rPr lang="en-US" sz="2600" dirty="0"/>
              <a:t>sum of absolute </a:t>
            </a:r>
            <a:r>
              <a:rPr lang="en-US" sz="2600" dirty="0" err="1"/>
              <a:t>zscores</a:t>
            </a:r>
            <a:r>
              <a:rPr lang="en-US" sz="2600" dirty="0"/>
              <a:t>, </a:t>
            </a:r>
            <a:r>
              <a:rPr lang="en-US" sz="2600" dirty="0" err="1"/>
              <a:t>zscores</a:t>
            </a:r>
            <a:r>
              <a:rPr lang="en-US" sz="2600" dirty="0"/>
              <a:t> squared, max/mins, weighted sum of </a:t>
            </a:r>
            <a:r>
              <a:rPr lang="en-US" sz="2600" dirty="0" err="1"/>
              <a:t>zscores</a:t>
            </a:r>
            <a:r>
              <a:rPr lang="en-US" sz="2600" dirty="0"/>
              <a:t>…</a:t>
            </a:r>
          </a:p>
          <a:p>
            <a:pPr>
              <a:lnSpc>
                <a:spcPct val="110000"/>
              </a:lnSpc>
              <a:spcBef>
                <a:spcPts val="0"/>
              </a:spcBef>
            </a:pPr>
            <a:r>
              <a:rPr lang="en-US" sz="2600" dirty="0"/>
              <a:t>Score 2: Autoencoder on the z scaled PCs, and the fraud score is the reconstruction error</a:t>
            </a:r>
          </a:p>
          <a:p>
            <a:pPr>
              <a:lnSpc>
                <a:spcPct val="110000"/>
              </a:lnSpc>
              <a:spcBef>
                <a:spcPts val="0"/>
              </a:spcBef>
            </a:pPr>
            <a:r>
              <a:rPr lang="en-US" sz="2600" dirty="0"/>
              <a:t>Use quantile binning/rank ordering to scale each score</a:t>
            </a:r>
          </a:p>
          <a:p>
            <a:pPr>
              <a:lnSpc>
                <a:spcPct val="110000"/>
              </a:lnSpc>
              <a:spcBef>
                <a:spcPts val="0"/>
              </a:spcBef>
            </a:pPr>
            <a:r>
              <a:rPr lang="en-US" sz="2600" dirty="0"/>
              <a:t>Final fraud score is a combination of these two scaled scores</a:t>
            </a:r>
          </a:p>
          <a:p>
            <a:pPr marL="0" indent="0">
              <a:lnSpc>
                <a:spcPct val="100000"/>
              </a:lnSpc>
              <a:spcBef>
                <a:spcPts val="0"/>
              </a:spcBef>
              <a:buFont typeface="Arial" panose="020B0604020202020204" pitchFamily="34" charset="0"/>
              <a:buNone/>
            </a:pPr>
            <a:endParaRPr lang="en-US" sz="2600" dirty="0"/>
          </a:p>
          <a:p>
            <a:pPr marL="457200" lvl="1" indent="0">
              <a:lnSpc>
                <a:spcPct val="100000"/>
              </a:lnSpc>
              <a:spcBef>
                <a:spcPts val="0"/>
              </a:spcBef>
              <a:buFont typeface="Arial" panose="020B0604020202020204" pitchFamily="34" charset="0"/>
              <a:buNone/>
            </a:pPr>
            <a:endParaRPr lang="en-US" sz="2600" dirty="0"/>
          </a:p>
          <a:p>
            <a:pPr marL="0" indent="0">
              <a:lnSpc>
                <a:spcPct val="100000"/>
              </a:lnSpc>
              <a:spcBef>
                <a:spcPts val="0"/>
              </a:spcBef>
              <a:buFontTx/>
              <a:buNone/>
              <a:defRPr/>
            </a:pPr>
            <a:endParaRPr lang="en-US" sz="2600" dirty="0"/>
          </a:p>
          <a:p>
            <a:pPr marL="0" indent="0">
              <a:lnSpc>
                <a:spcPct val="100000"/>
              </a:lnSpc>
              <a:spcBef>
                <a:spcPts val="0"/>
              </a:spcBef>
              <a:buFontTx/>
              <a:buNone/>
              <a:defRPr/>
            </a:pPr>
            <a:endParaRPr lang="en-US" dirty="0"/>
          </a:p>
        </p:txBody>
      </p:sp>
      <p:sp>
        <p:nvSpPr>
          <p:cNvPr id="12" name="Slide Number Placeholder 4">
            <a:extLst>
              <a:ext uri="{FF2B5EF4-FFF2-40B4-BE49-F238E27FC236}">
                <a16:creationId xmlns:a16="http://schemas.microsoft.com/office/drawing/2014/main" id="{ABAC97D7-521A-604C-A2AC-30AF2BF3A469}"/>
              </a:ext>
            </a:extLst>
          </p:cNvPr>
          <p:cNvSpPr>
            <a:spLocks noGrp="1"/>
          </p:cNvSpPr>
          <p:nvPr>
            <p:ph type="sldNum" sz="quarter" idx="12"/>
          </p:nvPr>
        </p:nvSpPr>
        <p:spPr>
          <a:xfrm>
            <a:off x="6457950" y="6356351"/>
            <a:ext cx="2057400" cy="365125"/>
          </a:xfrm>
        </p:spPr>
        <p:txBody>
          <a:bodyPr/>
          <a:lstStyle/>
          <a:p>
            <a:fld id="{88CD9788-50B9-FE4F-BD86-303CACCBE7E1}" type="slidenum">
              <a:rPr lang="en-US" smtClean="0"/>
              <a:t>49</a:t>
            </a:fld>
            <a:endParaRPr lang="en-US"/>
          </a:p>
        </p:txBody>
      </p:sp>
    </p:spTree>
    <p:extLst>
      <p:ext uri="{BB962C8B-B14F-4D97-AF65-F5344CB8AC3E}">
        <p14:creationId xmlns:p14="http://schemas.microsoft.com/office/powerpoint/2010/main" val="62923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49012" y="965528"/>
            <a:ext cx="8787632" cy="4300536"/>
          </a:xfrm>
        </p:spPr>
        <p:txBody>
          <a:bodyPr>
            <a:normAutofit fontScale="92500" lnSpcReduction="20000"/>
          </a:bodyPr>
          <a:lstStyle/>
          <a:p>
            <a:pPr lvl="1">
              <a:buFont typeface="Arial" pitchFamily="34" charset="0"/>
              <a:buChar char="•"/>
            </a:pPr>
            <a:r>
              <a:rPr lang="en-US" dirty="0"/>
              <a:t>The model is an </a:t>
            </a:r>
            <a:r>
              <a:rPr lang="en-US" b="1" dirty="0"/>
              <a:t>explicit mathematical relationship</a:t>
            </a:r>
            <a:r>
              <a:rPr lang="en-US" dirty="0"/>
              <a:t> y=f(x) between many inputs and (usually) one output</a:t>
            </a:r>
          </a:p>
          <a:p>
            <a:pPr lvl="1">
              <a:buFont typeface="Arial" pitchFamily="34" charset="0"/>
              <a:buChar char="•"/>
            </a:pPr>
            <a:r>
              <a:rPr lang="en-US" dirty="0"/>
              <a:t>There are </a:t>
            </a:r>
            <a:r>
              <a:rPr lang="en-US" b="1" dirty="0"/>
              <a:t>free parameters </a:t>
            </a:r>
            <a:r>
              <a:rPr lang="en-US" dirty="0"/>
              <a:t>that are adjusted during the model training process according to a set of learning rules </a:t>
            </a:r>
          </a:p>
          <a:p>
            <a:pPr>
              <a:buNone/>
            </a:pPr>
            <a:endParaRPr lang="en-US" dirty="0"/>
          </a:p>
          <a:p>
            <a:pPr>
              <a:buNone/>
            </a:pPr>
            <a:r>
              <a:rPr lang="en-US" dirty="0"/>
              <a:t>The model will </a:t>
            </a:r>
            <a:r>
              <a:rPr lang="en-US" b="1" i="1" dirty="0"/>
              <a:t>predict</a:t>
            </a:r>
            <a:r>
              <a:rPr lang="en-US" dirty="0"/>
              <a:t> something based on some set of inputs</a:t>
            </a:r>
          </a:p>
          <a:p>
            <a:pPr>
              <a:buNone/>
            </a:pPr>
            <a:endParaRPr lang="en-US" dirty="0"/>
          </a:p>
          <a:p>
            <a:pPr>
              <a:buNone/>
            </a:pPr>
            <a:endParaRPr lang="en-US" dirty="0"/>
          </a:p>
          <a:p>
            <a:pPr>
              <a:buNone/>
            </a:pPr>
            <a:endParaRPr lang="en-US" dirty="0"/>
          </a:p>
          <a:p>
            <a:pPr>
              <a:buNone/>
            </a:pPr>
            <a:endParaRPr lang="en-US" dirty="0"/>
          </a:p>
          <a:p>
            <a:pPr>
              <a:buNone/>
            </a:pPr>
            <a:r>
              <a:rPr lang="en-US" dirty="0"/>
              <a:t>We can write a mathematical expression for this: y = f(</a:t>
            </a:r>
            <a:r>
              <a:rPr lang="en-US" b="1" dirty="0" err="1"/>
              <a:t>x</a:t>
            </a:r>
            <a:r>
              <a:rPr lang="en-US" dirty="0" err="1"/>
              <a:t>,</a:t>
            </a:r>
            <a:r>
              <a:rPr lang="en-US" b="1" dirty="0" err="1"/>
              <a:t>a</a:t>
            </a:r>
            <a:r>
              <a:rPr lang="en-US" dirty="0"/>
              <a:t>)</a:t>
            </a:r>
          </a:p>
          <a:p>
            <a:pPr>
              <a:buNone/>
            </a:pPr>
            <a:endParaRPr lang="en-US" dirty="0"/>
          </a:p>
        </p:txBody>
      </p:sp>
      <p:sp>
        <p:nvSpPr>
          <p:cNvPr id="17410" name="Title 1"/>
          <p:cNvSpPr>
            <a:spLocks noGrp="1"/>
          </p:cNvSpPr>
          <p:nvPr>
            <p:ph type="title"/>
          </p:nvPr>
        </p:nvSpPr>
        <p:spPr>
          <a:xfrm>
            <a:off x="369094" y="329162"/>
            <a:ext cx="8405812" cy="319088"/>
          </a:xfrm>
        </p:spPr>
        <p:txBody>
          <a:bodyPr>
            <a:noAutofit/>
          </a:bodyPr>
          <a:lstStyle/>
          <a:p>
            <a:r>
              <a:rPr lang="en-US" sz="3600" dirty="0">
                <a:latin typeface="+mn-lt"/>
              </a:rPr>
              <a:t>What is a Statistical Model</a:t>
            </a:r>
          </a:p>
        </p:txBody>
      </p:sp>
      <p:sp>
        <p:nvSpPr>
          <p:cNvPr id="4" name="Slide Number Placeholder 3"/>
          <p:cNvSpPr>
            <a:spLocks noGrp="1"/>
          </p:cNvSpPr>
          <p:nvPr>
            <p:ph type="sldNum" sz="quarter" idx="4294967295"/>
          </p:nvPr>
        </p:nvSpPr>
        <p:spPr>
          <a:xfrm>
            <a:off x="7371995" y="6466543"/>
            <a:ext cx="1524000" cy="238125"/>
          </a:xfrm>
        </p:spPr>
        <p:txBody>
          <a:bodyPr/>
          <a:lstStyle/>
          <a:p>
            <a:fld id="{02330697-FC26-4454-A3BE-90B07819C49A}" type="slidenum">
              <a:rPr lang="en-US" smtClean="0"/>
              <a:pPr/>
              <a:t>5</a:t>
            </a:fld>
            <a:endParaRPr lang="en-US" dirty="0"/>
          </a:p>
        </p:txBody>
      </p:sp>
      <p:sp>
        <p:nvSpPr>
          <p:cNvPr id="14" name="TextBox 13"/>
          <p:cNvSpPr txBox="1"/>
          <p:nvPr/>
        </p:nvSpPr>
        <p:spPr>
          <a:xfrm>
            <a:off x="3379426" y="2962136"/>
            <a:ext cx="1533497" cy="923330"/>
          </a:xfrm>
          <a:prstGeom prst="rect">
            <a:avLst/>
          </a:prstGeom>
          <a:noFill/>
        </p:spPr>
        <p:txBody>
          <a:bodyPr wrap="none" lIns="0" tIns="0" rIns="0" bIns="0" rtlCol="0" anchor="b" anchorCtr="0">
            <a:spAutoFit/>
          </a:bodyPr>
          <a:lstStyle/>
          <a:p>
            <a:pPr algn="ctr"/>
            <a:r>
              <a:rPr lang="en-US" sz="1200" dirty="0"/>
              <a:t>Likelihood of fraud</a:t>
            </a:r>
          </a:p>
          <a:p>
            <a:pPr algn="ctr"/>
            <a:r>
              <a:rPr lang="en-US" sz="1200" dirty="0"/>
              <a:t>Credit risk</a:t>
            </a:r>
          </a:p>
          <a:p>
            <a:pPr algn="ctr"/>
            <a:r>
              <a:rPr lang="en-US" sz="1200" dirty="0"/>
              <a:t>Likelihood of responding</a:t>
            </a:r>
          </a:p>
          <a:p>
            <a:pPr algn="ctr"/>
            <a:r>
              <a:rPr lang="en-US" sz="1200" dirty="0"/>
              <a:t>…</a:t>
            </a:r>
          </a:p>
          <a:p>
            <a:pPr algn="ctr"/>
            <a:r>
              <a:rPr lang="en-US" sz="1200" dirty="0"/>
              <a:t>y</a:t>
            </a:r>
          </a:p>
        </p:txBody>
      </p:sp>
      <p:sp>
        <p:nvSpPr>
          <p:cNvPr id="15" name="TextBox 14"/>
          <p:cNvSpPr txBox="1"/>
          <p:nvPr/>
        </p:nvSpPr>
        <p:spPr>
          <a:xfrm>
            <a:off x="6394787" y="2991298"/>
            <a:ext cx="1323800" cy="553998"/>
          </a:xfrm>
          <a:prstGeom prst="rect">
            <a:avLst/>
          </a:prstGeom>
          <a:noFill/>
        </p:spPr>
        <p:txBody>
          <a:bodyPr wrap="square" lIns="0" tIns="0" rIns="0" bIns="0" rtlCol="0" anchor="b" anchorCtr="0">
            <a:spAutoFit/>
          </a:bodyPr>
          <a:lstStyle/>
          <a:p>
            <a:pPr algn="ctr"/>
            <a:r>
              <a:rPr lang="en-US" sz="1200" dirty="0"/>
              <a:t>Variables </a:t>
            </a:r>
            <a:r>
              <a:rPr lang="en-US" sz="1200" b="1" dirty="0"/>
              <a:t>x</a:t>
            </a:r>
            <a:r>
              <a:rPr lang="en-US" sz="1200" dirty="0"/>
              <a:t> built from the data fields</a:t>
            </a:r>
          </a:p>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x</a:t>
            </a:r>
            <a:r>
              <a:rPr lang="en-US" sz="1200" baseline="-25000" dirty="0"/>
              <a:t>4</a:t>
            </a:r>
            <a:r>
              <a:rPr lang="en-US" sz="1200" dirty="0"/>
              <a:t>, …</a:t>
            </a:r>
          </a:p>
        </p:txBody>
      </p:sp>
      <p:grpSp>
        <p:nvGrpSpPr>
          <p:cNvPr id="17" name="Group 16"/>
          <p:cNvGrpSpPr/>
          <p:nvPr/>
        </p:nvGrpSpPr>
        <p:grpSpPr>
          <a:xfrm>
            <a:off x="5026440" y="4852083"/>
            <a:ext cx="1903764" cy="582333"/>
            <a:chOff x="4057085" y="4528866"/>
            <a:chExt cx="1903764" cy="582333"/>
          </a:xfrm>
        </p:grpSpPr>
        <p:sp>
          <p:nvSpPr>
            <p:cNvPr id="16" name="TextBox 15"/>
            <p:cNvSpPr txBox="1"/>
            <p:nvPr/>
          </p:nvSpPr>
          <p:spPr>
            <a:xfrm>
              <a:off x="4057085" y="4803422"/>
              <a:ext cx="1817805" cy="307777"/>
            </a:xfrm>
            <a:prstGeom prst="rect">
              <a:avLst/>
            </a:prstGeom>
            <a:noFill/>
          </p:spPr>
          <p:txBody>
            <a:bodyPr wrap="none" lIns="0" tIns="0" rIns="0" bIns="0" rtlCol="0" anchor="b" anchorCtr="0">
              <a:spAutoFit/>
            </a:bodyPr>
            <a:lstStyle/>
            <a:p>
              <a:pPr algn="ctr"/>
              <a:r>
                <a:rPr lang="en-US" sz="1000" b="1" dirty="0"/>
                <a:t>y is what we are trying to predict: </a:t>
              </a:r>
            </a:p>
            <a:p>
              <a:pPr algn="ctr"/>
              <a:r>
                <a:rPr lang="en-US" sz="1000" b="1" dirty="0"/>
                <a:t>the model output or target</a:t>
              </a:r>
            </a:p>
          </p:txBody>
        </p:sp>
        <p:cxnSp>
          <p:nvCxnSpPr>
            <p:cNvPr id="18" name="Straight Arrow Connector 17"/>
            <p:cNvCxnSpPr/>
            <p:nvPr/>
          </p:nvCxnSpPr>
          <p:spPr bwMode="auto">
            <a:xfrm flipV="1">
              <a:off x="5762442" y="4528866"/>
              <a:ext cx="198407" cy="215662"/>
            </a:xfrm>
            <a:prstGeom prst="straightConnector1">
              <a:avLst/>
            </a:prstGeom>
            <a:solidFill>
              <a:schemeClr val="accent1"/>
            </a:solidFill>
            <a:ln w="19050" cap="rnd" cmpd="sng" algn="ctr">
              <a:solidFill>
                <a:schemeClr val="tx1"/>
              </a:solidFill>
              <a:prstDash val="solid"/>
              <a:round/>
              <a:headEnd type="none" w="sm" len="sm"/>
              <a:tailEnd type="arrow"/>
            </a:ln>
            <a:effectLst/>
          </p:spPr>
        </p:cxnSp>
      </p:grpSp>
      <p:sp>
        <p:nvSpPr>
          <p:cNvPr id="21" name="TextBox 20"/>
          <p:cNvSpPr txBox="1"/>
          <p:nvPr/>
        </p:nvSpPr>
        <p:spPr>
          <a:xfrm>
            <a:off x="6103723" y="5743847"/>
            <a:ext cx="1578970" cy="307777"/>
          </a:xfrm>
          <a:prstGeom prst="rect">
            <a:avLst/>
          </a:prstGeom>
          <a:noFill/>
        </p:spPr>
        <p:txBody>
          <a:bodyPr wrap="square" lIns="0" tIns="0" rIns="0" bIns="0" rtlCol="0" anchor="b" anchorCtr="0">
            <a:spAutoFit/>
          </a:bodyPr>
          <a:lstStyle/>
          <a:p>
            <a:pPr algn="ctr"/>
            <a:r>
              <a:rPr lang="en-US" sz="1000" b="1" dirty="0"/>
              <a:t>The </a:t>
            </a:r>
            <a:r>
              <a:rPr lang="en-US" sz="1000" b="1" dirty="0" err="1"/>
              <a:t>x’s</a:t>
            </a:r>
            <a:r>
              <a:rPr lang="en-US" sz="1000" b="1" dirty="0"/>
              <a:t> are the inputs or variables in the models</a:t>
            </a:r>
          </a:p>
        </p:txBody>
      </p:sp>
      <p:cxnSp>
        <p:nvCxnSpPr>
          <p:cNvPr id="22" name="Straight Arrow Connector 21"/>
          <p:cNvCxnSpPr>
            <a:cxnSpLocks/>
          </p:cNvCxnSpPr>
          <p:nvPr/>
        </p:nvCxnSpPr>
        <p:spPr bwMode="auto">
          <a:xfrm flipV="1">
            <a:off x="7199613" y="4825187"/>
            <a:ext cx="511335" cy="888522"/>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25" name="TextBox 24"/>
          <p:cNvSpPr txBox="1"/>
          <p:nvPr/>
        </p:nvSpPr>
        <p:spPr>
          <a:xfrm>
            <a:off x="7875349" y="5125663"/>
            <a:ext cx="1176287" cy="769441"/>
          </a:xfrm>
          <a:prstGeom prst="rect">
            <a:avLst/>
          </a:prstGeom>
          <a:noFill/>
        </p:spPr>
        <p:txBody>
          <a:bodyPr wrap="square" lIns="0" tIns="0" rIns="0" bIns="0" rtlCol="0" anchor="b" anchorCtr="0">
            <a:spAutoFit/>
          </a:bodyPr>
          <a:lstStyle/>
          <a:p>
            <a:pPr algn="ctr"/>
            <a:r>
              <a:rPr lang="en-US" sz="1000" b="1" dirty="0"/>
              <a:t>The </a:t>
            </a:r>
            <a:r>
              <a:rPr lang="en-US" sz="1000" b="1" dirty="0" err="1"/>
              <a:t>a’s</a:t>
            </a:r>
            <a:r>
              <a:rPr lang="en-US" sz="1000" b="1" dirty="0"/>
              <a:t> are a set of adjustable parameters set during the model training process</a:t>
            </a:r>
          </a:p>
        </p:txBody>
      </p:sp>
      <p:cxnSp>
        <p:nvCxnSpPr>
          <p:cNvPr id="26" name="Straight Arrow Connector 25"/>
          <p:cNvCxnSpPr>
            <a:cxnSpLocks/>
          </p:cNvCxnSpPr>
          <p:nvPr/>
        </p:nvCxnSpPr>
        <p:spPr bwMode="auto">
          <a:xfrm flipH="1" flipV="1">
            <a:off x="7972206" y="4825188"/>
            <a:ext cx="198782" cy="274555"/>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29" name="TextBox 28"/>
          <p:cNvSpPr txBox="1"/>
          <p:nvPr/>
        </p:nvSpPr>
        <p:spPr>
          <a:xfrm>
            <a:off x="6765417" y="3965583"/>
            <a:ext cx="2179335" cy="307777"/>
          </a:xfrm>
          <a:prstGeom prst="rect">
            <a:avLst/>
          </a:prstGeom>
          <a:noFill/>
        </p:spPr>
        <p:txBody>
          <a:bodyPr wrap="square" lIns="0" tIns="0" rIns="0" bIns="0" rtlCol="0" anchor="b" anchorCtr="0">
            <a:spAutoFit/>
          </a:bodyPr>
          <a:lstStyle/>
          <a:p>
            <a:pPr algn="ctr"/>
            <a:r>
              <a:rPr lang="en-US" sz="1000" b="1" dirty="0"/>
              <a:t>The f is a mathematical function that maps the inputs to the output</a:t>
            </a:r>
          </a:p>
        </p:txBody>
      </p:sp>
      <p:cxnSp>
        <p:nvCxnSpPr>
          <p:cNvPr id="30" name="Straight Arrow Connector 29"/>
          <p:cNvCxnSpPr>
            <a:cxnSpLocks/>
          </p:cNvCxnSpPr>
          <p:nvPr/>
        </p:nvCxnSpPr>
        <p:spPr bwMode="auto">
          <a:xfrm>
            <a:off x="7336101" y="4303499"/>
            <a:ext cx="126103" cy="237033"/>
          </a:xfrm>
          <a:prstGeom prst="straightConnector1">
            <a:avLst/>
          </a:prstGeom>
          <a:solidFill>
            <a:schemeClr val="accent1"/>
          </a:solidFill>
          <a:ln w="19050" cap="rnd" cmpd="sng" algn="ctr">
            <a:solidFill>
              <a:schemeClr val="tx1"/>
            </a:solidFill>
            <a:prstDash val="solid"/>
            <a:round/>
            <a:headEnd type="none" w="sm" len="sm"/>
            <a:tailEnd type="arrow"/>
          </a:ln>
          <a:effectLst/>
        </p:spPr>
      </p:cxnSp>
    </p:spTree>
    <p:extLst>
      <p:ext uri="{BB962C8B-B14F-4D97-AF65-F5344CB8AC3E}">
        <p14:creationId xmlns:p14="http://schemas.microsoft.com/office/powerpoint/2010/main" val="9011494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6656" y="941919"/>
            <a:ext cx="8108694" cy="4300536"/>
          </a:xfrm>
        </p:spPr>
        <p:txBody>
          <a:bodyPr lIns="91440">
            <a:normAutofit/>
          </a:bodyPr>
          <a:lstStyle/>
          <a:p>
            <a:pPr marL="514350" indent="-514350">
              <a:buFont typeface="+mj-lt"/>
              <a:buAutoNum type="arabicPeriod"/>
            </a:pPr>
            <a:r>
              <a:rPr lang="en-US" sz="1800" dirty="0"/>
              <a:t>Build many expert variables that quantify signals for various fraud modes</a:t>
            </a:r>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r>
              <a:rPr lang="en-US" sz="1800" dirty="0"/>
              <a:t>Z scale to prepare for dimensionality reduction</a:t>
            </a:r>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r>
              <a:rPr lang="en-US" sz="1800" dirty="0"/>
              <a:t>Reduce dimensions via PCA, throw away all but top few PCs</a:t>
            </a:r>
          </a:p>
          <a:p>
            <a:pPr marL="514350" indent="-514350">
              <a:buFont typeface="+mj-lt"/>
              <a:buAutoNum type="arabicPeriod"/>
            </a:pPr>
            <a:endParaRPr lang="en-US" dirty="0"/>
          </a:p>
          <a:p>
            <a:pPr marL="514350" indent="-514350">
              <a:buFont typeface="+mj-lt"/>
              <a:buAutoNum type="arabicPeriod"/>
            </a:pPr>
            <a:endParaRPr lang="en-US" dirty="0"/>
          </a:p>
        </p:txBody>
      </p:sp>
      <p:sp>
        <p:nvSpPr>
          <p:cNvPr id="17410" name="Title 1"/>
          <p:cNvSpPr>
            <a:spLocks noGrp="1"/>
          </p:cNvSpPr>
          <p:nvPr>
            <p:ph type="title"/>
          </p:nvPr>
        </p:nvSpPr>
        <p:spPr>
          <a:xfrm>
            <a:off x="294582" y="360238"/>
            <a:ext cx="8601990" cy="319088"/>
          </a:xfrm>
        </p:spPr>
        <p:txBody>
          <a:bodyPr>
            <a:noAutofit/>
          </a:bodyPr>
          <a:lstStyle/>
          <a:p>
            <a:r>
              <a:rPr lang="en-US" sz="3600" dirty="0">
                <a:latin typeface="+mn-lt"/>
              </a:rPr>
              <a:t>Unsupervised Fraud Algorithm</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50</a:t>
            </a:fld>
            <a:endParaRPr lang="en-US" dirty="0"/>
          </a:p>
        </p:txBody>
      </p:sp>
      <p:grpSp>
        <p:nvGrpSpPr>
          <p:cNvPr id="49" name="Group 48"/>
          <p:cNvGrpSpPr/>
          <p:nvPr/>
        </p:nvGrpSpPr>
        <p:grpSpPr>
          <a:xfrm>
            <a:off x="1161828" y="1309298"/>
            <a:ext cx="4493725" cy="1259513"/>
            <a:chOff x="1161828" y="1309298"/>
            <a:chExt cx="4493725" cy="1259513"/>
          </a:xfrm>
        </p:grpSpPr>
        <p:sp>
          <p:nvSpPr>
            <p:cNvPr id="2" name="TextBox 1"/>
            <p:cNvSpPr txBox="1"/>
            <p:nvPr/>
          </p:nvSpPr>
          <p:spPr>
            <a:xfrm>
              <a:off x="1800487" y="1763819"/>
              <a:ext cx="917239" cy="646331"/>
            </a:xfrm>
            <a:prstGeom prst="rect">
              <a:avLst/>
            </a:prstGeom>
            <a:noFill/>
          </p:spPr>
          <p:txBody>
            <a:bodyPr wrap="none" rtlCol="0">
              <a:spAutoFit/>
            </a:bodyPr>
            <a:lstStyle/>
            <a:p>
              <a:pPr algn="ctr"/>
              <a:r>
                <a:rPr lang="en-US" dirty="0"/>
                <a:t>Original</a:t>
              </a:r>
            </a:p>
            <a:p>
              <a:pPr algn="ctr"/>
              <a:r>
                <a:rPr lang="en-US" dirty="0"/>
                <a:t>data</a:t>
              </a:r>
            </a:p>
          </p:txBody>
        </p:sp>
        <p:sp>
          <p:nvSpPr>
            <p:cNvPr id="3" name="Double Bracket 2"/>
            <p:cNvSpPr/>
            <p:nvPr/>
          </p:nvSpPr>
          <p:spPr>
            <a:xfrm>
              <a:off x="1775012" y="1721224"/>
              <a:ext cx="968188" cy="73152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1161828" y="1902318"/>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8" name="TextBox 7"/>
            <p:cNvSpPr txBox="1"/>
            <p:nvPr/>
          </p:nvSpPr>
          <p:spPr>
            <a:xfrm>
              <a:off x="1952772" y="1309298"/>
              <a:ext cx="612668" cy="369332"/>
            </a:xfrm>
            <a:prstGeom prst="rect">
              <a:avLst/>
            </a:prstGeom>
            <a:noFill/>
          </p:spPr>
          <p:txBody>
            <a:bodyPr wrap="none" rtlCol="0">
              <a:spAutoFit/>
            </a:bodyPr>
            <a:lstStyle/>
            <a:p>
              <a:r>
                <a:rPr lang="en-US" dirty="0"/>
                <a:t>~10</a:t>
              </a:r>
              <a:r>
                <a:rPr lang="en-US" baseline="30000" dirty="0"/>
                <a:t>1</a:t>
              </a:r>
              <a:endParaRPr lang="en-US" dirty="0"/>
            </a:p>
          </p:txBody>
        </p:sp>
        <p:sp>
          <p:nvSpPr>
            <p:cNvPr id="9" name="TextBox 8"/>
            <p:cNvSpPr txBox="1"/>
            <p:nvPr/>
          </p:nvSpPr>
          <p:spPr>
            <a:xfrm>
              <a:off x="4635723" y="1645481"/>
              <a:ext cx="1019830" cy="923330"/>
            </a:xfrm>
            <a:prstGeom prst="rect">
              <a:avLst/>
            </a:prstGeom>
            <a:noFill/>
          </p:spPr>
          <p:txBody>
            <a:bodyPr wrap="none" rtlCol="0">
              <a:spAutoFit/>
            </a:bodyPr>
            <a:lstStyle/>
            <a:p>
              <a:pPr algn="ctr"/>
              <a:r>
                <a:rPr lang="en-US" dirty="0"/>
                <a:t>Expert</a:t>
              </a:r>
            </a:p>
            <a:p>
              <a:pPr algn="ctr"/>
              <a:r>
                <a:rPr lang="en-US" dirty="0"/>
                <a:t>variables</a:t>
              </a:r>
            </a:p>
            <a:p>
              <a:pPr algn="ctr"/>
              <a:r>
                <a:rPr lang="en-US" dirty="0"/>
                <a:t>(x’s)</a:t>
              </a:r>
            </a:p>
          </p:txBody>
        </p:sp>
        <p:sp>
          <p:nvSpPr>
            <p:cNvPr id="10" name="Double Bracket 9"/>
            <p:cNvSpPr/>
            <p:nvPr/>
          </p:nvSpPr>
          <p:spPr>
            <a:xfrm>
              <a:off x="4661545" y="1721224"/>
              <a:ext cx="968188" cy="73152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059120" y="1902318"/>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12" name="TextBox 11"/>
            <p:cNvSpPr txBox="1"/>
            <p:nvPr/>
          </p:nvSpPr>
          <p:spPr>
            <a:xfrm>
              <a:off x="4839305" y="1309298"/>
              <a:ext cx="612668" cy="369332"/>
            </a:xfrm>
            <a:prstGeom prst="rect">
              <a:avLst/>
            </a:prstGeom>
            <a:noFill/>
          </p:spPr>
          <p:txBody>
            <a:bodyPr wrap="none" rtlCol="0">
              <a:spAutoFit/>
            </a:bodyPr>
            <a:lstStyle/>
            <a:p>
              <a:r>
                <a:rPr lang="en-US" dirty="0"/>
                <a:t>~10</a:t>
              </a:r>
              <a:r>
                <a:rPr lang="en-US" baseline="30000" dirty="0"/>
                <a:t>2</a:t>
              </a:r>
              <a:endParaRPr lang="en-US" dirty="0"/>
            </a:p>
          </p:txBody>
        </p:sp>
        <p:cxnSp>
          <p:nvCxnSpPr>
            <p:cNvPr id="47" name="Straight Arrow Connector 46"/>
            <p:cNvCxnSpPr/>
            <p:nvPr/>
          </p:nvCxnSpPr>
          <p:spPr>
            <a:xfrm>
              <a:off x="3015628" y="2094603"/>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689007" y="3121948"/>
            <a:ext cx="7285712" cy="1292890"/>
            <a:chOff x="689007" y="2960578"/>
            <a:chExt cx="7285712" cy="1292890"/>
          </a:xfrm>
        </p:grpSpPr>
        <p:sp>
          <p:nvSpPr>
            <p:cNvPr id="7" name="TextBox 6"/>
            <p:cNvSpPr txBox="1"/>
            <p:nvPr/>
          </p:nvSpPr>
          <p:spPr>
            <a:xfrm>
              <a:off x="1301675" y="3313355"/>
              <a:ext cx="1023037" cy="923330"/>
            </a:xfrm>
            <a:prstGeom prst="rect">
              <a:avLst/>
            </a:prstGeom>
            <a:noFill/>
          </p:spPr>
          <p:txBody>
            <a:bodyPr wrap="none" rtlCol="0">
              <a:spAutoFit/>
            </a:bodyPr>
            <a:lstStyle/>
            <a:p>
              <a:r>
                <a:rPr lang="en-US" dirty="0"/>
                <a:t>x</a:t>
              </a:r>
              <a:r>
                <a:rPr lang="en-US" baseline="-25000" dirty="0"/>
                <a:t>1</a:t>
              </a:r>
              <a:r>
                <a:rPr lang="en-US" dirty="0"/>
                <a:t>   </a:t>
              </a:r>
              <a:r>
                <a:rPr lang="mr-IN" dirty="0"/>
                <a:t>…</a:t>
              </a:r>
              <a:r>
                <a:rPr lang="en-US" dirty="0"/>
                <a:t>.  </a:t>
              </a:r>
              <a:r>
                <a:rPr lang="en-US" dirty="0" err="1"/>
                <a:t>x</a:t>
              </a:r>
              <a:r>
                <a:rPr lang="en-US" baseline="-25000" dirty="0" err="1"/>
                <a:t>n</a:t>
              </a:r>
              <a:endParaRPr lang="en-US" baseline="-25000" dirty="0"/>
            </a:p>
            <a:p>
              <a:endParaRPr lang="en-US" dirty="0"/>
            </a:p>
            <a:p>
              <a:r>
                <a:rPr lang="en-US" dirty="0"/>
                <a:t>x</a:t>
              </a:r>
              <a:r>
                <a:rPr lang="en-US" baseline="-25000" dirty="0"/>
                <a:t>1</a:t>
              </a:r>
              <a:r>
                <a:rPr lang="en-US" dirty="0"/>
                <a:t>   </a:t>
              </a:r>
              <a:r>
                <a:rPr lang="mr-IN" dirty="0"/>
                <a:t>…</a:t>
              </a:r>
              <a:r>
                <a:rPr lang="en-US" dirty="0"/>
                <a:t>.  </a:t>
              </a:r>
              <a:r>
                <a:rPr lang="en-US" dirty="0" err="1"/>
                <a:t>x</a:t>
              </a:r>
              <a:r>
                <a:rPr lang="en-US" baseline="-25000" dirty="0" err="1"/>
                <a:t>n</a:t>
              </a:r>
              <a:endParaRPr lang="en-US" baseline="-25000" dirty="0"/>
            </a:p>
          </p:txBody>
        </p:sp>
        <p:sp>
          <p:nvSpPr>
            <p:cNvPr id="13" name="Double Bracket 12"/>
            <p:cNvSpPr/>
            <p:nvPr/>
          </p:nvSpPr>
          <p:spPr>
            <a:xfrm>
              <a:off x="1280159" y="3313355"/>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rot="16200000">
              <a:off x="1269397" y="3614565"/>
              <a:ext cx="343364" cy="369332"/>
            </a:xfrm>
            <a:prstGeom prst="rect">
              <a:avLst/>
            </a:prstGeom>
            <a:noFill/>
          </p:spPr>
          <p:txBody>
            <a:bodyPr wrap="none" rtlCol="0">
              <a:spAutoFit/>
            </a:bodyPr>
            <a:lstStyle/>
            <a:p>
              <a:r>
                <a:rPr lang="mr-IN" dirty="0"/>
                <a:t>…</a:t>
              </a:r>
              <a:endParaRPr lang="en-US" dirty="0"/>
            </a:p>
          </p:txBody>
        </p:sp>
        <p:sp>
          <p:nvSpPr>
            <p:cNvPr id="17" name="TextBox 16"/>
            <p:cNvSpPr txBox="1"/>
            <p:nvPr/>
          </p:nvSpPr>
          <p:spPr>
            <a:xfrm rot="16200000">
              <a:off x="1938158" y="3616356"/>
              <a:ext cx="343364" cy="369332"/>
            </a:xfrm>
            <a:prstGeom prst="rect">
              <a:avLst/>
            </a:prstGeom>
            <a:noFill/>
          </p:spPr>
          <p:txBody>
            <a:bodyPr wrap="none" rtlCol="0">
              <a:spAutoFit/>
            </a:bodyPr>
            <a:lstStyle/>
            <a:p>
              <a:r>
                <a:rPr lang="mr-IN" dirty="0"/>
                <a:t>…</a:t>
              </a:r>
              <a:endParaRPr lang="en-US" dirty="0"/>
            </a:p>
          </p:txBody>
        </p:sp>
        <p:sp>
          <p:nvSpPr>
            <p:cNvPr id="18" name="TextBox 17"/>
            <p:cNvSpPr txBox="1"/>
            <p:nvPr/>
          </p:nvSpPr>
          <p:spPr>
            <a:xfrm>
              <a:off x="1540125" y="3325900"/>
              <a:ext cx="184731" cy="369332"/>
            </a:xfrm>
            <a:prstGeom prst="rect">
              <a:avLst/>
            </a:prstGeom>
            <a:noFill/>
          </p:spPr>
          <p:txBody>
            <a:bodyPr wrap="none" rtlCol="0">
              <a:spAutoFit/>
            </a:bodyPr>
            <a:lstStyle/>
            <a:p>
              <a:endParaRPr lang="en-US" dirty="0"/>
            </a:p>
          </p:txBody>
        </p:sp>
        <p:sp>
          <p:nvSpPr>
            <p:cNvPr id="19" name="TextBox 18"/>
            <p:cNvSpPr txBox="1"/>
            <p:nvPr/>
          </p:nvSpPr>
          <p:spPr>
            <a:xfrm>
              <a:off x="689007" y="3553598"/>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20" name="TextBox 19"/>
            <p:cNvSpPr txBox="1"/>
            <p:nvPr/>
          </p:nvSpPr>
          <p:spPr>
            <a:xfrm>
              <a:off x="1469192" y="2960578"/>
              <a:ext cx="612668" cy="369332"/>
            </a:xfrm>
            <a:prstGeom prst="rect">
              <a:avLst/>
            </a:prstGeom>
            <a:noFill/>
          </p:spPr>
          <p:txBody>
            <a:bodyPr wrap="none" rtlCol="0">
              <a:spAutoFit/>
            </a:bodyPr>
            <a:lstStyle/>
            <a:p>
              <a:r>
                <a:rPr lang="en-US" dirty="0"/>
                <a:t>~10</a:t>
              </a:r>
              <a:r>
                <a:rPr lang="en-US" baseline="30000" dirty="0"/>
                <a:t>2</a:t>
              </a:r>
              <a:endParaRPr lang="en-US" dirty="0"/>
            </a:p>
          </p:txBody>
        </p:sp>
        <p:sp>
          <p:nvSpPr>
            <p:cNvPr id="21" name="TextBox 20"/>
            <p:cNvSpPr txBox="1"/>
            <p:nvPr/>
          </p:nvSpPr>
          <p:spPr>
            <a:xfrm>
              <a:off x="4671788" y="3330138"/>
              <a:ext cx="1045479" cy="923330"/>
            </a:xfrm>
            <a:prstGeom prst="rect">
              <a:avLst/>
            </a:prstGeom>
            <a:noFill/>
          </p:spPr>
          <p:txBody>
            <a:bodyPr wrap="none" rtlCol="0">
              <a:spAutoFit/>
            </a:bodyPr>
            <a:lstStyle/>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a:p>
              <a:endParaRPr lang="en-US" dirty="0"/>
            </a:p>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p:txBody>
        </p:sp>
        <p:sp>
          <p:nvSpPr>
            <p:cNvPr id="22" name="Double Bracket 21"/>
            <p:cNvSpPr/>
            <p:nvPr/>
          </p:nvSpPr>
          <p:spPr>
            <a:xfrm>
              <a:off x="4650272" y="3330138"/>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4639510" y="3631348"/>
              <a:ext cx="343364" cy="369332"/>
            </a:xfrm>
            <a:prstGeom prst="rect">
              <a:avLst/>
            </a:prstGeom>
            <a:noFill/>
          </p:spPr>
          <p:txBody>
            <a:bodyPr wrap="none" rtlCol="0">
              <a:spAutoFit/>
            </a:bodyPr>
            <a:lstStyle/>
            <a:p>
              <a:r>
                <a:rPr lang="mr-IN" dirty="0"/>
                <a:t>…</a:t>
              </a:r>
              <a:endParaRPr lang="en-US" dirty="0"/>
            </a:p>
          </p:txBody>
        </p:sp>
        <p:sp>
          <p:nvSpPr>
            <p:cNvPr id="24" name="TextBox 23"/>
            <p:cNvSpPr txBox="1"/>
            <p:nvPr/>
          </p:nvSpPr>
          <p:spPr>
            <a:xfrm rot="16200000">
              <a:off x="5308271" y="3633139"/>
              <a:ext cx="343364" cy="369332"/>
            </a:xfrm>
            <a:prstGeom prst="rect">
              <a:avLst/>
            </a:prstGeom>
            <a:noFill/>
          </p:spPr>
          <p:txBody>
            <a:bodyPr wrap="none" rtlCol="0">
              <a:spAutoFit/>
            </a:bodyPr>
            <a:lstStyle/>
            <a:p>
              <a:r>
                <a:rPr lang="mr-IN" dirty="0"/>
                <a:t>…</a:t>
              </a:r>
              <a:endParaRPr lang="en-US" dirty="0"/>
            </a:p>
          </p:txBody>
        </p:sp>
        <p:sp>
          <p:nvSpPr>
            <p:cNvPr id="26" name="TextBox 25"/>
            <p:cNvSpPr txBox="1"/>
            <p:nvPr/>
          </p:nvSpPr>
          <p:spPr>
            <a:xfrm>
              <a:off x="4059120" y="3570381"/>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27" name="TextBox 26"/>
            <p:cNvSpPr txBox="1"/>
            <p:nvPr/>
          </p:nvSpPr>
          <p:spPr>
            <a:xfrm>
              <a:off x="4839305" y="2977361"/>
              <a:ext cx="612668" cy="369332"/>
            </a:xfrm>
            <a:prstGeom prst="rect">
              <a:avLst/>
            </a:prstGeom>
            <a:noFill/>
          </p:spPr>
          <p:txBody>
            <a:bodyPr wrap="none" rtlCol="0">
              <a:spAutoFit/>
            </a:bodyPr>
            <a:lstStyle/>
            <a:p>
              <a:r>
                <a:rPr lang="en-US" dirty="0"/>
                <a:t>~10</a:t>
              </a:r>
              <a:r>
                <a:rPr lang="en-US" baseline="30000" dirty="0"/>
                <a:t>2</a:t>
              </a:r>
              <a:endParaRPr lang="en-US" dirty="0"/>
            </a:p>
          </p:txBody>
        </p:sp>
        <p:pic>
          <p:nvPicPr>
            <p:cNvPr id="42" name="Picture 41"/>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6641386" y="3544184"/>
              <a:ext cx="1333333" cy="495238"/>
            </a:xfrm>
            <a:prstGeom prst="rect">
              <a:avLst/>
            </a:prstGeom>
          </p:spPr>
        </p:pic>
        <p:cxnSp>
          <p:nvCxnSpPr>
            <p:cNvPr id="51" name="Straight Arrow Connector 50"/>
            <p:cNvCxnSpPr/>
            <p:nvPr/>
          </p:nvCxnSpPr>
          <p:spPr>
            <a:xfrm>
              <a:off x="2907728" y="3755047"/>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810026" y="5090053"/>
            <a:ext cx="7317074" cy="1312575"/>
            <a:chOff x="810026" y="5165359"/>
            <a:chExt cx="7317074" cy="1312575"/>
          </a:xfrm>
        </p:grpSpPr>
        <p:sp>
          <p:nvSpPr>
            <p:cNvPr id="28" name="TextBox 27"/>
            <p:cNvSpPr txBox="1"/>
            <p:nvPr/>
          </p:nvSpPr>
          <p:spPr>
            <a:xfrm>
              <a:off x="1422694" y="5534353"/>
              <a:ext cx="1007007" cy="923330"/>
            </a:xfrm>
            <a:prstGeom prst="rect">
              <a:avLst/>
            </a:prstGeom>
            <a:noFill/>
          </p:spPr>
          <p:txBody>
            <a:bodyPr wrap="none" rtlCol="0">
              <a:spAutoFit/>
            </a:bodyPr>
            <a:lstStyle/>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a:p>
              <a:endParaRPr lang="en-US" dirty="0"/>
            </a:p>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p:txBody>
        </p:sp>
        <p:sp>
          <p:nvSpPr>
            <p:cNvPr id="29" name="Double Bracket 28"/>
            <p:cNvSpPr/>
            <p:nvPr/>
          </p:nvSpPr>
          <p:spPr>
            <a:xfrm>
              <a:off x="1401178" y="5534353"/>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rot="16200000">
              <a:off x="1390416" y="5835563"/>
              <a:ext cx="343364" cy="369332"/>
            </a:xfrm>
            <a:prstGeom prst="rect">
              <a:avLst/>
            </a:prstGeom>
            <a:noFill/>
          </p:spPr>
          <p:txBody>
            <a:bodyPr wrap="none" rtlCol="0">
              <a:spAutoFit/>
            </a:bodyPr>
            <a:lstStyle/>
            <a:p>
              <a:r>
                <a:rPr lang="mr-IN" dirty="0"/>
                <a:t>…</a:t>
              </a:r>
              <a:endParaRPr lang="en-US" dirty="0"/>
            </a:p>
          </p:txBody>
        </p:sp>
        <p:sp>
          <p:nvSpPr>
            <p:cNvPr id="31" name="TextBox 30"/>
            <p:cNvSpPr txBox="1"/>
            <p:nvPr/>
          </p:nvSpPr>
          <p:spPr>
            <a:xfrm rot="16200000">
              <a:off x="2059177" y="5837354"/>
              <a:ext cx="343364" cy="369332"/>
            </a:xfrm>
            <a:prstGeom prst="rect">
              <a:avLst/>
            </a:prstGeom>
            <a:noFill/>
          </p:spPr>
          <p:txBody>
            <a:bodyPr wrap="none" rtlCol="0">
              <a:spAutoFit/>
            </a:bodyPr>
            <a:lstStyle/>
            <a:p>
              <a:r>
                <a:rPr lang="mr-IN" dirty="0"/>
                <a:t>…</a:t>
              </a:r>
              <a:endParaRPr lang="en-US" dirty="0"/>
            </a:p>
          </p:txBody>
        </p:sp>
        <p:sp>
          <p:nvSpPr>
            <p:cNvPr id="33" name="TextBox 32"/>
            <p:cNvSpPr txBox="1"/>
            <p:nvPr/>
          </p:nvSpPr>
          <p:spPr>
            <a:xfrm>
              <a:off x="810026" y="5774596"/>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34" name="TextBox 33"/>
            <p:cNvSpPr txBox="1"/>
            <p:nvPr/>
          </p:nvSpPr>
          <p:spPr>
            <a:xfrm>
              <a:off x="1590211" y="5181576"/>
              <a:ext cx="612668" cy="369332"/>
            </a:xfrm>
            <a:prstGeom prst="rect">
              <a:avLst/>
            </a:prstGeom>
            <a:noFill/>
          </p:spPr>
          <p:txBody>
            <a:bodyPr wrap="none" rtlCol="0">
              <a:spAutoFit/>
            </a:bodyPr>
            <a:lstStyle/>
            <a:p>
              <a:r>
                <a:rPr lang="en-US" dirty="0"/>
                <a:t>~10</a:t>
              </a:r>
              <a:r>
                <a:rPr lang="en-US" baseline="30000" dirty="0"/>
                <a:t>2</a:t>
              </a:r>
              <a:endParaRPr lang="en-US" dirty="0"/>
            </a:p>
          </p:txBody>
        </p:sp>
        <p:sp>
          <p:nvSpPr>
            <p:cNvPr id="35" name="TextBox 34"/>
            <p:cNvSpPr txBox="1"/>
            <p:nvPr/>
          </p:nvSpPr>
          <p:spPr>
            <a:xfrm>
              <a:off x="4765209" y="5518136"/>
              <a:ext cx="1308371" cy="923330"/>
            </a:xfrm>
            <a:prstGeom prst="rect">
              <a:avLst/>
            </a:prstGeom>
            <a:noFill/>
          </p:spPr>
          <p:txBody>
            <a:bodyPr wrap="none" rtlCol="0">
              <a:spAutoFit/>
            </a:bodyPr>
            <a:lstStyle/>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a:p>
              <a:endParaRPr lang="en-US" dirty="0"/>
            </a:p>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p:txBody>
        </p:sp>
        <p:sp>
          <p:nvSpPr>
            <p:cNvPr id="36" name="Double Bracket 35"/>
            <p:cNvSpPr/>
            <p:nvPr/>
          </p:nvSpPr>
          <p:spPr>
            <a:xfrm>
              <a:off x="4743693" y="5518136"/>
              <a:ext cx="1391255"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rot="16200000">
              <a:off x="4732931" y="5819346"/>
              <a:ext cx="343364" cy="369332"/>
            </a:xfrm>
            <a:prstGeom prst="rect">
              <a:avLst/>
            </a:prstGeom>
            <a:noFill/>
          </p:spPr>
          <p:txBody>
            <a:bodyPr wrap="none" rtlCol="0">
              <a:spAutoFit/>
            </a:bodyPr>
            <a:lstStyle/>
            <a:p>
              <a:r>
                <a:rPr lang="mr-IN" dirty="0"/>
                <a:t>…</a:t>
              </a:r>
              <a:endParaRPr lang="en-US" dirty="0"/>
            </a:p>
          </p:txBody>
        </p:sp>
        <p:sp>
          <p:nvSpPr>
            <p:cNvPr id="38" name="TextBox 37"/>
            <p:cNvSpPr txBox="1"/>
            <p:nvPr/>
          </p:nvSpPr>
          <p:spPr>
            <a:xfrm rot="16200000">
              <a:off x="5401692" y="5821137"/>
              <a:ext cx="343364" cy="369332"/>
            </a:xfrm>
            <a:prstGeom prst="rect">
              <a:avLst/>
            </a:prstGeom>
            <a:noFill/>
          </p:spPr>
          <p:txBody>
            <a:bodyPr wrap="none" rtlCol="0">
              <a:spAutoFit/>
            </a:bodyPr>
            <a:lstStyle/>
            <a:p>
              <a:r>
                <a:rPr lang="mr-IN" dirty="0"/>
                <a:t>…</a:t>
              </a:r>
              <a:endParaRPr lang="en-US" dirty="0"/>
            </a:p>
          </p:txBody>
        </p:sp>
        <p:sp>
          <p:nvSpPr>
            <p:cNvPr id="40" name="TextBox 39"/>
            <p:cNvSpPr txBox="1"/>
            <p:nvPr/>
          </p:nvSpPr>
          <p:spPr>
            <a:xfrm>
              <a:off x="4152541" y="5758379"/>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41" name="TextBox 40"/>
            <p:cNvSpPr txBox="1"/>
            <p:nvPr/>
          </p:nvSpPr>
          <p:spPr>
            <a:xfrm>
              <a:off x="4932726" y="5165359"/>
              <a:ext cx="612668" cy="369332"/>
            </a:xfrm>
            <a:prstGeom prst="rect">
              <a:avLst/>
            </a:prstGeom>
            <a:noFill/>
          </p:spPr>
          <p:txBody>
            <a:bodyPr wrap="none" rtlCol="0">
              <a:spAutoFit/>
            </a:bodyPr>
            <a:lstStyle/>
            <a:p>
              <a:r>
                <a:rPr lang="en-US" dirty="0"/>
                <a:t>~10</a:t>
              </a:r>
              <a:r>
                <a:rPr lang="en-US" baseline="30000" dirty="0"/>
                <a:t>1</a:t>
              </a:r>
              <a:endParaRPr lang="en-US" dirty="0"/>
            </a:p>
          </p:txBody>
        </p:sp>
        <p:pic>
          <p:nvPicPr>
            <p:cNvPr id="43" name="Picture 4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641386" y="5483325"/>
              <a:ext cx="1485714" cy="673524"/>
            </a:xfrm>
            <a:prstGeom prst="rect">
              <a:avLst/>
            </a:prstGeom>
          </p:spPr>
        </p:pic>
        <p:sp>
          <p:nvSpPr>
            <p:cNvPr id="16" name="TextBox 15"/>
            <p:cNvSpPr txBox="1"/>
            <p:nvPr/>
          </p:nvSpPr>
          <p:spPr>
            <a:xfrm>
              <a:off x="7147206" y="6108602"/>
              <a:ext cx="343364" cy="369332"/>
            </a:xfrm>
            <a:prstGeom prst="rect">
              <a:avLst/>
            </a:prstGeom>
            <a:noFill/>
          </p:spPr>
          <p:txBody>
            <a:bodyPr wrap="none" rtlCol="0">
              <a:spAutoFit/>
            </a:bodyPr>
            <a:lstStyle/>
            <a:p>
              <a:r>
                <a:rPr lang="mr-IN"/>
                <a:t>…</a:t>
              </a:r>
              <a:endParaRPr lang="en-US" dirty="0"/>
            </a:p>
          </p:txBody>
        </p:sp>
        <p:cxnSp>
          <p:nvCxnSpPr>
            <p:cNvPr id="52" name="Straight Arrow Connector 51"/>
            <p:cNvCxnSpPr/>
            <p:nvPr/>
          </p:nvCxnSpPr>
          <p:spPr>
            <a:xfrm>
              <a:off x="3045735" y="5959262"/>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3CD625E-CA53-D548-B286-E5F3D8A5551A}"/>
              </a:ext>
            </a:extLst>
          </p:cNvPr>
          <p:cNvGrpSpPr/>
          <p:nvPr/>
        </p:nvGrpSpPr>
        <p:grpSpPr>
          <a:xfrm>
            <a:off x="5510888" y="5558439"/>
            <a:ext cx="387137" cy="727342"/>
            <a:chOff x="5464880" y="5558439"/>
            <a:chExt cx="387137" cy="727342"/>
          </a:xfrm>
        </p:grpSpPr>
        <p:cxnSp>
          <p:nvCxnSpPr>
            <p:cNvPr id="39" name="Straight Connector 38">
              <a:extLst>
                <a:ext uri="{FF2B5EF4-FFF2-40B4-BE49-F238E27FC236}">
                  <a16:creationId xmlns:a16="http://schemas.microsoft.com/office/drawing/2014/main" id="{043DCF30-3D27-3546-AC71-FDD3F407156F}"/>
                </a:ext>
              </a:extLst>
            </p:cNvPr>
            <p:cNvCxnSpPr>
              <a:cxnSpLocks/>
            </p:cNvCxnSpPr>
            <p:nvPr/>
          </p:nvCxnSpPr>
          <p:spPr>
            <a:xfrm flipH="1">
              <a:off x="5464880" y="5558439"/>
              <a:ext cx="387137" cy="727342"/>
            </a:xfrm>
            <a:prstGeom prst="line">
              <a:avLst/>
            </a:prstGeom>
            <a:ln w="57150">
              <a:solidFill>
                <a:srgbClr val="DD000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5B0C725-FF97-1145-9D55-884AC0B0C180}"/>
                </a:ext>
              </a:extLst>
            </p:cNvPr>
            <p:cNvCxnSpPr>
              <a:cxnSpLocks/>
            </p:cNvCxnSpPr>
            <p:nvPr/>
          </p:nvCxnSpPr>
          <p:spPr>
            <a:xfrm>
              <a:off x="5464880" y="5558439"/>
              <a:ext cx="387137" cy="727342"/>
            </a:xfrm>
            <a:prstGeom prst="line">
              <a:avLst/>
            </a:prstGeom>
            <a:ln w="57150">
              <a:solidFill>
                <a:srgbClr val="DD0002"/>
              </a:solidFill>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B0264508-7C3D-0A4A-9C97-1591920D071D}"/>
              </a:ext>
            </a:extLst>
          </p:cNvPr>
          <p:cNvCxnSpPr/>
          <p:nvPr/>
        </p:nvCxnSpPr>
        <p:spPr>
          <a:xfrm>
            <a:off x="5434716" y="5457376"/>
            <a:ext cx="0" cy="894238"/>
          </a:xfrm>
          <a:prstGeom prst="line">
            <a:avLst/>
          </a:prstGeom>
          <a:ln w="12700">
            <a:solidFill>
              <a:srgbClr val="DD000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9A8128-A259-D14F-A1C7-83A7061371B6}"/>
              </a:ext>
            </a:extLst>
          </p:cNvPr>
          <p:cNvSpPr txBox="1"/>
          <p:nvPr/>
        </p:nvSpPr>
        <p:spPr>
          <a:xfrm>
            <a:off x="2871820" y="1701088"/>
            <a:ext cx="1435714" cy="276999"/>
          </a:xfrm>
          <a:prstGeom prst="rect">
            <a:avLst/>
          </a:prstGeom>
          <a:noFill/>
        </p:spPr>
        <p:txBody>
          <a:bodyPr wrap="none" rtlCol="0">
            <a:spAutoFit/>
          </a:bodyPr>
          <a:lstStyle/>
          <a:p>
            <a:r>
              <a:rPr lang="en-US" sz="1200" dirty="0"/>
              <a:t>Feature engineering</a:t>
            </a:r>
          </a:p>
        </p:txBody>
      </p:sp>
      <p:sp>
        <p:nvSpPr>
          <p:cNvPr id="55" name="TextBox 54">
            <a:extLst>
              <a:ext uri="{FF2B5EF4-FFF2-40B4-BE49-F238E27FC236}">
                <a16:creationId xmlns:a16="http://schemas.microsoft.com/office/drawing/2014/main" id="{2EF98E3C-10C6-EE45-92EA-6C34B3EA0004}"/>
              </a:ext>
            </a:extLst>
          </p:cNvPr>
          <p:cNvSpPr txBox="1"/>
          <p:nvPr/>
        </p:nvSpPr>
        <p:spPr>
          <a:xfrm>
            <a:off x="2993422" y="3579603"/>
            <a:ext cx="616194" cy="276999"/>
          </a:xfrm>
          <a:prstGeom prst="rect">
            <a:avLst/>
          </a:prstGeom>
          <a:noFill/>
        </p:spPr>
        <p:txBody>
          <a:bodyPr wrap="none" rtlCol="0">
            <a:spAutoFit/>
          </a:bodyPr>
          <a:lstStyle/>
          <a:p>
            <a:r>
              <a:rPr lang="en-US" sz="1200" dirty="0"/>
              <a:t>Scaling</a:t>
            </a:r>
          </a:p>
        </p:txBody>
      </p:sp>
      <p:sp>
        <p:nvSpPr>
          <p:cNvPr id="58" name="TextBox 57">
            <a:extLst>
              <a:ext uri="{FF2B5EF4-FFF2-40B4-BE49-F238E27FC236}">
                <a16:creationId xmlns:a16="http://schemas.microsoft.com/office/drawing/2014/main" id="{2C6A3D71-7B68-404B-9C2A-3E64E92BD1FB}"/>
              </a:ext>
            </a:extLst>
          </p:cNvPr>
          <p:cNvSpPr txBox="1"/>
          <p:nvPr/>
        </p:nvSpPr>
        <p:spPr>
          <a:xfrm>
            <a:off x="2946087" y="5442830"/>
            <a:ext cx="1117614" cy="461665"/>
          </a:xfrm>
          <a:prstGeom prst="rect">
            <a:avLst/>
          </a:prstGeom>
          <a:noFill/>
        </p:spPr>
        <p:txBody>
          <a:bodyPr wrap="none" rtlCol="0">
            <a:spAutoFit/>
          </a:bodyPr>
          <a:lstStyle/>
          <a:p>
            <a:pPr algn="ctr"/>
            <a:r>
              <a:rPr lang="en-US" sz="1200" dirty="0"/>
              <a:t>Dimensionality</a:t>
            </a:r>
          </a:p>
          <a:p>
            <a:pPr algn="ctr"/>
            <a:r>
              <a:rPr lang="en-US" sz="1200" dirty="0"/>
              <a:t>reduction</a:t>
            </a:r>
          </a:p>
        </p:txBody>
      </p:sp>
    </p:spTree>
    <p:extLst>
      <p:ext uri="{BB962C8B-B14F-4D97-AF65-F5344CB8AC3E}">
        <p14:creationId xmlns:p14="http://schemas.microsoft.com/office/powerpoint/2010/main" val="1154972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1150" y="945441"/>
            <a:ext cx="8382711" cy="4300536"/>
          </a:xfrm>
        </p:spPr>
        <p:txBody>
          <a:bodyPr lIns="91440">
            <a:normAutofit/>
          </a:bodyPr>
          <a:lstStyle/>
          <a:p>
            <a:pPr marL="514350" indent="-514350">
              <a:buFont typeface="+mj-lt"/>
              <a:buAutoNum type="arabicPeriod" startAt="4"/>
            </a:pPr>
            <a:r>
              <a:rPr lang="en-US" sz="1800" dirty="0"/>
              <a:t>Z scale the reduced variables (the PC’s)</a:t>
            </a:r>
          </a:p>
          <a:p>
            <a:pPr marL="514350" indent="-514350">
              <a:buFont typeface="+mj-lt"/>
              <a:buAutoNum type="arabicPeriod" startAt="4"/>
            </a:pPr>
            <a:endParaRPr lang="en-US" sz="1800" dirty="0"/>
          </a:p>
          <a:p>
            <a:pPr marL="514350" indent="-514350">
              <a:buFont typeface="+mj-lt"/>
              <a:buAutoNum type="arabicPeriod" startAt="4"/>
            </a:pPr>
            <a:endParaRPr lang="en-US" sz="1800" dirty="0"/>
          </a:p>
          <a:p>
            <a:pPr marL="514350" indent="-514350">
              <a:buFont typeface="+mj-lt"/>
              <a:buAutoNum type="arabicPeriod" startAt="4"/>
            </a:pPr>
            <a:endParaRPr lang="en-US" sz="1800" dirty="0"/>
          </a:p>
          <a:p>
            <a:pPr marL="514350" indent="-514350">
              <a:buFont typeface="+mj-lt"/>
              <a:buAutoNum type="arabicPeriod" startAt="4"/>
            </a:pPr>
            <a:endParaRPr lang="en-US" sz="1800" dirty="0"/>
          </a:p>
          <a:p>
            <a:pPr marL="514350" indent="-514350">
              <a:buFont typeface="+mj-lt"/>
              <a:buAutoNum type="arabicPeriod" startAt="4"/>
            </a:pPr>
            <a:r>
              <a:rPr lang="en-US" sz="1800" b="1" dirty="0"/>
              <a:t>Score 1</a:t>
            </a:r>
            <a:r>
              <a:rPr lang="en-US" sz="1800" dirty="0"/>
              <a:t>: The fraud score is any function of these </a:t>
            </a:r>
            <a:r>
              <a:rPr lang="en-US" sz="1800" dirty="0" err="1"/>
              <a:t>zscores</a:t>
            </a:r>
            <a:r>
              <a:rPr lang="en-US" sz="1800" dirty="0"/>
              <a:t> that looks for extremes:</a:t>
            </a:r>
          </a:p>
          <a:p>
            <a:pPr marL="514350" indent="-514350">
              <a:buFont typeface="+mj-lt"/>
              <a:buAutoNum type="arabicPeriod" startAt="4"/>
            </a:pPr>
            <a:endParaRPr lang="en-US" dirty="0"/>
          </a:p>
        </p:txBody>
      </p:sp>
      <p:sp>
        <p:nvSpPr>
          <p:cNvPr id="17410" name="Title 1"/>
          <p:cNvSpPr>
            <a:spLocks noGrp="1"/>
          </p:cNvSpPr>
          <p:nvPr>
            <p:ph type="title"/>
          </p:nvPr>
        </p:nvSpPr>
        <p:spPr>
          <a:xfrm>
            <a:off x="294582" y="360238"/>
            <a:ext cx="8601990" cy="319088"/>
          </a:xfrm>
        </p:spPr>
        <p:txBody>
          <a:bodyPr>
            <a:noAutofit/>
          </a:bodyPr>
          <a:lstStyle/>
          <a:p>
            <a:r>
              <a:rPr lang="en-US" sz="3600" dirty="0">
                <a:latin typeface="+mn-lt"/>
              </a:rPr>
              <a:t>Unsupervised Fraud Algorithm continued</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51</a:t>
            </a:fld>
            <a:endParaRPr lang="en-US" dirty="0"/>
          </a:p>
        </p:txBody>
      </p:sp>
      <p:cxnSp>
        <p:nvCxnSpPr>
          <p:cNvPr id="47" name="Straight Arrow Connector 46"/>
          <p:cNvCxnSpPr/>
          <p:nvPr/>
        </p:nvCxnSpPr>
        <p:spPr>
          <a:xfrm>
            <a:off x="3015628" y="2094603"/>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8767" y="1623089"/>
            <a:ext cx="1308371" cy="923330"/>
          </a:xfrm>
          <a:prstGeom prst="rect">
            <a:avLst/>
          </a:prstGeom>
          <a:noFill/>
        </p:spPr>
        <p:txBody>
          <a:bodyPr wrap="none" rtlCol="0">
            <a:spAutoFit/>
          </a:bodyPr>
          <a:lstStyle/>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a:p>
            <a:endParaRPr lang="en-US" dirty="0"/>
          </a:p>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p:txBody>
      </p:sp>
      <p:sp>
        <p:nvSpPr>
          <p:cNvPr id="36" name="Double Bracket 35"/>
          <p:cNvSpPr/>
          <p:nvPr/>
        </p:nvSpPr>
        <p:spPr>
          <a:xfrm>
            <a:off x="1507251" y="1623089"/>
            <a:ext cx="1391255"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rot="16200000">
            <a:off x="1496489" y="1924299"/>
            <a:ext cx="343364" cy="369332"/>
          </a:xfrm>
          <a:prstGeom prst="rect">
            <a:avLst/>
          </a:prstGeom>
          <a:noFill/>
        </p:spPr>
        <p:txBody>
          <a:bodyPr wrap="none" rtlCol="0">
            <a:spAutoFit/>
          </a:bodyPr>
          <a:lstStyle/>
          <a:p>
            <a:r>
              <a:rPr lang="mr-IN" dirty="0"/>
              <a:t>…</a:t>
            </a:r>
            <a:endParaRPr lang="en-US" dirty="0"/>
          </a:p>
        </p:txBody>
      </p:sp>
      <p:sp>
        <p:nvSpPr>
          <p:cNvPr id="38" name="TextBox 37"/>
          <p:cNvSpPr txBox="1"/>
          <p:nvPr/>
        </p:nvSpPr>
        <p:spPr>
          <a:xfrm rot="16200000">
            <a:off x="2165250" y="1926090"/>
            <a:ext cx="343364" cy="369332"/>
          </a:xfrm>
          <a:prstGeom prst="rect">
            <a:avLst/>
          </a:prstGeom>
          <a:noFill/>
        </p:spPr>
        <p:txBody>
          <a:bodyPr wrap="none" rtlCol="0">
            <a:spAutoFit/>
          </a:bodyPr>
          <a:lstStyle/>
          <a:p>
            <a:r>
              <a:rPr lang="mr-IN" dirty="0"/>
              <a:t>…</a:t>
            </a:r>
            <a:endParaRPr lang="en-US" dirty="0"/>
          </a:p>
        </p:txBody>
      </p:sp>
      <p:sp>
        <p:nvSpPr>
          <p:cNvPr id="40" name="TextBox 39"/>
          <p:cNvSpPr txBox="1"/>
          <p:nvPr/>
        </p:nvSpPr>
        <p:spPr>
          <a:xfrm>
            <a:off x="916099" y="1863332"/>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41" name="TextBox 40"/>
          <p:cNvSpPr txBox="1"/>
          <p:nvPr/>
        </p:nvSpPr>
        <p:spPr>
          <a:xfrm>
            <a:off x="1696284" y="1270312"/>
            <a:ext cx="612668" cy="369332"/>
          </a:xfrm>
          <a:prstGeom prst="rect">
            <a:avLst/>
          </a:prstGeom>
          <a:noFill/>
        </p:spPr>
        <p:txBody>
          <a:bodyPr wrap="none" rtlCol="0">
            <a:spAutoFit/>
          </a:bodyPr>
          <a:lstStyle/>
          <a:p>
            <a:r>
              <a:rPr lang="en-US" dirty="0"/>
              <a:t>~10</a:t>
            </a:r>
            <a:r>
              <a:rPr lang="en-US" baseline="30000" dirty="0"/>
              <a:t>1</a:t>
            </a:r>
            <a:endParaRPr lang="en-US" dirty="0"/>
          </a:p>
        </p:txBody>
      </p:sp>
      <p:sp>
        <p:nvSpPr>
          <p:cNvPr id="53" name="TextBox 52"/>
          <p:cNvSpPr txBox="1"/>
          <p:nvPr/>
        </p:nvSpPr>
        <p:spPr>
          <a:xfrm>
            <a:off x="4682603" y="1673948"/>
            <a:ext cx="1007007" cy="923330"/>
          </a:xfrm>
          <a:prstGeom prst="rect">
            <a:avLst/>
          </a:prstGeom>
          <a:noFill/>
        </p:spPr>
        <p:txBody>
          <a:bodyPr wrap="none" rtlCol="0">
            <a:spAutoFit/>
          </a:bodyPr>
          <a:lstStyle/>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a:p>
            <a:endParaRPr lang="en-US" dirty="0"/>
          </a:p>
          <a:p>
            <a:r>
              <a:rPr lang="en-US" dirty="0"/>
              <a:t>z</a:t>
            </a:r>
            <a:r>
              <a:rPr lang="en-US" baseline="-25000" dirty="0"/>
              <a:t>1</a:t>
            </a:r>
            <a:r>
              <a:rPr lang="en-US" dirty="0"/>
              <a:t>   </a:t>
            </a:r>
            <a:r>
              <a:rPr lang="mr-IN" dirty="0"/>
              <a:t>…</a:t>
            </a:r>
            <a:r>
              <a:rPr lang="en-US" dirty="0"/>
              <a:t>.  </a:t>
            </a:r>
            <a:r>
              <a:rPr lang="en-US" dirty="0" err="1"/>
              <a:t>z</a:t>
            </a:r>
            <a:r>
              <a:rPr lang="en-US" baseline="-25000" dirty="0" err="1"/>
              <a:t>n</a:t>
            </a:r>
            <a:endParaRPr lang="en-US" baseline="-25000" dirty="0"/>
          </a:p>
        </p:txBody>
      </p:sp>
      <p:sp>
        <p:nvSpPr>
          <p:cNvPr id="55" name="Double Bracket 54"/>
          <p:cNvSpPr/>
          <p:nvPr/>
        </p:nvSpPr>
        <p:spPr>
          <a:xfrm>
            <a:off x="4661087" y="1673948"/>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rot="16200000">
            <a:off x="4650325" y="1975158"/>
            <a:ext cx="343364" cy="369332"/>
          </a:xfrm>
          <a:prstGeom prst="rect">
            <a:avLst/>
          </a:prstGeom>
          <a:noFill/>
        </p:spPr>
        <p:txBody>
          <a:bodyPr wrap="none" rtlCol="0">
            <a:spAutoFit/>
          </a:bodyPr>
          <a:lstStyle/>
          <a:p>
            <a:r>
              <a:rPr lang="mr-IN" dirty="0"/>
              <a:t>…</a:t>
            </a:r>
            <a:endParaRPr lang="en-US" dirty="0"/>
          </a:p>
        </p:txBody>
      </p:sp>
      <p:sp>
        <p:nvSpPr>
          <p:cNvPr id="57" name="TextBox 56"/>
          <p:cNvSpPr txBox="1"/>
          <p:nvPr/>
        </p:nvSpPr>
        <p:spPr>
          <a:xfrm rot="16200000">
            <a:off x="5319086" y="1976949"/>
            <a:ext cx="343364" cy="369332"/>
          </a:xfrm>
          <a:prstGeom prst="rect">
            <a:avLst/>
          </a:prstGeom>
          <a:noFill/>
        </p:spPr>
        <p:txBody>
          <a:bodyPr wrap="none" rtlCol="0">
            <a:spAutoFit/>
          </a:bodyPr>
          <a:lstStyle/>
          <a:p>
            <a:r>
              <a:rPr lang="mr-IN" dirty="0"/>
              <a:t>…</a:t>
            </a:r>
            <a:endParaRPr lang="en-US" dirty="0"/>
          </a:p>
        </p:txBody>
      </p:sp>
      <p:sp>
        <p:nvSpPr>
          <p:cNvPr id="59" name="TextBox 58"/>
          <p:cNvSpPr txBox="1"/>
          <p:nvPr/>
        </p:nvSpPr>
        <p:spPr>
          <a:xfrm>
            <a:off x="4069935" y="1914191"/>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60" name="TextBox 59"/>
          <p:cNvSpPr txBox="1"/>
          <p:nvPr/>
        </p:nvSpPr>
        <p:spPr>
          <a:xfrm>
            <a:off x="4850120" y="1321171"/>
            <a:ext cx="612668" cy="369332"/>
          </a:xfrm>
          <a:prstGeom prst="rect">
            <a:avLst/>
          </a:prstGeom>
          <a:noFill/>
        </p:spPr>
        <p:txBody>
          <a:bodyPr wrap="none" rtlCol="0">
            <a:spAutoFit/>
          </a:bodyPr>
          <a:lstStyle/>
          <a:p>
            <a:r>
              <a:rPr lang="en-US" dirty="0"/>
              <a:t>~10</a:t>
            </a:r>
            <a:r>
              <a:rPr lang="en-US" baseline="30000" dirty="0"/>
              <a:t>1</a:t>
            </a:r>
            <a:endParaRPr lang="en-US" dirty="0"/>
          </a:p>
        </p:txBody>
      </p:sp>
      <p:pic>
        <p:nvPicPr>
          <p:cNvPr id="61" name="Picture 60"/>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547983" y="1866490"/>
            <a:ext cx="1877333" cy="586667"/>
          </a:xfrm>
          <a:prstGeom prst="rect">
            <a:avLst/>
          </a:prstGeom>
        </p:spPr>
      </p:pic>
      <p:sp>
        <p:nvSpPr>
          <p:cNvPr id="15" name="TextBox 14"/>
          <p:cNvSpPr txBox="1"/>
          <p:nvPr/>
        </p:nvSpPr>
        <p:spPr>
          <a:xfrm>
            <a:off x="917240" y="3337542"/>
            <a:ext cx="7979332" cy="3139321"/>
          </a:xfrm>
          <a:prstGeom prst="rect">
            <a:avLst/>
          </a:prstGeom>
          <a:noFill/>
        </p:spPr>
        <p:txBody>
          <a:bodyPr wrap="square" rtlCol="0">
            <a:spAutoFit/>
          </a:bodyPr>
          <a:lstStyle/>
          <a:p>
            <a:endParaRPr lang="en-US" dirty="0"/>
          </a:p>
          <a:p>
            <a:endParaRPr lang="en-US" dirty="0"/>
          </a:p>
          <a:p>
            <a:r>
              <a:rPr lang="en-US" b="1" dirty="0"/>
              <a:t>Score 2</a:t>
            </a:r>
            <a:r>
              <a:rPr lang="en-US" dirty="0"/>
              <a:t>: (a) train an autoencoder on all the data to reproduce the </a:t>
            </a:r>
            <a:r>
              <a:rPr lang="en-US" b="1" dirty="0"/>
              <a:t>z scaled PC </a:t>
            </a:r>
            <a:r>
              <a:rPr lang="en-US" dirty="0"/>
              <a:t>records, then (b) the fraud score is any measure of difference between the original input record and the autoencoder output record, for example</a:t>
            </a:r>
          </a:p>
          <a:p>
            <a:endParaRPr lang="en-US" dirty="0"/>
          </a:p>
          <a:p>
            <a:endParaRPr lang="en-US" dirty="0"/>
          </a:p>
          <a:p>
            <a:endParaRPr lang="en-US" dirty="0"/>
          </a:p>
          <a:p>
            <a:endParaRPr lang="en-US" dirty="0"/>
          </a:p>
          <a:p>
            <a:r>
              <a:rPr lang="en-US" dirty="0"/>
              <a:t>Combine the two scores using weighted average rank orders to get the </a:t>
            </a:r>
            <a:r>
              <a:rPr lang="en-US" b="1" dirty="0"/>
              <a:t>final score</a:t>
            </a:r>
          </a:p>
          <a:p>
            <a:endParaRPr lang="en-US" dirty="0"/>
          </a:p>
        </p:txBody>
      </p:sp>
      <p:sp>
        <p:nvSpPr>
          <p:cNvPr id="2" name="TextBox 1"/>
          <p:cNvSpPr txBox="1"/>
          <p:nvPr/>
        </p:nvSpPr>
        <p:spPr>
          <a:xfrm>
            <a:off x="7037862" y="4907202"/>
            <a:ext cx="1917468" cy="553998"/>
          </a:xfrm>
          <a:prstGeom prst="rect">
            <a:avLst/>
          </a:prstGeom>
          <a:noFill/>
        </p:spPr>
        <p:txBody>
          <a:bodyPr wrap="square" rtlCol="0">
            <a:spAutoFit/>
          </a:bodyPr>
          <a:lstStyle/>
          <a:p>
            <a:pPr algn="ctr"/>
            <a:r>
              <a:rPr lang="en-US" sz="1000" dirty="0"/>
              <a:t>Note that these score formulas are identical. The first finds the distance from the origin.</a:t>
            </a:r>
          </a:p>
        </p:txBody>
      </p:sp>
      <p:sp>
        <p:nvSpPr>
          <p:cNvPr id="3" name="TextBox 2">
            <a:extLst>
              <a:ext uri="{FF2B5EF4-FFF2-40B4-BE49-F238E27FC236}">
                <a16:creationId xmlns:a16="http://schemas.microsoft.com/office/drawing/2014/main" id="{AE628543-F737-704D-B136-328408FAA3C4}"/>
              </a:ext>
            </a:extLst>
          </p:cNvPr>
          <p:cNvSpPr txBox="1"/>
          <p:nvPr/>
        </p:nvSpPr>
        <p:spPr>
          <a:xfrm>
            <a:off x="401150" y="3891539"/>
            <a:ext cx="457332" cy="2308324"/>
          </a:xfrm>
          <a:prstGeom prst="rect">
            <a:avLst/>
          </a:prstGeom>
          <a:noFill/>
        </p:spPr>
        <p:txBody>
          <a:bodyPr wrap="square" rtlCol="0">
            <a:spAutoFit/>
          </a:bodyPr>
          <a:lstStyle/>
          <a:p>
            <a:r>
              <a:rPr lang="en-US" dirty="0"/>
              <a:t>6.</a:t>
            </a:r>
          </a:p>
          <a:p>
            <a:endParaRPr lang="en-US" dirty="0"/>
          </a:p>
          <a:p>
            <a:endParaRPr lang="en-US" dirty="0"/>
          </a:p>
          <a:p>
            <a:endParaRPr lang="en-US" dirty="0"/>
          </a:p>
          <a:p>
            <a:endParaRPr lang="en-US" dirty="0"/>
          </a:p>
          <a:p>
            <a:endParaRPr lang="en-US" dirty="0"/>
          </a:p>
          <a:p>
            <a:endParaRPr lang="en-US" dirty="0"/>
          </a:p>
          <a:p>
            <a:r>
              <a:rPr lang="en-US" dirty="0"/>
              <a:t>7. </a:t>
            </a:r>
          </a:p>
        </p:txBody>
      </p:sp>
      <p:pic>
        <p:nvPicPr>
          <p:cNvPr id="5" name="Picture 4">
            <a:extLst>
              <a:ext uri="{FF2B5EF4-FFF2-40B4-BE49-F238E27FC236}">
                <a16:creationId xmlns:a16="http://schemas.microsoft.com/office/drawing/2014/main" id="{BE3E43F2-D4FB-D444-BDB3-1E11B43B7284}"/>
              </a:ext>
            </a:extLst>
          </p:cNvPr>
          <p:cNvPicPr>
            <a:picLocks noChangeAspect="1"/>
          </p:cNvPicPr>
          <p:nvPr/>
        </p:nvPicPr>
        <p:blipFill>
          <a:blip r:embed="rId5"/>
          <a:stretch>
            <a:fillRect/>
          </a:stretch>
        </p:blipFill>
        <p:spPr>
          <a:xfrm>
            <a:off x="2837138" y="3133279"/>
            <a:ext cx="3333848" cy="728507"/>
          </a:xfrm>
          <a:prstGeom prst="rect">
            <a:avLst/>
          </a:prstGeom>
        </p:spPr>
      </p:pic>
      <p:pic>
        <p:nvPicPr>
          <p:cNvPr id="7" name="Picture 6">
            <a:extLst>
              <a:ext uri="{FF2B5EF4-FFF2-40B4-BE49-F238E27FC236}">
                <a16:creationId xmlns:a16="http://schemas.microsoft.com/office/drawing/2014/main" id="{C2F72462-95F1-2E40-8521-3AB44CEA9D6F}"/>
              </a:ext>
            </a:extLst>
          </p:cNvPr>
          <p:cNvPicPr>
            <a:picLocks noChangeAspect="1"/>
          </p:cNvPicPr>
          <p:nvPr/>
        </p:nvPicPr>
        <p:blipFill>
          <a:blip r:embed="rId6"/>
          <a:stretch>
            <a:fillRect/>
          </a:stretch>
        </p:blipFill>
        <p:spPr>
          <a:xfrm>
            <a:off x="2672455" y="4785470"/>
            <a:ext cx="3840099" cy="728507"/>
          </a:xfrm>
          <a:prstGeom prst="rect">
            <a:avLst/>
          </a:prstGeom>
        </p:spPr>
      </p:pic>
      <p:sp>
        <p:nvSpPr>
          <p:cNvPr id="8" name="TextBox 7">
            <a:extLst>
              <a:ext uri="{FF2B5EF4-FFF2-40B4-BE49-F238E27FC236}">
                <a16:creationId xmlns:a16="http://schemas.microsoft.com/office/drawing/2014/main" id="{EE762776-6F7E-E04B-A549-598ED6C757A1}"/>
              </a:ext>
            </a:extLst>
          </p:cNvPr>
          <p:cNvSpPr txBox="1"/>
          <p:nvPr/>
        </p:nvSpPr>
        <p:spPr>
          <a:xfrm>
            <a:off x="667265" y="191530"/>
            <a:ext cx="184731" cy="369332"/>
          </a:xfrm>
          <a:prstGeom prst="rect">
            <a:avLst/>
          </a:prstGeom>
          <a:noFill/>
        </p:spPr>
        <p:txBody>
          <a:bodyPr wrap="none" rtlCol="0">
            <a:spAutoFit/>
          </a:bodyPr>
          <a:lstStyle/>
          <a:p>
            <a:endParaRPr lang="en-US"/>
          </a:p>
        </p:txBody>
      </p:sp>
      <p:sp>
        <p:nvSpPr>
          <p:cNvPr id="25" name="TextBox 24">
            <a:extLst>
              <a:ext uri="{FF2B5EF4-FFF2-40B4-BE49-F238E27FC236}">
                <a16:creationId xmlns:a16="http://schemas.microsoft.com/office/drawing/2014/main" id="{E3CA414E-4ABB-004B-84A8-D86B773D6DB8}"/>
              </a:ext>
            </a:extLst>
          </p:cNvPr>
          <p:cNvSpPr txBox="1"/>
          <p:nvPr/>
        </p:nvSpPr>
        <p:spPr>
          <a:xfrm>
            <a:off x="3120193" y="1775691"/>
            <a:ext cx="616194" cy="276999"/>
          </a:xfrm>
          <a:prstGeom prst="rect">
            <a:avLst/>
          </a:prstGeom>
          <a:noFill/>
        </p:spPr>
        <p:txBody>
          <a:bodyPr wrap="none" rtlCol="0">
            <a:spAutoFit/>
          </a:bodyPr>
          <a:lstStyle/>
          <a:p>
            <a:r>
              <a:rPr lang="en-US" sz="1200" dirty="0"/>
              <a:t>Scaling</a:t>
            </a:r>
          </a:p>
        </p:txBody>
      </p:sp>
      <p:sp>
        <p:nvSpPr>
          <p:cNvPr id="26" name="TextBox 25">
            <a:extLst>
              <a:ext uri="{FF2B5EF4-FFF2-40B4-BE49-F238E27FC236}">
                <a16:creationId xmlns:a16="http://schemas.microsoft.com/office/drawing/2014/main" id="{2B8A4547-2DC2-B241-93DC-483C44B4D243}"/>
              </a:ext>
            </a:extLst>
          </p:cNvPr>
          <p:cNvSpPr txBox="1"/>
          <p:nvPr/>
        </p:nvSpPr>
        <p:spPr>
          <a:xfrm>
            <a:off x="6473521" y="2473020"/>
            <a:ext cx="2106667" cy="215444"/>
          </a:xfrm>
          <a:prstGeom prst="rect">
            <a:avLst/>
          </a:prstGeom>
          <a:noFill/>
        </p:spPr>
        <p:txBody>
          <a:bodyPr wrap="none" rtlCol="0">
            <a:spAutoFit/>
          </a:bodyPr>
          <a:lstStyle/>
          <a:p>
            <a:r>
              <a:rPr lang="en-US" sz="800" dirty="0"/>
              <a:t>These are different z’s from the previous page</a:t>
            </a:r>
          </a:p>
        </p:txBody>
      </p:sp>
    </p:spTree>
    <p:extLst>
      <p:ext uri="{BB962C8B-B14F-4D97-AF65-F5344CB8AC3E}">
        <p14:creationId xmlns:p14="http://schemas.microsoft.com/office/powerpoint/2010/main" val="385597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21" y="392338"/>
            <a:ext cx="8407400" cy="317500"/>
          </a:xfrm>
        </p:spPr>
        <p:txBody>
          <a:bodyPr>
            <a:noAutofit/>
          </a:bodyPr>
          <a:lstStyle/>
          <a:p>
            <a:r>
              <a:rPr lang="en-US" sz="3600" dirty="0">
                <a:latin typeface="+mn-lt"/>
              </a:rPr>
              <a:t>What Does a Model Look Like?</a:t>
            </a:r>
          </a:p>
        </p:txBody>
      </p:sp>
      <p:sp>
        <p:nvSpPr>
          <p:cNvPr id="3" name="Content Placeholder 2"/>
          <p:cNvSpPr>
            <a:spLocks noGrp="1"/>
          </p:cNvSpPr>
          <p:nvPr>
            <p:ph idx="1"/>
          </p:nvPr>
        </p:nvSpPr>
        <p:spPr>
          <a:xfrm>
            <a:off x="557840" y="3467388"/>
            <a:ext cx="3531080" cy="1163171"/>
          </a:xfrm>
        </p:spPr>
        <p:txBody>
          <a:bodyPr>
            <a:normAutofit/>
          </a:bodyPr>
          <a:lstStyle/>
          <a:p>
            <a:pPr marL="0" indent="0" algn="ctr">
              <a:buNone/>
            </a:pPr>
            <a:r>
              <a:rPr lang="en-US" sz="1800" dirty="0"/>
              <a:t>Think this way for data preparation, statistical analysis, normalization, standardization</a:t>
            </a:r>
            <a:r>
              <a:rPr lang="mr-IN" sz="1800" dirty="0"/>
              <a:t>…</a:t>
            </a:r>
            <a:endParaRPr lang="en-US" sz="1800" dirty="0"/>
          </a:p>
        </p:txBody>
      </p:sp>
      <p:sp>
        <p:nvSpPr>
          <p:cNvPr id="5" name="Slide Number Placeholder 4"/>
          <p:cNvSpPr>
            <a:spLocks noGrp="1"/>
          </p:cNvSpPr>
          <p:nvPr>
            <p:ph type="sldNum" sz="quarter" idx="12"/>
          </p:nvPr>
        </p:nvSpPr>
        <p:spPr/>
        <p:txBody>
          <a:bodyPr/>
          <a:lstStyle/>
          <a:p>
            <a:fld id="{69E57DC2-970A-4B3E-BB1C-7A09969E49DF}" type="slidenum">
              <a:rPr lang="en-US" smtClean="0"/>
              <a:t>6</a:t>
            </a:fld>
            <a:endParaRPr lang="en-US" dirty="0"/>
          </a:p>
        </p:txBody>
      </p:sp>
      <p:sp>
        <p:nvSpPr>
          <p:cNvPr id="6" name="TextBox 5"/>
          <p:cNvSpPr txBox="1"/>
          <p:nvPr/>
        </p:nvSpPr>
        <p:spPr>
          <a:xfrm>
            <a:off x="1830322" y="1927954"/>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7" name="TextBox 6"/>
          <p:cNvSpPr txBox="1"/>
          <p:nvPr/>
        </p:nvSpPr>
        <p:spPr>
          <a:xfrm>
            <a:off x="1830322" y="2107383"/>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8" name="TextBox 7"/>
          <p:cNvSpPr txBox="1"/>
          <p:nvPr/>
        </p:nvSpPr>
        <p:spPr>
          <a:xfrm>
            <a:off x="1830322" y="2286812"/>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9" name="TextBox 8"/>
          <p:cNvSpPr txBox="1"/>
          <p:nvPr/>
        </p:nvSpPr>
        <p:spPr>
          <a:xfrm>
            <a:off x="1830321" y="2466242"/>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10" name="TextBox 9"/>
          <p:cNvSpPr txBox="1"/>
          <p:nvPr/>
        </p:nvSpPr>
        <p:spPr>
          <a:xfrm>
            <a:off x="2332864" y="2825101"/>
            <a:ext cx="153888" cy="184666"/>
          </a:xfrm>
          <a:prstGeom prst="rect">
            <a:avLst/>
          </a:prstGeom>
          <a:noFill/>
        </p:spPr>
        <p:txBody>
          <a:bodyPr wrap="none" lIns="0" tIns="0" rIns="0" bIns="0" rtlCol="0" anchor="b" anchorCtr="0">
            <a:spAutoFit/>
          </a:bodyPr>
          <a:lstStyle/>
          <a:p>
            <a:pPr algn="ctr"/>
            <a:r>
              <a:rPr lang="en-US" sz="1200" dirty="0"/>
              <a:t>…</a:t>
            </a:r>
          </a:p>
        </p:txBody>
      </p:sp>
      <p:sp>
        <p:nvSpPr>
          <p:cNvPr id="11" name="Double Bracket 10"/>
          <p:cNvSpPr/>
          <p:nvPr/>
        </p:nvSpPr>
        <p:spPr bwMode="auto">
          <a:xfrm>
            <a:off x="1714836" y="1901501"/>
            <a:ext cx="1331290" cy="1099867"/>
          </a:xfrm>
          <a:prstGeom prst="bracketPair">
            <a:avLst/>
          </a:prstGeom>
          <a:noFill/>
          <a:ln w="19050" cap="rnd" cmpd="sng" algn="ctr">
            <a:solidFill>
              <a:schemeClr val="tx1"/>
            </a:solidFill>
            <a:prstDash val="solid"/>
            <a:round/>
            <a:headEnd type="none" w="sm" len="sm"/>
            <a:tailEnd type="none" w="sm" len="sm"/>
          </a:ln>
          <a:effectLst/>
        </p:spPr>
        <p:txBody>
          <a:bodyPr rtlCol="0" anchor="ctr"/>
          <a:lstStyle/>
          <a:p>
            <a:pPr algn="ctr"/>
            <a:endParaRPr lang="en-US" sz="1200"/>
          </a:p>
        </p:txBody>
      </p:sp>
      <p:sp>
        <p:nvSpPr>
          <p:cNvPr id="12" name="TextBox 11"/>
          <p:cNvSpPr txBox="1"/>
          <p:nvPr/>
        </p:nvSpPr>
        <p:spPr>
          <a:xfrm>
            <a:off x="1830322" y="2645671"/>
            <a:ext cx="1158972" cy="184666"/>
          </a:xfrm>
          <a:prstGeom prst="rect">
            <a:avLst/>
          </a:prstGeom>
          <a:noFill/>
        </p:spPr>
        <p:txBody>
          <a:bodyPr wrap="none" lIns="0" tIns="0" rIns="0" bIns="0" rtlCol="0" anchor="b" anchorCtr="0">
            <a:spAutoFit/>
          </a:bodyPr>
          <a:lstStyle/>
          <a:p>
            <a:pPr algn="ctr"/>
            <a:r>
              <a:rPr lang="en-US" sz="1200" dirty="0"/>
              <a:t>x</a:t>
            </a:r>
            <a:r>
              <a:rPr lang="en-US" sz="1200" baseline="-25000" dirty="0"/>
              <a:t>1</a:t>
            </a:r>
            <a:r>
              <a:rPr lang="en-US" sz="1200" dirty="0"/>
              <a:t>  x</a:t>
            </a:r>
            <a:r>
              <a:rPr lang="en-US" sz="1200" baseline="-25000" dirty="0"/>
              <a:t>2</a:t>
            </a:r>
            <a:r>
              <a:rPr lang="en-US" sz="1200" dirty="0"/>
              <a:t>  x</a:t>
            </a:r>
            <a:r>
              <a:rPr lang="en-US" sz="1200" baseline="-25000" dirty="0"/>
              <a:t>3</a:t>
            </a:r>
            <a:r>
              <a:rPr lang="en-US" sz="1200" dirty="0"/>
              <a:t> …  </a:t>
            </a:r>
            <a:r>
              <a:rPr lang="en-US" sz="1200" dirty="0" err="1"/>
              <a:t>x</a:t>
            </a:r>
            <a:r>
              <a:rPr lang="en-US" sz="1200" baseline="-25000" dirty="0" err="1"/>
              <a:t>n</a:t>
            </a:r>
            <a:r>
              <a:rPr lang="en-US" sz="1200" dirty="0"/>
              <a:t>  y</a:t>
            </a:r>
          </a:p>
        </p:txBody>
      </p:sp>
      <p:sp>
        <p:nvSpPr>
          <p:cNvPr id="13" name="TextBox 12"/>
          <p:cNvSpPr txBox="1"/>
          <p:nvPr/>
        </p:nvSpPr>
        <p:spPr>
          <a:xfrm>
            <a:off x="2043881" y="3184063"/>
            <a:ext cx="711733" cy="115416"/>
          </a:xfrm>
          <a:prstGeom prst="rect">
            <a:avLst/>
          </a:prstGeom>
          <a:noFill/>
        </p:spPr>
        <p:txBody>
          <a:bodyPr wrap="none" lIns="0" tIns="0" rIns="0" bIns="0" rtlCol="0" anchor="b" anchorCtr="0">
            <a:spAutoFit/>
          </a:bodyPr>
          <a:lstStyle/>
          <a:p>
            <a:pPr algn="ctr"/>
            <a:r>
              <a:rPr lang="en-US" sz="750" b="1" dirty="0"/>
              <a:t>Many hundreds</a:t>
            </a:r>
          </a:p>
        </p:txBody>
      </p:sp>
      <p:cxnSp>
        <p:nvCxnSpPr>
          <p:cNvPr id="14" name="Straight Arrow Connector 13"/>
          <p:cNvCxnSpPr/>
          <p:nvPr/>
        </p:nvCxnSpPr>
        <p:spPr bwMode="auto">
          <a:xfrm>
            <a:off x="2105478" y="3157263"/>
            <a:ext cx="608658" cy="536"/>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15" name="TextBox 14"/>
          <p:cNvSpPr txBox="1"/>
          <p:nvPr/>
        </p:nvSpPr>
        <p:spPr>
          <a:xfrm>
            <a:off x="1146528" y="2251608"/>
            <a:ext cx="365485" cy="230832"/>
          </a:xfrm>
          <a:prstGeom prst="rect">
            <a:avLst/>
          </a:prstGeom>
          <a:noFill/>
        </p:spPr>
        <p:txBody>
          <a:bodyPr wrap="none" lIns="0" tIns="0" rIns="0" bIns="0" rtlCol="0" anchor="b" anchorCtr="0">
            <a:spAutoFit/>
          </a:bodyPr>
          <a:lstStyle/>
          <a:p>
            <a:pPr algn="ctr"/>
            <a:r>
              <a:rPr lang="en-US" sz="750" b="1" dirty="0"/>
              <a:t>Many</a:t>
            </a:r>
          </a:p>
          <a:p>
            <a:pPr algn="ctr"/>
            <a:r>
              <a:rPr lang="en-US" sz="750" b="1" dirty="0"/>
              <a:t>millions</a:t>
            </a:r>
          </a:p>
        </p:txBody>
      </p:sp>
      <p:cxnSp>
        <p:nvCxnSpPr>
          <p:cNvPr id="16" name="Straight Arrow Connector 15"/>
          <p:cNvCxnSpPr/>
          <p:nvPr/>
        </p:nvCxnSpPr>
        <p:spPr bwMode="auto">
          <a:xfrm>
            <a:off x="1545827" y="2008613"/>
            <a:ext cx="0" cy="931653"/>
          </a:xfrm>
          <a:prstGeom prst="straightConnector1">
            <a:avLst/>
          </a:prstGeom>
          <a:solidFill>
            <a:schemeClr val="accent1"/>
          </a:solidFill>
          <a:ln w="19050" cap="rnd" cmpd="sng" algn="ctr">
            <a:solidFill>
              <a:schemeClr val="tx1"/>
            </a:solidFill>
            <a:prstDash val="solid"/>
            <a:round/>
            <a:headEnd type="none" w="sm" len="sm"/>
            <a:tailEnd type="arrow"/>
          </a:ln>
          <a:effectLst/>
        </p:spPr>
      </p:cxnSp>
      <p:cxnSp>
        <p:nvCxnSpPr>
          <p:cNvPr id="19" name="Straight Arrow Connector 18"/>
          <p:cNvCxnSpPr>
            <a:cxnSpLocks/>
          </p:cNvCxnSpPr>
          <p:nvPr/>
        </p:nvCxnSpPr>
        <p:spPr bwMode="auto">
          <a:xfrm flipH="1">
            <a:off x="2330232" y="1859957"/>
            <a:ext cx="10032" cy="1057477"/>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21" name="TextBox 20"/>
          <p:cNvSpPr txBox="1"/>
          <p:nvPr/>
        </p:nvSpPr>
        <p:spPr>
          <a:xfrm>
            <a:off x="1291010" y="1236960"/>
            <a:ext cx="2178941" cy="415498"/>
          </a:xfrm>
          <a:prstGeom prst="rect">
            <a:avLst/>
          </a:prstGeom>
          <a:noFill/>
        </p:spPr>
        <p:txBody>
          <a:bodyPr wrap="square" rtlCol="0">
            <a:spAutoFit/>
          </a:bodyPr>
          <a:lstStyle/>
          <a:p>
            <a:pPr algn="ctr"/>
            <a:r>
              <a:rPr lang="en-US" sz="1050" dirty="0"/>
              <a:t>Look at max, min, mean, </a:t>
            </a:r>
            <a:r>
              <a:rPr lang="en-US" sz="1050" dirty="0" err="1"/>
              <a:t>sd’s</a:t>
            </a:r>
            <a:r>
              <a:rPr lang="en-US" sz="1050" dirty="0"/>
              <a:t>, distributions, do normalizations</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394" y="1348701"/>
            <a:ext cx="3110037" cy="2211582"/>
          </a:xfrm>
          <a:prstGeom prst="rect">
            <a:avLst/>
          </a:prstGeom>
        </p:spPr>
      </p:pic>
      <p:grpSp>
        <p:nvGrpSpPr>
          <p:cNvPr id="23" name="Group 22"/>
          <p:cNvGrpSpPr/>
          <p:nvPr/>
        </p:nvGrpSpPr>
        <p:grpSpPr>
          <a:xfrm>
            <a:off x="4853797" y="1451714"/>
            <a:ext cx="3854124" cy="3241368"/>
            <a:chOff x="6968551" y="784950"/>
            <a:chExt cx="5138831" cy="4321824"/>
          </a:xfrm>
        </p:grpSpPr>
        <p:sp>
          <p:nvSpPr>
            <p:cNvPr id="20" name="Content Placeholder 2"/>
            <p:cNvSpPr txBox="1">
              <a:spLocks/>
            </p:cNvSpPr>
            <p:nvPr/>
          </p:nvSpPr>
          <p:spPr>
            <a:xfrm>
              <a:off x="6968551" y="3656423"/>
              <a:ext cx="5138831" cy="1450351"/>
            </a:xfrm>
            <a:prstGeom prst="rect">
              <a:avLst/>
            </a:prstGeom>
          </p:spPr>
          <p:txBody>
            <a:bodyPr vert="horz" lIns="68580" tIns="34290" rIns="68580" bIns="34290" rtlCol="0">
              <a:normAutofit/>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1800" dirty="0">
                  <a:solidFill>
                    <a:schemeClr val="tx1"/>
                  </a:solidFill>
                </a:rPr>
                <a:t>Think this way for model building process, algorithm design and selection</a:t>
              </a:r>
            </a:p>
          </p:txBody>
        </p:sp>
        <p:cxnSp>
          <p:nvCxnSpPr>
            <p:cNvPr id="22" name="Straight Connector 21"/>
            <p:cNvCxnSpPr/>
            <p:nvPr/>
          </p:nvCxnSpPr>
          <p:spPr>
            <a:xfrm flipH="1">
              <a:off x="9773659" y="784950"/>
              <a:ext cx="6137" cy="14488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8164039" y="2244143"/>
              <a:ext cx="1626875" cy="551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9787463" y="2237241"/>
              <a:ext cx="1627010" cy="5582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514178" y="2818903"/>
              <a:ext cx="190224" cy="246221"/>
            </a:xfrm>
            <a:prstGeom prst="rect">
              <a:avLst/>
            </a:prstGeom>
            <a:noFill/>
          </p:spPr>
          <p:txBody>
            <a:bodyPr wrap="none" lIns="0" tIns="0" rIns="0" bIns="0" rtlCol="0" anchor="b" anchorCtr="0">
              <a:spAutoFit/>
            </a:bodyPr>
            <a:lstStyle/>
            <a:p>
              <a:pPr algn="ctr"/>
              <a:r>
                <a:rPr lang="en-US" sz="1200" b="1" dirty="0"/>
                <a:t>x</a:t>
              </a:r>
              <a:r>
                <a:rPr lang="en-US" sz="1200" b="1" baseline="-25000" dirty="0"/>
                <a:t>1</a:t>
              </a:r>
            </a:p>
          </p:txBody>
        </p:sp>
        <p:sp>
          <p:nvSpPr>
            <p:cNvPr id="38" name="TextBox 37"/>
            <p:cNvSpPr txBox="1"/>
            <p:nvPr/>
          </p:nvSpPr>
          <p:spPr>
            <a:xfrm>
              <a:off x="7909267" y="2778247"/>
              <a:ext cx="190224" cy="246221"/>
            </a:xfrm>
            <a:prstGeom prst="rect">
              <a:avLst/>
            </a:prstGeom>
            <a:noFill/>
          </p:spPr>
          <p:txBody>
            <a:bodyPr wrap="none" lIns="0" tIns="0" rIns="0" bIns="0" rtlCol="0" anchor="b" anchorCtr="0">
              <a:spAutoFit/>
            </a:bodyPr>
            <a:lstStyle/>
            <a:p>
              <a:pPr algn="ctr"/>
              <a:r>
                <a:rPr lang="en-US" sz="1200" b="1" dirty="0"/>
                <a:t>x</a:t>
              </a:r>
              <a:r>
                <a:rPr lang="en-US" sz="1200" b="1" baseline="-25000" dirty="0"/>
                <a:t>2</a:t>
              </a:r>
            </a:p>
          </p:txBody>
        </p:sp>
        <p:sp>
          <p:nvSpPr>
            <p:cNvPr id="39" name="TextBox 38"/>
            <p:cNvSpPr txBox="1"/>
            <p:nvPr/>
          </p:nvSpPr>
          <p:spPr>
            <a:xfrm>
              <a:off x="9598155" y="857606"/>
              <a:ext cx="85495" cy="184665"/>
            </a:xfrm>
            <a:prstGeom prst="rect">
              <a:avLst/>
            </a:prstGeom>
            <a:noFill/>
          </p:spPr>
          <p:txBody>
            <a:bodyPr wrap="none" lIns="0" tIns="0" rIns="0" bIns="0" rtlCol="0" anchor="b" anchorCtr="0">
              <a:spAutoFit/>
            </a:bodyPr>
            <a:lstStyle/>
            <a:p>
              <a:pPr algn="ctr"/>
              <a:r>
                <a:rPr lang="en-US" sz="900" b="1" dirty="0"/>
                <a:t>y</a:t>
              </a:r>
            </a:p>
          </p:txBody>
        </p:sp>
        <p:sp>
          <p:nvSpPr>
            <p:cNvPr id="40" name="Oval 39"/>
            <p:cNvSpPr/>
            <p:nvPr/>
          </p:nvSpPr>
          <p:spPr bwMode="auto">
            <a:xfrm>
              <a:off x="10428846" y="175766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1" name="Oval 40"/>
            <p:cNvSpPr/>
            <p:nvPr/>
          </p:nvSpPr>
          <p:spPr bwMode="auto">
            <a:xfrm>
              <a:off x="8508668" y="2036668"/>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2" name="Oval 41"/>
            <p:cNvSpPr/>
            <p:nvPr/>
          </p:nvSpPr>
          <p:spPr bwMode="auto">
            <a:xfrm>
              <a:off x="8794931" y="1687170"/>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3" name="Oval 42"/>
            <p:cNvSpPr/>
            <p:nvPr/>
          </p:nvSpPr>
          <p:spPr bwMode="auto">
            <a:xfrm>
              <a:off x="9358330" y="253956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4" name="Oval 43"/>
            <p:cNvSpPr/>
            <p:nvPr/>
          </p:nvSpPr>
          <p:spPr bwMode="auto">
            <a:xfrm>
              <a:off x="9046972" y="1136722"/>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5" name="Oval 44"/>
            <p:cNvSpPr/>
            <p:nvPr/>
          </p:nvSpPr>
          <p:spPr bwMode="auto">
            <a:xfrm>
              <a:off x="9746487" y="2409316"/>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6" name="Oval 45"/>
            <p:cNvSpPr/>
            <p:nvPr/>
          </p:nvSpPr>
          <p:spPr bwMode="auto">
            <a:xfrm>
              <a:off x="9380314" y="205635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7" name="Oval 46"/>
            <p:cNvSpPr/>
            <p:nvPr/>
          </p:nvSpPr>
          <p:spPr bwMode="auto">
            <a:xfrm>
              <a:off x="10050227" y="1847612"/>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8" name="Oval 47"/>
            <p:cNvSpPr/>
            <p:nvPr/>
          </p:nvSpPr>
          <p:spPr bwMode="auto">
            <a:xfrm>
              <a:off x="9858392" y="127539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49" name="Oval 48"/>
            <p:cNvSpPr/>
            <p:nvPr/>
          </p:nvSpPr>
          <p:spPr bwMode="auto">
            <a:xfrm>
              <a:off x="9347249" y="1336942"/>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0" name="Oval 49"/>
            <p:cNvSpPr/>
            <p:nvPr/>
          </p:nvSpPr>
          <p:spPr bwMode="auto">
            <a:xfrm>
              <a:off x="10809261" y="1687170"/>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cxnSp>
          <p:nvCxnSpPr>
            <p:cNvPr id="51" name="Straight Connector 50"/>
            <p:cNvCxnSpPr/>
            <p:nvPr/>
          </p:nvCxnSpPr>
          <p:spPr bwMode="auto">
            <a:xfrm>
              <a:off x="10092264" y="1935269"/>
              <a:ext cx="4762" cy="747713"/>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52" name="Straight Connector 51"/>
            <p:cNvCxnSpPr/>
            <p:nvPr/>
          </p:nvCxnSpPr>
          <p:spPr bwMode="auto">
            <a:xfrm flipH="1" flipV="1">
              <a:off x="9407324" y="2369895"/>
              <a:ext cx="650167" cy="301183"/>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53" name="Straight Connector 52"/>
            <p:cNvCxnSpPr/>
            <p:nvPr/>
          </p:nvCxnSpPr>
          <p:spPr bwMode="auto">
            <a:xfrm flipH="1">
              <a:off x="10108976" y="2511848"/>
              <a:ext cx="443605" cy="166731"/>
            </a:xfrm>
            <a:prstGeom prst="line">
              <a:avLst/>
            </a:prstGeom>
            <a:solidFill>
              <a:schemeClr val="accent1"/>
            </a:solidFill>
            <a:ln w="19050" cap="rnd" cmpd="sng" algn="ctr">
              <a:solidFill>
                <a:schemeClr val="tx1"/>
              </a:solidFill>
              <a:prstDash val="dash"/>
              <a:round/>
              <a:headEnd type="none" w="sm" len="sm"/>
              <a:tailEnd type="none" w="sm" len="sm"/>
            </a:ln>
            <a:effectLst/>
          </p:spPr>
        </p:cxnSp>
        <p:sp>
          <p:nvSpPr>
            <p:cNvPr id="54" name="Oval 53"/>
            <p:cNvSpPr/>
            <p:nvPr/>
          </p:nvSpPr>
          <p:spPr bwMode="auto">
            <a:xfrm>
              <a:off x="9124609" y="2178476"/>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5" name="Oval 54"/>
            <p:cNvSpPr/>
            <p:nvPr/>
          </p:nvSpPr>
          <p:spPr bwMode="auto">
            <a:xfrm>
              <a:off x="11117216" y="1759476"/>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6" name="Oval 55"/>
            <p:cNvSpPr/>
            <p:nvPr/>
          </p:nvSpPr>
          <p:spPr bwMode="auto">
            <a:xfrm>
              <a:off x="10296332" y="1531588"/>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7" name="Oval 56"/>
            <p:cNvSpPr/>
            <p:nvPr/>
          </p:nvSpPr>
          <p:spPr bwMode="auto">
            <a:xfrm>
              <a:off x="9397977" y="175766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8" name="Oval 57"/>
            <p:cNvSpPr/>
            <p:nvPr/>
          </p:nvSpPr>
          <p:spPr bwMode="auto">
            <a:xfrm>
              <a:off x="8626695" y="2343004"/>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59" name="Oval 58"/>
            <p:cNvSpPr/>
            <p:nvPr/>
          </p:nvSpPr>
          <p:spPr bwMode="auto">
            <a:xfrm>
              <a:off x="9105083" y="1948163"/>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62" name="Oval 61"/>
            <p:cNvSpPr/>
            <p:nvPr/>
          </p:nvSpPr>
          <p:spPr bwMode="auto">
            <a:xfrm>
              <a:off x="10178283" y="2183202"/>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63" name="Oval 62"/>
            <p:cNvSpPr/>
            <p:nvPr/>
          </p:nvSpPr>
          <p:spPr bwMode="auto">
            <a:xfrm>
              <a:off x="9141164" y="1555754"/>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64" name="Oval 63"/>
            <p:cNvSpPr/>
            <p:nvPr/>
          </p:nvSpPr>
          <p:spPr bwMode="auto">
            <a:xfrm>
              <a:off x="9897210" y="1652664"/>
              <a:ext cx="77637" cy="69012"/>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grpSp>
      <p:sp>
        <p:nvSpPr>
          <p:cNvPr id="65" name="Content Placeholder 2"/>
          <p:cNvSpPr txBox="1">
            <a:spLocks/>
          </p:cNvSpPr>
          <p:nvPr/>
        </p:nvSpPr>
        <p:spPr>
          <a:xfrm>
            <a:off x="738313" y="5187434"/>
            <a:ext cx="7667373" cy="1013144"/>
          </a:xfrm>
          <a:prstGeom prst="rect">
            <a:avLst/>
          </a:prstGeom>
        </p:spPr>
        <p:txBody>
          <a:bodyPr vert="horz" lIns="68580" tIns="34290" rIns="68580" bIns="34290" rtlCol="0">
            <a:noAutofit/>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2000" dirty="0">
                <a:solidFill>
                  <a:schemeClr val="tx1"/>
                </a:solidFill>
              </a:rPr>
              <a:t>Building a machine learning model means fitting a best surface through the data points. This is the pretty much all we do when we build a model</a:t>
            </a:r>
          </a:p>
          <a:p>
            <a:pPr marL="0" indent="0" algn="ctr">
              <a:buNone/>
            </a:pPr>
            <a:r>
              <a:rPr lang="en-US" sz="2000" dirty="0">
                <a:solidFill>
                  <a:schemeClr val="tx1"/>
                </a:solidFill>
              </a:rPr>
              <a:t>The art of model building is finding this “best” surface</a:t>
            </a:r>
          </a:p>
        </p:txBody>
      </p:sp>
      <p:sp>
        <p:nvSpPr>
          <p:cNvPr id="4" name="TextBox 3">
            <a:extLst>
              <a:ext uri="{FF2B5EF4-FFF2-40B4-BE49-F238E27FC236}">
                <a16:creationId xmlns:a16="http://schemas.microsoft.com/office/drawing/2014/main" id="{91BAAB10-3BEB-6A4C-8827-42D7CA23D58D}"/>
              </a:ext>
            </a:extLst>
          </p:cNvPr>
          <p:cNvSpPr txBox="1"/>
          <p:nvPr/>
        </p:nvSpPr>
        <p:spPr>
          <a:xfrm>
            <a:off x="5982960" y="971600"/>
            <a:ext cx="2047676" cy="369332"/>
          </a:xfrm>
          <a:prstGeom prst="rect">
            <a:avLst/>
          </a:prstGeom>
          <a:noFill/>
        </p:spPr>
        <p:txBody>
          <a:bodyPr wrap="none" rtlCol="0">
            <a:spAutoFit/>
          </a:bodyPr>
          <a:lstStyle/>
          <a:p>
            <a:r>
              <a:rPr lang="en-US" dirty="0"/>
              <a:t>The surface is y=f(x)</a:t>
            </a:r>
          </a:p>
        </p:txBody>
      </p:sp>
    </p:spTree>
    <p:extLst>
      <p:ext uri="{BB962C8B-B14F-4D97-AF65-F5344CB8AC3E}">
        <p14:creationId xmlns:p14="http://schemas.microsoft.com/office/powerpoint/2010/main" val="285439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3000"/>
                                        <p:tgtEl>
                                          <p:spTgt spid="17"/>
                                        </p:tgtEl>
                                      </p:cBhvr>
                                    </p:animEffect>
                                  </p:childTnLst>
                                </p:cTn>
                              </p:par>
                            </p:childTnLst>
                          </p:cTn>
                        </p:par>
                        <p:par>
                          <p:cTn id="13" fill="hold">
                            <p:stCondLst>
                              <p:cond delay="3000"/>
                            </p:stCondLst>
                            <p:childTnLst>
                              <p:par>
                                <p:cTn id="14" presetID="9"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par>
                          <p:cTn id="17" fill="hold">
                            <p:stCondLst>
                              <p:cond delay="3500"/>
                            </p:stCondLst>
                            <p:childTnLst>
                              <p:par>
                                <p:cTn id="18" presetID="9" presetClass="entr" presetSubtype="0" fill="hold" grpId="0" nodeType="afterEffect">
                                  <p:stCondLst>
                                    <p:cond delay="4000"/>
                                  </p:stCondLst>
                                  <p:childTnLst>
                                    <p:set>
                                      <p:cBhvr>
                                        <p:cTn id="19" dur="1" fill="hold">
                                          <p:stCondLst>
                                            <p:cond delay="0"/>
                                          </p:stCondLst>
                                        </p:cTn>
                                        <p:tgtEl>
                                          <p:spTgt spid="65"/>
                                        </p:tgtEl>
                                        <p:attrNameLst>
                                          <p:attrName>style.visibility</p:attrName>
                                        </p:attrNameLst>
                                      </p:cBhvr>
                                      <p:to>
                                        <p:strVal val="visible"/>
                                      </p:to>
                                    </p:set>
                                    <p:animEffect transition="in" filter="dissolve">
                                      <p:cBhvr>
                                        <p:cTn id="2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162"/>
            <a:ext cx="7886700" cy="1325563"/>
          </a:xfrm>
        </p:spPr>
        <p:txBody>
          <a:bodyPr>
            <a:normAutofit/>
          </a:bodyPr>
          <a:lstStyle/>
          <a:p>
            <a:r>
              <a:rPr lang="en-US" sz="3600" dirty="0">
                <a:latin typeface="+mn-lt"/>
              </a:rPr>
              <a:t>How To Approach Numeric Data</a:t>
            </a:r>
          </a:p>
        </p:txBody>
      </p:sp>
      <p:sp>
        <p:nvSpPr>
          <p:cNvPr id="4" name="Slide Number Placeholder 3"/>
          <p:cNvSpPr>
            <a:spLocks noGrp="1"/>
          </p:cNvSpPr>
          <p:nvPr>
            <p:ph type="sldNum" sz="quarter" idx="12"/>
          </p:nvPr>
        </p:nvSpPr>
        <p:spPr/>
        <p:txBody>
          <a:bodyPr/>
          <a:lstStyle/>
          <a:p>
            <a:fld id="{88CD9788-50B9-FE4F-BD86-303CACCBE7E1}" type="slidenum">
              <a:rPr lang="en-US" smtClean="0"/>
              <a:t>7</a:t>
            </a:fld>
            <a:endParaRPr lang="en-US"/>
          </a:p>
        </p:txBody>
      </p:sp>
      <p:sp>
        <p:nvSpPr>
          <p:cNvPr id="7" name="TextBox 6"/>
          <p:cNvSpPr txBox="1"/>
          <p:nvPr/>
        </p:nvSpPr>
        <p:spPr>
          <a:xfrm>
            <a:off x="720724" y="3530805"/>
            <a:ext cx="4686604" cy="2585323"/>
          </a:xfrm>
          <a:prstGeom prst="rect">
            <a:avLst/>
          </a:prstGeom>
          <a:noFill/>
        </p:spPr>
        <p:txBody>
          <a:bodyPr wrap="none" rtlCol="0">
            <a:spAutoFit/>
          </a:bodyPr>
          <a:lstStyle/>
          <a:p>
            <a:r>
              <a:rPr lang="en-US" dirty="0"/>
              <a:t>1) Look at columns, calculate</a:t>
            </a:r>
          </a:p>
          <a:p>
            <a:pPr marL="285750" indent="-285750">
              <a:buFont typeface="Arial" charset="0"/>
              <a:buChar char="•"/>
            </a:pPr>
            <a:r>
              <a:rPr lang="en-US" dirty="0"/>
              <a:t>% populated</a:t>
            </a:r>
          </a:p>
          <a:p>
            <a:pPr marL="285750" indent="-285750">
              <a:buFont typeface="Arial" charset="0"/>
              <a:buChar char="•"/>
            </a:pPr>
            <a:r>
              <a:rPr lang="en-US" dirty="0"/>
              <a:t>Min, max</a:t>
            </a:r>
          </a:p>
          <a:p>
            <a:pPr marL="285750" indent="-285750">
              <a:buFont typeface="Arial" charset="0"/>
              <a:buChar char="•"/>
            </a:pPr>
            <a:r>
              <a:rPr lang="en-US" dirty="0"/>
              <a:t>Mean, standard deviation</a:t>
            </a:r>
          </a:p>
          <a:p>
            <a:pPr marL="285750" indent="-285750">
              <a:buFont typeface="Arial" charset="0"/>
              <a:buChar char="•"/>
            </a:pPr>
            <a:r>
              <a:rPr lang="en-US" dirty="0"/>
              <a:t>Distribution</a:t>
            </a:r>
          </a:p>
          <a:p>
            <a:pPr marL="285750" indent="-285750">
              <a:buFont typeface="Arial" charset="0"/>
              <a:buChar char="•"/>
            </a:pPr>
            <a:endParaRPr lang="en-US" dirty="0"/>
          </a:p>
          <a:p>
            <a:r>
              <a:rPr lang="en-US" dirty="0"/>
              <a:t>2) Calculate covariance and correlation matrices</a:t>
            </a:r>
          </a:p>
          <a:p>
            <a:pPr marL="285750" indent="-285750">
              <a:buFont typeface="Arial" charset="0"/>
              <a:buChar char="•"/>
            </a:pPr>
            <a:r>
              <a:rPr lang="en-US" dirty="0"/>
              <a:t>Shows linear relationships among variables</a:t>
            </a:r>
          </a:p>
          <a:p>
            <a:pPr marL="285750" indent="-285750">
              <a:buFont typeface="Arial" charset="0"/>
              <a:buChar char="•"/>
            </a:pPr>
            <a:r>
              <a:rPr lang="en-US" dirty="0"/>
              <a:t>First step in building linear models</a:t>
            </a:r>
          </a:p>
        </p:txBody>
      </p:sp>
      <p:sp>
        <p:nvSpPr>
          <p:cNvPr id="8" name="TextBox 7"/>
          <p:cNvSpPr txBox="1"/>
          <p:nvPr/>
        </p:nvSpPr>
        <p:spPr>
          <a:xfrm>
            <a:off x="2353572" y="1083391"/>
            <a:ext cx="1380250" cy="369332"/>
          </a:xfrm>
          <a:prstGeom prst="rect">
            <a:avLst/>
          </a:prstGeom>
          <a:noFill/>
        </p:spPr>
        <p:txBody>
          <a:bodyPr wrap="none" rtlCol="0">
            <a:spAutoFit/>
          </a:bodyPr>
          <a:lstStyle/>
          <a:p>
            <a:r>
              <a:rPr lang="en-US"/>
              <a:t>n+1 columns</a:t>
            </a:r>
          </a:p>
        </p:txBody>
      </p:sp>
      <p:cxnSp>
        <p:nvCxnSpPr>
          <p:cNvPr id="10" name="Straight Arrow Connector 9"/>
          <p:cNvCxnSpPr/>
          <p:nvPr/>
        </p:nvCxnSpPr>
        <p:spPr>
          <a:xfrm>
            <a:off x="2091065" y="1457230"/>
            <a:ext cx="186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22128" y="1660277"/>
            <a:ext cx="0" cy="1200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0046" y="1973600"/>
            <a:ext cx="872483" cy="369332"/>
          </a:xfrm>
          <a:prstGeom prst="rect">
            <a:avLst/>
          </a:prstGeom>
          <a:noFill/>
        </p:spPr>
        <p:txBody>
          <a:bodyPr wrap="none" rtlCol="0">
            <a:spAutoFit/>
          </a:bodyPr>
          <a:lstStyle/>
          <a:p>
            <a:r>
              <a:rPr lang="en-US"/>
              <a:t>m rows</a:t>
            </a:r>
          </a:p>
        </p:txBody>
      </p:sp>
      <p:sp>
        <p:nvSpPr>
          <p:cNvPr id="11" name="TextBox 10"/>
          <p:cNvSpPr txBox="1"/>
          <p:nvPr/>
        </p:nvSpPr>
        <p:spPr>
          <a:xfrm>
            <a:off x="4748820" y="1358321"/>
            <a:ext cx="4219553" cy="1200329"/>
          </a:xfrm>
          <a:prstGeom prst="rect">
            <a:avLst/>
          </a:prstGeom>
          <a:noFill/>
        </p:spPr>
        <p:txBody>
          <a:bodyPr wrap="none" rtlCol="0">
            <a:spAutoFit/>
          </a:bodyPr>
          <a:lstStyle/>
          <a:p>
            <a:pPr marL="285750" indent="-285750">
              <a:buFont typeface="Arial" charset="0"/>
              <a:buChar char="•"/>
            </a:pPr>
            <a:r>
              <a:rPr lang="en-US" dirty="0"/>
              <a:t>n independent variables (x’s)</a:t>
            </a:r>
          </a:p>
          <a:p>
            <a:pPr marL="285750" indent="-285750">
              <a:buFont typeface="Arial" charset="0"/>
              <a:buChar char="•"/>
            </a:pPr>
            <a:r>
              <a:rPr lang="en-US" dirty="0"/>
              <a:t>One dependent variable (y)</a:t>
            </a:r>
          </a:p>
          <a:p>
            <a:pPr marL="285750" indent="-285750">
              <a:buFont typeface="Arial" charset="0"/>
              <a:buChar char="•"/>
            </a:pPr>
            <a:r>
              <a:rPr lang="en-US" dirty="0"/>
              <a:t>Many more rows than columns (m &gt;&gt; n)</a:t>
            </a:r>
          </a:p>
          <a:p>
            <a:pPr marL="285750" indent="-285750">
              <a:buFont typeface="Arial" charset="0"/>
              <a:buChar char="•"/>
            </a:pPr>
            <a:r>
              <a:rPr lang="en-US" b="1" dirty="0"/>
              <a:t>The goal is y=f(x)</a:t>
            </a:r>
          </a:p>
        </p:txBody>
      </p:sp>
      <p:sp>
        <p:nvSpPr>
          <p:cNvPr id="16" name="TextBox 15"/>
          <p:cNvSpPr txBox="1"/>
          <p:nvPr/>
        </p:nvSpPr>
        <p:spPr>
          <a:xfrm>
            <a:off x="1972730" y="1475611"/>
            <a:ext cx="2141933" cy="1477328"/>
          </a:xfrm>
          <a:prstGeom prst="rect">
            <a:avLst/>
          </a:prstGeom>
          <a:noFill/>
        </p:spPr>
        <p:txBody>
          <a:bodyPr wrap="none" rtlCol="0">
            <a:spAutoFit/>
          </a:bodyPr>
          <a:lstStyle/>
          <a:p>
            <a:pPr algn="ctr"/>
            <a:r>
              <a:rPr lang="en-US" dirty="0"/>
              <a:t>x1   x2   x3   </a:t>
            </a:r>
            <a:r>
              <a:rPr lang="mr-IN" dirty="0"/>
              <a:t>…</a:t>
            </a:r>
            <a:r>
              <a:rPr lang="en-US" dirty="0"/>
              <a:t>.  </a:t>
            </a:r>
            <a:r>
              <a:rPr lang="en-US" dirty="0" err="1"/>
              <a:t>xn</a:t>
            </a:r>
            <a:r>
              <a:rPr lang="en-US" dirty="0"/>
              <a:t>   y</a:t>
            </a:r>
          </a:p>
          <a:p>
            <a:pPr algn="ctr"/>
            <a:r>
              <a:rPr lang="en-US" dirty="0"/>
              <a:t>x1   x2   x3   </a:t>
            </a:r>
            <a:r>
              <a:rPr lang="mr-IN" dirty="0"/>
              <a:t>…</a:t>
            </a:r>
            <a:r>
              <a:rPr lang="en-US" dirty="0"/>
              <a:t>.  </a:t>
            </a:r>
            <a:r>
              <a:rPr lang="en-US" dirty="0" err="1"/>
              <a:t>xn</a:t>
            </a:r>
            <a:r>
              <a:rPr lang="en-US" dirty="0"/>
              <a:t>   y</a:t>
            </a:r>
          </a:p>
          <a:p>
            <a:pPr algn="ctr"/>
            <a:r>
              <a:rPr lang="en-US" dirty="0"/>
              <a:t>x1   x2   x3   </a:t>
            </a:r>
            <a:r>
              <a:rPr lang="mr-IN" dirty="0"/>
              <a:t>…</a:t>
            </a:r>
            <a:r>
              <a:rPr lang="en-US" dirty="0"/>
              <a:t>.  </a:t>
            </a:r>
            <a:r>
              <a:rPr lang="en-US" dirty="0" err="1"/>
              <a:t>xn</a:t>
            </a:r>
            <a:r>
              <a:rPr lang="en-US" dirty="0"/>
              <a:t>   y</a:t>
            </a:r>
          </a:p>
          <a:p>
            <a:pPr algn="ctr"/>
            <a:r>
              <a:rPr lang="mr-IN" dirty="0"/>
              <a:t>…</a:t>
            </a:r>
            <a:r>
              <a:rPr lang="en-US" dirty="0"/>
              <a:t> </a:t>
            </a:r>
          </a:p>
          <a:p>
            <a:pPr algn="ctr"/>
            <a:r>
              <a:rPr lang="en-US" dirty="0"/>
              <a:t>x1   x2   x3   </a:t>
            </a:r>
            <a:r>
              <a:rPr lang="mr-IN" dirty="0"/>
              <a:t>…</a:t>
            </a:r>
            <a:r>
              <a:rPr lang="en-US" dirty="0"/>
              <a:t>.  </a:t>
            </a:r>
            <a:r>
              <a:rPr lang="en-US" dirty="0" err="1"/>
              <a:t>xn</a:t>
            </a:r>
            <a:r>
              <a:rPr lang="en-US" dirty="0"/>
              <a:t>   y</a:t>
            </a:r>
          </a:p>
        </p:txBody>
      </p:sp>
      <p:grpSp>
        <p:nvGrpSpPr>
          <p:cNvPr id="22" name="Group 21"/>
          <p:cNvGrpSpPr/>
          <p:nvPr/>
        </p:nvGrpSpPr>
        <p:grpSpPr>
          <a:xfrm>
            <a:off x="5774492" y="2892654"/>
            <a:ext cx="2490542" cy="1541799"/>
            <a:chOff x="1486749" y="4844573"/>
            <a:chExt cx="2490542" cy="1541799"/>
          </a:xfrm>
        </p:grpSpPr>
        <p:sp>
          <p:nvSpPr>
            <p:cNvPr id="6" name="TextBox 5"/>
            <p:cNvSpPr txBox="1"/>
            <p:nvPr/>
          </p:nvSpPr>
          <p:spPr>
            <a:xfrm>
              <a:off x="2071000" y="4845885"/>
              <a:ext cx="1906291" cy="1477328"/>
            </a:xfrm>
            <a:prstGeom prst="rect">
              <a:avLst/>
            </a:prstGeom>
            <a:noFill/>
          </p:spPr>
          <p:txBody>
            <a:bodyPr wrap="none" rtlCol="0">
              <a:spAutoFit/>
            </a:bodyPr>
            <a:lstStyle/>
            <a:p>
              <a:pPr algn="ctr"/>
              <a:r>
                <a:rPr lang="en-US" dirty="0"/>
                <a:t>x1   x2   x3   </a:t>
              </a:r>
              <a:r>
                <a:rPr lang="mr-IN" dirty="0"/>
                <a:t>…</a:t>
              </a:r>
              <a:r>
                <a:rPr lang="en-US" dirty="0"/>
                <a:t>.  </a:t>
              </a:r>
              <a:r>
                <a:rPr lang="en-US" dirty="0" err="1"/>
                <a:t>xn</a:t>
              </a:r>
              <a:endParaRPr lang="en-US" dirty="0"/>
            </a:p>
            <a:p>
              <a:pPr algn="ctr"/>
              <a:r>
                <a:rPr lang="en-US" dirty="0"/>
                <a:t>x1   x2   x3   </a:t>
              </a:r>
              <a:r>
                <a:rPr lang="mr-IN" dirty="0"/>
                <a:t>…</a:t>
              </a:r>
              <a:r>
                <a:rPr lang="en-US" dirty="0"/>
                <a:t>.  </a:t>
              </a:r>
              <a:r>
                <a:rPr lang="en-US" dirty="0" err="1"/>
                <a:t>xn</a:t>
              </a:r>
              <a:endParaRPr lang="en-US" dirty="0"/>
            </a:p>
            <a:p>
              <a:pPr algn="ctr"/>
              <a:r>
                <a:rPr lang="en-US" dirty="0"/>
                <a:t>x1   x2   x3   </a:t>
              </a:r>
              <a:r>
                <a:rPr lang="mr-IN" dirty="0"/>
                <a:t>…</a:t>
              </a:r>
              <a:r>
                <a:rPr lang="en-US" dirty="0"/>
                <a:t>.  </a:t>
              </a:r>
              <a:r>
                <a:rPr lang="en-US" dirty="0" err="1"/>
                <a:t>xn</a:t>
              </a:r>
              <a:endParaRPr lang="en-US" dirty="0"/>
            </a:p>
            <a:p>
              <a:pPr algn="ctr"/>
              <a:r>
                <a:rPr lang="mr-IN" dirty="0"/>
                <a:t>…</a:t>
              </a:r>
              <a:r>
                <a:rPr lang="en-US" dirty="0"/>
                <a:t> </a:t>
              </a:r>
            </a:p>
            <a:p>
              <a:pPr algn="ctr"/>
              <a:r>
                <a:rPr lang="en-US" dirty="0"/>
                <a:t>x1   x2   x3   </a:t>
              </a:r>
              <a:r>
                <a:rPr lang="mr-IN" dirty="0"/>
                <a:t>…</a:t>
              </a:r>
              <a:r>
                <a:rPr lang="en-US" dirty="0"/>
                <a:t>.  </a:t>
              </a:r>
              <a:r>
                <a:rPr lang="en-US" dirty="0" err="1"/>
                <a:t>xn</a:t>
              </a:r>
              <a:endParaRPr lang="en-US" dirty="0"/>
            </a:p>
          </p:txBody>
        </p:sp>
        <p:sp>
          <p:nvSpPr>
            <p:cNvPr id="3" name="TextBox 2"/>
            <p:cNvSpPr txBox="1"/>
            <p:nvPr/>
          </p:nvSpPr>
          <p:spPr>
            <a:xfrm>
              <a:off x="1486749" y="5384694"/>
              <a:ext cx="473206" cy="369332"/>
            </a:xfrm>
            <a:prstGeom prst="rect">
              <a:avLst/>
            </a:prstGeom>
            <a:noFill/>
          </p:spPr>
          <p:txBody>
            <a:bodyPr wrap="none" rtlCol="0">
              <a:spAutoFit/>
            </a:bodyPr>
            <a:lstStyle/>
            <a:p>
              <a:r>
                <a:rPr lang="en-US" dirty="0"/>
                <a:t>X =</a:t>
              </a:r>
            </a:p>
          </p:txBody>
        </p:sp>
        <p:sp>
          <p:nvSpPr>
            <p:cNvPr id="5" name="Double Bracket 4"/>
            <p:cNvSpPr/>
            <p:nvPr/>
          </p:nvSpPr>
          <p:spPr>
            <a:xfrm>
              <a:off x="2017962" y="4844573"/>
              <a:ext cx="1899942" cy="154179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6181039" y="4814552"/>
            <a:ext cx="1036855" cy="1541799"/>
            <a:chOff x="5406802" y="4738861"/>
            <a:chExt cx="1036855" cy="1541799"/>
          </a:xfrm>
        </p:grpSpPr>
        <p:sp>
          <p:nvSpPr>
            <p:cNvPr id="12" name="TextBox 11"/>
            <p:cNvSpPr txBox="1"/>
            <p:nvPr/>
          </p:nvSpPr>
          <p:spPr>
            <a:xfrm>
              <a:off x="6047395" y="4738861"/>
              <a:ext cx="396262" cy="1477328"/>
            </a:xfrm>
            <a:prstGeom prst="rect">
              <a:avLst/>
            </a:prstGeom>
            <a:noFill/>
          </p:spPr>
          <p:txBody>
            <a:bodyPr wrap="none" rtlCol="0">
              <a:spAutoFit/>
            </a:bodyPr>
            <a:lstStyle/>
            <a:p>
              <a:pPr algn="ctr"/>
              <a:r>
                <a:rPr lang="en-US" dirty="0"/>
                <a:t>y</a:t>
              </a:r>
            </a:p>
            <a:p>
              <a:pPr algn="ctr"/>
              <a:r>
                <a:rPr lang="en-US" dirty="0"/>
                <a:t>y</a:t>
              </a:r>
            </a:p>
            <a:p>
              <a:pPr algn="ctr"/>
              <a:r>
                <a:rPr lang="en-US" dirty="0"/>
                <a:t>y</a:t>
              </a:r>
            </a:p>
            <a:p>
              <a:pPr algn="ctr"/>
              <a:r>
                <a:rPr lang="mr-IN" dirty="0"/>
                <a:t>…</a:t>
              </a:r>
              <a:r>
                <a:rPr lang="en-US" dirty="0"/>
                <a:t> </a:t>
              </a:r>
            </a:p>
            <a:p>
              <a:pPr algn="ctr"/>
              <a:r>
                <a:rPr lang="en-US" dirty="0"/>
                <a:t>y</a:t>
              </a:r>
            </a:p>
          </p:txBody>
        </p:sp>
        <p:sp>
          <p:nvSpPr>
            <p:cNvPr id="17" name="TextBox 16"/>
            <p:cNvSpPr txBox="1"/>
            <p:nvPr/>
          </p:nvSpPr>
          <p:spPr>
            <a:xfrm>
              <a:off x="5406802" y="5325094"/>
              <a:ext cx="465192" cy="369332"/>
            </a:xfrm>
            <a:prstGeom prst="rect">
              <a:avLst/>
            </a:prstGeom>
            <a:noFill/>
          </p:spPr>
          <p:txBody>
            <a:bodyPr wrap="none" rtlCol="0">
              <a:spAutoFit/>
            </a:bodyPr>
            <a:lstStyle/>
            <a:p>
              <a:r>
                <a:rPr lang="en-US" dirty="0"/>
                <a:t>Y</a:t>
              </a:r>
              <a:r>
                <a:rPr lang="en-US"/>
                <a:t> </a:t>
              </a:r>
              <a:r>
                <a:rPr lang="en-US" dirty="0"/>
                <a:t>=</a:t>
              </a:r>
            </a:p>
          </p:txBody>
        </p:sp>
        <p:sp>
          <p:nvSpPr>
            <p:cNvPr id="20" name="Double Bracket 19"/>
            <p:cNvSpPr/>
            <p:nvPr/>
          </p:nvSpPr>
          <p:spPr>
            <a:xfrm>
              <a:off x="5931381" y="4738861"/>
              <a:ext cx="512275" cy="154179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6569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75568" y="494685"/>
            <a:ext cx="8478778" cy="319088"/>
          </a:xfrm>
        </p:spPr>
        <p:txBody>
          <a:bodyPr>
            <a:normAutofit fontScale="90000"/>
          </a:bodyPr>
          <a:lstStyle/>
          <a:p>
            <a:r>
              <a:rPr lang="en-US" sz="4000" dirty="0">
                <a:latin typeface="+mn-lt"/>
              </a:rPr>
              <a:t>What Does a Model Look Like? – Linear Regression</a:t>
            </a:r>
            <a:r>
              <a:rPr lang="en-US" dirty="0"/>
              <a:t>	    </a:t>
            </a:r>
            <a:endParaRPr lang="en-US" sz="1800" b="0" dirty="0"/>
          </a:p>
        </p:txBody>
      </p:sp>
      <p:sp>
        <p:nvSpPr>
          <p:cNvPr id="4" name="Slide Number Placeholder 3"/>
          <p:cNvSpPr>
            <a:spLocks noGrp="1"/>
          </p:cNvSpPr>
          <p:nvPr>
            <p:ph type="sldNum" sz="quarter" idx="4294967295"/>
          </p:nvPr>
        </p:nvSpPr>
        <p:spPr>
          <a:xfrm>
            <a:off x="7432431" y="6500812"/>
            <a:ext cx="1524000" cy="238125"/>
          </a:xfrm>
        </p:spPr>
        <p:txBody>
          <a:bodyPr/>
          <a:lstStyle/>
          <a:p>
            <a:fld id="{02330697-FC26-4454-A3BE-90B07819C49A}" type="slidenum">
              <a:rPr lang="en-US" smtClean="0"/>
              <a:pPr/>
              <a:t>8</a:t>
            </a:fld>
            <a:endParaRPr lang="en-US" dirty="0"/>
          </a:p>
        </p:txBody>
      </p:sp>
      <p:sp>
        <p:nvSpPr>
          <p:cNvPr id="5" name="Content Placeholder 4"/>
          <p:cNvSpPr>
            <a:spLocks noGrp="1"/>
          </p:cNvSpPr>
          <p:nvPr>
            <p:ph idx="1"/>
          </p:nvPr>
        </p:nvSpPr>
        <p:spPr>
          <a:xfrm>
            <a:off x="282802" y="1566556"/>
            <a:ext cx="8626736" cy="4300536"/>
          </a:xfrm>
        </p:spPr>
        <p:txBody>
          <a:bodyPr>
            <a:normAutofit fontScale="92500" lnSpcReduction="20000"/>
          </a:bodyPr>
          <a:lstStyle/>
          <a:p>
            <a:pPr>
              <a:buNone/>
            </a:pPr>
            <a:r>
              <a:rPr lang="en-US" dirty="0"/>
              <a:t>One of the simplest yet most common models is a </a:t>
            </a:r>
            <a:r>
              <a:rPr lang="en-US" b="1" dirty="0"/>
              <a:t>linear regression</a:t>
            </a:r>
            <a:r>
              <a:rPr lang="en-US" dirty="0"/>
              <a:t>:</a:t>
            </a:r>
          </a:p>
          <a:p>
            <a:pPr lvl="1">
              <a:buNone/>
            </a:pPr>
            <a:r>
              <a:rPr lang="en-US" dirty="0"/>
              <a:t>			          y  = a</a:t>
            </a:r>
            <a:r>
              <a:rPr lang="en-US" baseline="-25000" dirty="0"/>
              <a:t>1</a:t>
            </a:r>
            <a:r>
              <a:rPr lang="en-US" dirty="0"/>
              <a:t> * x</a:t>
            </a:r>
            <a:r>
              <a:rPr lang="en-US" baseline="-25000" dirty="0"/>
              <a:t>1</a:t>
            </a:r>
            <a:r>
              <a:rPr lang="en-US" dirty="0"/>
              <a:t> + a</a:t>
            </a:r>
            <a:r>
              <a:rPr lang="en-US" baseline="-25000" dirty="0"/>
              <a:t>2</a:t>
            </a:r>
            <a:r>
              <a:rPr lang="en-US" dirty="0"/>
              <a:t> * x</a:t>
            </a:r>
            <a:r>
              <a:rPr lang="en-US" baseline="-25000" dirty="0"/>
              <a:t>2</a:t>
            </a:r>
            <a:r>
              <a:rPr lang="en-US" dirty="0"/>
              <a:t> + … + a</a:t>
            </a:r>
            <a:r>
              <a:rPr lang="en-US" baseline="-25000" dirty="0"/>
              <a:t>n</a:t>
            </a:r>
            <a:r>
              <a:rPr lang="en-US" dirty="0"/>
              <a:t> * </a:t>
            </a:r>
            <a:r>
              <a:rPr lang="en-US" dirty="0" err="1"/>
              <a:t>x</a:t>
            </a:r>
            <a:r>
              <a:rPr lang="en-US" baseline="-25000" dirty="0" err="1"/>
              <a:t>n</a:t>
            </a:r>
            <a:endParaRPr lang="en-US" baseline="-25000" dirty="0"/>
          </a:p>
          <a:p>
            <a:endParaRPr lang="en-US" dirty="0"/>
          </a:p>
          <a:p>
            <a:pPr>
              <a:buNone/>
            </a:pPr>
            <a:r>
              <a:rPr lang="en-US" dirty="0"/>
              <a:t>The </a:t>
            </a:r>
            <a:r>
              <a:rPr lang="en-US" b="1" dirty="0"/>
              <a:t>x</a:t>
            </a:r>
            <a:r>
              <a:rPr lang="en-US" dirty="0"/>
              <a:t>’s are variables, the </a:t>
            </a:r>
            <a:r>
              <a:rPr lang="en-US" b="1" dirty="0"/>
              <a:t>a</a:t>
            </a:r>
            <a:r>
              <a:rPr lang="en-US" dirty="0"/>
              <a:t>’s are model parameters (numbers set during the model building process), and y is the model output (score)</a:t>
            </a:r>
          </a:p>
          <a:p>
            <a:pPr>
              <a:buNone/>
            </a:pPr>
            <a:endParaRPr lang="en-US" dirty="0"/>
          </a:p>
          <a:p>
            <a:pPr>
              <a:buNone/>
            </a:pPr>
            <a:r>
              <a:rPr lang="en-US" dirty="0"/>
              <a:t>Simple example:</a:t>
            </a:r>
          </a:p>
          <a:p>
            <a:pPr>
              <a:buNone/>
            </a:pPr>
            <a:r>
              <a:rPr lang="en-US" sz="1800" dirty="0"/>
              <a:t>	x</a:t>
            </a:r>
            <a:r>
              <a:rPr lang="en-US" sz="1800" baseline="-25000" dirty="0"/>
              <a:t>1</a:t>
            </a:r>
            <a:r>
              <a:rPr lang="en-US" sz="1800" dirty="0"/>
              <a:t> = # times credit card account seen in past 3 days, x</a:t>
            </a:r>
            <a:r>
              <a:rPr lang="en-US" sz="1800" baseline="-25000" dirty="0"/>
              <a:t>2</a:t>
            </a:r>
            <a:r>
              <a:rPr lang="en-US" sz="1800" dirty="0"/>
              <a:t> = # times merchant seen in past week</a:t>
            </a:r>
          </a:p>
          <a:p>
            <a:pPr>
              <a:buNone/>
            </a:pPr>
            <a:endParaRPr lang="en-US" sz="1200" dirty="0"/>
          </a:p>
          <a:p>
            <a:pPr>
              <a:buNone/>
            </a:pPr>
            <a:r>
              <a:rPr lang="en-US" dirty="0"/>
              <a:t>Fraud score = 138 * x</a:t>
            </a:r>
            <a:r>
              <a:rPr lang="en-US" baseline="-25000" dirty="0"/>
              <a:t>1</a:t>
            </a:r>
            <a:r>
              <a:rPr lang="en-US" dirty="0"/>
              <a:t> + 226 * x</a:t>
            </a:r>
            <a:r>
              <a:rPr lang="en-US" baseline="-25000" dirty="0"/>
              <a:t>2</a:t>
            </a:r>
            <a:r>
              <a:rPr lang="en-US" dirty="0"/>
              <a:t>        </a:t>
            </a:r>
            <a:r>
              <a:rPr lang="en-US" b="1" dirty="0"/>
              <a:t>This is a Simple Model</a:t>
            </a:r>
          </a:p>
        </p:txBody>
      </p:sp>
      <p:cxnSp>
        <p:nvCxnSpPr>
          <p:cNvPr id="10" name="Straight Arrow Connector 9"/>
          <p:cNvCxnSpPr>
            <a:cxnSpLocks/>
          </p:cNvCxnSpPr>
          <p:nvPr/>
        </p:nvCxnSpPr>
        <p:spPr bwMode="auto">
          <a:xfrm flipV="1">
            <a:off x="2326241" y="5662477"/>
            <a:ext cx="124041" cy="360022"/>
          </a:xfrm>
          <a:prstGeom prst="straightConnector1">
            <a:avLst/>
          </a:prstGeom>
          <a:solidFill>
            <a:schemeClr val="accent1"/>
          </a:solidFill>
          <a:ln w="19050" cap="rnd" cmpd="sng" algn="ctr">
            <a:solidFill>
              <a:schemeClr val="tx1"/>
            </a:solidFill>
            <a:prstDash val="solid"/>
            <a:round/>
            <a:headEnd type="none" w="sm" len="sm"/>
            <a:tailEnd type="arrow"/>
          </a:ln>
          <a:effectLst/>
        </p:spPr>
      </p:cxnSp>
      <p:cxnSp>
        <p:nvCxnSpPr>
          <p:cNvPr id="12" name="Straight Arrow Connector 11"/>
          <p:cNvCxnSpPr>
            <a:cxnSpLocks/>
          </p:cNvCxnSpPr>
          <p:nvPr/>
        </p:nvCxnSpPr>
        <p:spPr bwMode="auto">
          <a:xfrm flipV="1">
            <a:off x="2565232" y="5639759"/>
            <a:ext cx="1162935" cy="413910"/>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13" name="TextBox 12"/>
          <p:cNvSpPr txBox="1"/>
          <p:nvPr/>
        </p:nvSpPr>
        <p:spPr>
          <a:xfrm>
            <a:off x="1321815" y="6082862"/>
            <a:ext cx="6452086" cy="215444"/>
          </a:xfrm>
          <a:prstGeom prst="rect">
            <a:avLst/>
          </a:prstGeom>
          <a:noFill/>
        </p:spPr>
        <p:txBody>
          <a:bodyPr wrap="square" lIns="0" tIns="0" rIns="0" bIns="0" rtlCol="0" anchor="b" anchorCtr="0">
            <a:spAutoFit/>
          </a:bodyPr>
          <a:lstStyle/>
          <a:p>
            <a:pPr algn="ctr"/>
            <a:r>
              <a:rPr lang="en-US" sz="1400" dirty="0"/>
              <a:t>These numbers, the model parameters, are set during the model building process</a:t>
            </a:r>
          </a:p>
        </p:txBody>
      </p:sp>
    </p:spTree>
    <p:extLst>
      <p:ext uri="{BB962C8B-B14F-4D97-AF65-F5344CB8AC3E}">
        <p14:creationId xmlns:p14="http://schemas.microsoft.com/office/powerpoint/2010/main" val="197002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19" y="58102"/>
            <a:ext cx="7886700" cy="1325563"/>
          </a:xfrm>
        </p:spPr>
        <p:txBody>
          <a:bodyPr>
            <a:normAutofit/>
          </a:bodyPr>
          <a:lstStyle/>
          <a:p>
            <a:r>
              <a:rPr lang="en-US" sz="3600" b="1" dirty="0"/>
              <a:t>Linear Regression: </a:t>
            </a:r>
            <a:br>
              <a:rPr lang="en-US" sz="3600" b="1" dirty="0"/>
            </a:br>
            <a:r>
              <a:rPr lang="en-US" sz="3600" b="1" dirty="0"/>
              <a:t>a Simple but Common Model</a:t>
            </a:r>
          </a:p>
        </p:txBody>
      </p:sp>
      <p:sp>
        <p:nvSpPr>
          <p:cNvPr id="4" name="Slide Number Placeholder 3"/>
          <p:cNvSpPr>
            <a:spLocks noGrp="1"/>
          </p:cNvSpPr>
          <p:nvPr>
            <p:ph type="sldNum" sz="quarter" idx="12"/>
          </p:nvPr>
        </p:nvSpPr>
        <p:spPr/>
        <p:txBody>
          <a:bodyPr/>
          <a:lstStyle/>
          <a:p>
            <a:fld id="{88CD9788-50B9-FE4F-BD86-303CACCBE7E1}" type="slidenum">
              <a:rPr lang="en-US" smtClean="0"/>
              <a:t>9</a:t>
            </a:fld>
            <a:endParaRPr lang="en-US" dirty="0"/>
          </a:p>
        </p:txBody>
      </p:sp>
      <mc:AlternateContent xmlns:mc="http://schemas.openxmlformats.org/markup-compatibility/2006" xmlns:a14="http://schemas.microsoft.com/office/drawing/2010/main">
        <mc:Choice Requires="a14">
          <p:sp>
            <p:nvSpPr>
              <p:cNvPr id="7" name="Rectangle 6"/>
              <p:cNvSpPr/>
              <p:nvPr/>
            </p:nvSpPr>
            <p:spPr>
              <a:xfrm>
                <a:off x="530619" y="1361304"/>
                <a:ext cx="8082762" cy="5208542"/>
              </a:xfrm>
              <a:prstGeom prst="rect">
                <a:avLst/>
              </a:prstGeom>
            </p:spPr>
            <p:txBody>
              <a:bodyPr wrap="square">
                <a:spAutoFit/>
              </a:bodyPr>
              <a:lstStyle/>
              <a:p>
                <a:pPr marL="228600" marR="0">
                  <a:spcBef>
                    <a:spcPts val="0"/>
                  </a:spcBef>
                  <a:spcAft>
                    <a:spcPts val="0"/>
                  </a:spcAft>
                </a:pPr>
                <a:r>
                  <a:rPr lang="en-US" dirty="0">
                    <a:latin typeface="Calibri" charset="0"/>
                    <a:ea typeface="Times New Roman" charset="0"/>
                    <a:cs typeface="Times New Roman" charset="0"/>
                  </a:rPr>
                  <a:t>Write</a:t>
                </a:r>
                <a14:m>
                  <m:oMath xmlns:m="http://schemas.openxmlformats.org/officeDocument/2006/math">
                    <m:r>
                      <a:rPr lang="en-US" i="1">
                        <a:effectLst/>
                        <a:latin typeface="Cambria Math" charset="0"/>
                        <a:ea typeface="Times New Roman" charset="0"/>
                        <a:cs typeface="Times New Roman" charset="0"/>
                      </a:rPr>
                      <m:t> </m:t>
                    </m:r>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m:t>
                    </m:r>
                    <m:sSub>
                      <m:sSubPr>
                        <m:ctrlPr>
                          <a:rPr lang="en-US" i="1">
                            <a:effectLst/>
                            <a:latin typeface="Cambria Math" panose="02040503050406030204" pitchFamily="18" charset="0"/>
                            <a:ea typeface="Times New Roman" charset="0"/>
                            <a:cs typeface="Times New Roman" charset="0"/>
                          </a:rPr>
                        </m:ctrlPr>
                      </m:sSubPr>
                      <m:e>
                        <m:r>
                          <a:rPr lang="en-US" i="1">
                            <a:effectLst/>
                            <a:latin typeface="Cambria Math" charset="0"/>
                            <a:ea typeface="Times New Roman" charset="0"/>
                            <a:cs typeface="Times New Roman" charset="0"/>
                          </a:rPr>
                          <m:t>𝐵</m:t>
                        </m:r>
                      </m:e>
                      <m:sub>
                        <m:r>
                          <a:rPr lang="en-US" i="1">
                            <a:effectLst/>
                            <a:latin typeface="Cambria Math" charset="0"/>
                            <a:ea typeface="Times New Roman" charset="0"/>
                            <a:cs typeface="Times New Roman" charset="0"/>
                          </a:rPr>
                          <m:t>0</m:t>
                        </m:r>
                      </m:sub>
                    </m:sSub>
                    <m:r>
                      <a:rPr lang="en-US" i="1">
                        <a:effectLst/>
                        <a:latin typeface="Cambria Math" charset="0"/>
                        <a:ea typeface="Times New Roman" charset="0"/>
                        <a:cs typeface="Times New Roman" charset="0"/>
                      </a:rPr>
                      <m:t>+</m:t>
                    </m:r>
                    <m:r>
                      <m:rPr>
                        <m:sty m:val="p"/>
                      </m:rPr>
                      <a:rPr lang="en-US">
                        <a:effectLst/>
                        <a:latin typeface="Cambria Math" charset="0"/>
                        <a:ea typeface="Times New Roman" charset="0"/>
                        <a:cs typeface="Times New Roman" charset="0"/>
                      </a:rPr>
                      <m:t>Σ</m:t>
                    </m:r>
                    <m:sSub>
                      <m:sSubPr>
                        <m:ctrlPr>
                          <a:rPr lang="en-US" i="1">
                            <a:effectLst/>
                            <a:latin typeface="Cambria Math" panose="02040503050406030204" pitchFamily="18" charset="0"/>
                            <a:ea typeface="Times New Roman" charset="0"/>
                            <a:cs typeface="Times New Roman" charset="0"/>
                          </a:rPr>
                        </m:ctrlPr>
                      </m:sSubPr>
                      <m:e>
                        <m:r>
                          <a:rPr lang="en-US" i="1">
                            <a:effectLst/>
                            <a:latin typeface="Cambria Math" charset="0"/>
                            <a:ea typeface="Times New Roman" charset="0"/>
                            <a:cs typeface="Times New Roman" charset="0"/>
                          </a:rPr>
                          <m:t>𝑥</m:t>
                        </m:r>
                      </m:e>
                      <m:sub>
                        <m:r>
                          <a:rPr lang="en-US" i="1">
                            <a:effectLst/>
                            <a:latin typeface="Cambria Math" charset="0"/>
                            <a:ea typeface="Times New Roman" charset="0"/>
                            <a:cs typeface="Times New Roman" charset="0"/>
                          </a:rPr>
                          <m:t>𝑖</m:t>
                        </m:r>
                      </m:sub>
                    </m:sSub>
                    <m:sSub>
                      <m:sSubPr>
                        <m:ctrlPr>
                          <a:rPr lang="en-US" i="1">
                            <a:effectLst/>
                            <a:latin typeface="Cambria Math" panose="02040503050406030204" pitchFamily="18" charset="0"/>
                            <a:ea typeface="Times New Roman" charset="0"/>
                            <a:cs typeface="Times New Roman" charset="0"/>
                          </a:rPr>
                        </m:ctrlPr>
                      </m:sSubPr>
                      <m:e>
                        <m:r>
                          <a:rPr lang="en-US" i="1">
                            <a:effectLst/>
                            <a:latin typeface="Cambria Math" charset="0"/>
                            <a:ea typeface="Times New Roman" charset="0"/>
                            <a:cs typeface="Times New Roman" charset="0"/>
                          </a:rPr>
                          <m:t>𝐵</m:t>
                        </m:r>
                      </m:e>
                      <m:sub>
                        <m:r>
                          <a:rPr lang="en-US" i="1">
                            <a:effectLst/>
                            <a:latin typeface="Cambria Math" charset="0"/>
                            <a:ea typeface="Times New Roman" charset="0"/>
                            <a:cs typeface="Times New Roman" charset="0"/>
                          </a:rPr>
                          <m:t>𝑖</m:t>
                        </m:r>
                      </m:sub>
                    </m:sSub>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𝑋𝐵</m:t>
                    </m:r>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𝑒</m:t>
                    </m:r>
                  </m:oMath>
                </a14:m>
                <a:r>
                  <a:rPr lang="en-US" dirty="0">
                    <a:effectLst/>
                    <a:latin typeface="Calibri" charset="0"/>
                    <a:ea typeface="Times New Roman" charset="0"/>
                    <a:cs typeface="Times New Roman" charset="0"/>
                  </a:rPr>
                  <a:t>, where we introduce a dummy variable </a:t>
                </a:r>
                <a14:m>
                  <m:oMath xmlns:m="http://schemas.openxmlformats.org/officeDocument/2006/math">
                    <m:sSub>
                      <m:sSubPr>
                        <m:ctrlPr>
                          <a:rPr lang="en-US" i="1">
                            <a:effectLst/>
                            <a:latin typeface="Cambria Math" panose="02040503050406030204" pitchFamily="18" charset="0"/>
                            <a:ea typeface="Times New Roman" charset="0"/>
                            <a:cs typeface="Times New Roman" charset="0"/>
                          </a:rPr>
                        </m:ctrlPr>
                      </m:sSubPr>
                      <m:e>
                        <m:r>
                          <a:rPr lang="en-US" i="1">
                            <a:effectLst/>
                            <a:latin typeface="Cambria Math" charset="0"/>
                            <a:ea typeface="Times New Roman" charset="0"/>
                            <a:cs typeface="Times New Roman" charset="0"/>
                          </a:rPr>
                          <m:t>𝑥</m:t>
                        </m:r>
                      </m:e>
                      <m:sub>
                        <m:r>
                          <a:rPr lang="en-US" i="1">
                            <a:effectLst/>
                            <a:latin typeface="Cambria Math" charset="0"/>
                            <a:ea typeface="Times New Roman" charset="0"/>
                            <a:cs typeface="Times New Roman" charset="0"/>
                          </a:rPr>
                          <m:t>0</m:t>
                        </m:r>
                      </m:sub>
                    </m:sSub>
                  </m:oMath>
                </a14:m>
                <a:r>
                  <a:rPr lang="en-US" dirty="0">
                    <a:effectLst/>
                    <a:latin typeface="Calibri" charset="0"/>
                    <a:ea typeface="Times New Roman" charset="0"/>
                    <a:cs typeface="Times New Roman" charset="0"/>
                  </a:rPr>
                  <a:t> = 1 for the constant term </a:t>
                </a:r>
                <a:r>
                  <a:rPr lang="en-US" i="1" dirty="0">
                    <a:effectLst/>
                    <a:latin typeface="Calibri" charset="0"/>
                    <a:ea typeface="Times New Roman" charset="0"/>
                    <a:cs typeface="Times New Roman" charset="0"/>
                  </a:rPr>
                  <a:t>B</a:t>
                </a:r>
                <a:r>
                  <a:rPr lang="en-US" i="1" baseline="-25000" dirty="0">
                    <a:effectLst/>
                    <a:latin typeface="Calibri" charset="0"/>
                    <a:ea typeface="Times New Roman" charset="0"/>
                    <a:cs typeface="Times New Roman" charset="0"/>
                  </a:rPr>
                  <a:t>0</a:t>
                </a:r>
                <a:r>
                  <a:rPr lang="en-US" dirty="0">
                    <a:effectLst/>
                    <a:latin typeface="Calibri" charset="0"/>
                    <a:ea typeface="Times New Roman" charset="0"/>
                    <a:cs typeface="Times New Roman" charset="0"/>
                  </a:rPr>
                  <a:t>. In this equation </a:t>
                </a:r>
                <a:r>
                  <a:rPr lang="en-US" i="1" dirty="0">
                    <a:effectLst/>
                    <a:latin typeface="Calibri" charset="0"/>
                    <a:ea typeface="Times New Roman" charset="0"/>
                    <a:cs typeface="Times New Roman" charset="0"/>
                  </a:rPr>
                  <a:t>Y</a:t>
                </a:r>
                <a:r>
                  <a:rPr lang="en-US" dirty="0">
                    <a:effectLst/>
                    <a:latin typeface="Calibri" charset="0"/>
                    <a:ea typeface="Times New Roman" charset="0"/>
                    <a:cs typeface="Times New Roman" charset="0"/>
                  </a:rPr>
                  <a:t>,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and </a:t>
                </a:r>
                <a:r>
                  <a:rPr lang="en-US" i="1" dirty="0">
                    <a:effectLst/>
                    <a:latin typeface="Calibri" charset="0"/>
                    <a:ea typeface="Times New Roman" charset="0"/>
                    <a:cs typeface="Times New Roman" charset="0"/>
                  </a:rPr>
                  <a:t>e</a:t>
                </a:r>
                <a:r>
                  <a:rPr lang="en-US" dirty="0">
                    <a:effectLst/>
                    <a:latin typeface="Calibri" charset="0"/>
                    <a:ea typeface="Times New Roman" charset="0"/>
                    <a:cs typeface="Times New Roman" charset="0"/>
                  </a:rPr>
                  <a:t> are vectors and </a:t>
                </a:r>
                <a:r>
                  <a:rPr lang="en-US" i="1" dirty="0">
                    <a:effectLst/>
                    <a:latin typeface="Calibri" charset="0"/>
                    <a:ea typeface="Times New Roman" charset="0"/>
                    <a:cs typeface="Times New Roman" charset="0"/>
                  </a:rPr>
                  <a:t>X</a:t>
                </a:r>
                <a:r>
                  <a:rPr lang="en-US" dirty="0">
                    <a:effectLst/>
                    <a:latin typeface="Calibri" charset="0"/>
                    <a:ea typeface="Times New Roman" charset="0"/>
                    <a:cs typeface="Times New Roman" charset="0"/>
                  </a:rPr>
                  <a:t> is the data matrix.</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The sum of the squared errors is</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To minimize the error set the derivative of the error with respect to the parameters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to zero:</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14:m>
                  <m:oMath xmlns:m="http://schemas.openxmlformats.org/officeDocument/2006/math">
                    <m:f>
                      <m:fPr>
                        <m:ctrlPr>
                          <a:rPr lang="mr-IN" i="1" smtClean="0">
                            <a:effectLst/>
                            <a:latin typeface="Cambria Math" panose="02040503050406030204" pitchFamily="18" charset="0"/>
                            <a:ea typeface="Times New Roman" charset="0"/>
                            <a:cs typeface="Times New Roman" charset="0"/>
                          </a:rPr>
                        </m:ctrlPr>
                      </m:fPr>
                      <m:num>
                        <m:r>
                          <a:rPr lang="mr-IN" i="1" smtClean="0">
                            <a:effectLst/>
                            <a:latin typeface="Cambria Math" charset="0"/>
                            <a:ea typeface="Cambria Math" charset="0"/>
                            <a:cs typeface="Cambria Math" charset="0"/>
                          </a:rPr>
                          <m:t>𝜕</m:t>
                        </m:r>
                        <m:r>
                          <a:rPr lang="en-US" b="0" i="1" smtClean="0">
                            <a:effectLst/>
                            <a:latin typeface="Cambria Math" charset="0"/>
                            <a:ea typeface="Cambria Math" charset="0"/>
                            <a:cs typeface="Cambria Math" charset="0"/>
                          </a:rPr>
                          <m:t>𝑆𝑆𝐸</m:t>
                        </m:r>
                      </m:num>
                      <m:den>
                        <m:r>
                          <a:rPr lang="mr-IN" i="1" smtClean="0">
                            <a:effectLst/>
                            <a:latin typeface="Cambria Math" charset="0"/>
                            <a:ea typeface="Cambria Math" charset="0"/>
                            <a:cs typeface="Cambria Math" charset="0"/>
                          </a:rPr>
                          <m:t>𝜕</m:t>
                        </m:r>
                        <m:r>
                          <a:rPr lang="en-US" b="0" i="1" smtClean="0">
                            <a:effectLst/>
                            <a:latin typeface="Cambria Math" charset="0"/>
                            <a:ea typeface="Cambria Math" charset="0"/>
                            <a:cs typeface="Cambria Math" charset="0"/>
                          </a:rPr>
                          <m:t>𝐵</m:t>
                        </m:r>
                      </m:den>
                    </m:f>
                    <m:r>
                      <a:rPr lang="en-US" b="0" i="1" smtClean="0">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2</m:t>
                    </m:r>
                    <m:d>
                      <m:dPr>
                        <m:begChr m:val="["/>
                        <m:endChr m:val="]"/>
                        <m:ctrlPr>
                          <a:rPr lang="en-US" i="1">
                            <a:effectLst/>
                            <a:latin typeface="Cambria Math" panose="02040503050406030204" pitchFamily="18" charset="0"/>
                            <a:ea typeface="Times New Roman" charset="0"/>
                            <a:cs typeface="Times New Roman" charset="0"/>
                          </a:rPr>
                        </m:ctrlPr>
                      </m:dPr>
                      <m:e>
                        <m:d>
                          <m:dPr>
                            <m:ctrlPr>
                              <a:rPr lang="en-US" i="1">
                                <a:effectLst/>
                                <a:latin typeface="Cambria Math" panose="02040503050406030204" pitchFamily="18" charset="0"/>
                                <a:ea typeface="Times New Roman" charset="0"/>
                                <a:cs typeface="Times New Roman" charset="0"/>
                              </a:rPr>
                            </m:ctrlPr>
                          </m:dPr>
                          <m:e>
                            <m:sSup>
                              <m:sSupPr>
                                <m:ctrlPr>
                                  <a:rPr lang="en-US" i="1">
                                    <a:effectLst/>
                                    <a:latin typeface="Cambria Math" panose="02040503050406030204" pitchFamily="18"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panose="02040503050406030204" pitchFamily="18"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e>
                    </m:d>
                    <m:r>
                      <a:rPr lang="en-US" i="1">
                        <a:effectLst/>
                        <a:latin typeface="Cambria Math" charset="0"/>
                        <a:ea typeface="Times New Roman" charset="0"/>
                        <a:cs typeface="Times New Roman" charset="0"/>
                      </a:rPr>
                      <m:t>=0 </m:t>
                    </m:r>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which gives the answer for the best parameters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to minimize the error, </a:t>
                </a:r>
              </a:p>
              <a:p>
                <a:pPr marL="228600" marR="0">
                  <a:spcBef>
                    <a:spcPts val="0"/>
                  </a:spcBef>
                  <a:spcAft>
                    <a:spcPts val="0"/>
                  </a:spcAft>
                </a:pPr>
                <a:endParaRPr lang="en-US" i="1" dirty="0">
                  <a:latin typeface="Calibri" charset="0"/>
                  <a:ea typeface="Times New Roman" charset="0"/>
                  <a:cs typeface="Times New Roman" charset="0"/>
                </a:endParaRPr>
              </a:p>
              <a:p>
                <a:pPr marL="228600" marR="0">
                  <a:spcBef>
                    <a:spcPts val="0"/>
                  </a:spcBef>
                  <a:spcAft>
                    <a:spcPts val="0"/>
                  </a:spcAft>
                </a:pPr>
                <a14:m>
                  <m:oMath xmlns:m="http://schemas.openxmlformats.org/officeDocument/2006/math">
                    <m:d>
                      <m:dPr>
                        <m:ctrlPr>
                          <a:rPr lang="en-US" i="1">
                            <a:effectLst/>
                            <a:latin typeface="Cambria Math" panose="02040503050406030204" pitchFamily="18" charset="0"/>
                            <a:ea typeface="Times New Roman" charset="0"/>
                            <a:cs typeface="Times New Roman" charset="0"/>
                          </a:rPr>
                        </m:ctrlPr>
                      </m:dPr>
                      <m:e>
                        <m:sSup>
                          <m:sSupPr>
                            <m:ctrlPr>
                              <a:rPr lang="en-US" i="1">
                                <a:effectLst/>
                                <a:latin typeface="Cambria Math" panose="02040503050406030204" pitchFamily="18"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panose="02040503050406030204" pitchFamily="18"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oMath>
                </a14:m>
                <a:r>
                  <a:rPr lang="en-US" dirty="0">
                    <a:effectLst/>
                    <a:latin typeface="Calibri" charset="0"/>
                    <a:ea typeface="Times New Roman" charset="0"/>
                    <a:cs typeface="Times New Roman" charset="0"/>
                  </a:rPr>
                  <a:t>.</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Solving for</a:t>
                </a:r>
                <a:r>
                  <a:rPr lang="en-US" i="1" dirty="0">
                    <a:effectLst/>
                    <a:latin typeface="Calibri" charset="0"/>
                    <a:ea typeface="Times New Roman" charset="0"/>
                    <a:cs typeface="Times New Roman" charset="0"/>
                  </a:rPr>
                  <a:t> B</a:t>
                </a:r>
                <a:r>
                  <a:rPr lang="en-US" dirty="0">
                    <a:effectLst/>
                    <a:latin typeface="Calibri" charset="0"/>
                    <a:ea typeface="Times New Roman" charset="0"/>
                    <a:cs typeface="Times New Roman" charset="0"/>
                  </a:rPr>
                  <a:t> gives </a:t>
                </a:r>
                <a14:m>
                  <m:oMath xmlns:m="http://schemas.openxmlformats.org/officeDocument/2006/math">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panose="02040503050406030204" pitchFamily="18" charset="0"/>
                            <a:ea typeface="Times New Roman" charset="0"/>
                            <a:cs typeface="Times New Roman" charset="0"/>
                          </a:rPr>
                        </m:ctrlPr>
                      </m:sSupPr>
                      <m:e>
                        <m:d>
                          <m:dPr>
                            <m:ctrlPr>
                              <a:rPr lang="en-US" i="1">
                                <a:effectLst/>
                                <a:latin typeface="Cambria Math" panose="02040503050406030204" pitchFamily="18" charset="0"/>
                                <a:ea typeface="Times New Roman" charset="0"/>
                                <a:cs typeface="Times New Roman" charset="0"/>
                              </a:rPr>
                            </m:ctrlPr>
                          </m:dPr>
                          <m:e>
                            <m:sSup>
                              <m:sSupPr>
                                <m:ctrlPr>
                                  <a:rPr lang="en-US" i="1">
                                    <a:effectLst/>
                                    <a:latin typeface="Cambria Math" panose="02040503050406030204" pitchFamily="18"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e>
                      <m:sup>
                        <m:r>
                          <a:rPr lang="en-US" i="1">
                            <a:effectLst/>
                            <a:latin typeface="Cambria Math" charset="0"/>
                            <a:ea typeface="Times New Roman" charset="0"/>
                            <a:cs typeface="Times New Roman" charset="0"/>
                          </a:rPr>
                          <m:t>−1</m:t>
                        </m:r>
                      </m:sup>
                    </m:sSup>
                    <m:d>
                      <m:dPr>
                        <m:ctrlPr>
                          <a:rPr lang="en-US" i="1">
                            <a:effectLst/>
                            <a:latin typeface="Cambria Math" panose="02040503050406030204" pitchFamily="18" charset="0"/>
                            <a:ea typeface="Times New Roman" charset="0"/>
                            <a:cs typeface="Times New Roman" charset="0"/>
                          </a:rPr>
                        </m:ctrlPr>
                      </m:dPr>
                      <m:e>
                        <m:sSup>
                          <m:sSupPr>
                            <m:ctrlPr>
                              <a:rPr lang="en-US" i="1">
                                <a:effectLst/>
                                <a:latin typeface="Cambria Math" panose="02040503050406030204" pitchFamily="18"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e>
                    </m:d>
                    <m:r>
                      <a:rPr lang="en-US" i="1">
                        <a:effectLst/>
                        <a:latin typeface="Cambria Math" charset="0"/>
                        <a:ea typeface="Times New Roman" charset="0"/>
                        <a:cs typeface="Times New Roman" charset="0"/>
                      </a:rPr>
                      <m:t>.</m:t>
                    </m:r>
                  </m:oMath>
                </a14:m>
                <a:r>
                  <a:rPr lang="en-US" dirty="0">
                    <a:effectLst/>
                    <a:latin typeface="Calibri" charset="0"/>
                    <a:ea typeface="Calibri" charset="0"/>
                    <a:cs typeface="Times New Roman" charset="0"/>
                  </a:rPr>
                  <a:t> So finding the coefficients/solution to a linear regression requires inverting the covariance matrix.</a:t>
                </a:r>
              </a:p>
            </p:txBody>
          </p:sp>
        </mc:Choice>
        <mc:Fallback xmlns="">
          <p:sp>
            <p:nvSpPr>
              <p:cNvPr id="7" name="Rectangle 6"/>
              <p:cNvSpPr>
                <a:spLocks noRot="1" noChangeAspect="1" noMove="1" noResize="1" noEditPoints="1" noAdjustHandles="1" noChangeArrowheads="1" noChangeShapeType="1" noTextEdit="1"/>
              </p:cNvSpPr>
              <p:nvPr/>
            </p:nvSpPr>
            <p:spPr>
              <a:xfrm>
                <a:off x="530619" y="1361304"/>
                <a:ext cx="8082762" cy="5208542"/>
              </a:xfrm>
              <a:prstGeom prst="rect">
                <a:avLst/>
              </a:prstGeom>
              <a:blipFill>
                <a:blip r:embed="rId2"/>
                <a:stretch>
                  <a:fillRect t="-243" b="-730"/>
                </a:stretch>
              </a:blipFill>
            </p:spPr>
            <p:txBody>
              <a:bodyPr/>
              <a:lstStyle/>
              <a:p>
                <a:r>
                  <a:rPr lang="en-US">
                    <a:noFill/>
                  </a:rPr>
                  <a:t> </a:t>
                </a:r>
              </a:p>
            </p:txBody>
          </p:sp>
        </mc:Fallback>
      </mc:AlternateContent>
      <p:grpSp>
        <p:nvGrpSpPr>
          <p:cNvPr id="9" name="Group 8"/>
          <p:cNvGrpSpPr/>
          <p:nvPr/>
        </p:nvGrpSpPr>
        <p:grpSpPr>
          <a:xfrm>
            <a:off x="6437475" y="111834"/>
            <a:ext cx="1960175" cy="1271832"/>
            <a:chOff x="1520301" y="2472157"/>
            <a:chExt cx="6082057" cy="3652597"/>
          </a:xfrm>
        </p:grpSpPr>
        <p:pic>
          <p:nvPicPr>
            <p:cNvPr id="10" name="Picture 1"/>
            <p:cNvPicPr>
              <a:picLocks noChangeAspect="1" noChangeArrowheads="1"/>
            </p:cNvPicPr>
            <p:nvPr/>
          </p:nvPicPr>
          <p:blipFill>
            <a:blip r:embed="rId3" cstate="print"/>
            <a:srcRect/>
            <a:stretch>
              <a:fillRect/>
            </a:stretch>
          </p:blipFill>
          <p:spPr bwMode="auto">
            <a:xfrm>
              <a:off x="1520301" y="2472157"/>
              <a:ext cx="6082057" cy="3652597"/>
            </a:xfrm>
            <a:prstGeom prst="rect">
              <a:avLst/>
            </a:prstGeom>
            <a:noFill/>
            <a:ln w="9525">
              <a:noFill/>
              <a:miter lim="800000"/>
              <a:headEnd/>
              <a:tailEnd/>
            </a:ln>
            <a:effectLst/>
          </p:spPr>
        </p:pic>
        <p:cxnSp>
          <p:nvCxnSpPr>
            <p:cNvPr id="11" name="Straight Connector 10"/>
            <p:cNvCxnSpPr/>
            <p:nvPr/>
          </p:nvCxnSpPr>
          <p:spPr bwMode="auto">
            <a:xfrm flipV="1">
              <a:off x="1897811" y="2734574"/>
              <a:ext cx="5296619" cy="2993367"/>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2" name="Straight Connector 11"/>
            <p:cNvCxnSpPr/>
            <p:nvPr/>
          </p:nvCxnSpPr>
          <p:spPr bwMode="auto">
            <a:xfrm>
              <a:off x="6824978" y="2949649"/>
              <a:ext cx="0" cy="207034"/>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3" name="Straight Connector 12"/>
            <p:cNvCxnSpPr/>
            <p:nvPr/>
          </p:nvCxnSpPr>
          <p:spPr bwMode="auto">
            <a:xfrm flipH="1">
              <a:off x="5695320" y="3586163"/>
              <a:ext cx="630" cy="649224"/>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4" name="Straight Connector 13"/>
            <p:cNvCxnSpPr/>
            <p:nvPr/>
          </p:nvCxnSpPr>
          <p:spPr bwMode="auto">
            <a:xfrm>
              <a:off x="4567238" y="3824288"/>
              <a:ext cx="4762" cy="385403"/>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5" name="Straight Connector 14"/>
            <p:cNvCxnSpPr/>
            <p:nvPr/>
          </p:nvCxnSpPr>
          <p:spPr bwMode="auto">
            <a:xfrm flipH="1">
              <a:off x="4277219" y="4398886"/>
              <a:ext cx="8626" cy="655607"/>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6" name="Straight Connector 15"/>
            <p:cNvCxnSpPr/>
            <p:nvPr/>
          </p:nvCxnSpPr>
          <p:spPr bwMode="auto">
            <a:xfrm>
              <a:off x="2295525" y="5524500"/>
              <a:ext cx="991" cy="205641"/>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7" name="Straight Connector 16"/>
            <p:cNvCxnSpPr/>
            <p:nvPr/>
          </p:nvCxnSpPr>
          <p:spPr bwMode="auto">
            <a:xfrm>
              <a:off x="3133725" y="4907756"/>
              <a:ext cx="0" cy="111919"/>
            </a:xfrm>
            <a:prstGeom prst="line">
              <a:avLst/>
            </a:prstGeom>
            <a:solidFill>
              <a:schemeClr val="accent1"/>
            </a:solidFill>
            <a:ln w="19050" cap="rnd" cmpd="sng" algn="ctr">
              <a:solidFill>
                <a:srgbClr val="FF0000"/>
              </a:solidFill>
              <a:prstDash val="solid"/>
              <a:round/>
              <a:headEnd type="none" w="sm" len="sm"/>
              <a:tailEnd type="none" w="sm" len="sm"/>
            </a:ln>
            <a:effectLst/>
          </p:spPr>
        </p:cxnSp>
      </p:grpSp>
      <p:pic>
        <p:nvPicPr>
          <p:cNvPr id="3" name="Picture 2">
            <a:extLst>
              <a:ext uri="{FF2B5EF4-FFF2-40B4-BE49-F238E27FC236}">
                <a16:creationId xmlns:a16="http://schemas.microsoft.com/office/drawing/2014/main" id="{FB5B3038-012A-5443-BB78-DF38AE5A97F8}"/>
              </a:ext>
            </a:extLst>
          </p:cNvPr>
          <p:cNvPicPr>
            <a:picLocks noChangeAspect="1"/>
          </p:cNvPicPr>
          <p:nvPr/>
        </p:nvPicPr>
        <p:blipFill>
          <a:blip r:embed="rId4"/>
          <a:stretch>
            <a:fillRect/>
          </a:stretch>
        </p:blipFill>
        <p:spPr>
          <a:xfrm>
            <a:off x="2385462" y="2959924"/>
            <a:ext cx="4572000" cy="246973"/>
          </a:xfrm>
          <a:prstGeom prst="rect">
            <a:avLst/>
          </a:prstGeom>
        </p:spPr>
      </p:pic>
    </p:spTree>
    <p:extLst>
      <p:ext uri="{BB962C8B-B14F-4D97-AF65-F5344CB8AC3E}">
        <p14:creationId xmlns:p14="http://schemas.microsoft.com/office/powerpoint/2010/main" val="3208986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497.1879"/>
  <p:tag name="ORIGINALWIDTH" val="1937.758"/>
  <p:tag name="OUTPUTDPI" val="1200"/>
  <p:tag name="LATEXADDIN" val="\documentclass{article}&#10;\usepackage{amsmath}&#10;\pagestyle{empty}&#10;\begin{document}&#10;\begin{align*}&#10;&amp; \rho_t+u\rho_r+\rho u_r+2u\rho/r=0 \\&#10;&amp; u_t+uu_r+\Gamma T\rho_r/\rho+\Gamma T_r=0 \\&#10;&amp; T_t+uT_r+(\gamma-1)T\left[u_r+2u/r\right ]=0&#10;\end{align*}&#10;\end{document}"/>
  <p:tag name="IGUANATEXSIZE" val="20"/>
  <p:tag name="IGUANATEXCURSOR" val="228"/>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93.4758"/>
  <p:tag name="ORIGINALWIDTH" val="1012.373"/>
  <p:tag name="OUTPUTDPI" val="1200"/>
  <p:tag name="LATEXADDIN" val="\documentclass{article}&#10;\usepackage{amsmath}&#10;\pagestyle{empty}&#10;\begin{document}&#10;$$\left ( \Sigma_i \big|x_{1i}-x_{2i}\big|^n\right)^{1/n}&#10;$$&#10;&#10;&#10;&#10;\end{document}"/>
  <p:tag name="IGUANATEXSIZE" val="20"/>
  <p:tag name="IGUANATEXCURSOR" val="140"/>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331.4586"/>
  <p:tag name="ORIGINALWIDTH" val="731.1586"/>
  <p:tag name="OUTPUTDPI" val="1200"/>
  <p:tag name="LATEXADDIN" val="\documentclass{article}&#10;\usepackage{amsmath}&#10;\pagestyle{empty}&#10;\begin{document}&#10;$$PC_1=\Sigma_i a_i z_i$$&#10;$$PC_2=\Sigma_i b_i z_i$$&#10;&#10;&#10;&#10;\end{document}"/>
  <p:tag name="IGUANATEXSIZE" val="20"/>
  <p:tag name="IGUANATEXCURSOR" val="112"/>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243.7195"/>
  <p:tag name="ORIGINALWIDTH" val="656.168"/>
  <p:tag name="OUTPUTDPI" val="1200"/>
  <p:tag name="LATEXADDIN" val="\documentclass{article}&#10;\usepackage{amsmath}&#10;\pagestyle{empty}&#10;\begin{document}&#10;$$z_i={x_i-\mu_i\over\sigma_i}$$&#10;&#10;&#10;&#10;\end{document}"/>
  <p:tag name="IGUANATEXSIZE" val="20"/>
  <p:tag name="IGUANATEXCURSOR" val="112"/>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288.7139"/>
  <p:tag name="ORIGINALWIDTH" val="923.8845"/>
  <p:tag name="OUTPUTDPI" val="1200"/>
  <p:tag name="LATEXADDIN" val="\documentclass{article}&#10;\usepackage{amsmath}&#10;\pagestyle{empty}&#10;\begin{document}&#10;$$z_i={PC_i-\mu_{PC_i}\over\sigma_{PC_i}}$$&#10;&#10;&#10;&#10;\end{document}"/>
  <p:tag name="IGUANATEXSIZE" val="20"/>
  <p:tag name="IGUANATEXCURSOR" val="120"/>
  <p:tag name="TRANSPARENCY" val="True"/>
  <p:tag name="FILENAME" val=""/>
  <p:tag name="INPUTTYPE" val="0"/>
  <p:tag name="LATEXENGINEID" val="0"/>
  <p:tag name="TEMPFOLDER" val="c:\temp\"/>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9664</TotalTime>
  <Words>4659</Words>
  <Application>Microsoft Macintosh PowerPoint</Application>
  <PresentationFormat>On-screen Show (4:3)</PresentationFormat>
  <Paragraphs>872</Paragraphs>
  <Slides>51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Cambria Math</vt:lpstr>
      <vt:lpstr>Times New Roman</vt:lpstr>
      <vt:lpstr>Office Theme</vt:lpstr>
      <vt:lpstr>1/30 Class 3 – Modeling, Fuzzy Matching</vt:lpstr>
      <vt:lpstr>What is a Model?</vt:lpstr>
      <vt:lpstr>Why Do We Use Models</vt:lpstr>
      <vt:lpstr>What is a Statistical Model?</vt:lpstr>
      <vt:lpstr>What is a Statistical Model</vt:lpstr>
      <vt:lpstr>What Does a Model Look Like?</vt:lpstr>
      <vt:lpstr>How To Approach Numeric Data</vt:lpstr>
      <vt:lpstr>What Does a Model Look Like? – Linear Regression     </vt:lpstr>
      <vt:lpstr>Linear Regression:  a Simple but Common Model</vt:lpstr>
      <vt:lpstr>Linear Regressions Require Matrix Inversion</vt:lpstr>
      <vt:lpstr>For Binary Output Models, Logistic Regression is Better</vt:lpstr>
      <vt:lpstr>There are Many Methods for Statistical Models</vt:lpstr>
      <vt:lpstr>PowerPoint Presentation</vt:lpstr>
      <vt:lpstr>PowerPoint Presentation</vt:lpstr>
      <vt:lpstr>PowerPoint Presentation</vt:lpstr>
      <vt:lpstr>PowerPoint Presentation</vt:lpstr>
      <vt:lpstr>What Do We Do When We Build A Model?     </vt:lpstr>
      <vt:lpstr>Use Historical Data to Build Model M0     </vt:lpstr>
      <vt:lpstr>The Model Score Defines Levels Of Badness     </vt:lpstr>
      <vt:lpstr>We Decide a location for a Score Cutoff     </vt:lpstr>
      <vt:lpstr>The Score and Cutoff Define Decision Regions      </vt:lpstr>
      <vt:lpstr>PowerPoint Presentation</vt:lpstr>
      <vt:lpstr>Now We Have New Data, But in a  Biased Region      </vt:lpstr>
      <vt:lpstr>Our Data For Building M1 Looks Like This      </vt:lpstr>
      <vt:lpstr>The New Model M1 is Generally Different From M0      </vt:lpstr>
      <vt:lpstr>We Use the Predictions of M1 to Label the Unknown Data Points</vt:lpstr>
      <vt:lpstr>Now We Rebuild M1 Using All the Data</vt:lpstr>
      <vt:lpstr>Summary of Reject Inference Process</vt:lpstr>
      <vt:lpstr>What’s Going On in Reject Inference?</vt:lpstr>
      <vt:lpstr>Fuzzy Matching Algorithms</vt:lpstr>
      <vt:lpstr>Some Fuzzy Matching Algorithms for Individual Field Values</vt:lpstr>
      <vt:lpstr>Levenshtein Edit and N Grams</vt:lpstr>
      <vt:lpstr>Some Fuzzy Matching Algorithms for Columns</vt:lpstr>
      <vt:lpstr>Some Multidimensional Distance Metrics to Match Records</vt:lpstr>
      <vt:lpstr>Different Choices of n Give Different Distance Measures</vt:lpstr>
      <vt:lpstr>Generalized Distance Measures Between Vectors</vt:lpstr>
      <vt:lpstr>Ad Hoc Fuzzy Matching Algorithms</vt:lpstr>
      <vt:lpstr>Find Records For a Thomas Williams</vt:lpstr>
      <vt:lpstr>Homework 3 – Find the Thomas Williams</vt:lpstr>
      <vt:lpstr>Break     </vt:lpstr>
      <vt:lpstr>Two Ways to Scale Variables/Scores</vt:lpstr>
      <vt:lpstr>How To Scale Data</vt:lpstr>
      <vt:lpstr>Another Way To Scale: Quantile Binning</vt:lpstr>
      <vt:lpstr>Quantile Binning: Replace Variable or Score With Sorted Bin Number</vt:lpstr>
      <vt:lpstr>Extreme Quantile Binning: Replace Variable or Score With Record Rank Order</vt:lpstr>
      <vt:lpstr>Common to Use Rank Order When Combining Scores</vt:lpstr>
      <vt:lpstr>Project 1 Report Outline</vt:lpstr>
      <vt:lpstr>Project 1 High-Level Plan</vt:lpstr>
      <vt:lpstr>Steps to Build an Unsupervised Fraud Model</vt:lpstr>
      <vt:lpstr>Unsupervised Fraud Algorithm</vt:lpstr>
      <vt:lpstr>Unsupervised Fraud Algorithm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coggeshall</dc:creator>
  <cp:lastModifiedBy>steve coggeshall</cp:lastModifiedBy>
  <cp:revision>1205</cp:revision>
  <cp:lastPrinted>2019-06-07T16:25:40Z</cp:lastPrinted>
  <dcterms:created xsi:type="dcterms:W3CDTF">2016-12-14T00:44:22Z</dcterms:created>
  <dcterms:modified xsi:type="dcterms:W3CDTF">2020-01-29T19:08:29Z</dcterms:modified>
</cp:coreProperties>
</file>