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6"/>
  </p:notesMasterIdLst>
  <p:sldIdLst>
    <p:sldId id="353" r:id="rId2"/>
    <p:sldId id="1928" r:id="rId3"/>
    <p:sldId id="1927" r:id="rId4"/>
    <p:sldId id="1090" r:id="rId5"/>
    <p:sldId id="1039" r:id="rId6"/>
    <p:sldId id="1040" r:id="rId7"/>
    <p:sldId id="1041" r:id="rId8"/>
    <p:sldId id="1051" r:id="rId9"/>
    <p:sldId id="1074" r:id="rId10"/>
    <p:sldId id="1042" r:id="rId11"/>
    <p:sldId id="1066" r:id="rId12"/>
    <p:sldId id="1067" r:id="rId13"/>
    <p:sldId id="1045" r:id="rId14"/>
    <p:sldId id="1046" r:id="rId15"/>
    <p:sldId id="1047" r:id="rId16"/>
    <p:sldId id="1048" r:id="rId17"/>
    <p:sldId id="1049" r:id="rId18"/>
    <p:sldId id="1061" r:id="rId19"/>
    <p:sldId id="1088" r:id="rId20"/>
    <p:sldId id="1092" r:id="rId21"/>
    <p:sldId id="1091" r:id="rId22"/>
    <p:sldId id="1093" r:id="rId23"/>
    <p:sldId id="1094" r:id="rId24"/>
    <p:sldId id="1095" r:id="rId25"/>
    <p:sldId id="1922" r:id="rId26"/>
    <p:sldId id="1096" r:id="rId27"/>
    <p:sldId id="310" r:id="rId28"/>
    <p:sldId id="321" r:id="rId29"/>
    <p:sldId id="322" r:id="rId30"/>
    <p:sldId id="1097" r:id="rId31"/>
    <p:sldId id="1106" r:id="rId32"/>
    <p:sldId id="1080" r:id="rId33"/>
    <p:sldId id="1921" r:id="rId34"/>
    <p:sldId id="785" r:id="rId35"/>
    <p:sldId id="786" r:id="rId36"/>
    <p:sldId id="1924" r:id="rId37"/>
    <p:sldId id="787" r:id="rId38"/>
    <p:sldId id="788" r:id="rId39"/>
    <p:sldId id="308" r:id="rId40"/>
    <p:sldId id="338" r:id="rId41"/>
    <p:sldId id="1925" r:id="rId42"/>
    <p:sldId id="1926" r:id="rId43"/>
    <p:sldId id="1071" r:id="rId44"/>
    <p:sldId id="107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00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horzBarState="maximized">
    <p:restoredLeft sz="3319"/>
    <p:restoredTop sz="97687"/>
  </p:normalViewPr>
  <p:slideViewPr>
    <p:cSldViewPr snapToGrid="0" snapToObjects="1">
      <p:cViewPr varScale="1">
        <p:scale>
          <a:sx n="216" d="100"/>
          <a:sy n="216" d="100"/>
        </p:scale>
        <p:origin x="1624"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0A69E-4FC8-8249-BC28-1B039120D3AC}" type="datetimeFigureOut">
              <a:rPr lang="en-US" smtClean="0"/>
              <a:t>2/5/20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6B85C-57F3-154F-B42E-754239D30DE5}" type="slidenum">
              <a:rPr lang="en-US" smtClean="0"/>
              <a:t>‹#›</a:t>
            </a:fld>
            <a:endParaRPr lang="en-US"/>
          </a:p>
        </p:txBody>
      </p:sp>
    </p:spTree>
    <p:extLst>
      <p:ext uri="{BB962C8B-B14F-4D97-AF65-F5344CB8AC3E}">
        <p14:creationId xmlns:p14="http://schemas.microsoft.com/office/powerpoint/2010/main" val="1374429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ヒラギノ角ゴ Pro W3" charset="-128"/>
              </a:defRPr>
            </a:lvl1pPr>
            <a:lvl2pPr marL="742950" indent="-285750">
              <a:spcBef>
                <a:spcPct val="30000"/>
              </a:spcBef>
              <a:defRPr sz="1200">
                <a:solidFill>
                  <a:schemeClr val="tx1"/>
                </a:solidFill>
                <a:latin typeface="Arial" charset="0"/>
                <a:ea typeface="ヒラギノ角ゴ Pro W3" charset="-128"/>
              </a:defRPr>
            </a:lvl2pPr>
            <a:lvl3pPr marL="1143000" indent="-228600">
              <a:spcBef>
                <a:spcPct val="30000"/>
              </a:spcBef>
              <a:defRPr sz="1200">
                <a:solidFill>
                  <a:schemeClr val="tx1"/>
                </a:solidFill>
                <a:latin typeface="Arial" charset="0"/>
                <a:ea typeface="ヒラギノ角ゴ Pro W3" charset="-128"/>
              </a:defRPr>
            </a:lvl3pPr>
            <a:lvl4pPr marL="1600200" indent="-228600">
              <a:spcBef>
                <a:spcPct val="30000"/>
              </a:spcBef>
              <a:defRPr sz="1200">
                <a:solidFill>
                  <a:schemeClr val="tx1"/>
                </a:solidFill>
                <a:latin typeface="Arial" charset="0"/>
                <a:ea typeface="ヒラギノ角ゴ Pro W3" charset="-128"/>
              </a:defRPr>
            </a:lvl4pPr>
            <a:lvl5pPr marL="2057400" indent="-228600">
              <a:spcBef>
                <a:spcPct val="30000"/>
              </a:spcBef>
              <a:defRPr sz="12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2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2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2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200">
                <a:solidFill>
                  <a:schemeClr val="tx1"/>
                </a:solidFill>
                <a:latin typeface="Arial" charset="0"/>
                <a:ea typeface="ヒラギノ角ゴ Pro W3" charset="-128"/>
              </a:defRPr>
            </a:lvl9pPr>
          </a:lstStyle>
          <a:p>
            <a:pPr>
              <a:spcBef>
                <a:spcPct val="0"/>
              </a:spcBef>
            </a:pPr>
            <a:fld id="{AB95AEAF-C5EE-F24D-AC12-BC30E1975C2C}" type="slidenum">
              <a:rPr lang="en-US" altLang="en-US"/>
              <a:pPr>
                <a:spcBef>
                  <a:spcPct val="0"/>
                </a:spcBef>
              </a:pPr>
              <a:t>28</a:t>
            </a:fld>
            <a:endParaRPr lang="en-US"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ヒラギノ角ゴ Pro W3" charset="-128"/>
              </a:rPr>
              <a:t>Replace photo of Candace with stock</a:t>
            </a:r>
          </a:p>
          <a:p>
            <a:pPr eaLnBrk="1" hangingPunct="1"/>
            <a:endParaRPr lang="en-US" altLang="en-US">
              <a:ea typeface="ヒラギノ角ゴ Pro W3" charset="-128"/>
            </a:endParaRPr>
          </a:p>
          <a:p>
            <a:pPr eaLnBrk="1" hangingPunct="1"/>
            <a:endParaRPr lang="en-US" altLang="en-US">
              <a:ea typeface="ヒラギノ角ゴ Pro W3" charset="-128"/>
            </a:endParaRPr>
          </a:p>
          <a:p>
            <a:pPr eaLnBrk="1" hangingPunct="1"/>
            <a:r>
              <a:rPr lang="en-US" altLang="en-US">
                <a:ea typeface="ヒラギノ角ゴ Pro W3" charset="-128"/>
              </a:rPr>
              <a:t>This is a standard text slide</a:t>
            </a:r>
          </a:p>
          <a:p>
            <a:pPr eaLnBrk="1" hangingPunct="1"/>
            <a:r>
              <a:rPr lang="en-US" altLang="en-US">
                <a:ea typeface="ヒラギノ角ゴ Pro W3" charset="-128"/>
              </a:rPr>
              <a:t>Your title is 24 point and the second line wraps to the top as to not interfere with the subtitle.  </a:t>
            </a:r>
          </a:p>
          <a:p>
            <a:pPr eaLnBrk="1" hangingPunct="1"/>
            <a:r>
              <a:rPr lang="en-US" altLang="en-US">
                <a:ea typeface="ヒラギノ角ゴ Pro W3" charset="-128"/>
              </a:rPr>
              <a:t>The sub is 16 pt.  There is also a layout version of this with no subtitle if you prefer.</a:t>
            </a:r>
          </a:p>
        </p:txBody>
      </p:sp>
    </p:spTree>
    <p:extLst>
      <p:ext uri="{BB962C8B-B14F-4D97-AF65-F5344CB8AC3E}">
        <p14:creationId xmlns:p14="http://schemas.microsoft.com/office/powerpoint/2010/main" val="906589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ヒラギノ角ゴ Pro W3" charset="-128"/>
              </a:rPr>
              <a:t>Middle east</a:t>
            </a:r>
          </a:p>
          <a:p>
            <a:r>
              <a:rPr lang="en-US" altLang="en-US">
                <a:ea typeface="ヒラギノ角ゴ Pro W3" charset="-128"/>
              </a:rPr>
              <a:t>Latino</a:t>
            </a:r>
          </a:p>
          <a:p>
            <a:r>
              <a:rPr lang="en-US" altLang="en-US">
                <a:ea typeface="ヒラギノ角ゴ Pro W3" charset="-128"/>
              </a:rPr>
              <a:t>African am</a:t>
            </a:r>
          </a:p>
          <a:p>
            <a:r>
              <a:rPr lang="en-US" altLang="en-US">
                <a:ea typeface="ヒラギノ角ゴ Pro W3" charset="-128"/>
              </a:rPr>
              <a:t>African am</a:t>
            </a:r>
          </a:p>
          <a:p>
            <a:endParaRPr lang="en-US" altLang="en-US">
              <a:ea typeface="ヒラギノ角ゴ Pro W3" charset="-128"/>
            </a:endParaRPr>
          </a:p>
          <a:p>
            <a:r>
              <a:rPr lang="en-US" altLang="en-US">
                <a:ea typeface="ヒラギノ角ゴ Pro W3" charset="-128"/>
              </a:rPr>
              <a:t>Add stock photos that resemble the “real” people in the photos</a:t>
            </a:r>
          </a:p>
        </p:txBody>
      </p:sp>
    </p:spTree>
    <p:extLst>
      <p:ext uri="{BB962C8B-B14F-4D97-AF65-F5344CB8AC3E}">
        <p14:creationId xmlns:p14="http://schemas.microsoft.com/office/powerpoint/2010/main" val="386580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35</a:t>
            </a:fld>
            <a:endParaRPr lang="en-US"/>
          </a:p>
        </p:txBody>
      </p:sp>
    </p:spTree>
    <p:extLst>
      <p:ext uri="{BB962C8B-B14F-4D97-AF65-F5344CB8AC3E}">
        <p14:creationId xmlns:p14="http://schemas.microsoft.com/office/powerpoint/2010/main" val="4219194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36</a:t>
            </a:fld>
            <a:endParaRPr lang="en-US"/>
          </a:p>
        </p:txBody>
      </p:sp>
    </p:spTree>
    <p:extLst>
      <p:ext uri="{BB962C8B-B14F-4D97-AF65-F5344CB8AC3E}">
        <p14:creationId xmlns:p14="http://schemas.microsoft.com/office/powerpoint/2010/main" val="1182175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37</a:t>
            </a:fld>
            <a:endParaRPr lang="en-US"/>
          </a:p>
        </p:txBody>
      </p:sp>
    </p:spTree>
    <p:extLst>
      <p:ext uri="{BB962C8B-B14F-4D97-AF65-F5344CB8AC3E}">
        <p14:creationId xmlns:p14="http://schemas.microsoft.com/office/powerpoint/2010/main" val="2735735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40</a:t>
            </a:fld>
            <a:endParaRPr lang="en-US"/>
          </a:p>
        </p:txBody>
      </p:sp>
    </p:spTree>
    <p:extLst>
      <p:ext uri="{BB962C8B-B14F-4D97-AF65-F5344CB8AC3E}">
        <p14:creationId xmlns:p14="http://schemas.microsoft.com/office/powerpoint/2010/main" val="699653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42</a:t>
            </a:fld>
            <a:endParaRPr lang="en-US"/>
          </a:p>
        </p:txBody>
      </p:sp>
    </p:spTree>
    <p:extLst>
      <p:ext uri="{BB962C8B-B14F-4D97-AF65-F5344CB8AC3E}">
        <p14:creationId xmlns:p14="http://schemas.microsoft.com/office/powerpoint/2010/main" val="67306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C507F-C711-FB4E-9980-F17B0E83623D}" type="datetime1">
              <a:rPr lang="en-US" smtClean="0"/>
              <a:t>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74987-170C-5C48-B529-D22B5234C191}" type="datetime1">
              <a:rPr lang="en-US" smtClean="0"/>
              <a:t>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33D58-4C16-C048-A740-A56DAEDB5C70}" type="datetime1">
              <a:rPr lang="en-US" smtClean="0"/>
              <a:t>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Fin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9888" y="869951"/>
            <a:ext cx="8405812" cy="319088"/>
          </a:xfrm>
        </p:spPr>
        <p:txBody>
          <a:bodyPr/>
          <a:lstStyle/>
          <a:p>
            <a:r>
              <a:rPr lang="en-US"/>
              <a:t>Click to edit Master title style</a:t>
            </a:r>
            <a:endParaRPr lang="en-US" dirty="0"/>
          </a:p>
        </p:txBody>
      </p:sp>
      <p:sp>
        <p:nvSpPr>
          <p:cNvPr id="3" name="Content Placeholder 2"/>
          <p:cNvSpPr>
            <a:spLocks noGrp="1"/>
          </p:cNvSpPr>
          <p:nvPr>
            <p:ph idx="1"/>
          </p:nvPr>
        </p:nvSpPr>
        <p:spPr bwMode="gray">
          <a:xfrm>
            <a:off x="369888" y="1687513"/>
            <a:ext cx="8405812" cy="43005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spect="1" noChangeArrowheads="1"/>
          </p:cNvSpPr>
          <p:nvPr>
            <p:ph type="ftr" sz="quarter" idx="10"/>
          </p:nvPr>
        </p:nvSpPr>
        <p:spPr bwMode="gray"/>
        <p:txBody>
          <a:bodyPr/>
          <a:lstStyle>
            <a:lvl1pPr>
              <a:defRPr/>
            </a:lvl1pPr>
          </a:lstStyle>
          <a:p>
            <a:pPr>
              <a:defRPr/>
            </a:pPr>
            <a:endParaRPr lang="en-US" dirty="0"/>
          </a:p>
        </p:txBody>
      </p:sp>
      <p:sp>
        <p:nvSpPr>
          <p:cNvPr id="5" name="Rectangle 6"/>
          <p:cNvSpPr>
            <a:spLocks noGrp="1" noChangeArrowheads="1"/>
          </p:cNvSpPr>
          <p:nvPr>
            <p:ph type="sldNum" sz="quarter" idx="11"/>
          </p:nvPr>
        </p:nvSpPr>
        <p:spPr bwMode="gray"/>
        <p:txBody>
          <a:bodyPr/>
          <a:lstStyle>
            <a:lvl1pPr>
              <a:defRPr/>
            </a:lvl1pPr>
          </a:lstStyle>
          <a:p>
            <a:pPr>
              <a:defRPr/>
            </a:pPr>
            <a:fld id="{A94B9148-225C-4CEB-963A-DF097CE30754}" type="slidenum">
              <a:rPr lang="en-US"/>
              <a:pPr>
                <a:defRPr/>
              </a:pPr>
              <a:t>‹#›</a:t>
            </a:fld>
            <a:endParaRPr lang="en-US" sz="1400" dirty="0"/>
          </a:p>
        </p:txBody>
      </p:sp>
    </p:spTree>
    <p:extLst>
      <p:ext uri="{BB962C8B-B14F-4D97-AF65-F5344CB8AC3E}">
        <p14:creationId xmlns:p14="http://schemas.microsoft.com/office/powerpoint/2010/main" val="1379139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E8FB2AFF-1BE0-42C7-AB8B-B07C67F7CB38}" type="slidenum">
              <a:rPr lang="en-US" smtClean="0"/>
              <a:pPr>
                <a:defRPr/>
              </a:pPr>
              <a:t>‹#›</a:t>
            </a:fld>
            <a:endParaRPr lang="en-US" sz="1400"/>
          </a:p>
        </p:txBody>
      </p:sp>
    </p:spTree>
    <p:extLst>
      <p:ext uri="{BB962C8B-B14F-4D97-AF65-F5344CB8AC3E}">
        <p14:creationId xmlns:p14="http://schemas.microsoft.com/office/powerpoint/2010/main" val="320191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4A49E-DE58-3A43-8243-47508D233332}" type="datetime1">
              <a:rPr lang="en-US" smtClean="0"/>
              <a:t>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0EC75-7CEA-374E-A321-B54ED15A2653}" type="datetime1">
              <a:rPr lang="en-US" smtClean="0"/>
              <a:t>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6588B-673C-154D-B084-D457DFD285F0}" type="datetime1">
              <a:rPr lang="en-US" smtClean="0"/>
              <a:t>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186C2F-739B-9C43-9280-9095C862FED4}" type="datetime1">
              <a:rPr lang="en-US" smtClean="0"/>
              <a:t>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D68A46-94F7-E541-BB47-1A76E6082E21}" type="datetime1">
              <a:rPr lang="en-US" smtClean="0"/>
              <a:t>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45C2E-2E46-7140-9E31-A8892F7542A7}" type="datetime1">
              <a:rPr lang="en-US" smtClean="0"/>
              <a:t>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6D8C-72FB-D448-8394-BBEA53A1D9FA}" type="datetime1">
              <a:rPr lang="en-US" smtClean="0"/>
              <a:t>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0C63D-D438-A040-BF01-98273FE3C4BF}" type="datetime1">
              <a:rPr lang="en-US" smtClean="0"/>
              <a:t>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15156-9ECB-274D-816B-D36D2076BD1E}" type="datetime1">
              <a:rPr lang="en-US" smtClean="0"/>
              <a:t>2/5/20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D9788-50B9-FE4F-BD86-303CACCBE7E1}" type="slidenum">
              <a:rPr lang="en-US" smtClean="0"/>
              <a:t>‹#›</a:t>
            </a:fld>
            <a:endParaRPr lang="en-US"/>
          </a:p>
        </p:txBody>
      </p:sp>
    </p:spTree>
    <p:extLst>
      <p:ext uri="{BB962C8B-B14F-4D97-AF65-F5344CB8AC3E}">
        <p14:creationId xmlns:p14="http://schemas.microsoft.com/office/powerpoint/2010/main" val="20391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image" Target="../media/image7.emf"/><Relationship Id="rId1" Type="http://schemas.openxmlformats.org/officeDocument/2006/relationships/slideLayout" Target="../slideLayouts/slideLayout4.xml"/><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 Id="rId14" Type="http://schemas.openxmlformats.org/officeDocument/2006/relationships/image" Target="../media/image1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mailto:johnsmith123@gmail.com"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1.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7.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3.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4.xml"/><Relationship Id="rId1" Type="http://schemas.openxmlformats.org/officeDocument/2006/relationships/tags" Target="../tags/tag4.xml"/><Relationship Id="rId5" Type="http://schemas.openxmlformats.org/officeDocument/2006/relationships/image" Target="../media/image42.emf"/><Relationship Id="rId4" Type="http://schemas.openxmlformats.org/officeDocument/2006/relationships/image" Target="../media/image4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391" y="119269"/>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a:latin typeface="+mn-lt"/>
              </a:rPr>
              <a:t>1/31 Class 4 </a:t>
            </a:r>
            <a:r>
              <a:rPr lang="mr-IN" sz="3600" dirty="0">
                <a:latin typeface="+mn-lt"/>
              </a:rPr>
              <a:t>–</a:t>
            </a:r>
            <a:r>
              <a:rPr lang="en-US" sz="3600" dirty="0">
                <a:latin typeface="+mn-lt"/>
              </a:rPr>
              <a:t> Identity Resolution</a:t>
            </a:r>
          </a:p>
        </p:txBody>
      </p:sp>
      <p:sp>
        <p:nvSpPr>
          <p:cNvPr id="4" name="Content Placeholder 3"/>
          <p:cNvSpPr>
            <a:spLocks noGrp="1"/>
          </p:cNvSpPr>
          <p:nvPr>
            <p:ph sz="half" idx="2"/>
          </p:nvPr>
        </p:nvSpPr>
        <p:spPr>
          <a:xfrm>
            <a:off x="628650" y="1825625"/>
            <a:ext cx="7886700" cy="4351338"/>
          </a:xfrm>
        </p:spPr>
        <p:txBody>
          <a:bodyPr>
            <a:normAutofit/>
          </a:bodyPr>
          <a:lstStyle/>
          <a:p>
            <a:r>
              <a:rPr lang="en-US" sz="2400" dirty="0"/>
              <a:t>Look at Homework 3 – find Thomas Williams</a:t>
            </a:r>
          </a:p>
          <a:p>
            <a:r>
              <a:rPr lang="en-US" sz="2400" dirty="0"/>
              <a:t>Fuzzy matching for names, addresses</a:t>
            </a:r>
          </a:p>
          <a:p>
            <a:r>
              <a:rPr lang="en-US" sz="2400" dirty="0"/>
              <a:t>Modeling algorithm: decision trees</a:t>
            </a:r>
          </a:p>
        </p:txBody>
      </p:sp>
      <p:sp>
        <p:nvSpPr>
          <p:cNvPr id="5" name="Slide Number Placeholder 4"/>
          <p:cNvSpPr>
            <a:spLocks noGrp="1"/>
          </p:cNvSpPr>
          <p:nvPr>
            <p:ph type="sldNum" sz="quarter" idx="12"/>
          </p:nvPr>
        </p:nvSpPr>
        <p:spPr/>
        <p:txBody>
          <a:bodyPr/>
          <a:lstStyle/>
          <a:p>
            <a:fld id="{88CD9788-50B9-FE4F-BD86-303CACCBE7E1}" type="slidenum">
              <a:rPr lang="en-US" smtClean="0"/>
              <a:t>1</a:t>
            </a:fld>
            <a:endParaRPr lang="en-US"/>
          </a:p>
        </p:txBody>
      </p:sp>
    </p:spTree>
    <p:extLst>
      <p:ext uri="{BB962C8B-B14F-4D97-AF65-F5344CB8AC3E}">
        <p14:creationId xmlns:p14="http://schemas.microsoft.com/office/powerpoint/2010/main" val="538771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normAutofit/>
          </a:bodyPr>
          <a:lstStyle/>
          <a:p>
            <a:r>
              <a:rPr lang="en-US" sz="3600" dirty="0">
                <a:latin typeface="+mn-lt"/>
              </a:rPr>
              <a:t>First/Last Name Switching Problems</a:t>
            </a:r>
          </a:p>
        </p:txBody>
      </p:sp>
      <p:sp>
        <p:nvSpPr>
          <p:cNvPr id="5" name="Slide Number Placeholder 4"/>
          <p:cNvSpPr>
            <a:spLocks noGrp="1"/>
          </p:cNvSpPr>
          <p:nvPr>
            <p:ph type="sldNum" sz="quarter" idx="12"/>
          </p:nvPr>
        </p:nvSpPr>
        <p:spPr/>
        <p:txBody>
          <a:bodyPr/>
          <a:lstStyle/>
          <a:p>
            <a:fld id="{88CD9788-50B9-FE4F-BD86-303CACCBE7E1}" type="slidenum">
              <a:rPr lang="en-US" smtClean="0"/>
              <a:t>10</a:t>
            </a:fld>
            <a:endParaRPr lang="en-US"/>
          </a:p>
        </p:txBody>
      </p:sp>
      <p:pic>
        <p:nvPicPr>
          <p:cNvPr id="3" name="Picture 2">
            <a:extLst>
              <a:ext uri="{FF2B5EF4-FFF2-40B4-BE49-F238E27FC236}">
                <a16:creationId xmlns:a16="http://schemas.microsoft.com/office/drawing/2014/main" id="{2C937F3B-B542-274D-BCE2-EAF24D12FF3B}"/>
              </a:ext>
            </a:extLst>
          </p:cNvPr>
          <p:cNvPicPr>
            <a:picLocks noChangeAspect="1"/>
          </p:cNvPicPr>
          <p:nvPr/>
        </p:nvPicPr>
        <p:blipFill>
          <a:blip r:embed="rId2"/>
          <a:stretch>
            <a:fillRect/>
          </a:stretch>
        </p:blipFill>
        <p:spPr>
          <a:xfrm>
            <a:off x="2090401" y="1501408"/>
            <a:ext cx="2412326" cy="5037504"/>
          </a:xfrm>
          <a:prstGeom prst="rect">
            <a:avLst/>
          </a:prstGeom>
        </p:spPr>
      </p:pic>
      <p:pic>
        <p:nvPicPr>
          <p:cNvPr id="7" name="Picture 6">
            <a:extLst>
              <a:ext uri="{FF2B5EF4-FFF2-40B4-BE49-F238E27FC236}">
                <a16:creationId xmlns:a16="http://schemas.microsoft.com/office/drawing/2014/main" id="{6B87854A-5E86-1E42-A1C9-FC23550C9129}"/>
              </a:ext>
            </a:extLst>
          </p:cNvPr>
          <p:cNvPicPr>
            <a:picLocks noChangeAspect="1"/>
          </p:cNvPicPr>
          <p:nvPr/>
        </p:nvPicPr>
        <p:blipFill>
          <a:blip r:embed="rId3"/>
          <a:stretch>
            <a:fillRect/>
          </a:stretch>
        </p:blipFill>
        <p:spPr>
          <a:xfrm>
            <a:off x="5373062" y="1501408"/>
            <a:ext cx="2412326" cy="5037505"/>
          </a:xfrm>
          <a:prstGeom prst="rect">
            <a:avLst/>
          </a:prstGeom>
        </p:spPr>
      </p:pic>
      <p:sp>
        <p:nvSpPr>
          <p:cNvPr id="8" name="TextBox 7">
            <a:extLst>
              <a:ext uri="{FF2B5EF4-FFF2-40B4-BE49-F238E27FC236}">
                <a16:creationId xmlns:a16="http://schemas.microsoft.com/office/drawing/2014/main" id="{9A8AF933-58F7-9249-81D2-1CF90D887E2E}"/>
              </a:ext>
            </a:extLst>
          </p:cNvPr>
          <p:cNvSpPr txBox="1"/>
          <p:nvPr/>
        </p:nvSpPr>
        <p:spPr>
          <a:xfrm>
            <a:off x="715009" y="938705"/>
            <a:ext cx="4152996" cy="369332"/>
          </a:xfrm>
          <a:prstGeom prst="rect">
            <a:avLst/>
          </a:prstGeom>
          <a:noFill/>
        </p:spPr>
        <p:txBody>
          <a:bodyPr wrap="none" rtlCol="0">
            <a:spAutoFit/>
          </a:bodyPr>
          <a:lstStyle/>
          <a:p>
            <a:r>
              <a:rPr lang="en-US" dirty="0"/>
              <a:t>Some example ambiguous first/last names</a:t>
            </a:r>
          </a:p>
        </p:txBody>
      </p:sp>
    </p:spTree>
    <p:extLst>
      <p:ext uri="{BB962C8B-B14F-4D97-AF65-F5344CB8AC3E}">
        <p14:creationId xmlns:p14="http://schemas.microsoft.com/office/powerpoint/2010/main" val="603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56" y="95228"/>
            <a:ext cx="7886700" cy="659889"/>
          </a:xfrm>
        </p:spPr>
        <p:txBody>
          <a:bodyPr>
            <a:normAutofit/>
          </a:bodyPr>
          <a:lstStyle/>
          <a:p>
            <a:r>
              <a:rPr lang="en-US" sz="3600" dirty="0">
                <a:latin typeface="+mn-lt"/>
              </a:rPr>
              <a:t>Question: Are These the Same People? </a:t>
            </a:r>
          </a:p>
        </p:txBody>
      </p:sp>
      <p:sp>
        <p:nvSpPr>
          <p:cNvPr id="5" name="Slide Number Placeholder 4"/>
          <p:cNvSpPr>
            <a:spLocks noGrp="1"/>
          </p:cNvSpPr>
          <p:nvPr>
            <p:ph type="sldNum" sz="quarter" idx="12"/>
          </p:nvPr>
        </p:nvSpPr>
        <p:spPr>
          <a:xfrm>
            <a:off x="6457950" y="6356351"/>
            <a:ext cx="2057400" cy="365125"/>
          </a:xfrm>
        </p:spPr>
        <p:txBody>
          <a:bodyPr/>
          <a:lstStyle/>
          <a:p>
            <a:fld id="{88CD9788-50B9-FE4F-BD86-303CACCBE7E1}" type="slidenum">
              <a:rPr lang="en-US" smtClean="0"/>
              <a:t>11</a:t>
            </a:fld>
            <a:endParaRPr lang="en-US"/>
          </a:p>
        </p:txBody>
      </p:sp>
      <p:sp>
        <p:nvSpPr>
          <p:cNvPr id="3" name="TextBox 2">
            <a:extLst>
              <a:ext uri="{FF2B5EF4-FFF2-40B4-BE49-F238E27FC236}">
                <a16:creationId xmlns:a16="http://schemas.microsoft.com/office/drawing/2014/main" id="{CAFDAE26-D61C-854D-879B-EC1B8E382921}"/>
              </a:ext>
            </a:extLst>
          </p:cNvPr>
          <p:cNvSpPr txBox="1"/>
          <p:nvPr/>
        </p:nvSpPr>
        <p:spPr>
          <a:xfrm>
            <a:off x="5034731" y="1422518"/>
            <a:ext cx="3784804" cy="4524315"/>
          </a:xfrm>
          <a:prstGeom prst="rect">
            <a:avLst/>
          </a:prstGeom>
          <a:noFill/>
        </p:spPr>
        <p:txBody>
          <a:bodyPr wrap="square" rtlCol="0">
            <a:spAutoFit/>
          </a:bodyPr>
          <a:lstStyle/>
          <a:p>
            <a:r>
              <a:rPr lang="en-US" dirty="0"/>
              <a:t>If 2 of these Thomas Williams share the same birthday, would you guess that they are the same person?</a:t>
            </a:r>
          </a:p>
          <a:p>
            <a:endParaRPr lang="en-US" dirty="0"/>
          </a:p>
          <a:p>
            <a:endParaRPr lang="en-US" dirty="0"/>
          </a:p>
          <a:p>
            <a:r>
              <a:rPr lang="en-US" dirty="0"/>
              <a:t>How would you decide?</a:t>
            </a:r>
          </a:p>
          <a:p>
            <a:endParaRPr lang="en-US" dirty="0"/>
          </a:p>
          <a:p>
            <a:endParaRPr lang="en-US" dirty="0"/>
          </a:p>
          <a:p>
            <a:r>
              <a:rPr lang="en-US" dirty="0"/>
              <a:t>What’s the probability that two of these records will “accidentally” share the same birthday?</a:t>
            </a:r>
          </a:p>
          <a:p>
            <a:endParaRPr lang="en-US" dirty="0"/>
          </a:p>
          <a:p>
            <a:endParaRPr lang="en-US" dirty="0"/>
          </a:p>
          <a:p>
            <a:r>
              <a:rPr lang="en-US" dirty="0"/>
              <a:t>This problem is part of Identity Resolution: determine which identity/person is this for each record.</a:t>
            </a:r>
          </a:p>
        </p:txBody>
      </p:sp>
      <p:pic>
        <p:nvPicPr>
          <p:cNvPr id="6" name="Picture 5">
            <a:extLst>
              <a:ext uri="{FF2B5EF4-FFF2-40B4-BE49-F238E27FC236}">
                <a16:creationId xmlns:a16="http://schemas.microsoft.com/office/drawing/2014/main" id="{E9EC5BD4-7EE2-A142-989E-5EEC14155959}"/>
              </a:ext>
            </a:extLst>
          </p:cNvPr>
          <p:cNvPicPr>
            <a:picLocks noChangeAspect="1"/>
          </p:cNvPicPr>
          <p:nvPr/>
        </p:nvPicPr>
        <p:blipFill>
          <a:blip r:embed="rId2"/>
          <a:stretch>
            <a:fillRect/>
          </a:stretch>
        </p:blipFill>
        <p:spPr>
          <a:xfrm>
            <a:off x="765629" y="1080840"/>
            <a:ext cx="2847837" cy="5361268"/>
          </a:xfrm>
          <a:prstGeom prst="rect">
            <a:avLst/>
          </a:prstGeom>
        </p:spPr>
      </p:pic>
      <p:cxnSp>
        <p:nvCxnSpPr>
          <p:cNvPr id="10" name="Straight Arrow Connector 9">
            <a:extLst>
              <a:ext uri="{FF2B5EF4-FFF2-40B4-BE49-F238E27FC236}">
                <a16:creationId xmlns:a16="http://schemas.microsoft.com/office/drawing/2014/main" id="{9404B6E8-26B4-814F-B53A-84151D16DEEB}"/>
              </a:ext>
            </a:extLst>
          </p:cNvPr>
          <p:cNvCxnSpPr/>
          <p:nvPr/>
        </p:nvCxnSpPr>
        <p:spPr>
          <a:xfrm flipH="1">
            <a:off x="3692996" y="3074825"/>
            <a:ext cx="6607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B21D4AA-BB9A-7047-B1DE-548B1B0200AE}"/>
              </a:ext>
            </a:extLst>
          </p:cNvPr>
          <p:cNvCxnSpPr/>
          <p:nvPr/>
        </p:nvCxnSpPr>
        <p:spPr>
          <a:xfrm flipH="1">
            <a:off x="3692996" y="6017618"/>
            <a:ext cx="6607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31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133" y="136524"/>
            <a:ext cx="7886700" cy="1325563"/>
          </a:xfrm>
        </p:spPr>
        <p:txBody>
          <a:bodyPr>
            <a:normAutofit/>
          </a:bodyPr>
          <a:lstStyle/>
          <a:p>
            <a:r>
              <a:rPr lang="en-US" sz="3600" dirty="0">
                <a:latin typeface="+mn-lt"/>
              </a:rPr>
              <a:t>Question: </a:t>
            </a:r>
          </a:p>
        </p:txBody>
      </p:sp>
      <p:sp>
        <p:nvSpPr>
          <p:cNvPr id="5" name="Slide Number Placeholder 4"/>
          <p:cNvSpPr>
            <a:spLocks noGrp="1"/>
          </p:cNvSpPr>
          <p:nvPr>
            <p:ph type="sldNum" sz="quarter" idx="12"/>
          </p:nvPr>
        </p:nvSpPr>
        <p:spPr>
          <a:xfrm>
            <a:off x="6457950" y="6356351"/>
            <a:ext cx="2057400" cy="365125"/>
          </a:xfrm>
        </p:spPr>
        <p:txBody>
          <a:bodyPr/>
          <a:lstStyle/>
          <a:p>
            <a:fld id="{88CD9788-50B9-FE4F-BD86-303CACCBE7E1}" type="slidenum">
              <a:rPr lang="en-US" smtClean="0"/>
              <a:t>12</a:t>
            </a:fld>
            <a:endParaRPr lang="en-US"/>
          </a:p>
        </p:txBody>
      </p:sp>
      <p:sp>
        <p:nvSpPr>
          <p:cNvPr id="3" name="TextBox 2">
            <a:extLst>
              <a:ext uri="{FF2B5EF4-FFF2-40B4-BE49-F238E27FC236}">
                <a16:creationId xmlns:a16="http://schemas.microsoft.com/office/drawing/2014/main" id="{CAFDAE26-D61C-854D-879B-EC1B8E382921}"/>
              </a:ext>
            </a:extLst>
          </p:cNvPr>
          <p:cNvSpPr txBox="1"/>
          <p:nvPr/>
        </p:nvSpPr>
        <p:spPr>
          <a:xfrm>
            <a:off x="640132" y="2035834"/>
            <a:ext cx="6924136" cy="646331"/>
          </a:xfrm>
          <a:prstGeom prst="rect">
            <a:avLst/>
          </a:prstGeom>
          <a:noFill/>
        </p:spPr>
        <p:txBody>
          <a:bodyPr wrap="square" rtlCol="0">
            <a:spAutoFit/>
          </a:bodyPr>
          <a:lstStyle/>
          <a:p>
            <a:r>
              <a:rPr lang="en-US" dirty="0"/>
              <a:t>If 2 of these Thomas Williams share the same birthday, what’s the likelihood that they are the same person?</a:t>
            </a:r>
          </a:p>
        </p:txBody>
      </p:sp>
    </p:spTree>
    <p:extLst>
      <p:ext uri="{BB962C8B-B14F-4D97-AF65-F5344CB8AC3E}">
        <p14:creationId xmlns:p14="http://schemas.microsoft.com/office/powerpoint/2010/main" val="2888215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normAutofit/>
          </a:bodyPr>
          <a:lstStyle/>
          <a:p>
            <a:r>
              <a:rPr lang="en-US" sz="3600" dirty="0">
                <a:latin typeface="+mn-lt"/>
              </a:rPr>
              <a:t>Fuzzy Matching Algorithms for Addresses</a:t>
            </a:r>
          </a:p>
        </p:txBody>
      </p:sp>
      <p:sp>
        <p:nvSpPr>
          <p:cNvPr id="4" name="Content Placeholder 3"/>
          <p:cNvSpPr>
            <a:spLocks noGrp="1"/>
          </p:cNvSpPr>
          <p:nvPr>
            <p:ph sz="half" idx="2"/>
          </p:nvPr>
        </p:nvSpPr>
        <p:spPr>
          <a:xfrm>
            <a:off x="628650" y="1253331"/>
            <a:ext cx="7886700" cy="4351338"/>
          </a:xfrm>
        </p:spPr>
        <p:txBody>
          <a:bodyPr>
            <a:noAutofit/>
          </a:bodyPr>
          <a:lstStyle/>
          <a:p>
            <a:r>
              <a:rPr lang="en-US" sz="2400" dirty="0"/>
              <a:t>The address field has several subfields</a:t>
            </a:r>
          </a:p>
          <a:p>
            <a:pPr lvl="1"/>
            <a:r>
              <a:rPr lang="en-US" sz="2000" dirty="0"/>
              <a:t>123 MAIN ST (number, street name, street type)</a:t>
            </a:r>
          </a:p>
          <a:p>
            <a:pPr lvl="1"/>
            <a:r>
              <a:rPr lang="en-US" sz="2000" dirty="0"/>
              <a:t>123 </a:t>
            </a:r>
            <a:r>
              <a:rPr lang="en-US" sz="2000" dirty="0">
                <a:solidFill>
                  <a:srgbClr val="DD0002"/>
                </a:solidFill>
              </a:rPr>
              <a:t>N</a:t>
            </a:r>
            <a:r>
              <a:rPr lang="en-US" sz="2000" dirty="0"/>
              <a:t> MAIN ST (</a:t>
            </a:r>
            <a:r>
              <a:rPr lang="en-US" sz="2000" dirty="0" err="1"/>
              <a:t>predirectional</a:t>
            </a:r>
            <a:r>
              <a:rPr lang="en-US" sz="2000" dirty="0"/>
              <a:t>)</a:t>
            </a:r>
          </a:p>
          <a:p>
            <a:pPr lvl="1"/>
            <a:r>
              <a:rPr lang="en-US" sz="2000" dirty="0"/>
              <a:t>123 MAIN ST </a:t>
            </a:r>
            <a:r>
              <a:rPr lang="en-US" sz="2000" dirty="0">
                <a:solidFill>
                  <a:srgbClr val="FF0000"/>
                </a:solidFill>
              </a:rPr>
              <a:t>S</a:t>
            </a:r>
            <a:r>
              <a:rPr lang="en-US" sz="2000" dirty="0"/>
              <a:t> (</a:t>
            </a:r>
            <a:r>
              <a:rPr lang="en-US" sz="2000" dirty="0" err="1"/>
              <a:t>postdirectional</a:t>
            </a:r>
            <a:r>
              <a:rPr lang="en-US" sz="2000" dirty="0"/>
              <a:t>)</a:t>
            </a:r>
          </a:p>
          <a:p>
            <a:pPr lvl="1"/>
            <a:r>
              <a:rPr lang="en-US" sz="2000" dirty="0"/>
              <a:t>123 Main ST </a:t>
            </a:r>
            <a:r>
              <a:rPr lang="en-US" sz="2000" dirty="0">
                <a:solidFill>
                  <a:srgbClr val="DD0002"/>
                </a:solidFill>
              </a:rPr>
              <a:t>apt 12 </a:t>
            </a:r>
            <a:r>
              <a:rPr lang="en-US" sz="2000" dirty="0"/>
              <a:t>(secondary unit designator/SUD)</a:t>
            </a:r>
          </a:p>
          <a:p>
            <a:pPr marL="0" indent="0">
              <a:buNone/>
            </a:pPr>
            <a:endParaRPr lang="en-US" sz="2400" dirty="0"/>
          </a:p>
          <a:p>
            <a:r>
              <a:rPr lang="en-US" sz="2400" dirty="0"/>
              <a:t>These different subfields must be parsed carefully and then matched/compared using specific logic</a:t>
            </a:r>
          </a:p>
        </p:txBody>
      </p:sp>
      <p:sp>
        <p:nvSpPr>
          <p:cNvPr id="5" name="Slide Number Placeholder 4"/>
          <p:cNvSpPr>
            <a:spLocks noGrp="1"/>
          </p:cNvSpPr>
          <p:nvPr>
            <p:ph type="sldNum" sz="quarter" idx="12"/>
          </p:nvPr>
        </p:nvSpPr>
        <p:spPr/>
        <p:txBody>
          <a:bodyPr/>
          <a:lstStyle/>
          <a:p>
            <a:fld id="{88CD9788-50B9-FE4F-BD86-303CACCBE7E1}" type="slidenum">
              <a:rPr lang="en-US" smtClean="0"/>
              <a:t>13</a:t>
            </a:fld>
            <a:endParaRPr lang="en-US"/>
          </a:p>
        </p:txBody>
      </p:sp>
    </p:spTree>
    <p:extLst>
      <p:ext uri="{BB962C8B-B14F-4D97-AF65-F5344CB8AC3E}">
        <p14:creationId xmlns:p14="http://schemas.microsoft.com/office/powerpoint/2010/main" val="296802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normAutofit/>
          </a:bodyPr>
          <a:lstStyle/>
          <a:p>
            <a:r>
              <a:rPr lang="en-US" sz="3600" dirty="0">
                <a:latin typeface="+mn-lt"/>
              </a:rPr>
              <a:t>Address </a:t>
            </a:r>
            <a:r>
              <a:rPr lang="en-US" sz="3600" dirty="0" err="1">
                <a:latin typeface="+mn-lt"/>
              </a:rPr>
              <a:t>Directionals</a:t>
            </a:r>
            <a:endParaRPr lang="en-US" sz="3600" dirty="0">
              <a:latin typeface="+mn-lt"/>
            </a:endParaRPr>
          </a:p>
        </p:txBody>
      </p:sp>
      <p:sp>
        <p:nvSpPr>
          <p:cNvPr id="4" name="Content Placeholder 3"/>
          <p:cNvSpPr>
            <a:spLocks noGrp="1"/>
          </p:cNvSpPr>
          <p:nvPr>
            <p:ph sz="half" idx="2"/>
          </p:nvPr>
        </p:nvSpPr>
        <p:spPr>
          <a:xfrm>
            <a:off x="628650" y="1253331"/>
            <a:ext cx="7886700" cy="4351338"/>
          </a:xfrm>
        </p:spPr>
        <p:txBody>
          <a:bodyPr>
            <a:noAutofit/>
          </a:bodyPr>
          <a:lstStyle/>
          <a:p>
            <a:r>
              <a:rPr lang="en-US" sz="2400" dirty="0"/>
              <a:t>The 8 standard directions are N, S, E, W, NE, NW, SE, SW</a:t>
            </a:r>
          </a:p>
          <a:p>
            <a:r>
              <a:rPr lang="en-US" sz="2400" dirty="0"/>
              <a:t>Single </a:t>
            </a:r>
            <a:r>
              <a:rPr lang="en-US" sz="2400" dirty="0" err="1"/>
              <a:t>predirectionals</a:t>
            </a:r>
            <a:r>
              <a:rPr lang="en-US" sz="2400" dirty="0"/>
              <a:t>: </a:t>
            </a:r>
          </a:p>
          <a:p>
            <a:pPr lvl="1"/>
            <a:r>
              <a:rPr lang="en-US" dirty="0"/>
              <a:t>NORTH BAY ST or N BAY ST</a:t>
            </a:r>
          </a:p>
          <a:p>
            <a:pPr lvl="1"/>
            <a:r>
              <a:rPr lang="en-US" dirty="0"/>
              <a:t>EAST END AVE or E END AVE</a:t>
            </a:r>
          </a:p>
          <a:p>
            <a:r>
              <a:rPr lang="en-US" sz="2400" dirty="0"/>
              <a:t>Single </a:t>
            </a:r>
            <a:r>
              <a:rPr lang="en-US" sz="2400" dirty="0" err="1"/>
              <a:t>postdirectionals</a:t>
            </a:r>
            <a:r>
              <a:rPr lang="en-US" sz="2400" dirty="0"/>
              <a:t>:</a:t>
            </a:r>
          </a:p>
          <a:p>
            <a:pPr lvl="1"/>
            <a:r>
              <a:rPr lang="en-US" dirty="0"/>
              <a:t>BAY DRIVE WEST or BAY DR W</a:t>
            </a:r>
          </a:p>
          <a:p>
            <a:r>
              <a:rPr lang="en-US" sz="2400" dirty="0"/>
              <a:t>Two </a:t>
            </a:r>
            <a:r>
              <a:rPr lang="en-US" sz="2400" dirty="0" err="1"/>
              <a:t>directionals</a:t>
            </a:r>
            <a:r>
              <a:rPr lang="en-US" sz="2400" dirty="0"/>
              <a:t>:</a:t>
            </a:r>
          </a:p>
          <a:p>
            <a:pPr lvl="1"/>
            <a:r>
              <a:rPr lang="en-US" dirty="0"/>
              <a:t>NORTH EAST MAIN ST</a:t>
            </a:r>
          </a:p>
          <a:p>
            <a:pPr lvl="1"/>
            <a:r>
              <a:rPr lang="en-US" dirty="0"/>
              <a:t>NORTH SOUTH OAK ST</a:t>
            </a:r>
          </a:p>
          <a:p>
            <a:r>
              <a:rPr lang="en-US" sz="2400" dirty="0" err="1"/>
              <a:t>Directionals</a:t>
            </a:r>
            <a:r>
              <a:rPr lang="en-US" sz="2400" dirty="0"/>
              <a:t> as part of the street name:</a:t>
            </a:r>
          </a:p>
          <a:p>
            <a:pPr lvl="1"/>
            <a:r>
              <a:rPr lang="en-US" dirty="0"/>
              <a:t>BAY W DRIVE</a:t>
            </a:r>
          </a:p>
          <a:p>
            <a:pPr lvl="1"/>
            <a:r>
              <a:rPr lang="en-US" dirty="0"/>
              <a:t>NORTH AVE</a:t>
            </a:r>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14</a:t>
            </a:fld>
            <a:endParaRPr lang="en-US"/>
          </a:p>
        </p:txBody>
      </p:sp>
    </p:spTree>
    <p:extLst>
      <p:ext uri="{BB962C8B-B14F-4D97-AF65-F5344CB8AC3E}">
        <p14:creationId xmlns:p14="http://schemas.microsoft.com/office/powerpoint/2010/main" val="2658395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8CD9788-50B9-FE4F-BD86-303CACCBE7E1}" type="slidenum">
              <a:rPr lang="en-US" smtClean="0"/>
              <a:t>15</a:t>
            </a:fld>
            <a:endParaRPr lang="en-US"/>
          </a:p>
        </p:txBody>
      </p:sp>
      <p:pic>
        <p:nvPicPr>
          <p:cNvPr id="6" name="Picture 5">
            <a:extLst>
              <a:ext uri="{FF2B5EF4-FFF2-40B4-BE49-F238E27FC236}">
                <a16:creationId xmlns:a16="http://schemas.microsoft.com/office/drawing/2014/main" id="{7ECBA3D7-F381-7B43-AA7C-B103DFC40007}"/>
              </a:ext>
            </a:extLst>
          </p:cNvPr>
          <p:cNvPicPr>
            <a:picLocks noChangeAspect="1"/>
          </p:cNvPicPr>
          <p:nvPr/>
        </p:nvPicPr>
        <p:blipFill>
          <a:blip r:embed="rId2"/>
          <a:stretch>
            <a:fillRect/>
          </a:stretch>
        </p:blipFill>
        <p:spPr>
          <a:xfrm>
            <a:off x="582509" y="411184"/>
            <a:ext cx="5384689" cy="6858000"/>
          </a:xfrm>
          <a:prstGeom prst="rect">
            <a:avLst/>
          </a:prstGeom>
        </p:spPr>
      </p:pic>
      <p:sp>
        <p:nvSpPr>
          <p:cNvPr id="2" name="Title 1"/>
          <p:cNvSpPr>
            <a:spLocks noGrp="1"/>
          </p:cNvSpPr>
          <p:nvPr>
            <p:ph type="title"/>
          </p:nvPr>
        </p:nvSpPr>
        <p:spPr>
          <a:xfrm>
            <a:off x="576610" y="-90382"/>
            <a:ext cx="8584623" cy="1446741"/>
          </a:xfrm>
          <a:solidFill>
            <a:schemeClr val="bg1"/>
          </a:solidFill>
        </p:spPr>
        <p:txBody>
          <a:bodyPr>
            <a:normAutofit/>
          </a:bodyPr>
          <a:lstStyle/>
          <a:p>
            <a:r>
              <a:rPr lang="en-US" sz="3600" dirty="0">
                <a:latin typeface="+mn-lt"/>
              </a:rPr>
              <a:t>Secondary Unit Designator Variations</a:t>
            </a:r>
          </a:p>
        </p:txBody>
      </p:sp>
      <p:sp>
        <p:nvSpPr>
          <p:cNvPr id="3" name="TextBox 2">
            <a:extLst>
              <a:ext uri="{FF2B5EF4-FFF2-40B4-BE49-F238E27FC236}">
                <a16:creationId xmlns:a16="http://schemas.microsoft.com/office/drawing/2014/main" id="{D602645E-A2DA-F44D-848C-558411B8C3B5}"/>
              </a:ext>
            </a:extLst>
          </p:cNvPr>
          <p:cNvSpPr txBox="1"/>
          <p:nvPr/>
        </p:nvSpPr>
        <p:spPr>
          <a:xfrm>
            <a:off x="370598" y="1076576"/>
            <a:ext cx="3233275" cy="646331"/>
          </a:xfrm>
          <a:prstGeom prst="rect">
            <a:avLst/>
          </a:prstGeom>
          <a:solidFill>
            <a:schemeClr val="bg1"/>
          </a:solidFill>
        </p:spPr>
        <p:txBody>
          <a:bodyPr wrap="square" rtlCol="0">
            <a:spAutoFit/>
          </a:bodyPr>
          <a:lstStyle/>
          <a:p>
            <a:pPr algn="ctr"/>
            <a:r>
              <a:rPr lang="en-US" dirty="0"/>
              <a:t>The Post Office recognizes 24 different legitimate SUDs</a:t>
            </a:r>
          </a:p>
        </p:txBody>
      </p:sp>
      <p:sp>
        <p:nvSpPr>
          <p:cNvPr id="4" name="Content Placeholder 3"/>
          <p:cNvSpPr>
            <a:spLocks noGrp="1"/>
          </p:cNvSpPr>
          <p:nvPr>
            <p:ph sz="half" idx="2"/>
          </p:nvPr>
        </p:nvSpPr>
        <p:spPr>
          <a:xfrm>
            <a:off x="4209557" y="1399742"/>
            <a:ext cx="4598179" cy="4351338"/>
          </a:xfrm>
          <a:solidFill>
            <a:schemeClr val="bg1"/>
          </a:solidFill>
        </p:spPr>
        <p:txBody>
          <a:bodyPr>
            <a:noAutofit/>
          </a:bodyPr>
          <a:lstStyle/>
          <a:p>
            <a:pPr marL="0" indent="0">
              <a:buNone/>
            </a:pPr>
            <a:r>
              <a:rPr lang="en-US" sz="2400" dirty="0"/>
              <a:t>Additionally, the same address can be written with many legitimate variations of SUD:</a:t>
            </a:r>
          </a:p>
          <a:p>
            <a:pPr marL="0" indent="0">
              <a:buNone/>
            </a:pPr>
            <a:endParaRPr lang="en-US" sz="2400" dirty="0"/>
          </a:p>
          <a:p>
            <a:pPr lvl="1"/>
            <a:r>
              <a:rPr lang="en-US" dirty="0"/>
              <a:t>123 MAIN ST UNIT 3</a:t>
            </a:r>
          </a:p>
          <a:p>
            <a:pPr lvl="1"/>
            <a:r>
              <a:rPr lang="en-US" dirty="0"/>
              <a:t>123 MAIN ST APT 3</a:t>
            </a:r>
          </a:p>
          <a:p>
            <a:pPr lvl="1"/>
            <a:r>
              <a:rPr lang="en-US" dirty="0"/>
              <a:t>123 MAIN ST # 3</a:t>
            </a:r>
          </a:p>
          <a:p>
            <a:pPr lvl="1"/>
            <a:r>
              <a:rPr lang="en-US" dirty="0"/>
              <a:t>123 MAIN ST FL 3</a:t>
            </a:r>
          </a:p>
          <a:p>
            <a:pPr lvl="1"/>
            <a:r>
              <a:rPr lang="en-US" dirty="0"/>
              <a:t>123 MAIN ST 3RD FL</a:t>
            </a:r>
          </a:p>
          <a:p>
            <a:pPr lvl="1"/>
            <a:r>
              <a:rPr lang="en-US" dirty="0"/>
              <a:t>123 MAIN ST 3RDFL</a:t>
            </a:r>
          </a:p>
          <a:p>
            <a:endParaRPr lang="en-US" dirty="0"/>
          </a:p>
        </p:txBody>
      </p:sp>
      <p:sp>
        <p:nvSpPr>
          <p:cNvPr id="7" name="TextBox 6">
            <a:extLst>
              <a:ext uri="{FF2B5EF4-FFF2-40B4-BE49-F238E27FC236}">
                <a16:creationId xmlns:a16="http://schemas.microsoft.com/office/drawing/2014/main" id="{38CF250E-DB2A-5B45-9E09-BA2ACF8FAF7D}"/>
              </a:ext>
            </a:extLst>
          </p:cNvPr>
          <p:cNvSpPr txBox="1"/>
          <p:nvPr/>
        </p:nvSpPr>
        <p:spPr>
          <a:xfrm>
            <a:off x="4209557" y="5627317"/>
            <a:ext cx="4020331" cy="369332"/>
          </a:xfrm>
          <a:prstGeom prst="rect">
            <a:avLst/>
          </a:prstGeom>
          <a:noFill/>
        </p:spPr>
        <p:txBody>
          <a:bodyPr wrap="none" rtlCol="0">
            <a:spAutoFit/>
          </a:bodyPr>
          <a:lstStyle/>
          <a:p>
            <a:r>
              <a:rPr lang="en-US" dirty="0"/>
              <a:t>All these variations are the same address</a:t>
            </a:r>
          </a:p>
        </p:txBody>
      </p:sp>
    </p:spTree>
    <p:extLst>
      <p:ext uri="{BB962C8B-B14F-4D97-AF65-F5344CB8AC3E}">
        <p14:creationId xmlns:p14="http://schemas.microsoft.com/office/powerpoint/2010/main" val="2765568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normAutofit/>
          </a:bodyPr>
          <a:lstStyle/>
          <a:p>
            <a:r>
              <a:rPr lang="en-US" sz="3600" dirty="0">
                <a:latin typeface="+mn-lt"/>
              </a:rPr>
              <a:t>Street Numbers Can Be Fractional</a:t>
            </a:r>
          </a:p>
        </p:txBody>
      </p:sp>
      <p:sp>
        <p:nvSpPr>
          <p:cNvPr id="4" name="Content Placeholder 3"/>
          <p:cNvSpPr>
            <a:spLocks noGrp="1"/>
          </p:cNvSpPr>
          <p:nvPr>
            <p:ph sz="half" idx="2"/>
          </p:nvPr>
        </p:nvSpPr>
        <p:spPr>
          <a:xfrm>
            <a:off x="628650" y="1528823"/>
            <a:ext cx="7886700" cy="4351338"/>
          </a:xfrm>
        </p:spPr>
        <p:txBody>
          <a:bodyPr>
            <a:noAutofit/>
          </a:bodyPr>
          <a:lstStyle/>
          <a:p>
            <a:pPr marL="0" indent="0">
              <a:buNone/>
            </a:pPr>
            <a:r>
              <a:rPr lang="en-US" sz="2400" dirty="0"/>
              <a:t>Fractional street numbers exist and can be written in a variety of ways:</a:t>
            </a:r>
          </a:p>
          <a:p>
            <a:pPr marL="0" indent="0">
              <a:buNone/>
            </a:pPr>
            <a:endParaRPr lang="en-US" sz="2400" dirty="0"/>
          </a:p>
          <a:p>
            <a:pPr lvl="1"/>
            <a:r>
              <a:rPr lang="en-US" dirty="0"/>
              <a:t>123 1/2 MAIN ST</a:t>
            </a:r>
          </a:p>
          <a:p>
            <a:pPr lvl="1"/>
            <a:r>
              <a:rPr lang="en-US" dirty="0"/>
              <a:t>123&amp;1/2 MAIN ST</a:t>
            </a:r>
          </a:p>
          <a:p>
            <a:pPr lvl="1"/>
            <a:r>
              <a:rPr lang="en-US" dirty="0"/>
              <a:t>123.5 MAIN ST</a:t>
            </a:r>
          </a:p>
          <a:p>
            <a:pPr lvl="1"/>
            <a:r>
              <a:rPr lang="en-US" dirty="0"/>
              <a:t>123 ONE HALF MAIN ST</a:t>
            </a:r>
          </a:p>
          <a:p>
            <a:pPr lvl="1"/>
            <a:r>
              <a:rPr lang="en-US" dirty="0"/>
              <a:t>12312 MAIN ST </a:t>
            </a:r>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16</a:t>
            </a:fld>
            <a:endParaRPr lang="en-US"/>
          </a:p>
        </p:txBody>
      </p:sp>
    </p:spTree>
    <p:extLst>
      <p:ext uri="{BB962C8B-B14F-4D97-AF65-F5344CB8AC3E}">
        <p14:creationId xmlns:p14="http://schemas.microsoft.com/office/powerpoint/2010/main" val="3364473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8CD9788-50B9-FE4F-BD86-303CACCBE7E1}" type="slidenum">
              <a:rPr lang="en-US" smtClean="0"/>
              <a:t>17</a:t>
            </a:fld>
            <a:endParaRPr lang="en-US"/>
          </a:p>
        </p:txBody>
      </p:sp>
      <p:pic>
        <p:nvPicPr>
          <p:cNvPr id="19" name="Picture 18">
            <a:extLst>
              <a:ext uri="{FF2B5EF4-FFF2-40B4-BE49-F238E27FC236}">
                <a16:creationId xmlns:a16="http://schemas.microsoft.com/office/drawing/2014/main" id="{944D03E1-8A20-B84D-94E8-05BA78F30DC0}"/>
              </a:ext>
            </a:extLst>
          </p:cNvPr>
          <p:cNvPicPr>
            <a:picLocks noChangeAspect="1"/>
          </p:cNvPicPr>
          <p:nvPr/>
        </p:nvPicPr>
        <p:blipFill>
          <a:blip r:embed="rId2"/>
          <a:stretch>
            <a:fillRect/>
          </a:stretch>
        </p:blipFill>
        <p:spPr>
          <a:xfrm>
            <a:off x="1914819" y="-254538"/>
            <a:ext cx="5124883" cy="6527109"/>
          </a:xfrm>
          <a:prstGeom prst="rect">
            <a:avLst/>
          </a:prstGeom>
        </p:spPr>
      </p:pic>
      <p:sp>
        <p:nvSpPr>
          <p:cNvPr id="13" name="Rectangle 12">
            <a:extLst>
              <a:ext uri="{FF2B5EF4-FFF2-40B4-BE49-F238E27FC236}">
                <a16:creationId xmlns:a16="http://schemas.microsoft.com/office/drawing/2014/main" id="{BF342256-A9C3-814A-8A3D-C0E44B3695EA}"/>
              </a:ext>
            </a:extLst>
          </p:cNvPr>
          <p:cNvSpPr/>
          <p:nvPr/>
        </p:nvSpPr>
        <p:spPr>
          <a:xfrm>
            <a:off x="725729" y="-338318"/>
            <a:ext cx="8142779" cy="1551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5729" y="-61096"/>
            <a:ext cx="7886700" cy="1325563"/>
          </a:xfrm>
        </p:spPr>
        <p:txBody>
          <a:bodyPr>
            <a:normAutofit/>
          </a:bodyPr>
          <a:lstStyle/>
          <a:p>
            <a:r>
              <a:rPr lang="en-US" sz="3600" dirty="0">
                <a:latin typeface="+mn-lt"/>
              </a:rPr>
              <a:t>Many Variations of Street Type</a:t>
            </a:r>
          </a:p>
        </p:txBody>
      </p:sp>
      <p:sp>
        <p:nvSpPr>
          <p:cNvPr id="20" name="TextBox 19">
            <a:extLst>
              <a:ext uri="{FF2B5EF4-FFF2-40B4-BE49-F238E27FC236}">
                <a16:creationId xmlns:a16="http://schemas.microsoft.com/office/drawing/2014/main" id="{B4F3D68F-2346-B941-943A-7E861C533F9D}"/>
              </a:ext>
            </a:extLst>
          </p:cNvPr>
          <p:cNvSpPr txBox="1"/>
          <p:nvPr/>
        </p:nvSpPr>
        <p:spPr>
          <a:xfrm>
            <a:off x="3669324" y="6352144"/>
            <a:ext cx="1189428" cy="369332"/>
          </a:xfrm>
          <a:prstGeom prst="rect">
            <a:avLst/>
          </a:prstGeom>
          <a:noFill/>
        </p:spPr>
        <p:txBody>
          <a:bodyPr wrap="none" rtlCol="0">
            <a:spAutoFit/>
          </a:bodyPr>
          <a:lstStyle/>
          <a:p>
            <a:r>
              <a:rPr lang="en-US" dirty="0"/>
              <a:t>17 pages…</a:t>
            </a:r>
          </a:p>
        </p:txBody>
      </p:sp>
    </p:spTree>
    <p:extLst>
      <p:ext uri="{BB962C8B-B14F-4D97-AF65-F5344CB8AC3E}">
        <p14:creationId xmlns:p14="http://schemas.microsoft.com/office/powerpoint/2010/main" val="734856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8CD9788-50B9-FE4F-BD86-303CACCBE7E1}" type="slidenum">
              <a:rPr lang="en-US" smtClean="0"/>
              <a:t>18</a:t>
            </a:fld>
            <a:endParaRPr lang="en-US"/>
          </a:p>
        </p:txBody>
      </p:sp>
      <p:sp>
        <p:nvSpPr>
          <p:cNvPr id="2" name="Title 1"/>
          <p:cNvSpPr>
            <a:spLocks noGrp="1"/>
          </p:cNvSpPr>
          <p:nvPr>
            <p:ph type="title"/>
          </p:nvPr>
        </p:nvSpPr>
        <p:spPr>
          <a:xfrm>
            <a:off x="634838" y="-101865"/>
            <a:ext cx="7977591" cy="1325563"/>
          </a:xfrm>
        </p:spPr>
        <p:txBody>
          <a:bodyPr>
            <a:normAutofit/>
          </a:bodyPr>
          <a:lstStyle/>
          <a:p>
            <a:r>
              <a:rPr lang="en-US" sz="3600" dirty="0">
                <a:latin typeface="+mn-lt"/>
              </a:rPr>
              <a:t>Example Variations of the Same Address</a:t>
            </a:r>
          </a:p>
        </p:txBody>
      </p:sp>
      <p:pic>
        <p:nvPicPr>
          <p:cNvPr id="21" name="Picture 20">
            <a:extLst>
              <a:ext uri="{FF2B5EF4-FFF2-40B4-BE49-F238E27FC236}">
                <a16:creationId xmlns:a16="http://schemas.microsoft.com/office/drawing/2014/main" id="{2E6C918A-D164-114B-8D41-F351F99EC312}"/>
              </a:ext>
            </a:extLst>
          </p:cNvPr>
          <p:cNvPicPr>
            <a:picLocks noChangeAspect="1"/>
          </p:cNvPicPr>
          <p:nvPr/>
        </p:nvPicPr>
        <p:blipFill>
          <a:blip r:embed="rId2"/>
          <a:stretch>
            <a:fillRect/>
          </a:stretch>
        </p:blipFill>
        <p:spPr>
          <a:xfrm>
            <a:off x="907798" y="3881883"/>
            <a:ext cx="1752600" cy="1536700"/>
          </a:xfrm>
          <a:prstGeom prst="rect">
            <a:avLst/>
          </a:prstGeom>
        </p:spPr>
      </p:pic>
      <p:pic>
        <p:nvPicPr>
          <p:cNvPr id="23" name="Picture 22">
            <a:extLst>
              <a:ext uri="{FF2B5EF4-FFF2-40B4-BE49-F238E27FC236}">
                <a16:creationId xmlns:a16="http://schemas.microsoft.com/office/drawing/2014/main" id="{095979ED-5569-A547-8A5A-6C12BDD8D027}"/>
              </a:ext>
            </a:extLst>
          </p:cNvPr>
          <p:cNvPicPr>
            <a:picLocks noChangeAspect="1"/>
          </p:cNvPicPr>
          <p:nvPr/>
        </p:nvPicPr>
        <p:blipFill>
          <a:blip r:embed="rId3"/>
          <a:stretch>
            <a:fillRect/>
          </a:stretch>
        </p:blipFill>
        <p:spPr>
          <a:xfrm>
            <a:off x="3638719" y="3964086"/>
            <a:ext cx="2057400" cy="965200"/>
          </a:xfrm>
          <a:prstGeom prst="rect">
            <a:avLst/>
          </a:prstGeom>
        </p:spPr>
      </p:pic>
      <p:pic>
        <p:nvPicPr>
          <p:cNvPr id="24" name="Picture 23">
            <a:extLst>
              <a:ext uri="{FF2B5EF4-FFF2-40B4-BE49-F238E27FC236}">
                <a16:creationId xmlns:a16="http://schemas.microsoft.com/office/drawing/2014/main" id="{FC39DDE0-9994-D442-8E61-5552ABD55E1F}"/>
              </a:ext>
            </a:extLst>
          </p:cNvPr>
          <p:cNvPicPr>
            <a:picLocks noChangeAspect="1"/>
          </p:cNvPicPr>
          <p:nvPr/>
        </p:nvPicPr>
        <p:blipFill>
          <a:blip r:embed="rId4"/>
          <a:stretch>
            <a:fillRect/>
          </a:stretch>
        </p:blipFill>
        <p:spPr>
          <a:xfrm>
            <a:off x="2660398" y="1441632"/>
            <a:ext cx="1231900" cy="1155700"/>
          </a:xfrm>
          <a:prstGeom prst="rect">
            <a:avLst/>
          </a:prstGeom>
        </p:spPr>
      </p:pic>
      <p:pic>
        <p:nvPicPr>
          <p:cNvPr id="25" name="Picture 24">
            <a:extLst>
              <a:ext uri="{FF2B5EF4-FFF2-40B4-BE49-F238E27FC236}">
                <a16:creationId xmlns:a16="http://schemas.microsoft.com/office/drawing/2014/main" id="{77D35002-0CAF-D64A-BFDF-B653EBD1DF92}"/>
              </a:ext>
            </a:extLst>
          </p:cNvPr>
          <p:cNvPicPr>
            <a:picLocks noChangeAspect="1"/>
          </p:cNvPicPr>
          <p:nvPr/>
        </p:nvPicPr>
        <p:blipFill>
          <a:blip r:embed="rId5"/>
          <a:stretch>
            <a:fillRect/>
          </a:stretch>
        </p:blipFill>
        <p:spPr>
          <a:xfrm>
            <a:off x="4756150" y="1539542"/>
            <a:ext cx="1701800" cy="1346200"/>
          </a:xfrm>
          <a:prstGeom prst="rect">
            <a:avLst/>
          </a:prstGeom>
        </p:spPr>
      </p:pic>
      <p:pic>
        <p:nvPicPr>
          <p:cNvPr id="26" name="Picture 25">
            <a:extLst>
              <a:ext uri="{FF2B5EF4-FFF2-40B4-BE49-F238E27FC236}">
                <a16:creationId xmlns:a16="http://schemas.microsoft.com/office/drawing/2014/main" id="{F257E960-3898-D64F-8557-18EC6C0B3FA9}"/>
              </a:ext>
            </a:extLst>
          </p:cNvPr>
          <p:cNvPicPr>
            <a:picLocks noChangeAspect="1"/>
          </p:cNvPicPr>
          <p:nvPr/>
        </p:nvPicPr>
        <p:blipFill>
          <a:blip r:embed="rId6"/>
          <a:stretch>
            <a:fillRect/>
          </a:stretch>
        </p:blipFill>
        <p:spPr>
          <a:xfrm>
            <a:off x="3548220" y="5080858"/>
            <a:ext cx="1485900" cy="1727200"/>
          </a:xfrm>
          <a:prstGeom prst="rect">
            <a:avLst/>
          </a:prstGeom>
        </p:spPr>
      </p:pic>
      <p:pic>
        <p:nvPicPr>
          <p:cNvPr id="27" name="Picture 26">
            <a:extLst>
              <a:ext uri="{FF2B5EF4-FFF2-40B4-BE49-F238E27FC236}">
                <a16:creationId xmlns:a16="http://schemas.microsoft.com/office/drawing/2014/main" id="{A3EAA731-7EBE-7046-B7AA-962DC573BB72}"/>
              </a:ext>
            </a:extLst>
          </p:cNvPr>
          <p:cNvPicPr>
            <a:picLocks noChangeAspect="1"/>
          </p:cNvPicPr>
          <p:nvPr/>
        </p:nvPicPr>
        <p:blipFill>
          <a:blip r:embed="rId7"/>
          <a:stretch>
            <a:fillRect/>
          </a:stretch>
        </p:blipFill>
        <p:spPr>
          <a:xfrm>
            <a:off x="467954" y="1707413"/>
            <a:ext cx="1701800" cy="1727200"/>
          </a:xfrm>
          <a:prstGeom prst="rect">
            <a:avLst/>
          </a:prstGeom>
        </p:spPr>
      </p:pic>
      <p:pic>
        <p:nvPicPr>
          <p:cNvPr id="28" name="Picture 27">
            <a:extLst>
              <a:ext uri="{FF2B5EF4-FFF2-40B4-BE49-F238E27FC236}">
                <a16:creationId xmlns:a16="http://schemas.microsoft.com/office/drawing/2014/main" id="{5DDBC145-C65D-9340-8543-73A85BCE8D19}"/>
              </a:ext>
            </a:extLst>
          </p:cNvPr>
          <p:cNvPicPr>
            <a:picLocks noChangeAspect="1"/>
          </p:cNvPicPr>
          <p:nvPr/>
        </p:nvPicPr>
        <p:blipFill>
          <a:blip r:embed="rId8"/>
          <a:stretch>
            <a:fillRect/>
          </a:stretch>
        </p:blipFill>
        <p:spPr>
          <a:xfrm>
            <a:off x="6674440" y="3798491"/>
            <a:ext cx="1397000" cy="774700"/>
          </a:xfrm>
          <a:prstGeom prst="rect">
            <a:avLst/>
          </a:prstGeom>
        </p:spPr>
      </p:pic>
      <p:pic>
        <p:nvPicPr>
          <p:cNvPr id="29" name="Picture 28">
            <a:extLst>
              <a:ext uri="{FF2B5EF4-FFF2-40B4-BE49-F238E27FC236}">
                <a16:creationId xmlns:a16="http://schemas.microsoft.com/office/drawing/2014/main" id="{BF60158C-5FDC-6B4B-9066-BC8C282FF5DB}"/>
              </a:ext>
            </a:extLst>
          </p:cNvPr>
          <p:cNvPicPr>
            <a:picLocks noChangeAspect="1"/>
          </p:cNvPicPr>
          <p:nvPr/>
        </p:nvPicPr>
        <p:blipFill>
          <a:blip r:embed="rId9"/>
          <a:stretch>
            <a:fillRect/>
          </a:stretch>
        </p:blipFill>
        <p:spPr>
          <a:xfrm>
            <a:off x="1717794" y="5661148"/>
            <a:ext cx="1143000" cy="965200"/>
          </a:xfrm>
          <a:prstGeom prst="rect">
            <a:avLst/>
          </a:prstGeom>
        </p:spPr>
      </p:pic>
      <p:pic>
        <p:nvPicPr>
          <p:cNvPr id="30" name="Picture 29">
            <a:extLst>
              <a:ext uri="{FF2B5EF4-FFF2-40B4-BE49-F238E27FC236}">
                <a16:creationId xmlns:a16="http://schemas.microsoft.com/office/drawing/2014/main" id="{4F329F6C-F101-8149-BA26-F1051A408DDD}"/>
              </a:ext>
            </a:extLst>
          </p:cNvPr>
          <p:cNvPicPr>
            <a:picLocks noChangeAspect="1"/>
          </p:cNvPicPr>
          <p:nvPr/>
        </p:nvPicPr>
        <p:blipFill>
          <a:blip r:embed="rId10"/>
          <a:stretch>
            <a:fillRect/>
          </a:stretch>
        </p:blipFill>
        <p:spPr>
          <a:xfrm>
            <a:off x="2976720" y="2815266"/>
            <a:ext cx="1143000" cy="774700"/>
          </a:xfrm>
          <a:prstGeom prst="rect">
            <a:avLst/>
          </a:prstGeom>
        </p:spPr>
      </p:pic>
      <p:pic>
        <p:nvPicPr>
          <p:cNvPr id="31" name="Picture 30">
            <a:extLst>
              <a:ext uri="{FF2B5EF4-FFF2-40B4-BE49-F238E27FC236}">
                <a16:creationId xmlns:a16="http://schemas.microsoft.com/office/drawing/2014/main" id="{CA4E371E-E0AB-4641-AB43-0A12049CBCF5}"/>
              </a:ext>
            </a:extLst>
          </p:cNvPr>
          <p:cNvPicPr>
            <a:picLocks noChangeAspect="1"/>
          </p:cNvPicPr>
          <p:nvPr/>
        </p:nvPicPr>
        <p:blipFill>
          <a:blip r:embed="rId11"/>
          <a:stretch>
            <a:fillRect/>
          </a:stretch>
        </p:blipFill>
        <p:spPr>
          <a:xfrm>
            <a:off x="6192302" y="4935983"/>
            <a:ext cx="2806700" cy="965200"/>
          </a:xfrm>
          <a:prstGeom prst="rect">
            <a:avLst/>
          </a:prstGeom>
        </p:spPr>
      </p:pic>
      <p:pic>
        <p:nvPicPr>
          <p:cNvPr id="32" name="Picture 31">
            <a:extLst>
              <a:ext uri="{FF2B5EF4-FFF2-40B4-BE49-F238E27FC236}">
                <a16:creationId xmlns:a16="http://schemas.microsoft.com/office/drawing/2014/main" id="{2FA67D94-04BF-CA42-B474-D849893DE1C8}"/>
              </a:ext>
            </a:extLst>
          </p:cNvPr>
          <p:cNvPicPr>
            <a:picLocks noChangeAspect="1"/>
          </p:cNvPicPr>
          <p:nvPr/>
        </p:nvPicPr>
        <p:blipFill>
          <a:blip r:embed="rId12"/>
          <a:stretch>
            <a:fillRect/>
          </a:stretch>
        </p:blipFill>
        <p:spPr>
          <a:xfrm>
            <a:off x="6833105" y="2673898"/>
            <a:ext cx="1892300" cy="774700"/>
          </a:xfrm>
          <a:prstGeom prst="rect">
            <a:avLst/>
          </a:prstGeom>
        </p:spPr>
      </p:pic>
      <p:pic>
        <p:nvPicPr>
          <p:cNvPr id="33" name="Picture 32">
            <a:extLst>
              <a:ext uri="{FF2B5EF4-FFF2-40B4-BE49-F238E27FC236}">
                <a16:creationId xmlns:a16="http://schemas.microsoft.com/office/drawing/2014/main" id="{EA4B217C-EE34-E74F-A041-780F7E73CF17}"/>
              </a:ext>
            </a:extLst>
          </p:cNvPr>
          <p:cNvPicPr>
            <a:picLocks noChangeAspect="1"/>
          </p:cNvPicPr>
          <p:nvPr/>
        </p:nvPicPr>
        <p:blipFill>
          <a:blip r:embed="rId13"/>
          <a:stretch>
            <a:fillRect/>
          </a:stretch>
        </p:blipFill>
        <p:spPr>
          <a:xfrm>
            <a:off x="6902955" y="1387565"/>
            <a:ext cx="1752600" cy="774700"/>
          </a:xfrm>
          <a:prstGeom prst="rect">
            <a:avLst/>
          </a:prstGeom>
        </p:spPr>
      </p:pic>
      <p:pic>
        <p:nvPicPr>
          <p:cNvPr id="34" name="Picture 33">
            <a:extLst>
              <a:ext uri="{FF2B5EF4-FFF2-40B4-BE49-F238E27FC236}">
                <a16:creationId xmlns:a16="http://schemas.microsoft.com/office/drawing/2014/main" id="{20CEEE3F-FF5B-E749-B5AC-638F78F179B8}"/>
              </a:ext>
            </a:extLst>
          </p:cNvPr>
          <p:cNvPicPr>
            <a:picLocks noChangeAspect="1"/>
          </p:cNvPicPr>
          <p:nvPr/>
        </p:nvPicPr>
        <p:blipFill>
          <a:blip r:embed="rId14"/>
          <a:stretch>
            <a:fillRect/>
          </a:stretch>
        </p:blipFill>
        <p:spPr>
          <a:xfrm>
            <a:off x="4582482" y="3286089"/>
            <a:ext cx="1485900" cy="393700"/>
          </a:xfrm>
          <a:prstGeom prst="rect">
            <a:avLst/>
          </a:prstGeom>
        </p:spPr>
      </p:pic>
      <p:sp>
        <p:nvSpPr>
          <p:cNvPr id="35" name="TextBox 34">
            <a:extLst>
              <a:ext uri="{FF2B5EF4-FFF2-40B4-BE49-F238E27FC236}">
                <a16:creationId xmlns:a16="http://schemas.microsoft.com/office/drawing/2014/main" id="{399A293E-0DA3-1A48-82B2-FBAAE4DD93A5}"/>
              </a:ext>
            </a:extLst>
          </p:cNvPr>
          <p:cNvSpPr txBox="1"/>
          <p:nvPr/>
        </p:nvSpPr>
        <p:spPr>
          <a:xfrm>
            <a:off x="2318016" y="784258"/>
            <a:ext cx="4528932" cy="369332"/>
          </a:xfrm>
          <a:prstGeom prst="rect">
            <a:avLst/>
          </a:prstGeom>
          <a:noFill/>
        </p:spPr>
        <p:txBody>
          <a:bodyPr wrap="none" rtlCol="0">
            <a:spAutoFit/>
          </a:bodyPr>
          <a:lstStyle/>
          <a:p>
            <a:r>
              <a:rPr lang="en-US" dirty="0"/>
              <a:t>Makes address matching very hard to get right</a:t>
            </a:r>
          </a:p>
        </p:txBody>
      </p:sp>
      <p:sp>
        <p:nvSpPr>
          <p:cNvPr id="36" name="TextBox 35">
            <a:extLst>
              <a:ext uri="{FF2B5EF4-FFF2-40B4-BE49-F238E27FC236}">
                <a16:creationId xmlns:a16="http://schemas.microsoft.com/office/drawing/2014/main" id="{7247945B-5F91-4248-94ED-D736727E2FE6}"/>
              </a:ext>
            </a:extLst>
          </p:cNvPr>
          <p:cNvSpPr txBox="1"/>
          <p:nvPr/>
        </p:nvSpPr>
        <p:spPr>
          <a:xfrm>
            <a:off x="5034120" y="5589194"/>
            <a:ext cx="993585" cy="1015663"/>
          </a:xfrm>
          <a:prstGeom prst="rect">
            <a:avLst/>
          </a:prstGeom>
          <a:noFill/>
        </p:spPr>
        <p:txBody>
          <a:bodyPr wrap="square" rtlCol="0">
            <a:spAutoFit/>
          </a:bodyPr>
          <a:lstStyle/>
          <a:p>
            <a:r>
              <a:rPr lang="en-US" sz="1000" dirty="0"/>
              <a:t>Deliberate manipulation by the same person. House has </a:t>
            </a:r>
            <a:r>
              <a:rPr lang="en-US" sz="1000"/>
              <a:t>no apartments.</a:t>
            </a:r>
            <a:endParaRPr lang="en-US" sz="1000" dirty="0"/>
          </a:p>
        </p:txBody>
      </p:sp>
    </p:spTree>
    <p:extLst>
      <p:ext uri="{BB962C8B-B14F-4D97-AF65-F5344CB8AC3E}">
        <p14:creationId xmlns:p14="http://schemas.microsoft.com/office/powerpoint/2010/main" val="1189002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60385"/>
            <a:ext cx="8263890" cy="1325563"/>
          </a:xfrm>
        </p:spPr>
        <p:txBody>
          <a:bodyPr>
            <a:normAutofit/>
          </a:bodyPr>
          <a:lstStyle/>
          <a:p>
            <a:r>
              <a:rPr lang="en-US" sz="3600" dirty="0">
                <a:latin typeface="+mn-lt"/>
              </a:rPr>
              <a:t>Identity Resolution: Are These Two John Smiths the Same Person? </a:t>
            </a:r>
          </a:p>
        </p:txBody>
      </p:sp>
      <p:sp>
        <p:nvSpPr>
          <p:cNvPr id="5" name="Slide Number Placeholder 4"/>
          <p:cNvSpPr>
            <a:spLocks noGrp="1"/>
          </p:cNvSpPr>
          <p:nvPr>
            <p:ph type="sldNum" sz="quarter" idx="12"/>
          </p:nvPr>
        </p:nvSpPr>
        <p:spPr/>
        <p:txBody>
          <a:bodyPr/>
          <a:lstStyle/>
          <a:p>
            <a:fld id="{88CD9788-50B9-FE4F-BD86-303CACCBE7E1}" type="slidenum">
              <a:rPr lang="en-US" smtClean="0"/>
              <a:t>19</a:t>
            </a:fld>
            <a:endParaRPr lang="en-US"/>
          </a:p>
        </p:txBody>
      </p:sp>
      <p:sp>
        <p:nvSpPr>
          <p:cNvPr id="3" name="TextBox 2">
            <a:extLst>
              <a:ext uri="{FF2B5EF4-FFF2-40B4-BE49-F238E27FC236}">
                <a16:creationId xmlns:a16="http://schemas.microsoft.com/office/drawing/2014/main" id="{1CAC67D7-FEA1-9C44-83D6-39C0101CEFF3}"/>
              </a:ext>
            </a:extLst>
          </p:cNvPr>
          <p:cNvSpPr txBox="1"/>
          <p:nvPr/>
        </p:nvSpPr>
        <p:spPr>
          <a:xfrm>
            <a:off x="2772940" y="2525067"/>
            <a:ext cx="1440331" cy="369332"/>
          </a:xfrm>
          <a:prstGeom prst="rect">
            <a:avLst/>
          </a:prstGeom>
          <a:noFill/>
        </p:spPr>
        <p:txBody>
          <a:bodyPr wrap="none" rtlCol="0">
            <a:spAutoFit/>
          </a:bodyPr>
          <a:lstStyle/>
          <a:p>
            <a:r>
              <a:rPr lang="en-US" dirty="0"/>
              <a:t>Johnny Smith</a:t>
            </a:r>
          </a:p>
        </p:txBody>
      </p:sp>
      <p:sp>
        <p:nvSpPr>
          <p:cNvPr id="7" name="TextBox 6">
            <a:extLst>
              <a:ext uri="{FF2B5EF4-FFF2-40B4-BE49-F238E27FC236}">
                <a16:creationId xmlns:a16="http://schemas.microsoft.com/office/drawing/2014/main" id="{E1BDE61A-8730-1B47-B6B8-8C334876F476}"/>
              </a:ext>
            </a:extLst>
          </p:cNvPr>
          <p:cNvSpPr txBox="1"/>
          <p:nvPr/>
        </p:nvSpPr>
        <p:spPr>
          <a:xfrm>
            <a:off x="3121048" y="1903526"/>
            <a:ext cx="744114" cy="369332"/>
          </a:xfrm>
          <a:prstGeom prst="rect">
            <a:avLst/>
          </a:prstGeom>
          <a:noFill/>
        </p:spPr>
        <p:txBody>
          <a:bodyPr wrap="none" rtlCol="0">
            <a:spAutoFit/>
          </a:bodyPr>
          <a:lstStyle/>
          <a:p>
            <a:r>
              <a:rPr lang="en-US" dirty="0"/>
              <a:t>Name</a:t>
            </a:r>
          </a:p>
        </p:txBody>
      </p:sp>
      <p:sp>
        <p:nvSpPr>
          <p:cNvPr id="10" name="TextBox 9">
            <a:extLst>
              <a:ext uri="{FF2B5EF4-FFF2-40B4-BE49-F238E27FC236}">
                <a16:creationId xmlns:a16="http://schemas.microsoft.com/office/drawing/2014/main" id="{E3042FC9-14FC-D748-B34A-6FC4C8ECE1B7}"/>
              </a:ext>
            </a:extLst>
          </p:cNvPr>
          <p:cNvSpPr txBox="1"/>
          <p:nvPr/>
        </p:nvSpPr>
        <p:spPr>
          <a:xfrm>
            <a:off x="946340" y="1765027"/>
            <a:ext cx="1443432" cy="646331"/>
          </a:xfrm>
          <a:prstGeom prst="rect">
            <a:avLst/>
          </a:prstGeom>
          <a:noFill/>
        </p:spPr>
        <p:txBody>
          <a:bodyPr wrap="square" rtlCol="0">
            <a:spAutoFit/>
          </a:bodyPr>
          <a:lstStyle/>
          <a:p>
            <a:pPr algn="ctr"/>
            <a:r>
              <a:rPr lang="en-US" dirty="0"/>
              <a:t>Date Seen (record date)</a:t>
            </a:r>
          </a:p>
        </p:txBody>
      </p:sp>
      <p:sp>
        <p:nvSpPr>
          <p:cNvPr id="11" name="TextBox 10">
            <a:extLst>
              <a:ext uri="{FF2B5EF4-FFF2-40B4-BE49-F238E27FC236}">
                <a16:creationId xmlns:a16="http://schemas.microsoft.com/office/drawing/2014/main" id="{E7469230-1C4C-B44F-BDFA-D82DC79166BE}"/>
              </a:ext>
            </a:extLst>
          </p:cNvPr>
          <p:cNvSpPr txBox="1"/>
          <p:nvPr/>
        </p:nvSpPr>
        <p:spPr>
          <a:xfrm>
            <a:off x="7290174" y="1903526"/>
            <a:ext cx="784189" cy="369332"/>
          </a:xfrm>
          <a:prstGeom prst="rect">
            <a:avLst/>
          </a:prstGeom>
          <a:noFill/>
        </p:spPr>
        <p:txBody>
          <a:bodyPr wrap="none" rtlCol="0">
            <a:spAutoFit/>
          </a:bodyPr>
          <a:lstStyle/>
          <a:p>
            <a:r>
              <a:rPr lang="en-US" dirty="0"/>
              <a:t>Phone</a:t>
            </a:r>
          </a:p>
        </p:txBody>
      </p:sp>
      <p:sp>
        <p:nvSpPr>
          <p:cNvPr id="12" name="TextBox 11">
            <a:extLst>
              <a:ext uri="{FF2B5EF4-FFF2-40B4-BE49-F238E27FC236}">
                <a16:creationId xmlns:a16="http://schemas.microsoft.com/office/drawing/2014/main" id="{6F13DC88-7874-0A46-80B9-F96522280CA0}"/>
              </a:ext>
            </a:extLst>
          </p:cNvPr>
          <p:cNvSpPr txBox="1"/>
          <p:nvPr/>
        </p:nvSpPr>
        <p:spPr>
          <a:xfrm>
            <a:off x="5280088" y="1903526"/>
            <a:ext cx="933461" cy="369332"/>
          </a:xfrm>
          <a:prstGeom prst="rect">
            <a:avLst/>
          </a:prstGeom>
          <a:noFill/>
        </p:spPr>
        <p:txBody>
          <a:bodyPr wrap="none" rtlCol="0">
            <a:spAutoFit/>
          </a:bodyPr>
          <a:lstStyle/>
          <a:p>
            <a:r>
              <a:rPr lang="en-US" dirty="0"/>
              <a:t>Address</a:t>
            </a:r>
          </a:p>
        </p:txBody>
      </p:sp>
      <p:sp>
        <p:nvSpPr>
          <p:cNvPr id="13" name="TextBox 12">
            <a:extLst>
              <a:ext uri="{FF2B5EF4-FFF2-40B4-BE49-F238E27FC236}">
                <a16:creationId xmlns:a16="http://schemas.microsoft.com/office/drawing/2014/main" id="{30582222-A2A3-0944-8E1E-D6E7D4F0CA8B}"/>
              </a:ext>
            </a:extLst>
          </p:cNvPr>
          <p:cNvSpPr txBox="1"/>
          <p:nvPr/>
        </p:nvSpPr>
        <p:spPr>
          <a:xfrm>
            <a:off x="2783840" y="2955418"/>
            <a:ext cx="1418530" cy="369332"/>
          </a:xfrm>
          <a:prstGeom prst="rect">
            <a:avLst/>
          </a:prstGeom>
          <a:noFill/>
        </p:spPr>
        <p:txBody>
          <a:bodyPr wrap="none" rtlCol="0">
            <a:spAutoFit/>
          </a:bodyPr>
          <a:lstStyle/>
          <a:p>
            <a:r>
              <a:rPr lang="en-US" dirty="0"/>
              <a:t>John T. Smith</a:t>
            </a:r>
          </a:p>
        </p:txBody>
      </p:sp>
      <p:sp>
        <p:nvSpPr>
          <p:cNvPr id="8" name="TextBox 7">
            <a:extLst>
              <a:ext uri="{FF2B5EF4-FFF2-40B4-BE49-F238E27FC236}">
                <a16:creationId xmlns:a16="http://schemas.microsoft.com/office/drawing/2014/main" id="{DBE86A39-284C-8148-837C-C930B17F90EF}"/>
              </a:ext>
            </a:extLst>
          </p:cNvPr>
          <p:cNvSpPr txBox="1"/>
          <p:nvPr/>
        </p:nvSpPr>
        <p:spPr>
          <a:xfrm>
            <a:off x="4699608" y="2525067"/>
            <a:ext cx="2094420" cy="369332"/>
          </a:xfrm>
          <a:prstGeom prst="rect">
            <a:avLst/>
          </a:prstGeom>
          <a:noFill/>
        </p:spPr>
        <p:txBody>
          <a:bodyPr wrap="none" rtlCol="0">
            <a:spAutoFit/>
          </a:bodyPr>
          <a:lstStyle/>
          <a:p>
            <a:r>
              <a:rPr lang="en-US" dirty="0"/>
              <a:t>426 Main St Apt 204</a:t>
            </a:r>
          </a:p>
        </p:txBody>
      </p:sp>
      <p:sp>
        <p:nvSpPr>
          <p:cNvPr id="14" name="TextBox 13">
            <a:extLst>
              <a:ext uri="{FF2B5EF4-FFF2-40B4-BE49-F238E27FC236}">
                <a16:creationId xmlns:a16="http://schemas.microsoft.com/office/drawing/2014/main" id="{38BF26EF-1813-2E4F-BC12-B85A3A59A962}"/>
              </a:ext>
            </a:extLst>
          </p:cNvPr>
          <p:cNvSpPr txBox="1"/>
          <p:nvPr/>
        </p:nvSpPr>
        <p:spPr>
          <a:xfrm>
            <a:off x="4699608" y="2955418"/>
            <a:ext cx="2094420" cy="369332"/>
          </a:xfrm>
          <a:prstGeom prst="rect">
            <a:avLst/>
          </a:prstGeom>
          <a:noFill/>
        </p:spPr>
        <p:txBody>
          <a:bodyPr wrap="none" rtlCol="0">
            <a:spAutoFit/>
          </a:bodyPr>
          <a:lstStyle/>
          <a:p>
            <a:r>
              <a:rPr lang="en-US" dirty="0"/>
              <a:t>426 Main St Apt 115</a:t>
            </a:r>
          </a:p>
        </p:txBody>
      </p:sp>
      <p:sp>
        <p:nvSpPr>
          <p:cNvPr id="15" name="TextBox 14">
            <a:extLst>
              <a:ext uri="{FF2B5EF4-FFF2-40B4-BE49-F238E27FC236}">
                <a16:creationId xmlns:a16="http://schemas.microsoft.com/office/drawing/2014/main" id="{732336DB-6E7D-2142-955C-577D87E8B955}"/>
              </a:ext>
            </a:extLst>
          </p:cNvPr>
          <p:cNvSpPr txBox="1"/>
          <p:nvPr/>
        </p:nvSpPr>
        <p:spPr>
          <a:xfrm>
            <a:off x="6951940" y="2525067"/>
            <a:ext cx="1460656" cy="369332"/>
          </a:xfrm>
          <a:prstGeom prst="rect">
            <a:avLst/>
          </a:prstGeom>
          <a:noFill/>
        </p:spPr>
        <p:txBody>
          <a:bodyPr wrap="none" rtlCol="0">
            <a:spAutoFit/>
          </a:bodyPr>
          <a:lstStyle/>
          <a:p>
            <a:r>
              <a:rPr lang="en-US" dirty="0"/>
              <a:t>202 983 8475</a:t>
            </a:r>
          </a:p>
        </p:txBody>
      </p:sp>
      <p:sp>
        <p:nvSpPr>
          <p:cNvPr id="16" name="TextBox 15">
            <a:extLst>
              <a:ext uri="{FF2B5EF4-FFF2-40B4-BE49-F238E27FC236}">
                <a16:creationId xmlns:a16="http://schemas.microsoft.com/office/drawing/2014/main" id="{C1F9D172-86B8-0843-AD7A-D1E6E1F999F6}"/>
              </a:ext>
            </a:extLst>
          </p:cNvPr>
          <p:cNvSpPr txBox="1"/>
          <p:nvPr/>
        </p:nvSpPr>
        <p:spPr>
          <a:xfrm>
            <a:off x="6951940" y="2955418"/>
            <a:ext cx="1460656" cy="369332"/>
          </a:xfrm>
          <a:prstGeom prst="rect">
            <a:avLst/>
          </a:prstGeom>
          <a:noFill/>
        </p:spPr>
        <p:txBody>
          <a:bodyPr wrap="none" rtlCol="0">
            <a:spAutoFit/>
          </a:bodyPr>
          <a:lstStyle/>
          <a:p>
            <a:r>
              <a:rPr lang="en-US" dirty="0"/>
              <a:t>202 643 5639</a:t>
            </a:r>
          </a:p>
        </p:txBody>
      </p:sp>
      <p:sp>
        <p:nvSpPr>
          <p:cNvPr id="17" name="TextBox 16">
            <a:extLst>
              <a:ext uri="{FF2B5EF4-FFF2-40B4-BE49-F238E27FC236}">
                <a16:creationId xmlns:a16="http://schemas.microsoft.com/office/drawing/2014/main" id="{D91AD9C5-6628-2B4E-9955-00891C7ED296}"/>
              </a:ext>
            </a:extLst>
          </p:cNvPr>
          <p:cNvSpPr txBox="1"/>
          <p:nvPr/>
        </p:nvSpPr>
        <p:spPr>
          <a:xfrm>
            <a:off x="1017878" y="2525067"/>
            <a:ext cx="1300356" cy="369332"/>
          </a:xfrm>
          <a:prstGeom prst="rect">
            <a:avLst/>
          </a:prstGeom>
          <a:noFill/>
        </p:spPr>
        <p:txBody>
          <a:bodyPr wrap="none" rtlCol="0">
            <a:spAutoFit/>
          </a:bodyPr>
          <a:lstStyle/>
          <a:p>
            <a:r>
              <a:rPr lang="en-US" dirty="0"/>
              <a:t>05/23/2009</a:t>
            </a:r>
          </a:p>
        </p:txBody>
      </p:sp>
      <p:sp>
        <p:nvSpPr>
          <p:cNvPr id="18" name="TextBox 17">
            <a:extLst>
              <a:ext uri="{FF2B5EF4-FFF2-40B4-BE49-F238E27FC236}">
                <a16:creationId xmlns:a16="http://schemas.microsoft.com/office/drawing/2014/main" id="{447DF98B-1866-294A-AEE2-9F9FBB6F3322}"/>
              </a:ext>
            </a:extLst>
          </p:cNvPr>
          <p:cNvSpPr txBox="1"/>
          <p:nvPr/>
        </p:nvSpPr>
        <p:spPr>
          <a:xfrm>
            <a:off x="1017878" y="2955418"/>
            <a:ext cx="1300356" cy="369332"/>
          </a:xfrm>
          <a:prstGeom prst="rect">
            <a:avLst/>
          </a:prstGeom>
          <a:noFill/>
        </p:spPr>
        <p:txBody>
          <a:bodyPr wrap="none" rtlCol="0">
            <a:spAutoFit/>
          </a:bodyPr>
          <a:lstStyle/>
          <a:p>
            <a:r>
              <a:rPr lang="en-US" dirty="0"/>
              <a:t>11/03/2015</a:t>
            </a:r>
          </a:p>
        </p:txBody>
      </p:sp>
      <p:sp>
        <p:nvSpPr>
          <p:cNvPr id="19" name="TextBox 18">
            <a:extLst>
              <a:ext uri="{FF2B5EF4-FFF2-40B4-BE49-F238E27FC236}">
                <a16:creationId xmlns:a16="http://schemas.microsoft.com/office/drawing/2014/main" id="{754C857F-B08B-6143-8562-DF25F6277F7F}"/>
              </a:ext>
            </a:extLst>
          </p:cNvPr>
          <p:cNvSpPr txBox="1"/>
          <p:nvPr/>
        </p:nvSpPr>
        <p:spPr>
          <a:xfrm>
            <a:off x="388620" y="4033518"/>
            <a:ext cx="8401419" cy="1477328"/>
          </a:xfrm>
          <a:prstGeom prst="rect">
            <a:avLst/>
          </a:prstGeom>
          <a:noFill/>
        </p:spPr>
        <p:txBody>
          <a:bodyPr wrap="square" rtlCol="0">
            <a:spAutoFit/>
          </a:bodyPr>
          <a:lstStyle/>
          <a:p>
            <a:r>
              <a:rPr lang="en-US" dirty="0"/>
              <a:t>Identity resolution is a particular kind of entity resolution, where the entity is a person</a:t>
            </a:r>
          </a:p>
          <a:p>
            <a:endParaRPr lang="en-US" dirty="0"/>
          </a:p>
          <a:p>
            <a:r>
              <a:rPr lang="en-US" dirty="0"/>
              <a:t>It’s important in many business problems, including fraud</a:t>
            </a:r>
          </a:p>
          <a:p>
            <a:endParaRPr lang="en-US" dirty="0"/>
          </a:p>
          <a:p>
            <a:r>
              <a:rPr lang="en-US" dirty="0"/>
              <a:t>How to do entity resolution?</a:t>
            </a:r>
          </a:p>
        </p:txBody>
      </p:sp>
    </p:spTree>
    <p:extLst>
      <p:ext uri="{BB962C8B-B14F-4D97-AF65-F5344CB8AC3E}">
        <p14:creationId xmlns:p14="http://schemas.microsoft.com/office/powerpoint/2010/main" val="379551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normAutofit/>
          </a:bodyPr>
          <a:lstStyle/>
          <a:p>
            <a:r>
              <a:rPr lang="en-US" sz="3600" dirty="0">
                <a:latin typeface="+mn-lt"/>
              </a:rPr>
              <a:t>Ad Hoc Fuzzy Matching Algorithms</a:t>
            </a:r>
          </a:p>
        </p:txBody>
      </p:sp>
      <p:sp>
        <p:nvSpPr>
          <p:cNvPr id="4" name="Content Placeholder 3"/>
          <p:cNvSpPr>
            <a:spLocks noGrp="1"/>
          </p:cNvSpPr>
          <p:nvPr>
            <p:ph sz="half" idx="2"/>
          </p:nvPr>
        </p:nvSpPr>
        <p:spPr>
          <a:xfrm>
            <a:off x="628650" y="1465407"/>
            <a:ext cx="7886700" cy="4351338"/>
          </a:xfrm>
        </p:spPr>
        <p:txBody>
          <a:bodyPr>
            <a:noAutofit/>
          </a:bodyPr>
          <a:lstStyle/>
          <a:p>
            <a:r>
              <a:rPr lang="en-US" sz="2400" dirty="0"/>
              <a:t>Some fields have idiosyncrasies that require deep understanding before building a fuzzy matching algorithm</a:t>
            </a:r>
          </a:p>
          <a:p>
            <a:r>
              <a:rPr lang="en-US" sz="2400" dirty="0"/>
              <a:t>Examples: </a:t>
            </a:r>
          </a:p>
          <a:p>
            <a:pPr lvl="1"/>
            <a:r>
              <a:rPr lang="en-US" sz="2000" dirty="0"/>
              <a:t>Birthdate: </a:t>
            </a:r>
            <a:r>
              <a:rPr lang="en-US" sz="2000" dirty="0">
                <a:solidFill>
                  <a:schemeClr val="accent5">
                    <a:lumMod val="75000"/>
                  </a:schemeClr>
                </a:solidFill>
              </a:rPr>
              <a:t>03</a:t>
            </a:r>
            <a:r>
              <a:rPr lang="en-US" sz="2000" dirty="0">
                <a:solidFill>
                  <a:srgbClr val="DD0002"/>
                </a:solidFill>
              </a:rPr>
              <a:t>24</a:t>
            </a:r>
            <a:r>
              <a:rPr lang="en-US" sz="2000" dirty="0">
                <a:solidFill>
                  <a:schemeClr val="accent6">
                    <a:lumMod val="75000"/>
                  </a:schemeClr>
                </a:solidFill>
              </a:rPr>
              <a:t>1987</a:t>
            </a:r>
            <a:r>
              <a:rPr lang="en-US" sz="2000" dirty="0"/>
              <a:t>, </a:t>
            </a:r>
            <a:r>
              <a:rPr lang="en-US" sz="2000" dirty="0">
                <a:solidFill>
                  <a:schemeClr val="accent6">
                    <a:lumMod val="75000"/>
                  </a:schemeClr>
                </a:solidFill>
              </a:rPr>
              <a:t>1987</a:t>
            </a:r>
            <a:r>
              <a:rPr lang="en-US" sz="2000" dirty="0">
                <a:solidFill>
                  <a:schemeClr val="accent5">
                    <a:lumMod val="75000"/>
                  </a:schemeClr>
                </a:solidFill>
              </a:rPr>
              <a:t>03</a:t>
            </a:r>
            <a:r>
              <a:rPr lang="en-US" sz="2000" dirty="0">
                <a:solidFill>
                  <a:srgbClr val="DD0002"/>
                </a:solidFill>
              </a:rPr>
              <a:t>24</a:t>
            </a:r>
            <a:r>
              <a:rPr lang="en-US" sz="2000" dirty="0"/>
              <a:t>, </a:t>
            </a:r>
            <a:r>
              <a:rPr lang="en-US" sz="2000" dirty="0">
                <a:solidFill>
                  <a:schemeClr val="accent5">
                    <a:lumMod val="75000"/>
                  </a:schemeClr>
                </a:solidFill>
              </a:rPr>
              <a:t>03</a:t>
            </a:r>
            <a:r>
              <a:rPr lang="en-US" sz="2000" dirty="0"/>
              <a:t>-</a:t>
            </a:r>
            <a:r>
              <a:rPr lang="en-US" sz="2000" dirty="0">
                <a:solidFill>
                  <a:srgbClr val="DD0002"/>
                </a:solidFill>
              </a:rPr>
              <a:t>24</a:t>
            </a:r>
            <a:r>
              <a:rPr lang="en-US" sz="2000" dirty="0"/>
              <a:t>-</a:t>
            </a:r>
            <a:r>
              <a:rPr lang="en-US" sz="2000" dirty="0">
                <a:solidFill>
                  <a:schemeClr val="accent6">
                    <a:lumMod val="75000"/>
                  </a:schemeClr>
                </a:solidFill>
              </a:rPr>
              <a:t>1987</a:t>
            </a:r>
          </a:p>
          <a:p>
            <a:pPr lvl="1"/>
            <a:endParaRPr lang="en-US" sz="2000" dirty="0">
              <a:solidFill>
                <a:schemeClr val="accent6">
                  <a:lumMod val="75000"/>
                </a:schemeClr>
              </a:solidFill>
            </a:endParaRPr>
          </a:p>
          <a:p>
            <a:pPr lvl="1"/>
            <a:r>
              <a:rPr lang="en-US" sz="2000" dirty="0"/>
              <a:t>SSN: </a:t>
            </a:r>
            <a:r>
              <a:rPr lang="en-US" sz="2000" dirty="0">
                <a:solidFill>
                  <a:srgbClr val="0070C0"/>
                </a:solidFill>
              </a:rPr>
              <a:t>123</a:t>
            </a:r>
            <a:r>
              <a:rPr lang="en-US" sz="2000" dirty="0">
                <a:solidFill>
                  <a:srgbClr val="DD0002"/>
                </a:solidFill>
              </a:rPr>
              <a:t>45</a:t>
            </a:r>
            <a:r>
              <a:rPr lang="en-US" sz="2000" dirty="0">
                <a:solidFill>
                  <a:schemeClr val="accent6">
                    <a:lumMod val="75000"/>
                  </a:schemeClr>
                </a:solidFill>
              </a:rPr>
              <a:t>6789</a:t>
            </a:r>
          </a:p>
          <a:p>
            <a:pPr lvl="1"/>
            <a:endParaRPr lang="en-US" sz="2000" dirty="0">
              <a:solidFill>
                <a:schemeClr val="accent6">
                  <a:lumMod val="75000"/>
                </a:schemeClr>
              </a:solidFill>
            </a:endParaRPr>
          </a:p>
          <a:p>
            <a:pPr lvl="1"/>
            <a:r>
              <a:rPr lang="en-US" sz="2000" dirty="0"/>
              <a:t>phone number: </a:t>
            </a:r>
            <a:r>
              <a:rPr lang="en-US" sz="2000" dirty="0">
                <a:solidFill>
                  <a:srgbClr val="DD0002"/>
                </a:solidFill>
              </a:rPr>
              <a:t>123</a:t>
            </a:r>
            <a:r>
              <a:rPr lang="en-US" sz="2000" dirty="0"/>
              <a:t>-</a:t>
            </a:r>
            <a:r>
              <a:rPr lang="en-US" sz="2000" dirty="0">
                <a:solidFill>
                  <a:schemeClr val="accent5">
                    <a:lumMod val="75000"/>
                  </a:schemeClr>
                </a:solidFill>
              </a:rPr>
              <a:t>456</a:t>
            </a:r>
            <a:r>
              <a:rPr lang="en-US" sz="2000" dirty="0"/>
              <a:t>-</a:t>
            </a:r>
            <a:r>
              <a:rPr lang="en-US" sz="2000" dirty="0">
                <a:solidFill>
                  <a:schemeClr val="accent6">
                    <a:lumMod val="75000"/>
                  </a:schemeClr>
                </a:solidFill>
              </a:rPr>
              <a:t>7890</a:t>
            </a:r>
            <a:r>
              <a:rPr lang="en-US" sz="2000" dirty="0"/>
              <a:t> </a:t>
            </a:r>
          </a:p>
          <a:p>
            <a:pPr lvl="1"/>
            <a:endParaRPr lang="en-US" sz="2000" dirty="0"/>
          </a:p>
          <a:p>
            <a:pPr lvl="1"/>
            <a:r>
              <a:rPr lang="en-US" sz="2000" dirty="0"/>
              <a:t>credit card numbers: </a:t>
            </a:r>
            <a:r>
              <a:rPr lang="en-US" sz="2000" dirty="0">
                <a:solidFill>
                  <a:srgbClr val="DD0002"/>
                </a:solidFill>
              </a:rPr>
              <a:t>5</a:t>
            </a:r>
            <a:r>
              <a:rPr lang="en-US" sz="2000" dirty="0">
                <a:solidFill>
                  <a:schemeClr val="accent1"/>
                </a:solidFill>
              </a:rPr>
              <a:t>42528</a:t>
            </a:r>
            <a:r>
              <a:rPr lang="en-US" sz="2000" dirty="0"/>
              <a:t>742875384</a:t>
            </a:r>
            <a:r>
              <a:rPr lang="en-US" sz="2000" dirty="0">
                <a:solidFill>
                  <a:schemeClr val="accent6">
                    <a:lumMod val="75000"/>
                  </a:schemeClr>
                </a:solidFill>
              </a:rPr>
              <a:t>7</a:t>
            </a:r>
          </a:p>
          <a:p>
            <a:r>
              <a:rPr lang="en-US" sz="2400" dirty="0"/>
              <a:t>Really hard fields: name, addresses</a:t>
            </a:r>
          </a:p>
        </p:txBody>
      </p:sp>
      <p:sp>
        <p:nvSpPr>
          <p:cNvPr id="5" name="Slide Number Placeholder 4"/>
          <p:cNvSpPr>
            <a:spLocks noGrp="1"/>
          </p:cNvSpPr>
          <p:nvPr>
            <p:ph type="sldNum" sz="quarter" idx="12"/>
          </p:nvPr>
        </p:nvSpPr>
        <p:spPr/>
        <p:txBody>
          <a:bodyPr/>
          <a:lstStyle/>
          <a:p>
            <a:fld id="{88CD9788-50B9-FE4F-BD86-303CACCBE7E1}" type="slidenum">
              <a:rPr lang="en-US" smtClean="0"/>
              <a:t>2</a:t>
            </a:fld>
            <a:endParaRPr lang="en-US"/>
          </a:p>
        </p:txBody>
      </p:sp>
      <p:sp>
        <p:nvSpPr>
          <p:cNvPr id="3" name="TextBox 2">
            <a:extLst>
              <a:ext uri="{FF2B5EF4-FFF2-40B4-BE49-F238E27FC236}">
                <a16:creationId xmlns:a16="http://schemas.microsoft.com/office/drawing/2014/main" id="{320DCE22-4DCC-EA47-BA83-B40DFCEA70F2}"/>
              </a:ext>
            </a:extLst>
          </p:cNvPr>
          <p:cNvSpPr txBox="1"/>
          <p:nvPr/>
        </p:nvSpPr>
        <p:spPr>
          <a:xfrm>
            <a:off x="2350629" y="2442002"/>
            <a:ext cx="532518" cy="246221"/>
          </a:xfrm>
          <a:prstGeom prst="rect">
            <a:avLst/>
          </a:prstGeom>
          <a:noFill/>
        </p:spPr>
        <p:txBody>
          <a:bodyPr wrap="none" rtlCol="0">
            <a:spAutoFit/>
          </a:bodyPr>
          <a:lstStyle/>
          <a:p>
            <a:r>
              <a:rPr lang="en-US" sz="1000" dirty="0"/>
              <a:t>month</a:t>
            </a:r>
          </a:p>
        </p:txBody>
      </p:sp>
      <p:sp>
        <p:nvSpPr>
          <p:cNvPr id="6" name="TextBox 5">
            <a:extLst>
              <a:ext uri="{FF2B5EF4-FFF2-40B4-BE49-F238E27FC236}">
                <a16:creationId xmlns:a16="http://schemas.microsoft.com/office/drawing/2014/main" id="{9BEB5AB1-6871-8D47-9EB8-7754A1ABCC62}"/>
              </a:ext>
            </a:extLst>
          </p:cNvPr>
          <p:cNvSpPr txBox="1"/>
          <p:nvPr/>
        </p:nvSpPr>
        <p:spPr>
          <a:xfrm>
            <a:off x="2730747" y="2499778"/>
            <a:ext cx="370614" cy="246221"/>
          </a:xfrm>
          <a:prstGeom prst="rect">
            <a:avLst/>
          </a:prstGeom>
          <a:noFill/>
        </p:spPr>
        <p:txBody>
          <a:bodyPr wrap="none" rtlCol="0">
            <a:spAutoFit/>
          </a:bodyPr>
          <a:lstStyle/>
          <a:p>
            <a:r>
              <a:rPr lang="en-US" sz="1000" dirty="0"/>
              <a:t>day</a:t>
            </a:r>
          </a:p>
        </p:txBody>
      </p:sp>
      <p:sp>
        <p:nvSpPr>
          <p:cNvPr id="7" name="TextBox 6">
            <a:extLst>
              <a:ext uri="{FF2B5EF4-FFF2-40B4-BE49-F238E27FC236}">
                <a16:creationId xmlns:a16="http://schemas.microsoft.com/office/drawing/2014/main" id="{906DD4A3-D462-2549-9E3A-9B607845C609}"/>
              </a:ext>
            </a:extLst>
          </p:cNvPr>
          <p:cNvSpPr txBox="1"/>
          <p:nvPr/>
        </p:nvSpPr>
        <p:spPr>
          <a:xfrm>
            <a:off x="3105150" y="2434114"/>
            <a:ext cx="412292" cy="246221"/>
          </a:xfrm>
          <a:prstGeom prst="rect">
            <a:avLst/>
          </a:prstGeom>
          <a:noFill/>
        </p:spPr>
        <p:txBody>
          <a:bodyPr wrap="none" rtlCol="0">
            <a:spAutoFit/>
          </a:bodyPr>
          <a:lstStyle/>
          <a:p>
            <a:r>
              <a:rPr lang="en-US" sz="1000" dirty="0"/>
              <a:t>year</a:t>
            </a:r>
          </a:p>
        </p:txBody>
      </p:sp>
      <p:sp>
        <p:nvSpPr>
          <p:cNvPr id="8" name="TextBox 7">
            <a:extLst>
              <a:ext uri="{FF2B5EF4-FFF2-40B4-BE49-F238E27FC236}">
                <a16:creationId xmlns:a16="http://schemas.microsoft.com/office/drawing/2014/main" id="{2ED1F1E7-96AD-B741-B279-CC00339BEF93}"/>
              </a:ext>
            </a:extLst>
          </p:cNvPr>
          <p:cNvSpPr txBox="1"/>
          <p:nvPr/>
        </p:nvSpPr>
        <p:spPr>
          <a:xfrm>
            <a:off x="1900770" y="3198287"/>
            <a:ext cx="445956" cy="246221"/>
          </a:xfrm>
          <a:prstGeom prst="rect">
            <a:avLst/>
          </a:prstGeom>
          <a:noFill/>
        </p:spPr>
        <p:txBody>
          <a:bodyPr wrap="none" rtlCol="0">
            <a:spAutoFit/>
          </a:bodyPr>
          <a:lstStyle/>
          <a:p>
            <a:r>
              <a:rPr lang="en-US" sz="1000" dirty="0"/>
              <a:t>state</a:t>
            </a:r>
          </a:p>
        </p:txBody>
      </p:sp>
      <p:sp>
        <p:nvSpPr>
          <p:cNvPr id="9" name="TextBox 8">
            <a:extLst>
              <a:ext uri="{FF2B5EF4-FFF2-40B4-BE49-F238E27FC236}">
                <a16:creationId xmlns:a16="http://schemas.microsoft.com/office/drawing/2014/main" id="{BCD4ABC0-64B1-6B4E-9D30-C7CB1C45543C}"/>
              </a:ext>
            </a:extLst>
          </p:cNvPr>
          <p:cNvSpPr txBox="1"/>
          <p:nvPr/>
        </p:nvSpPr>
        <p:spPr>
          <a:xfrm>
            <a:off x="2255520" y="3182779"/>
            <a:ext cx="423514" cy="246221"/>
          </a:xfrm>
          <a:prstGeom prst="rect">
            <a:avLst/>
          </a:prstGeom>
          <a:noFill/>
        </p:spPr>
        <p:txBody>
          <a:bodyPr wrap="none" rtlCol="0">
            <a:spAutoFit/>
          </a:bodyPr>
          <a:lstStyle/>
          <a:p>
            <a:r>
              <a:rPr lang="en-US" sz="1000" dirty="0"/>
              <a:t>time</a:t>
            </a:r>
          </a:p>
        </p:txBody>
      </p:sp>
      <p:sp>
        <p:nvSpPr>
          <p:cNvPr id="10" name="TextBox 9">
            <a:extLst>
              <a:ext uri="{FF2B5EF4-FFF2-40B4-BE49-F238E27FC236}">
                <a16:creationId xmlns:a16="http://schemas.microsoft.com/office/drawing/2014/main" id="{84BDA4B2-5EB5-7549-AA54-D5EEEFE10B65}"/>
              </a:ext>
            </a:extLst>
          </p:cNvPr>
          <p:cNvSpPr txBox="1"/>
          <p:nvPr/>
        </p:nvSpPr>
        <p:spPr>
          <a:xfrm>
            <a:off x="2579195" y="3173254"/>
            <a:ext cx="726481" cy="246221"/>
          </a:xfrm>
          <a:prstGeom prst="rect">
            <a:avLst/>
          </a:prstGeom>
          <a:noFill/>
        </p:spPr>
        <p:txBody>
          <a:bodyPr wrap="none" rtlCol="0">
            <a:spAutoFit/>
          </a:bodyPr>
          <a:lstStyle/>
          <a:p>
            <a:r>
              <a:rPr lang="en-US" sz="1000" dirty="0"/>
              <a:t>sequential</a:t>
            </a:r>
          </a:p>
        </p:txBody>
      </p:sp>
      <p:sp>
        <p:nvSpPr>
          <p:cNvPr id="11" name="TextBox 10">
            <a:extLst>
              <a:ext uri="{FF2B5EF4-FFF2-40B4-BE49-F238E27FC236}">
                <a16:creationId xmlns:a16="http://schemas.microsoft.com/office/drawing/2014/main" id="{DD36DB8A-3D40-B743-A023-DDA1257185E6}"/>
              </a:ext>
            </a:extLst>
          </p:cNvPr>
          <p:cNvSpPr txBox="1"/>
          <p:nvPr/>
        </p:nvSpPr>
        <p:spPr>
          <a:xfrm>
            <a:off x="2956862" y="3870245"/>
            <a:ext cx="697627" cy="246221"/>
          </a:xfrm>
          <a:prstGeom prst="rect">
            <a:avLst/>
          </a:prstGeom>
          <a:noFill/>
        </p:spPr>
        <p:txBody>
          <a:bodyPr wrap="none" rtlCol="0">
            <a:spAutoFit/>
          </a:bodyPr>
          <a:lstStyle/>
          <a:p>
            <a:r>
              <a:rPr lang="en-US" sz="1000" dirty="0"/>
              <a:t>area code</a:t>
            </a:r>
          </a:p>
        </p:txBody>
      </p:sp>
      <p:sp>
        <p:nvSpPr>
          <p:cNvPr id="12" name="TextBox 11">
            <a:extLst>
              <a:ext uri="{FF2B5EF4-FFF2-40B4-BE49-F238E27FC236}">
                <a16:creationId xmlns:a16="http://schemas.microsoft.com/office/drawing/2014/main" id="{949C6399-808D-B649-A219-10F186673E40}"/>
              </a:ext>
            </a:extLst>
          </p:cNvPr>
          <p:cNvSpPr txBox="1"/>
          <p:nvPr/>
        </p:nvSpPr>
        <p:spPr>
          <a:xfrm>
            <a:off x="3390692" y="3747134"/>
            <a:ext cx="679994" cy="246221"/>
          </a:xfrm>
          <a:prstGeom prst="rect">
            <a:avLst/>
          </a:prstGeom>
          <a:noFill/>
        </p:spPr>
        <p:txBody>
          <a:bodyPr wrap="none" rtlCol="0">
            <a:spAutoFit/>
          </a:bodyPr>
          <a:lstStyle/>
          <a:p>
            <a:r>
              <a:rPr lang="en-US" sz="1000" dirty="0"/>
              <a:t>exchange</a:t>
            </a:r>
          </a:p>
        </p:txBody>
      </p:sp>
      <p:sp>
        <p:nvSpPr>
          <p:cNvPr id="13" name="TextBox 12">
            <a:extLst>
              <a:ext uri="{FF2B5EF4-FFF2-40B4-BE49-F238E27FC236}">
                <a16:creationId xmlns:a16="http://schemas.microsoft.com/office/drawing/2014/main" id="{943D312E-C210-374E-AD65-AE9AE7D68D8D}"/>
              </a:ext>
            </a:extLst>
          </p:cNvPr>
          <p:cNvSpPr txBox="1"/>
          <p:nvPr/>
        </p:nvSpPr>
        <p:spPr>
          <a:xfrm>
            <a:off x="3973759" y="3812798"/>
            <a:ext cx="598241" cy="246221"/>
          </a:xfrm>
          <a:prstGeom prst="rect">
            <a:avLst/>
          </a:prstGeom>
          <a:noFill/>
        </p:spPr>
        <p:txBody>
          <a:bodyPr wrap="none" rtlCol="0">
            <a:spAutoFit/>
          </a:bodyPr>
          <a:lstStyle/>
          <a:p>
            <a:r>
              <a:rPr lang="en-US" sz="1000" dirty="0"/>
              <a:t>number</a:t>
            </a:r>
          </a:p>
        </p:txBody>
      </p:sp>
      <p:sp>
        <p:nvSpPr>
          <p:cNvPr id="14" name="TextBox 13">
            <a:extLst>
              <a:ext uri="{FF2B5EF4-FFF2-40B4-BE49-F238E27FC236}">
                <a16:creationId xmlns:a16="http://schemas.microsoft.com/office/drawing/2014/main" id="{6EF1D3FD-71D9-104C-AF4A-7C241902E5E2}"/>
              </a:ext>
            </a:extLst>
          </p:cNvPr>
          <p:cNvSpPr txBox="1"/>
          <p:nvPr/>
        </p:nvSpPr>
        <p:spPr>
          <a:xfrm>
            <a:off x="5452110" y="4494786"/>
            <a:ext cx="731290" cy="246221"/>
          </a:xfrm>
          <a:prstGeom prst="rect">
            <a:avLst/>
          </a:prstGeom>
          <a:noFill/>
        </p:spPr>
        <p:txBody>
          <a:bodyPr wrap="none" rtlCol="0">
            <a:spAutoFit/>
          </a:bodyPr>
          <a:lstStyle/>
          <a:p>
            <a:r>
              <a:rPr lang="en-US" sz="1000" dirty="0"/>
              <a:t>check sum</a:t>
            </a:r>
          </a:p>
        </p:txBody>
      </p:sp>
      <p:sp>
        <p:nvSpPr>
          <p:cNvPr id="15" name="TextBox 14">
            <a:extLst>
              <a:ext uri="{FF2B5EF4-FFF2-40B4-BE49-F238E27FC236}">
                <a16:creationId xmlns:a16="http://schemas.microsoft.com/office/drawing/2014/main" id="{E476E3D7-5050-5944-B795-E9FCC5B79B67}"/>
              </a:ext>
            </a:extLst>
          </p:cNvPr>
          <p:cNvSpPr txBox="1"/>
          <p:nvPr/>
        </p:nvSpPr>
        <p:spPr>
          <a:xfrm>
            <a:off x="3742295" y="4234294"/>
            <a:ext cx="909715" cy="553998"/>
          </a:xfrm>
          <a:prstGeom prst="rect">
            <a:avLst/>
          </a:prstGeom>
          <a:noFill/>
        </p:spPr>
        <p:txBody>
          <a:bodyPr wrap="square" rtlCol="0">
            <a:spAutoFit/>
          </a:bodyPr>
          <a:lstStyle/>
          <a:p>
            <a:pPr algn="ctr"/>
            <a:r>
              <a:rPr lang="en-US" sz="1000" dirty="0"/>
              <a:t>Bank identification number</a:t>
            </a:r>
          </a:p>
        </p:txBody>
      </p:sp>
      <p:sp>
        <p:nvSpPr>
          <p:cNvPr id="16" name="TextBox 15">
            <a:extLst>
              <a:ext uri="{FF2B5EF4-FFF2-40B4-BE49-F238E27FC236}">
                <a16:creationId xmlns:a16="http://schemas.microsoft.com/office/drawing/2014/main" id="{370CE446-EBBB-334B-8CC3-9948C1BC6DD7}"/>
              </a:ext>
            </a:extLst>
          </p:cNvPr>
          <p:cNvSpPr txBox="1"/>
          <p:nvPr/>
        </p:nvSpPr>
        <p:spPr>
          <a:xfrm>
            <a:off x="4572000" y="4494787"/>
            <a:ext cx="599844" cy="246221"/>
          </a:xfrm>
          <a:prstGeom prst="rect">
            <a:avLst/>
          </a:prstGeom>
          <a:noFill/>
        </p:spPr>
        <p:txBody>
          <a:bodyPr wrap="none" rtlCol="0">
            <a:spAutoFit/>
          </a:bodyPr>
          <a:lstStyle/>
          <a:p>
            <a:r>
              <a:rPr lang="en-US" sz="1000" dirty="0"/>
              <a:t>account</a:t>
            </a:r>
          </a:p>
        </p:txBody>
      </p:sp>
      <p:sp>
        <p:nvSpPr>
          <p:cNvPr id="17" name="TextBox 16">
            <a:extLst>
              <a:ext uri="{FF2B5EF4-FFF2-40B4-BE49-F238E27FC236}">
                <a16:creationId xmlns:a16="http://schemas.microsoft.com/office/drawing/2014/main" id="{BC20BAEE-7725-0D4A-9F84-4120E6BB4DE9}"/>
              </a:ext>
            </a:extLst>
          </p:cNvPr>
          <p:cNvSpPr txBox="1"/>
          <p:nvPr/>
        </p:nvSpPr>
        <p:spPr>
          <a:xfrm>
            <a:off x="3120160" y="4388182"/>
            <a:ext cx="697627" cy="400110"/>
          </a:xfrm>
          <a:prstGeom prst="rect">
            <a:avLst/>
          </a:prstGeom>
          <a:noFill/>
        </p:spPr>
        <p:txBody>
          <a:bodyPr wrap="square" rtlCol="0">
            <a:spAutoFit/>
          </a:bodyPr>
          <a:lstStyle/>
          <a:p>
            <a:pPr algn="ctr"/>
            <a:r>
              <a:rPr lang="en-US" sz="1000" dirty="0"/>
              <a:t>Industry identifier</a:t>
            </a:r>
          </a:p>
        </p:txBody>
      </p:sp>
    </p:spTree>
    <p:extLst>
      <p:ext uri="{BB962C8B-B14F-4D97-AF65-F5344CB8AC3E}">
        <p14:creationId xmlns:p14="http://schemas.microsoft.com/office/powerpoint/2010/main" val="3641668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60385"/>
            <a:ext cx="8263890" cy="1325563"/>
          </a:xfrm>
        </p:spPr>
        <p:txBody>
          <a:bodyPr>
            <a:normAutofit/>
          </a:bodyPr>
          <a:lstStyle/>
          <a:p>
            <a:r>
              <a:rPr lang="en-US" sz="3600" dirty="0">
                <a:latin typeface="+mn-lt"/>
              </a:rPr>
              <a:t>Identity Resolution Machine</a:t>
            </a:r>
          </a:p>
        </p:txBody>
      </p:sp>
      <p:sp>
        <p:nvSpPr>
          <p:cNvPr id="5" name="Slide Number Placeholder 4"/>
          <p:cNvSpPr>
            <a:spLocks noGrp="1"/>
          </p:cNvSpPr>
          <p:nvPr>
            <p:ph type="sldNum" sz="quarter" idx="12"/>
          </p:nvPr>
        </p:nvSpPr>
        <p:spPr/>
        <p:txBody>
          <a:bodyPr/>
          <a:lstStyle/>
          <a:p>
            <a:fld id="{88CD9788-50B9-FE4F-BD86-303CACCBE7E1}" type="slidenum">
              <a:rPr lang="en-US" smtClean="0"/>
              <a:t>20</a:t>
            </a:fld>
            <a:endParaRPr lang="en-US"/>
          </a:p>
        </p:txBody>
      </p:sp>
      <p:grpSp>
        <p:nvGrpSpPr>
          <p:cNvPr id="20" name="Group 19">
            <a:extLst>
              <a:ext uri="{FF2B5EF4-FFF2-40B4-BE49-F238E27FC236}">
                <a16:creationId xmlns:a16="http://schemas.microsoft.com/office/drawing/2014/main" id="{92DCF9DD-9565-F649-A6F7-101FD57EB0AF}"/>
              </a:ext>
            </a:extLst>
          </p:cNvPr>
          <p:cNvGrpSpPr/>
          <p:nvPr/>
        </p:nvGrpSpPr>
        <p:grpSpPr>
          <a:xfrm>
            <a:off x="3457723" y="2291311"/>
            <a:ext cx="2125683" cy="1549730"/>
            <a:chOff x="3734789" y="2303813"/>
            <a:chExt cx="2125683" cy="1549730"/>
          </a:xfrm>
        </p:grpSpPr>
        <p:sp>
          <p:nvSpPr>
            <p:cNvPr id="4" name="TextBox 3">
              <a:extLst>
                <a:ext uri="{FF2B5EF4-FFF2-40B4-BE49-F238E27FC236}">
                  <a16:creationId xmlns:a16="http://schemas.microsoft.com/office/drawing/2014/main" id="{BA92AB0C-F6B0-F543-AFEB-082D85783ADD}"/>
                </a:ext>
              </a:extLst>
            </p:cNvPr>
            <p:cNvSpPr txBox="1"/>
            <p:nvPr/>
          </p:nvSpPr>
          <p:spPr>
            <a:xfrm>
              <a:off x="3936670" y="2478514"/>
              <a:ext cx="1721921" cy="1200329"/>
            </a:xfrm>
            <a:prstGeom prst="rect">
              <a:avLst/>
            </a:prstGeom>
            <a:noFill/>
            <a:ln w="28575">
              <a:noFill/>
            </a:ln>
          </p:spPr>
          <p:txBody>
            <a:bodyPr wrap="square" rtlCol="0">
              <a:spAutoFit/>
            </a:bodyPr>
            <a:lstStyle/>
            <a:p>
              <a:pPr algn="ctr"/>
              <a:r>
                <a:rPr lang="en-US" sz="2400" dirty="0"/>
                <a:t>Identity Resolution Machine</a:t>
              </a:r>
            </a:p>
          </p:txBody>
        </p:sp>
        <p:sp>
          <p:nvSpPr>
            <p:cNvPr id="6" name="Rectangle 5">
              <a:extLst>
                <a:ext uri="{FF2B5EF4-FFF2-40B4-BE49-F238E27FC236}">
                  <a16:creationId xmlns:a16="http://schemas.microsoft.com/office/drawing/2014/main" id="{C6CEC7E9-BB06-5C46-8459-072CEE8398D3}"/>
                </a:ext>
              </a:extLst>
            </p:cNvPr>
            <p:cNvSpPr/>
            <p:nvPr/>
          </p:nvSpPr>
          <p:spPr>
            <a:xfrm>
              <a:off x="3734789" y="2303813"/>
              <a:ext cx="2125683" cy="154973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25C46292-20C5-DE46-8A22-8698EBDBBF85}"/>
              </a:ext>
            </a:extLst>
          </p:cNvPr>
          <p:cNvSpPr txBox="1"/>
          <p:nvPr/>
        </p:nvSpPr>
        <p:spPr>
          <a:xfrm>
            <a:off x="350321" y="2213553"/>
            <a:ext cx="2861954" cy="646331"/>
          </a:xfrm>
          <a:prstGeom prst="rect">
            <a:avLst/>
          </a:prstGeom>
          <a:noFill/>
        </p:spPr>
        <p:txBody>
          <a:bodyPr wrap="square" rtlCol="0">
            <a:spAutoFit/>
          </a:bodyPr>
          <a:lstStyle/>
          <a:p>
            <a:pPr algn="ctr"/>
            <a:r>
              <a:rPr lang="en-US" dirty="0"/>
              <a:t>Event with Personal Identifying Information (PII)</a:t>
            </a:r>
          </a:p>
        </p:txBody>
      </p:sp>
      <p:cxnSp>
        <p:nvCxnSpPr>
          <p:cNvPr id="23" name="Straight Arrow Connector 22">
            <a:extLst>
              <a:ext uri="{FF2B5EF4-FFF2-40B4-BE49-F238E27FC236}">
                <a16:creationId xmlns:a16="http://schemas.microsoft.com/office/drawing/2014/main" id="{00D40FA7-9990-7842-9BDE-C218DE9E62CD}"/>
              </a:ext>
            </a:extLst>
          </p:cNvPr>
          <p:cNvCxnSpPr/>
          <p:nvPr/>
        </p:nvCxnSpPr>
        <p:spPr>
          <a:xfrm>
            <a:off x="593766" y="3066176"/>
            <a:ext cx="237506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24AD0FF-2B35-A442-9BD5-0E74406F867D}"/>
              </a:ext>
            </a:extLst>
          </p:cNvPr>
          <p:cNvSpPr txBox="1"/>
          <p:nvPr/>
        </p:nvSpPr>
        <p:spPr>
          <a:xfrm>
            <a:off x="5462599" y="1829646"/>
            <a:ext cx="3650970" cy="923330"/>
          </a:xfrm>
          <a:prstGeom prst="rect">
            <a:avLst/>
          </a:prstGeom>
          <a:noFill/>
        </p:spPr>
        <p:txBody>
          <a:bodyPr wrap="square" rtlCol="0">
            <a:spAutoFit/>
          </a:bodyPr>
          <a:lstStyle/>
          <a:p>
            <a:pPr algn="ctr"/>
            <a:r>
              <a:rPr lang="en-US" dirty="0"/>
              <a:t>Unique person label: </a:t>
            </a:r>
          </a:p>
          <a:p>
            <a:pPr algn="ctr"/>
            <a:r>
              <a:rPr lang="en-US" dirty="0"/>
              <a:t>Personal Identifying Number</a:t>
            </a:r>
          </a:p>
          <a:p>
            <a:pPr algn="ctr"/>
            <a:r>
              <a:rPr lang="en-US" dirty="0"/>
              <a:t>(PIN)</a:t>
            </a:r>
          </a:p>
        </p:txBody>
      </p:sp>
      <p:cxnSp>
        <p:nvCxnSpPr>
          <p:cNvPr id="25" name="Straight Arrow Connector 24">
            <a:extLst>
              <a:ext uri="{FF2B5EF4-FFF2-40B4-BE49-F238E27FC236}">
                <a16:creationId xmlns:a16="http://schemas.microsoft.com/office/drawing/2014/main" id="{C79859DD-90A2-ED4C-A5A2-434E789D272A}"/>
              </a:ext>
            </a:extLst>
          </p:cNvPr>
          <p:cNvCxnSpPr>
            <a:cxnSpLocks/>
          </p:cNvCxnSpPr>
          <p:nvPr/>
        </p:nvCxnSpPr>
        <p:spPr>
          <a:xfrm>
            <a:off x="6018810" y="3066176"/>
            <a:ext cx="63137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DBE94EA-3122-D745-92BA-7CE47FAB7E51}"/>
              </a:ext>
            </a:extLst>
          </p:cNvPr>
          <p:cNvSpPr txBox="1"/>
          <p:nvPr/>
        </p:nvSpPr>
        <p:spPr>
          <a:xfrm>
            <a:off x="6830548" y="2881510"/>
            <a:ext cx="510076" cy="369332"/>
          </a:xfrm>
          <a:prstGeom prst="rect">
            <a:avLst/>
          </a:prstGeom>
          <a:noFill/>
        </p:spPr>
        <p:txBody>
          <a:bodyPr wrap="none" rtlCol="0">
            <a:spAutoFit/>
          </a:bodyPr>
          <a:lstStyle/>
          <a:p>
            <a:r>
              <a:rPr lang="en-US" dirty="0"/>
              <a:t>PIN</a:t>
            </a:r>
          </a:p>
        </p:txBody>
      </p:sp>
      <p:sp>
        <p:nvSpPr>
          <p:cNvPr id="28" name="TextBox 27">
            <a:extLst>
              <a:ext uri="{FF2B5EF4-FFF2-40B4-BE49-F238E27FC236}">
                <a16:creationId xmlns:a16="http://schemas.microsoft.com/office/drawing/2014/main" id="{D9CD755F-B935-884A-B278-14AB45B0AC24}"/>
              </a:ext>
            </a:extLst>
          </p:cNvPr>
          <p:cNvSpPr txBox="1"/>
          <p:nvPr/>
        </p:nvSpPr>
        <p:spPr>
          <a:xfrm>
            <a:off x="3707168" y="4413673"/>
            <a:ext cx="1689309" cy="369332"/>
          </a:xfrm>
          <a:prstGeom prst="rect">
            <a:avLst/>
          </a:prstGeom>
          <a:noFill/>
        </p:spPr>
        <p:txBody>
          <a:bodyPr wrap="none" rtlCol="0">
            <a:spAutoFit/>
          </a:bodyPr>
          <a:lstStyle/>
          <a:p>
            <a:r>
              <a:rPr lang="en-US" dirty="0"/>
              <a:t>Two main parts:</a:t>
            </a:r>
          </a:p>
        </p:txBody>
      </p:sp>
      <p:sp>
        <p:nvSpPr>
          <p:cNvPr id="29" name="TextBox 28">
            <a:extLst>
              <a:ext uri="{FF2B5EF4-FFF2-40B4-BE49-F238E27FC236}">
                <a16:creationId xmlns:a16="http://schemas.microsoft.com/office/drawing/2014/main" id="{1E5B07FE-79D8-0E47-90CF-E654C48517D7}"/>
              </a:ext>
            </a:extLst>
          </p:cNvPr>
          <p:cNvSpPr txBox="1"/>
          <p:nvPr/>
        </p:nvSpPr>
        <p:spPr>
          <a:xfrm>
            <a:off x="2884096" y="4837999"/>
            <a:ext cx="3793795" cy="646331"/>
          </a:xfrm>
          <a:prstGeom prst="rect">
            <a:avLst/>
          </a:prstGeom>
          <a:noFill/>
        </p:spPr>
        <p:txBody>
          <a:bodyPr wrap="none" rtlCol="0">
            <a:spAutoFit/>
          </a:bodyPr>
          <a:lstStyle/>
          <a:p>
            <a:pPr marL="194310" indent="-194310">
              <a:buFont typeface="Arial" panose="020B0604020202020204" pitchFamily="34" charset="0"/>
              <a:buChar char="•"/>
            </a:pPr>
            <a:r>
              <a:rPr lang="en-US" dirty="0"/>
              <a:t>Carefully constructed data system</a:t>
            </a:r>
          </a:p>
          <a:p>
            <a:pPr marL="194310" indent="-194310">
              <a:buFont typeface="Arial" panose="020B0604020202020204" pitchFamily="34" charset="0"/>
              <a:buChar char="•"/>
            </a:pPr>
            <a:r>
              <a:rPr lang="en-US" dirty="0"/>
              <a:t>Complex fuzzy matching algorithms</a:t>
            </a:r>
          </a:p>
        </p:txBody>
      </p:sp>
    </p:spTree>
    <p:extLst>
      <p:ext uri="{BB962C8B-B14F-4D97-AF65-F5344CB8AC3E}">
        <p14:creationId xmlns:p14="http://schemas.microsoft.com/office/powerpoint/2010/main" val="2882702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60385"/>
            <a:ext cx="8263890" cy="1325563"/>
          </a:xfrm>
        </p:spPr>
        <p:txBody>
          <a:bodyPr>
            <a:normAutofit/>
          </a:bodyPr>
          <a:lstStyle/>
          <a:p>
            <a:r>
              <a:rPr lang="en-US" sz="3600" dirty="0">
                <a:latin typeface="+mn-lt"/>
              </a:rPr>
              <a:t>Identity Resolution: Build the Data System</a:t>
            </a:r>
          </a:p>
        </p:txBody>
      </p:sp>
      <p:sp>
        <p:nvSpPr>
          <p:cNvPr id="5" name="Slide Number Placeholder 4"/>
          <p:cNvSpPr>
            <a:spLocks noGrp="1"/>
          </p:cNvSpPr>
          <p:nvPr>
            <p:ph type="sldNum" sz="quarter" idx="12"/>
          </p:nvPr>
        </p:nvSpPr>
        <p:spPr/>
        <p:txBody>
          <a:bodyPr/>
          <a:lstStyle/>
          <a:p>
            <a:fld id="{88CD9788-50B9-FE4F-BD86-303CACCBE7E1}" type="slidenum">
              <a:rPr lang="en-US" smtClean="0"/>
              <a:t>21</a:t>
            </a:fld>
            <a:endParaRPr lang="en-US"/>
          </a:p>
        </p:txBody>
      </p:sp>
      <p:sp>
        <p:nvSpPr>
          <p:cNvPr id="4" name="TextBox 3">
            <a:extLst>
              <a:ext uri="{FF2B5EF4-FFF2-40B4-BE49-F238E27FC236}">
                <a16:creationId xmlns:a16="http://schemas.microsoft.com/office/drawing/2014/main" id="{5AC2E0F6-9527-CB48-81B5-D8FAB1A70D69}"/>
              </a:ext>
            </a:extLst>
          </p:cNvPr>
          <p:cNvSpPr txBox="1"/>
          <p:nvPr/>
        </p:nvSpPr>
        <p:spPr>
          <a:xfrm>
            <a:off x="696312" y="1163656"/>
            <a:ext cx="6145657" cy="2308324"/>
          </a:xfrm>
          <a:prstGeom prst="rect">
            <a:avLst/>
          </a:prstGeom>
          <a:noFill/>
        </p:spPr>
        <p:txBody>
          <a:bodyPr wrap="none" rtlCol="0">
            <a:spAutoFit/>
          </a:bodyPr>
          <a:lstStyle/>
          <a:p>
            <a:r>
              <a:rPr lang="en-US" dirty="0"/>
              <a:t>Data Available, ~10 year time frame:</a:t>
            </a:r>
          </a:p>
          <a:p>
            <a:endParaRPr lang="en-US" dirty="0"/>
          </a:p>
          <a:p>
            <a:pPr marL="194310" indent="-194310">
              <a:buFont typeface="Arial" panose="020B0604020202020204" pitchFamily="34" charset="0"/>
              <a:buChar char="•"/>
            </a:pPr>
            <a:r>
              <a:rPr lang="en-US" dirty="0"/>
              <a:t>~ 2 billion applications for credit cards, loans, cell phones </a:t>
            </a:r>
          </a:p>
          <a:p>
            <a:pPr marL="651510" lvl="1" indent="-194310">
              <a:buFont typeface="Arial" panose="020B0604020202020204" pitchFamily="34" charset="0"/>
              <a:buChar char="•"/>
            </a:pPr>
            <a:r>
              <a:rPr lang="en-US" dirty="0"/>
              <a:t>SNAPD (SSN, Name, Address, Phone, Date of birth, email</a:t>
            </a:r>
          </a:p>
          <a:p>
            <a:pPr marL="194310" indent="-194310">
              <a:buFont typeface="Arial" panose="020B0604020202020204" pitchFamily="34" charset="0"/>
              <a:buChar char="•"/>
            </a:pPr>
            <a:r>
              <a:rPr lang="en-US" dirty="0"/>
              <a:t>~340 million credit bureau header records/month </a:t>
            </a:r>
          </a:p>
          <a:p>
            <a:pPr marL="651510" lvl="1" indent="-194310">
              <a:buFont typeface="Arial" panose="020B0604020202020204" pitchFamily="34" charset="0"/>
              <a:buChar char="•"/>
            </a:pPr>
            <a:r>
              <a:rPr lang="en-US" dirty="0"/>
              <a:t>SNAPD, ~40 billion records (many are identical)</a:t>
            </a:r>
          </a:p>
          <a:p>
            <a:pPr marL="194310" indent="-194310">
              <a:buFont typeface="Arial" panose="020B0604020202020204" pitchFamily="34" charset="0"/>
              <a:buChar char="•"/>
            </a:pPr>
            <a:r>
              <a:rPr lang="en-US" dirty="0"/>
              <a:t>~200 million US phone book records/month (NAP)</a:t>
            </a:r>
          </a:p>
          <a:p>
            <a:pPr marL="651510" lvl="1" indent="-194310">
              <a:buFont typeface="Arial" panose="020B0604020202020204" pitchFamily="34" charset="0"/>
              <a:buChar char="•"/>
            </a:pPr>
            <a:r>
              <a:rPr lang="en-US" dirty="0"/>
              <a:t>NAP, ~20 billion records (many are identical)</a:t>
            </a:r>
          </a:p>
        </p:txBody>
      </p:sp>
      <p:grpSp>
        <p:nvGrpSpPr>
          <p:cNvPr id="9" name="Group 8">
            <a:extLst>
              <a:ext uri="{FF2B5EF4-FFF2-40B4-BE49-F238E27FC236}">
                <a16:creationId xmlns:a16="http://schemas.microsoft.com/office/drawing/2014/main" id="{87F4CCE1-70BB-F540-B7FF-01F9C66C3041}"/>
              </a:ext>
            </a:extLst>
          </p:cNvPr>
          <p:cNvGrpSpPr/>
          <p:nvPr/>
        </p:nvGrpSpPr>
        <p:grpSpPr>
          <a:xfrm>
            <a:off x="388620" y="3713129"/>
            <a:ext cx="8373668" cy="369332"/>
            <a:chOff x="438964" y="4267200"/>
            <a:chExt cx="8373668" cy="369332"/>
          </a:xfrm>
        </p:grpSpPr>
        <p:sp>
          <p:nvSpPr>
            <p:cNvPr id="6" name="TextBox 5">
              <a:extLst>
                <a:ext uri="{FF2B5EF4-FFF2-40B4-BE49-F238E27FC236}">
                  <a16:creationId xmlns:a16="http://schemas.microsoft.com/office/drawing/2014/main" id="{F412CB00-6919-5C43-BAFE-AF876A4599F8}"/>
                </a:ext>
              </a:extLst>
            </p:cNvPr>
            <p:cNvSpPr txBox="1"/>
            <p:nvPr/>
          </p:nvSpPr>
          <p:spPr>
            <a:xfrm>
              <a:off x="438964" y="4267200"/>
              <a:ext cx="837602" cy="369332"/>
            </a:xfrm>
            <a:prstGeom prst="rect">
              <a:avLst/>
            </a:prstGeom>
            <a:noFill/>
          </p:spPr>
          <p:txBody>
            <a:bodyPr wrap="none" rtlCol="0">
              <a:spAutoFit/>
            </a:bodyPr>
            <a:lstStyle/>
            <a:p>
              <a:r>
                <a:rPr lang="en-US" dirty="0"/>
                <a:t>Record</a:t>
              </a:r>
            </a:p>
          </p:txBody>
        </p:sp>
        <p:sp>
          <p:nvSpPr>
            <p:cNvPr id="20" name="TextBox 19">
              <a:extLst>
                <a:ext uri="{FF2B5EF4-FFF2-40B4-BE49-F238E27FC236}">
                  <a16:creationId xmlns:a16="http://schemas.microsoft.com/office/drawing/2014/main" id="{D17BA4B8-735D-224C-884A-00777CE9D512}"/>
                </a:ext>
              </a:extLst>
            </p:cNvPr>
            <p:cNvSpPr txBox="1"/>
            <p:nvPr/>
          </p:nvSpPr>
          <p:spPr>
            <a:xfrm>
              <a:off x="1580380" y="4267200"/>
              <a:ext cx="545342" cy="369332"/>
            </a:xfrm>
            <a:prstGeom prst="rect">
              <a:avLst/>
            </a:prstGeom>
            <a:noFill/>
          </p:spPr>
          <p:txBody>
            <a:bodyPr wrap="none" rtlCol="0">
              <a:spAutoFit/>
            </a:bodyPr>
            <a:lstStyle/>
            <a:p>
              <a:r>
                <a:rPr lang="en-US" dirty="0"/>
                <a:t>SSN</a:t>
              </a:r>
            </a:p>
          </p:txBody>
        </p:sp>
        <p:sp>
          <p:nvSpPr>
            <p:cNvPr id="21" name="TextBox 20">
              <a:extLst>
                <a:ext uri="{FF2B5EF4-FFF2-40B4-BE49-F238E27FC236}">
                  <a16:creationId xmlns:a16="http://schemas.microsoft.com/office/drawing/2014/main" id="{684463D2-8C12-C740-84BF-F812144B32BA}"/>
                </a:ext>
              </a:extLst>
            </p:cNvPr>
            <p:cNvSpPr txBox="1"/>
            <p:nvPr/>
          </p:nvSpPr>
          <p:spPr>
            <a:xfrm>
              <a:off x="2429536" y="4267200"/>
              <a:ext cx="744114" cy="369332"/>
            </a:xfrm>
            <a:prstGeom prst="rect">
              <a:avLst/>
            </a:prstGeom>
            <a:noFill/>
          </p:spPr>
          <p:txBody>
            <a:bodyPr wrap="none" rtlCol="0">
              <a:spAutoFit/>
            </a:bodyPr>
            <a:lstStyle/>
            <a:p>
              <a:r>
                <a:rPr lang="en-US" dirty="0"/>
                <a:t>Name</a:t>
              </a:r>
            </a:p>
          </p:txBody>
        </p:sp>
        <p:sp>
          <p:nvSpPr>
            <p:cNvPr id="22" name="TextBox 21">
              <a:extLst>
                <a:ext uri="{FF2B5EF4-FFF2-40B4-BE49-F238E27FC236}">
                  <a16:creationId xmlns:a16="http://schemas.microsoft.com/office/drawing/2014/main" id="{EA0A7BF1-5AAF-1848-A826-F4B866B3A085}"/>
                </a:ext>
              </a:extLst>
            </p:cNvPr>
            <p:cNvSpPr txBox="1"/>
            <p:nvPr/>
          </p:nvSpPr>
          <p:spPr>
            <a:xfrm>
              <a:off x="6677546" y="4267200"/>
              <a:ext cx="700833" cy="369332"/>
            </a:xfrm>
            <a:prstGeom prst="rect">
              <a:avLst/>
            </a:prstGeom>
            <a:noFill/>
          </p:spPr>
          <p:txBody>
            <a:bodyPr wrap="none" rtlCol="0">
              <a:spAutoFit/>
            </a:bodyPr>
            <a:lstStyle/>
            <a:p>
              <a:r>
                <a:rPr lang="en-US" dirty="0"/>
                <a:t>email</a:t>
              </a:r>
            </a:p>
          </p:txBody>
        </p:sp>
        <p:sp>
          <p:nvSpPr>
            <p:cNvPr id="23" name="TextBox 22">
              <a:extLst>
                <a:ext uri="{FF2B5EF4-FFF2-40B4-BE49-F238E27FC236}">
                  <a16:creationId xmlns:a16="http://schemas.microsoft.com/office/drawing/2014/main" id="{BCA3CA3A-6D91-C447-B384-C57E667CA494}"/>
                </a:ext>
              </a:extLst>
            </p:cNvPr>
            <p:cNvSpPr txBox="1"/>
            <p:nvPr/>
          </p:nvSpPr>
          <p:spPr>
            <a:xfrm>
              <a:off x="5802742" y="4267200"/>
              <a:ext cx="570990" cy="369332"/>
            </a:xfrm>
            <a:prstGeom prst="rect">
              <a:avLst/>
            </a:prstGeom>
            <a:noFill/>
          </p:spPr>
          <p:txBody>
            <a:bodyPr wrap="none" rtlCol="0">
              <a:spAutoFit/>
            </a:bodyPr>
            <a:lstStyle/>
            <a:p>
              <a:r>
                <a:rPr lang="en-US" dirty="0" err="1"/>
                <a:t>Dob</a:t>
              </a:r>
              <a:endParaRPr lang="en-US" dirty="0"/>
            </a:p>
          </p:txBody>
        </p:sp>
        <p:sp>
          <p:nvSpPr>
            <p:cNvPr id="24" name="TextBox 23">
              <a:extLst>
                <a:ext uri="{FF2B5EF4-FFF2-40B4-BE49-F238E27FC236}">
                  <a16:creationId xmlns:a16="http://schemas.microsoft.com/office/drawing/2014/main" id="{DEA7A35D-D8DF-2B4D-ABDF-51D7E6EAD40E}"/>
                </a:ext>
              </a:extLst>
            </p:cNvPr>
            <p:cNvSpPr txBox="1"/>
            <p:nvPr/>
          </p:nvSpPr>
          <p:spPr>
            <a:xfrm>
              <a:off x="4714739" y="4267200"/>
              <a:ext cx="784189" cy="369332"/>
            </a:xfrm>
            <a:prstGeom prst="rect">
              <a:avLst/>
            </a:prstGeom>
            <a:noFill/>
          </p:spPr>
          <p:txBody>
            <a:bodyPr wrap="none" rtlCol="0">
              <a:spAutoFit/>
            </a:bodyPr>
            <a:lstStyle/>
            <a:p>
              <a:r>
                <a:rPr lang="en-US" dirty="0"/>
                <a:t>Phone</a:t>
              </a:r>
            </a:p>
          </p:txBody>
        </p:sp>
        <p:sp>
          <p:nvSpPr>
            <p:cNvPr id="25" name="TextBox 24">
              <a:extLst>
                <a:ext uri="{FF2B5EF4-FFF2-40B4-BE49-F238E27FC236}">
                  <a16:creationId xmlns:a16="http://schemas.microsoft.com/office/drawing/2014/main" id="{A365C414-D36E-5048-838A-B8D4F45AB94E}"/>
                </a:ext>
              </a:extLst>
            </p:cNvPr>
            <p:cNvSpPr txBox="1"/>
            <p:nvPr/>
          </p:nvSpPr>
          <p:spPr>
            <a:xfrm>
              <a:off x="3477464" y="4267200"/>
              <a:ext cx="933461" cy="369332"/>
            </a:xfrm>
            <a:prstGeom prst="rect">
              <a:avLst/>
            </a:prstGeom>
            <a:noFill/>
          </p:spPr>
          <p:txBody>
            <a:bodyPr wrap="none" rtlCol="0">
              <a:spAutoFit/>
            </a:bodyPr>
            <a:lstStyle/>
            <a:p>
              <a:r>
                <a:rPr lang="en-US" dirty="0"/>
                <a:t>Address</a:t>
              </a:r>
            </a:p>
          </p:txBody>
        </p:sp>
        <p:sp>
          <p:nvSpPr>
            <p:cNvPr id="26" name="TextBox 25">
              <a:extLst>
                <a:ext uri="{FF2B5EF4-FFF2-40B4-BE49-F238E27FC236}">
                  <a16:creationId xmlns:a16="http://schemas.microsoft.com/office/drawing/2014/main" id="{B103BE14-DD6E-EF44-BD82-97F92A2CAEBF}"/>
                </a:ext>
              </a:extLst>
            </p:cNvPr>
            <p:cNvSpPr txBox="1"/>
            <p:nvPr/>
          </p:nvSpPr>
          <p:spPr>
            <a:xfrm>
              <a:off x="7682194" y="4267200"/>
              <a:ext cx="1130438" cy="369332"/>
            </a:xfrm>
            <a:prstGeom prst="rect">
              <a:avLst/>
            </a:prstGeom>
            <a:noFill/>
          </p:spPr>
          <p:txBody>
            <a:bodyPr wrap="none" rtlCol="0">
              <a:spAutoFit/>
            </a:bodyPr>
            <a:lstStyle/>
            <a:p>
              <a:r>
                <a:rPr lang="en-US" dirty="0" err="1"/>
                <a:t>NameDob</a:t>
              </a:r>
              <a:endParaRPr lang="en-US" dirty="0"/>
            </a:p>
          </p:txBody>
        </p:sp>
      </p:grpSp>
      <p:grpSp>
        <p:nvGrpSpPr>
          <p:cNvPr id="27" name="Group 26">
            <a:extLst>
              <a:ext uri="{FF2B5EF4-FFF2-40B4-BE49-F238E27FC236}">
                <a16:creationId xmlns:a16="http://schemas.microsoft.com/office/drawing/2014/main" id="{860450D9-35B5-8548-A131-04115C24AC5F}"/>
              </a:ext>
            </a:extLst>
          </p:cNvPr>
          <p:cNvGrpSpPr/>
          <p:nvPr/>
        </p:nvGrpSpPr>
        <p:grpSpPr>
          <a:xfrm>
            <a:off x="388620" y="4536816"/>
            <a:ext cx="8373668" cy="369332"/>
            <a:chOff x="438964" y="4267200"/>
            <a:chExt cx="8373668" cy="369332"/>
          </a:xfrm>
        </p:grpSpPr>
        <p:sp>
          <p:nvSpPr>
            <p:cNvPr id="28" name="TextBox 27">
              <a:extLst>
                <a:ext uri="{FF2B5EF4-FFF2-40B4-BE49-F238E27FC236}">
                  <a16:creationId xmlns:a16="http://schemas.microsoft.com/office/drawing/2014/main" id="{CCA04CFC-B7E3-814B-8B09-74645C5B25BE}"/>
                </a:ext>
              </a:extLst>
            </p:cNvPr>
            <p:cNvSpPr txBox="1"/>
            <p:nvPr/>
          </p:nvSpPr>
          <p:spPr>
            <a:xfrm>
              <a:off x="438964" y="4267200"/>
              <a:ext cx="837602" cy="369332"/>
            </a:xfrm>
            <a:prstGeom prst="rect">
              <a:avLst/>
            </a:prstGeom>
            <a:noFill/>
          </p:spPr>
          <p:txBody>
            <a:bodyPr wrap="none" rtlCol="0">
              <a:spAutoFit/>
            </a:bodyPr>
            <a:lstStyle/>
            <a:p>
              <a:r>
                <a:rPr lang="en-US" dirty="0"/>
                <a:t>Record</a:t>
              </a:r>
            </a:p>
          </p:txBody>
        </p:sp>
        <p:sp>
          <p:nvSpPr>
            <p:cNvPr id="29" name="TextBox 28">
              <a:extLst>
                <a:ext uri="{FF2B5EF4-FFF2-40B4-BE49-F238E27FC236}">
                  <a16:creationId xmlns:a16="http://schemas.microsoft.com/office/drawing/2014/main" id="{1A427DEA-B96B-6248-9110-C58597CCEFD7}"/>
                </a:ext>
              </a:extLst>
            </p:cNvPr>
            <p:cNvSpPr txBox="1"/>
            <p:nvPr/>
          </p:nvSpPr>
          <p:spPr>
            <a:xfrm>
              <a:off x="1580380" y="4267200"/>
              <a:ext cx="545342" cy="369332"/>
            </a:xfrm>
            <a:prstGeom prst="rect">
              <a:avLst/>
            </a:prstGeom>
            <a:noFill/>
          </p:spPr>
          <p:txBody>
            <a:bodyPr wrap="none" rtlCol="0">
              <a:spAutoFit/>
            </a:bodyPr>
            <a:lstStyle/>
            <a:p>
              <a:r>
                <a:rPr lang="en-US" dirty="0"/>
                <a:t>SSN</a:t>
              </a:r>
            </a:p>
          </p:txBody>
        </p:sp>
        <p:sp>
          <p:nvSpPr>
            <p:cNvPr id="30" name="TextBox 29">
              <a:extLst>
                <a:ext uri="{FF2B5EF4-FFF2-40B4-BE49-F238E27FC236}">
                  <a16:creationId xmlns:a16="http://schemas.microsoft.com/office/drawing/2014/main" id="{DF3A4BD3-6380-4143-B09A-E9748E3C8F79}"/>
                </a:ext>
              </a:extLst>
            </p:cNvPr>
            <p:cNvSpPr txBox="1"/>
            <p:nvPr/>
          </p:nvSpPr>
          <p:spPr>
            <a:xfrm>
              <a:off x="2429536" y="4267200"/>
              <a:ext cx="744114" cy="369332"/>
            </a:xfrm>
            <a:prstGeom prst="rect">
              <a:avLst/>
            </a:prstGeom>
            <a:noFill/>
          </p:spPr>
          <p:txBody>
            <a:bodyPr wrap="none" rtlCol="0">
              <a:spAutoFit/>
            </a:bodyPr>
            <a:lstStyle/>
            <a:p>
              <a:r>
                <a:rPr lang="en-US" dirty="0"/>
                <a:t>Name</a:t>
              </a:r>
            </a:p>
          </p:txBody>
        </p:sp>
        <p:sp>
          <p:nvSpPr>
            <p:cNvPr id="31" name="TextBox 30">
              <a:extLst>
                <a:ext uri="{FF2B5EF4-FFF2-40B4-BE49-F238E27FC236}">
                  <a16:creationId xmlns:a16="http://schemas.microsoft.com/office/drawing/2014/main" id="{AF299CBB-8298-0B44-AC61-E65645F0E729}"/>
                </a:ext>
              </a:extLst>
            </p:cNvPr>
            <p:cNvSpPr txBox="1"/>
            <p:nvPr/>
          </p:nvSpPr>
          <p:spPr>
            <a:xfrm>
              <a:off x="6677546" y="4267200"/>
              <a:ext cx="700833" cy="369332"/>
            </a:xfrm>
            <a:prstGeom prst="rect">
              <a:avLst/>
            </a:prstGeom>
            <a:noFill/>
          </p:spPr>
          <p:txBody>
            <a:bodyPr wrap="none" rtlCol="0">
              <a:spAutoFit/>
            </a:bodyPr>
            <a:lstStyle/>
            <a:p>
              <a:r>
                <a:rPr lang="en-US" dirty="0"/>
                <a:t>email</a:t>
              </a:r>
            </a:p>
          </p:txBody>
        </p:sp>
        <p:sp>
          <p:nvSpPr>
            <p:cNvPr id="32" name="TextBox 31">
              <a:extLst>
                <a:ext uri="{FF2B5EF4-FFF2-40B4-BE49-F238E27FC236}">
                  <a16:creationId xmlns:a16="http://schemas.microsoft.com/office/drawing/2014/main" id="{0CF8206C-DD68-B841-874B-DBE9039C0E4D}"/>
                </a:ext>
              </a:extLst>
            </p:cNvPr>
            <p:cNvSpPr txBox="1"/>
            <p:nvPr/>
          </p:nvSpPr>
          <p:spPr>
            <a:xfrm>
              <a:off x="5802742" y="4267200"/>
              <a:ext cx="570990" cy="369332"/>
            </a:xfrm>
            <a:prstGeom prst="rect">
              <a:avLst/>
            </a:prstGeom>
            <a:noFill/>
          </p:spPr>
          <p:txBody>
            <a:bodyPr wrap="none" rtlCol="0">
              <a:spAutoFit/>
            </a:bodyPr>
            <a:lstStyle/>
            <a:p>
              <a:r>
                <a:rPr lang="en-US" dirty="0" err="1"/>
                <a:t>Dob</a:t>
              </a:r>
              <a:endParaRPr lang="en-US" dirty="0"/>
            </a:p>
          </p:txBody>
        </p:sp>
        <p:sp>
          <p:nvSpPr>
            <p:cNvPr id="33" name="TextBox 32">
              <a:extLst>
                <a:ext uri="{FF2B5EF4-FFF2-40B4-BE49-F238E27FC236}">
                  <a16:creationId xmlns:a16="http://schemas.microsoft.com/office/drawing/2014/main" id="{CEC1F544-E093-8340-A0E2-B682692FEEC9}"/>
                </a:ext>
              </a:extLst>
            </p:cNvPr>
            <p:cNvSpPr txBox="1"/>
            <p:nvPr/>
          </p:nvSpPr>
          <p:spPr>
            <a:xfrm>
              <a:off x="4714739" y="4267200"/>
              <a:ext cx="784189" cy="369332"/>
            </a:xfrm>
            <a:prstGeom prst="rect">
              <a:avLst/>
            </a:prstGeom>
            <a:noFill/>
          </p:spPr>
          <p:txBody>
            <a:bodyPr wrap="none" rtlCol="0">
              <a:spAutoFit/>
            </a:bodyPr>
            <a:lstStyle/>
            <a:p>
              <a:r>
                <a:rPr lang="en-US" dirty="0"/>
                <a:t>Phone</a:t>
              </a:r>
            </a:p>
          </p:txBody>
        </p:sp>
        <p:sp>
          <p:nvSpPr>
            <p:cNvPr id="34" name="TextBox 33">
              <a:extLst>
                <a:ext uri="{FF2B5EF4-FFF2-40B4-BE49-F238E27FC236}">
                  <a16:creationId xmlns:a16="http://schemas.microsoft.com/office/drawing/2014/main" id="{251F7DDB-6317-B347-BDDA-13D644207145}"/>
                </a:ext>
              </a:extLst>
            </p:cNvPr>
            <p:cNvSpPr txBox="1"/>
            <p:nvPr/>
          </p:nvSpPr>
          <p:spPr>
            <a:xfrm>
              <a:off x="3477464" y="4267200"/>
              <a:ext cx="933461" cy="369332"/>
            </a:xfrm>
            <a:prstGeom prst="rect">
              <a:avLst/>
            </a:prstGeom>
            <a:noFill/>
          </p:spPr>
          <p:txBody>
            <a:bodyPr wrap="none" rtlCol="0">
              <a:spAutoFit/>
            </a:bodyPr>
            <a:lstStyle/>
            <a:p>
              <a:r>
                <a:rPr lang="en-US" dirty="0"/>
                <a:t>Address</a:t>
              </a:r>
            </a:p>
          </p:txBody>
        </p:sp>
        <p:sp>
          <p:nvSpPr>
            <p:cNvPr id="35" name="TextBox 34">
              <a:extLst>
                <a:ext uri="{FF2B5EF4-FFF2-40B4-BE49-F238E27FC236}">
                  <a16:creationId xmlns:a16="http://schemas.microsoft.com/office/drawing/2014/main" id="{FBC10CF7-A9DA-1842-9336-D83851C015B8}"/>
                </a:ext>
              </a:extLst>
            </p:cNvPr>
            <p:cNvSpPr txBox="1"/>
            <p:nvPr/>
          </p:nvSpPr>
          <p:spPr>
            <a:xfrm>
              <a:off x="7682194" y="4267200"/>
              <a:ext cx="1130438" cy="369332"/>
            </a:xfrm>
            <a:prstGeom prst="rect">
              <a:avLst/>
            </a:prstGeom>
            <a:noFill/>
          </p:spPr>
          <p:txBody>
            <a:bodyPr wrap="none" rtlCol="0">
              <a:spAutoFit/>
            </a:bodyPr>
            <a:lstStyle/>
            <a:p>
              <a:r>
                <a:rPr lang="en-US" dirty="0" err="1"/>
                <a:t>NameDob</a:t>
              </a:r>
              <a:endParaRPr lang="en-US" dirty="0"/>
            </a:p>
          </p:txBody>
        </p:sp>
      </p:grpSp>
      <p:cxnSp>
        <p:nvCxnSpPr>
          <p:cNvPr id="37" name="Straight Arrow Connector 36">
            <a:extLst>
              <a:ext uri="{FF2B5EF4-FFF2-40B4-BE49-F238E27FC236}">
                <a16:creationId xmlns:a16="http://schemas.microsoft.com/office/drawing/2014/main" id="{47A5EA84-79B7-FD40-B16B-55ACF3D09A4D}"/>
              </a:ext>
            </a:extLst>
          </p:cNvPr>
          <p:cNvCxnSpPr>
            <a:cxnSpLocks/>
          </p:cNvCxnSpPr>
          <p:nvPr/>
        </p:nvCxnSpPr>
        <p:spPr>
          <a:xfrm>
            <a:off x="1802707" y="4100275"/>
            <a:ext cx="0" cy="4060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77C270-7DD3-9140-92E4-120BAA067160}"/>
              </a:ext>
            </a:extLst>
          </p:cNvPr>
          <p:cNvCxnSpPr>
            <a:cxnSpLocks/>
          </p:cNvCxnSpPr>
          <p:nvPr/>
        </p:nvCxnSpPr>
        <p:spPr>
          <a:xfrm>
            <a:off x="3866134" y="4100275"/>
            <a:ext cx="0" cy="4060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3352260-328C-4642-A602-45B04FB0FFC6}"/>
              </a:ext>
            </a:extLst>
          </p:cNvPr>
          <p:cNvCxnSpPr>
            <a:cxnSpLocks/>
          </p:cNvCxnSpPr>
          <p:nvPr/>
        </p:nvCxnSpPr>
        <p:spPr>
          <a:xfrm>
            <a:off x="5056489" y="4100275"/>
            <a:ext cx="0" cy="4060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709BE44-988D-4E4E-8178-1CD7032FD4C9}"/>
              </a:ext>
            </a:extLst>
          </p:cNvPr>
          <p:cNvCxnSpPr>
            <a:cxnSpLocks/>
          </p:cNvCxnSpPr>
          <p:nvPr/>
        </p:nvCxnSpPr>
        <p:spPr>
          <a:xfrm>
            <a:off x="6976570" y="4100275"/>
            <a:ext cx="0" cy="4060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F5E689A-3400-CF41-B62B-3DA7BF76B609}"/>
              </a:ext>
            </a:extLst>
          </p:cNvPr>
          <p:cNvCxnSpPr>
            <a:cxnSpLocks/>
          </p:cNvCxnSpPr>
          <p:nvPr/>
        </p:nvCxnSpPr>
        <p:spPr>
          <a:xfrm>
            <a:off x="8185193" y="4100275"/>
            <a:ext cx="0" cy="4060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46A8520-3EDC-F448-9147-3C34400C4789}"/>
              </a:ext>
            </a:extLst>
          </p:cNvPr>
          <p:cNvSpPr txBox="1"/>
          <p:nvPr/>
        </p:nvSpPr>
        <p:spPr>
          <a:xfrm>
            <a:off x="166816" y="5209313"/>
            <a:ext cx="8810367" cy="1200329"/>
          </a:xfrm>
          <a:prstGeom prst="rect">
            <a:avLst/>
          </a:prstGeom>
          <a:noFill/>
        </p:spPr>
        <p:txBody>
          <a:bodyPr wrap="square" rtlCol="0">
            <a:spAutoFit/>
          </a:bodyPr>
          <a:lstStyle/>
          <a:p>
            <a:pPr algn="ctr"/>
            <a:r>
              <a:rPr lang="en-US" dirty="0"/>
              <a:t>Compare fields individually. If close, compare other fields.</a:t>
            </a:r>
          </a:p>
          <a:p>
            <a:pPr algn="ctr"/>
            <a:r>
              <a:rPr lang="en-US" dirty="0"/>
              <a:t>Use agglomerative clustering with hierarchical field fuzzy matching algorithms.</a:t>
            </a:r>
          </a:p>
          <a:p>
            <a:pPr algn="ctr"/>
            <a:r>
              <a:rPr lang="en-US" dirty="0"/>
              <a:t>Decide if records refer to the same person.</a:t>
            </a:r>
          </a:p>
          <a:p>
            <a:pPr algn="ctr"/>
            <a:r>
              <a:rPr lang="en-US" dirty="0"/>
              <a:t>Assemble all records into people-groups.</a:t>
            </a:r>
          </a:p>
        </p:txBody>
      </p:sp>
    </p:spTree>
    <p:extLst>
      <p:ext uri="{BB962C8B-B14F-4D97-AF65-F5344CB8AC3E}">
        <p14:creationId xmlns:p14="http://schemas.microsoft.com/office/powerpoint/2010/main" val="229495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60385"/>
            <a:ext cx="8263890" cy="1325563"/>
          </a:xfrm>
        </p:spPr>
        <p:txBody>
          <a:bodyPr>
            <a:normAutofit/>
          </a:bodyPr>
          <a:lstStyle/>
          <a:p>
            <a:r>
              <a:rPr lang="en-US" sz="3600" dirty="0">
                <a:latin typeface="+mn-lt"/>
              </a:rPr>
              <a:t>Identity Resolution: People-Centric Data</a:t>
            </a:r>
          </a:p>
        </p:txBody>
      </p:sp>
      <p:sp>
        <p:nvSpPr>
          <p:cNvPr id="5" name="Slide Number Placeholder 4"/>
          <p:cNvSpPr>
            <a:spLocks noGrp="1"/>
          </p:cNvSpPr>
          <p:nvPr>
            <p:ph type="sldNum" sz="quarter" idx="12"/>
          </p:nvPr>
        </p:nvSpPr>
        <p:spPr/>
        <p:txBody>
          <a:bodyPr/>
          <a:lstStyle/>
          <a:p>
            <a:fld id="{88CD9788-50B9-FE4F-BD86-303CACCBE7E1}" type="slidenum">
              <a:rPr lang="en-US" smtClean="0"/>
              <a:t>22</a:t>
            </a:fld>
            <a:endParaRPr lang="en-US"/>
          </a:p>
        </p:txBody>
      </p:sp>
      <p:grpSp>
        <p:nvGrpSpPr>
          <p:cNvPr id="56" name="Group 55">
            <a:extLst>
              <a:ext uri="{FF2B5EF4-FFF2-40B4-BE49-F238E27FC236}">
                <a16:creationId xmlns:a16="http://schemas.microsoft.com/office/drawing/2014/main" id="{43850A9B-38D7-8C4B-8CEE-BAE766E0DDC6}"/>
              </a:ext>
            </a:extLst>
          </p:cNvPr>
          <p:cNvGrpSpPr/>
          <p:nvPr/>
        </p:nvGrpSpPr>
        <p:grpSpPr>
          <a:xfrm>
            <a:off x="233531" y="1510995"/>
            <a:ext cx="8676937" cy="3483776"/>
            <a:chOff x="198849" y="1867251"/>
            <a:chExt cx="8676937" cy="3483776"/>
          </a:xfrm>
        </p:grpSpPr>
        <p:sp>
          <p:nvSpPr>
            <p:cNvPr id="4" name="TextBox 3">
              <a:extLst>
                <a:ext uri="{FF2B5EF4-FFF2-40B4-BE49-F238E27FC236}">
                  <a16:creationId xmlns:a16="http://schemas.microsoft.com/office/drawing/2014/main" id="{964081F2-E999-604B-B63D-9FB0FEED5F53}"/>
                </a:ext>
              </a:extLst>
            </p:cNvPr>
            <p:cNvSpPr txBox="1"/>
            <p:nvPr/>
          </p:nvSpPr>
          <p:spPr>
            <a:xfrm>
              <a:off x="198849" y="1867251"/>
              <a:ext cx="993605" cy="369332"/>
            </a:xfrm>
            <a:prstGeom prst="rect">
              <a:avLst/>
            </a:prstGeom>
            <a:noFill/>
          </p:spPr>
          <p:txBody>
            <a:bodyPr wrap="none" rtlCol="0">
              <a:spAutoFit/>
            </a:bodyPr>
            <a:lstStyle/>
            <a:p>
              <a:r>
                <a:rPr lang="en-US" dirty="0"/>
                <a:t>Person 1</a:t>
              </a:r>
            </a:p>
          </p:txBody>
        </p:sp>
        <p:sp>
          <p:nvSpPr>
            <p:cNvPr id="21" name="TextBox 20">
              <a:extLst>
                <a:ext uri="{FF2B5EF4-FFF2-40B4-BE49-F238E27FC236}">
                  <a16:creationId xmlns:a16="http://schemas.microsoft.com/office/drawing/2014/main" id="{8ECEC954-16AF-3443-A640-E940754D4328}"/>
                </a:ext>
              </a:extLst>
            </p:cNvPr>
            <p:cNvSpPr txBox="1"/>
            <p:nvPr/>
          </p:nvSpPr>
          <p:spPr>
            <a:xfrm>
              <a:off x="1404671" y="1867251"/>
              <a:ext cx="545342" cy="369332"/>
            </a:xfrm>
            <a:prstGeom prst="rect">
              <a:avLst/>
            </a:prstGeom>
            <a:noFill/>
          </p:spPr>
          <p:txBody>
            <a:bodyPr wrap="none" rtlCol="0">
              <a:spAutoFit/>
            </a:bodyPr>
            <a:lstStyle/>
            <a:p>
              <a:r>
                <a:rPr lang="en-US" dirty="0"/>
                <a:t>SSN</a:t>
              </a:r>
            </a:p>
          </p:txBody>
        </p:sp>
        <p:sp>
          <p:nvSpPr>
            <p:cNvPr id="22" name="TextBox 21">
              <a:extLst>
                <a:ext uri="{FF2B5EF4-FFF2-40B4-BE49-F238E27FC236}">
                  <a16:creationId xmlns:a16="http://schemas.microsoft.com/office/drawing/2014/main" id="{463E9B7E-B768-2549-92DA-E4CC9B1B238F}"/>
                </a:ext>
              </a:extLst>
            </p:cNvPr>
            <p:cNvSpPr txBox="1"/>
            <p:nvPr/>
          </p:nvSpPr>
          <p:spPr>
            <a:xfrm>
              <a:off x="2162230" y="1867251"/>
              <a:ext cx="570990" cy="369332"/>
            </a:xfrm>
            <a:prstGeom prst="rect">
              <a:avLst/>
            </a:prstGeom>
            <a:noFill/>
          </p:spPr>
          <p:txBody>
            <a:bodyPr wrap="none" rtlCol="0">
              <a:spAutoFit/>
            </a:bodyPr>
            <a:lstStyle/>
            <a:p>
              <a:r>
                <a:rPr lang="en-US" dirty="0" err="1"/>
                <a:t>Dob</a:t>
              </a:r>
              <a:endParaRPr lang="en-US" dirty="0"/>
            </a:p>
          </p:txBody>
        </p:sp>
        <p:sp>
          <p:nvSpPr>
            <p:cNvPr id="23" name="TextBox 22">
              <a:extLst>
                <a:ext uri="{FF2B5EF4-FFF2-40B4-BE49-F238E27FC236}">
                  <a16:creationId xmlns:a16="http://schemas.microsoft.com/office/drawing/2014/main" id="{2A81887F-B71D-E047-8643-D024DEB71E00}"/>
                </a:ext>
              </a:extLst>
            </p:cNvPr>
            <p:cNvSpPr txBox="1"/>
            <p:nvPr/>
          </p:nvSpPr>
          <p:spPr>
            <a:xfrm>
              <a:off x="2945437" y="1867251"/>
              <a:ext cx="836576" cy="369332"/>
            </a:xfrm>
            <a:prstGeom prst="rect">
              <a:avLst/>
            </a:prstGeom>
            <a:noFill/>
          </p:spPr>
          <p:txBody>
            <a:bodyPr wrap="none" rtlCol="0">
              <a:spAutoFit/>
            </a:bodyPr>
            <a:lstStyle/>
            <a:p>
              <a:r>
                <a:rPr lang="en-US" dirty="0" err="1"/>
                <a:t>FNroot</a:t>
              </a:r>
              <a:endParaRPr lang="en-US" dirty="0"/>
            </a:p>
          </p:txBody>
        </p:sp>
        <p:sp>
          <p:nvSpPr>
            <p:cNvPr id="24" name="TextBox 23">
              <a:extLst>
                <a:ext uri="{FF2B5EF4-FFF2-40B4-BE49-F238E27FC236}">
                  <a16:creationId xmlns:a16="http://schemas.microsoft.com/office/drawing/2014/main" id="{B926DD40-6798-8A4C-A418-0549CE24EB00}"/>
                </a:ext>
              </a:extLst>
            </p:cNvPr>
            <p:cNvSpPr txBox="1"/>
            <p:nvPr/>
          </p:nvSpPr>
          <p:spPr>
            <a:xfrm>
              <a:off x="3971354" y="1867251"/>
              <a:ext cx="439544" cy="369332"/>
            </a:xfrm>
            <a:prstGeom prst="rect">
              <a:avLst/>
            </a:prstGeom>
            <a:noFill/>
          </p:spPr>
          <p:txBody>
            <a:bodyPr wrap="none" rtlCol="0">
              <a:spAutoFit/>
            </a:bodyPr>
            <a:lstStyle/>
            <a:p>
              <a:r>
                <a:rPr lang="en-US" dirty="0"/>
                <a:t>FN</a:t>
              </a:r>
            </a:p>
          </p:txBody>
        </p:sp>
        <p:sp>
          <p:nvSpPr>
            <p:cNvPr id="25" name="TextBox 24">
              <a:extLst>
                <a:ext uri="{FF2B5EF4-FFF2-40B4-BE49-F238E27FC236}">
                  <a16:creationId xmlns:a16="http://schemas.microsoft.com/office/drawing/2014/main" id="{C380899E-65F3-5244-BF4C-A1A0699A9064}"/>
                </a:ext>
              </a:extLst>
            </p:cNvPr>
            <p:cNvSpPr txBox="1"/>
            <p:nvPr/>
          </p:nvSpPr>
          <p:spPr>
            <a:xfrm>
              <a:off x="5376148" y="1867251"/>
              <a:ext cx="431528" cy="369332"/>
            </a:xfrm>
            <a:prstGeom prst="rect">
              <a:avLst/>
            </a:prstGeom>
            <a:noFill/>
          </p:spPr>
          <p:txBody>
            <a:bodyPr wrap="none" rtlCol="0">
              <a:spAutoFit/>
            </a:bodyPr>
            <a:lstStyle/>
            <a:p>
              <a:r>
                <a:rPr lang="en-US" dirty="0"/>
                <a:t>LN</a:t>
              </a:r>
            </a:p>
          </p:txBody>
        </p:sp>
        <p:sp>
          <p:nvSpPr>
            <p:cNvPr id="26" name="TextBox 25">
              <a:extLst>
                <a:ext uri="{FF2B5EF4-FFF2-40B4-BE49-F238E27FC236}">
                  <a16:creationId xmlns:a16="http://schemas.microsoft.com/office/drawing/2014/main" id="{8508FB22-79C0-9247-9667-738643BC1C6E}"/>
                </a:ext>
              </a:extLst>
            </p:cNvPr>
            <p:cNvSpPr txBox="1"/>
            <p:nvPr/>
          </p:nvSpPr>
          <p:spPr>
            <a:xfrm>
              <a:off x="8174953" y="1867251"/>
              <a:ext cx="700833" cy="369332"/>
            </a:xfrm>
            <a:prstGeom prst="rect">
              <a:avLst/>
            </a:prstGeom>
            <a:noFill/>
          </p:spPr>
          <p:txBody>
            <a:bodyPr wrap="none" rtlCol="0">
              <a:spAutoFit/>
            </a:bodyPr>
            <a:lstStyle/>
            <a:p>
              <a:r>
                <a:rPr lang="en-US" dirty="0"/>
                <a:t>email</a:t>
              </a:r>
            </a:p>
          </p:txBody>
        </p:sp>
        <p:sp>
          <p:nvSpPr>
            <p:cNvPr id="27" name="TextBox 26">
              <a:extLst>
                <a:ext uri="{FF2B5EF4-FFF2-40B4-BE49-F238E27FC236}">
                  <a16:creationId xmlns:a16="http://schemas.microsoft.com/office/drawing/2014/main" id="{38262507-6A58-9649-A268-9825FA0637D3}"/>
                </a:ext>
              </a:extLst>
            </p:cNvPr>
            <p:cNvSpPr txBox="1"/>
            <p:nvPr/>
          </p:nvSpPr>
          <p:spPr>
            <a:xfrm>
              <a:off x="7178546" y="1867251"/>
              <a:ext cx="784189" cy="369332"/>
            </a:xfrm>
            <a:prstGeom prst="rect">
              <a:avLst/>
            </a:prstGeom>
            <a:noFill/>
          </p:spPr>
          <p:txBody>
            <a:bodyPr wrap="none" rtlCol="0">
              <a:spAutoFit/>
            </a:bodyPr>
            <a:lstStyle/>
            <a:p>
              <a:r>
                <a:rPr lang="en-US" dirty="0"/>
                <a:t>Phone</a:t>
              </a:r>
            </a:p>
          </p:txBody>
        </p:sp>
        <p:sp>
          <p:nvSpPr>
            <p:cNvPr id="28" name="TextBox 27">
              <a:extLst>
                <a:ext uri="{FF2B5EF4-FFF2-40B4-BE49-F238E27FC236}">
                  <a16:creationId xmlns:a16="http://schemas.microsoft.com/office/drawing/2014/main" id="{3A14949B-FA7B-304C-B5FB-BCD187B69067}"/>
                </a:ext>
              </a:extLst>
            </p:cNvPr>
            <p:cNvSpPr txBox="1"/>
            <p:nvPr/>
          </p:nvSpPr>
          <p:spPr>
            <a:xfrm>
              <a:off x="6032868" y="1867251"/>
              <a:ext cx="933461" cy="369332"/>
            </a:xfrm>
            <a:prstGeom prst="rect">
              <a:avLst/>
            </a:prstGeom>
            <a:noFill/>
          </p:spPr>
          <p:txBody>
            <a:bodyPr wrap="none" rtlCol="0">
              <a:spAutoFit/>
            </a:bodyPr>
            <a:lstStyle/>
            <a:p>
              <a:r>
                <a:rPr lang="en-US" dirty="0"/>
                <a:t>Address</a:t>
              </a:r>
            </a:p>
          </p:txBody>
        </p:sp>
        <p:sp>
          <p:nvSpPr>
            <p:cNvPr id="29" name="TextBox 28">
              <a:extLst>
                <a:ext uri="{FF2B5EF4-FFF2-40B4-BE49-F238E27FC236}">
                  <a16:creationId xmlns:a16="http://schemas.microsoft.com/office/drawing/2014/main" id="{D5E206DC-477B-3646-B422-F3FDB6D33F22}"/>
                </a:ext>
              </a:extLst>
            </p:cNvPr>
            <p:cNvSpPr txBox="1"/>
            <p:nvPr/>
          </p:nvSpPr>
          <p:spPr>
            <a:xfrm>
              <a:off x="4645991" y="1867251"/>
              <a:ext cx="530915" cy="369332"/>
            </a:xfrm>
            <a:prstGeom prst="rect">
              <a:avLst/>
            </a:prstGeom>
            <a:noFill/>
          </p:spPr>
          <p:txBody>
            <a:bodyPr wrap="none" rtlCol="0">
              <a:spAutoFit/>
            </a:bodyPr>
            <a:lstStyle/>
            <a:p>
              <a:r>
                <a:rPr lang="en-US" dirty="0"/>
                <a:t>MN</a:t>
              </a:r>
            </a:p>
          </p:txBody>
        </p:sp>
        <p:sp>
          <p:nvSpPr>
            <p:cNvPr id="9" name="TextBox 8">
              <a:extLst>
                <a:ext uri="{FF2B5EF4-FFF2-40B4-BE49-F238E27FC236}">
                  <a16:creationId xmlns:a16="http://schemas.microsoft.com/office/drawing/2014/main" id="{A6DB7B13-2D8E-524A-BB09-1084AF67792B}"/>
                </a:ext>
              </a:extLst>
            </p:cNvPr>
            <p:cNvSpPr txBox="1"/>
            <p:nvPr/>
          </p:nvSpPr>
          <p:spPr>
            <a:xfrm>
              <a:off x="1478602" y="2291938"/>
              <a:ext cx="397481" cy="307777"/>
            </a:xfrm>
            <a:prstGeom prst="rect">
              <a:avLst/>
            </a:prstGeom>
            <a:noFill/>
          </p:spPr>
          <p:txBody>
            <a:bodyPr wrap="none" rtlCol="0">
              <a:spAutoFit/>
            </a:bodyPr>
            <a:lstStyle/>
            <a:p>
              <a:r>
                <a:rPr lang="en-US" sz="1400" dirty="0"/>
                <a:t>list</a:t>
              </a:r>
            </a:p>
          </p:txBody>
        </p:sp>
        <p:cxnSp>
          <p:nvCxnSpPr>
            <p:cNvPr id="31" name="Straight Connector 30">
              <a:extLst>
                <a:ext uri="{FF2B5EF4-FFF2-40B4-BE49-F238E27FC236}">
                  <a16:creationId xmlns:a16="http://schemas.microsoft.com/office/drawing/2014/main" id="{FC0B501C-5D34-4542-BD52-3937FBF6929C}"/>
                </a:ext>
              </a:extLst>
            </p:cNvPr>
            <p:cNvCxnSpPr>
              <a:cxnSpLocks/>
            </p:cNvCxnSpPr>
            <p:nvPr/>
          </p:nvCxnSpPr>
          <p:spPr>
            <a:xfrm>
              <a:off x="1677342" y="2698921"/>
              <a:ext cx="0" cy="48845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198ED7-5B0B-5B41-818C-54866D8A4EFE}"/>
                </a:ext>
              </a:extLst>
            </p:cNvPr>
            <p:cNvCxnSpPr>
              <a:cxnSpLocks/>
            </p:cNvCxnSpPr>
            <p:nvPr/>
          </p:nvCxnSpPr>
          <p:spPr>
            <a:xfrm>
              <a:off x="2447725" y="2698921"/>
              <a:ext cx="0" cy="4884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7A8D33C-E385-254B-9744-B9851943DE19}"/>
                </a:ext>
              </a:extLst>
            </p:cNvPr>
            <p:cNvSpPr txBox="1"/>
            <p:nvPr/>
          </p:nvSpPr>
          <p:spPr>
            <a:xfrm>
              <a:off x="2248985" y="2291938"/>
              <a:ext cx="397481" cy="307777"/>
            </a:xfrm>
            <a:prstGeom prst="rect">
              <a:avLst/>
            </a:prstGeom>
            <a:noFill/>
          </p:spPr>
          <p:txBody>
            <a:bodyPr wrap="none" rtlCol="0">
              <a:spAutoFit/>
            </a:bodyPr>
            <a:lstStyle/>
            <a:p>
              <a:r>
                <a:rPr lang="en-US" sz="1400" dirty="0"/>
                <a:t>list</a:t>
              </a:r>
            </a:p>
          </p:txBody>
        </p:sp>
        <p:sp>
          <p:nvSpPr>
            <p:cNvPr id="36" name="TextBox 35">
              <a:extLst>
                <a:ext uri="{FF2B5EF4-FFF2-40B4-BE49-F238E27FC236}">
                  <a16:creationId xmlns:a16="http://schemas.microsoft.com/office/drawing/2014/main" id="{E8B6FF13-85E4-DB41-B47B-42691E0499FD}"/>
                </a:ext>
              </a:extLst>
            </p:cNvPr>
            <p:cNvSpPr txBox="1"/>
            <p:nvPr/>
          </p:nvSpPr>
          <p:spPr>
            <a:xfrm>
              <a:off x="3164985" y="2291938"/>
              <a:ext cx="397481" cy="307777"/>
            </a:xfrm>
            <a:prstGeom prst="rect">
              <a:avLst/>
            </a:prstGeom>
            <a:noFill/>
          </p:spPr>
          <p:txBody>
            <a:bodyPr wrap="none" rtlCol="0">
              <a:spAutoFit/>
            </a:bodyPr>
            <a:lstStyle/>
            <a:p>
              <a:r>
                <a:rPr lang="en-US" sz="1400" dirty="0"/>
                <a:t>list</a:t>
              </a:r>
            </a:p>
          </p:txBody>
        </p:sp>
        <p:sp>
          <p:nvSpPr>
            <p:cNvPr id="37" name="TextBox 36">
              <a:extLst>
                <a:ext uri="{FF2B5EF4-FFF2-40B4-BE49-F238E27FC236}">
                  <a16:creationId xmlns:a16="http://schemas.microsoft.com/office/drawing/2014/main" id="{FD191AC9-B58B-2444-A71B-E42FABF027CB}"/>
                </a:ext>
              </a:extLst>
            </p:cNvPr>
            <p:cNvSpPr txBox="1"/>
            <p:nvPr/>
          </p:nvSpPr>
          <p:spPr>
            <a:xfrm>
              <a:off x="3992386" y="2291938"/>
              <a:ext cx="397481" cy="307777"/>
            </a:xfrm>
            <a:prstGeom prst="rect">
              <a:avLst/>
            </a:prstGeom>
            <a:noFill/>
          </p:spPr>
          <p:txBody>
            <a:bodyPr wrap="none" rtlCol="0">
              <a:spAutoFit/>
            </a:bodyPr>
            <a:lstStyle/>
            <a:p>
              <a:r>
                <a:rPr lang="en-US" sz="1400" dirty="0"/>
                <a:t>list</a:t>
              </a:r>
            </a:p>
          </p:txBody>
        </p:sp>
        <p:sp>
          <p:nvSpPr>
            <p:cNvPr id="38" name="TextBox 37">
              <a:extLst>
                <a:ext uri="{FF2B5EF4-FFF2-40B4-BE49-F238E27FC236}">
                  <a16:creationId xmlns:a16="http://schemas.microsoft.com/office/drawing/2014/main" id="{55BC9F5C-F52C-8346-A8B3-869BB5170DE5}"/>
                </a:ext>
              </a:extLst>
            </p:cNvPr>
            <p:cNvSpPr txBox="1"/>
            <p:nvPr/>
          </p:nvSpPr>
          <p:spPr>
            <a:xfrm>
              <a:off x="4712708" y="2291938"/>
              <a:ext cx="397481" cy="307777"/>
            </a:xfrm>
            <a:prstGeom prst="rect">
              <a:avLst/>
            </a:prstGeom>
            <a:noFill/>
          </p:spPr>
          <p:txBody>
            <a:bodyPr wrap="none" rtlCol="0">
              <a:spAutoFit/>
            </a:bodyPr>
            <a:lstStyle/>
            <a:p>
              <a:r>
                <a:rPr lang="en-US" sz="1400" dirty="0"/>
                <a:t>list</a:t>
              </a:r>
            </a:p>
          </p:txBody>
        </p:sp>
        <p:sp>
          <p:nvSpPr>
            <p:cNvPr id="39" name="TextBox 38">
              <a:extLst>
                <a:ext uri="{FF2B5EF4-FFF2-40B4-BE49-F238E27FC236}">
                  <a16:creationId xmlns:a16="http://schemas.microsoft.com/office/drawing/2014/main" id="{48232E30-0288-B740-9AC0-88C6FCDF2937}"/>
                </a:ext>
              </a:extLst>
            </p:cNvPr>
            <p:cNvSpPr txBox="1"/>
            <p:nvPr/>
          </p:nvSpPr>
          <p:spPr>
            <a:xfrm>
              <a:off x="5393172" y="2291938"/>
              <a:ext cx="397481" cy="307777"/>
            </a:xfrm>
            <a:prstGeom prst="rect">
              <a:avLst/>
            </a:prstGeom>
            <a:noFill/>
          </p:spPr>
          <p:txBody>
            <a:bodyPr wrap="none" rtlCol="0">
              <a:spAutoFit/>
            </a:bodyPr>
            <a:lstStyle/>
            <a:p>
              <a:r>
                <a:rPr lang="en-US" sz="1400" dirty="0"/>
                <a:t>list</a:t>
              </a:r>
            </a:p>
          </p:txBody>
        </p:sp>
        <p:sp>
          <p:nvSpPr>
            <p:cNvPr id="40" name="TextBox 39">
              <a:extLst>
                <a:ext uri="{FF2B5EF4-FFF2-40B4-BE49-F238E27FC236}">
                  <a16:creationId xmlns:a16="http://schemas.microsoft.com/office/drawing/2014/main" id="{4A40B3AC-6D48-7A40-A5B6-38033467CAC9}"/>
                </a:ext>
              </a:extLst>
            </p:cNvPr>
            <p:cNvSpPr txBox="1"/>
            <p:nvPr/>
          </p:nvSpPr>
          <p:spPr>
            <a:xfrm>
              <a:off x="6300858" y="2291938"/>
              <a:ext cx="397481" cy="307777"/>
            </a:xfrm>
            <a:prstGeom prst="rect">
              <a:avLst/>
            </a:prstGeom>
            <a:noFill/>
          </p:spPr>
          <p:txBody>
            <a:bodyPr wrap="none" rtlCol="0">
              <a:spAutoFit/>
            </a:bodyPr>
            <a:lstStyle/>
            <a:p>
              <a:r>
                <a:rPr lang="en-US" sz="1400" dirty="0"/>
                <a:t>list</a:t>
              </a:r>
            </a:p>
          </p:txBody>
        </p:sp>
        <p:sp>
          <p:nvSpPr>
            <p:cNvPr id="41" name="TextBox 40">
              <a:extLst>
                <a:ext uri="{FF2B5EF4-FFF2-40B4-BE49-F238E27FC236}">
                  <a16:creationId xmlns:a16="http://schemas.microsoft.com/office/drawing/2014/main" id="{B0933048-F7E3-DD4A-ACE7-A36EAB219199}"/>
                </a:ext>
              </a:extLst>
            </p:cNvPr>
            <p:cNvSpPr txBox="1"/>
            <p:nvPr/>
          </p:nvSpPr>
          <p:spPr>
            <a:xfrm>
              <a:off x="7371900" y="2291938"/>
              <a:ext cx="397481" cy="307777"/>
            </a:xfrm>
            <a:prstGeom prst="rect">
              <a:avLst/>
            </a:prstGeom>
            <a:noFill/>
          </p:spPr>
          <p:txBody>
            <a:bodyPr wrap="none" rtlCol="0">
              <a:spAutoFit/>
            </a:bodyPr>
            <a:lstStyle/>
            <a:p>
              <a:r>
                <a:rPr lang="en-US" sz="1400" dirty="0"/>
                <a:t>list</a:t>
              </a:r>
            </a:p>
          </p:txBody>
        </p:sp>
        <p:sp>
          <p:nvSpPr>
            <p:cNvPr id="42" name="TextBox 41">
              <a:extLst>
                <a:ext uri="{FF2B5EF4-FFF2-40B4-BE49-F238E27FC236}">
                  <a16:creationId xmlns:a16="http://schemas.microsoft.com/office/drawing/2014/main" id="{4AF9DAD5-2846-DF46-99CB-A0A64F90ABE3}"/>
                </a:ext>
              </a:extLst>
            </p:cNvPr>
            <p:cNvSpPr txBox="1"/>
            <p:nvPr/>
          </p:nvSpPr>
          <p:spPr>
            <a:xfrm>
              <a:off x="8326629" y="2291938"/>
              <a:ext cx="397481" cy="307777"/>
            </a:xfrm>
            <a:prstGeom prst="rect">
              <a:avLst/>
            </a:prstGeom>
            <a:noFill/>
          </p:spPr>
          <p:txBody>
            <a:bodyPr wrap="none" rtlCol="0">
              <a:spAutoFit/>
            </a:bodyPr>
            <a:lstStyle/>
            <a:p>
              <a:r>
                <a:rPr lang="en-US" sz="1400" dirty="0"/>
                <a:t>list</a:t>
              </a:r>
            </a:p>
          </p:txBody>
        </p:sp>
        <p:cxnSp>
          <p:nvCxnSpPr>
            <p:cNvPr id="44" name="Straight Connector 43">
              <a:extLst>
                <a:ext uri="{FF2B5EF4-FFF2-40B4-BE49-F238E27FC236}">
                  <a16:creationId xmlns:a16="http://schemas.microsoft.com/office/drawing/2014/main" id="{EAC3164C-E518-9B4B-8157-225B642C80A3}"/>
                </a:ext>
              </a:extLst>
            </p:cNvPr>
            <p:cNvCxnSpPr>
              <a:cxnSpLocks/>
            </p:cNvCxnSpPr>
            <p:nvPr/>
          </p:nvCxnSpPr>
          <p:spPr>
            <a:xfrm>
              <a:off x="5591912" y="2698921"/>
              <a:ext cx="0" cy="103825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0D3726A-222C-BA4E-9F4A-2F9C0053B1C3}"/>
                </a:ext>
              </a:extLst>
            </p:cNvPr>
            <p:cNvCxnSpPr>
              <a:cxnSpLocks/>
            </p:cNvCxnSpPr>
            <p:nvPr/>
          </p:nvCxnSpPr>
          <p:spPr>
            <a:xfrm>
              <a:off x="4911448" y="2698921"/>
              <a:ext cx="0" cy="48845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081937A-C575-3F45-B90A-F81482055AEF}"/>
                </a:ext>
              </a:extLst>
            </p:cNvPr>
            <p:cNvCxnSpPr>
              <a:cxnSpLocks/>
            </p:cNvCxnSpPr>
            <p:nvPr/>
          </p:nvCxnSpPr>
          <p:spPr>
            <a:xfrm>
              <a:off x="4191126" y="2698921"/>
              <a:ext cx="0" cy="123774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85818C-C07D-484F-8BCF-6F662449C7FD}"/>
                </a:ext>
              </a:extLst>
            </p:cNvPr>
            <p:cNvCxnSpPr>
              <a:cxnSpLocks/>
            </p:cNvCxnSpPr>
            <p:nvPr/>
          </p:nvCxnSpPr>
          <p:spPr>
            <a:xfrm>
              <a:off x="3363725" y="2698921"/>
              <a:ext cx="0" cy="48845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90A99F-C626-4C46-9365-F7FC587CF7D3}"/>
                </a:ext>
              </a:extLst>
            </p:cNvPr>
            <p:cNvCxnSpPr>
              <a:cxnSpLocks/>
            </p:cNvCxnSpPr>
            <p:nvPr/>
          </p:nvCxnSpPr>
          <p:spPr>
            <a:xfrm>
              <a:off x="8525369" y="2698921"/>
              <a:ext cx="0" cy="175453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4B4DAC2-E547-464E-B4C2-5BA25982DFDF}"/>
                </a:ext>
              </a:extLst>
            </p:cNvPr>
            <p:cNvCxnSpPr>
              <a:cxnSpLocks/>
            </p:cNvCxnSpPr>
            <p:nvPr/>
          </p:nvCxnSpPr>
          <p:spPr>
            <a:xfrm>
              <a:off x="7570640" y="2698921"/>
              <a:ext cx="0" cy="256028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231C745-34A4-AB40-B382-710258520325}"/>
                </a:ext>
              </a:extLst>
            </p:cNvPr>
            <p:cNvCxnSpPr>
              <a:cxnSpLocks/>
            </p:cNvCxnSpPr>
            <p:nvPr/>
          </p:nvCxnSpPr>
          <p:spPr>
            <a:xfrm>
              <a:off x="6499598" y="2698921"/>
              <a:ext cx="0" cy="2652106"/>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F6184A34-1ED1-0540-AE41-158743CE65A9}"/>
              </a:ext>
            </a:extLst>
          </p:cNvPr>
          <p:cNvSpPr txBox="1"/>
          <p:nvPr/>
        </p:nvSpPr>
        <p:spPr>
          <a:xfrm>
            <a:off x="1472295" y="1261954"/>
            <a:ext cx="2420919" cy="276999"/>
          </a:xfrm>
          <a:prstGeom prst="rect">
            <a:avLst/>
          </a:prstGeom>
          <a:noFill/>
        </p:spPr>
        <p:txBody>
          <a:bodyPr wrap="none" rtlCol="0">
            <a:spAutoFit/>
          </a:bodyPr>
          <a:lstStyle/>
          <a:p>
            <a:r>
              <a:rPr lang="en-US" sz="1200" dirty="0"/>
              <a:t>More permanent to less permanent</a:t>
            </a:r>
          </a:p>
        </p:txBody>
      </p:sp>
      <p:cxnSp>
        <p:nvCxnSpPr>
          <p:cNvPr id="59" name="Straight Arrow Connector 58">
            <a:extLst>
              <a:ext uri="{FF2B5EF4-FFF2-40B4-BE49-F238E27FC236}">
                <a16:creationId xmlns:a16="http://schemas.microsoft.com/office/drawing/2014/main" id="{5EAD96F5-777F-B54F-BEF9-0D2DDF4BC1F8}"/>
              </a:ext>
            </a:extLst>
          </p:cNvPr>
          <p:cNvCxnSpPr/>
          <p:nvPr/>
        </p:nvCxnSpPr>
        <p:spPr>
          <a:xfrm>
            <a:off x="1549729" y="1514109"/>
            <a:ext cx="23631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F0B2721-10A7-DA4D-876E-77AEA02B25A1}"/>
              </a:ext>
            </a:extLst>
          </p:cNvPr>
          <p:cNvSpPr txBox="1"/>
          <p:nvPr/>
        </p:nvSpPr>
        <p:spPr>
          <a:xfrm>
            <a:off x="283820" y="5269083"/>
            <a:ext cx="6449201" cy="646331"/>
          </a:xfrm>
          <a:prstGeom prst="rect">
            <a:avLst/>
          </a:prstGeom>
          <a:noFill/>
        </p:spPr>
        <p:txBody>
          <a:bodyPr wrap="none" rtlCol="0">
            <a:spAutoFit/>
          </a:bodyPr>
          <a:lstStyle/>
          <a:p>
            <a:pPr marL="194310" indent="-194310">
              <a:buFont typeface="Arial" panose="020B0604020202020204" pitchFamily="34" charset="0"/>
              <a:buChar char="•"/>
            </a:pPr>
            <a:r>
              <a:rPr lang="en-US" dirty="0"/>
              <a:t>Some lists short. SSN, </a:t>
            </a:r>
            <a:r>
              <a:rPr lang="en-US" dirty="0" err="1"/>
              <a:t>Dob</a:t>
            </a:r>
            <a:r>
              <a:rPr lang="en-US" dirty="0"/>
              <a:t> supposed to be unique/unchanging</a:t>
            </a:r>
          </a:p>
          <a:p>
            <a:pPr marL="194310" indent="-194310">
              <a:buFont typeface="Arial" panose="020B0604020202020204" pitchFamily="34" charset="0"/>
              <a:buChar char="•"/>
            </a:pPr>
            <a:r>
              <a:rPr lang="en-US" dirty="0"/>
              <a:t>Other lists can be fairly long (Address, Phone…)</a:t>
            </a:r>
          </a:p>
        </p:txBody>
      </p:sp>
    </p:spTree>
    <p:extLst>
      <p:ext uri="{BB962C8B-B14F-4D97-AF65-F5344CB8AC3E}">
        <p14:creationId xmlns:p14="http://schemas.microsoft.com/office/powerpoint/2010/main" val="2583990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60385"/>
            <a:ext cx="8263890" cy="1325563"/>
          </a:xfrm>
        </p:spPr>
        <p:txBody>
          <a:bodyPr>
            <a:normAutofit/>
          </a:bodyPr>
          <a:lstStyle/>
          <a:p>
            <a:r>
              <a:rPr lang="en-US" sz="3600" dirty="0">
                <a:latin typeface="+mn-lt"/>
              </a:rPr>
              <a:t>PIN Data: Additional Complexities</a:t>
            </a:r>
          </a:p>
        </p:txBody>
      </p:sp>
      <p:sp>
        <p:nvSpPr>
          <p:cNvPr id="5" name="Slide Number Placeholder 4"/>
          <p:cNvSpPr>
            <a:spLocks noGrp="1"/>
          </p:cNvSpPr>
          <p:nvPr>
            <p:ph type="sldNum" sz="quarter" idx="12"/>
          </p:nvPr>
        </p:nvSpPr>
        <p:spPr/>
        <p:txBody>
          <a:bodyPr/>
          <a:lstStyle/>
          <a:p>
            <a:fld id="{88CD9788-50B9-FE4F-BD86-303CACCBE7E1}" type="slidenum">
              <a:rPr lang="en-US" smtClean="0"/>
              <a:t>23</a:t>
            </a:fld>
            <a:endParaRPr lang="en-US"/>
          </a:p>
        </p:txBody>
      </p:sp>
      <p:pic>
        <p:nvPicPr>
          <p:cNvPr id="4" name="Picture 3">
            <a:extLst>
              <a:ext uri="{FF2B5EF4-FFF2-40B4-BE49-F238E27FC236}">
                <a16:creationId xmlns:a16="http://schemas.microsoft.com/office/drawing/2014/main" id="{E6DC00DC-83CF-8F4A-A597-A315896FC630}"/>
              </a:ext>
            </a:extLst>
          </p:cNvPr>
          <p:cNvPicPr>
            <a:picLocks noChangeAspect="1"/>
          </p:cNvPicPr>
          <p:nvPr/>
        </p:nvPicPr>
        <p:blipFill>
          <a:blip r:embed="rId2"/>
          <a:stretch>
            <a:fillRect/>
          </a:stretch>
        </p:blipFill>
        <p:spPr>
          <a:xfrm>
            <a:off x="815812" y="1153048"/>
            <a:ext cx="3501394" cy="1413732"/>
          </a:xfrm>
          <a:prstGeom prst="rect">
            <a:avLst/>
          </a:prstGeom>
        </p:spPr>
      </p:pic>
      <p:sp>
        <p:nvSpPr>
          <p:cNvPr id="6" name="TextBox 5">
            <a:extLst>
              <a:ext uri="{FF2B5EF4-FFF2-40B4-BE49-F238E27FC236}">
                <a16:creationId xmlns:a16="http://schemas.microsoft.com/office/drawing/2014/main" id="{00542C82-D60A-584F-9298-EDE517661BB3}"/>
              </a:ext>
            </a:extLst>
          </p:cNvPr>
          <p:cNvSpPr txBox="1"/>
          <p:nvPr/>
        </p:nvSpPr>
        <p:spPr>
          <a:xfrm>
            <a:off x="327041" y="2879767"/>
            <a:ext cx="8620245" cy="369332"/>
          </a:xfrm>
          <a:prstGeom prst="rect">
            <a:avLst/>
          </a:prstGeom>
          <a:noFill/>
        </p:spPr>
        <p:txBody>
          <a:bodyPr wrap="none" rtlCol="0">
            <a:spAutoFit/>
          </a:bodyPr>
          <a:lstStyle/>
          <a:p>
            <a:r>
              <a:rPr lang="en-US" dirty="0"/>
              <a:t>Each list elements contained other info: first seen, likely first, likely last, last seen, # counts</a:t>
            </a:r>
          </a:p>
        </p:txBody>
      </p:sp>
      <p:sp>
        <p:nvSpPr>
          <p:cNvPr id="9" name="TextBox 8">
            <a:extLst>
              <a:ext uri="{FF2B5EF4-FFF2-40B4-BE49-F238E27FC236}">
                <a16:creationId xmlns:a16="http://schemas.microsoft.com/office/drawing/2014/main" id="{78D91F1E-F1BB-8348-830E-DD16E2438774}"/>
              </a:ext>
            </a:extLst>
          </p:cNvPr>
          <p:cNvSpPr txBox="1"/>
          <p:nvPr/>
        </p:nvSpPr>
        <p:spPr>
          <a:xfrm>
            <a:off x="7228645" y="2587547"/>
            <a:ext cx="404278" cy="369332"/>
          </a:xfrm>
          <a:prstGeom prst="rect">
            <a:avLst/>
          </a:prstGeom>
          <a:noFill/>
        </p:spPr>
        <p:txBody>
          <a:bodyPr wrap="none" rtlCol="0">
            <a:spAutoFit/>
          </a:bodyPr>
          <a:lstStyle/>
          <a:p>
            <a:r>
              <a:rPr lang="en-US" dirty="0">
                <a:cs typeface="Times New Roman" panose="02020603050405020304" pitchFamily="18" charset="0"/>
              </a:rPr>
              <a:t>t</a:t>
            </a:r>
            <a:r>
              <a:rPr lang="en-US" baseline="-25000" dirty="0">
                <a:cs typeface="Times New Roman" panose="02020603050405020304" pitchFamily="18" charset="0"/>
              </a:rPr>
              <a:t>L0</a:t>
            </a:r>
          </a:p>
        </p:txBody>
      </p:sp>
      <p:sp>
        <p:nvSpPr>
          <p:cNvPr id="20" name="TextBox 19">
            <a:extLst>
              <a:ext uri="{FF2B5EF4-FFF2-40B4-BE49-F238E27FC236}">
                <a16:creationId xmlns:a16="http://schemas.microsoft.com/office/drawing/2014/main" id="{7B62225F-7035-A241-B5C7-3B825A8E0547}"/>
              </a:ext>
            </a:extLst>
          </p:cNvPr>
          <p:cNvSpPr txBox="1"/>
          <p:nvPr/>
        </p:nvSpPr>
        <p:spPr>
          <a:xfrm>
            <a:off x="6368726" y="2587547"/>
            <a:ext cx="404278" cy="369332"/>
          </a:xfrm>
          <a:prstGeom prst="rect">
            <a:avLst/>
          </a:prstGeom>
          <a:noFill/>
        </p:spPr>
        <p:txBody>
          <a:bodyPr wrap="none" rtlCol="0">
            <a:spAutoFit/>
          </a:bodyPr>
          <a:lstStyle/>
          <a:p>
            <a:r>
              <a:rPr lang="en-US" dirty="0"/>
              <a:t>t</a:t>
            </a:r>
            <a:r>
              <a:rPr lang="en-US" baseline="-25000" dirty="0"/>
              <a:t>L1</a:t>
            </a:r>
          </a:p>
        </p:txBody>
      </p:sp>
      <p:sp>
        <p:nvSpPr>
          <p:cNvPr id="21" name="TextBox 20">
            <a:extLst>
              <a:ext uri="{FF2B5EF4-FFF2-40B4-BE49-F238E27FC236}">
                <a16:creationId xmlns:a16="http://schemas.microsoft.com/office/drawing/2014/main" id="{87E2BE82-BCFC-3B46-B724-A7EDF5B73C90}"/>
              </a:ext>
            </a:extLst>
          </p:cNvPr>
          <p:cNvSpPr txBox="1"/>
          <p:nvPr/>
        </p:nvSpPr>
        <p:spPr>
          <a:xfrm>
            <a:off x="5369255" y="2587547"/>
            <a:ext cx="410690" cy="369332"/>
          </a:xfrm>
          <a:prstGeom prst="rect">
            <a:avLst/>
          </a:prstGeom>
          <a:noFill/>
        </p:spPr>
        <p:txBody>
          <a:bodyPr wrap="none" rtlCol="0">
            <a:spAutoFit/>
          </a:bodyPr>
          <a:lstStyle/>
          <a:p>
            <a:r>
              <a:rPr lang="en-US" dirty="0"/>
              <a:t>t</a:t>
            </a:r>
            <a:r>
              <a:rPr lang="en-US" baseline="-25000" dirty="0"/>
              <a:t>F1</a:t>
            </a:r>
          </a:p>
        </p:txBody>
      </p:sp>
      <p:sp>
        <p:nvSpPr>
          <p:cNvPr id="22" name="TextBox 21">
            <a:extLst>
              <a:ext uri="{FF2B5EF4-FFF2-40B4-BE49-F238E27FC236}">
                <a16:creationId xmlns:a16="http://schemas.microsoft.com/office/drawing/2014/main" id="{D45F4877-FF92-684B-9273-FAEC01F6D00F}"/>
              </a:ext>
            </a:extLst>
          </p:cNvPr>
          <p:cNvSpPr txBox="1"/>
          <p:nvPr/>
        </p:nvSpPr>
        <p:spPr>
          <a:xfrm>
            <a:off x="4452277" y="2587547"/>
            <a:ext cx="410690" cy="369332"/>
          </a:xfrm>
          <a:prstGeom prst="rect">
            <a:avLst/>
          </a:prstGeom>
          <a:noFill/>
        </p:spPr>
        <p:txBody>
          <a:bodyPr wrap="none" rtlCol="0">
            <a:spAutoFit/>
          </a:bodyPr>
          <a:lstStyle/>
          <a:p>
            <a:r>
              <a:rPr lang="en-US" dirty="0"/>
              <a:t>t</a:t>
            </a:r>
            <a:r>
              <a:rPr lang="en-US" baseline="-25000" dirty="0"/>
              <a:t>F0</a:t>
            </a:r>
          </a:p>
        </p:txBody>
      </p:sp>
      <p:sp>
        <p:nvSpPr>
          <p:cNvPr id="23" name="TextBox 22">
            <a:extLst>
              <a:ext uri="{FF2B5EF4-FFF2-40B4-BE49-F238E27FC236}">
                <a16:creationId xmlns:a16="http://schemas.microsoft.com/office/drawing/2014/main" id="{13BB516A-D7CA-4441-8F36-FCB5C9DEE5B6}"/>
              </a:ext>
            </a:extLst>
          </p:cNvPr>
          <p:cNvSpPr txBox="1"/>
          <p:nvPr/>
        </p:nvSpPr>
        <p:spPr>
          <a:xfrm>
            <a:off x="8232900" y="2587547"/>
            <a:ext cx="282450" cy="369332"/>
          </a:xfrm>
          <a:prstGeom prst="rect">
            <a:avLst/>
          </a:prstGeom>
          <a:noFill/>
        </p:spPr>
        <p:txBody>
          <a:bodyPr wrap="none" rtlCol="0">
            <a:spAutoFit/>
          </a:bodyPr>
          <a:lstStyle/>
          <a:p>
            <a:r>
              <a:rPr lang="en-US" dirty="0">
                <a:cs typeface="Times New Roman" panose="02020603050405020304" pitchFamily="18" charset="0"/>
              </a:rPr>
              <a:t>c</a:t>
            </a:r>
          </a:p>
        </p:txBody>
      </p:sp>
      <p:sp>
        <p:nvSpPr>
          <p:cNvPr id="24" name="TextBox 23">
            <a:extLst>
              <a:ext uri="{FF2B5EF4-FFF2-40B4-BE49-F238E27FC236}">
                <a16:creationId xmlns:a16="http://schemas.microsoft.com/office/drawing/2014/main" id="{CF27E251-65C2-B245-A41F-B2E4720FA8D2}"/>
              </a:ext>
            </a:extLst>
          </p:cNvPr>
          <p:cNvSpPr txBox="1"/>
          <p:nvPr/>
        </p:nvSpPr>
        <p:spPr>
          <a:xfrm>
            <a:off x="327041" y="3540095"/>
            <a:ext cx="6892400" cy="369332"/>
          </a:xfrm>
          <a:prstGeom prst="rect">
            <a:avLst/>
          </a:prstGeom>
          <a:noFill/>
        </p:spPr>
        <p:txBody>
          <a:bodyPr wrap="none" rtlCol="0">
            <a:spAutoFit/>
          </a:bodyPr>
          <a:lstStyle/>
          <a:p>
            <a:r>
              <a:rPr lang="en-US" dirty="0"/>
              <a:t>Each PIN record has complex hierarchical layout to better record history</a:t>
            </a:r>
          </a:p>
        </p:txBody>
      </p:sp>
      <p:grpSp>
        <p:nvGrpSpPr>
          <p:cNvPr id="65" name="Group 64">
            <a:extLst>
              <a:ext uri="{FF2B5EF4-FFF2-40B4-BE49-F238E27FC236}">
                <a16:creationId xmlns:a16="http://schemas.microsoft.com/office/drawing/2014/main" id="{57D037C7-AD6E-9244-AE44-2DE1E1E87423}"/>
              </a:ext>
            </a:extLst>
          </p:cNvPr>
          <p:cNvGrpSpPr/>
          <p:nvPr/>
        </p:nvGrpSpPr>
        <p:grpSpPr>
          <a:xfrm>
            <a:off x="618000" y="4130240"/>
            <a:ext cx="7037256" cy="369332"/>
            <a:chOff x="618000" y="4130240"/>
            <a:chExt cx="7037256" cy="369332"/>
          </a:xfrm>
        </p:grpSpPr>
        <p:sp>
          <p:nvSpPr>
            <p:cNvPr id="25" name="TextBox 24">
              <a:extLst>
                <a:ext uri="{FF2B5EF4-FFF2-40B4-BE49-F238E27FC236}">
                  <a16:creationId xmlns:a16="http://schemas.microsoft.com/office/drawing/2014/main" id="{E641BA93-2A60-0445-867D-AAEA2053D7D4}"/>
                </a:ext>
              </a:extLst>
            </p:cNvPr>
            <p:cNvSpPr txBox="1"/>
            <p:nvPr/>
          </p:nvSpPr>
          <p:spPr>
            <a:xfrm>
              <a:off x="618000" y="4130240"/>
              <a:ext cx="588623" cy="369332"/>
            </a:xfrm>
            <a:prstGeom prst="rect">
              <a:avLst/>
            </a:prstGeom>
            <a:noFill/>
          </p:spPr>
          <p:txBody>
            <a:bodyPr wrap="none" rtlCol="0">
              <a:spAutoFit/>
            </a:bodyPr>
            <a:lstStyle/>
            <a:p>
              <a:r>
                <a:rPr lang="en-US" dirty="0"/>
                <a:t>PIN</a:t>
              </a:r>
              <a:r>
                <a:rPr lang="en-US" baseline="-25000" dirty="0"/>
                <a:t>1</a:t>
              </a:r>
            </a:p>
          </p:txBody>
        </p:sp>
        <p:sp>
          <p:nvSpPr>
            <p:cNvPr id="26" name="TextBox 25">
              <a:extLst>
                <a:ext uri="{FF2B5EF4-FFF2-40B4-BE49-F238E27FC236}">
                  <a16:creationId xmlns:a16="http://schemas.microsoft.com/office/drawing/2014/main" id="{22449216-E31E-CE42-B91C-C7BF88ABC407}"/>
                </a:ext>
              </a:extLst>
            </p:cNvPr>
            <p:cNvSpPr txBox="1"/>
            <p:nvPr/>
          </p:nvSpPr>
          <p:spPr>
            <a:xfrm>
              <a:off x="2589160" y="4130240"/>
              <a:ext cx="649537" cy="369332"/>
            </a:xfrm>
            <a:prstGeom prst="rect">
              <a:avLst/>
            </a:prstGeom>
            <a:noFill/>
          </p:spPr>
          <p:txBody>
            <a:bodyPr wrap="none" rtlCol="0">
              <a:spAutoFit/>
            </a:bodyPr>
            <a:lstStyle/>
            <a:p>
              <a:r>
                <a:rPr lang="en-US" dirty="0"/>
                <a:t>Dob</a:t>
              </a:r>
              <a:r>
                <a:rPr lang="en-US" baseline="-25000" dirty="0"/>
                <a:t>1</a:t>
              </a:r>
            </a:p>
          </p:txBody>
        </p:sp>
        <p:sp>
          <p:nvSpPr>
            <p:cNvPr id="28" name="TextBox 27">
              <a:extLst>
                <a:ext uri="{FF2B5EF4-FFF2-40B4-BE49-F238E27FC236}">
                  <a16:creationId xmlns:a16="http://schemas.microsoft.com/office/drawing/2014/main" id="{BD8BF249-3C82-3B41-B7BB-6AC93023FBEC}"/>
                </a:ext>
              </a:extLst>
            </p:cNvPr>
            <p:cNvSpPr txBox="1"/>
            <p:nvPr/>
          </p:nvSpPr>
          <p:spPr>
            <a:xfrm>
              <a:off x="1605500" y="4130240"/>
              <a:ext cx="623889" cy="369332"/>
            </a:xfrm>
            <a:prstGeom prst="rect">
              <a:avLst/>
            </a:prstGeom>
            <a:noFill/>
          </p:spPr>
          <p:txBody>
            <a:bodyPr wrap="none" rtlCol="0">
              <a:spAutoFit/>
            </a:bodyPr>
            <a:lstStyle/>
            <a:p>
              <a:r>
                <a:rPr lang="en-US" dirty="0"/>
                <a:t>SSN</a:t>
              </a:r>
              <a:r>
                <a:rPr lang="en-US" baseline="-25000" dirty="0"/>
                <a:t>1</a:t>
              </a:r>
            </a:p>
          </p:txBody>
        </p:sp>
        <p:grpSp>
          <p:nvGrpSpPr>
            <p:cNvPr id="38" name="Group 37">
              <a:extLst>
                <a:ext uri="{FF2B5EF4-FFF2-40B4-BE49-F238E27FC236}">
                  <a16:creationId xmlns:a16="http://schemas.microsoft.com/office/drawing/2014/main" id="{3A90EA90-CABF-5D49-9171-FA053F6539A1}"/>
                </a:ext>
              </a:extLst>
            </p:cNvPr>
            <p:cNvGrpSpPr/>
            <p:nvPr/>
          </p:nvGrpSpPr>
          <p:grpSpPr>
            <a:xfrm>
              <a:off x="3627912" y="4169434"/>
              <a:ext cx="4027344" cy="290945"/>
              <a:chOff x="3627912" y="4219059"/>
              <a:chExt cx="4027344" cy="290945"/>
            </a:xfrm>
          </p:grpSpPr>
          <p:cxnSp>
            <p:nvCxnSpPr>
              <p:cNvPr id="31" name="Straight Connector 30">
                <a:extLst>
                  <a:ext uri="{FF2B5EF4-FFF2-40B4-BE49-F238E27FC236}">
                    <a16:creationId xmlns:a16="http://schemas.microsoft.com/office/drawing/2014/main" id="{3AF4E5BC-863F-8845-97C8-15FA97B9A3DA}"/>
                  </a:ext>
                </a:extLst>
              </p:cNvPr>
              <p:cNvCxnSpPr/>
              <p:nvPr/>
            </p:nvCxnSpPr>
            <p:spPr>
              <a:xfrm>
                <a:off x="3627912"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FFD4B07-7AAA-F84C-B719-87276CBF1885}"/>
                  </a:ext>
                </a:extLst>
              </p:cNvPr>
              <p:cNvCxnSpPr/>
              <p:nvPr/>
            </p:nvCxnSpPr>
            <p:spPr>
              <a:xfrm>
                <a:off x="4299136"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E28E05E-226B-114E-81EF-E800CA97F268}"/>
                  </a:ext>
                </a:extLst>
              </p:cNvPr>
              <p:cNvCxnSpPr/>
              <p:nvPr/>
            </p:nvCxnSpPr>
            <p:spPr>
              <a:xfrm>
                <a:off x="4970360"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F71107D-A06E-B440-9387-9C7344336D11}"/>
                  </a:ext>
                </a:extLst>
              </p:cNvPr>
              <p:cNvCxnSpPr/>
              <p:nvPr/>
            </p:nvCxnSpPr>
            <p:spPr>
              <a:xfrm>
                <a:off x="5641584"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9073D7-C7D0-5F43-B2FC-6F01E45306AA}"/>
                  </a:ext>
                </a:extLst>
              </p:cNvPr>
              <p:cNvCxnSpPr/>
              <p:nvPr/>
            </p:nvCxnSpPr>
            <p:spPr>
              <a:xfrm>
                <a:off x="6312808"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2BB3C6-503A-1845-B1FC-3BA589115F32}"/>
                  </a:ext>
                </a:extLst>
              </p:cNvPr>
              <p:cNvCxnSpPr/>
              <p:nvPr/>
            </p:nvCxnSpPr>
            <p:spPr>
              <a:xfrm>
                <a:off x="6984032"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C63C3DE-D0A4-5440-B9AE-BC4A4BCD6E10}"/>
                  </a:ext>
                </a:extLst>
              </p:cNvPr>
              <p:cNvCxnSpPr/>
              <p:nvPr/>
            </p:nvCxnSpPr>
            <p:spPr>
              <a:xfrm>
                <a:off x="7655256"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314549EB-BEB7-614B-B567-1EA36D14FAD1}"/>
              </a:ext>
            </a:extLst>
          </p:cNvPr>
          <p:cNvGrpSpPr/>
          <p:nvPr/>
        </p:nvGrpSpPr>
        <p:grpSpPr>
          <a:xfrm>
            <a:off x="2589160" y="4666370"/>
            <a:ext cx="5066096" cy="369332"/>
            <a:chOff x="2589160" y="4731688"/>
            <a:chExt cx="5066096" cy="369332"/>
          </a:xfrm>
        </p:grpSpPr>
        <p:sp>
          <p:nvSpPr>
            <p:cNvPr id="29" name="TextBox 28">
              <a:extLst>
                <a:ext uri="{FF2B5EF4-FFF2-40B4-BE49-F238E27FC236}">
                  <a16:creationId xmlns:a16="http://schemas.microsoft.com/office/drawing/2014/main" id="{D1ADBAD5-57E1-3648-BB68-27B961F399B0}"/>
                </a:ext>
              </a:extLst>
            </p:cNvPr>
            <p:cNvSpPr txBox="1"/>
            <p:nvPr/>
          </p:nvSpPr>
          <p:spPr>
            <a:xfrm>
              <a:off x="2589160" y="4731688"/>
              <a:ext cx="649537" cy="369332"/>
            </a:xfrm>
            <a:prstGeom prst="rect">
              <a:avLst/>
            </a:prstGeom>
            <a:noFill/>
          </p:spPr>
          <p:txBody>
            <a:bodyPr wrap="none" rtlCol="0">
              <a:spAutoFit/>
            </a:bodyPr>
            <a:lstStyle/>
            <a:p>
              <a:r>
                <a:rPr lang="en-US" dirty="0"/>
                <a:t>Dob</a:t>
              </a:r>
              <a:r>
                <a:rPr lang="en-US" baseline="-25000" dirty="0"/>
                <a:t>2</a:t>
              </a:r>
            </a:p>
          </p:txBody>
        </p:sp>
        <p:grpSp>
          <p:nvGrpSpPr>
            <p:cNvPr id="39" name="Group 38">
              <a:extLst>
                <a:ext uri="{FF2B5EF4-FFF2-40B4-BE49-F238E27FC236}">
                  <a16:creationId xmlns:a16="http://schemas.microsoft.com/office/drawing/2014/main" id="{29D5BFAF-77CA-8D42-AC0F-BFEF0B363E26}"/>
                </a:ext>
              </a:extLst>
            </p:cNvPr>
            <p:cNvGrpSpPr/>
            <p:nvPr/>
          </p:nvGrpSpPr>
          <p:grpSpPr>
            <a:xfrm>
              <a:off x="3627912" y="4770882"/>
              <a:ext cx="4027344" cy="290945"/>
              <a:chOff x="3627912" y="4219059"/>
              <a:chExt cx="4027344" cy="290945"/>
            </a:xfrm>
          </p:grpSpPr>
          <p:cxnSp>
            <p:nvCxnSpPr>
              <p:cNvPr id="40" name="Straight Connector 39">
                <a:extLst>
                  <a:ext uri="{FF2B5EF4-FFF2-40B4-BE49-F238E27FC236}">
                    <a16:creationId xmlns:a16="http://schemas.microsoft.com/office/drawing/2014/main" id="{51E6DAFF-C63B-194D-8877-A92CF9FC8D39}"/>
                  </a:ext>
                </a:extLst>
              </p:cNvPr>
              <p:cNvCxnSpPr/>
              <p:nvPr/>
            </p:nvCxnSpPr>
            <p:spPr>
              <a:xfrm>
                <a:off x="3627912"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3689981-4E0D-FD4F-AE9C-5BAF37E9EB34}"/>
                  </a:ext>
                </a:extLst>
              </p:cNvPr>
              <p:cNvCxnSpPr/>
              <p:nvPr/>
            </p:nvCxnSpPr>
            <p:spPr>
              <a:xfrm>
                <a:off x="4299136"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4C1EBB3-FE36-6A45-A95D-AE57E556C48A}"/>
                  </a:ext>
                </a:extLst>
              </p:cNvPr>
              <p:cNvCxnSpPr/>
              <p:nvPr/>
            </p:nvCxnSpPr>
            <p:spPr>
              <a:xfrm>
                <a:off x="4970360"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A6AB556-94B5-CD42-9AAF-DE73AE58DE24}"/>
                  </a:ext>
                </a:extLst>
              </p:cNvPr>
              <p:cNvCxnSpPr/>
              <p:nvPr/>
            </p:nvCxnSpPr>
            <p:spPr>
              <a:xfrm>
                <a:off x="5641584"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1D11B69-B7DF-C14A-BB91-E33C375B9F2B}"/>
                  </a:ext>
                </a:extLst>
              </p:cNvPr>
              <p:cNvCxnSpPr/>
              <p:nvPr/>
            </p:nvCxnSpPr>
            <p:spPr>
              <a:xfrm>
                <a:off x="6312808"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4252522-26E4-524D-8BCA-F77943671EA8}"/>
                  </a:ext>
                </a:extLst>
              </p:cNvPr>
              <p:cNvCxnSpPr/>
              <p:nvPr/>
            </p:nvCxnSpPr>
            <p:spPr>
              <a:xfrm>
                <a:off x="6984032"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2F0A326-97A7-DF4C-BF50-9FB3387933FF}"/>
                  </a:ext>
                </a:extLst>
              </p:cNvPr>
              <p:cNvCxnSpPr/>
              <p:nvPr/>
            </p:nvCxnSpPr>
            <p:spPr>
              <a:xfrm>
                <a:off x="7655256"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grpSp>
      </p:grpSp>
      <p:grpSp>
        <p:nvGrpSpPr>
          <p:cNvPr id="67" name="Group 66">
            <a:extLst>
              <a:ext uri="{FF2B5EF4-FFF2-40B4-BE49-F238E27FC236}">
                <a16:creationId xmlns:a16="http://schemas.microsoft.com/office/drawing/2014/main" id="{8643C526-D9EA-EE40-98A8-29250074E761}"/>
              </a:ext>
            </a:extLst>
          </p:cNvPr>
          <p:cNvGrpSpPr/>
          <p:nvPr/>
        </p:nvGrpSpPr>
        <p:grpSpPr>
          <a:xfrm>
            <a:off x="1605500" y="5421599"/>
            <a:ext cx="6064415" cy="369332"/>
            <a:chOff x="1605500" y="5421599"/>
            <a:chExt cx="6064415" cy="369332"/>
          </a:xfrm>
        </p:grpSpPr>
        <p:sp>
          <p:nvSpPr>
            <p:cNvPr id="27" name="TextBox 26">
              <a:extLst>
                <a:ext uri="{FF2B5EF4-FFF2-40B4-BE49-F238E27FC236}">
                  <a16:creationId xmlns:a16="http://schemas.microsoft.com/office/drawing/2014/main" id="{213E9DFC-8DA5-A147-AEDA-7A52C43A0D5C}"/>
                </a:ext>
              </a:extLst>
            </p:cNvPr>
            <p:cNvSpPr txBox="1"/>
            <p:nvPr/>
          </p:nvSpPr>
          <p:spPr>
            <a:xfrm>
              <a:off x="1605500" y="5421599"/>
              <a:ext cx="623889" cy="369332"/>
            </a:xfrm>
            <a:prstGeom prst="rect">
              <a:avLst/>
            </a:prstGeom>
            <a:noFill/>
          </p:spPr>
          <p:txBody>
            <a:bodyPr wrap="none" rtlCol="0">
              <a:spAutoFit/>
            </a:bodyPr>
            <a:lstStyle/>
            <a:p>
              <a:r>
                <a:rPr lang="en-US" dirty="0"/>
                <a:t>SSN</a:t>
              </a:r>
              <a:r>
                <a:rPr lang="en-US" baseline="-25000" dirty="0"/>
                <a:t>2</a:t>
              </a:r>
            </a:p>
          </p:txBody>
        </p:sp>
        <p:grpSp>
          <p:nvGrpSpPr>
            <p:cNvPr id="47" name="Group 46">
              <a:extLst>
                <a:ext uri="{FF2B5EF4-FFF2-40B4-BE49-F238E27FC236}">
                  <a16:creationId xmlns:a16="http://schemas.microsoft.com/office/drawing/2014/main" id="{5A3B082E-4435-5845-ADEE-CBF58704C619}"/>
                </a:ext>
              </a:extLst>
            </p:cNvPr>
            <p:cNvGrpSpPr/>
            <p:nvPr/>
          </p:nvGrpSpPr>
          <p:grpSpPr>
            <a:xfrm>
              <a:off x="3642571" y="5460793"/>
              <a:ext cx="4027344" cy="290945"/>
              <a:chOff x="3627912" y="4219059"/>
              <a:chExt cx="4027344" cy="290945"/>
            </a:xfrm>
          </p:grpSpPr>
          <p:cxnSp>
            <p:nvCxnSpPr>
              <p:cNvPr id="48" name="Straight Connector 47">
                <a:extLst>
                  <a:ext uri="{FF2B5EF4-FFF2-40B4-BE49-F238E27FC236}">
                    <a16:creationId xmlns:a16="http://schemas.microsoft.com/office/drawing/2014/main" id="{B3A59BF5-E5E6-CF4E-94CB-19DE48D9FD93}"/>
                  </a:ext>
                </a:extLst>
              </p:cNvPr>
              <p:cNvCxnSpPr/>
              <p:nvPr/>
            </p:nvCxnSpPr>
            <p:spPr>
              <a:xfrm>
                <a:off x="3627912"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BCD513-B196-1547-B06A-3FA3D362F23A}"/>
                  </a:ext>
                </a:extLst>
              </p:cNvPr>
              <p:cNvCxnSpPr/>
              <p:nvPr/>
            </p:nvCxnSpPr>
            <p:spPr>
              <a:xfrm>
                <a:off x="4299136"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69F086F-1937-6940-8008-58BE9E8139F6}"/>
                  </a:ext>
                </a:extLst>
              </p:cNvPr>
              <p:cNvCxnSpPr/>
              <p:nvPr/>
            </p:nvCxnSpPr>
            <p:spPr>
              <a:xfrm>
                <a:off x="4970360"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9596E57-C619-0949-B2C6-90DCDC40C2A3}"/>
                  </a:ext>
                </a:extLst>
              </p:cNvPr>
              <p:cNvCxnSpPr/>
              <p:nvPr/>
            </p:nvCxnSpPr>
            <p:spPr>
              <a:xfrm>
                <a:off x="5641584"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3C4CA3-6578-804B-B725-F462B7E538F8}"/>
                  </a:ext>
                </a:extLst>
              </p:cNvPr>
              <p:cNvCxnSpPr/>
              <p:nvPr/>
            </p:nvCxnSpPr>
            <p:spPr>
              <a:xfrm>
                <a:off x="6312808"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26CF1E3-47AB-4E41-907F-E41D9206640D}"/>
                  </a:ext>
                </a:extLst>
              </p:cNvPr>
              <p:cNvCxnSpPr/>
              <p:nvPr/>
            </p:nvCxnSpPr>
            <p:spPr>
              <a:xfrm>
                <a:off x="6984032"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EE4F3A5-2F20-3144-9743-0E87165B5102}"/>
                  </a:ext>
                </a:extLst>
              </p:cNvPr>
              <p:cNvCxnSpPr/>
              <p:nvPr/>
            </p:nvCxnSpPr>
            <p:spPr>
              <a:xfrm>
                <a:off x="7655256"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a16="http://schemas.microsoft.com/office/drawing/2014/main" id="{AD56A0B5-B881-6546-8DB2-D3A61F2C6215}"/>
                </a:ext>
              </a:extLst>
            </p:cNvPr>
            <p:cNvSpPr txBox="1"/>
            <p:nvPr/>
          </p:nvSpPr>
          <p:spPr>
            <a:xfrm>
              <a:off x="2589160" y="5421599"/>
              <a:ext cx="649537" cy="369332"/>
            </a:xfrm>
            <a:prstGeom prst="rect">
              <a:avLst/>
            </a:prstGeom>
            <a:noFill/>
          </p:spPr>
          <p:txBody>
            <a:bodyPr wrap="none" rtlCol="0">
              <a:spAutoFit/>
            </a:bodyPr>
            <a:lstStyle/>
            <a:p>
              <a:r>
                <a:rPr lang="en-US" dirty="0"/>
                <a:t>Dob</a:t>
              </a:r>
              <a:r>
                <a:rPr lang="en-US" baseline="-25000" dirty="0"/>
                <a:t>1</a:t>
              </a:r>
            </a:p>
          </p:txBody>
        </p:sp>
      </p:grpSp>
      <p:grpSp>
        <p:nvGrpSpPr>
          <p:cNvPr id="68" name="Group 67">
            <a:extLst>
              <a:ext uri="{FF2B5EF4-FFF2-40B4-BE49-F238E27FC236}">
                <a16:creationId xmlns:a16="http://schemas.microsoft.com/office/drawing/2014/main" id="{B876D693-DD69-0645-B765-79DB83F1A4AB}"/>
              </a:ext>
            </a:extLst>
          </p:cNvPr>
          <p:cNvGrpSpPr/>
          <p:nvPr/>
        </p:nvGrpSpPr>
        <p:grpSpPr>
          <a:xfrm>
            <a:off x="2589160" y="5983147"/>
            <a:ext cx="5080755" cy="369332"/>
            <a:chOff x="2589160" y="6030651"/>
            <a:chExt cx="5080755" cy="369332"/>
          </a:xfrm>
        </p:grpSpPr>
        <p:grpSp>
          <p:nvGrpSpPr>
            <p:cNvPr id="55" name="Group 54">
              <a:extLst>
                <a:ext uri="{FF2B5EF4-FFF2-40B4-BE49-F238E27FC236}">
                  <a16:creationId xmlns:a16="http://schemas.microsoft.com/office/drawing/2014/main" id="{8AC0363A-5CFF-8F49-BDA2-34F89D3F61CB}"/>
                </a:ext>
              </a:extLst>
            </p:cNvPr>
            <p:cNvGrpSpPr/>
            <p:nvPr/>
          </p:nvGrpSpPr>
          <p:grpSpPr>
            <a:xfrm>
              <a:off x="3642571" y="6069845"/>
              <a:ext cx="4027344" cy="290945"/>
              <a:chOff x="3627912" y="4219059"/>
              <a:chExt cx="4027344" cy="290945"/>
            </a:xfrm>
          </p:grpSpPr>
          <p:cxnSp>
            <p:nvCxnSpPr>
              <p:cNvPr id="56" name="Straight Connector 55">
                <a:extLst>
                  <a:ext uri="{FF2B5EF4-FFF2-40B4-BE49-F238E27FC236}">
                    <a16:creationId xmlns:a16="http://schemas.microsoft.com/office/drawing/2014/main" id="{68C00BAB-1124-0E4B-99D1-5DCE2535B033}"/>
                  </a:ext>
                </a:extLst>
              </p:cNvPr>
              <p:cNvCxnSpPr/>
              <p:nvPr/>
            </p:nvCxnSpPr>
            <p:spPr>
              <a:xfrm>
                <a:off x="3627912"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D778133-EA67-EC4D-A7F4-FE9006237008}"/>
                  </a:ext>
                </a:extLst>
              </p:cNvPr>
              <p:cNvCxnSpPr/>
              <p:nvPr/>
            </p:nvCxnSpPr>
            <p:spPr>
              <a:xfrm>
                <a:off x="4299136"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A17D410-BF86-9F46-BB9B-B7B275EE974A}"/>
                  </a:ext>
                </a:extLst>
              </p:cNvPr>
              <p:cNvCxnSpPr/>
              <p:nvPr/>
            </p:nvCxnSpPr>
            <p:spPr>
              <a:xfrm>
                <a:off x="4970360"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16FE7B1-9458-DD4D-A282-811C4D04F30F}"/>
                  </a:ext>
                </a:extLst>
              </p:cNvPr>
              <p:cNvCxnSpPr/>
              <p:nvPr/>
            </p:nvCxnSpPr>
            <p:spPr>
              <a:xfrm>
                <a:off x="5641584"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370EC-D1FE-9A4E-99D0-F2F5AB3F95DE}"/>
                  </a:ext>
                </a:extLst>
              </p:cNvPr>
              <p:cNvCxnSpPr/>
              <p:nvPr/>
            </p:nvCxnSpPr>
            <p:spPr>
              <a:xfrm>
                <a:off x="6312808"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7457D51-EB1A-8F4E-A7FF-C262C6720D82}"/>
                  </a:ext>
                </a:extLst>
              </p:cNvPr>
              <p:cNvCxnSpPr/>
              <p:nvPr/>
            </p:nvCxnSpPr>
            <p:spPr>
              <a:xfrm>
                <a:off x="6984032"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AE4A717-8232-BC4B-994A-6B89834FBC9E}"/>
                  </a:ext>
                </a:extLst>
              </p:cNvPr>
              <p:cNvCxnSpPr/>
              <p:nvPr/>
            </p:nvCxnSpPr>
            <p:spPr>
              <a:xfrm>
                <a:off x="7655256" y="4219059"/>
                <a:ext cx="0" cy="290945"/>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9805E954-5F49-1345-A1EE-C7AB7881156C}"/>
                </a:ext>
              </a:extLst>
            </p:cNvPr>
            <p:cNvSpPr txBox="1"/>
            <p:nvPr/>
          </p:nvSpPr>
          <p:spPr>
            <a:xfrm>
              <a:off x="2589160" y="6030651"/>
              <a:ext cx="649537" cy="369332"/>
            </a:xfrm>
            <a:prstGeom prst="rect">
              <a:avLst/>
            </a:prstGeom>
            <a:noFill/>
          </p:spPr>
          <p:txBody>
            <a:bodyPr wrap="none" rtlCol="0">
              <a:spAutoFit/>
            </a:bodyPr>
            <a:lstStyle/>
            <a:p>
              <a:r>
                <a:rPr lang="en-US" dirty="0"/>
                <a:t>Dob</a:t>
              </a:r>
              <a:r>
                <a:rPr lang="en-US" baseline="-25000" dirty="0"/>
                <a:t>2</a:t>
              </a:r>
            </a:p>
          </p:txBody>
        </p:sp>
      </p:grpSp>
    </p:spTree>
    <p:extLst>
      <p:ext uri="{BB962C8B-B14F-4D97-AF65-F5344CB8AC3E}">
        <p14:creationId xmlns:p14="http://schemas.microsoft.com/office/powerpoint/2010/main" val="2754932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73" y="60385"/>
            <a:ext cx="8791832" cy="1325563"/>
          </a:xfrm>
        </p:spPr>
        <p:txBody>
          <a:bodyPr>
            <a:normAutofit/>
          </a:bodyPr>
          <a:lstStyle/>
          <a:p>
            <a:r>
              <a:rPr lang="en-US" sz="3600" dirty="0">
                <a:latin typeface="+mn-lt"/>
              </a:rPr>
              <a:t>Identity Resolution: Field Fuzzy Matching Algorithms</a:t>
            </a:r>
          </a:p>
        </p:txBody>
      </p:sp>
      <p:sp>
        <p:nvSpPr>
          <p:cNvPr id="5" name="Slide Number Placeholder 4"/>
          <p:cNvSpPr>
            <a:spLocks noGrp="1"/>
          </p:cNvSpPr>
          <p:nvPr>
            <p:ph type="sldNum" sz="quarter" idx="12"/>
          </p:nvPr>
        </p:nvSpPr>
        <p:spPr/>
        <p:txBody>
          <a:bodyPr/>
          <a:lstStyle/>
          <a:p>
            <a:fld id="{88CD9788-50B9-FE4F-BD86-303CACCBE7E1}" type="slidenum">
              <a:rPr lang="en-US" smtClean="0"/>
              <a:t>24</a:t>
            </a:fld>
            <a:endParaRPr lang="en-US"/>
          </a:p>
        </p:txBody>
      </p:sp>
      <p:sp>
        <p:nvSpPr>
          <p:cNvPr id="4" name="TextBox 3">
            <a:extLst>
              <a:ext uri="{FF2B5EF4-FFF2-40B4-BE49-F238E27FC236}">
                <a16:creationId xmlns:a16="http://schemas.microsoft.com/office/drawing/2014/main" id="{FDF45E1A-07BE-984A-9D67-75F5279BB47F}"/>
              </a:ext>
            </a:extLst>
          </p:cNvPr>
          <p:cNvSpPr txBox="1"/>
          <p:nvPr/>
        </p:nvSpPr>
        <p:spPr>
          <a:xfrm>
            <a:off x="395568" y="1711411"/>
            <a:ext cx="8360109" cy="369332"/>
          </a:xfrm>
          <a:prstGeom prst="rect">
            <a:avLst/>
          </a:prstGeom>
          <a:noFill/>
        </p:spPr>
        <p:txBody>
          <a:bodyPr wrap="none" rtlCol="0">
            <a:spAutoFit/>
          </a:bodyPr>
          <a:lstStyle/>
          <a:p>
            <a:r>
              <a:rPr lang="en-US" dirty="0"/>
              <a:t>Each Personal Identifying Information (PII) field has a custom fuzzy matching algorithm</a:t>
            </a:r>
          </a:p>
        </p:txBody>
      </p:sp>
      <p:sp>
        <p:nvSpPr>
          <p:cNvPr id="6" name="TextBox 5">
            <a:extLst>
              <a:ext uri="{FF2B5EF4-FFF2-40B4-BE49-F238E27FC236}">
                <a16:creationId xmlns:a16="http://schemas.microsoft.com/office/drawing/2014/main" id="{DBE855CE-7E5D-114F-B6DF-ADFF84294815}"/>
              </a:ext>
            </a:extLst>
          </p:cNvPr>
          <p:cNvSpPr txBox="1"/>
          <p:nvPr/>
        </p:nvSpPr>
        <p:spPr>
          <a:xfrm>
            <a:off x="395568" y="2522235"/>
            <a:ext cx="8471678" cy="3139321"/>
          </a:xfrm>
          <a:prstGeom prst="rect">
            <a:avLst/>
          </a:prstGeom>
          <a:noFill/>
        </p:spPr>
        <p:txBody>
          <a:bodyPr wrap="none" rtlCol="0">
            <a:spAutoFit/>
          </a:bodyPr>
          <a:lstStyle/>
          <a:p>
            <a:r>
              <a:rPr lang="en-US" b="1" dirty="0"/>
              <a:t>Name: </a:t>
            </a:r>
            <a:r>
              <a:rPr lang="en-US" dirty="0"/>
              <a:t>Standardize/parse, use nickname table, fuzzy match (</a:t>
            </a:r>
            <a:r>
              <a:rPr lang="en-US" dirty="0" err="1"/>
              <a:t>ngram</a:t>
            </a:r>
            <a:r>
              <a:rPr lang="en-US" dirty="0"/>
              <a:t>, </a:t>
            </a:r>
            <a:r>
              <a:rPr lang="en-US" dirty="0" err="1"/>
              <a:t>soundex</a:t>
            </a:r>
            <a:r>
              <a:rPr lang="en-US" dirty="0"/>
              <a:t>)</a:t>
            </a:r>
          </a:p>
          <a:p>
            <a:endParaRPr lang="en-US" dirty="0"/>
          </a:p>
          <a:p>
            <a:r>
              <a:rPr lang="en-US" b="1" dirty="0"/>
              <a:t>Address: </a:t>
            </a:r>
            <a:r>
              <a:rPr lang="en-US" dirty="0"/>
              <a:t>Standardize/parse, fuzzy match (APIN system)</a:t>
            </a:r>
          </a:p>
          <a:p>
            <a:endParaRPr lang="en-US" dirty="0"/>
          </a:p>
          <a:p>
            <a:r>
              <a:rPr lang="en-US" b="1" dirty="0"/>
              <a:t>SSN:</a:t>
            </a:r>
            <a:r>
              <a:rPr lang="en-US" dirty="0"/>
              <a:t> (</a:t>
            </a:r>
            <a:r>
              <a:rPr lang="en-US" dirty="0">
                <a:solidFill>
                  <a:schemeClr val="accent6">
                    <a:lumMod val="75000"/>
                  </a:schemeClr>
                </a:solidFill>
              </a:rPr>
              <a:t>123</a:t>
            </a:r>
            <a:r>
              <a:rPr lang="en-US" dirty="0">
                <a:solidFill>
                  <a:schemeClr val="accent5">
                    <a:lumMod val="75000"/>
                  </a:schemeClr>
                </a:solidFill>
              </a:rPr>
              <a:t>45</a:t>
            </a:r>
            <a:r>
              <a:rPr lang="en-US" dirty="0">
                <a:solidFill>
                  <a:srgbClr val="FF0000"/>
                </a:solidFill>
              </a:rPr>
              <a:t>6789</a:t>
            </a:r>
            <a:r>
              <a:rPr lang="en-US" dirty="0"/>
              <a:t>) Parse, fuzzy match, look for single digit typos, digit switching typos</a:t>
            </a:r>
          </a:p>
          <a:p>
            <a:endParaRPr lang="en-US" dirty="0"/>
          </a:p>
          <a:p>
            <a:r>
              <a:rPr lang="en-US" b="1" dirty="0"/>
              <a:t>DOB: </a:t>
            </a:r>
            <a:r>
              <a:rPr lang="en-US" dirty="0"/>
              <a:t>(</a:t>
            </a:r>
            <a:r>
              <a:rPr lang="en-US" dirty="0">
                <a:solidFill>
                  <a:schemeClr val="accent6">
                    <a:lumMod val="75000"/>
                  </a:schemeClr>
                </a:solidFill>
              </a:rPr>
              <a:t>03</a:t>
            </a:r>
            <a:r>
              <a:rPr lang="en-US" dirty="0"/>
              <a:t>/</a:t>
            </a:r>
            <a:r>
              <a:rPr lang="en-US" dirty="0">
                <a:solidFill>
                  <a:schemeClr val="accent5">
                    <a:lumMod val="75000"/>
                  </a:schemeClr>
                </a:solidFill>
              </a:rPr>
              <a:t>21</a:t>
            </a:r>
            <a:r>
              <a:rPr lang="en-US" dirty="0"/>
              <a:t>/</a:t>
            </a:r>
            <a:r>
              <a:rPr lang="en-US" dirty="0">
                <a:solidFill>
                  <a:srgbClr val="FF0000"/>
                </a:solidFill>
              </a:rPr>
              <a:t>1994</a:t>
            </a:r>
            <a:r>
              <a:rPr lang="en-US" dirty="0"/>
              <a:t>): Parse, fuzzy match, look for closeness in both edit distance and time</a:t>
            </a:r>
          </a:p>
          <a:p>
            <a:endParaRPr lang="en-US" dirty="0"/>
          </a:p>
          <a:p>
            <a:r>
              <a:rPr lang="en-US" b="1" dirty="0"/>
              <a:t>Phone: </a:t>
            </a:r>
            <a:r>
              <a:rPr lang="en-US" dirty="0"/>
              <a:t>(</a:t>
            </a:r>
            <a:r>
              <a:rPr lang="en-US" dirty="0">
                <a:solidFill>
                  <a:schemeClr val="accent6">
                    <a:lumMod val="75000"/>
                  </a:schemeClr>
                </a:solidFill>
              </a:rPr>
              <a:t>123</a:t>
            </a:r>
            <a:r>
              <a:rPr lang="en-US" dirty="0">
                <a:solidFill>
                  <a:schemeClr val="accent5">
                    <a:lumMod val="75000"/>
                  </a:schemeClr>
                </a:solidFill>
              </a:rPr>
              <a:t>456</a:t>
            </a:r>
            <a:r>
              <a:rPr lang="en-US" dirty="0">
                <a:solidFill>
                  <a:srgbClr val="FF0000"/>
                </a:solidFill>
              </a:rPr>
              <a:t>7890</a:t>
            </a:r>
            <a:r>
              <a:rPr lang="en-US" dirty="0"/>
              <a:t>): Parse, fuzzy match, look for digit typos, closeness</a:t>
            </a:r>
          </a:p>
          <a:p>
            <a:endParaRPr lang="en-US" dirty="0"/>
          </a:p>
          <a:p>
            <a:r>
              <a:rPr lang="en-US" b="1" dirty="0"/>
              <a:t>Email: </a:t>
            </a:r>
            <a:r>
              <a:rPr lang="en-US" dirty="0"/>
              <a:t>(</a:t>
            </a:r>
            <a:r>
              <a:rPr lang="en-US" dirty="0">
                <a:solidFill>
                  <a:schemeClr val="accent6">
                    <a:lumMod val="75000"/>
                  </a:schemeClr>
                </a:solidFill>
                <a:hlinkClick r:id="rId2">
                  <a:extLst>
                    <a:ext uri="{A12FA001-AC4F-418D-AE19-62706E023703}">
                      <ahyp:hlinkClr xmlns:ahyp="http://schemas.microsoft.com/office/drawing/2018/hyperlinkcolor" val="tx"/>
                    </a:ext>
                  </a:extLst>
                </a:hlinkClick>
              </a:rPr>
              <a:t>johnsmith123</a:t>
            </a:r>
            <a:r>
              <a:rPr lang="en-US" dirty="0">
                <a:hlinkClick r:id="rId2">
                  <a:extLst>
                    <a:ext uri="{A12FA001-AC4F-418D-AE19-62706E023703}">
                      <ahyp:hlinkClr xmlns:ahyp="http://schemas.microsoft.com/office/drawing/2018/hyperlinkcolor" val="tx"/>
                    </a:ext>
                  </a:extLst>
                </a:hlinkClick>
              </a:rPr>
              <a:t>@</a:t>
            </a:r>
            <a:r>
              <a:rPr lang="en-US" dirty="0">
                <a:solidFill>
                  <a:schemeClr val="accent5">
                    <a:lumMod val="75000"/>
                  </a:schemeClr>
                </a:solidFill>
                <a:hlinkClick r:id="rId2">
                  <a:extLst>
                    <a:ext uri="{A12FA001-AC4F-418D-AE19-62706E023703}">
                      <ahyp:hlinkClr xmlns:ahyp="http://schemas.microsoft.com/office/drawing/2018/hyperlinkcolor" val="tx"/>
                    </a:ext>
                  </a:extLst>
                </a:hlinkClick>
              </a:rPr>
              <a:t>gmail</a:t>
            </a:r>
            <a:r>
              <a:rPr lang="en-US" dirty="0">
                <a:hlinkClick r:id="rId2">
                  <a:extLst>
                    <a:ext uri="{A12FA001-AC4F-418D-AE19-62706E023703}">
                      <ahyp:hlinkClr xmlns:ahyp="http://schemas.microsoft.com/office/drawing/2018/hyperlinkcolor" val="tx"/>
                    </a:ext>
                  </a:extLst>
                </a:hlinkClick>
              </a:rPr>
              <a:t>.</a:t>
            </a:r>
            <a:r>
              <a:rPr lang="en-US" dirty="0">
                <a:solidFill>
                  <a:srgbClr val="FF0000"/>
                </a:solidFill>
                <a:hlinkClick r:id="rId2">
                  <a:extLst>
                    <a:ext uri="{A12FA001-AC4F-418D-AE19-62706E023703}">
                      <ahyp:hlinkClr xmlns:ahyp="http://schemas.microsoft.com/office/drawing/2018/hyperlinkcolor" val="tx"/>
                    </a:ext>
                  </a:extLst>
                </a:hlinkClick>
              </a:rPr>
              <a:t>com</a:t>
            </a:r>
            <a:r>
              <a:rPr lang="en-US" dirty="0"/>
              <a:t>): parse, fuzzy match on elements</a:t>
            </a:r>
          </a:p>
        </p:txBody>
      </p:sp>
    </p:spTree>
    <p:extLst>
      <p:ext uri="{BB962C8B-B14F-4D97-AF65-F5344CB8AC3E}">
        <p14:creationId xmlns:p14="http://schemas.microsoft.com/office/powerpoint/2010/main" val="3636660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73" y="60385"/>
            <a:ext cx="8791832" cy="1325563"/>
          </a:xfrm>
        </p:spPr>
        <p:txBody>
          <a:bodyPr>
            <a:normAutofit/>
          </a:bodyPr>
          <a:lstStyle/>
          <a:p>
            <a:r>
              <a:rPr lang="en-US" sz="3600" dirty="0">
                <a:latin typeface="+mn-lt"/>
              </a:rPr>
              <a:t>Identity Resolution Requires Complex Custom Field Fuzzy Matching With Statistical Analysis</a:t>
            </a:r>
          </a:p>
        </p:txBody>
      </p:sp>
      <p:sp>
        <p:nvSpPr>
          <p:cNvPr id="5" name="Slide Number Placeholder 4"/>
          <p:cNvSpPr>
            <a:spLocks noGrp="1"/>
          </p:cNvSpPr>
          <p:nvPr>
            <p:ph type="sldNum" sz="quarter" idx="12"/>
          </p:nvPr>
        </p:nvSpPr>
        <p:spPr/>
        <p:txBody>
          <a:bodyPr/>
          <a:lstStyle/>
          <a:p>
            <a:fld id="{88CD9788-50B9-FE4F-BD86-303CACCBE7E1}" type="slidenum">
              <a:rPr lang="en-US" smtClean="0"/>
              <a:t>25</a:t>
            </a:fld>
            <a:endParaRPr lang="en-US"/>
          </a:p>
        </p:txBody>
      </p:sp>
      <p:sp>
        <p:nvSpPr>
          <p:cNvPr id="4" name="TextBox 3">
            <a:extLst>
              <a:ext uri="{FF2B5EF4-FFF2-40B4-BE49-F238E27FC236}">
                <a16:creationId xmlns:a16="http://schemas.microsoft.com/office/drawing/2014/main" id="{FDF45E1A-07BE-984A-9D67-75F5279BB47F}"/>
              </a:ext>
            </a:extLst>
          </p:cNvPr>
          <p:cNvSpPr txBox="1"/>
          <p:nvPr/>
        </p:nvSpPr>
        <p:spPr>
          <a:xfrm>
            <a:off x="395568" y="1711411"/>
            <a:ext cx="8335477" cy="3693319"/>
          </a:xfrm>
          <a:prstGeom prst="rect">
            <a:avLst/>
          </a:prstGeom>
          <a:noFill/>
        </p:spPr>
        <p:txBody>
          <a:bodyPr wrap="square" rtlCol="0">
            <a:spAutoFit/>
          </a:bodyPr>
          <a:lstStyle/>
          <a:p>
            <a:r>
              <a:rPr lang="en-US" dirty="0"/>
              <a:t>Each Personal Identifying Information (PII) field has a custom fuzzy matching algorithm</a:t>
            </a:r>
          </a:p>
          <a:p>
            <a:endParaRPr lang="en-US" dirty="0"/>
          </a:p>
          <a:p>
            <a:r>
              <a:rPr lang="en-US" dirty="0"/>
              <a:t>Need to understand the likelihood that field matching might just be a coincidence (birthday problem)</a:t>
            </a:r>
          </a:p>
          <a:p>
            <a:endParaRPr lang="en-US" dirty="0"/>
          </a:p>
          <a:p>
            <a:r>
              <a:rPr lang="en-US" dirty="0"/>
              <a:t>Need to accumulate good data, clean and organize it very carefully</a:t>
            </a:r>
          </a:p>
          <a:p>
            <a:endParaRPr lang="en-US" dirty="0"/>
          </a:p>
          <a:p>
            <a:endParaRPr lang="en-US" dirty="0"/>
          </a:p>
          <a:p>
            <a:endParaRPr lang="en-US" dirty="0"/>
          </a:p>
          <a:p>
            <a:endParaRPr lang="en-US" dirty="0"/>
          </a:p>
          <a:p>
            <a:endParaRPr lang="en-US" dirty="0"/>
          </a:p>
          <a:p>
            <a:r>
              <a:rPr lang="en-US" dirty="0"/>
              <a:t>Identity resolution is a fundamental necessary capability for many fraud and authentication business problems</a:t>
            </a:r>
          </a:p>
        </p:txBody>
      </p:sp>
    </p:spTree>
    <p:extLst>
      <p:ext uri="{BB962C8B-B14F-4D97-AF65-F5344CB8AC3E}">
        <p14:creationId xmlns:p14="http://schemas.microsoft.com/office/powerpoint/2010/main" val="2794239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965" y="60385"/>
            <a:ext cx="8589040" cy="1325563"/>
          </a:xfrm>
        </p:spPr>
        <p:txBody>
          <a:bodyPr>
            <a:normAutofit/>
          </a:bodyPr>
          <a:lstStyle/>
          <a:p>
            <a:r>
              <a:rPr lang="en-US" sz="3600" dirty="0">
                <a:latin typeface="+mn-lt"/>
              </a:rPr>
              <a:t>Some Fraudsters Deliberately Manipulate Their Credentials</a:t>
            </a:r>
          </a:p>
        </p:txBody>
      </p:sp>
      <p:sp>
        <p:nvSpPr>
          <p:cNvPr id="5" name="Slide Number Placeholder 4"/>
          <p:cNvSpPr>
            <a:spLocks noGrp="1"/>
          </p:cNvSpPr>
          <p:nvPr>
            <p:ph type="sldNum" sz="quarter" idx="12"/>
          </p:nvPr>
        </p:nvSpPr>
        <p:spPr/>
        <p:txBody>
          <a:bodyPr/>
          <a:lstStyle/>
          <a:p>
            <a:fld id="{88CD9788-50B9-FE4F-BD86-303CACCBE7E1}" type="slidenum">
              <a:rPr lang="en-US" smtClean="0"/>
              <a:t>26</a:t>
            </a:fld>
            <a:endParaRPr lang="en-US"/>
          </a:p>
        </p:txBody>
      </p:sp>
      <p:sp>
        <p:nvSpPr>
          <p:cNvPr id="4" name="TextBox 3">
            <a:extLst>
              <a:ext uri="{FF2B5EF4-FFF2-40B4-BE49-F238E27FC236}">
                <a16:creationId xmlns:a16="http://schemas.microsoft.com/office/drawing/2014/main" id="{C130ED4C-A336-D849-9FE7-53E5DD56BABD}"/>
              </a:ext>
            </a:extLst>
          </p:cNvPr>
          <p:cNvSpPr txBox="1"/>
          <p:nvPr/>
        </p:nvSpPr>
        <p:spPr>
          <a:xfrm>
            <a:off x="1326105" y="1676803"/>
            <a:ext cx="6381299" cy="1569660"/>
          </a:xfrm>
          <a:prstGeom prst="rect">
            <a:avLst/>
          </a:prstGeom>
          <a:noFill/>
        </p:spPr>
        <p:txBody>
          <a:bodyPr wrap="none" rtlCol="0">
            <a:spAutoFit/>
          </a:bodyPr>
          <a:lstStyle/>
          <a:p>
            <a:pPr marL="194310" indent="-194310">
              <a:buFont typeface="Arial" panose="020B0604020202020204" pitchFamily="34" charset="0"/>
              <a:buChar char="•"/>
            </a:pPr>
            <a:r>
              <a:rPr lang="en-US" sz="2400" dirty="0"/>
              <a:t>Submit multiple applications for products</a:t>
            </a:r>
          </a:p>
          <a:p>
            <a:pPr marL="194310" indent="-194310">
              <a:buFont typeface="Arial" panose="020B0604020202020204" pitchFamily="34" charset="0"/>
              <a:buChar char="•"/>
            </a:pPr>
            <a:r>
              <a:rPr lang="en-US" sz="2400" dirty="0"/>
              <a:t>Try to avoid being seen as duplicate applications</a:t>
            </a:r>
          </a:p>
          <a:p>
            <a:r>
              <a:rPr lang="en-US" sz="2400" dirty="0"/>
              <a:t>			or</a:t>
            </a:r>
          </a:p>
          <a:p>
            <a:pPr marL="194310" indent="-194310">
              <a:buFont typeface="Arial" panose="020B0604020202020204" pitchFamily="34" charset="0"/>
              <a:buChar char="•"/>
            </a:pPr>
            <a:r>
              <a:rPr lang="en-US" sz="2400" dirty="0"/>
              <a:t>Try to avoid being linked to past bad activity</a:t>
            </a:r>
          </a:p>
        </p:txBody>
      </p:sp>
      <p:sp>
        <p:nvSpPr>
          <p:cNvPr id="6" name="TextBox 5">
            <a:extLst>
              <a:ext uri="{FF2B5EF4-FFF2-40B4-BE49-F238E27FC236}">
                <a16:creationId xmlns:a16="http://schemas.microsoft.com/office/drawing/2014/main" id="{EDB7CD33-6535-1944-9AF1-B662DC73F4CB}"/>
              </a:ext>
            </a:extLst>
          </p:cNvPr>
          <p:cNvSpPr txBox="1"/>
          <p:nvPr/>
        </p:nvSpPr>
        <p:spPr>
          <a:xfrm>
            <a:off x="557574" y="4217644"/>
            <a:ext cx="8237821" cy="1938992"/>
          </a:xfrm>
          <a:prstGeom prst="rect">
            <a:avLst/>
          </a:prstGeom>
          <a:noFill/>
        </p:spPr>
        <p:txBody>
          <a:bodyPr wrap="square" rtlCol="0">
            <a:spAutoFit/>
          </a:bodyPr>
          <a:lstStyle/>
          <a:p>
            <a:pPr marL="194310" indent="-194310">
              <a:buFont typeface="Arial" panose="020B0604020202020204" pitchFamily="34" charset="0"/>
              <a:buChar char="•"/>
            </a:pPr>
            <a:r>
              <a:rPr lang="en-US" sz="2400" dirty="0"/>
              <a:t>Change one or two digits in their SSN</a:t>
            </a:r>
          </a:p>
          <a:p>
            <a:pPr marL="194310" indent="-194310">
              <a:buFont typeface="Arial" panose="020B0604020202020204" pitchFamily="34" charset="0"/>
              <a:buChar char="•"/>
            </a:pPr>
            <a:r>
              <a:rPr lang="en-US" sz="2400" dirty="0"/>
              <a:t>Change a month, day or year in their DOB</a:t>
            </a:r>
          </a:p>
          <a:p>
            <a:pPr marL="194310" indent="-194310">
              <a:buFont typeface="Arial" panose="020B0604020202020204" pitchFamily="34" charset="0"/>
              <a:buChar char="•"/>
            </a:pPr>
            <a:r>
              <a:rPr lang="en-US" sz="2400" dirty="0"/>
              <a:t>Modify their first or last name</a:t>
            </a:r>
          </a:p>
          <a:p>
            <a:pPr marL="194310" indent="-194310">
              <a:buFont typeface="Arial" panose="020B0604020202020204" pitchFamily="34" charset="0"/>
              <a:buChar char="•"/>
            </a:pPr>
            <a:r>
              <a:rPr lang="en-US" sz="2400" dirty="0"/>
              <a:t>Modify their address so still delivered but defeats address matching algorithms</a:t>
            </a:r>
          </a:p>
        </p:txBody>
      </p:sp>
    </p:spTree>
    <p:extLst>
      <p:ext uri="{BB962C8B-B14F-4D97-AF65-F5344CB8AC3E}">
        <p14:creationId xmlns:p14="http://schemas.microsoft.com/office/powerpoint/2010/main" val="731946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4190010" y="1730126"/>
            <a:ext cx="1119301" cy="870064"/>
          </a:xfrm>
          <a:prstGeom prst="rect">
            <a:avLst/>
          </a:prstGeom>
          <a:solidFill>
            <a:schemeClr val="accent3"/>
          </a:solidFill>
          <a:ln w="9525" cap="flat" cmpd="sng" algn="ctr">
            <a:noFill/>
            <a:prstDash val="solid"/>
            <a:round/>
            <a:headEnd type="none" w="med" len="med"/>
            <a:tailEnd type="none" w="med" len="med"/>
          </a:ln>
          <a:effectLst>
            <a:outerShdw blurRad="635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pic>
        <p:nvPicPr>
          <p:cNvPr id="23" name="Picture 22" descr="orange-cap.png"/>
          <p:cNvPicPr>
            <a:picLocks noChangeAspect="1"/>
          </p:cNvPicPr>
          <p:nvPr/>
        </p:nvPicPr>
        <p:blipFill>
          <a:blip r:embed="rId2" cstate="print"/>
          <a:stretch>
            <a:fillRect/>
          </a:stretch>
        </p:blipFill>
        <p:spPr>
          <a:xfrm>
            <a:off x="4143184" y="1404931"/>
            <a:ext cx="1206967" cy="475206"/>
          </a:xfrm>
          <a:prstGeom prst="rect">
            <a:avLst/>
          </a:prstGeom>
        </p:spPr>
      </p:pic>
      <p:sp>
        <p:nvSpPr>
          <p:cNvPr id="29" name="TextBox 28"/>
          <p:cNvSpPr txBox="1"/>
          <p:nvPr/>
        </p:nvSpPr>
        <p:spPr>
          <a:xfrm>
            <a:off x="4288204" y="1453127"/>
            <a:ext cx="951937" cy="276999"/>
          </a:xfrm>
          <a:prstGeom prst="rect">
            <a:avLst/>
          </a:prstGeom>
          <a:noFill/>
        </p:spPr>
        <p:txBody>
          <a:bodyPr wrap="square" lIns="0" tIns="0" rIns="0" bIns="0" rtlCol="0" anchor="b" anchorCtr="0">
            <a:spAutoFit/>
          </a:bodyPr>
          <a:lstStyle/>
          <a:p>
            <a:pPr algn="ctr"/>
            <a:r>
              <a:rPr lang="en-US" sz="1800" b="1" dirty="0">
                <a:solidFill>
                  <a:schemeClr val="bg1"/>
                </a:solidFill>
              </a:rPr>
              <a:t>DOB</a:t>
            </a:r>
          </a:p>
        </p:txBody>
      </p:sp>
      <p:sp>
        <p:nvSpPr>
          <p:cNvPr id="30" name="Rectangle 29"/>
          <p:cNvSpPr/>
          <p:nvPr/>
        </p:nvSpPr>
        <p:spPr bwMode="auto">
          <a:xfrm>
            <a:off x="2970811" y="1730126"/>
            <a:ext cx="1119301" cy="870064"/>
          </a:xfrm>
          <a:prstGeom prst="rect">
            <a:avLst/>
          </a:prstGeom>
          <a:solidFill>
            <a:schemeClr val="accent3"/>
          </a:solidFill>
          <a:ln w="9525" cap="flat" cmpd="sng" algn="ctr">
            <a:noFill/>
            <a:prstDash val="solid"/>
            <a:round/>
            <a:headEnd type="none" w="med" len="med"/>
            <a:tailEnd type="none" w="med" len="med"/>
          </a:ln>
          <a:effectLst>
            <a:outerShdw blurRad="635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pic>
        <p:nvPicPr>
          <p:cNvPr id="22" name="Picture 21" descr="purple-cap.png"/>
          <p:cNvPicPr>
            <a:picLocks noChangeAspect="1"/>
          </p:cNvPicPr>
          <p:nvPr/>
        </p:nvPicPr>
        <p:blipFill>
          <a:blip r:embed="rId3" cstate="print"/>
          <a:stretch>
            <a:fillRect/>
          </a:stretch>
        </p:blipFill>
        <p:spPr>
          <a:xfrm>
            <a:off x="2924031" y="1404911"/>
            <a:ext cx="1206967" cy="475206"/>
          </a:xfrm>
          <a:prstGeom prst="rect">
            <a:avLst/>
          </a:prstGeom>
        </p:spPr>
      </p:pic>
      <p:sp>
        <p:nvSpPr>
          <p:cNvPr id="28" name="TextBox 27"/>
          <p:cNvSpPr txBox="1"/>
          <p:nvPr/>
        </p:nvSpPr>
        <p:spPr>
          <a:xfrm>
            <a:off x="3040083" y="1453127"/>
            <a:ext cx="1000028" cy="276999"/>
          </a:xfrm>
          <a:prstGeom prst="rect">
            <a:avLst/>
          </a:prstGeom>
          <a:noFill/>
        </p:spPr>
        <p:txBody>
          <a:bodyPr wrap="square" lIns="0" tIns="0" rIns="0" bIns="0" rtlCol="0" anchor="b" anchorCtr="0">
            <a:spAutoFit/>
          </a:bodyPr>
          <a:lstStyle/>
          <a:p>
            <a:pPr algn="ctr"/>
            <a:r>
              <a:rPr lang="en-US" sz="1800" b="1" dirty="0">
                <a:solidFill>
                  <a:schemeClr val="bg1"/>
                </a:solidFill>
              </a:rPr>
              <a:t>SSN</a:t>
            </a:r>
          </a:p>
        </p:txBody>
      </p:sp>
      <p:sp>
        <p:nvSpPr>
          <p:cNvPr id="24" name="Rectangle 23"/>
          <p:cNvSpPr/>
          <p:nvPr/>
        </p:nvSpPr>
        <p:spPr bwMode="auto">
          <a:xfrm>
            <a:off x="648199" y="1730126"/>
            <a:ext cx="2206260" cy="870064"/>
          </a:xfrm>
          <a:prstGeom prst="rect">
            <a:avLst/>
          </a:prstGeom>
          <a:solidFill>
            <a:schemeClr val="accent3"/>
          </a:solidFill>
          <a:ln w="9525" cap="flat" cmpd="sng" algn="ctr">
            <a:noFill/>
            <a:prstDash val="solid"/>
            <a:round/>
            <a:headEnd type="none" w="med" len="med"/>
            <a:tailEnd type="none" w="med" len="med"/>
          </a:ln>
          <a:effectLst>
            <a:outerShdw blurRad="635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pic>
        <p:nvPicPr>
          <p:cNvPr id="18" name="Picture 17" descr="green-cap.png"/>
          <p:cNvPicPr>
            <a:picLocks noChangeAspect="1"/>
          </p:cNvPicPr>
          <p:nvPr/>
        </p:nvPicPr>
        <p:blipFill>
          <a:blip r:embed="rId4" cstate="print"/>
          <a:stretch>
            <a:fillRect/>
          </a:stretch>
        </p:blipFill>
        <p:spPr>
          <a:xfrm>
            <a:off x="580016" y="1405873"/>
            <a:ext cx="2348351" cy="475206"/>
          </a:xfrm>
          <a:prstGeom prst="rect">
            <a:avLst/>
          </a:prstGeom>
        </p:spPr>
      </p:pic>
      <p:sp>
        <p:nvSpPr>
          <p:cNvPr id="27" name="TextBox 26"/>
          <p:cNvSpPr txBox="1"/>
          <p:nvPr/>
        </p:nvSpPr>
        <p:spPr>
          <a:xfrm>
            <a:off x="977870" y="1453127"/>
            <a:ext cx="1572277" cy="276999"/>
          </a:xfrm>
          <a:prstGeom prst="rect">
            <a:avLst/>
          </a:prstGeom>
          <a:noFill/>
        </p:spPr>
        <p:txBody>
          <a:bodyPr wrap="square" lIns="0" tIns="0" rIns="0" bIns="0" rtlCol="0" anchor="b" anchorCtr="0">
            <a:spAutoFit/>
          </a:bodyPr>
          <a:lstStyle/>
          <a:p>
            <a:pPr algn="ctr"/>
            <a:r>
              <a:rPr lang="en-US" sz="1800" b="1" dirty="0">
                <a:solidFill>
                  <a:schemeClr val="bg1"/>
                </a:solidFill>
              </a:rPr>
              <a:t>Name</a:t>
            </a:r>
          </a:p>
        </p:txBody>
      </p:sp>
      <p:sp>
        <p:nvSpPr>
          <p:cNvPr id="5" name="Title 4"/>
          <p:cNvSpPr>
            <a:spLocks noGrp="1"/>
          </p:cNvSpPr>
          <p:nvPr>
            <p:ph type="title"/>
          </p:nvPr>
        </p:nvSpPr>
        <p:spPr>
          <a:xfrm>
            <a:off x="606892" y="168662"/>
            <a:ext cx="7886700" cy="1325563"/>
          </a:xfrm>
        </p:spPr>
        <p:txBody>
          <a:bodyPr>
            <a:normAutofit/>
          </a:bodyPr>
          <a:lstStyle/>
          <a:p>
            <a:r>
              <a:rPr lang="en-US" sz="3600" dirty="0">
                <a:latin typeface="+mn-lt"/>
              </a:rPr>
              <a:t>Examples of Professionals Who Manipulate Their IDs</a:t>
            </a:r>
          </a:p>
        </p:txBody>
      </p:sp>
      <p:sp>
        <p:nvSpPr>
          <p:cNvPr id="4" name="Slide Number Placeholder 3"/>
          <p:cNvSpPr>
            <a:spLocks noGrp="1"/>
          </p:cNvSpPr>
          <p:nvPr>
            <p:ph type="sldNum" sz="quarter" idx="10"/>
          </p:nvPr>
        </p:nvSpPr>
        <p:spPr/>
        <p:txBody>
          <a:bodyPr/>
          <a:lstStyle/>
          <a:p>
            <a:fld id="{BA0704AF-5BB5-8243-A510-DECFA6ACF488}" type="slidenum">
              <a:rPr lang="en-US" smtClean="0"/>
              <a:pPr/>
              <a:t>27</a:t>
            </a:fld>
            <a:endParaRPr lang="en-US" dirty="0"/>
          </a:p>
        </p:txBody>
      </p:sp>
      <p:sp>
        <p:nvSpPr>
          <p:cNvPr id="11" name="TextBox 10"/>
          <p:cNvSpPr txBox="1"/>
          <p:nvPr/>
        </p:nvSpPr>
        <p:spPr>
          <a:xfrm>
            <a:off x="6296143" y="3333418"/>
            <a:ext cx="2432218" cy="830997"/>
          </a:xfrm>
          <a:prstGeom prst="rect">
            <a:avLst/>
          </a:prstGeom>
          <a:noFill/>
        </p:spPr>
        <p:txBody>
          <a:bodyPr wrap="square" lIns="0" tIns="0" rIns="0" bIns="0" rtlCol="0" anchor="b" anchorCtr="0">
            <a:spAutoFit/>
          </a:bodyPr>
          <a:lstStyle/>
          <a:p>
            <a:pPr algn="ctr"/>
            <a:r>
              <a:rPr lang="en-US" sz="1800" b="1" dirty="0">
                <a:solidFill>
                  <a:schemeClr val="accent1"/>
                </a:solidFill>
              </a:rPr>
              <a:t>Fellowship Outreach,</a:t>
            </a:r>
          </a:p>
          <a:p>
            <a:pPr algn="ctr"/>
            <a:r>
              <a:rPr lang="en-US" sz="1800" b="1" dirty="0">
                <a:solidFill>
                  <a:schemeClr val="accent1"/>
                </a:solidFill>
              </a:rPr>
              <a:t>Incorporated </a:t>
            </a:r>
            <a:br>
              <a:rPr lang="en-US" sz="1800" b="1" dirty="0">
                <a:solidFill>
                  <a:schemeClr val="accent1"/>
                </a:solidFill>
              </a:rPr>
            </a:br>
            <a:r>
              <a:rPr lang="en-US" sz="1800" b="1" dirty="0">
                <a:solidFill>
                  <a:schemeClr val="accent1"/>
                </a:solidFill>
              </a:rPr>
              <a:t>in Alabama</a:t>
            </a:r>
          </a:p>
        </p:txBody>
      </p:sp>
      <p:sp>
        <p:nvSpPr>
          <p:cNvPr id="12" name="TextBox 11"/>
          <p:cNvSpPr txBox="1"/>
          <p:nvPr/>
        </p:nvSpPr>
        <p:spPr>
          <a:xfrm>
            <a:off x="6070614" y="1888884"/>
            <a:ext cx="1763820" cy="553998"/>
          </a:xfrm>
          <a:prstGeom prst="rect">
            <a:avLst/>
          </a:prstGeom>
          <a:noFill/>
          <a:ln>
            <a:noFill/>
          </a:ln>
        </p:spPr>
        <p:txBody>
          <a:bodyPr wrap="square" lIns="0" tIns="0" rIns="0" bIns="0" rtlCol="0" anchor="b" anchorCtr="0">
            <a:spAutoFit/>
          </a:bodyPr>
          <a:lstStyle/>
          <a:p>
            <a:pPr algn="ctr"/>
            <a:r>
              <a:rPr lang="en-US" sz="1800" b="1" dirty="0">
                <a:solidFill>
                  <a:schemeClr val="accent1"/>
                </a:solidFill>
              </a:rPr>
              <a:t>Dermatologist</a:t>
            </a:r>
          </a:p>
          <a:p>
            <a:pPr algn="ctr"/>
            <a:r>
              <a:rPr lang="en-US" sz="1800" b="1" dirty="0">
                <a:solidFill>
                  <a:schemeClr val="accent1"/>
                </a:solidFill>
              </a:rPr>
              <a:t>in PA</a:t>
            </a:r>
          </a:p>
        </p:txBody>
      </p:sp>
      <p:sp>
        <p:nvSpPr>
          <p:cNvPr id="13" name="TextBox 12"/>
          <p:cNvSpPr txBox="1"/>
          <p:nvPr/>
        </p:nvSpPr>
        <p:spPr>
          <a:xfrm>
            <a:off x="6767990" y="5135076"/>
            <a:ext cx="1928333" cy="553998"/>
          </a:xfrm>
          <a:prstGeom prst="rect">
            <a:avLst/>
          </a:prstGeom>
          <a:noFill/>
        </p:spPr>
        <p:txBody>
          <a:bodyPr wrap="square" lIns="0" tIns="0" rIns="0" bIns="0" rtlCol="0" anchor="b" anchorCtr="0">
            <a:spAutoFit/>
          </a:bodyPr>
          <a:lstStyle/>
          <a:p>
            <a:pPr algn="ctr"/>
            <a:r>
              <a:rPr lang="en-US" sz="1800" b="1" dirty="0">
                <a:solidFill>
                  <a:schemeClr val="accent1"/>
                </a:solidFill>
              </a:rPr>
              <a:t>Lawyer in a</a:t>
            </a:r>
            <a:br>
              <a:rPr lang="en-US" sz="1800" b="1" dirty="0">
                <a:solidFill>
                  <a:schemeClr val="accent1"/>
                </a:solidFill>
              </a:rPr>
            </a:br>
            <a:r>
              <a:rPr lang="en-US" sz="1800" b="1" dirty="0">
                <a:solidFill>
                  <a:schemeClr val="accent1"/>
                </a:solidFill>
              </a:rPr>
              <a:t>small town in DE</a:t>
            </a:r>
          </a:p>
        </p:txBody>
      </p:sp>
      <p:sp>
        <p:nvSpPr>
          <p:cNvPr id="19" name="Left Brace 18"/>
          <p:cNvSpPr/>
          <p:nvPr/>
        </p:nvSpPr>
        <p:spPr bwMode="auto">
          <a:xfrm flipH="1">
            <a:off x="5454860" y="1797269"/>
            <a:ext cx="530790" cy="734526"/>
          </a:xfrm>
          <a:prstGeom prst="leftBrace">
            <a:avLst>
              <a:gd name="adj1" fmla="val 8333"/>
              <a:gd name="adj2" fmla="val 50000"/>
            </a:avLst>
          </a:prstGeom>
          <a:noFill/>
          <a:ln w="44450" cap="rnd" cmpd="sng" algn="ctr">
            <a:solidFill>
              <a:schemeClr val="accent1"/>
            </a:solidFill>
            <a:prstDash val="solid"/>
            <a:round/>
            <a:headEnd type="none" w="sm" len="sm"/>
            <a:tailEnd type="none" w="sm" len="sm"/>
          </a:ln>
          <a:effectLst/>
        </p:spPr>
        <p:txBody>
          <a:bodyPr lIns="91430" tIns="45715" rIns="91430" bIns="45715" rtlCol="0" anchor="ctr"/>
          <a:lstStyle/>
          <a:p>
            <a:pPr algn="ctr"/>
            <a:endParaRPr lang="en-US">
              <a:solidFill>
                <a:schemeClr val="accent1"/>
              </a:solidFill>
            </a:endParaRPr>
          </a:p>
        </p:txBody>
      </p:sp>
      <p:sp>
        <p:nvSpPr>
          <p:cNvPr id="20" name="Left Brace 19"/>
          <p:cNvSpPr/>
          <p:nvPr/>
        </p:nvSpPr>
        <p:spPr bwMode="auto">
          <a:xfrm flipH="1">
            <a:off x="5817206" y="3205655"/>
            <a:ext cx="530790" cy="1219200"/>
          </a:xfrm>
          <a:prstGeom prst="leftBrace">
            <a:avLst>
              <a:gd name="adj1" fmla="val 8333"/>
              <a:gd name="adj2" fmla="val 50000"/>
            </a:avLst>
          </a:prstGeom>
          <a:noFill/>
          <a:ln w="44450" cap="rnd" cmpd="sng" algn="ctr">
            <a:solidFill>
              <a:schemeClr val="accent1"/>
            </a:solidFill>
            <a:prstDash val="solid"/>
            <a:round/>
            <a:headEnd type="none" w="sm" len="sm"/>
            <a:tailEnd type="none" w="sm" len="sm"/>
          </a:ln>
          <a:effectLst/>
        </p:spPr>
        <p:txBody>
          <a:bodyPr lIns="91430" tIns="45715" rIns="91430" bIns="45715" rtlCol="0" anchor="ctr"/>
          <a:lstStyle/>
          <a:p>
            <a:pPr algn="ctr"/>
            <a:endParaRPr lang="en-US"/>
          </a:p>
        </p:txBody>
      </p:sp>
      <p:sp>
        <p:nvSpPr>
          <p:cNvPr id="21" name="Left Brace 20"/>
          <p:cNvSpPr/>
          <p:nvPr/>
        </p:nvSpPr>
        <p:spPr bwMode="auto">
          <a:xfrm flipH="1">
            <a:off x="6177920" y="5065986"/>
            <a:ext cx="509901" cy="770610"/>
          </a:xfrm>
          <a:prstGeom prst="leftBrace">
            <a:avLst>
              <a:gd name="adj1" fmla="val 8333"/>
              <a:gd name="adj2" fmla="val 50000"/>
            </a:avLst>
          </a:prstGeom>
          <a:noFill/>
          <a:ln w="44450" cap="rnd" cmpd="sng" algn="ctr">
            <a:solidFill>
              <a:schemeClr val="accent1"/>
            </a:solidFill>
            <a:prstDash val="solid"/>
            <a:round/>
            <a:headEnd type="none" w="sm" len="sm"/>
            <a:tailEnd type="none" w="sm" len="sm"/>
          </a:ln>
          <a:effectLst/>
        </p:spPr>
        <p:txBody>
          <a:bodyPr lIns="91430" tIns="45715" rIns="91430" bIns="45715" rtlCol="0" anchor="ctr"/>
          <a:lstStyle/>
          <a:p>
            <a:pPr algn="ctr"/>
            <a:endParaRPr lang="en-US"/>
          </a:p>
        </p:txBody>
      </p:sp>
      <p:graphicFrame>
        <p:nvGraphicFramePr>
          <p:cNvPr id="26" name="Table 25"/>
          <p:cNvGraphicFramePr>
            <a:graphicFrameLocks noGrp="1"/>
          </p:cNvGraphicFramePr>
          <p:nvPr/>
        </p:nvGraphicFramePr>
        <p:xfrm>
          <a:off x="690019" y="1870302"/>
          <a:ext cx="2150059" cy="632460"/>
        </p:xfrm>
        <a:graphic>
          <a:graphicData uri="http://schemas.openxmlformats.org/drawingml/2006/table">
            <a:tbl>
              <a:tblPr/>
              <a:tblGrid>
                <a:gridCol w="2150059">
                  <a:extLst>
                    <a:ext uri="{9D8B030D-6E8A-4147-A177-3AD203B41FA5}">
                      <a16:colId xmlns:a16="http://schemas.microsoft.com/office/drawing/2014/main" val="20000"/>
                    </a:ext>
                  </a:extLst>
                </a:gridCol>
              </a:tblGrid>
              <a:tr h="209850">
                <a:tc>
                  <a:txBody>
                    <a:bodyPr/>
                    <a:lstStyle/>
                    <a:p>
                      <a:pPr algn="ctr" fontAlgn="b"/>
                      <a:r>
                        <a:rPr lang="en-US" sz="1300" b="1" i="0" u="none" strike="noStrike" dirty="0" err="1">
                          <a:solidFill>
                            <a:schemeClr val="tx1"/>
                          </a:solidFill>
                          <a:latin typeface="Arial"/>
                          <a:cs typeface="Arial"/>
                        </a:rPr>
                        <a:t>Narana</a:t>
                      </a:r>
                      <a:r>
                        <a:rPr lang="en-US" sz="1300" b="1" i="0" u="none" strike="noStrike" dirty="0">
                          <a:solidFill>
                            <a:schemeClr val="tx1"/>
                          </a:solidFill>
                          <a:latin typeface="Arial"/>
                          <a:cs typeface="Arial"/>
                        </a:rPr>
                        <a:t> A Patel</a:t>
                      </a:r>
                    </a:p>
                  </a:txBody>
                  <a:tcPr marL="12700" marR="12700" marT="12700" marB="0" anchor="ctr">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300" b="1" i="0" u="none" strike="noStrike" dirty="0">
                          <a:solidFill>
                            <a:schemeClr val="tx1"/>
                          </a:solidFill>
                          <a:latin typeface="Arial"/>
                          <a:cs typeface="Arial"/>
                        </a:rPr>
                        <a:t>Doctor </a:t>
                      </a:r>
                      <a:r>
                        <a:rPr lang="en-US" sz="1300" b="1" i="0" u="none" strike="noStrike" dirty="0" err="1">
                          <a:solidFill>
                            <a:schemeClr val="tx1"/>
                          </a:solidFill>
                          <a:latin typeface="Arial"/>
                          <a:cs typeface="Arial"/>
                        </a:rPr>
                        <a:t>Narana</a:t>
                      </a:r>
                      <a:r>
                        <a:rPr lang="en-US" sz="1300" b="1" i="0" u="none" strike="noStrike" dirty="0">
                          <a:solidFill>
                            <a:schemeClr val="tx1"/>
                          </a:solidFill>
                          <a:latin typeface="Arial"/>
                          <a:cs typeface="Arial"/>
                        </a:rPr>
                        <a:t> Patel</a:t>
                      </a:r>
                    </a:p>
                  </a:txBody>
                  <a:tcPr marL="12700" marR="12700" marT="12700" marB="0" anchor="ctr">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300" b="1" i="0" u="none" strike="noStrike" dirty="0" err="1">
                          <a:solidFill>
                            <a:schemeClr val="tx1"/>
                          </a:solidFill>
                          <a:latin typeface="Arial"/>
                          <a:cs typeface="Arial"/>
                        </a:rPr>
                        <a:t>Narana</a:t>
                      </a:r>
                      <a:r>
                        <a:rPr lang="en-US" sz="1300" b="1" i="0" u="none" strike="noStrike" dirty="0">
                          <a:solidFill>
                            <a:schemeClr val="tx1"/>
                          </a:solidFill>
                          <a:latin typeface="Arial"/>
                          <a:cs typeface="Arial"/>
                        </a:rPr>
                        <a:t> A Chandrasekhar</a:t>
                      </a:r>
                    </a:p>
                  </a:txBody>
                  <a:tcPr marL="12700" marR="12700" marT="12700" marB="0" anchor="ctr">
                    <a:lnL>
                      <a:noFill/>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32" name="Table 31"/>
          <p:cNvGraphicFramePr>
            <a:graphicFrameLocks noGrp="1"/>
          </p:cNvGraphicFramePr>
          <p:nvPr/>
        </p:nvGraphicFramePr>
        <p:xfrm>
          <a:off x="3100082" y="1870302"/>
          <a:ext cx="860026" cy="632460"/>
        </p:xfrm>
        <a:graphic>
          <a:graphicData uri="http://schemas.openxmlformats.org/drawingml/2006/table">
            <a:tbl>
              <a:tblPr/>
              <a:tblGrid>
                <a:gridCol w="860026">
                  <a:extLst>
                    <a:ext uri="{9D8B030D-6E8A-4147-A177-3AD203B41FA5}">
                      <a16:colId xmlns:a16="http://schemas.microsoft.com/office/drawing/2014/main" val="20000"/>
                    </a:ext>
                  </a:extLst>
                </a:gridCol>
              </a:tblGrid>
              <a:tr h="190500">
                <a:tc>
                  <a:txBody>
                    <a:bodyPr/>
                    <a:lstStyle/>
                    <a:p>
                      <a:pPr algn="ctr" fontAlgn="b"/>
                      <a:r>
                        <a:rPr lang="en-US" sz="1300" b="1" i="0" u="none" strike="noStrike" dirty="0">
                          <a:solidFill>
                            <a:schemeClr val="tx1"/>
                          </a:solidFill>
                          <a:latin typeface="Arila"/>
                          <a:cs typeface="Arila"/>
                        </a:rPr>
                        <a:t>538247937</a:t>
                      </a: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300" b="1" i="0" u="none" strike="noStrike" dirty="0">
                          <a:solidFill>
                            <a:schemeClr val="tx1"/>
                          </a:solidFill>
                          <a:latin typeface="Arila"/>
                          <a:cs typeface="Arila"/>
                        </a:rPr>
                        <a:t>537247937</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300" b="1" i="0" u="none" strike="noStrike" dirty="0">
                          <a:solidFill>
                            <a:schemeClr val="tx1"/>
                          </a:solidFill>
                          <a:latin typeface="Arila"/>
                          <a:cs typeface="Arila"/>
                        </a:rPr>
                        <a:t>537247237</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33" name="Table 32"/>
          <p:cNvGraphicFramePr>
            <a:graphicFrameLocks noGrp="1"/>
          </p:cNvGraphicFramePr>
          <p:nvPr/>
        </p:nvGraphicFramePr>
        <p:xfrm>
          <a:off x="4322410" y="1870302"/>
          <a:ext cx="860026" cy="632460"/>
        </p:xfrm>
        <a:graphic>
          <a:graphicData uri="http://schemas.openxmlformats.org/drawingml/2006/table">
            <a:tbl>
              <a:tblPr/>
              <a:tblGrid>
                <a:gridCol w="860026">
                  <a:extLst>
                    <a:ext uri="{9D8B030D-6E8A-4147-A177-3AD203B41FA5}">
                      <a16:colId xmlns:a16="http://schemas.microsoft.com/office/drawing/2014/main" val="20000"/>
                    </a:ext>
                  </a:extLst>
                </a:gridCol>
              </a:tblGrid>
              <a:tr h="190500">
                <a:tc>
                  <a:txBody>
                    <a:bodyPr/>
                    <a:lstStyle/>
                    <a:p>
                      <a:pPr algn="ctr" fontAlgn="b"/>
                      <a:r>
                        <a:rPr lang="en-US" sz="1300" b="1" i="0" u="none" strike="noStrike" dirty="0">
                          <a:solidFill>
                            <a:schemeClr val="tx1"/>
                          </a:solidFill>
                          <a:latin typeface="Arial"/>
                          <a:cs typeface="Arial"/>
                        </a:rPr>
                        <a:t>10/04/1975</a:t>
                      </a: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300" b="1" i="0" u="none" strike="noStrike" dirty="0">
                          <a:solidFill>
                            <a:schemeClr val="tx1"/>
                          </a:solidFill>
                          <a:latin typeface="Arial"/>
                          <a:cs typeface="Arial"/>
                        </a:rPr>
                        <a:t>4/04/1976</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endParaRPr lang="en-US" sz="1300" b="1" i="0" u="none" strike="noStrike" dirty="0">
                        <a:solidFill>
                          <a:schemeClr val="tx1"/>
                        </a:solidFill>
                        <a:latin typeface="Arial"/>
                        <a:cs typeface="Arial"/>
                      </a:endParaRP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38" name="Rectangle 37"/>
          <p:cNvSpPr/>
          <p:nvPr/>
        </p:nvSpPr>
        <p:spPr bwMode="auto">
          <a:xfrm>
            <a:off x="4609255" y="3126977"/>
            <a:ext cx="1119301" cy="1353836"/>
          </a:xfrm>
          <a:prstGeom prst="rect">
            <a:avLst/>
          </a:prstGeom>
          <a:solidFill>
            <a:schemeClr val="accent3"/>
          </a:solidFill>
          <a:ln w="9525" cap="flat" cmpd="sng" algn="ctr">
            <a:noFill/>
            <a:prstDash val="solid"/>
            <a:round/>
            <a:headEnd type="none" w="med" len="med"/>
            <a:tailEnd type="none" w="med" len="med"/>
          </a:ln>
          <a:effectLst>
            <a:outerShdw blurRad="635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pic>
        <p:nvPicPr>
          <p:cNvPr id="39" name="Picture 38" descr="orange-cap.png"/>
          <p:cNvPicPr>
            <a:picLocks noChangeAspect="1"/>
          </p:cNvPicPr>
          <p:nvPr/>
        </p:nvPicPr>
        <p:blipFill>
          <a:blip r:embed="rId2" cstate="print"/>
          <a:stretch>
            <a:fillRect/>
          </a:stretch>
        </p:blipFill>
        <p:spPr>
          <a:xfrm>
            <a:off x="4562429" y="2801783"/>
            <a:ext cx="1206967" cy="475206"/>
          </a:xfrm>
          <a:prstGeom prst="rect">
            <a:avLst/>
          </a:prstGeom>
        </p:spPr>
      </p:pic>
      <p:sp>
        <p:nvSpPr>
          <p:cNvPr id="40" name="TextBox 39"/>
          <p:cNvSpPr txBox="1"/>
          <p:nvPr/>
        </p:nvSpPr>
        <p:spPr>
          <a:xfrm>
            <a:off x="4707449" y="2849979"/>
            <a:ext cx="951937" cy="276999"/>
          </a:xfrm>
          <a:prstGeom prst="rect">
            <a:avLst/>
          </a:prstGeom>
          <a:noFill/>
        </p:spPr>
        <p:txBody>
          <a:bodyPr wrap="square" lIns="0" tIns="0" rIns="0" bIns="0" rtlCol="0" anchor="b" anchorCtr="0">
            <a:spAutoFit/>
          </a:bodyPr>
          <a:lstStyle/>
          <a:p>
            <a:pPr algn="ctr"/>
            <a:r>
              <a:rPr lang="en-US" sz="1800" b="1" dirty="0">
                <a:solidFill>
                  <a:schemeClr val="bg1"/>
                </a:solidFill>
              </a:rPr>
              <a:t>DOB</a:t>
            </a:r>
          </a:p>
        </p:txBody>
      </p:sp>
      <p:sp>
        <p:nvSpPr>
          <p:cNvPr id="42" name="Rectangle 41"/>
          <p:cNvSpPr/>
          <p:nvPr/>
        </p:nvSpPr>
        <p:spPr bwMode="auto">
          <a:xfrm>
            <a:off x="3390055" y="3126977"/>
            <a:ext cx="1119301" cy="1353835"/>
          </a:xfrm>
          <a:prstGeom prst="rect">
            <a:avLst/>
          </a:prstGeom>
          <a:solidFill>
            <a:schemeClr val="accent3"/>
          </a:solidFill>
          <a:ln w="9525" cap="flat" cmpd="sng" algn="ctr">
            <a:noFill/>
            <a:prstDash val="solid"/>
            <a:round/>
            <a:headEnd type="none" w="med" len="med"/>
            <a:tailEnd type="none" w="med" len="med"/>
          </a:ln>
          <a:effectLst>
            <a:outerShdw blurRad="635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pic>
        <p:nvPicPr>
          <p:cNvPr id="43" name="Picture 42" descr="purple-cap.png"/>
          <p:cNvPicPr>
            <a:picLocks noChangeAspect="1"/>
          </p:cNvPicPr>
          <p:nvPr/>
        </p:nvPicPr>
        <p:blipFill>
          <a:blip r:embed="rId3" cstate="print"/>
          <a:stretch>
            <a:fillRect/>
          </a:stretch>
        </p:blipFill>
        <p:spPr>
          <a:xfrm>
            <a:off x="3343275" y="2801763"/>
            <a:ext cx="1206967" cy="475206"/>
          </a:xfrm>
          <a:prstGeom prst="rect">
            <a:avLst/>
          </a:prstGeom>
        </p:spPr>
      </p:pic>
      <p:sp>
        <p:nvSpPr>
          <p:cNvPr id="44" name="TextBox 43"/>
          <p:cNvSpPr txBox="1"/>
          <p:nvPr/>
        </p:nvSpPr>
        <p:spPr>
          <a:xfrm>
            <a:off x="3459327" y="2849979"/>
            <a:ext cx="1000028" cy="276999"/>
          </a:xfrm>
          <a:prstGeom prst="rect">
            <a:avLst/>
          </a:prstGeom>
          <a:noFill/>
        </p:spPr>
        <p:txBody>
          <a:bodyPr wrap="square" lIns="0" tIns="0" rIns="0" bIns="0" rtlCol="0" anchor="b" anchorCtr="0">
            <a:spAutoFit/>
          </a:bodyPr>
          <a:lstStyle/>
          <a:p>
            <a:pPr algn="ctr"/>
            <a:r>
              <a:rPr lang="en-US" sz="1800" b="1" dirty="0">
                <a:solidFill>
                  <a:schemeClr val="bg1"/>
                </a:solidFill>
              </a:rPr>
              <a:t>SSN</a:t>
            </a:r>
          </a:p>
        </p:txBody>
      </p:sp>
      <p:sp>
        <p:nvSpPr>
          <p:cNvPr id="46" name="Rectangle 45"/>
          <p:cNvSpPr/>
          <p:nvPr/>
        </p:nvSpPr>
        <p:spPr bwMode="auto">
          <a:xfrm>
            <a:off x="1038314" y="3126978"/>
            <a:ext cx="2234448" cy="1353347"/>
          </a:xfrm>
          <a:prstGeom prst="rect">
            <a:avLst/>
          </a:prstGeom>
          <a:solidFill>
            <a:schemeClr val="accent3"/>
          </a:solidFill>
          <a:ln w="9525" cap="flat" cmpd="sng" algn="ctr">
            <a:noFill/>
            <a:prstDash val="solid"/>
            <a:round/>
            <a:headEnd type="none" w="med" len="med"/>
            <a:tailEnd type="none" w="med" len="med"/>
          </a:ln>
          <a:effectLst>
            <a:outerShdw blurRad="635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pic>
        <p:nvPicPr>
          <p:cNvPr id="47" name="Picture 46" descr="green-cap.png"/>
          <p:cNvPicPr>
            <a:picLocks noChangeAspect="1"/>
          </p:cNvPicPr>
          <p:nvPr/>
        </p:nvPicPr>
        <p:blipFill>
          <a:blip r:embed="rId4" cstate="print"/>
          <a:stretch>
            <a:fillRect/>
          </a:stretch>
        </p:blipFill>
        <p:spPr>
          <a:xfrm>
            <a:off x="969260" y="2802725"/>
            <a:ext cx="2378354" cy="475206"/>
          </a:xfrm>
          <a:prstGeom prst="rect">
            <a:avLst/>
          </a:prstGeom>
        </p:spPr>
      </p:pic>
      <p:sp>
        <p:nvSpPr>
          <p:cNvPr id="48" name="TextBox 47"/>
          <p:cNvSpPr txBox="1"/>
          <p:nvPr/>
        </p:nvSpPr>
        <p:spPr>
          <a:xfrm>
            <a:off x="1372197" y="2849979"/>
            <a:ext cx="1592365" cy="276999"/>
          </a:xfrm>
          <a:prstGeom prst="rect">
            <a:avLst/>
          </a:prstGeom>
          <a:noFill/>
        </p:spPr>
        <p:txBody>
          <a:bodyPr wrap="square" lIns="0" tIns="0" rIns="0" bIns="0" rtlCol="0" anchor="b" anchorCtr="0">
            <a:spAutoFit/>
          </a:bodyPr>
          <a:lstStyle/>
          <a:p>
            <a:pPr algn="ctr"/>
            <a:r>
              <a:rPr lang="en-US" sz="1800" b="1" dirty="0">
                <a:solidFill>
                  <a:schemeClr val="bg1"/>
                </a:solidFill>
              </a:rPr>
              <a:t>Name</a:t>
            </a:r>
          </a:p>
        </p:txBody>
      </p:sp>
      <p:graphicFrame>
        <p:nvGraphicFramePr>
          <p:cNvPr id="25" name="Table 24"/>
          <p:cNvGraphicFramePr>
            <a:graphicFrameLocks noGrp="1"/>
          </p:cNvGraphicFramePr>
          <p:nvPr/>
        </p:nvGraphicFramePr>
        <p:xfrm>
          <a:off x="1139261" y="3269265"/>
          <a:ext cx="2036714" cy="1038225"/>
        </p:xfrm>
        <a:graphic>
          <a:graphicData uri="http://schemas.openxmlformats.org/drawingml/2006/table">
            <a:tbl>
              <a:tblPr/>
              <a:tblGrid>
                <a:gridCol w="2036714">
                  <a:extLst>
                    <a:ext uri="{9D8B030D-6E8A-4147-A177-3AD203B41FA5}">
                      <a16:colId xmlns:a16="http://schemas.microsoft.com/office/drawing/2014/main" val="20000"/>
                    </a:ext>
                  </a:extLst>
                </a:gridCol>
              </a:tblGrid>
              <a:tr h="190500">
                <a:tc>
                  <a:txBody>
                    <a:bodyPr/>
                    <a:lstStyle/>
                    <a:p>
                      <a:pPr algn="ctr" fontAlgn="b"/>
                      <a:r>
                        <a:rPr lang="en-US" sz="1300" b="1" i="0" u="none" strike="noStrike" dirty="0">
                          <a:solidFill>
                            <a:schemeClr val="tx1"/>
                          </a:solidFill>
                          <a:latin typeface="Arial"/>
                          <a:cs typeface="Arial"/>
                        </a:rPr>
                        <a:t>Pastor Kathy Davis</a:t>
                      </a: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300" b="1" i="0" u="none" strike="noStrike" dirty="0">
                          <a:solidFill>
                            <a:schemeClr val="tx1"/>
                          </a:solidFill>
                          <a:latin typeface="Arial"/>
                          <a:cs typeface="Arial"/>
                        </a:rPr>
                        <a:t>Kathy M Davis</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300" b="1" i="0" u="none" strike="noStrike" dirty="0">
                          <a:solidFill>
                            <a:schemeClr val="tx1"/>
                          </a:solidFill>
                          <a:latin typeface="Arial"/>
                          <a:cs typeface="Arial"/>
                        </a:rPr>
                        <a:t>Davis Kathy Parnell</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300" b="1" i="0" u="none" strike="noStrike">
                          <a:solidFill>
                            <a:schemeClr val="tx1"/>
                          </a:solidFill>
                          <a:latin typeface="Arial"/>
                          <a:cs typeface="Arial"/>
                        </a:rPr>
                        <a:t>Kathy M Burkle</a:t>
                      </a: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300" b="1" i="0" u="none" strike="noStrike" dirty="0">
                          <a:solidFill>
                            <a:schemeClr val="tx1"/>
                          </a:solidFill>
                          <a:latin typeface="Arial"/>
                          <a:cs typeface="Arial"/>
                        </a:rPr>
                        <a:t>Kathy </a:t>
                      </a:r>
                      <a:r>
                        <a:rPr lang="en-US" sz="1300" b="1" i="0" u="none" strike="noStrike" dirty="0" err="1">
                          <a:solidFill>
                            <a:schemeClr val="tx1"/>
                          </a:solidFill>
                          <a:latin typeface="Arial"/>
                          <a:cs typeface="Arial"/>
                        </a:rPr>
                        <a:t>Burkle</a:t>
                      </a:r>
                      <a:r>
                        <a:rPr lang="en-US" sz="1300" b="1" i="0" u="none" strike="noStrike" dirty="0">
                          <a:solidFill>
                            <a:schemeClr val="tx1"/>
                          </a:solidFill>
                          <a:latin typeface="Arial"/>
                          <a:cs typeface="Arial"/>
                        </a:rPr>
                        <a:t>-Davis</a:t>
                      </a: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53" name="Rectangle 52"/>
          <p:cNvSpPr/>
          <p:nvPr/>
        </p:nvSpPr>
        <p:spPr bwMode="auto">
          <a:xfrm>
            <a:off x="4966511" y="4987199"/>
            <a:ext cx="1119301" cy="858735"/>
          </a:xfrm>
          <a:prstGeom prst="rect">
            <a:avLst/>
          </a:prstGeom>
          <a:solidFill>
            <a:schemeClr val="accent3"/>
          </a:solidFill>
          <a:ln w="9525" cap="flat" cmpd="sng" algn="ctr">
            <a:noFill/>
            <a:prstDash val="solid"/>
            <a:round/>
            <a:headEnd type="none" w="med" len="med"/>
            <a:tailEnd type="none" w="med" len="med"/>
          </a:ln>
          <a:effectLst>
            <a:outerShdw blurRad="635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pic>
        <p:nvPicPr>
          <p:cNvPr id="54" name="Picture 53" descr="orange-cap.png"/>
          <p:cNvPicPr>
            <a:picLocks noChangeAspect="1"/>
          </p:cNvPicPr>
          <p:nvPr/>
        </p:nvPicPr>
        <p:blipFill>
          <a:blip r:embed="rId2" cstate="print"/>
          <a:stretch>
            <a:fillRect/>
          </a:stretch>
        </p:blipFill>
        <p:spPr>
          <a:xfrm>
            <a:off x="4919685" y="4662004"/>
            <a:ext cx="1206967" cy="475206"/>
          </a:xfrm>
          <a:prstGeom prst="rect">
            <a:avLst/>
          </a:prstGeom>
        </p:spPr>
      </p:pic>
      <p:sp>
        <p:nvSpPr>
          <p:cNvPr id="55" name="TextBox 54"/>
          <p:cNvSpPr txBox="1"/>
          <p:nvPr/>
        </p:nvSpPr>
        <p:spPr>
          <a:xfrm>
            <a:off x="5064705" y="4710200"/>
            <a:ext cx="951937" cy="276999"/>
          </a:xfrm>
          <a:prstGeom prst="rect">
            <a:avLst/>
          </a:prstGeom>
          <a:noFill/>
        </p:spPr>
        <p:txBody>
          <a:bodyPr wrap="square" lIns="0" tIns="0" rIns="0" bIns="0" rtlCol="0" anchor="b" anchorCtr="0">
            <a:spAutoFit/>
          </a:bodyPr>
          <a:lstStyle/>
          <a:p>
            <a:pPr algn="ctr"/>
            <a:r>
              <a:rPr lang="en-US" sz="1800" b="1" dirty="0">
                <a:solidFill>
                  <a:schemeClr val="bg1"/>
                </a:solidFill>
              </a:rPr>
              <a:t>DOB</a:t>
            </a:r>
          </a:p>
        </p:txBody>
      </p:sp>
      <p:sp>
        <p:nvSpPr>
          <p:cNvPr id="57" name="Rectangle 56"/>
          <p:cNvSpPr/>
          <p:nvPr/>
        </p:nvSpPr>
        <p:spPr bwMode="auto">
          <a:xfrm>
            <a:off x="3747311" y="4987199"/>
            <a:ext cx="1119301" cy="858735"/>
          </a:xfrm>
          <a:prstGeom prst="rect">
            <a:avLst/>
          </a:prstGeom>
          <a:solidFill>
            <a:schemeClr val="accent3"/>
          </a:solidFill>
          <a:ln w="9525" cap="flat" cmpd="sng" algn="ctr">
            <a:noFill/>
            <a:prstDash val="solid"/>
            <a:round/>
            <a:headEnd type="none" w="med" len="med"/>
            <a:tailEnd type="none" w="med" len="med"/>
          </a:ln>
          <a:effectLst>
            <a:outerShdw blurRad="635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pic>
        <p:nvPicPr>
          <p:cNvPr id="58" name="Picture 57" descr="purple-cap.png"/>
          <p:cNvPicPr>
            <a:picLocks noChangeAspect="1"/>
          </p:cNvPicPr>
          <p:nvPr/>
        </p:nvPicPr>
        <p:blipFill>
          <a:blip r:embed="rId3" cstate="print"/>
          <a:stretch>
            <a:fillRect/>
          </a:stretch>
        </p:blipFill>
        <p:spPr>
          <a:xfrm>
            <a:off x="3700531" y="4661984"/>
            <a:ext cx="1206967" cy="475206"/>
          </a:xfrm>
          <a:prstGeom prst="rect">
            <a:avLst/>
          </a:prstGeom>
        </p:spPr>
      </p:pic>
      <p:sp>
        <p:nvSpPr>
          <p:cNvPr id="59" name="TextBox 58"/>
          <p:cNvSpPr txBox="1"/>
          <p:nvPr/>
        </p:nvSpPr>
        <p:spPr>
          <a:xfrm>
            <a:off x="3816583" y="4710200"/>
            <a:ext cx="1000028" cy="276999"/>
          </a:xfrm>
          <a:prstGeom prst="rect">
            <a:avLst/>
          </a:prstGeom>
          <a:noFill/>
        </p:spPr>
        <p:txBody>
          <a:bodyPr wrap="square" lIns="0" tIns="0" rIns="0" bIns="0" rtlCol="0" anchor="b" anchorCtr="0">
            <a:spAutoFit/>
          </a:bodyPr>
          <a:lstStyle/>
          <a:p>
            <a:pPr algn="ctr"/>
            <a:r>
              <a:rPr lang="en-US" sz="1800" b="1" dirty="0">
                <a:solidFill>
                  <a:schemeClr val="bg1"/>
                </a:solidFill>
              </a:rPr>
              <a:t>SSN</a:t>
            </a:r>
          </a:p>
        </p:txBody>
      </p:sp>
      <p:sp>
        <p:nvSpPr>
          <p:cNvPr id="61" name="Rectangle 60"/>
          <p:cNvSpPr/>
          <p:nvPr/>
        </p:nvSpPr>
        <p:spPr bwMode="auto">
          <a:xfrm>
            <a:off x="1906531" y="4987199"/>
            <a:ext cx="1740048" cy="858735"/>
          </a:xfrm>
          <a:prstGeom prst="rect">
            <a:avLst/>
          </a:prstGeom>
          <a:solidFill>
            <a:schemeClr val="accent3"/>
          </a:solidFill>
          <a:ln w="9525" cap="flat" cmpd="sng" algn="ctr">
            <a:noFill/>
            <a:prstDash val="solid"/>
            <a:round/>
            <a:headEnd type="none" w="med" len="med"/>
            <a:tailEnd type="none" w="med" len="med"/>
          </a:ln>
          <a:effectLst>
            <a:outerShdw blurRad="635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pic>
        <p:nvPicPr>
          <p:cNvPr id="62" name="Picture 61" descr="green-cap.png"/>
          <p:cNvPicPr>
            <a:picLocks noChangeAspect="1"/>
          </p:cNvPicPr>
          <p:nvPr/>
        </p:nvPicPr>
        <p:blipFill>
          <a:blip r:embed="rId4" cstate="print"/>
          <a:stretch>
            <a:fillRect/>
          </a:stretch>
        </p:blipFill>
        <p:spPr>
          <a:xfrm>
            <a:off x="1852756" y="4662946"/>
            <a:ext cx="1852113" cy="475206"/>
          </a:xfrm>
          <a:prstGeom prst="rect">
            <a:avLst/>
          </a:prstGeom>
        </p:spPr>
      </p:pic>
      <p:sp>
        <p:nvSpPr>
          <p:cNvPr id="63" name="TextBox 62"/>
          <p:cNvSpPr txBox="1"/>
          <p:nvPr/>
        </p:nvSpPr>
        <p:spPr>
          <a:xfrm>
            <a:off x="2166538" y="4710200"/>
            <a:ext cx="1240034" cy="276999"/>
          </a:xfrm>
          <a:prstGeom prst="rect">
            <a:avLst/>
          </a:prstGeom>
          <a:noFill/>
        </p:spPr>
        <p:txBody>
          <a:bodyPr wrap="square" lIns="0" tIns="0" rIns="0" bIns="0" rtlCol="0" anchor="b" anchorCtr="0">
            <a:spAutoFit/>
          </a:bodyPr>
          <a:lstStyle/>
          <a:p>
            <a:pPr algn="ctr"/>
            <a:r>
              <a:rPr lang="en-US" sz="1800" b="1" dirty="0">
                <a:solidFill>
                  <a:schemeClr val="bg1"/>
                </a:solidFill>
              </a:rPr>
              <a:t>Name</a:t>
            </a:r>
          </a:p>
        </p:txBody>
      </p:sp>
      <p:graphicFrame>
        <p:nvGraphicFramePr>
          <p:cNvPr id="64" name="Table 63"/>
          <p:cNvGraphicFramePr>
            <a:graphicFrameLocks noGrp="1"/>
          </p:cNvGraphicFramePr>
          <p:nvPr/>
        </p:nvGraphicFramePr>
        <p:xfrm>
          <a:off x="1886529" y="5127375"/>
          <a:ext cx="1780048" cy="632460"/>
        </p:xfrm>
        <a:graphic>
          <a:graphicData uri="http://schemas.openxmlformats.org/drawingml/2006/table">
            <a:tbl>
              <a:tblPr/>
              <a:tblGrid>
                <a:gridCol w="1780048">
                  <a:extLst>
                    <a:ext uri="{9D8B030D-6E8A-4147-A177-3AD203B41FA5}">
                      <a16:colId xmlns:a16="http://schemas.microsoft.com/office/drawing/2014/main" val="20000"/>
                    </a:ext>
                  </a:extLst>
                </a:gridCol>
              </a:tblGrid>
              <a:tr h="209850">
                <a:tc>
                  <a:txBody>
                    <a:bodyPr/>
                    <a:lstStyle/>
                    <a:p>
                      <a:pPr algn="ctr" fontAlgn="b"/>
                      <a:r>
                        <a:rPr lang="en-US" sz="1300" b="1" i="0" u="none" strike="noStrike" dirty="0">
                          <a:solidFill>
                            <a:srgbClr val="3D5065"/>
                          </a:solidFill>
                          <a:latin typeface="Arial"/>
                          <a:cs typeface="Arial"/>
                        </a:rPr>
                        <a:t>Ronald S Caldwell</a:t>
                      </a: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300" b="1" i="0" u="none" strike="noStrike" dirty="0">
                          <a:solidFill>
                            <a:srgbClr val="3D5065"/>
                          </a:solidFill>
                          <a:latin typeface="Arial"/>
                          <a:cs typeface="Arial"/>
                        </a:rPr>
                        <a:t>R S Caldwell</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endParaRPr lang="en-US" sz="1300" b="1" i="0" u="none" strike="noStrike" dirty="0">
                        <a:solidFill>
                          <a:srgbClr val="3D5065"/>
                        </a:solidFill>
                        <a:latin typeface="Arial"/>
                        <a:cs typeface="Arial"/>
                      </a:endParaRP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65" name="Table 64"/>
          <p:cNvGraphicFramePr>
            <a:graphicFrameLocks noGrp="1"/>
          </p:cNvGraphicFramePr>
          <p:nvPr/>
        </p:nvGraphicFramePr>
        <p:xfrm>
          <a:off x="3876582" y="5127375"/>
          <a:ext cx="860026" cy="632460"/>
        </p:xfrm>
        <a:graphic>
          <a:graphicData uri="http://schemas.openxmlformats.org/drawingml/2006/table">
            <a:tbl>
              <a:tblPr/>
              <a:tblGrid>
                <a:gridCol w="860026">
                  <a:extLst>
                    <a:ext uri="{9D8B030D-6E8A-4147-A177-3AD203B41FA5}">
                      <a16:colId xmlns:a16="http://schemas.microsoft.com/office/drawing/2014/main" val="20000"/>
                    </a:ext>
                  </a:extLst>
                </a:gridCol>
              </a:tblGrid>
              <a:tr h="190500">
                <a:tc>
                  <a:txBody>
                    <a:bodyPr/>
                    <a:lstStyle/>
                    <a:p>
                      <a:pPr algn="ctr" fontAlgn="b"/>
                      <a:r>
                        <a:rPr lang="en-US" sz="1300" b="1" i="0" u="none" strike="noStrike">
                          <a:solidFill>
                            <a:srgbClr val="3D5065"/>
                          </a:solidFill>
                          <a:latin typeface="Arial"/>
                          <a:cs typeface="Arial"/>
                        </a:rPr>
                        <a:t>712675171</a:t>
                      </a: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300" b="1" i="0" u="none" strike="noStrike" dirty="0">
                          <a:solidFill>
                            <a:srgbClr val="3D5065"/>
                          </a:solidFill>
                          <a:latin typeface="Arial"/>
                          <a:cs typeface="Arial"/>
                        </a:rPr>
                        <a:t>712655171</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300" b="1" i="0" u="none" strike="noStrike" dirty="0">
                          <a:solidFill>
                            <a:srgbClr val="3D5065"/>
                          </a:solidFill>
                          <a:latin typeface="Arial"/>
                          <a:cs typeface="Arial"/>
                        </a:rPr>
                        <a:t>711675171</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66" name="Table 65"/>
          <p:cNvGraphicFramePr>
            <a:graphicFrameLocks noGrp="1"/>
          </p:cNvGraphicFramePr>
          <p:nvPr/>
        </p:nvGraphicFramePr>
        <p:xfrm>
          <a:off x="5098911" y="5127375"/>
          <a:ext cx="860026" cy="632460"/>
        </p:xfrm>
        <a:graphic>
          <a:graphicData uri="http://schemas.openxmlformats.org/drawingml/2006/table">
            <a:tbl>
              <a:tblPr/>
              <a:tblGrid>
                <a:gridCol w="860026">
                  <a:extLst>
                    <a:ext uri="{9D8B030D-6E8A-4147-A177-3AD203B41FA5}">
                      <a16:colId xmlns:a16="http://schemas.microsoft.com/office/drawing/2014/main" val="20000"/>
                    </a:ext>
                  </a:extLst>
                </a:gridCol>
              </a:tblGrid>
              <a:tr h="190500">
                <a:tc>
                  <a:txBody>
                    <a:bodyPr/>
                    <a:lstStyle/>
                    <a:p>
                      <a:pPr algn="ctr" fontAlgn="b"/>
                      <a:r>
                        <a:rPr lang="en-US" sz="1300" b="1" i="0" u="none" strike="noStrike" dirty="0">
                          <a:solidFill>
                            <a:srgbClr val="3D5065"/>
                          </a:solidFill>
                          <a:latin typeface="Arial"/>
                          <a:cs typeface="Arial"/>
                        </a:rPr>
                        <a:t>10/26/1922</a:t>
                      </a: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300" b="1" i="0" u="none" strike="noStrike" dirty="0">
                          <a:solidFill>
                            <a:srgbClr val="3D5065"/>
                          </a:solidFill>
                          <a:latin typeface="Arial"/>
                          <a:cs typeface="Arial"/>
                        </a:rPr>
                        <a:t>6/26/1956</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300" b="1" i="0" u="none" strike="noStrike" dirty="0">
                          <a:solidFill>
                            <a:srgbClr val="3D5065"/>
                          </a:solidFill>
                          <a:latin typeface="Arial"/>
                          <a:cs typeface="Arial"/>
                        </a:rPr>
                        <a:t>6/26/1960</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68" name="Table 67"/>
          <p:cNvGraphicFramePr>
            <a:graphicFrameLocks noGrp="1"/>
          </p:cNvGraphicFramePr>
          <p:nvPr/>
        </p:nvGraphicFramePr>
        <p:xfrm>
          <a:off x="3490658" y="3268596"/>
          <a:ext cx="944577" cy="1054100"/>
        </p:xfrm>
        <a:graphic>
          <a:graphicData uri="http://schemas.openxmlformats.org/drawingml/2006/table">
            <a:tbl>
              <a:tblPr/>
              <a:tblGrid>
                <a:gridCol w="944577">
                  <a:extLst>
                    <a:ext uri="{9D8B030D-6E8A-4147-A177-3AD203B41FA5}">
                      <a16:colId xmlns:a16="http://schemas.microsoft.com/office/drawing/2014/main" val="20000"/>
                    </a:ext>
                  </a:extLst>
                </a:gridCol>
              </a:tblGrid>
              <a:tr h="177800">
                <a:tc>
                  <a:txBody>
                    <a:bodyPr/>
                    <a:lstStyle/>
                    <a:p>
                      <a:pPr algn="ctr" fontAlgn="b"/>
                      <a:r>
                        <a:rPr lang="en-US" sz="1300" b="1" i="0" u="none" strike="noStrike">
                          <a:solidFill>
                            <a:srgbClr val="3D5065"/>
                          </a:solidFill>
                          <a:latin typeface="Arial"/>
                          <a:cs typeface="Arial"/>
                        </a:rPr>
                        <a:t>774549376</a:t>
                      </a:r>
                    </a:p>
                  </a:txBody>
                  <a:tcPr marL="12700" marR="12700" marT="127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77800">
                <a:tc>
                  <a:txBody>
                    <a:bodyPr/>
                    <a:lstStyle/>
                    <a:p>
                      <a:pPr algn="ctr" fontAlgn="b"/>
                      <a:r>
                        <a:rPr lang="en-US" sz="1300" b="1" i="0" u="none" strike="noStrike" dirty="0">
                          <a:solidFill>
                            <a:srgbClr val="3D5065"/>
                          </a:solidFill>
                          <a:latin typeface="Arial"/>
                          <a:cs typeface="Arial"/>
                        </a:rPr>
                        <a:t>774379376</a:t>
                      </a:r>
                    </a:p>
                  </a:txBody>
                  <a:tcPr marL="12700" marR="12700" marT="127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77800">
                <a:tc>
                  <a:txBody>
                    <a:bodyPr/>
                    <a:lstStyle/>
                    <a:p>
                      <a:pPr algn="ctr" fontAlgn="b"/>
                      <a:r>
                        <a:rPr lang="en-US" sz="1300" b="1" i="0" u="none" strike="noStrike" dirty="0">
                          <a:solidFill>
                            <a:srgbClr val="3D5065"/>
                          </a:solidFill>
                          <a:latin typeface="Arial"/>
                          <a:cs typeface="Arial"/>
                        </a:rPr>
                        <a:t>774369376</a:t>
                      </a:r>
                    </a:p>
                  </a:txBody>
                  <a:tcPr marL="12700" marR="12700" marT="127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77800">
                <a:tc>
                  <a:txBody>
                    <a:bodyPr/>
                    <a:lstStyle/>
                    <a:p>
                      <a:pPr algn="ctr" fontAlgn="b"/>
                      <a:r>
                        <a:rPr lang="en-US" sz="1300" b="1" i="0" u="none" strike="noStrike" dirty="0">
                          <a:solidFill>
                            <a:srgbClr val="3D5065"/>
                          </a:solidFill>
                          <a:latin typeface="Arial"/>
                          <a:cs typeface="Arial"/>
                        </a:rPr>
                        <a:t>774369371</a:t>
                      </a:r>
                    </a:p>
                  </a:txBody>
                  <a:tcPr marL="12700" marR="12700" marT="127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0500">
                <a:tc>
                  <a:txBody>
                    <a:bodyPr/>
                    <a:lstStyle/>
                    <a:p>
                      <a:pPr algn="ctr" fontAlgn="b"/>
                      <a:r>
                        <a:rPr lang="en-US" sz="1300" b="1" i="0" u="none" strike="noStrike" dirty="0">
                          <a:solidFill>
                            <a:srgbClr val="3D5065"/>
                          </a:solidFill>
                          <a:latin typeface="Arial"/>
                          <a:cs typeface="Arial"/>
                        </a:rPr>
                        <a:t>474369376</a:t>
                      </a:r>
                    </a:p>
                  </a:txBody>
                  <a:tcPr marL="12700" marR="12700" marT="127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69" name="Table 68"/>
          <p:cNvGraphicFramePr>
            <a:graphicFrameLocks noGrp="1"/>
          </p:cNvGraphicFramePr>
          <p:nvPr/>
        </p:nvGraphicFramePr>
        <p:xfrm>
          <a:off x="4764683" y="3268597"/>
          <a:ext cx="812800" cy="1054100"/>
        </p:xfrm>
        <a:graphic>
          <a:graphicData uri="http://schemas.openxmlformats.org/drawingml/2006/table">
            <a:tbl>
              <a:tblPr/>
              <a:tblGrid>
                <a:gridCol w="812800">
                  <a:extLst>
                    <a:ext uri="{9D8B030D-6E8A-4147-A177-3AD203B41FA5}">
                      <a16:colId xmlns:a16="http://schemas.microsoft.com/office/drawing/2014/main" val="20000"/>
                    </a:ext>
                  </a:extLst>
                </a:gridCol>
              </a:tblGrid>
              <a:tr h="177800">
                <a:tc>
                  <a:txBody>
                    <a:bodyPr/>
                    <a:lstStyle/>
                    <a:p>
                      <a:pPr algn="ctr" fontAlgn="b"/>
                      <a:r>
                        <a:rPr lang="en-US" sz="1300" b="1" i="0" u="none" strike="noStrike">
                          <a:solidFill>
                            <a:srgbClr val="3D5065"/>
                          </a:solidFill>
                          <a:latin typeface="Arial"/>
                          <a:cs typeface="Arial"/>
                        </a:rPr>
                        <a:t>6/14/1951</a:t>
                      </a:r>
                    </a:p>
                  </a:txBody>
                  <a:tcPr marL="12700" marR="12700" marT="127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77800">
                <a:tc>
                  <a:txBody>
                    <a:bodyPr/>
                    <a:lstStyle/>
                    <a:p>
                      <a:pPr algn="ctr" fontAlgn="b"/>
                      <a:r>
                        <a:rPr lang="en-US" sz="1300" b="1" i="0" u="none" strike="noStrike" dirty="0">
                          <a:solidFill>
                            <a:srgbClr val="3D5065"/>
                          </a:solidFill>
                          <a:latin typeface="Arial"/>
                          <a:cs typeface="Arial"/>
                        </a:rPr>
                        <a:t>8/14/1951</a:t>
                      </a:r>
                    </a:p>
                  </a:txBody>
                  <a:tcPr marL="12700" marR="12700" marT="127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77800">
                <a:tc>
                  <a:txBody>
                    <a:bodyPr/>
                    <a:lstStyle/>
                    <a:p>
                      <a:pPr algn="ctr" fontAlgn="b"/>
                      <a:r>
                        <a:rPr lang="en-US" sz="1300" b="1" i="0" u="none" strike="noStrike" dirty="0">
                          <a:solidFill>
                            <a:srgbClr val="3D5065"/>
                          </a:solidFill>
                          <a:latin typeface="Arial"/>
                          <a:cs typeface="Arial"/>
                        </a:rPr>
                        <a:t>7/10/1952</a:t>
                      </a:r>
                    </a:p>
                  </a:txBody>
                  <a:tcPr marL="12700" marR="12700" marT="127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77800">
                <a:tc>
                  <a:txBody>
                    <a:bodyPr/>
                    <a:lstStyle/>
                    <a:p>
                      <a:pPr algn="ctr" fontAlgn="b"/>
                      <a:r>
                        <a:rPr lang="en-US" sz="1300" b="1" i="0" u="none" strike="noStrike">
                          <a:solidFill>
                            <a:srgbClr val="3D5065"/>
                          </a:solidFill>
                          <a:latin typeface="Arial"/>
                          <a:cs typeface="Arial"/>
                        </a:rPr>
                        <a:t>7/14/1952</a:t>
                      </a:r>
                    </a:p>
                  </a:txBody>
                  <a:tcPr marL="12700" marR="12700" marT="127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0500">
                <a:tc>
                  <a:txBody>
                    <a:bodyPr/>
                    <a:lstStyle/>
                    <a:p>
                      <a:pPr algn="ctr" fontAlgn="b"/>
                      <a:r>
                        <a:rPr lang="en-US" sz="1300" b="1" i="0" u="none" strike="noStrike" dirty="0">
                          <a:solidFill>
                            <a:srgbClr val="3D5065"/>
                          </a:solidFill>
                          <a:latin typeface="Arial"/>
                          <a:cs typeface="Arial"/>
                        </a:rPr>
                        <a:t>8/14/1952</a:t>
                      </a:r>
                    </a:p>
                  </a:txBody>
                  <a:tcPr marL="12700" marR="12700" marT="127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9" name="Rectangle 48"/>
          <p:cNvSpPr/>
          <p:nvPr/>
        </p:nvSpPr>
        <p:spPr bwMode="auto">
          <a:xfrm>
            <a:off x="228856" y="1316787"/>
            <a:ext cx="7793182" cy="14859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sp>
        <p:nvSpPr>
          <p:cNvPr id="50" name="Rectangle 49"/>
          <p:cNvSpPr/>
          <p:nvPr/>
        </p:nvSpPr>
        <p:spPr bwMode="auto">
          <a:xfrm>
            <a:off x="650886" y="2770908"/>
            <a:ext cx="8025245" cy="175952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sp>
        <p:nvSpPr>
          <p:cNvPr id="51" name="Rectangle 50"/>
          <p:cNvSpPr/>
          <p:nvPr/>
        </p:nvSpPr>
        <p:spPr bwMode="auto">
          <a:xfrm>
            <a:off x="959150" y="4655127"/>
            <a:ext cx="7793182" cy="123998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spTree>
    <p:extLst>
      <p:ext uri="{BB962C8B-B14F-4D97-AF65-F5344CB8AC3E}">
        <p14:creationId xmlns:p14="http://schemas.microsoft.com/office/powerpoint/2010/main" val="422003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500"/>
                                  </p:stCondLst>
                                  <p:childTnLst>
                                    <p:animEffect transition="out" filter="fade">
                                      <p:cBhvr>
                                        <p:cTn id="6" dur="2000"/>
                                        <p:tgtEl>
                                          <p:spTgt spid="49"/>
                                        </p:tgtEl>
                                      </p:cBhvr>
                                    </p:animEffect>
                                    <p:set>
                                      <p:cBhvr>
                                        <p:cTn id="7" dur="1" fill="hold">
                                          <p:stCondLst>
                                            <p:cond delay="1999"/>
                                          </p:stCondLst>
                                        </p:cTn>
                                        <p:tgtEl>
                                          <p:spTgt spid="4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2000"/>
                                        <p:tgtEl>
                                          <p:spTgt spid="50"/>
                                        </p:tgtEl>
                                      </p:cBhvr>
                                    </p:animEffect>
                                    <p:set>
                                      <p:cBhvr>
                                        <p:cTn id="12" dur="1" fill="hold">
                                          <p:stCondLst>
                                            <p:cond delay="1999"/>
                                          </p:stCondLst>
                                        </p:cTn>
                                        <p:tgtEl>
                                          <p:spTgt spid="5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2000"/>
                                        <p:tgtEl>
                                          <p:spTgt spid="51"/>
                                        </p:tgtEl>
                                      </p:cBhvr>
                                    </p:animEffect>
                                    <p:set>
                                      <p:cBhvr>
                                        <p:cTn id="17" dur="1" fill="hold">
                                          <p:stCondLst>
                                            <p:cond delay="19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Table 38"/>
          <p:cNvGraphicFramePr>
            <a:graphicFrameLocks noGrp="1"/>
          </p:cNvGraphicFramePr>
          <p:nvPr/>
        </p:nvGraphicFramePr>
        <p:xfrm>
          <a:off x="1433513" y="1219200"/>
          <a:ext cx="6051550" cy="4489454"/>
        </p:xfrm>
        <a:graphic>
          <a:graphicData uri="http://schemas.openxmlformats.org/drawingml/2006/table">
            <a:tbl>
              <a:tblPr/>
              <a:tblGrid>
                <a:gridCol w="344487">
                  <a:extLst>
                    <a:ext uri="{9D8B030D-6E8A-4147-A177-3AD203B41FA5}">
                      <a16:colId xmlns:a16="http://schemas.microsoft.com/office/drawing/2014/main" val="20000"/>
                    </a:ext>
                  </a:extLst>
                </a:gridCol>
                <a:gridCol w="839788">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614362">
                  <a:extLst>
                    <a:ext uri="{9D8B030D-6E8A-4147-A177-3AD203B41FA5}">
                      <a16:colId xmlns:a16="http://schemas.microsoft.com/office/drawing/2014/main" val="20003"/>
                    </a:ext>
                  </a:extLst>
                </a:gridCol>
                <a:gridCol w="2066925">
                  <a:extLst>
                    <a:ext uri="{9D8B030D-6E8A-4147-A177-3AD203B41FA5}">
                      <a16:colId xmlns:a16="http://schemas.microsoft.com/office/drawing/2014/main" val="20004"/>
                    </a:ext>
                  </a:extLst>
                </a:gridCol>
                <a:gridCol w="522288">
                  <a:extLst>
                    <a:ext uri="{9D8B030D-6E8A-4147-A177-3AD203B41FA5}">
                      <a16:colId xmlns:a16="http://schemas.microsoft.com/office/drawing/2014/main" val="20005"/>
                    </a:ext>
                  </a:extLst>
                </a:gridCol>
                <a:gridCol w="920750">
                  <a:extLst>
                    <a:ext uri="{9D8B030D-6E8A-4147-A177-3AD203B41FA5}">
                      <a16:colId xmlns:a16="http://schemas.microsoft.com/office/drawing/2014/main" val="20006"/>
                    </a:ext>
                  </a:extLst>
                </a:gridCol>
              </a:tblGrid>
              <a:tr h="219075">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FFFF"/>
                          </a:solidFill>
                          <a:effectLst/>
                          <a:latin typeface="Calibri" charset="0"/>
                          <a:ea typeface="ヒラギノ角ゴ Pro W3" charset="-128"/>
                        </a:rPr>
                        <a:t>SSN</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3D5065"/>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FFFF"/>
                          </a:solidFill>
                          <a:effectLst/>
                          <a:latin typeface="Calibri" charset="0"/>
                          <a:ea typeface="ヒラギノ角ゴ Pro W3" charset="-128"/>
                        </a:rPr>
                        <a:t>DOB</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3D5065"/>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FFFF"/>
                          </a:solidFill>
                          <a:effectLst/>
                          <a:latin typeface="Calibri" charset="0"/>
                          <a:ea typeface="ヒラギノ角ゴ Pro W3" charset="-128"/>
                        </a:rPr>
                        <a:t>Name</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3D5065"/>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FFFF"/>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3D5065"/>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FFFF"/>
                          </a:solidFill>
                          <a:effectLst/>
                          <a:latin typeface="Calibri" charset="0"/>
                          <a:ea typeface="ヒラギノ角ゴ Pro W3" charset="-128"/>
                        </a:rPr>
                        <a:t>Address</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3D5065"/>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FFFF"/>
                          </a:solidFill>
                          <a:effectLst/>
                          <a:latin typeface="Calibri" charset="0"/>
                          <a:ea typeface="ヒラギノ角ゴ Pro W3" charset="-128"/>
                        </a:rPr>
                        <a:t>Zip</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3D5065"/>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FFFF"/>
                          </a:solidFill>
                          <a:effectLst/>
                          <a:latin typeface="Calibri" charset="0"/>
                          <a:ea typeface="ヒラギノ角ゴ Pro W3" charset="-128"/>
                        </a:rPr>
                        <a:t>Date</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3D5065"/>
                    </a:solidFill>
                  </a:tcPr>
                </a:tc>
                <a:extLst>
                  <a:ext uri="{0D108BD9-81ED-4DB2-BD59-A6C34878D82A}">
                    <a16:rowId xmlns:a16="http://schemas.microsoft.com/office/drawing/2014/main" val="10000"/>
                  </a:ext>
                </a:extLst>
              </a:tr>
              <a:tr h="211138">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S1</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4/29/1982</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CANDACE</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HOGAN</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6044 PRINGLE DR</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54215</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5/9/2003</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01"/>
                  </a:ext>
                </a:extLst>
              </a:tr>
              <a:tr h="211138">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989 GERTRUDE RD</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54211</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9/12/2003</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02"/>
                  </a:ext>
                </a:extLst>
              </a:tr>
              <a:tr h="211138">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3962 OAK GROVE RD</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54211</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5/1/2004</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03"/>
                  </a:ext>
                </a:extLst>
              </a:tr>
              <a:tr h="211138">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3246 S MILLBROOK RD # 3</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54215</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7/16/2004</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04"/>
                  </a:ext>
                </a:extLst>
              </a:tr>
              <a:tr h="211138">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1396 KENDALL CV</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54214</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12/20/2005</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05"/>
                  </a:ext>
                </a:extLst>
              </a:tr>
              <a:tr h="211138">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5394 GLENDALE DR</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54215</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3/23/2006</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06"/>
                  </a:ext>
                </a:extLst>
              </a:tr>
              <a:tr h="211138">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4331 RUBY CV</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54211</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4/12/2006</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07"/>
                  </a:ext>
                </a:extLst>
              </a:tr>
              <a:tr h="211138">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3628 LEMON CT</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54218</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6/5/2006</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08"/>
                  </a:ext>
                </a:extLst>
              </a:tr>
              <a:tr h="219075">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4260 WESTWARD DR</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54216</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7/17/2006</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09"/>
                  </a:ext>
                </a:extLst>
              </a:tr>
              <a:tr h="76200">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extLst>
                  <a:ext uri="{0D108BD9-81ED-4DB2-BD59-A6C34878D82A}">
                    <a16:rowId xmlns:a16="http://schemas.microsoft.com/office/drawing/2014/main" val="10010"/>
                  </a:ext>
                </a:extLst>
              </a:tr>
              <a:tr h="219075">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S2</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4/29/1982</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CANDACE</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HOGAN</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3271 APACHE RD</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54211</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8/3/2005</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11"/>
                  </a:ext>
                </a:extLst>
              </a:tr>
              <a:tr h="76200">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en-US" sz="400" b="0" i="0" u="none" strike="noStrike" cap="none" normalizeH="0" baseline="0">
                        <a:ln>
                          <a:noFill/>
                        </a:ln>
                        <a:solidFill>
                          <a:srgbClr val="000000"/>
                        </a:solidFill>
                        <a:effectLst/>
                        <a:latin typeface="Calibri" charset="0"/>
                        <a:ea typeface="ヒラギノ角ゴ Pro W3" charset="-128"/>
                      </a:endParaRP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extLst>
                  <a:ext uri="{0D108BD9-81ED-4DB2-BD59-A6C34878D82A}">
                    <a16:rowId xmlns:a16="http://schemas.microsoft.com/office/drawing/2014/main" val="10012"/>
                  </a:ext>
                </a:extLst>
              </a:tr>
              <a:tr h="219075">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S3</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4/29/1982</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CANDACE</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HOGAN</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(blank)</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10/8/2008</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13"/>
                  </a:ext>
                </a:extLst>
              </a:tr>
              <a:tr h="76200">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extLst>
                  <a:ext uri="{0D108BD9-81ED-4DB2-BD59-A6C34878D82A}">
                    <a16:rowId xmlns:a16="http://schemas.microsoft.com/office/drawing/2014/main" val="10014"/>
                  </a:ext>
                </a:extLst>
              </a:tr>
              <a:tr h="219075">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S4</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4/29/1982</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CANDICE</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HOGAN</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3271 APACHE RD</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54211</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11/16/2008</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15"/>
                  </a:ext>
                </a:extLst>
              </a:tr>
              <a:tr h="76200">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extLst>
                  <a:ext uri="{0D108BD9-81ED-4DB2-BD59-A6C34878D82A}">
                    <a16:rowId xmlns:a16="http://schemas.microsoft.com/office/drawing/2014/main" val="10016"/>
                  </a:ext>
                </a:extLst>
              </a:tr>
              <a:tr h="219075">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S5</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4/29/1982</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CANDICE</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HOGAN</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995 GERTRUDE RD</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54211</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11/28/2008</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17"/>
                  </a:ext>
                </a:extLst>
              </a:tr>
              <a:tr h="76200">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extLst>
                  <a:ext uri="{0D108BD9-81ED-4DB2-BD59-A6C34878D82A}">
                    <a16:rowId xmlns:a16="http://schemas.microsoft.com/office/drawing/2014/main" val="10018"/>
                  </a:ext>
                </a:extLst>
              </a:tr>
              <a:tr h="219075">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S6</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4/</a:t>
                      </a:r>
                      <a:r>
                        <a:rPr kumimoji="0" lang="en-US" altLang="en-US" sz="1300" b="0" i="0" u="none" strike="noStrike" cap="none" normalizeH="0" baseline="0">
                          <a:ln>
                            <a:noFill/>
                          </a:ln>
                          <a:solidFill>
                            <a:srgbClr val="C00000"/>
                          </a:solidFill>
                          <a:effectLst/>
                          <a:latin typeface="Calibri" charset="0"/>
                          <a:ea typeface="ヒラギノ角ゴ Pro W3" charset="-128"/>
                        </a:rPr>
                        <a:t>28</a:t>
                      </a:r>
                      <a:r>
                        <a:rPr kumimoji="0" lang="en-US" altLang="en-US" sz="1300" b="0" i="0" u="none" strike="noStrike" cap="none" normalizeH="0" baseline="0">
                          <a:ln>
                            <a:noFill/>
                          </a:ln>
                          <a:solidFill>
                            <a:srgbClr val="000000"/>
                          </a:solidFill>
                          <a:effectLst/>
                          <a:latin typeface="Calibri" charset="0"/>
                          <a:ea typeface="ヒラギノ角ゴ Pro W3" charset="-128"/>
                        </a:rPr>
                        <a:t>/1982</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CANDICE</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HOGAN</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3271 APACHE RD</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54211</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1/30/2009</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19"/>
                  </a:ext>
                </a:extLst>
              </a:tr>
              <a:tr h="76200">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extLst>
                  <a:ext uri="{0D108BD9-81ED-4DB2-BD59-A6C34878D82A}">
                    <a16:rowId xmlns:a16="http://schemas.microsoft.com/office/drawing/2014/main" val="10020"/>
                  </a:ext>
                </a:extLst>
              </a:tr>
              <a:tr h="219075">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S7</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4/</a:t>
                      </a:r>
                      <a:r>
                        <a:rPr kumimoji="0" lang="en-US" altLang="en-US" sz="1300" b="0" i="0" u="none" strike="noStrike" cap="none" normalizeH="0" baseline="0">
                          <a:ln>
                            <a:noFill/>
                          </a:ln>
                          <a:solidFill>
                            <a:srgbClr val="C00000"/>
                          </a:solidFill>
                          <a:effectLst/>
                          <a:latin typeface="Calibri" charset="0"/>
                          <a:ea typeface="ヒラギノ角ゴ Pro W3" charset="-128"/>
                        </a:rPr>
                        <a:t>20</a:t>
                      </a:r>
                      <a:r>
                        <a:rPr kumimoji="0" lang="en-US" altLang="en-US" sz="1300" b="0" i="0" u="none" strike="noStrike" cap="none" normalizeH="0" baseline="0">
                          <a:ln>
                            <a:noFill/>
                          </a:ln>
                          <a:solidFill>
                            <a:srgbClr val="000000"/>
                          </a:solidFill>
                          <a:effectLst/>
                          <a:latin typeface="Calibri" charset="0"/>
                          <a:ea typeface="ヒラギノ角ゴ Pro W3" charset="-128"/>
                        </a:rPr>
                        <a:t>/1982</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CANDICE</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HOGAN</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2304 SHORT DR</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54214</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4/30/2009</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21"/>
                  </a:ext>
                </a:extLst>
              </a:tr>
              <a:tr h="76200">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extLst>
                  <a:ext uri="{0D108BD9-81ED-4DB2-BD59-A6C34878D82A}">
                    <a16:rowId xmlns:a16="http://schemas.microsoft.com/office/drawing/2014/main" val="10022"/>
                  </a:ext>
                </a:extLst>
              </a:tr>
              <a:tr h="219075">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S8</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1/20/1981</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CANDACE</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HOGAN</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3270 </a:t>
                      </a:r>
                      <a:r>
                        <a:rPr kumimoji="0" lang="en-US" altLang="en-US" sz="1300" b="0" i="0" u="none" strike="noStrike" cap="none" normalizeH="0" baseline="0">
                          <a:ln>
                            <a:noFill/>
                          </a:ln>
                          <a:solidFill>
                            <a:srgbClr val="000000"/>
                          </a:solidFill>
                          <a:effectLst/>
                          <a:latin typeface="Calibri" charset="0"/>
                          <a:ea typeface="ヒラギノ角ゴ Pro W3" charset="-128"/>
                        </a:rPr>
                        <a:t>APACHE RD</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54211</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6/21/2009</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23"/>
                  </a:ext>
                </a:extLst>
              </a:tr>
              <a:tr h="76200">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0000"/>
                          </a:solidFill>
                          <a:effectLst/>
                          <a:latin typeface="Calibri" charset="0"/>
                          <a:ea typeface="ヒラギノ角ゴ Pro W3" charset="-128"/>
                        </a:rPr>
                        <a:t> </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AAA288"/>
                    </a:solidFill>
                  </a:tcPr>
                </a:tc>
                <a:extLst>
                  <a:ext uri="{0D108BD9-81ED-4DB2-BD59-A6C34878D82A}">
                    <a16:rowId xmlns:a16="http://schemas.microsoft.com/office/drawing/2014/main" val="10024"/>
                  </a:ext>
                </a:extLst>
              </a:tr>
              <a:tr h="219075">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S9</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5</a:t>
                      </a:r>
                      <a:r>
                        <a:rPr kumimoji="0" lang="en-US" altLang="en-US" sz="1300" b="0" i="0" u="none" strike="noStrike" cap="none" normalizeH="0" baseline="0">
                          <a:ln>
                            <a:noFill/>
                          </a:ln>
                          <a:solidFill>
                            <a:srgbClr val="000000"/>
                          </a:solidFill>
                          <a:effectLst/>
                          <a:latin typeface="Calibri" charset="0"/>
                          <a:ea typeface="ヒラギノ角ゴ Pro W3" charset="-128"/>
                        </a:rPr>
                        <a:t>/29/1982</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00000"/>
                          </a:solidFill>
                          <a:effectLst/>
                          <a:latin typeface="Calibri" charset="0"/>
                          <a:ea typeface="ヒラギノ角ゴ Pro W3" charset="-128"/>
                        </a:rPr>
                        <a:t>CANDICE</a:t>
                      </a:r>
                    </a:p>
                  </a:txBody>
                  <a:tcPr marL="8864" marR="8864" marT="8864"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HOGAN</a:t>
                      </a:r>
                    </a:p>
                  </a:txBody>
                  <a:tcPr marL="8864" marR="8864" marT="8864" marB="0" anchor="b"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1205 KENTUCKY BLVD</a:t>
                      </a:r>
                    </a:p>
                  </a:txBody>
                  <a:tcPr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54206</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tc>
                  <a:txBody>
                    <a:bodyPr/>
                    <a:lstStyle>
                      <a:lvl1pPr eaLnBrk="0" hangingPunct="0">
                        <a:lnSpc>
                          <a:spcPct val="90000"/>
                        </a:lnSpc>
                        <a:spcAft>
                          <a:spcPts val="600"/>
                        </a:spcAft>
                        <a:defRPr>
                          <a:solidFill>
                            <a:schemeClr val="tx1"/>
                          </a:solidFill>
                          <a:latin typeface="Arial" charset="0"/>
                          <a:ea typeface="ヒラギノ角ゴ Pro W3" charset="-128"/>
                        </a:defRPr>
                      </a:lvl1pPr>
                      <a:lvl2pPr marL="742950" indent="-285750" eaLnBrk="0" hangingPunct="0">
                        <a:lnSpc>
                          <a:spcPct val="90000"/>
                        </a:lnSpc>
                        <a:spcAft>
                          <a:spcPts val="600"/>
                        </a:spcAft>
                        <a:defRPr sz="1600">
                          <a:solidFill>
                            <a:schemeClr val="tx1"/>
                          </a:solidFill>
                          <a:latin typeface="Arial" charset="0"/>
                          <a:ea typeface="ヒラギノ角ゴ Pro W3" charset="-128"/>
                        </a:defRPr>
                      </a:lvl2pPr>
                      <a:lvl3pPr marL="1143000" indent="-228600" eaLnBrk="0" hangingPunct="0">
                        <a:lnSpc>
                          <a:spcPct val="90000"/>
                        </a:lnSpc>
                        <a:spcAft>
                          <a:spcPts val="600"/>
                        </a:spcAft>
                        <a:defRPr sz="1400">
                          <a:solidFill>
                            <a:schemeClr val="tx1"/>
                          </a:solidFill>
                          <a:latin typeface="Arial" charset="0"/>
                          <a:ea typeface="ヒラギノ角ゴ Pro W3" charset="-128"/>
                        </a:defRPr>
                      </a:lvl3pPr>
                      <a:lvl4pPr marL="1600200" indent="-228600" eaLnBrk="0" hangingPunct="0">
                        <a:lnSpc>
                          <a:spcPct val="90000"/>
                        </a:lnSpc>
                        <a:spcAft>
                          <a:spcPts val="300"/>
                        </a:spcAft>
                        <a:defRPr sz="1200">
                          <a:solidFill>
                            <a:schemeClr val="tx1"/>
                          </a:solidFill>
                          <a:latin typeface="Arial" charset="0"/>
                          <a:ea typeface="ヒラギノ角ゴ Pro W3" charset="-128"/>
                        </a:defRPr>
                      </a:lvl4pPr>
                      <a:lvl5pPr marL="2057400" indent="-228600" eaLnBrk="0" hangingPunct="0">
                        <a:spcBef>
                          <a:spcPct val="20000"/>
                        </a:spcBef>
                        <a:defRPr sz="1000">
                          <a:solidFill>
                            <a:schemeClr val="tx1"/>
                          </a:solidFill>
                          <a:latin typeface="Arial" charset="0"/>
                          <a:ea typeface="ヒラギノ角ゴ Pro W3" charset="-128"/>
                        </a:defRPr>
                      </a:lvl5pPr>
                      <a:lvl6pPr marL="2514600" indent="-228600" eaLnBrk="0" fontAlgn="base" hangingPunct="0">
                        <a:spcBef>
                          <a:spcPct val="2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2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2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20000"/>
                        </a:spcBef>
                        <a:spcAft>
                          <a:spcPct val="0"/>
                        </a:spcAft>
                        <a:defRPr sz="1000">
                          <a:solidFill>
                            <a:schemeClr val="tx1"/>
                          </a:solidFill>
                          <a:latin typeface="Arial" charset="0"/>
                          <a:ea typeface="ヒラギノ角ゴ Pro W3"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alibri" charset="0"/>
                          <a:ea typeface="ヒラギノ角ゴ Pro W3" charset="-128"/>
                        </a:rPr>
                        <a:t>10/19/2009</a:t>
                      </a:r>
                    </a:p>
                  </a:txBody>
                  <a:tcPr marL="8864" marR="8864" marT="886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8E4EF"/>
                    </a:solidFill>
                  </a:tcPr>
                </a:tc>
                <a:extLst>
                  <a:ext uri="{0D108BD9-81ED-4DB2-BD59-A6C34878D82A}">
                    <a16:rowId xmlns:a16="http://schemas.microsoft.com/office/drawing/2014/main" val="10025"/>
                  </a:ext>
                </a:extLst>
              </a:tr>
            </a:tbl>
          </a:graphicData>
        </a:graphic>
      </p:graphicFrame>
      <p:pic>
        <p:nvPicPr>
          <p:cNvPr id="21722" name="Picture 134" descr="candac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50" y="1047750"/>
            <a:ext cx="1333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Box 14"/>
          <p:cNvSpPr txBox="1">
            <a:spLocks noChangeArrowheads="1"/>
          </p:cNvSpPr>
          <p:nvPr/>
        </p:nvSpPr>
        <p:spPr bwMode="auto">
          <a:xfrm>
            <a:off x="7654925" y="4022725"/>
            <a:ext cx="12985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eaLnBrk="1" hangingPunct="1">
              <a:lnSpc>
                <a:spcPct val="100000"/>
              </a:lnSpc>
              <a:spcAft>
                <a:spcPct val="0"/>
              </a:spcAft>
              <a:buFontTx/>
              <a:buNone/>
            </a:pPr>
            <a:r>
              <a:rPr lang="en-US" altLang="en-US" sz="1000" b="1"/>
              <a:t>Uses LOTS of new SSNs, along with variations in address, name, DOB</a:t>
            </a:r>
          </a:p>
        </p:txBody>
      </p:sp>
      <p:sp>
        <p:nvSpPr>
          <p:cNvPr id="20485" name="TextBox 15"/>
          <p:cNvSpPr txBox="1">
            <a:spLocks noChangeArrowheads="1"/>
          </p:cNvSpPr>
          <p:nvPr/>
        </p:nvSpPr>
        <p:spPr bwMode="auto">
          <a:xfrm>
            <a:off x="7645400" y="3443288"/>
            <a:ext cx="1317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eaLnBrk="1" hangingPunct="1">
              <a:lnSpc>
                <a:spcPct val="100000"/>
              </a:lnSpc>
              <a:spcAft>
                <a:spcPct val="0"/>
              </a:spcAft>
              <a:buFontTx/>
              <a:buNone/>
            </a:pPr>
            <a:r>
              <a:rPr lang="en-US" altLang="en-US" sz="1000" b="1"/>
              <a:t>Uses a different SSN, address</a:t>
            </a:r>
          </a:p>
        </p:txBody>
      </p:sp>
      <p:sp>
        <p:nvSpPr>
          <p:cNvPr id="20486" name="TextBox 16"/>
          <p:cNvSpPr txBox="1">
            <a:spLocks noChangeArrowheads="1"/>
          </p:cNvSpPr>
          <p:nvPr/>
        </p:nvSpPr>
        <p:spPr bwMode="auto">
          <a:xfrm>
            <a:off x="7654925" y="2518587"/>
            <a:ext cx="129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eaLnBrk="1" hangingPunct="1">
              <a:lnSpc>
                <a:spcPct val="100000"/>
              </a:lnSpc>
              <a:spcAft>
                <a:spcPct val="0"/>
              </a:spcAft>
              <a:buFontTx/>
              <a:buNone/>
            </a:pPr>
            <a:r>
              <a:rPr lang="en-US" altLang="en-US" sz="1000" b="1" dirty="0"/>
              <a:t>LOTS of </a:t>
            </a:r>
          </a:p>
          <a:p>
            <a:pPr eaLnBrk="1" hangingPunct="1">
              <a:lnSpc>
                <a:spcPct val="100000"/>
              </a:lnSpc>
              <a:spcAft>
                <a:spcPct val="0"/>
              </a:spcAft>
              <a:buFontTx/>
              <a:buNone/>
            </a:pPr>
            <a:r>
              <a:rPr lang="en-US" altLang="en-US" sz="1000" b="1" dirty="0"/>
              <a:t>address variation</a:t>
            </a:r>
          </a:p>
          <a:p>
            <a:pPr eaLnBrk="1" hangingPunct="1">
              <a:lnSpc>
                <a:spcPct val="100000"/>
              </a:lnSpc>
              <a:spcAft>
                <a:spcPct val="0"/>
              </a:spcAft>
              <a:buFontTx/>
              <a:buNone/>
            </a:pPr>
            <a:r>
              <a:rPr lang="en-US" altLang="en-US" sz="1000" b="1" dirty="0"/>
              <a:t>over a short time </a:t>
            </a:r>
          </a:p>
        </p:txBody>
      </p:sp>
      <p:sp>
        <p:nvSpPr>
          <p:cNvPr id="20487" name="TextBox 13"/>
          <p:cNvSpPr txBox="1">
            <a:spLocks noChangeArrowheads="1"/>
          </p:cNvSpPr>
          <p:nvPr/>
        </p:nvSpPr>
        <p:spPr bwMode="auto">
          <a:xfrm>
            <a:off x="7679473" y="5615382"/>
            <a:ext cx="12985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eaLnBrk="1" hangingPunct="1">
              <a:lnSpc>
                <a:spcPct val="100000"/>
              </a:lnSpc>
              <a:spcAft>
                <a:spcPct val="0"/>
              </a:spcAft>
              <a:buFontTx/>
              <a:buNone/>
            </a:pPr>
            <a:r>
              <a:rPr lang="en-US" altLang="en-US" sz="1000" b="1" dirty="0">
                <a:solidFill>
                  <a:srgbClr val="C00000"/>
                </a:solidFill>
              </a:rPr>
              <a:t>Very hard to identity as the same person.</a:t>
            </a:r>
          </a:p>
          <a:p>
            <a:pPr eaLnBrk="1" hangingPunct="1">
              <a:lnSpc>
                <a:spcPct val="100000"/>
              </a:lnSpc>
              <a:spcAft>
                <a:spcPct val="0"/>
              </a:spcAft>
              <a:buFontTx/>
              <a:buNone/>
            </a:pPr>
            <a:r>
              <a:rPr lang="en-US" altLang="en-US" sz="1000" b="1" dirty="0">
                <a:solidFill>
                  <a:srgbClr val="C00000"/>
                </a:solidFill>
              </a:rPr>
              <a:t>Different SSNs, DOBs, addresses, name variations</a:t>
            </a:r>
          </a:p>
        </p:txBody>
      </p:sp>
      <p:sp>
        <p:nvSpPr>
          <p:cNvPr id="21727" name="Rectangle 2"/>
          <p:cNvSpPr>
            <a:spLocks noGrp="1" noChangeArrowheads="1"/>
          </p:cNvSpPr>
          <p:nvPr>
            <p:ph type="title"/>
          </p:nvPr>
        </p:nvSpPr>
        <p:spPr>
          <a:xfrm>
            <a:off x="628650" y="40482"/>
            <a:ext cx="7886700" cy="1325563"/>
          </a:xfrm>
        </p:spPr>
        <p:txBody>
          <a:bodyPr>
            <a:normAutofit/>
          </a:bodyPr>
          <a:lstStyle/>
          <a:p>
            <a:r>
              <a:rPr lang="en-US" altLang="en-US" sz="3600" dirty="0">
                <a:latin typeface="+mn-lt"/>
              </a:rPr>
              <a:t>The Story of Candace Hogan</a:t>
            </a:r>
          </a:p>
        </p:txBody>
      </p:sp>
      <p:sp>
        <p:nvSpPr>
          <p:cNvPr id="2172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fld id="{A47D4DF3-DC35-1F41-BAA4-074D2A695959}" type="slidenum">
              <a:rPr lang="en-US" altLang="en-US" sz="800"/>
              <a:pPr>
                <a:lnSpc>
                  <a:spcPct val="100000"/>
                </a:lnSpc>
                <a:spcAft>
                  <a:spcPct val="0"/>
                </a:spcAft>
                <a:buFontTx/>
                <a:buNone/>
              </a:pPr>
              <a:t>28</a:t>
            </a:fld>
            <a:endParaRPr lang="en-US" altLang="en-US" sz="800"/>
          </a:p>
        </p:txBody>
      </p:sp>
      <p:sp>
        <p:nvSpPr>
          <p:cNvPr id="21729" name="TextBox 10"/>
          <p:cNvSpPr txBox="1">
            <a:spLocks noChangeArrowheads="1"/>
          </p:cNvSpPr>
          <p:nvPr/>
        </p:nvSpPr>
        <p:spPr bwMode="auto">
          <a:xfrm>
            <a:off x="7654925" y="1488493"/>
            <a:ext cx="12985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eaLnBrk="1" hangingPunct="1">
              <a:lnSpc>
                <a:spcPct val="100000"/>
              </a:lnSpc>
              <a:spcAft>
                <a:spcPct val="0"/>
              </a:spcAft>
              <a:buFontTx/>
              <a:buNone/>
            </a:pPr>
            <a:r>
              <a:rPr lang="en-US" altLang="en-US" sz="1000" b="1" dirty="0"/>
              <a:t>Normal, </a:t>
            </a:r>
          </a:p>
          <a:p>
            <a:pPr eaLnBrk="1" hangingPunct="1">
              <a:lnSpc>
                <a:spcPct val="100000"/>
              </a:lnSpc>
              <a:spcAft>
                <a:spcPct val="0"/>
              </a:spcAft>
              <a:buFontTx/>
              <a:buNone/>
            </a:pPr>
            <a:r>
              <a:rPr lang="en-US" altLang="en-US" sz="1000" b="1" dirty="0"/>
              <a:t>then a string of activity with different addresses</a:t>
            </a:r>
          </a:p>
        </p:txBody>
      </p:sp>
      <p:sp>
        <p:nvSpPr>
          <p:cNvPr id="21730" name="TextBox 19"/>
          <p:cNvSpPr txBox="1">
            <a:spLocks noChangeArrowheads="1"/>
          </p:cNvSpPr>
          <p:nvPr/>
        </p:nvSpPr>
        <p:spPr bwMode="auto">
          <a:xfrm>
            <a:off x="269875" y="2244725"/>
            <a:ext cx="788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gn="ctr" eaLnBrk="1" hangingPunct="1">
              <a:lnSpc>
                <a:spcPct val="100000"/>
              </a:lnSpc>
              <a:spcAft>
                <a:spcPct val="0"/>
              </a:spcAft>
              <a:buFontTx/>
              <a:buNone/>
            </a:pPr>
            <a:r>
              <a:rPr lang="en-US" altLang="en-US" sz="1000" b="1"/>
              <a:t>Candace</a:t>
            </a:r>
          </a:p>
          <a:p>
            <a:pPr algn="ctr" eaLnBrk="1" hangingPunct="1">
              <a:lnSpc>
                <a:spcPct val="100000"/>
              </a:lnSpc>
              <a:spcAft>
                <a:spcPct val="0"/>
              </a:spcAft>
              <a:buFontTx/>
              <a:buNone/>
            </a:pPr>
            <a:r>
              <a:rPr lang="en-US" altLang="en-US" sz="1000" b="1"/>
              <a:t>on Facebook</a:t>
            </a:r>
          </a:p>
        </p:txBody>
      </p:sp>
      <p:cxnSp>
        <p:nvCxnSpPr>
          <p:cNvPr id="21731" name="Straight Arrow Connector 16"/>
          <p:cNvCxnSpPr>
            <a:cxnSpLocks noChangeShapeType="1"/>
          </p:cNvCxnSpPr>
          <p:nvPr/>
        </p:nvCxnSpPr>
        <p:spPr bwMode="auto">
          <a:xfrm flipV="1">
            <a:off x="1360488" y="6115050"/>
            <a:ext cx="5753100" cy="0"/>
          </a:xfrm>
          <a:prstGeom prst="straightConnector1">
            <a:avLst/>
          </a:prstGeom>
          <a:noFill/>
          <a:ln w="19050" cap="rnd">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21732" name="Oval 103"/>
          <p:cNvSpPr>
            <a:spLocks noChangeArrowheads="1"/>
          </p:cNvSpPr>
          <p:nvPr/>
        </p:nvSpPr>
        <p:spPr bwMode="auto">
          <a:xfrm>
            <a:off x="1670050" y="5913438"/>
            <a:ext cx="100013" cy="100012"/>
          </a:xfrm>
          <a:prstGeom prst="ellipse">
            <a:avLst/>
          </a:prstGeom>
          <a:solidFill>
            <a:srgbClr val="005751"/>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33" name="Oval 104"/>
          <p:cNvSpPr>
            <a:spLocks noChangeArrowheads="1"/>
          </p:cNvSpPr>
          <p:nvPr/>
        </p:nvSpPr>
        <p:spPr bwMode="auto">
          <a:xfrm>
            <a:off x="2714625" y="5913438"/>
            <a:ext cx="100013" cy="100012"/>
          </a:xfrm>
          <a:prstGeom prst="ellipse">
            <a:avLst/>
          </a:prstGeom>
          <a:solidFill>
            <a:srgbClr val="005751"/>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34" name="Oval 105"/>
          <p:cNvSpPr>
            <a:spLocks noChangeArrowheads="1"/>
          </p:cNvSpPr>
          <p:nvPr/>
        </p:nvSpPr>
        <p:spPr bwMode="auto">
          <a:xfrm>
            <a:off x="2484438" y="5913438"/>
            <a:ext cx="100012" cy="100012"/>
          </a:xfrm>
          <a:prstGeom prst="ellipse">
            <a:avLst/>
          </a:prstGeom>
          <a:solidFill>
            <a:srgbClr val="005751"/>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35" name="Oval 106"/>
          <p:cNvSpPr>
            <a:spLocks noChangeArrowheads="1"/>
          </p:cNvSpPr>
          <p:nvPr/>
        </p:nvSpPr>
        <p:spPr bwMode="auto">
          <a:xfrm>
            <a:off x="2093913" y="5913438"/>
            <a:ext cx="100012" cy="100012"/>
          </a:xfrm>
          <a:prstGeom prst="ellipse">
            <a:avLst/>
          </a:prstGeom>
          <a:solidFill>
            <a:srgbClr val="005751"/>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36" name="Oval 107"/>
          <p:cNvSpPr>
            <a:spLocks noChangeArrowheads="1"/>
          </p:cNvSpPr>
          <p:nvPr/>
        </p:nvSpPr>
        <p:spPr bwMode="auto">
          <a:xfrm>
            <a:off x="6650038" y="5913438"/>
            <a:ext cx="100012" cy="100012"/>
          </a:xfrm>
          <a:prstGeom prst="ellipse">
            <a:avLst/>
          </a:prstGeom>
          <a:solidFill>
            <a:srgbClr val="C00000"/>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37" name="Oval 108"/>
          <p:cNvSpPr>
            <a:spLocks noChangeArrowheads="1"/>
          </p:cNvSpPr>
          <p:nvPr/>
        </p:nvSpPr>
        <p:spPr bwMode="auto">
          <a:xfrm>
            <a:off x="6029325" y="5913438"/>
            <a:ext cx="100013" cy="100012"/>
          </a:xfrm>
          <a:prstGeom prst="ellipse">
            <a:avLst/>
          </a:prstGeom>
          <a:solidFill>
            <a:srgbClr val="C00000"/>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38" name="Oval 109"/>
          <p:cNvSpPr>
            <a:spLocks noChangeArrowheads="1"/>
          </p:cNvSpPr>
          <p:nvPr/>
        </p:nvSpPr>
        <p:spPr bwMode="auto">
          <a:xfrm>
            <a:off x="4491038" y="5913438"/>
            <a:ext cx="100012" cy="100012"/>
          </a:xfrm>
          <a:prstGeom prst="ellipse">
            <a:avLst/>
          </a:prstGeom>
          <a:solidFill>
            <a:srgbClr val="C00000"/>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39" name="Oval 110"/>
          <p:cNvSpPr>
            <a:spLocks noChangeArrowheads="1"/>
          </p:cNvSpPr>
          <p:nvPr/>
        </p:nvSpPr>
        <p:spPr bwMode="auto">
          <a:xfrm>
            <a:off x="4203700" y="5913438"/>
            <a:ext cx="100013" cy="100012"/>
          </a:xfrm>
          <a:prstGeom prst="ellipse">
            <a:avLst/>
          </a:prstGeom>
          <a:solidFill>
            <a:srgbClr val="C00000"/>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40" name="Oval 111"/>
          <p:cNvSpPr>
            <a:spLocks noChangeArrowheads="1"/>
          </p:cNvSpPr>
          <p:nvPr/>
        </p:nvSpPr>
        <p:spPr bwMode="auto">
          <a:xfrm>
            <a:off x="4348163" y="5913438"/>
            <a:ext cx="100012" cy="100012"/>
          </a:xfrm>
          <a:prstGeom prst="ellipse">
            <a:avLst/>
          </a:prstGeom>
          <a:solidFill>
            <a:srgbClr val="C00000"/>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41" name="Oval 112"/>
          <p:cNvSpPr>
            <a:spLocks noChangeArrowheads="1"/>
          </p:cNvSpPr>
          <p:nvPr/>
        </p:nvSpPr>
        <p:spPr bwMode="auto">
          <a:xfrm>
            <a:off x="4068763" y="5913438"/>
            <a:ext cx="100012" cy="100012"/>
          </a:xfrm>
          <a:prstGeom prst="ellipse">
            <a:avLst/>
          </a:prstGeom>
          <a:solidFill>
            <a:srgbClr val="C00000"/>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42" name="Oval 113"/>
          <p:cNvSpPr>
            <a:spLocks noChangeArrowheads="1"/>
          </p:cNvSpPr>
          <p:nvPr/>
        </p:nvSpPr>
        <p:spPr bwMode="auto">
          <a:xfrm>
            <a:off x="3824288" y="5913438"/>
            <a:ext cx="100012" cy="100012"/>
          </a:xfrm>
          <a:prstGeom prst="ellipse">
            <a:avLst/>
          </a:prstGeom>
          <a:solidFill>
            <a:srgbClr val="C00000"/>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43" name="Oval 114"/>
          <p:cNvSpPr>
            <a:spLocks noChangeArrowheads="1"/>
          </p:cNvSpPr>
          <p:nvPr/>
        </p:nvSpPr>
        <p:spPr bwMode="auto">
          <a:xfrm>
            <a:off x="3536950" y="5913438"/>
            <a:ext cx="100013" cy="100012"/>
          </a:xfrm>
          <a:prstGeom prst="ellipse">
            <a:avLst/>
          </a:prstGeom>
          <a:solidFill>
            <a:srgbClr val="C00000"/>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44" name="TextBox 37"/>
          <p:cNvSpPr txBox="1">
            <a:spLocks noChangeArrowheads="1"/>
          </p:cNvSpPr>
          <p:nvPr/>
        </p:nvSpPr>
        <p:spPr bwMode="auto">
          <a:xfrm>
            <a:off x="1328738" y="6164263"/>
            <a:ext cx="282575"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gn="ctr" eaLnBrk="1" hangingPunct="1">
              <a:lnSpc>
                <a:spcPct val="100000"/>
              </a:lnSpc>
              <a:spcAft>
                <a:spcPct val="0"/>
              </a:spcAft>
              <a:buFontTx/>
              <a:buNone/>
            </a:pPr>
            <a:r>
              <a:rPr lang="en-US" altLang="en-US" sz="1000" b="1"/>
              <a:t>2003</a:t>
            </a:r>
          </a:p>
        </p:txBody>
      </p:sp>
      <p:sp>
        <p:nvSpPr>
          <p:cNvPr id="21745" name="TextBox 38"/>
          <p:cNvSpPr txBox="1">
            <a:spLocks noChangeArrowheads="1"/>
          </p:cNvSpPr>
          <p:nvPr/>
        </p:nvSpPr>
        <p:spPr bwMode="auto">
          <a:xfrm>
            <a:off x="2163763" y="6164263"/>
            <a:ext cx="282575"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gn="ctr" eaLnBrk="1" hangingPunct="1">
              <a:lnSpc>
                <a:spcPct val="100000"/>
              </a:lnSpc>
              <a:spcAft>
                <a:spcPct val="0"/>
              </a:spcAft>
              <a:buFontTx/>
              <a:buNone/>
            </a:pPr>
            <a:r>
              <a:rPr lang="en-US" altLang="en-US" sz="1000" b="1"/>
              <a:t>2004</a:t>
            </a:r>
          </a:p>
        </p:txBody>
      </p:sp>
      <p:sp>
        <p:nvSpPr>
          <p:cNvPr id="21746" name="TextBox 39"/>
          <p:cNvSpPr txBox="1">
            <a:spLocks noChangeArrowheads="1"/>
          </p:cNvSpPr>
          <p:nvPr/>
        </p:nvSpPr>
        <p:spPr bwMode="auto">
          <a:xfrm>
            <a:off x="2998788" y="6164263"/>
            <a:ext cx="280987"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gn="ctr" eaLnBrk="1" hangingPunct="1">
              <a:lnSpc>
                <a:spcPct val="100000"/>
              </a:lnSpc>
              <a:spcAft>
                <a:spcPct val="0"/>
              </a:spcAft>
              <a:buFontTx/>
              <a:buNone/>
            </a:pPr>
            <a:r>
              <a:rPr lang="en-US" altLang="en-US" sz="1000" b="1"/>
              <a:t>2005</a:t>
            </a:r>
          </a:p>
        </p:txBody>
      </p:sp>
      <p:sp>
        <p:nvSpPr>
          <p:cNvPr id="21747" name="TextBox 40"/>
          <p:cNvSpPr txBox="1">
            <a:spLocks noChangeArrowheads="1"/>
          </p:cNvSpPr>
          <p:nvPr/>
        </p:nvSpPr>
        <p:spPr bwMode="auto">
          <a:xfrm>
            <a:off x="3833813" y="6164263"/>
            <a:ext cx="280987"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gn="ctr" eaLnBrk="1" hangingPunct="1">
              <a:lnSpc>
                <a:spcPct val="100000"/>
              </a:lnSpc>
              <a:spcAft>
                <a:spcPct val="0"/>
              </a:spcAft>
              <a:buFontTx/>
              <a:buNone/>
            </a:pPr>
            <a:r>
              <a:rPr lang="en-US" altLang="en-US" sz="1000" b="1"/>
              <a:t>2006</a:t>
            </a:r>
          </a:p>
        </p:txBody>
      </p:sp>
      <p:sp>
        <p:nvSpPr>
          <p:cNvPr id="21748" name="TextBox 41"/>
          <p:cNvSpPr txBox="1">
            <a:spLocks noChangeArrowheads="1"/>
          </p:cNvSpPr>
          <p:nvPr/>
        </p:nvSpPr>
        <p:spPr bwMode="auto">
          <a:xfrm>
            <a:off x="4667250" y="6164263"/>
            <a:ext cx="282575"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gn="ctr" eaLnBrk="1" hangingPunct="1">
              <a:lnSpc>
                <a:spcPct val="100000"/>
              </a:lnSpc>
              <a:spcAft>
                <a:spcPct val="0"/>
              </a:spcAft>
              <a:buFontTx/>
              <a:buNone/>
            </a:pPr>
            <a:r>
              <a:rPr lang="en-US" altLang="en-US" sz="1000" b="1"/>
              <a:t>2007</a:t>
            </a:r>
          </a:p>
        </p:txBody>
      </p:sp>
      <p:sp>
        <p:nvSpPr>
          <p:cNvPr id="21749" name="TextBox 42"/>
          <p:cNvSpPr txBox="1">
            <a:spLocks noChangeArrowheads="1"/>
          </p:cNvSpPr>
          <p:nvPr/>
        </p:nvSpPr>
        <p:spPr bwMode="auto">
          <a:xfrm>
            <a:off x="5502275" y="6164263"/>
            <a:ext cx="282575"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gn="ctr" eaLnBrk="1" hangingPunct="1">
              <a:lnSpc>
                <a:spcPct val="100000"/>
              </a:lnSpc>
              <a:spcAft>
                <a:spcPct val="0"/>
              </a:spcAft>
              <a:buFontTx/>
              <a:buNone/>
            </a:pPr>
            <a:r>
              <a:rPr lang="en-US" altLang="en-US" sz="1000" b="1"/>
              <a:t>2008</a:t>
            </a:r>
          </a:p>
        </p:txBody>
      </p:sp>
      <p:sp>
        <p:nvSpPr>
          <p:cNvPr id="21750" name="TextBox 43"/>
          <p:cNvSpPr txBox="1">
            <a:spLocks noChangeArrowheads="1"/>
          </p:cNvSpPr>
          <p:nvPr/>
        </p:nvSpPr>
        <p:spPr bwMode="auto">
          <a:xfrm>
            <a:off x="6337300" y="6164263"/>
            <a:ext cx="282575"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gn="ctr" eaLnBrk="1" hangingPunct="1">
              <a:lnSpc>
                <a:spcPct val="100000"/>
              </a:lnSpc>
              <a:spcAft>
                <a:spcPct val="0"/>
              </a:spcAft>
              <a:buFontTx/>
              <a:buNone/>
            </a:pPr>
            <a:r>
              <a:rPr lang="en-US" altLang="en-US" sz="1000" b="1"/>
              <a:t>2009</a:t>
            </a:r>
          </a:p>
        </p:txBody>
      </p:sp>
      <p:sp>
        <p:nvSpPr>
          <p:cNvPr id="21751" name="Oval 122"/>
          <p:cNvSpPr>
            <a:spLocks noChangeArrowheads="1"/>
          </p:cNvSpPr>
          <p:nvPr/>
        </p:nvSpPr>
        <p:spPr bwMode="auto">
          <a:xfrm>
            <a:off x="6526213" y="5913438"/>
            <a:ext cx="100012" cy="100012"/>
          </a:xfrm>
          <a:prstGeom prst="ellipse">
            <a:avLst/>
          </a:prstGeom>
          <a:solidFill>
            <a:srgbClr val="C00000"/>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52" name="Oval 123"/>
          <p:cNvSpPr>
            <a:spLocks noChangeArrowheads="1"/>
          </p:cNvSpPr>
          <p:nvPr/>
        </p:nvSpPr>
        <p:spPr bwMode="auto">
          <a:xfrm>
            <a:off x="6411913" y="5913438"/>
            <a:ext cx="100012" cy="100012"/>
          </a:xfrm>
          <a:prstGeom prst="ellipse">
            <a:avLst/>
          </a:prstGeom>
          <a:solidFill>
            <a:srgbClr val="C00000"/>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53" name="Oval 124"/>
          <p:cNvSpPr>
            <a:spLocks noChangeArrowheads="1"/>
          </p:cNvSpPr>
          <p:nvPr/>
        </p:nvSpPr>
        <p:spPr bwMode="auto">
          <a:xfrm>
            <a:off x="6235700" y="5913438"/>
            <a:ext cx="100013" cy="100012"/>
          </a:xfrm>
          <a:prstGeom prst="ellipse">
            <a:avLst/>
          </a:prstGeom>
          <a:solidFill>
            <a:srgbClr val="C00000"/>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54" name="Oval 125"/>
          <p:cNvSpPr>
            <a:spLocks noChangeArrowheads="1"/>
          </p:cNvSpPr>
          <p:nvPr/>
        </p:nvSpPr>
        <p:spPr bwMode="auto">
          <a:xfrm>
            <a:off x="6143625" y="5913438"/>
            <a:ext cx="100013" cy="100012"/>
          </a:xfrm>
          <a:prstGeom prst="ellipse">
            <a:avLst/>
          </a:prstGeom>
          <a:solidFill>
            <a:srgbClr val="C00000"/>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55" name="Oval 126"/>
          <p:cNvSpPr>
            <a:spLocks noChangeArrowheads="1"/>
          </p:cNvSpPr>
          <p:nvPr/>
        </p:nvSpPr>
        <p:spPr bwMode="auto">
          <a:xfrm>
            <a:off x="6983413" y="5913438"/>
            <a:ext cx="100012" cy="100012"/>
          </a:xfrm>
          <a:prstGeom prst="ellipse">
            <a:avLst/>
          </a:prstGeom>
          <a:solidFill>
            <a:srgbClr val="C00000"/>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21756" name="Oval 127"/>
          <p:cNvSpPr>
            <a:spLocks noChangeArrowheads="1"/>
          </p:cNvSpPr>
          <p:nvPr/>
        </p:nvSpPr>
        <p:spPr bwMode="auto">
          <a:xfrm>
            <a:off x="6826250" y="5913438"/>
            <a:ext cx="100013" cy="100012"/>
          </a:xfrm>
          <a:prstGeom prst="ellipse">
            <a:avLst/>
          </a:prstGeom>
          <a:solidFill>
            <a:srgbClr val="C00000"/>
          </a:solidFill>
          <a:ln w="9525">
            <a:solidFill>
              <a:srgbClr val="766A65"/>
            </a:solidFill>
            <a:round/>
            <a:headEnd/>
            <a:tailEnd/>
          </a:ln>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endParaRPr lang="en-US" altLang="en-US" sz="2400"/>
          </a:p>
        </p:txBody>
      </p:sp>
      <p:sp>
        <p:nvSpPr>
          <p:cNvPr id="43" name="Rectangle 42"/>
          <p:cNvSpPr/>
          <p:nvPr/>
        </p:nvSpPr>
        <p:spPr>
          <a:xfrm>
            <a:off x="1422400" y="2298700"/>
            <a:ext cx="6162675"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4" name="Rectangle 43"/>
          <p:cNvSpPr/>
          <p:nvPr/>
        </p:nvSpPr>
        <p:spPr>
          <a:xfrm flipV="1">
            <a:off x="1339850" y="3419475"/>
            <a:ext cx="6162675" cy="295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5" name="Rectangle 44"/>
          <p:cNvSpPr/>
          <p:nvPr/>
        </p:nvSpPr>
        <p:spPr>
          <a:xfrm>
            <a:off x="1339850" y="3714750"/>
            <a:ext cx="6162675" cy="2028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1" name="Rectangle 40"/>
          <p:cNvSpPr/>
          <p:nvPr/>
        </p:nvSpPr>
        <p:spPr>
          <a:xfrm>
            <a:off x="3732213" y="5826125"/>
            <a:ext cx="1138237" cy="2444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2" name="Rectangle 41"/>
          <p:cNvSpPr/>
          <p:nvPr/>
        </p:nvSpPr>
        <p:spPr>
          <a:xfrm>
            <a:off x="6010275" y="5788025"/>
            <a:ext cx="1138238" cy="2444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6" name="Rectangle 45"/>
          <p:cNvSpPr/>
          <p:nvPr/>
        </p:nvSpPr>
        <p:spPr>
          <a:xfrm>
            <a:off x="3522663" y="5826125"/>
            <a:ext cx="187325" cy="238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28944340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2000"/>
                                        <p:tgtEl>
                                          <p:spTgt spid="44"/>
                                        </p:tgtEl>
                                      </p:cBhvr>
                                    </p:animEffect>
                                    <p:set>
                                      <p:cBhvr>
                                        <p:cTn id="7" dur="1" fill="hold">
                                          <p:stCondLst>
                                            <p:cond delay="1999"/>
                                          </p:stCondLst>
                                        </p:cTn>
                                        <p:tgtEl>
                                          <p:spTgt spid="44"/>
                                        </p:tgtEl>
                                        <p:attrNameLst>
                                          <p:attrName>style.visibility</p:attrName>
                                        </p:attrNameLst>
                                      </p:cBhvr>
                                      <p:to>
                                        <p:strVal val="hidden"/>
                                      </p:to>
                                    </p:set>
                                  </p:childTnLst>
                                </p:cTn>
                              </p:par>
                              <p:par>
                                <p:cTn id="8" presetID="22" presetClass="exit" presetSubtype="8" fill="hold" grpId="0" nodeType="withEffect">
                                  <p:stCondLst>
                                    <p:cond delay="0"/>
                                  </p:stCondLst>
                                  <p:childTnLst>
                                    <p:animEffect transition="out" filter="wipe(left)">
                                      <p:cBhvr>
                                        <p:cTn id="9" dur="1000"/>
                                        <p:tgtEl>
                                          <p:spTgt spid="46"/>
                                        </p:tgtEl>
                                      </p:cBhvr>
                                    </p:animEffect>
                                    <p:set>
                                      <p:cBhvr>
                                        <p:cTn id="10" dur="1" fill="hold">
                                          <p:stCondLst>
                                            <p:cond delay="999"/>
                                          </p:stCondLst>
                                        </p:cTn>
                                        <p:tgtEl>
                                          <p:spTgt spid="4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20485"/>
                                        </p:tgtEl>
                                        <p:attrNameLst>
                                          <p:attrName>style.visibility</p:attrName>
                                        </p:attrNameLst>
                                      </p:cBhvr>
                                      <p:to>
                                        <p:strVal val="visible"/>
                                      </p:to>
                                    </p:set>
                                    <p:animEffect transition="in" filter="fade">
                                      <p:cBhvr>
                                        <p:cTn id="13" dur="1000"/>
                                        <p:tgtEl>
                                          <p:spTgt spid="2048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xit" presetSubtype="1" fill="hold" grpId="0" nodeType="clickEffect">
                                  <p:stCondLst>
                                    <p:cond delay="0"/>
                                  </p:stCondLst>
                                  <p:childTnLst>
                                    <p:animEffect transition="out" filter="wipe(up)">
                                      <p:cBhvr>
                                        <p:cTn id="17" dur="1000"/>
                                        <p:tgtEl>
                                          <p:spTgt spid="43"/>
                                        </p:tgtEl>
                                      </p:cBhvr>
                                    </p:animEffect>
                                    <p:set>
                                      <p:cBhvr>
                                        <p:cTn id="18" dur="1" fill="hold">
                                          <p:stCondLst>
                                            <p:cond delay="999"/>
                                          </p:stCondLst>
                                        </p:cTn>
                                        <p:tgtEl>
                                          <p:spTgt spid="43"/>
                                        </p:tgtEl>
                                        <p:attrNameLst>
                                          <p:attrName>style.visibility</p:attrName>
                                        </p:attrNameLst>
                                      </p:cBhvr>
                                      <p:to>
                                        <p:strVal val="hidden"/>
                                      </p:to>
                                    </p:set>
                                  </p:childTnLst>
                                </p:cTn>
                              </p:par>
                              <p:par>
                                <p:cTn id="19" presetID="22" presetClass="exit" presetSubtype="8" fill="hold" grpId="0" nodeType="withEffect">
                                  <p:stCondLst>
                                    <p:cond delay="0"/>
                                  </p:stCondLst>
                                  <p:childTnLst>
                                    <p:animEffect transition="out" filter="wipe(left)">
                                      <p:cBhvr>
                                        <p:cTn id="20" dur="1000"/>
                                        <p:tgtEl>
                                          <p:spTgt spid="41"/>
                                        </p:tgtEl>
                                      </p:cBhvr>
                                    </p:animEffect>
                                    <p:set>
                                      <p:cBhvr>
                                        <p:cTn id="21" dur="1" fill="hold">
                                          <p:stCondLst>
                                            <p:cond delay="999"/>
                                          </p:stCondLst>
                                        </p:cTn>
                                        <p:tgtEl>
                                          <p:spTgt spid="41"/>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20486"/>
                                        </p:tgtEl>
                                        <p:attrNameLst>
                                          <p:attrName>style.visibility</p:attrName>
                                        </p:attrNameLst>
                                      </p:cBhvr>
                                      <p:to>
                                        <p:strVal val="visible"/>
                                      </p:to>
                                    </p:set>
                                    <p:animEffect transition="in" filter="fade">
                                      <p:cBhvr>
                                        <p:cTn id="24" dur="1000"/>
                                        <p:tgtEl>
                                          <p:spTgt spid="2048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xit" presetSubtype="1" fill="hold" grpId="0" nodeType="clickEffect">
                                  <p:stCondLst>
                                    <p:cond delay="0"/>
                                  </p:stCondLst>
                                  <p:childTnLst>
                                    <p:animEffect transition="out" filter="wipe(up)">
                                      <p:cBhvr>
                                        <p:cTn id="28" dur="1000"/>
                                        <p:tgtEl>
                                          <p:spTgt spid="45"/>
                                        </p:tgtEl>
                                      </p:cBhvr>
                                    </p:animEffect>
                                    <p:set>
                                      <p:cBhvr>
                                        <p:cTn id="29" dur="1" fill="hold">
                                          <p:stCondLst>
                                            <p:cond delay="999"/>
                                          </p:stCondLst>
                                        </p:cTn>
                                        <p:tgtEl>
                                          <p:spTgt spid="45"/>
                                        </p:tgtEl>
                                        <p:attrNameLst>
                                          <p:attrName>style.visibility</p:attrName>
                                        </p:attrNameLst>
                                      </p:cBhvr>
                                      <p:to>
                                        <p:strVal val="hidden"/>
                                      </p:to>
                                    </p:set>
                                  </p:childTnLst>
                                </p:cTn>
                              </p:par>
                              <p:par>
                                <p:cTn id="30" presetID="22" presetClass="exit" presetSubtype="8" fill="hold" grpId="0" nodeType="withEffect">
                                  <p:stCondLst>
                                    <p:cond delay="0"/>
                                  </p:stCondLst>
                                  <p:childTnLst>
                                    <p:animEffect transition="out" filter="wipe(left)">
                                      <p:cBhvr>
                                        <p:cTn id="31" dur="1000"/>
                                        <p:tgtEl>
                                          <p:spTgt spid="42"/>
                                        </p:tgtEl>
                                      </p:cBhvr>
                                    </p:animEffect>
                                    <p:set>
                                      <p:cBhvr>
                                        <p:cTn id="32" dur="1" fill="hold">
                                          <p:stCondLst>
                                            <p:cond delay="999"/>
                                          </p:stCondLst>
                                        </p:cTn>
                                        <p:tgtEl>
                                          <p:spTgt spid="42"/>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20484"/>
                                        </p:tgtEl>
                                        <p:attrNameLst>
                                          <p:attrName>style.visibility</p:attrName>
                                        </p:attrNameLst>
                                      </p:cBhvr>
                                      <p:to>
                                        <p:strVal val="visible"/>
                                      </p:to>
                                    </p:set>
                                    <p:animEffect transition="in" filter="fade">
                                      <p:cBhvr>
                                        <p:cTn id="35" dur="1000"/>
                                        <p:tgtEl>
                                          <p:spTgt spid="20484"/>
                                        </p:tgtEl>
                                      </p:cBhvr>
                                    </p:animEffect>
                                  </p:childTnLst>
                                </p:cTn>
                              </p:par>
                            </p:childTnLst>
                          </p:cTn>
                        </p:par>
                        <p:par>
                          <p:cTn id="36" fill="hold" nodeType="afterGroup">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20487"/>
                                        </p:tgtEl>
                                        <p:attrNameLst>
                                          <p:attrName>style.visibility</p:attrName>
                                        </p:attrNameLst>
                                      </p:cBhvr>
                                      <p:to>
                                        <p:strVal val="visible"/>
                                      </p:to>
                                    </p:set>
                                    <p:animEffect transition="in" filter="fade">
                                      <p:cBhvr>
                                        <p:cTn id="39" dur="10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p:bldP spid="20486" grpId="0"/>
      <p:bldP spid="20487" grpId="0"/>
      <p:bldP spid="43" grpId="0" animBg="1"/>
      <p:bldP spid="44" grpId="0" animBg="1"/>
      <p:bldP spid="45" grpId="0" animBg="1"/>
      <p:bldP spid="41" grpId="0" animBg="1"/>
      <p:bldP spid="42" grpId="0" animBg="1"/>
      <p:bldP spid="4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20" descr="slide-1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37"/>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Rectangle 23"/>
          <p:cNvSpPr>
            <a:spLocks noGrp="1" noChangeArrowheads="1"/>
          </p:cNvSpPr>
          <p:nvPr>
            <p:ph type="title"/>
          </p:nvPr>
        </p:nvSpPr>
        <p:spPr>
          <a:xfrm>
            <a:off x="225425" y="119063"/>
            <a:ext cx="8678863" cy="793750"/>
          </a:xfrm>
        </p:spPr>
        <p:txBody>
          <a:bodyPr/>
          <a:lstStyle/>
          <a:p>
            <a:pPr eaLnBrk="1" hangingPunct="1"/>
            <a:r>
              <a:rPr lang="en-US" altLang="en-US"/>
              <a:t>People Behaving Badly</a:t>
            </a:r>
          </a:p>
        </p:txBody>
      </p:sp>
      <p:sp>
        <p:nvSpPr>
          <p:cNvPr id="23555" name="Slide Number Placeholder 2"/>
          <p:cNvSpPr>
            <a:spLocks noGrp="1"/>
          </p:cNvSpPr>
          <p:nvPr>
            <p:ph type="sldNum" sz="quarter" idx="10"/>
          </p:nvPr>
        </p:nvSpPr>
        <p:spPr>
          <a:xfrm>
            <a:off x="3487738" y="6502400"/>
            <a:ext cx="21336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100000"/>
              </a:lnSpc>
              <a:spcAft>
                <a:spcPct val="0"/>
              </a:spcAft>
              <a:buFontTx/>
              <a:buNone/>
            </a:pPr>
            <a:fld id="{17788CBD-1BC9-3F4C-AF38-A546796522B6}" type="slidenum">
              <a:rPr lang="en-US" altLang="en-US" sz="800"/>
              <a:pPr>
                <a:lnSpc>
                  <a:spcPct val="100000"/>
                </a:lnSpc>
                <a:spcAft>
                  <a:spcPct val="0"/>
                </a:spcAft>
                <a:buFontTx/>
                <a:buNone/>
              </a:pPr>
              <a:t>29</a:t>
            </a:fld>
            <a:endParaRPr lang="en-US" altLang="en-US" sz="800"/>
          </a:p>
        </p:txBody>
      </p:sp>
      <p:sp>
        <p:nvSpPr>
          <p:cNvPr id="23556" name="Title 1"/>
          <p:cNvSpPr txBox="1">
            <a:spLocks/>
          </p:cNvSpPr>
          <p:nvPr/>
        </p:nvSpPr>
        <p:spPr bwMode="auto">
          <a:xfrm>
            <a:off x="328613" y="368300"/>
            <a:ext cx="840581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a:lnSpc>
                <a:spcPct val="85000"/>
              </a:lnSpc>
              <a:spcAft>
                <a:spcPct val="0"/>
              </a:spcAft>
              <a:buFontTx/>
              <a:buNone/>
            </a:pPr>
            <a:endParaRPr lang="en-US" altLang="en-US" sz="2400" b="1"/>
          </a:p>
        </p:txBody>
      </p:sp>
      <p:sp>
        <p:nvSpPr>
          <p:cNvPr id="23557" name="TextBox 8"/>
          <p:cNvSpPr txBox="1">
            <a:spLocks noChangeArrowheads="1"/>
          </p:cNvSpPr>
          <p:nvPr/>
        </p:nvSpPr>
        <p:spPr bwMode="auto">
          <a:xfrm>
            <a:off x="5945188" y="1682750"/>
            <a:ext cx="13144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eaLnBrk="1" hangingPunct="1">
              <a:lnSpc>
                <a:spcPct val="100000"/>
              </a:lnSpc>
              <a:spcAft>
                <a:spcPct val="0"/>
              </a:spcAft>
              <a:buFontTx/>
              <a:buNone/>
            </a:pPr>
            <a:r>
              <a:rPr lang="en-US" altLang="en-US" sz="1000" b="1"/>
              <a:t>Nick</a:t>
            </a:r>
          </a:p>
          <a:p>
            <a:pPr eaLnBrk="1" hangingPunct="1">
              <a:lnSpc>
                <a:spcPct val="100000"/>
              </a:lnSpc>
              <a:spcAft>
                <a:spcPct val="0"/>
              </a:spcAft>
              <a:buFontTx/>
              <a:buNone/>
            </a:pPr>
            <a:r>
              <a:rPr lang="en-US" altLang="en-US" sz="1000" b="1"/>
              <a:t>AKA N*****</a:t>
            </a:r>
          </a:p>
          <a:p>
            <a:pPr eaLnBrk="1" hangingPunct="1">
              <a:lnSpc>
                <a:spcPct val="100000"/>
              </a:lnSpc>
              <a:spcAft>
                <a:spcPct val="0"/>
              </a:spcAft>
              <a:buFontTx/>
              <a:buNone/>
            </a:pPr>
            <a:r>
              <a:rPr lang="en-US" altLang="en-US" sz="1000" b="1"/>
              <a:t>Uses 4 different SSNs</a:t>
            </a:r>
          </a:p>
          <a:p>
            <a:pPr eaLnBrk="1" hangingPunct="1">
              <a:lnSpc>
                <a:spcPct val="100000"/>
              </a:lnSpc>
              <a:spcAft>
                <a:spcPct val="0"/>
              </a:spcAft>
              <a:buFontTx/>
              <a:buNone/>
            </a:pPr>
            <a:r>
              <a:rPr lang="en-US" altLang="en-US" sz="1000" b="1"/>
              <a:t>DOB manipulation</a:t>
            </a:r>
          </a:p>
        </p:txBody>
      </p:sp>
      <p:sp>
        <p:nvSpPr>
          <p:cNvPr id="23558" name="TextBox 20"/>
          <p:cNvSpPr txBox="1">
            <a:spLocks noChangeArrowheads="1"/>
          </p:cNvSpPr>
          <p:nvPr/>
        </p:nvSpPr>
        <p:spPr bwMode="auto">
          <a:xfrm>
            <a:off x="1955800" y="5111750"/>
            <a:ext cx="2273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eaLnBrk="1" hangingPunct="1">
              <a:lnSpc>
                <a:spcPct val="100000"/>
              </a:lnSpc>
              <a:spcAft>
                <a:spcPct val="0"/>
              </a:spcAft>
              <a:buFontTx/>
              <a:buNone/>
            </a:pPr>
            <a:r>
              <a:rPr lang="en-US" altLang="en-US" sz="1000" b="1"/>
              <a:t>Michael</a:t>
            </a:r>
          </a:p>
          <a:p>
            <a:pPr eaLnBrk="1" hangingPunct="1">
              <a:lnSpc>
                <a:spcPct val="100000"/>
              </a:lnSpc>
              <a:spcAft>
                <a:spcPct val="0"/>
              </a:spcAft>
              <a:buFontTx/>
              <a:buNone/>
            </a:pPr>
            <a:r>
              <a:rPr lang="en-US" altLang="en-US" sz="1000" b="1"/>
              <a:t>Convicted sex offender</a:t>
            </a:r>
          </a:p>
          <a:p>
            <a:pPr eaLnBrk="1" hangingPunct="1">
              <a:lnSpc>
                <a:spcPct val="100000"/>
              </a:lnSpc>
              <a:spcAft>
                <a:spcPct val="0"/>
              </a:spcAft>
              <a:buFontTx/>
              <a:buNone/>
            </a:pPr>
            <a:r>
              <a:rPr lang="en-US" altLang="en-US" sz="1000" b="1"/>
              <a:t>10 aliases, 6 SSNs, 5 DOBs</a:t>
            </a:r>
          </a:p>
          <a:p>
            <a:pPr eaLnBrk="1" hangingPunct="1">
              <a:lnSpc>
                <a:spcPct val="100000"/>
              </a:lnSpc>
              <a:spcAft>
                <a:spcPct val="0"/>
              </a:spcAft>
              <a:buFontTx/>
              <a:buNone/>
            </a:pPr>
            <a:r>
              <a:rPr lang="en-US" altLang="en-US" sz="1000" b="1"/>
              <a:t>Found working at a children’s summer camp under an alias</a:t>
            </a:r>
          </a:p>
        </p:txBody>
      </p:sp>
      <p:sp>
        <p:nvSpPr>
          <p:cNvPr id="23559" name="TextBox 14"/>
          <p:cNvSpPr txBox="1">
            <a:spLocks noChangeArrowheads="1"/>
          </p:cNvSpPr>
          <p:nvPr/>
        </p:nvSpPr>
        <p:spPr bwMode="auto">
          <a:xfrm>
            <a:off x="1955800" y="1809750"/>
            <a:ext cx="1316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eaLnBrk="1" hangingPunct="1">
              <a:lnSpc>
                <a:spcPct val="100000"/>
              </a:lnSpc>
              <a:spcAft>
                <a:spcPct val="0"/>
              </a:spcAft>
              <a:buFontTx/>
              <a:buNone/>
            </a:pPr>
            <a:r>
              <a:rPr lang="en-US" altLang="en-US" sz="1000" b="1"/>
              <a:t>Thomas</a:t>
            </a:r>
          </a:p>
          <a:p>
            <a:pPr eaLnBrk="1" hangingPunct="1">
              <a:lnSpc>
                <a:spcPct val="100000"/>
              </a:lnSpc>
              <a:spcAft>
                <a:spcPct val="0"/>
              </a:spcAft>
              <a:buFontTx/>
              <a:buNone/>
            </a:pPr>
            <a:r>
              <a:rPr lang="en-US" altLang="en-US" sz="1000" b="1"/>
              <a:t>Uses 7 different SSNs</a:t>
            </a:r>
          </a:p>
        </p:txBody>
      </p:sp>
      <p:sp>
        <p:nvSpPr>
          <p:cNvPr id="23560" name="TextBox 9"/>
          <p:cNvSpPr txBox="1">
            <a:spLocks noChangeArrowheads="1"/>
          </p:cNvSpPr>
          <p:nvPr/>
        </p:nvSpPr>
        <p:spPr bwMode="auto">
          <a:xfrm>
            <a:off x="1955800" y="3382963"/>
            <a:ext cx="1778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eaLnBrk="1" hangingPunct="1">
              <a:lnSpc>
                <a:spcPct val="100000"/>
              </a:lnSpc>
              <a:spcAft>
                <a:spcPct val="0"/>
              </a:spcAft>
              <a:buFontTx/>
              <a:buNone/>
            </a:pPr>
            <a:r>
              <a:rPr lang="en-US" altLang="en-US" sz="1000" b="1"/>
              <a:t>Taj</a:t>
            </a:r>
          </a:p>
          <a:p>
            <a:pPr eaLnBrk="1" hangingPunct="1">
              <a:lnSpc>
                <a:spcPct val="100000"/>
              </a:lnSpc>
              <a:spcAft>
                <a:spcPct val="0"/>
              </a:spcAft>
              <a:buFontTx/>
              <a:buNone/>
            </a:pPr>
            <a:r>
              <a:rPr lang="en-US" altLang="en-US" sz="1000" b="1"/>
              <a:t>AKA J****</a:t>
            </a:r>
          </a:p>
          <a:p>
            <a:pPr eaLnBrk="1" hangingPunct="1">
              <a:lnSpc>
                <a:spcPct val="100000"/>
              </a:lnSpc>
              <a:spcAft>
                <a:spcPct val="0"/>
              </a:spcAft>
              <a:buFontTx/>
              <a:buNone/>
            </a:pPr>
            <a:r>
              <a:rPr lang="en-US" altLang="en-US" sz="1000" b="1"/>
              <a:t>Uses 2 different SSNs</a:t>
            </a:r>
          </a:p>
          <a:p>
            <a:pPr eaLnBrk="1" hangingPunct="1">
              <a:lnSpc>
                <a:spcPct val="100000"/>
              </a:lnSpc>
              <a:spcAft>
                <a:spcPct val="0"/>
              </a:spcAft>
              <a:buFontTx/>
              <a:buNone/>
            </a:pPr>
            <a:r>
              <a:rPr lang="en-US" altLang="en-US" sz="1000" b="1"/>
              <a:t>Lots of DOB and address manipulation</a:t>
            </a:r>
          </a:p>
        </p:txBody>
      </p:sp>
      <p:sp>
        <p:nvSpPr>
          <p:cNvPr id="23561" name="TextBox 16"/>
          <p:cNvSpPr txBox="1">
            <a:spLocks noChangeArrowheads="1"/>
          </p:cNvSpPr>
          <p:nvPr/>
        </p:nvSpPr>
        <p:spPr bwMode="auto">
          <a:xfrm>
            <a:off x="5945188" y="3443288"/>
            <a:ext cx="20462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eaLnBrk="1" hangingPunct="1">
              <a:lnSpc>
                <a:spcPct val="100000"/>
              </a:lnSpc>
              <a:spcAft>
                <a:spcPct val="0"/>
              </a:spcAft>
              <a:buFontTx/>
              <a:buNone/>
            </a:pPr>
            <a:r>
              <a:rPr lang="en-US" altLang="en-US" sz="1000" b="1"/>
              <a:t>Tamisha Z***</a:t>
            </a:r>
          </a:p>
          <a:p>
            <a:pPr eaLnBrk="1" hangingPunct="1">
              <a:lnSpc>
                <a:spcPct val="100000"/>
              </a:lnSpc>
              <a:spcAft>
                <a:spcPct val="0"/>
              </a:spcAft>
              <a:buFontTx/>
              <a:buNone/>
            </a:pPr>
            <a:r>
              <a:rPr lang="en-US" altLang="en-US" sz="1000" b="1"/>
              <a:t>Defaulted on 3 wireless accounts</a:t>
            </a:r>
          </a:p>
          <a:p>
            <a:pPr eaLnBrk="1" hangingPunct="1">
              <a:lnSpc>
                <a:spcPct val="100000"/>
              </a:lnSpc>
              <a:spcAft>
                <a:spcPct val="0"/>
              </a:spcAft>
              <a:buFontTx/>
              <a:buNone/>
            </a:pPr>
            <a:r>
              <a:rPr lang="en-US" altLang="en-US" sz="1000" b="1"/>
              <a:t>Reapplied successfully as</a:t>
            </a:r>
          </a:p>
          <a:p>
            <a:pPr eaLnBrk="1" hangingPunct="1">
              <a:lnSpc>
                <a:spcPct val="100000"/>
              </a:lnSpc>
              <a:spcAft>
                <a:spcPct val="0"/>
              </a:spcAft>
              <a:buFontTx/>
              <a:buNone/>
            </a:pPr>
            <a:r>
              <a:rPr lang="en-US" altLang="en-US" sz="1000" b="1"/>
              <a:t>Tamisha V*** @ different address</a:t>
            </a:r>
          </a:p>
        </p:txBody>
      </p:sp>
      <p:sp>
        <p:nvSpPr>
          <p:cNvPr id="17" name="TextBox 16"/>
          <p:cNvSpPr txBox="1">
            <a:spLocks noChangeArrowheads="1"/>
          </p:cNvSpPr>
          <p:nvPr/>
        </p:nvSpPr>
        <p:spPr bwMode="auto">
          <a:xfrm>
            <a:off x="4792024" y="5203537"/>
            <a:ext cx="3349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Aft>
                <a:spcPts val="600"/>
              </a:spcAft>
              <a:buChar char="•"/>
              <a:defRPr sz="2000">
                <a:solidFill>
                  <a:schemeClr val="tx1"/>
                </a:solidFill>
                <a:latin typeface="Arial" charset="0"/>
                <a:ea typeface="ヒラギノ角ゴ Pro W3" charset="-128"/>
              </a:defRPr>
            </a:lvl1pPr>
            <a:lvl2pPr marL="742950" indent="-285750">
              <a:lnSpc>
                <a:spcPct val="90000"/>
              </a:lnSpc>
              <a:spcAft>
                <a:spcPts val="600"/>
              </a:spcAft>
              <a:buChar char="–"/>
              <a:defRPr>
                <a:solidFill>
                  <a:schemeClr val="tx1"/>
                </a:solidFill>
                <a:latin typeface="Arial" charset="0"/>
                <a:ea typeface="ヒラギノ角ゴ Pro W3" charset="-128"/>
              </a:defRPr>
            </a:lvl2pPr>
            <a:lvl3pPr marL="1143000" indent="-228600">
              <a:lnSpc>
                <a:spcPct val="90000"/>
              </a:lnSpc>
              <a:spcAft>
                <a:spcPts val="600"/>
              </a:spcAft>
              <a:buChar char="•"/>
              <a:defRPr sz="1600">
                <a:solidFill>
                  <a:schemeClr val="tx1"/>
                </a:solidFill>
                <a:latin typeface="Arial" charset="0"/>
                <a:ea typeface="ヒラギノ角ゴ Pro W3" charset="-128"/>
              </a:defRPr>
            </a:lvl3pPr>
            <a:lvl4pPr marL="1600200" indent="-228600">
              <a:lnSpc>
                <a:spcPct val="90000"/>
              </a:lnSpc>
              <a:spcAft>
                <a:spcPts val="300"/>
              </a:spcAft>
              <a:buChar char="–"/>
              <a:defRPr sz="1400">
                <a:solidFill>
                  <a:schemeClr val="tx1"/>
                </a:solidFill>
                <a:latin typeface="Arial" charset="0"/>
                <a:ea typeface="ヒラギノ角ゴ Pro W3" charset="-128"/>
              </a:defRPr>
            </a:lvl4pPr>
            <a:lvl5pPr marL="2057400" indent="-228600">
              <a:spcBef>
                <a:spcPct val="20000"/>
              </a:spcBef>
              <a:buChar char="»"/>
              <a:defRPr sz="1200">
                <a:solidFill>
                  <a:schemeClr val="tx1"/>
                </a:solidFill>
                <a:latin typeface="Arial" charset="0"/>
                <a:ea typeface="ヒラギノ角ゴ Pro W3" charset="-128"/>
              </a:defRPr>
            </a:lvl5pPr>
            <a:lvl6pPr marL="2514600" indent="-228600" eaLnBrk="0" fontAlgn="base" hangingPunct="0">
              <a:spcBef>
                <a:spcPct val="20000"/>
              </a:spcBef>
              <a:spcAft>
                <a:spcPct val="0"/>
              </a:spcAft>
              <a:buChar char="»"/>
              <a:defRPr sz="1200">
                <a:solidFill>
                  <a:schemeClr val="tx1"/>
                </a:solidFill>
                <a:latin typeface="Arial" charset="0"/>
                <a:ea typeface="ヒラギノ角ゴ Pro W3" charset="-128"/>
              </a:defRPr>
            </a:lvl6pPr>
            <a:lvl7pPr marL="2971800" indent="-228600" eaLnBrk="0" fontAlgn="base" hangingPunct="0">
              <a:spcBef>
                <a:spcPct val="20000"/>
              </a:spcBef>
              <a:spcAft>
                <a:spcPct val="0"/>
              </a:spcAft>
              <a:buChar char="»"/>
              <a:defRPr sz="1200">
                <a:solidFill>
                  <a:schemeClr val="tx1"/>
                </a:solidFill>
                <a:latin typeface="Arial" charset="0"/>
                <a:ea typeface="ヒラギノ角ゴ Pro W3" charset="-128"/>
              </a:defRPr>
            </a:lvl7pPr>
            <a:lvl8pPr marL="3429000" indent="-228600" eaLnBrk="0" fontAlgn="base" hangingPunct="0">
              <a:spcBef>
                <a:spcPct val="20000"/>
              </a:spcBef>
              <a:spcAft>
                <a:spcPct val="0"/>
              </a:spcAft>
              <a:buChar char="»"/>
              <a:defRPr sz="1200">
                <a:solidFill>
                  <a:schemeClr val="tx1"/>
                </a:solidFill>
                <a:latin typeface="Arial" charset="0"/>
                <a:ea typeface="ヒラギノ角ゴ Pro W3" charset="-128"/>
              </a:defRPr>
            </a:lvl8pPr>
            <a:lvl9pPr marL="3886200" indent="-228600" eaLnBrk="0" fontAlgn="base" hangingPunct="0">
              <a:spcBef>
                <a:spcPct val="20000"/>
              </a:spcBef>
              <a:spcAft>
                <a:spcPct val="0"/>
              </a:spcAft>
              <a:buChar char="»"/>
              <a:defRPr sz="1200">
                <a:solidFill>
                  <a:schemeClr val="tx1"/>
                </a:solidFill>
                <a:latin typeface="Arial" charset="0"/>
                <a:ea typeface="ヒラギノ角ゴ Pro W3" charset="-128"/>
              </a:defRPr>
            </a:lvl9pPr>
          </a:lstStyle>
          <a:p>
            <a:pPr eaLnBrk="1" hangingPunct="1">
              <a:lnSpc>
                <a:spcPct val="100000"/>
              </a:lnSpc>
              <a:spcAft>
                <a:spcPct val="0"/>
              </a:spcAft>
              <a:buFontTx/>
              <a:buNone/>
            </a:pPr>
            <a:r>
              <a:rPr lang="en-US" altLang="en-US" sz="1600" dirty="0"/>
              <a:t>Requires ability to see across many businesses and events</a:t>
            </a:r>
          </a:p>
        </p:txBody>
      </p:sp>
    </p:spTree>
    <p:extLst>
      <p:ext uri="{BB962C8B-B14F-4D97-AF65-F5344CB8AC3E}">
        <p14:creationId xmlns:p14="http://schemas.microsoft.com/office/powerpoint/2010/main" val="166349249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1" y="112785"/>
            <a:ext cx="8767483" cy="1325563"/>
          </a:xfrm>
        </p:spPr>
        <p:txBody>
          <a:bodyPr>
            <a:normAutofit/>
          </a:bodyPr>
          <a:lstStyle/>
          <a:p>
            <a:r>
              <a:rPr lang="en-US" sz="3600" dirty="0">
                <a:latin typeface="+mn-lt"/>
              </a:rPr>
              <a:t>Find Records For a Thomas Williams</a:t>
            </a:r>
          </a:p>
        </p:txBody>
      </p:sp>
      <p:sp>
        <p:nvSpPr>
          <p:cNvPr id="4" name="Content Placeholder 3"/>
          <p:cNvSpPr>
            <a:spLocks noGrp="1"/>
          </p:cNvSpPr>
          <p:nvPr>
            <p:ph sz="half" idx="2"/>
          </p:nvPr>
        </p:nvSpPr>
        <p:spPr>
          <a:xfrm>
            <a:off x="341827" y="1438348"/>
            <a:ext cx="7744897" cy="4905899"/>
          </a:xfrm>
        </p:spPr>
        <p:txBody>
          <a:bodyPr>
            <a:normAutofit/>
          </a:bodyPr>
          <a:lstStyle/>
          <a:p>
            <a:pPr marL="0" indent="0">
              <a:lnSpc>
                <a:spcPct val="100000"/>
              </a:lnSpc>
              <a:spcBef>
                <a:spcPts val="0"/>
              </a:spcBef>
              <a:buNone/>
            </a:pPr>
            <a:r>
              <a:rPr lang="en-US" sz="2400" dirty="0"/>
              <a:t>The FBI came to our NY organization and asked for help. They got a tip that someone named Thomas Williams is involved in some criminal activity.</a:t>
            </a:r>
          </a:p>
          <a:p>
            <a:pPr marL="0" indent="0">
              <a:lnSpc>
                <a:spcPct val="100000"/>
              </a:lnSpc>
              <a:spcBef>
                <a:spcPts val="0"/>
              </a:spcBef>
              <a:buNone/>
            </a:pPr>
            <a:endParaRPr lang="en-US" sz="2400" dirty="0"/>
          </a:p>
          <a:p>
            <a:pPr marL="0" indent="0">
              <a:lnSpc>
                <a:spcPct val="100000"/>
              </a:lnSpc>
              <a:spcBef>
                <a:spcPts val="0"/>
              </a:spcBef>
              <a:buNone/>
            </a:pPr>
            <a:r>
              <a:rPr lang="en-US" sz="2400" dirty="0"/>
              <a:t>They want us to find all the property records in our data that are associated with a person named Thomas Williams.</a:t>
            </a:r>
          </a:p>
          <a:p>
            <a:pPr marL="0" indent="0">
              <a:lnSpc>
                <a:spcPct val="100000"/>
              </a:lnSpc>
              <a:spcBef>
                <a:spcPts val="0"/>
              </a:spcBef>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a:xfrm>
            <a:off x="6475998" y="6344568"/>
            <a:ext cx="2057400" cy="365125"/>
          </a:xfrm>
        </p:spPr>
        <p:txBody>
          <a:bodyPr/>
          <a:lstStyle/>
          <a:p>
            <a:fld id="{88CD9788-50B9-FE4F-BD86-303CACCBE7E1}" type="slidenum">
              <a:rPr lang="en-US" smtClean="0"/>
              <a:t>3</a:t>
            </a:fld>
            <a:endParaRPr lang="en-US" dirty="0"/>
          </a:p>
        </p:txBody>
      </p:sp>
    </p:spTree>
    <p:extLst>
      <p:ext uri="{BB962C8B-B14F-4D97-AF65-F5344CB8AC3E}">
        <p14:creationId xmlns:p14="http://schemas.microsoft.com/office/powerpoint/2010/main" val="312217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US" sz="3600" dirty="0">
                <a:latin typeface="+mn-lt"/>
              </a:rPr>
              <a:t>Example Severe Identity Manipulator</a:t>
            </a:r>
          </a:p>
        </p:txBody>
      </p:sp>
      <p:sp>
        <p:nvSpPr>
          <p:cNvPr id="5" name="Slide Number Placeholder 4"/>
          <p:cNvSpPr>
            <a:spLocks noGrp="1"/>
          </p:cNvSpPr>
          <p:nvPr>
            <p:ph type="sldNum" sz="quarter" idx="12"/>
          </p:nvPr>
        </p:nvSpPr>
        <p:spPr/>
        <p:txBody>
          <a:bodyPr/>
          <a:lstStyle/>
          <a:p>
            <a:fld id="{88CD9788-50B9-FE4F-BD86-303CACCBE7E1}" type="slidenum">
              <a:rPr lang="en-US" smtClean="0"/>
              <a:t>30</a:t>
            </a:fld>
            <a:endParaRPr lang="en-US"/>
          </a:p>
        </p:txBody>
      </p:sp>
      <p:sp>
        <p:nvSpPr>
          <p:cNvPr id="4" name="TextBox 3">
            <a:extLst>
              <a:ext uri="{FF2B5EF4-FFF2-40B4-BE49-F238E27FC236}">
                <a16:creationId xmlns:a16="http://schemas.microsoft.com/office/drawing/2014/main" id="{F3EBE7DD-21AD-3546-99D4-C24BF7D21332}"/>
              </a:ext>
            </a:extLst>
          </p:cNvPr>
          <p:cNvSpPr txBox="1"/>
          <p:nvPr/>
        </p:nvSpPr>
        <p:spPr>
          <a:xfrm>
            <a:off x="1435974" y="6112471"/>
            <a:ext cx="931762" cy="461665"/>
          </a:xfrm>
          <a:prstGeom prst="rect">
            <a:avLst/>
          </a:prstGeom>
          <a:noFill/>
        </p:spPr>
        <p:txBody>
          <a:bodyPr wrap="square" rtlCol="0">
            <a:spAutoFit/>
          </a:bodyPr>
          <a:lstStyle/>
          <a:p>
            <a:pPr algn="ctr"/>
            <a:r>
              <a:rPr lang="en-US" sz="1200" dirty="0"/>
              <a:t>9 different first names</a:t>
            </a:r>
          </a:p>
        </p:txBody>
      </p:sp>
      <p:sp>
        <p:nvSpPr>
          <p:cNvPr id="7" name="TextBox 6">
            <a:extLst>
              <a:ext uri="{FF2B5EF4-FFF2-40B4-BE49-F238E27FC236}">
                <a16:creationId xmlns:a16="http://schemas.microsoft.com/office/drawing/2014/main" id="{630D2BA5-1319-1347-A7FE-9F749C3DB772}"/>
              </a:ext>
            </a:extLst>
          </p:cNvPr>
          <p:cNvSpPr txBox="1"/>
          <p:nvPr/>
        </p:nvSpPr>
        <p:spPr>
          <a:xfrm>
            <a:off x="2236556" y="6112470"/>
            <a:ext cx="931762" cy="461665"/>
          </a:xfrm>
          <a:prstGeom prst="rect">
            <a:avLst/>
          </a:prstGeom>
          <a:noFill/>
        </p:spPr>
        <p:txBody>
          <a:bodyPr wrap="square" rtlCol="0">
            <a:spAutoFit/>
          </a:bodyPr>
          <a:lstStyle/>
          <a:p>
            <a:pPr algn="ctr"/>
            <a:r>
              <a:rPr lang="en-US" sz="1200" dirty="0"/>
              <a:t>5 different last names</a:t>
            </a:r>
          </a:p>
        </p:txBody>
      </p:sp>
      <p:sp>
        <p:nvSpPr>
          <p:cNvPr id="8" name="TextBox 7">
            <a:extLst>
              <a:ext uri="{FF2B5EF4-FFF2-40B4-BE49-F238E27FC236}">
                <a16:creationId xmlns:a16="http://schemas.microsoft.com/office/drawing/2014/main" id="{82650007-39FF-BB49-BE60-E73C7D6DB619}"/>
              </a:ext>
            </a:extLst>
          </p:cNvPr>
          <p:cNvSpPr txBox="1"/>
          <p:nvPr/>
        </p:nvSpPr>
        <p:spPr>
          <a:xfrm>
            <a:off x="3037138" y="6112470"/>
            <a:ext cx="931762" cy="461665"/>
          </a:xfrm>
          <a:prstGeom prst="rect">
            <a:avLst/>
          </a:prstGeom>
          <a:noFill/>
        </p:spPr>
        <p:txBody>
          <a:bodyPr wrap="square" rtlCol="0">
            <a:spAutoFit/>
          </a:bodyPr>
          <a:lstStyle/>
          <a:p>
            <a:pPr algn="ctr"/>
            <a:r>
              <a:rPr lang="en-US" sz="1200" dirty="0"/>
              <a:t>24 different SSNs</a:t>
            </a:r>
          </a:p>
        </p:txBody>
      </p:sp>
      <p:sp>
        <p:nvSpPr>
          <p:cNvPr id="9" name="TextBox 8">
            <a:extLst>
              <a:ext uri="{FF2B5EF4-FFF2-40B4-BE49-F238E27FC236}">
                <a16:creationId xmlns:a16="http://schemas.microsoft.com/office/drawing/2014/main" id="{5AB29659-4324-2D45-84EC-4CD0B32A180D}"/>
              </a:ext>
            </a:extLst>
          </p:cNvPr>
          <p:cNvSpPr txBox="1"/>
          <p:nvPr/>
        </p:nvSpPr>
        <p:spPr>
          <a:xfrm>
            <a:off x="3837720" y="6112469"/>
            <a:ext cx="931762" cy="646331"/>
          </a:xfrm>
          <a:prstGeom prst="rect">
            <a:avLst/>
          </a:prstGeom>
          <a:noFill/>
        </p:spPr>
        <p:txBody>
          <a:bodyPr wrap="square" rtlCol="0">
            <a:spAutoFit/>
          </a:bodyPr>
          <a:lstStyle/>
          <a:p>
            <a:pPr algn="ctr"/>
            <a:r>
              <a:rPr lang="en-US" sz="1200" dirty="0"/>
              <a:t>11 different dates of birth</a:t>
            </a:r>
          </a:p>
        </p:txBody>
      </p:sp>
      <p:sp>
        <p:nvSpPr>
          <p:cNvPr id="10" name="TextBox 9">
            <a:extLst>
              <a:ext uri="{FF2B5EF4-FFF2-40B4-BE49-F238E27FC236}">
                <a16:creationId xmlns:a16="http://schemas.microsoft.com/office/drawing/2014/main" id="{89FB8213-4DF3-F040-A7C0-F787341B453C}"/>
              </a:ext>
            </a:extLst>
          </p:cNvPr>
          <p:cNvSpPr txBox="1"/>
          <p:nvPr/>
        </p:nvSpPr>
        <p:spPr>
          <a:xfrm>
            <a:off x="4942379" y="6170882"/>
            <a:ext cx="1514112" cy="461665"/>
          </a:xfrm>
          <a:prstGeom prst="rect">
            <a:avLst/>
          </a:prstGeom>
          <a:noFill/>
        </p:spPr>
        <p:txBody>
          <a:bodyPr wrap="square" rtlCol="0">
            <a:spAutoFit/>
          </a:bodyPr>
          <a:lstStyle/>
          <a:p>
            <a:pPr algn="ctr"/>
            <a:r>
              <a:rPr lang="en-US" sz="1200" dirty="0"/>
              <a:t>Suspicious address variation</a:t>
            </a:r>
          </a:p>
        </p:txBody>
      </p:sp>
      <p:sp>
        <p:nvSpPr>
          <p:cNvPr id="11" name="TextBox 10">
            <a:extLst>
              <a:ext uri="{FF2B5EF4-FFF2-40B4-BE49-F238E27FC236}">
                <a16:creationId xmlns:a16="http://schemas.microsoft.com/office/drawing/2014/main" id="{2CB60C68-0E98-6947-B2A6-FF96125610BE}"/>
              </a:ext>
            </a:extLst>
          </p:cNvPr>
          <p:cNvSpPr txBox="1"/>
          <p:nvPr/>
        </p:nvSpPr>
        <p:spPr>
          <a:xfrm>
            <a:off x="7066344" y="2129743"/>
            <a:ext cx="1237839" cy="646331"/>
          </a:xfrm>
          <a:prstGeom prst="rect">
            <a:avLst/>
          </a:prstGeom>
          <a:noFill/>
        </p:spPr>
        <p:txBody>
          <a:bodyPr wrap="none" rtlCol="0">
            <a:spAutoFit/>
          </a:bodyPr>
          <a:lstStyle/>
          <a:p>
            <a:pPr algn="ctr"/>
            <a:r>
              <a:rPr lang="en-US" dirty="0"/>
              <a:t>Likely SSN:</a:t>
            </a:r>
          </a:p>
          <a:p>
            <a:pPr algn="ctr"/>
            <a:r>
              <a:rPr lang="en-US" dirty="0"/>
              <a:t>590530044</a:t>
            </a:r>
          </a:p>
        </p:txBody>
      </p:sp>
      <p:sp>
        <p:nvSpPr>
          <p:cNvPr id="12" name="TextBox 11">
            <a:extLst>
              <a:ext uri="{FF2B5EF4-FFF2-40B4-BE49-F238E27FC236}">
                <a16:creationId xmlns:a16="http://schemas.microsoft.com/office/drawing/2014/main" id="{ADF3B8B3-198B-CC4A-AD22-74EB5BD3E991}"/>
              </a:ext>
            </a:extLst>
          </p:cNvPr>
          <p:cNvSpPr txBox="1"/>
          <p:nvPr/>
        </p:nvSpPr>
        <p:spPr>
          <a:xfrm>
            <a:off x="7135071" y="3257088"/>
            <a:ext cx="1240019" cy="646331"/>
          </a:xfrm>
          <a:prstGeom prst="rect">
            <a:avLst/>
          </a:prstGeom>
          <a:noFill/>
        </p:spPr>
        <p:txBody>
          <a:bodyPr wrap="none" rtlCol="0">
            <a:spAutoFit/>
          </a:bodyPr>
          <a:lstStyle/>
          <a:p>
            <a:pPr algn="ctr"/>
            <a:r>
              <a:rPr lang="en-US" dirty="0"/>
              <a:t>Likely DOB:</a:t>
            </a:r>
          </a:p>
          <a:p>
            <a:pPr algn="ctr"/>
            <a:r>
              <a:rPr lang="en-US" dirty="0"/>
              <a:t>1/27/1969</a:t>
            </a:r>
          </a:p>
        </p:txBody>
      </p:sp>
      <p:pic>
        <p:nvPicPr>
          <p:cNvPr id="13" name="Picture 12">
            <a:extLst>
              <a:ext uri="{FF2B5EF4-FFF2-40B4-BE49-F238E27FC236}">
                <a16:creationId xmlns:a16="http://schemas.microsoft.com/office/drawing/2014/main" id="{0DD46CDE-A5E5-7742-9E16-4DF5BA5531AC}"/>
              </a:ext>
            </a:extLst>
          </p:cNvPr>
          <p:cNvPicPr>
            <a:picLocks noChangeAspect="1"/>
          </p:cNvPicPr>
          <p:nvPr/>
        </p:nvPicPr>
        <p:blipFill>
          <a:blip r:embed="rId2"/>
          <a:stretch>
            <a:fillRect/>
          </a:stretch>
        </p:blipFill>
        <p:spPr>
          <a:xfrm>
            <a:off x="1435974" y="994368"/>
            <a:ext cx="5397500" cy="5118100"/>
          </a:xfrm>
          <a:prstGeom prst="rect">
            <a:avLst/>
          </a:prstGeom>
        </p:spPr>
      </p:pic>
    </p:spTree>
    <p:extLst>
      <p:ext uri="{BB962C8B-B14F-4D97-AF65-F5344CB8AC3E}">
        <p14:creationId xmlns:p14="http://schemas.microsoft.com/office/powerpoint/2010/main" val="3391950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73" y="60385"/>
            <a:ext cx="8791832" cy="1325563"/>
          </a:xfrm>
        </p:spPr>
        <p:txBody>
          <a:bodyPr>
            <a:normAutofit/>
          </a:bodyPr>
          <a:lstStyle/>
          <a:p>
            <a:r>
              <a:rPr lang="en-US" sz="3600" dirty="0">
                <a:latin typeface="+mn-lt"/>
              </a:rPr>
              <a:t>Must Distinguish Between Typos and Deliberate Manipulation</a:t>
            </a:r>
          </a:p>
        </p:txBody>
      </p:sp>
      <p:sp>
        <p:nvSpPr>
          <p:cNvPr id="5" name="Slide Number Placeholder 4"/>
          <p:cNvSpPr>
            <a:spLocks noGrp="1"/>
          </p:cNvSpPr>
          <p:nvPr>
            <p:ph type="sldNum" sz="quarter" idx="12"/>
          </p:nvPr>
        </p:nvSpPr>
        <p:spPr/>
        <p:txBody>
          <a:bodyPr/>
          <a:lstStyle/>
          <a:p>
            <a:fld id="{88CD9788-50B9-FE4F-BD86-303CACCBE7E1}" type="slidenum">
              <a:rPr lang="en-US" smtClean="0"/>
              <a:t>31</a:t>
            </a:fld>
            <a:endParaRPr lang="en-US"/>
          </a:p>
        </p:txBody>
      </p:sp>
      <p:sp>
        <p:nvSpPr>
          <p:cNvPr id="4" name="TextBox 3">
            <a:extLst>
              <a:ext uri="{FF2B5EF4-FFF2-40B4-BE49-F238E27FC236}">
                <a16:creationId xmlns:a16="http://schemas.microsoft.com/office/drawing/2014/main" id="{164AC023-E685-CD46-9826-B8399F696E6D}"/>
              </a:ext>
            </a:extLst>
          </p:cNvPr>
          <p:cNvSpPr txBox="1"/>
          <p:nvPr/>
        </p:nvSpPr>
        <p:spPr>
          <a:xfrm>
            <a:off x="1101973" y="1306505"/>
            <a:ext cx="6232988" cy="1200329"/>
          </a:xfrm>
          <a:prstGeom prst="rect">
            <a:avLst/>
          </a:prstGeom>
          <a:noFill/>
        </p:spPr>
        <p:txBody>
          <a:bodyPr wrap="none" rtlCol="0">
            <a:spAutoFit/>
          </a:bodyPr>
          <a:lstStyle/>
          <a:p>
            <a:pPr marL="194310" indent="-194310">
              <a:buFont typeface="Arial" panose="020B0604020202020204" pitchFamily="34" charset="0"/>
              <a:buChar char="•"/>
            </a:pPr>
            <a:r>
              <a:rPr lang="en-US" sz="2400" dirty="0"/>
              <a:t>Look for frequent, systematic variation in fields</a:t>
            </a:r>
          </a:p>
          <a:p>
            <a:pPr marL="194310" indent="-194310">
              <a:buFont typeface="Arial" panose="020B0604020202020204" pitchFamily="34" charset="0"/>
              <a:buChar char="•"/>
            </a:pPr>
            <a:r>
              <a:rPr lang="en-US" sz="2400" dirty="0"/>
              <a:t>Many variations, each with a small difference</a:t>
            </a:r>
          </a:p>
          <a:p>
            <a:pPr marL="194310" indent="-194310">
              <a:buFont typeface="Arial" panose="020B0604020202020204" pitchFamily="34" charset="0"/>
              <a:buChar char="•"/>
            </a:pPr>
            <a:r>
              <a:rPr lang="en-US" sz="2400" dirty="0"/>
              <a:t>Example systematic field variations:</a:t>
            </a:r>
          </a:p>
        </p:txBody>
      </p:sp>
      <p:grpSp>
        <p:nvGrpSpPr>
          <p:cNvPr id="12" name="Group 11">
            <a:extLst>
              <a:ext uri="{FF2B5EF4-FFF2-40B4-BE49-F238E27FC236}">
                <a16:creationId xmlns:a16="http://schemas.microsoft.com/office/drawing/2014/main" id="{F2C683C8-48F9-9F4E-99C9-B77C4BD1764C}"/>
              </a:ext>
            </a:extLst>
          </p:cNvPr>
          <p:cNvGrpSpPr/>
          <p:nvPr/>
        </p:nvGrpSpPr>
        <p:grpSpPr>
          <a:xfrm>
            <a:off x="1047291" y="2555615"/>
            <a:ext cx="6656659" cy="1754326"/>
            <a:chOff x="994533" y="2684564"/>
            <a:chExt cx="6656659" cy="1754326"/>
          </a:xfrm>
        </p:grpSpPr>
        <p:sp>
          <p:nvSpPr>
            <p:cNvPr id="6" name="TextBox 5">
              <a:extLst>
                <a:ext uri="{FF2B5EF4-FFF2-40B4-BE49-F238E27FC236}">
                  <a16:creationId xmlns:a16="http://schemas.microsoft.com/office/drawing/2014/main" id="{045BA8BC-CDFD-C743-936D-55136C7DF4C8}"/>
                </a:ext>
              </a:extLst>
            </p:cNvPr>
            <p:cNvSpPr txBox="1"/>
            <p:nvPr/>
          </p:nvSpPr>
          <p:spPr>
            <a:xfrm>
              <a:off x="994533" y="2684564"/>
              <a:ext cx="1121204" cy="1754326"/>
            </a:xfrm>
            <a:prstGeom prst="rect">
              <a:avLst/>
            </a:prstGeom>
            <a:noFill/>
          </p:spPr>
          <p:txBody>
            <a:bodyPr wrap="none" rtlCol="0">
              <a:spAutoFit/>
            </a:bodyPr>
            <a:lstStyle/>
            <a:p>
              <a:pPr algn="ctr"/>
              <a:r>
                <a:rPr lang="en-US" b="1" dirty="0"/>
                <a:t>Numbers:</a:t>
              </a:r>
            </a:p>
            <a:p>
              <a:pPr algn="ctr"/>
              <a:r>
                <a:rPr lang="en-US" dirty="0"/>
                <a:t>…2301</a:t>
              </a:r>
            </a:p>
            <a:p>
              <a:pPr algn="ctr"/>
              <a:r>
                <a:rPr lang="en-US" dirty="0"/>
                <a:t>…2302</a:t>
              </a:r>
            </a:p>
            <a:p>
              <a:pPr algn="ctr"/>
              <a:r>
                <a:rPr lang="en-US" dirty="0"/>
                <a:t>…2303</a:t>
              </a:r>
            </a:p>
            <a:p>
              <a:pPr algn="ctr"/>
              <a:r>
                <a:rPr lang="en-US" dirty="0"/>
                <a:t>…2304</a:t>
              </a:r>
            </a:p>
            <a:p>
              <a:pPr algn="ctr"/>
              <a:r>
                <a:rPr lang="en-US" dirty="0"/>
                <a:t>…2305</a:t>
              </a:r>
            </a:p>
          </p:txBody>
        </p:sp>
        <p:sp>
          <p:nvSpPr>
            <p:cNvPr id="7" name="TextBox 6">
              <a:extLst>
                <a:ext uri="{FF2B5EF4-FFF2-40B4-BE49-F238E27FC236}">
                  <a16:creationId xmlns:a16="http://schemas.microsoft.com/office/drawing/2014/main" id="{3ECD54A1-C2D9-914E-BB14-CBE9A657BB66}"/>
                </a:ext>
              </a:extLst>
            </p:cNvPr>
            <p:cNvSpPr txBox="1"/>
            <p:nvPr/>
          </p:nvSpPr>
          <p:spPr>
            <a:xfrm>
              <a:off x="2686159" y="2684564"/>
              <a:ext cx="1183336" cy="1754326"/>
            </a:xfrm>
            <a:prstGeom prst="rect">
              <a:avLst/>
            </a:prstGeom>
            <a:noFill/>
          </p:spPr>
          <p:txBody>
            <a:bodyPr wrap="none" rtlCol="0">
              <a:spAutoFit/>
            </a:bodyPr>
            <a:lstStyle/>
            <a:p>
              <a:pPr algn="ctr"/>
              <a:r>
                <a:rPr lang="en-US" b="1" dirty="0"/>
                <a:t>Dates:</a:t>
              </a:r>
            </a:p>
            <a:p>
              <a:pPr algn="ctr"/>
              <a:r>
                <a:rPr lang="en-US" dirty="0"/>
                <a:t>3/24/1985</a:t>
              </a:r>
            </a:p>
            <a:p>
              <a:pPr algn="ctr"/>
              <a:r>
                <a:rPr lang="en-US" dirty="0"/>
                <a:t>3/25/1985</a:t>
              </a:r>
            </a:p>
            <a:p>
              <a:pPr algn="ctr"/>
              <a:r>
                <a:rPr lang="en-US" dirty="0"/>
                <a:t>3/26/1985</a:t>
              </a:r>
            </a:p>
            <a:p>
              <a:pPr algn="ctr"/>
              <a:r>
                <a:rPr lang="en-US" dirty="0"/>
                <a:t>4/24/1984</a:t>
              </a:r>
            </a:p>
            <a:p>
              <a:pPr algn="ctr"/>
              <a:r>
                <a:rPr lang="en-US" dirty="0"/>
                <a:t>3/24/1986</a:t>
              </a:r>
            </a:p>
          </p:txBody>
        </p:sp>
        <p:sp>
          <p:nvSpPr>
            <p:cNvPr id="8" name="TextBox 7">
              <a:extLst>
                <a:ext uri="{FF2B5EF4-FFF2-40B4-BE49-F238E27FC236}">
                  <a16:creationId xmlns:a16="http://schemas.microsoft.com/office/drawing/2014/main" id="{E95FF4F1-3F43-0A47-BE82-918606FCA14B}"/>
                </a:ext>
              </a:extLst>
            </p:cNvPr>
            <p:cNvSpPr txBox="1"/>
            <p:nvPr/>
          </p:nvSpPr>
          <p:spPr>
            <a:xfrm>
              <a:off x="4436711" y="2684564"/>
              <a:ext cx="1343061" cy="1754326"/>
            </a:xfrm>
            <a:prstGeom prst="rect">
              <a:avLst/>
            </a:prstGeom>
            <a:noFill/>
          </p:spPr>
          <p:txBody>
            <a:bodyPr wrap="none" rtlCol="0">
              <a:spAutoFit/>
            </a:bodyPr>
            <a:lstStyle/>
            <a:p>
              <a:pPr algn="ctr"/>
              <a:r>
                <a:rPr lang="en-US" b="1" dirty="0"/>
                <a:t>First names:</a:t>
              </a:r>
            </a:p>
            <a:p>
              <a:pPr algn="ctr"/>
              <a:r>
                <a:rPr lang="en-US" dirty="0"/>
                <a:t>John</a:t>
              </a:r>
            </a:p>
            <a:p>
              <a:pPr algn="ctr"/>
              <a:r>
                <a:rPr lang="en-US" dirty="0"/>
                <a:t>Jon</a:t>
              </a:r>
            </a:p>
            <a:p>
              <a:pPr algn="ctr"/>
              <a:r>
                <a:rPr lang="en-US" dirty="0"/>
                <a:t>Johnny</a:t>
              </a:r>
            </a:p>
            <a:p>
              <a:pPr algn="ctr"/>
              <a:r>
                <a:rPr lang="en-US" dirty="0" err="1"/>
                <a:t>Johny</a:t>
              </a:r>
              <a:endParaRPr lang="en-US" dirty="0"/>
            </a:p>
            <a:p>
              <a:pPr algn="ctr"/>
              <a:r>
                <a:rPr lang="en-US" dirty="0" err="1"/>
                <a:t>Johnie</a:t>
              </a:r>
              <a:endParaRPr lang="en-US" dirty="0"/>
            </a:p>
          </p:txBody>
        </p:sp>
        <p:sp>
          <p:nvSpPr>
            <p:cNvPr id="9" name="TextBox 8">
              <a:extLst>
                <a:ext uri="{FF2B5EF4-FFF2-40B4-BE49-F238E27FC236}">
                  <a16:creationId xmlns:a16="http://schemas.microsoft.com/office/drawing/2014/main" id="{4D59DE1C-557E-2E46-92A1-A14DAE734F34}"/>
                </a:ext>
              </a:extLst>
            </p:cNvPr>
            <p:cNvSpPr txBox="1"/>
            <p:nvPr/>
          </p:nvSpPr>
          <p:spPr>
            <a:xfrm>
              <a:off x="6337370" y="2684564"/>
              <a:ext cx="1313822" cy="1754326"/>
            </a:xfrm>
            <a:prstGeom prst="rect">
              <a:avLst/>
            </a:prstGeom>
            <a:noFill/>
          </p:spPr>
          <p:txBody>
            <a:bodyPr wrap="none" rtlCol="0">
              <a:spAutoFit/>
            </a:bodyPr>
            <a:lstStyle/>
            <a:p>
              <a:pPr algn="ctr"/>
              <a:r>
                <a:rPr lang="en-US" b="1" dirty="0"/>
                <a:t>Last names:</a:t>
              </a:r>
            </a:p>
            <a:p>
              <a:pPr algn="ctr"/>
              <a:r>
                <a:rPr lang="en-US" dirty="0"/>
                <a:t>Harrison</a:t>
              </a:r>
            </a:p>
            <a:p>
              <a:pPr algn="ctr"/>
              <a:r>
                <a:rPr lang="en-US" dirty="0" err="1"/>
                <a:t>Harrisen</a:t>
              </a:r>
              <a:endParaRPr lang="en-US" dirty="0"/>
            </a:p>
            <a:p>
              <a:pPr algn="ctr"/>
              <a:r>
                <a:rPr lang="en-US" dirty="0" err="1"/>
                <a:t>Harison</a:t>
              </a:r>
              <a:endParaRPr lang="en-US" dirty="0"/>
            </a:p>
            <a:p>
              <a:pPr algn="ctr"/>
              <a:r>
                <a:rPr lang="en-US" dirty="0"/>
                <a:t>Harris</a:t>
              </a:r>
            </a:p>
            <a:p>
              <a:pPr algn="ctr"/>
              <a:r>
                <a:rPr lang="en-US" dirty="0" err="1"/>
                <a:t>Harisen</a:t>
              </a:r>
              <a:endParaRPr lang="en-US" dirty="0"/>
            </a:p>
          </p:txBody>
        </p:sp>
      </p:grpSp>
      <p:pic>
        <p:nvPicPr>
          <p:cNvPr id="11" name="Picture 10" descr="A screenshot of a cell phone&#13;&#10;&#13;&#10;Description automatically generated">
            <a:extLst>
              <a:ext uri="{FF2B5EF4-FFF2-40B4-BE49-F238E27FC236}">
                <a16:creationId xmlns:a16="http://schemas.microsoft.com/office/drawing/2014/main" id="{438B5FB5-5F4D-2843-AACA-0B97EE2600A9}"/>
              </a:ext>
            </a:extLst>
          </p:cNvPr>
          <p:cNvPicPr>
            <a:picLocks noChangeAspect="1"/>
          </p:cNvPicPr>
          <p:nvPr/>
        </p:nvPicPr>
        <p:blipFill>
          <a:blip r:embed="rId2"/>
          <a:stretch>
            <a:fillRect/>
          </a:stretch>
        </p:blipFill>
        <p:spPr>
          <a:xfrm>
            <a:off x="1803952" y="4486203"/>
            <a:ext cx="5536095" cy="2052710"/>
          </a:xfrm>
          <a:prstGeom prst="rect">
            <a:avLst/>
          </a:prstGeom>
        </p:spPr>
      </p:pic>
    </p:spTree>
    <p:extLst>
      <p:ext uri="{BB962C8B-B14F-4D97-AF65-F5344CB8AC3E}">
        <p14:creationId xmlns:p14="http://schemas.microsoft.com/office/powerpoint/2010/main" val="896754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n-lt"/>
              </a:rPr>
              <a:t>Break</a:t>
            </a:r>
          </a:p>
        </p:txBody>
      </p:sp>
      <p:sp>
        <p:nvSpPr>
          <p:cNvPr id="5" name="Slide Number Placeholder 4"/>
          <p:cNvSpPr>
            <a:spLocks noGrp="1"/>
          </p:cNvSpPr>
          <p:nvPr>
            <p:ph type="sldNum" sz="quarter" idx="12"/>
          </p:nvPr>
        </p:nvSpPr>
        <p:spPr/>
        <p:txBody>
          <a:bodyPr/>
          <a:lstStyle/>
          <a:p>
            <a:fld id="{88CD9788-50B9-FE4F-BD86-303CACCBE7E1}" type="slidenum">
              <a:rPr lang="en-US" smtClean="0"/>
              <a:t>32</a:t>
            </a:fld>
            <a:endParaRPr lang="en-US"/>
          </a:p>
        </p:txBody>
      </p:sp>
    </p:spTree>
    <p:extLst>
      <p:ext uri="{BB962C8B-B14F-4D97-AF65-F5344CB8AC3E}">
        <p14:creationId xmlns:p14="http://schemas.microsoft.com/office/powerpoint/2010/main" val="951833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521" y="392338"/>
            <a:ext cx="8407400" cy="317500"/>
          </a:xfrm>
        </p:spPr>
        <p:txBody>
          <a:bodyPr>
            <a:noAutofit/>
          </a:bodyPr>
          <a:lstStyle/>
          <a:p>
            <a:r>
              <a:rPr lang="en-US" sz="3600" dirty="0">
                <a:latin typeface="+mn-lt"/>
              </a:rPr>
              <a:t>What is a Supervised Predictive ML Model?</a:t>
            </a:r>
          </a:p>
        </p:txBody>
      </p:sp>
      <p:sp>
        <p:nvSpPr>
          <p:cNvPr id="3" name="Content Placeholder 2"/>
          <p:cNvSpPr>
            <a:spLocks noGrp="1"/>
          </p:cNvSpPr>
          <p:nvPr>
            <p:ph idx="1"/>
          </p:nvPr>
        </p:nvSpPr>
        <p:spPr>
          <a:xfrm>
            <a:off x="557840" y="3467388"/>
            <a:ext cx="3531080" cy="1163171"/>
          </a:xfrm>
        </p:spPr>
        <p:txBody>
          <a:bodyPr>
            <a:normAutofit/>
          </a:bodyPr>
          <a:lstStyle/>
          <a:p>
            <a:pPr marL="0" indent="0" algn="ctr">
              <a:buNone/>
            </a:pPr>
            <a:r>
              <a:rPr lang="en-US" sz="1800" dirty="0"/>
              <a:t>Think this way for data preparation, statistical analysis, normalization, standardization</a:t>
            </a:r>
            <a:r>
              <a:rPr lang="mr-IN" sz="1800" dirty="0"/>
              <a:t>…</a:t>
            </a:r>
            <a:endParaRPr lang="en-US" sz="1800" dirty="0"/>
          </a:p>
        </p:txBody>
      </p:sp>
      <p:sp>
        <p:nvSpPr>
          <p:cNvPr id="5" name="Slide Number Placeholder 4"/>
          <p:cNvSpPr>
            <a:spLocks noGrp="1"/>
          </p:cNvSpPr>
          <p:nvPr>
            <p:ph type="sldNum" sz="quarter" idx="12"/>
          </p:nvPr>
        </p:nvSpPr>
        <p:spPr/>
        <p:txBody>
          <a:bodyPr/>
          <a:lstStyle/>
          <a:p>
            <a:fld id="{69E57DC2-970A-4B3E-BB1C-7A09969E49DF}" type="slidenum">
              <a:rPr lang="en-US" smtClean="0"/>
              <a:t>33</a:t>
            </a:fld>
            <a:endParaRPr lang="en-US" dirty="0"/>
          </a:p>
        </p:txBody>
      </p:sp>
      <p:sp>
        <p:nvSpPr>
          <p:cNvPr id="6" name="TextBox 5"/>
          <p:cNvSpPr txBox="1"/>
          <p:nvPr/>
        </p:nvSpPr>
        <p:spPr>
          <a:xfrm>
            <a:off x="1830322" y="1927954"/>
            <a:ext cx="1158972" cy="184666"/>
          </a:xfrm>
          <a:prstGeom prst="rect">
            <a:avLst/>
          </a:prstGeom>
          <a:noFill/>
        </p:spPr>
        <p:txBody>
          <a:bodyPr wrap="none" lIns="0" tIns="0" rIns="0" bIns="0" rtlCol="0" anchor="b" anchorCtr="0">
            <a:spAutoFit/>
          </a:bodyPr>
          <a:lstStyle/>
          <a:p>
            <a:pPr algn="ctr"/>
            <a:r>
              <a:rPr lang="en-US" sz="1200" dirty="0"/>
              <a:t>x</a:t>
            </a:r>
            <a:r>
              <a:rPr lang="en-US" sz="1200" baseline="-25000" dirty="0"/>
              <a:t>1</a:t>
            </a:r>
            <a:r>
              <a:rPr lang="en-US" sz="1200" dirty="0"/>
              <a:t>  x</a:t>
            </a:r>
            <a:r>
              <a:rPr lang="en-US" sz="1200" baseline="-25000" dirty="0"/>
              <a:t>2</a:t>
            </a:r>
            <a:r>
              <a:rPr lang="en-US" sz="1200" dirty="0"/>
              <a:t>  x</a:t>
            </a:r>
            <a:r>
              <a:rPr lang="en-US" sz="1200" baseline="-25000" dirty="0"/>
              <a:t>3</a:t>
            </a:r>
            <a:r>
              <a:rPr lang="en-US" sz="1200" dirty="0"/>
              <a:t> …  </a:t>
            </a:r>
            <a:r>
              <a:rPr lang="en-US" sz="1200" dirty="0" err="1"/>
              <a:t>x</a:t>
            </a:r>
            <a:r>
              <a:rPr lang="en-US" sz="1200" baseline="-25000" dirty="0" err="1"/>
              <a:t>n</a:t>
            </a:r>
            <a:r>
              <a:rPr lang="en-US" sz="1200" dirty="0"/>
              <a:t>  y</a:t>
            </a:r>
          </a:p>
        </p:txBody>
      </p:sp>
      <p:sp>
        <p:nvSpPr>
          <p:cNvPr id="7" name="TextBox 6"/>
          <p:cNvSpPr txBox="1"/>
          <p:nvPr/>
        </p:nvSpPr>
        <p:spPr>
          <a:xfrm>
            <a:off x="1830322" y="2107383"/>
            <a:ext cx="1158972" cy="184666"/>
          </a:xfrm>
          <a:prstGeom prst="rect">
            <a:avLst/>
          </a:prstGeom>
          <a:noFill/>
        </p:spPr>
        <p:txBody>
          <a:bodyPr wrap="none" lIns="0" tIns="0" rIns="0" bIns="0" rtlCol="0" anchor="b" anchorCtr="0">
            <a:spAutoFit/>
          </a:bodyPr>
          <a:lstStyle/>
          <a:p>
            <a:pPr algn="ctr"/>
            <a:r>
              <a:rPr lang="en-US" sz="1200" dirty="0"/>
              <a:t>x</a:t>
            </a:r>
            <a:r>
              <a:rPr lang="en-US" sz="1200" baseline="-25000" dirty="0"/>
              <a:t>1</a:t>
            </a:r>
            <a:r>
              <a:rPr lang="en-US" sz="1200" dirty="0"/>
              <a:t>  x</a:t>
            </a:r>
            <a:r>
              <a:rPr lang="en-US" sz="1200" baseline="-25000" dirty="0"/>
              <a:t>2</a:t>
            </a:r>
            <a:r>
              <a:rPr lang="en-US" sz="1200" dirty="0"/>
              <a:t>  x</a:t>
            </a:r>
            <a:r>
              <a:rPr lang="en-US" sz="1200" baseline="-25000" dirty="0"/>
              <a:t>3</a:t>
            </a:r>
            <a:r>
              <a:rPr lang="en-US" sz="1200" dirty="0"/>
              <a:t> …  </a:t>
            </a:r>
            <a:r>
              <a:rPr lang="en-US" sz="1200" dirty="0" err="1"/>
              <a:t>x</a:t>
            </a:r>
            <a:r>
              <a:rPr lang="en-US" sz="1200" baseline="-25000" dirty="0" err="1"/>
              <a:t>n</a:t>
            </a:r>
            <a:r>
              <a:rPr lang="en-US" sz="1200" dirty="0"/>
              <a:t>  y</a:t>
            </a:r>
          </a:p>
        </p:txBody>
      </p:sp>
      <p:sp>
        <p:nvSpPr>
          <p:cNvPr id="8" name="TextBox 7"/>
          <p:cNvSpPr txBox="1"/>
          <p:nvPr/>
        </p:nvSpPr>
        <p:spPr>
          <a:xfrm>
            <a:off x="1830322" y="2286812"/>
            <a:ext cx="1158972" cy="184666"/>
          </a:xfrm>
          <a:prstGeom prst="rect">
            <a:avLst/>
          </a:prstGeom>
          <a:noFill/>
        </p:spPr>
        <p:txBody>
          <a:bodyPr wrap="none" lIns="0" tIns="0" rIns="0" bIns="0" rtlCol="0" anchor="b" anchorCtr="0">
            <a:spAutoFit/>
          </a:bodyPr>
          <a:lstStyle/>
          <a:p>
            <a:pPr algn="ctr"/>
            <a:r>
              <a:rPr lang="en-US" sz="1200" dirty="0"/>
              <a:t>x</a:t>
            </a:r>
            <a:r>
              <a:rPr lang="en-US" sz="1200" baseline="-25000" dirty="0"/>
              <a:t>1</a:t>
            </a:r>
            <a:r>
              <a:rPr lang="en-US" sz="1200" dirty="0"/>
              <a:t>  x</a:t>
            </a:r>
            <a:r>
              <a:rPr lang="en-US" sz="1200" baseline="-25000" dirty="0"/>
              <a:t>2</a:t>
            </a:r>
            <a:r>
              <a:rPr lang="en-US" sz="1200" dirty="0"/>
              <a:t>  x</a:t>
            </a:r>
            <a:r>
              <a:rPr lang="en-US" sz="1200" baseline="-25000" dirty="0"/>
              <a:t>3</a:t>
            </a:r>
            <a:r>
              <a:rPr lang="en-US" sz="1200" dirty="0"/>
              <a:t> …  </a:t>
            </a:r>
            <a:r>
              <a:rPr lang="en-US" sz="1200" dirty="0" err="1"/>
              <a:t>x</a:t>
            </a:r>
            <a:r>
              <a:rPr lang="en-US" sz="1200" baseline="-25000" dirty="0" err="1"/>
              <a:t>n</a:t>
            </a:r>
            <a:r>
              <a:rPr lang="en-US" sz="1200" dirty="0"/>
              <a:t>  y</a:t>
            </a:r>
          </a:p>
        </p:txBody>
      </p:sp>
      <p:sp>
        <p:nvSpPr>
          <p:cNvPr id="9" name="TextBox 8"/>
          <p:cNvSpPr txBox="1"/>
          <p:nvPr/>
        </p:nvSpPr>
        <p:spPr>
          <a:xfrm>
            <a:off x="1830321" y="2466242"/>
            <a:ext cx="1158972" cy="184666"/>
          </a:xfrm>
          <a:prstGeom prst="rect">
            <a:avLst/>
          </a:prstGeom>
          <a:noFill/>
        </p:spPr>
        <p:txBody>
          <a:bodyPr wrap="none" lIns="0" tIns="0" rIns="0" bIns="0" rtlCol="0" anchor="b" anchorCtr="0">
            <a:spAutoFit/>
          </a:bodyPr>
          <a:lstStyle/>
          <a:p>
            <a:pPr algn="ctr"/>
            <a:r>
              <a:rPr lang="en-US" sz="1200" dirty="0"/>
              <a:t>x</a:t>
            </a:r>
            <a:r>
              <a:rPr lang="en-US" sz="1200" baseline="-25000" dirty="0"/>
              <a:t>1</a:t>
            </a:r>
            <a:r>
              <a:rPr lang="en-US" sz="1200" dirty="0"/>
              <a:t>  x</a:t>
            </a:r>
            <a:r>
              <a:rPr lang="en-US" sz="1200" baseline="-25000" dirty="0"/>
              <a:t>2</a:t>
            </a:r>
            <a:r>
              <a:rPr lang="en-US" sz="1200" dirty="0"/>
              <a:t>  x</a:t>
            </a:r>
            <a:r>
              <a:rPr lang="en-US" sz="1200" baseline="-25000" dirty="0"/>
              <a:t>3</a:t>
            </a:r>
            <a:r>
              <a:rPr lang="en-US" sz="1200" dirty="0"/>
              <a:t> …  </a:t>
            </a:r>
            <a:r>
              <a:rPr lang="en-US" sz="1200" dirty="0" err="1"/>
              <a:t>x</a:t>
            </a:r>
            <a:r>
              <a:rPr lang="en-US" sz="1200" baseline="-25000" dirty="0" err="1"/>
              <a:t>n</a:t>
            </a:r>
            <a:r>
              <a:rPr lang="en-US" sz="1200" dirty="0"/>
              <a:t>  y</a:t>
            </a:r>
          </a:p>
        </p:txBody>
      </p:sp>
      <p:sp>
        <p:nvSpPr>
          <p:cNvPr id="10" name="TextBox 9"/>
          <p:cNvSpPr txBox="1"/>
          <p:nvPr/>
        </p:nvSpPr>
        <p:spPr>
          <a:xfrm>
            <a:off x="2332864" y="2825101"/>
            <a:ext cx="153888" cy="184666"/>
          </a:xfrm>
          <a:prstGeom prst="rect">
            <a:avLst/>
          </a:prstGeom>
          <a:noFill/>
        </p:spPr>
        <p:txBody>
          <a:bodyPr wrap="none" lIns="0" tIns="0" rIns="0" bIns="0" rtlCol="0" anchor="b" anchorCtr="0">
            <a:spAutoFit/>
          </a:bodyPr>
          <a:lstStyle/>
          <a:p>
            <a:pPr algn="ctr"/>
            <a:r>
              <a:rPr lang="en-US" sz="1200" dirty="0"/>
              <a:t>…</a:t>
            </a:r>
          </a:p>
        </p:txBody>
      </p:sp>
      <p:sp>
        <p:nvSpPr>
          <p:cNvPr id="11" name="Double Bracket 10"/>
          <p:cNvSpPr/>
          <p:nvPr/>
        </p:nvSpPr>
        <p:spPr bwMode="auto">
          <a:xfrm>
            <a:off x="1714836" y="1901501"/>
            <a:ext cx="1331290" cy="1099867"/>
          </a:xfrm>
          <a:prstGeom prst="bracketPair">
            <a:avLst/>
          </a:prstGeom>
          <a:noFill/>
          <a:ln w="19050" cap="rnd" cmpd="sng" algn="ctr">
            <a:solidFill>
              <a:schemeClr val="tx1"/>
            </a:solidFill>
            <a:prstDash val="solid"/>
            <a:round/>
            <a:headEnd type="none" w="sm" len="sm"/>
            <a:tailEnd type="none" w="sm" len="sm"/>
          </a:ln>
          <a:effectLst/>
        </p:spPr>
        <p:txBody>
          <a:bodyPr rtlCol="0" anchor="ctr"/>
          <a:lstStyle/>
          <a:p>
            <a:pPr algn="ctr"/>
            <a:endParaRPr lang="en-US" sz="1200"/>
          </a:p>
        </p:txBody>
      </p:sp>
      <p:sp>
        <p:nvSpPr>
          <p:cNvPr id="12" name="TextBox 11"/>
          <p:cNvSpPr txBox="1"/>
          <p:nvPr/>
        </p:nvSpPr>
        <p:spPr>
          <a:xfrm>
            <a:off x="1830322" y="2645671"/>
            <a:ext cx="1158972" cy="184666"/>
          </a:xfrm>
          <a:prstGeom prst="rect">
            <a:avLst/>
          </a:prstGeom>
          <a:noFill/>
        </p:spPr>
        <p:txBody>
          <a:bodyPr wrap="none" lIns="0" tIns="0" rIns="0" bIns="0" rtlCol="0" anchor="b" anchorCtr="0">
            <a:spAutoFit/>
          </a:bodyPr>
          <a:lstStyle/>
          <a:p>
            <a:pPr algn="ctr"/>
            <a:r>
              <a:rPr lang="en-US" sz="1200" dirty="0"/>
              <a:t>x</a:t>
            </a:r>
            <a:r>
              <a:rPr lang="en-US" sz="1200" baseline="-25000" dirty="0"/>
              <a:t>1</a:t>
            </a:r>
            <a:r>
              <a:rPr lang="en-US" sz="1200" dirty="0"/>
              <a:t>  x</a:t>
            </a:r>
            <a:r>
              <a:rPr lang="en-US" sz="1200" baseline="-25000" dirty="0"/>
              <a:t>2</a:t>
            </a:r>
            <a:r>
              <a:rPr lang="en-US" sz="1200" dirty="0"/>
              <a:t>  x</a:t>
            </a:r>
            <a:r>
              <a:rPr lang="en-US" sz="1200" baseline="-25000" dirty="0"/>
              <a:t>3</a:t>
            </a:r>
            <a:r>
              <a:rPr lang="en-US" sz="1200" dirty="0"/>
              <a:t> …  </a:t>
            </a:r>
            <a:r>
              <a:rPr lang="en-US" sz="1200" dirty="0" err="1"/>
              <a:t>x</a:t>
            </a:r>
            <a:r>
              <a:rPr lang="en-US" sz="1200" baseline="-25000" dirty="0" err="1"/>
              <a:t>n</a:t>
            </a:r>
            <a:r>
              <a:rPr lang="en-US" sz="1200" dirty="0"/>
              <a:t>  y</a:t>
            </a:r>
          </a:p>
        </p:txBody>
      </p:sp>
      <p:sp>
        <p:nvSpPr>
          <p:cNvPr id="13" name="TextBox 12"/>
          <p:cNvSpPr txBox="1"/>
          <p:nvPr/>
        </p:nvSpPr>
        <p:spPr>
          <a:xfrm>
            <a:off x="2043881" y="3184063"/>
            <a:ext cx="711733" cy="115416"/>
          </a:xfrm>
          <a:prstGeom prst="rect">
            <a:avLst/>
          </a:prstGeom>
          <a:noFill/>
        </p:spPr>
        <p:txBody>
          <a:bodyPr wrap="none" lIns="0" tIns="0" rIns="0" bIns="0" rtlCol="0" anchor="b" anchorCtr="0">
            <a:spAutoFit/>
          </a:bodyPr>
          <a:lstStyle/>
          <a:p>
            <a:pPr algn="ctr"/>
            <a:r>
              <a:rPr lang="en-US" sz="750" b="1" dirty="0"/>
              <a:t>Many hundreds</a:t>
            </a:r>
          </a:p>
        </p:txBody>
      </p:sp>
      <p:cxnSp>
        <p:nvCxnSpPr>
          <p:cNvPr id="14" name="Straight Arrow Connector 13"/>
          <p:cNvCxnSpPr/>
          <p:nvPr/>
        </p:nvCxnSpPr>
        <p:spPr bwMode="auto">
          <a:xfrm>
            <a:off x="2105478" y="3157263"/>
            <a:ext cx="608658" cy="536"/>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15" name="TextBox 14"/>
          <p:cNvSpPr txBox="1"/>
          <p:nvPr/>
        </p:nvSpPr>
        <p:spPr>
          <a:xfrm>
            <a:off x="1146528" y="2251608"/>
            <a:ext cx="365485" cy="230832"/>
          </a:xfrm>
          <a:prstGeom prst="rect">
            <a:avLst/>
          </a:prstGeom>
          <a:noFill/>
        </p:spPr>
        <p:txBody>
          <a:bodyPr wrap="none" lIns="0" tIns="0" rIns="0" bIns="0" rtlCol="0" anchor="b" anchorCtr="0">
            <a:spAutoFit/>
          </a:bodyPr>
          <a:lstStyle/>
          <a:p>
            <a:pPr algn="ctr"/>
            <a:r>
              <a:rPr lang="en-US" sz="750" b="1" dirty="0"/>
              <a:t>Many</a:t>
            </a:r>
          </a:p>
          <a:p>
            <a:pPr algn="ctr"/>
            <a:r>
              <a:rPr lang="en-US" sz="750" b="1" dirty="0"/>
              <a:t>millions</a:t>
            </a:r>
          </a:p>
        </p:txBody>
      </p:sp>
      <p:cxnSp>
        <p:nvCxnSpPr>
          <p:cNvPr id="16" name="Straight Arrow Connector 15"/>
          <p:cNvCxnSpPr/>
          <p:nvPr/>
        </p:nvCxnSpPr>
        <p:spPr bwMode="auto">
          <a:xfrm>
            <a:off x="1545827" y="2008613"/>
            <a:ext cx="0" cy="931653"/>
          </a:xfrm>
          <a:prstGeom prst="straightConnector1">
            <a:avLst/>
          </a:prstGeom>
          <a:solidFill>
            <a:schemeClr val="accent1"/>
          </a:solidFill>
          <a:ln w="19050" cap="rnd" cmpd="sng" algn="ctr">
            <a:solidFill>
              <a:schemeClr val="tx1"/>
            </a:solidFill>
            <a:prstDash val="solid"/>
            <a:round/>
            <a:headEnd type="none" w="sm" len="sm"/>
            <a:tailEnd type="arrow"/>
          </a:ln>
          <a:effectLst/>
        </p:spPr>
      </p:cxnSp>
      <p:cxnSp>
        <p:nvCxnSpPr>
          <p:cNvPr id="19" name="Straight Arrow Connector 18"/>
          <p:cNvCxnSpPr>
            <a:cxnSpLocks/>
          </p:cNvCxnSpPr>
          <p:nvPr/>
        </p:nvCxnSpPr>
        <p:spPr bwMode="auto">
          <a:xfrm flipH="1">
            <a:off x="2330232" y="1859957"/>
            <a:ext cx="10032" cy="1057477"/>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21" name="TextBox 20"/>
          <p:cNvSpPr txBox="1"/>
          <p:nvPr/>
        </p:nvSpPr>
        <p:spPr>
          <a:xfrm>
            <a:off x="1291010" y="1236960"/>
            <a:ext cx="2178941" cy="415498"/>
          </a:xfrm>
          <a:prstGeom prst="rect">
            <a:avLst/>
          </a:prstGeom>
          <a:noFill/>
        </p:spPr>
        <p:txBody>
          <a:bodyPr wrap="square" rtlCol="0">
            <a:spAutoFit/>
          </a:bodyPr>
          <a:lstStyle/>
          <a:p>
            <a:pPr algn="ctr"/>
            <a:r>
              <a:rPr lang="en-US" sz="1050" dirty="0"/>
              <a:t>Look at max, min, mean, </a:t>
            </a:r>
            <a:r>
              <a:rPr lang="en-US" sz="1050" dirty="0" err="1"/>
              <a:t>sd’s</a:t>
            </a:r>
            <a:r>
              <a:rPr lang="en-US" sz="1050" dirty="0"/>
              <a:t>, distributions, do normalizations</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394" y="1348701"/>
            <a:ext cx="3110037" cy="2211582"/>
          </a:xfrm>
          <a:prstGeom prst="rect">
            <a:avLst/>
          </a:prstGeom>
        </p:spPr>
      </p:pic>
      <p:grpSp>
        <p:nvGrpSpPr>
          <p:cNvPr id="23" name="Group 22"/>
          <p:cNvGrpSpPr/>
          <p:nvPr/>
        </p:nvGrpSpPr>
        <p:grpSpPr>
          <a:xfrm>
            <a:off x="4853797" y="1451714"/>
            <a:ext cx="3854124" cy="3241368"/>
            <a:chOff x="6968551" y="784950"/>
            <a:chExt cx="5138831" cy="4321824"/>
          </a:xfrm>
        </p:grpSpPr>
        <p:sp>
          <p:nvSpPr>
            <p:cNvPr id="20" name="Content Placeholder 2"/>
            <p:cNvSpPr txBox="1">
              <a:spLocks/>
            </p:cNvSpPr>
            <p:nvPr/>
          </p:nvSpPr>
          <p:spPr>
            <a:xfrm>
              <a:off x="6968551" y="3656423"/>
              <a:ext cx="5138831" cy="1450351"/>
            </a:xfrm>
            <a:prstGeom prst="rect">
              <a:avLst/>
            </a:prstGeom>
          </p:spPr>
          <p:txBody>
            <a:bodyPr vert="horz" lIns="68580" tIns="34290" rIns="68580" bIns="34290" rtlCol="0">
              <a:normAutofit/>
            </a:bodyPr>
            <a:lstStyle>
              <a:lvl1pPr marL="182880" indent="-182880" algn="l" defTabSz="914400" rtl="0" eaLnBrk="1" latinLnBrk="0" hangingPunct="1">
                <a:lnSpc>
                  <a:spcPct val="94000"/>
                </a:lnSpc>
                <a:spcBef>
                  <a:spcPts val="1000"/>
                </a:spcBef>
                <a:spcAft>
                  <a:spcPts val="200"/>
                </a:spcAft>
                <a:buFont typeface="Arial" charset="0"/>
                <a:buChar char="•"/>
                <a:defRPr sz="2400" kern="1200" baseline="0">
                  <a:solidFill>
                    <a:schemeClr val="tx2"/>
                  </a:solidFill>
                  <a:latin typeface="Calibri" charset="0"/>
                  <a:ea typeface="Calibri" charset="0"/>
                  <a:cs typeface="Calibri" charset="0"/>
                </a:defRPr>
              </a:lvl1pPr>
              <a:lvl2pPr marL="914400" indent="-182880" algn="l" defTabSz="914400" rtl="0" eaLnBrk="1" latinLnBrk="0" hangingPunct="1">
                <a:lnSpc>
                  <a:spcPct val="94000"/>
                </a:lnSpc>
                <a:spcBef>
                  <a:spcPts val="500"/>
                </a:spcBef>
                <a:spcAft>
                  <a:spcPts val="200"/>
                </a:spcAft>
                <a:buFont typeface="Arial" charset="0"/>
                <a:buChar char="•"/>
                <a:defRPr sz="2000" i="1" kern="1200" baseline="0">
                  <a:solidFill>
                    <a:schemeClr val="tx2"/>
                  </a:solidFill>
                  <a:latin typeface="Calibri" charset="0"/>
                  <a:ea typeface="Calibri" charset="0"/>
                  <a:cs typeface="Calibri" charset="0"/>
                </a:defRPr>
              </a:lvl2pPr>
              <a:lvl3pPr marL="1371600" indent="-182880" algn="l" defTabSz="914400" rtl="0" eaLnBrk="1" latinLnBrk="0" hangingPunct="1">
                <a:lnSpc>
                  <a:spcPct val="94000"/>
                </a:lnSpc>
                <a:spcBef>
                  <a:spcPts val="500"/>
                </a:spcBef>
                <a:spcAft>
                  <a:spcPts val="200"/>
                </a:spcAft>
                <a:buFont typeface="Arial" charset="0"/>
                <a:buChar char="•"/>
                <a:defRPr sz="1800" kern="1200" baseline="0">
                  <a:solidFill>
                    <a:schemeClr val="tx2"/>
                  </a:solidFill>
                  <a:latin typeface="Calibri" charset="0"/>
                  <a:ea typeface="Calibri" charset="0"/>
                  <a:cs typeface="Calibri"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Calibri" charset="0"/>
                  <a:ea typeface="Calibri" charset="0"/>
                  <a:cs typeface="Calibri"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Calibri" charset="0"/>
                  <a:ea typeface="Calibri" charset="0"/>
                  <a:cs typeface="Calibri"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sz="1800" dirty="0">
                  <a:solidFill>
                    <a:schemeClr val="tx1"/>
                  </a:solidFill>
                </a:rPr>
                <a:t>Think this way for model building process, algorithm design and selection</a:t>
              </a:r>
            </a:p>
          </p:txBody>
        </p:sp>
        <p:cxnSp>
          <p:nvCxnSpPr>
            <p:cNvPr id="22" name="Straight Connector 21"/>
            <p:cNvCxnSpPr/>
            <p:nvPr/>
          </p:nvCxnSpPr>
          <p:spPr>
            <a:xfrm flipH="1">
              <a:off x="9773659" y="784950"/>
              <a:ext cx="6137" cy="14488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8164039" y="2244143"/>
              <a:ext cx="1626875" cy="5513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9787463" y="2237241"/>
              <a:ext cx="1627010" cy="5582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514178" y="2818903"/>
              <a:ext cx="190224" cy="246221"/>
            </a:xfrm>
            <a:prstGeom prst="rect">
              <a:avLst/>
            </a:prstGeom>
            <a:noFill/>
          </p:spPr>
          <p:txBody>
            <a:bodyPr wrap="none" lIns="0" tIns="0" rIns="0" bIns="0" rtlCol="0" anchor="b" anchorCtr="0">
              <a:spAutoFit/>
            </a:bodyPr>
            <a:lstStyle/>
            <a:p>
              <a:pPr algn="ctr"/>
              <a:r>
                <a:rPr lang="en-US" sz="1200" b="1" dirty="0"/>
                <a:t>x</a:t>
              </a:r>
              <a:r>
                <a:rPr lang="en-US" sz="1200" b="1" baseline="-25000" dirty="0"/>
                <a:t>1</a:t>
              </a:r>
            </a:p>
          </p:txBody>
        </p:sp>
        <p:sp>
          <p:nvSpPr>
            <p:cNvPr id="38" name="TextBox 37"/>
            <p:cNvSpPr txBox="1"/>
            <p:nvPr/>
          </p:nvSpPr>
          <p:spPr>
            <a:xfrm>
              <a:off x="7909267" y="2778247"/>
              <a:ext cx="190224" cy="246221"/>
            </a:xfrm>
            <a:prstGeom prst="rect">
              <a:avLst/>
            </a:prstGeom>
            <a:noFill/>
          </p:spPr>
          <p:txBody>
            <a:bodyPr wrap="none" lIns="0" tIns="0" rIns="0" bIns="0" rtlCol="0" anchor="b" anchorCtr="0">
              <a:spAutoFit/>
            </a:bodyPr>
            <a:lstStyle/>
            <a:p>
              <a:pPr algn="ctr"/>
              <a:r>
                <a:rPr lang="en-US" sz="1200" b="1" dirty="0"/>
                <a:t>x</a:t>
              </a:r>
              <a:r>
                <a:rPr lang="en-US" sz="1200" b="1" baseline="-25000" dirty="0"/>
                <a:t>2</a:t>
              </a:r>
            </a:p>
          </p:txBody>
        </p:sp>
        <p:sp>
          <p:nvSpPr>
            <p:cNvPr id="39" name="TextBox 38"/>
            <p:cNvSpPr txBox="1"/>
            <p:nvPr/>
          </p:nvSpPr>
          <p:spPr>
            <a:xfrm>
              <a:off x="9598155" y="857606"/>
              <a:ext cx="85495" cy="184665"/>
            </a:xfrm>
            <a:prstGeom prst="rect">
              <a:avLst/>
            </a:prstGeom>
            <a:noFill/>
          </p:spPr>
          <p:txBody>
            <a:bodyPr wrap="none" lIns="0" tIns="0" rIns="0" bIns="0" rtlCol="0" anchor="b" anchorCtr="0">
              <a:spAutoFit/>
            </a:bodyPr>
            <a:lstStyle/>
            <a:p>
              <a:pPr algn="ctr"/>
              <a:r>
                <a:rPr lang="en-US" sz="900" b="1" dirty="0"/>
                <a:t>y</a:t>
              </a:r>
            </a:p>
          </p:txBody>
        </p:sp>
        <p:sp>
          <p:nvSpPr>
            <p:cNvPr id="40" name="Oval 39"/>
            <p:cNvSpPr/>
            <p:nvPr/>
          </p:nvSpPr>
          <p:spPr bwMode="auto">
            <a:xfrm>
              <a:off x="10428846" y="1757663"/>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1" name="Oval 40"/>
            <p:cNvSpPr/>
            <p:nvPr/>
          </p:nvSpPr>
          <p:spPr bwMode="auto">
            <a:xfrm>
              <a:off x="8508668" y="2036668"/>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2" name="Oval 41"/>
            <p:cNvSpPr/>
            <p:nvPr/>
          </p:nvSpPr>
          <p:spPr bwMode="auto">
            <a:xfrm>
              <a:off x="8794931" y="1687170"/>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3" name="Oval 42"/>
            <p:cNvSpPr/>
            <p:nvPr/>
          </p:nvSpPr>
          <p:spPr bwMode="auto">
            <a:xfrm>
              <a:off x="9358330" y="2539563"/>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4" name="Oval 43"/>
            <p:cNvSpPr/>
            <p:nvPr/>
          </p:nvSpPr>
          <p:spPr bwMode="auto">
            <a:xfrm>
              <a:off x="9046972" y="1136722"/>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5" name="Oval 44"/>
            <p:cNvSpPr/>
            <p:nvPr/>
          </p:nvSpPr>
          <p:spPr bwMode="auto">
            <a:xfrm>
              <a:off x="9746487" y="2409316"/>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6" name="Oval 45"/>
            <p:cNvSpPr/>
            <p:nvPr/>
          </p:nvSpPr>
          <p:spPr bwMode="auto">
            <a:xfrm>
              <a:off x="9380314" y="2056353"/>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7" name="Oval 46"/>
            <p:cNvSpPr/>
            <p:nvPr/>
          </p:nvSpPr>
          <p:spPr bwMode="auto">
            <a:xfrm>
              <a:off x="10050227" y="1847612"/>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8" name="Oval 47"/>
            <p:cNvSpPr/>
            <p:nvPr/>
          </p:nvSpPr>
          <p:spPr bwMode="auto">
            <a:xfrm>
              <a:off x="9858392" y="1275393"/>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9" name="Oval 48"/>
            <p:cNvSpPr/>
            <p:nvPr/>
          </p:nvSpPr>
          <p:spPr bwMode="auto">
            <a:xfrm>
              <a:off x="9347249" y="1336942"/>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50" name="Oval 49"/>
            <p:cNvSpPr/>
            <p:nvPr/>
          </p:nvSpPr>
          <p:spPr bwMode="auto">
            <a:xfrm>
              <a:off x="10809261" y="1687170"/>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cxnSp>
          <p:nvCxnSpPr>
            <p:cNvPr id="51" name="Straight Connector 50"/>
            <p:cNvCxnSpPr/>
            <p:nvPr/>
          </p:nvCxnSpPr>
          <p:spPr bwMode="auto">
            <a:xfrm>
              <a:off x="10092264" y="1935269"/>
              <a:ext cx="4762" cy="747713"/>
            </a:xfrm>
            <a:prstGeom prst="line">
              <a:avLst/>
            </a:prstGeom>
            <a:solidFill>
              <a:schemeClr val="accent1"/>
            </a:solidFill>
            <a:ln w="19050" cap="rnd" cmpd="sng" algn="ctr">
              <a:solidFill>
                <a:schemeClr val="tx1"/>
              </a:solidFill>
              <a:prstDash val="dash"/>
              <a:round/>
              <a:headEnd type="none" w="sm" len="sm"/>
              <a:tailEnd type="none" w="sm" len="sm"/>
            </a:ln>
            <a:effectLst/>
          </p:spPr>
        </p:cxnSp>
        <p:cxnSp>
          <p:nvCxnSpPr>
            <p:cNvPr id="52" name="Straight Connector 51"/>
            <p:cNvCxnSpPr/>
            <p:nvPr/>
          </p:nvCxnSpPr>
          <p:spPr bwMode="auto">
            <a:xfrm flipH="1" flipV="1">
              <a:off x="9407324" y="2369895"/>
              <a:ext cx="650167" cy="301183"/>
            </a:xfrm>
            <a:prstGeom prst="line">
              <a:avLst/>
            </a:prstGeom>
            <a:solidFill>
              <a:schemeClr val="accent1"/>
            </a:solidFill>
            <a:ln w="19050" cap="rnd" cmpd="sng" algn="ctr">
              <a:solidFill>
                <a:schemeClr val="tx1"/>
              </a:solidFill>
              <a:prstDash val="dash"/>
              <a:round/>
              <a:headEnd type="none" w="sm" len="sm"/>
              <a:tailEnd type="none" w="sm" len="sm"/>
            </a:ln>
            <a:effectLst/>
          </p:spPr>
        </p:cxnSp>
        <p:cxnSp>
          <p:nvCxnSpPr>
            <p:cNvPr id="53" name="Straight Connector 52"/>
            <p:cNvCxnSpPr/>
            <p:nvPr/>
          </p:nvCxnSpPr>
          <p:spPr bwMode="auto">
            <a:xfrm flipH="1">
              <a:off x="10108976" y="2511848"/>
              <a:ext cx="443605" cy="166731"/>
            </a:xfrm>
            <a:prstGeom prst="line">
              <a:avLst/>
            </a:prstGeom>
            <a:solidFill>
              <a:schemeClr val="accent1"/>
            </a:solidFill>
            <a:ln w="19050" cap="rnd" cmpd="sng" algn="ctr">
              <a:solidFill>
                <a:schemeClr val="tx1"/>
              </a:solidFill>
              <a:prstDash val="dash"/>
              <a:round/>
              <a:headEnd type="none" w="sm" len="sm"/>
              <a:tailEnd type="none" w="sm" len="sm"/>
            </a:ln>
            <a:effectLst/>
          </p:spPr>
        </p:cxnSp>
        <p:sp>
          <p:nvSpPr>
            <p:cNvPr id="54" name="Oval 53"/>
            <p:cNvSpPr/>
            <p:nvPr/>
          </p:nvSpPr>
          <p:spPr bwMode="auto">
            <a:xfrm>
              <a:off x="9124609" y="2178476"/>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55" name="Oval 54"/>
            <p:cNvSpPr/>
            <p:nvPr/>
          </p:nvSpPr>
          <p:spPr bwMode="auto">
            <a:xfrm>
              <a:off x="11117216" y="1759476"/>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56" name="Oval 55"/>
            <p:cNvSpPr/>
            <p:nvPr/>
          </p:nvSpPr>
          <p:spPr bwMode="auto">
            <a:xfrm>
              <a:off x="10296332" y="1531588"/>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57" name="Oval 56"/>
            <p:cNvSpPr/>
            <p:nvPr/>
          </p:nvSpPr>
          <p:spPr bwMode="auto">
            <a:xfrm>
              <a:off x="9397977" y="1757663"/>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58" name="Oval 57"/>
            <p:cNvSpPr/>
            <p:nvPr/>
          </p:nvSpPr>
          <p:spPr bwMode="auto">
            <a:xfrm>
              <a:off x="8626695" y="2343004"/>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59" name="Oval 58"/>
            <p:cNvSpPr/>
            <p:nvPr/>
          </p:nvSpPr>
          <p:spPr bwMode="auto">
            <a:xfrm>
              <a:off x="9105083" y="1948163"/>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62" name="Oval 61"/>
            <p:cNvSpPr/>
            <p:nvPr/>
          </p:nvSpPr>
          <p:spPr bwMode="auto">
            <a:xfrm>
              <a:off x="10178283" y="2183202"/>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63" name="Oval 62"/>
            <p:cNvSpPr/>
            <p:nvPr/>
          </p:nvSpPr>
          <p:spPr bwMode="auto">
            <a:xfrm>
              <a:off x="9141164" y="1555754"/>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64" name="Oval 63"/>
            <p:cNvSpPr/>
            <p:nvPr/>
          </p:nvSpPr>
          <p:spPr bwMode="auto">
            <a:xfrm>
              <a:off x="9897210" y="1652664"/>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grpSp>
      <p:sp>
        <p:nvSpPr>
          <p:cNvPr id="65" name="Content Placeholder 2"/>
          <p:cNvSpPr txBox="1">
            <a:spLocks/>
          </p:cNvSpPr>
          <p:nvPr/>
        </p:nvSpPr>
        <p:spPr>
          <a:xfrm>
            <a:off x="738313" y="5187434"/>
            <a:ext cx="7667373" cy="1013144"/>
          </a:xfrm>
          <a:prstGeom prst="rect">
            <a:avLst/>
          </a:prstGeom>
        </p:spPr>
        <p:txBody>
          <a:bodyPr vert="horz" lIns="68580" tIns="34290" rIns="68580" bIns="34290" rtlCol="0">
            <a:noAutofit/>
          </a:bodyPr>
          <a:lstStyle>
            <a:lvl1pPr marL="182880" indent="-182880" algn="l" defTabSz="914400" rtl="0" eaLnBrk="1" latinLnBrk="0" hangingPunct="1">
              <a:lnSpc>
                <a:spcPct val="94000"/>
              </a:lnSpc>
              <a:spcBef>
                <a:spcPts val="1000"/>
              </a:spcBef>
              <a:spcAft>
                <a:spcPts val="200"/>
              </a:spcAft>
              <a:buFont typeface="Arial" charset="0"/>
              <a:buChar char="•"/>
              <a:defRPr sz="2400" kern="1200" baseline="0">
                <a:solidFill>
                  <a:schemeClr val="tx2"/>
                </a:solidFill>
                <a:latin typeface="Calibri" charset="0"/>
                <a:ea typeface="Calibri" charset="0"/>
                <a:cs typeface="Calibri" charset="0"/>
              </a:defRPr>
            </a:lvl1pPr>
            <a:lvl2pPr marL="914400" indent="-182880" algn="l" defTabSz="914400" rtl="0" eaLnBrk="1" latinLnBrk="0" hangingPunct="1">
              <a:lnSpc>
                <a:spcPct val="94000"/>
              </a:lnSpc>
              <a:spcBef>
                <a:spcPts val="500"/>
              </a:spcBef>
              <a:spcAft>
                <a:spcPts val="200"/>
              </a:spcAft>
              <a:buFont typeface="Arial" charset="0"/>
              <a:buChar char="•"/>
              <a:defRPr sz="2000" i="1" kern="1200" baseline="0">
                <a:solidFill>
                  <a:schemeClr val="tx2"/>
                </a:solidFill>
                <a:latin typeface="Calibri" charset="0"/>
                <a:ea typeface="Calibri" charset="0"/>
                <a:cs typeface="Calibri" charset="0"/>
              </a:defRPr>
            </a:lvl2pPr>
            <a:lvl3pPr marL="1371600" indent="-182880" algn="l" defTabSz="914400" rtl="0" eaLnBrk="1" latinLnBrk="0" hangingPunct="1">
              <a:lnSpc>
                <a:spcPct val="94000"/>
              </a:lnSpc>
              <a:spcBef>
                <a:spcPts val="500"/>
              </a:spcBef>
              <a:spcAft>
                <a:spcPts val="200"/>
              </a:spcAft>
              <a:buFont typeface="Arial" charset="0"/>
              <a:buChar char="•"/>
              <a:defRPr sz="1800" kern="1200" baseline="0">
                <a:solidFill>
                  <a:schemeClr val="tx2"/>
                </a:solidFill>
                <a:latin typeface="Calibri" charset="0"/>
                <a:ea typeface="Calibri" charset="0"/>
                <a:cs typeface="Calibri"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Calibri" charset="0"/>
                <a:ea typeface="Calibri" charset="0"/>
                <a:cs typeface="Calibri"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Calibri" charset="0"/>
                <a:ea typeface="Calibri" charset="0"/>
                <a:cs typeface="Calibri"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sz="2000" dirty="0">
                <a:solidFill>
                  <a:schemeClr val="tx1"/>
                </a:solidFill>
              </a:rPr>
              <a:t>Building a machine learning model means fitting a best surface through the data points. This is the pretty much all we do when we build a model</a:t>
            </a:r>
          </a:p>
          <a:p>
            <a:pPr marL="0" indent="0" algn="ctr">
              <a:buNone/>
            </a:pPr>
            <a:r>
              <a:rPr lang="en-US" sz="2000" dirty="0">
                <a:solidFill>
                  <a:schemeClr val="tx1"/>
                </a:solidFill>
              </a:rPr>
              <a:t>The art of model building is finding this “best” surface</a:t>
            </a:r>
          </a:p>
        </p:txBody>
      </p:sp>
      <p:sp>
        <p:nvSpPr>
          <p:cNvPr id="4" name="TextBox 3">
            <a:extLst>
              <a:ext uri="{FF2B5EF4-FFF2-40B4-BE49-F238E27FC236}">
                <a16:creationId xmlns:a16="http://schemas.microsoft.com/office/drawing/2014/main" id="{91BAAB10-3BEB-6A4C-8827-42D7CA23D58D}"/>
              </a:ext>
            </a:extLst>
          </p:cNvPr>
          <p:cNvSpPr txBox="1"/>
          <p:nvPr/>
        </p:nvSpPr>
        <p:spPr>
          <a:xfrm>
            <a:off x="5982960" y="971600"/>
            <a:ext cx="2047676" cy="369332"/>
          </a:xfrm>
          <a:prstGeom prst="rect">
            <a:avLst/>
          </a:prstGeom>
          <a:noFill/>
        </p:spPr>
        <p:txBody>
          <a:bodyPr wrap="none" rtlCol="0">
            <a:spAutoFit/>
          </a:bodyPr>
          <a:lstStyle/>
          <a:p>
            <a:r>
              <a:rPr lang="en-US" dirty="0"/>
              <a:t>The surface is y=f(x)</a:t>
            </a:r>
          </a:p>
        </p:txBody>
      </p:sp>
    </p:spTree>
    <p:extLst>
      <p:ext uri="{BB962C8B-B14F-4D97-AF65-F5344CB8AC3E}">
        <p14:creationId xmlns:p14="http://schemas.microsoft.com/office/powerpoint/2010/main" val="26185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3000"/>
                                        <p:tgtEl>
                                          <p:spTgt spid="17"/>
                                        </p:tgtEl>
                                      </p:cBhvr>
                                    </p:animEffect>
                                  </p:childTnLst>
                                </p:cTn>
                              </p:par>
                            </p:childTnLst>
                          </p:cTn>
                        </p:par>
                        <p:par>
                          <p:cTn id="13" fill="hold">
                            <p:stCondLst>
                              <p:cond delay="3000"/>
                            </p:stCondLst>
                            <p:childTnLst>
                              <p:par>
                                <p:cTn id="14" presetID="9"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par>
                          <p:cTn id="17" fill="hold">
                            <p:stCondLst>
                              <p:cond delay="3500"/>
                            </p:stCondLst>
                            <p:childTnLst>
                              <p:par>
                                <p:cTn id="18" presetID="9" presetClass="entr" presetSubtype="0" fill="hold" grpId="0" nodeType="afterEffect">
                                  <p:stCondLst>
                                    <p:cond delay="4000"/>
                                  </p:stCondLst>
                                  <p:childTnLst>
                                    <p:set>
                                      <p:cBhvr>
                                        <p:cTn id="19" dur="1" fill="hold">
                                          <p:stCondLst>
                                            <p:cond delay="0"/>
                                          </p:stCondLst>
                                        </p:cTn>
                                        <p:tgtEl>
                                          <p:spTgt spid="65"/>
                                        </p:tgtEl>
                                        <p:attrNameLst>
                                          <p:attrName>style.visibility</p:attrName>
                                        </p:attrNameLst>
                                      </p:cBhvr>
                                      <p:to>
                                        <p:strVal val="visible"/>
                                      </p:to>
                                    </p:set>
                                    <p:animEffect transition="in" filter="dissolve">
                                      <p:cBhvr>
                                        <p:cTn id="2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487215" y="6578432"/>
            <a:ext cx="1524000" cy="238125"/>
          </a:xfrm>
        </p:spPr>
        <p:txBody>
          <a:bodyPr/>
          <a:lstStyle/>
          <a:p>
            <a:fld id="{02330697-FC26-4454-A3BE-90B07819C49A}" type="slidenum">
              <a:rPr lang="en-US" smtClean="0"/>
              <a:pPr/>
              <a:t>34</a:t>
            </a:fld>
            <a:endParaRPr lang="en-US" dirty="0"/>
          </a:p>
        </p:txBody>
      </p:sp>
      <p:sp>
        <p:nvSpPr>
          <p:cNvPr id="5" name="Content Placeholder 4"/>
          <p:cNvSpPr>
            <a:spLocks noGrp="1"/>
          </p:cNvSpPr>
          <p:nvPr>
            <p:ph idx="1"/>
          </p:nvPr>
        </p:nvSpPr>
        <p:spPr>
          <a:xfrm>
            <a:off x="271916" y="749711"/>
            <a:ext cx="8405812" cy="4646694"/>
          </a:xfrm>
        </p:spPr>
        <p:txBody>
          <a:bodyPr>
            <a:normAutofit/>
          </a:bodyPr>
          <a:lstStyle/>
          <a:p>
            <a:r>
              <a:rPr lang="en-US" sz="2000" dirty="0"/>
              <a:t>A </a:t>
            </a:r>
            <a:r>
              <a:rPr lang="en-US" sz="2000" b="1" dirty="0"/>
              <a:t>decision tree</a:t>
            </a:r>
            <a:r>
              <a:rPr lang="en-US" sz="2000" dirty="0"/>
              <a:t> model carves up space into boxes and then assigns a score for each box</a:t>
            </a:r>
          </a:p>
        </p:txBody>
      </p:sp>
      <p:sp>
        <p:nvSpPr>
          <p:cNvPr id="6" name="Rectangle 5"/>
          <p:cNvSpPr/>
          <p:nvPr/>
        </p:nvSpPr>
        <p:spPr bwMode="auto">
          <a:xfrm>
            <a:off x="3450771" y="1453850"/>
            <a:ext cx="2514600" cy="1981200"/>
          </a:xfrm>
          <a:prstGeom prst="rect">
            <a:avLst/>
          </a:prstGeom>
          <a:solidFill>
            <a:schemeClr val="accent3"/>
          </a:solidFill>
          <a:ln w="9525" cap="flat" cmpd="sng" algn="ctr">
            <a:solidFill>
              <a:srgbClr val="766A65"/>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sp>
        <p:nvSpPr>
          <p:cNvPr id="8" name="TextBox 7"/>
          <p:cNvSpPr txBox="1"/>
          <p:nvPr/>
        </p:nvSpPr>
        <p:spPr>
          <a:xfrm>
            <a:off x="4608027" y="3571318"/>
            <a:ext cx="243670" cy="246221"/>
          </a:xfrm>
          <a:prstGeom prst="rect">
            <a:avLst/>
          </a:prstGeom>
          <a:noFill/>
        </p:spPr>
        <p:txBody>
          <a:bodyPr wrap="square" lIns="0" tIns="0" rIns="0" bIns="0" rtlCol="0" anchor="b" anchorCtr="0">
            <a:spAutoFit/>
          </a:bodyPr>
          <a:lstStyle/>
          <a:p>
            <a:pPr algn="ctr"/>
            <a:r>
              <a:rPr lang="en-US" sz="1600" b="1" dirty="0"/>
              <a:t>x</a:t>
            </a:r>
            <a:r>
              <a:rPr lang="en-US" sz="1600" b="1" baseline="-25000" dirty="0"/>
              <a:t>1</a:t>
            </a:r>
            <a:endParaRPr lang="en-US" sz="1600" b="1" dirty="0"/>
          </a:p>
        </p:txBody>
      </p:sp>
      <p:sp>
        <p:nvSpPr>
          <p:cNvPr id="9" name="TextBox 8"/>
          <p:cNvSpPr txBox="1"/>
          <p:nvPr/>
        </p:nvSpPr>
        <p:spPr>
          <a:xfrm>
            <a:off x="2997636" y="2444450"/>
            <a:ext cx="185975" cy="246221"/>
          </a:xfrm>
          <a:prstGeom prst="rect">
            <a:avLst/>
          </a:prstGeom>
          <a:noFill/>
        </p:spPr>
        <p:txBody>
          <a:bodyPr wrap="square" lIns="0" tIns="0" rIns="0" bIns="0" rtlCol="0" anchor="b" anchorCtr="0">
            <a:spAutoFit/>
          </a:bodyPr>
          <a:lstStyle/>
          <a:p>
            <a:pPr algn="ctr"/>
            <a:r>
              <a:rPr lang="en-US" sz="1600" b="1" dirty="0"/>
              <a:t>x</a:t>
            </a:r>
            <a:r>
              <a:rPr lang="en-US" sz="1600" b="1" baseline="-25000" dirty="0"/>
              <a:t>2</a:t>
            </a:r>
            <a:endParaRPr lang="en-US" sz="1600" b="1" dirty="0"/>
          </a:p>
        </p:txBody>
      </p:sp>
      <p:cxnSp>
        <p:nvCxnSpPr>
          <p:cNvPr id="12" name="Straight Connector 11"/>
          <p:cNvCxnSpPr/>
          <p:nvPr/>
        </p:nvCxnSpPr>
        <p:spPr bwMode="auto">
          <a:xfrm rot="5400000">
            <a:off x="3086101" y="2439010"/>
            <a:ext cx="1959431" cy="10882"/>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5" name="Straight Connector 14"/>
          <p:cNvCxnSpPr/>
          <p:nvPr/>
        </p:nvCxnSpPr>
        <p:spPr bwMode="auto">
          <a:xfrm>
            <a:off x="4093029" y="2281165"/>
            <a:ext cx="1883229" cy="10885"/>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8" name="Straight Connector 17"/>
          <p:cNvCxnSpPr/>
          <p:nvPr/>
        </p:nvCxnSpPr>
        <p:spPr bwMode="auto">
          <a:xfrm rot="5400000" flipH="1" flipV="1">
            <a:off x="4789715" y="1867508"/>
            <a:ext cx="805543" cy="1588"/>
          </a:xfrm>
          <a:prstGeom prst="line">
            <a:avLst/>
          </a:prstGeom>
          <a:solidFill>
            <a:schemeClr val="accent1"/>
          </a:solidFill>
          <a:ln w="19050" cap="rnd" cmpd="sng" algn="ctr">
            <a:solidFill>
              <a:schemeClr val="tx1"/>
            </a:solidFill>
            <a:prstDash val="solid"/>
            <a:round/>
            <a:headEnd type="none" w="sm" len="sm"/>
            <a:tailEnd type="none" w="sm" len="sm"/>
          </a:ln>
          <a:effectLst/>
        </p:spPr>
      </p:cxnSp>
      <p:sp>
        <p:nvSpPr>
          <p:cNvPr id="19" name="TextBox 18"/>
          <p:cNvSpPr txBox="1"/>
          <p:nvPr/>
        </p:nvSpPr>
        <p:spPr>
          <a:xfrm>
            <a:off x="3581400" y="2270279"/>
            <a:ext cx="384722" cy="276999"/>
          </a:xfrm>
          <a:prstGeom prst="rect">
            <a:avLst/>
          </a:prstGeom>
          <a:noFill/>
        </p:spPr>
        <p:txBody>
          <a:bodyPr wrap="none" lIns="0" tIns="0" rIns="0" bIns="0" rtlCol="0" anchor="b" anchorCtr="0">
            <a:spAutoFit/>
          </a:bodyPr>
          <a:lstStyle/>
          <a:p>
            <a:pPr algn="ctr"/>
            <a:r>
              <a:rPr lang="en-US" sz="1800" b="1" dirty="0"/>
              <a:t>356</a:t>
            </a:r>
          </a:p>
        </p:txBody>
      </p:sp>
      <p:sp>
        <p:nvSpPr>
          <p:cNvPr id="20" name="TextBox 19"/>
          <p:cNvSpPr txBox="1"/>
          <p:nvPr/>
        </p:nvSpPr>
        <p:spPr>
          <a:xfrm>
            <a:off x="4397829" y="1758650"/>
            <a:ext cx="384722" cy="276999"/>
          </a:xfrm>
          <a:prstGeom prst="rect">
            <a:avLst/>
          </a:prstGeom>
          <a:noFill/>
        </p:spPr>
        <p:txBody>
          <a:bodyPr wrap="none" lIns="0" tIns="0" rIns="0" bIns="0" rtlCol="0" anchor="b" anchorCtr="0">
            <a:spAutoFit/>
          </a:bodyPr>
          <a:lstStyle/>
          <a:p>
            <a:pPr algn="ctr"/>
            <a:r>
              <a:rPr lang="en-US" sz="1800" b="1" dirty="0"/>
              <a:t>645</a:t>
            </a:r>
          </a:p>
        </p:txBody>
      </p:sp>
      <p:sp>
        <p:nvSpPr>
          <p:cNvPr id="21" name="TextBox 20"/>
          <p:cNvSpPr txBox="1"/>
          <p:nvPr/>
        </p:nvSpPr>
        <p:spPr>
          <a:xfrm>
            <a:off x="4789715" y="2584648"/>
            <a:ext cx="384722" cy="276999"/>
          </a:xfrm>
          <a:prstGeom prst="rect">
            <a:avLst/>
          </a:prstGeom>
          <a:noFill/>
        </p:spPr>
        <p:txBody>
          <a:bodyPr wrap="none" lIns="0" tIns="0" rIns="0" bIns="0" rtlCol="0" anchor="b" anchorCtr="0">
            <a:spAutoFit/>
          </a:bodyPr>
          <a:lstStyle/>
          <a:p>
            <a:pPr algn="ctr"/>
            <a:r>
              <a:rPr lang="en-US" sz="1800" b="1" dirty="0"/>
              <a:t>457</a:t>
            </a:r>
          </a:p>
        </p:txBody>
      </p:sp>
      <p:sp>
        <p:nvSpPr>
          <p:cNvPr id="22" name="TextBox 21"/>
          <p:cNvSpPr txBox="1"/>
          <p:nvPr/>
        </p:nvSpPr>
        <p:spPr>
          <a:xfrm>
            <a:off x="5388429" y="1736879"/>
            <a:ext cx="384722" cy="276999"/>
          </a:xfrm>
          <a:prstGeom prst="rect">
            <a:avLst/>
          </a:prstGeom>
          <a:noFill/>
        </p:spPr>
        <p:txBody>
          <a:bodyPr wrap="none" lIns="0" tIns="0" rIns="0" bIns="0" rtlCol="0" anchor="b" anchorCtr="0">
            <a:spAutoFit/>
          </a:bodyPr>
          <a:lstStyle/>
          <a:p>
            <a:pPr algn="ctr"/>
            <a:r>
              <a:rPr lang="en-US" sz="1800" b="1" dirty="0"/>
              <a:t>743</a:t>
            </a:r>
          </a:p>
        </p:txBody>
      </p:sp>
      <p:sp>
        <p:nvSpPr>
          <p:cNvPr id="23" name="TextBox 22"/>
          <p:cNvSpPr txBox="1"/>
          <p:nvPr/>
        </p:nvSpPr>
        <p:spPr>
          <a:xfrm>
            <a:off x="4027715" y="3478593"/>
            <a:ext cx="70532" cy="153888"/>
          </a:xfrm>
          <a:prstGeom prst="rect">
            <a:avLst/>
          </a:prstGeom>
          <a:noFill/>
        </p:spPr>
        <p:txBody>
          <a:bodyPr wrap="none" lIns="0" tIns="0" rIns="0" bIns="0" rtlCol="0" anchor="b" anchorCtr="0">
            <a:spAutoFit/>
          </a:bodyPr>
          <a:lstStyle/>
          <a:p>
            <a:pPr algn="ctr"/>
            <a:r>
              <a:rPr lang="en-US" sz="1000" b="1" dirty="0"/>
              <a:t>2</a:t>
            </a:r>
          </a:p>
        </p:txBody>
      </p:sp>
      <p:sp>
        <p:nvSpPr>
          <p:cNvPr id="24" name="TextBox 23"/>
          <p:cNvSpPr txBox="1"/>
          <p:nvPr/>
        </p:nvSpPr>
        <p:spPr>
          <a:xfrm>
            <a:off x="3331029" y="2237621"/>
            <a:ext cx="70532" cy="153888"/>
          </a:xfrm>
          <a:prstGeom prst="rect">
            <a:avLst/>
          </a:prstGeom>
          <a:noFill/>
        </p:spPr>
        <p:txBody>
          <a:bodyPr wrap="none" lIns="0" tIns="0" rIns="0" bIns="0" rtlCol="0" anchor="b" anchorCtr="0">
            <a:spAutoFit/>
          </a:bodyPr>
          <a:lstStyle/>
          <a:p>
            <a:pPr algn="ctr"/>
            <a:r>
              <a:rPr lang="en-US" sz="1000" b="1" dirty="0"/>
              <a:t>4</a:t>
            </a:r>
          </a:p>
        </p:txBody>
      </p:sp>
      <p:sp>
        <p:nvSpPr>
          <p:cNvPr id="25" name="TextBox 24"/>
          <p:cNvSpPr txBox="1"/>
          <p:nvPr/>
        </p:nvSpPr>
        <p:spPr>
          <a:xfrm>
            <a:off x="5170715" y="3456822"/>
            <a:ext cx="70532" cy="153888"/>
          </a:xfrm>
          <a:prstGeom prst="rect">
            <a:avLst/>
          </a:prstGeom>
          <a:noFill/>
        </p:spPr>
        <p:txBody>
          <a:bodyPr wrap="none" lIns="0" tIns="0" rIns="0" bIns="0" rtlCol="0" anchor="b" anchorCtr="0">
            <a:spAutoFit/>
          </a:bodyPr>
          <a:lstStyle/>
          <a:p>
            <a:pPr algn="ctr"/>
            <a:r>
              <a:rPr lang="en-US" sz="1000" b="1" dirty="0"/>
              <a:t>5</a:t>
            </a:r>
          </a:p>
        </p:txBody>
      </p:sp>
      <p:sp>
        <p:nvSpPr>
          <p:cNvPr id="26" name="TextBox 25"/>
          <p:cNvSpPr txBox="1"/>
          <p:nvPr/>
        </p:nvSpPr>
        <p:spPr>
          <a:xfrm>
            <a:off x="1230466" y="4660664"/>
            <a:ext cx="3383940" cy="984885"/>
          </a:xfrm>
          <a:prstGeom prst="rect">
            <a:avLst/>
          </a:prstGeom>
          <a:noFill/>
        </p:spPr>
        <p:txBody>
          <a:bodyPr wrap="none" lIns="0" tIns="0" rIns="0" bIns="0" rtlCol="0" anchor="b" anchorCtr="0">
            <a:spAutoFit/>
          </a:bodyPr>
          <a:lstStyle/>
          <a:p>
            <a:pPr>
              <a:buFont typeface="Arial" pitchFamily="34" charset="0"/>
              <a:buChar char="•"/>
            </a:pPr>
            <a:r>
              <a:rPr lang="en-US" sz="1600" dirty="0"/>
              <a:t> If x</a:t>
            </a:r>
            <a:r>
              <a:rPr lang="en-US" sz="1600" baseline="-25000" dirty="0"/>
              <a:t>1</a:t>
            </a:r>
            <a:r>
              <a:rPr lang="en-US" sz="1600" dirty="0"/>
              <a:t> &lt; 2, score = 356</a:t>
            </a:r>
          </a:p>
          <a:p>
            <a:pPr>
              <a:buFont typeface="Arial" pitchFamily="34" charset="0"/>
              <a:buChar char="•"/>
            </a:pPr>
            <a:r>
              <a:rPr lang="en-US" sz="1600" dirty="0"/>
              <a:t> If x</a:t>
            </a:r>
            <a:r>
              <a:rPr lang="en-US" sz="1600" baseline="-25000" dirty="0"/>
              <a:t>1</a:t>
            </a:r>
            <a:r>
              <a:rPr lang="en-US" sz="1600" dirty="0"/>
              <a:t> &gt; 2 and x</a:t>
            </a:r>
            <a:r>
              <a:rPr lang="en-US" sz="1600" baseline="-25000" dirty="0"/>
              <a:t>2</a:t>
            </a:r>
            <a:r>
              <a:rPr lang="en-US" sz="1600" dirty="0"/>
              <a:t> &lt; 4, score = 457</a:t>
            </a:r>
          </a:p>
          <a:p>
            <a:pPr>
              <a:buFont typeface="Arial" pitchFamily="34" charset="0"/>
              <a:buChar char="•"/>
            </a:pPr>
            <a:r>
              <a:rPr lang="en-US" sz="1600" dirty="0"/>
              <a:t> if 2 &lt; x</a:t>
            </a:r>
            <a:r>
              <a:rPr lang="en-US" sz="1600" baseline="-25000" dirty="0"/>
              <a:t>1</a:t>
            </a:r>
            <a:r>
              <a:rPr lang="en-US" sz="1600" dirty="0"/>
              <a:t> &lt; 5 and x</a:t>
            </a:r>
            <a:r>
              <a:rPr lang="en-US" sz="1600" baseline="-25000" dirty="0"/>
              <a:t>2</a:t>
            </a:r>
            <a:r>
              <a:rPr lang="en-US" sz="1600" dirty="0"/>
              <a:t> &gt; 4, score = 645</a:t>
            </a:r>
          </a:p>
          <a:p>
            <a:pPr>
              <a:buFont typeface="Arial" pitchFamily="34" charset="0"/>
              <a:buChar char="•"/>
            </a:pPr>
            <a:r>
              <a:rPr lang="en-US" sz="1600" dirty="0"/>
              <a:t> if x</a:t>
            </a:r>
            <a:r>
              <a:rPr lang="en-US" sz="1600" baseline="-25000" dirty="0"/>
              <a:t>1</a:t>
            </a:r>
            <a:r>
              <a:rPr lang="en-US" sz="1600" dirty="0"/>
              <a:t> &gt; 5 and x</a:t>
            </a:r>
            <a:r>
              <a:rPr lang="en-US" sz="1600" baseline="-25000" dirty="0"/>
              <a:t>2</a:t>
            </a:r>
            <a:r>
              <a:rPr lang="en-US" sz="1600" dirty="0"/>
              <a:t> &gt; 4, score = 743</a:t>
            </a:r>
          </a:p>
        </p:txBody>
      </p:sp>
      <p:sp>
        <p:nvSpPr>
          <p:cNvPr id="28" name="TextBox 27"/>
          <p:cNvSpPr txBox="1"/>
          <p:nvPr/>
        </p:nvSpPr>
        <p:spPr>
          <a:xfrm>
            <a:off x="6528059" y="1887811"/>
            <a:ext cx="2235530" cy="1231106"/>
          </a:xfrm>
          <a:prstGeom prst="rect">
            <a:avLst/>
          </a:prstGeom>
          <a:noFill/>
        </p:spPr>
        <p:txBody>
          <a:bodyPr wrap="square" lIns="0" tIns="0" rIns="0" bIns="0" rtlCol="0" anchor="b" anchorCtr="0">
            <a:spAutoFit/>
          </a:bodyPr>
          <a:lstStyle/>
          <a:p>
            <a:pPr algn="ctr"/>
            <a:r>
              <a:rPr lang="en-US" sz="1600" dirty="0"/>
              <a:t>The model building process decides where to draw the boxes and what the score in each box should be</a:t>
            </a:r>
          </a:p>
        </p:txBody>
      </p:sp>
      <p:sp>
        <p:nvSpPr>
          <p:cNvPr id="38" name="TextBox 37"/>
          <p:cNvSpPr txBox="1"/>
          <p:nvPr/>
        </p:nvSpPr>
        <p:spPr>
          <a:xfrm>
            <a:off x="723900" y="2143392"/>
            <a:ext cx="65" cy="153888"/>
          </a:xfrm>
          <a:prstGeom prst="rect">
            <a:avLst/>
          </a:prstGeom>
          <a:noFill/>
        </p:spPr>
        <p:txBody>
          <a:bodyPr wrap="none" lIns="0" tIns="0" rIns="0" bIns="0" rtlCol="0" anchor="b" anchorCtr="0">
            <a:spAutoFit/>
          </a:bodyPr>
          <a:lstStyle/>
          <a:p>
            <a:pPr algn="ctr"/>
            <a:endParaRPr lang="en-US" sz="1000" b="1" dirty="0"/>
          </a:p>
        </p:txBody>
      </p:sp>
      <p:sp>
        <p:nvSpPr>
          <p:cNvPr id="10" name="TextBox 9"/>
          <p:cNvSpPr txBox="1"/>
          <p:nvPr/>
        </p:nvSpPr>
        <p:spPr>
          <a:xfrm>
            <a:off x="271916" y="3971228"/>
            <a:ext cx="8571069" cy="307777"/>
          </a:xfrm>
          <a:prstGeom prst="rect">
            <a:avLst/>
          </a:prstGeom>
          <a:noFill/>
        </p:spPr>
        <p:txBody>
          <a:bodyPr wrap="square" lIns="0" tIns="0" rIns="0" bIns="0" rtlCol="0" anchor="b" anchorCtr="0">
            <a:spAutoFit/>
          </a:bodyPr>
          <a:lstStyle/>
          <a:p>
            <a:pPr algn="ctr"/>
            <a:r>
              <a:rPr lang="en-US" sz="2000" dirty="0"/>
              <a:t>Could be represented by a set of </a:t>
            </a:r>
            <a:r>
              <a:rPr lang="en-US" sz="2000" b="1" dirty="0"/>
              <a:t>rules</a:t>
            </a:r>
            <a:r>
              <a:rPr lang="en-US" sz="2000" dirty="0"/>
              <a:t> or graphically with a </a:t>
            </a:r>
            <a:r>
              <a:rPr lang="en-US" sz="2000" b="1" dirty="0"/>
              <a:t>tree</a:t>
            </a:r>
            <a:r>
              <a:rPr lang="en-US" sz="2000" dirty="0"/>
              <a:t> structure:</a:t>
            </a:r>
          </a:p>
        </p:txBody>
      </p:sp>
      <p:grpSp>
        <p:nvGrpSpPr>
          <p:cNvPr id="2" name="Group 1">
            <a:extLst>
              <a:ext uri="{FF2B5EF4-FFF2-40B4-BE49-F238E27FC236}">
                <a16:creationId xmlns:a16="http://schemas.microsoft.com/office/drawing/2014/main" id="{8E927D4A-1583-6546-80B3-2636B96511BE}"/>
              </a:ext>
            </a:extLst>
          </p:cNvPr>
          <p:cNvGrpSpPr/>
          <p:nvPr/>
        </p:nvGrpSpPr>
        <p:grpSpPr>
          <a:xfrm>
            <a:off x="6108904" y="4454840"/>
            <a:ext cx="2435758" cy="1366161"/>
            <a:chOff x="6108904" y="4906232"/>
            <a:chExt cx="2435758" cy="1366161"/>
          </a:xfrm>
          <a:noFill/>
        </p:grpSpPr>
        <p:sp>
          <p:nvSpPr>
            <p:cNvPr id="29" name="TextBox 28"/>
            <p:cNvSpPr txBox="1"/>
            <p:nvPr/>
          </p:nvSpPr>
          <p:spPr>
            <a:xfrm>
              <a:off x="6537095" y="4906232"/>
              <a:ext cx="674865" cy="153888"/>
            </a:xfrm>
            <a:prstGeom prst="rect">
              <a:avLst/>
            </a:prstGeom>
            <a:grpFill/>
          </p:spPr>
          <p:txBody>
            <a:bodyPr wrap="none" lIns="0" tIns="0" rIns="0" bIns="0" rtlCol="0" anchor="b" anchorCtr="0">
              <a:spAutoFit/>
            </a:bodyPr>
            <a:lstStyle/>
            <a:p>
              <a:pPr algn="ctr"/>
              <a:r>
                <a:rPr lang="en-US" sz="1000" b="1" dirty="0"/>
                <a:t>Any record</a:t>
              </a:r>
            </a:p>
          </p:txBody>
        </p:sp>
        <p:cxnSp>
          <p:nvCxnSpPr>
            <p:cNvPr id="31" name="Straight Arrow Connector 30"/>
            <p:cNvCxnSpPr/>
            <p:nvPr/>
          </p:nvCxnSpPr>
          <p:spPr bwMode="auto">
            <a:xfrm rot="5400000">
              <a:off x="6444660" y="5130287"/>
              <a:ext cx="195262" cy="152398"/>
            </a:xfrm>
            <a:prstGeom prst="straightConnector1">
              <a:avLst/>
            </a:prstGeom>
            <a:grpFill/>
            <a:ln w="19050" cap="rnd" cmpd="sng" algn="ctr">
              <a:solidFill>
                <a:schemeClr val="tx1"/>
              </a:solidFill>
              <a:prstDash val="solid"/>
              <a:round/>
              <a:headEnd type="none" w="sm" len="sm"/>
              <a:tailEnd type="arrow"/>
            </a:ln>
            <a:effectLst/>
          </p:spPr>
        </p:cxnSp>
        <p:cxnSp>
          <p:nvCxnSpPr>
            <p:cNvPr id="33" name="Straight Arrow Connector 32"/>
            <p:cNvCxnSpPr/>
            <p:nvPr/>
          </p:nvCxnSpPr>
          <p:spPr bwMode="auto">
            <a:xfrm rot="16200000" flipH="1">
              <a:off x="7109031" y="5113621"/>
              <a:ext cx="223837" cy="185736"/>
            </a:xfrm>
            <a:prstGeom prst="straightConnector1">
              <a:avLst/>
            </a:prstGeom>
            <a:grpFill/>
            <a:ln w="19050" cap="rnd" cmpd="sng" algn="ctr">
              <a:solidFill>
                <a:schemeClr val="tx1"/>
              </a:solidFill>
              <a:prstDash val="solid"/>
              <a:round/>
              <a:headEnd type="none" w="sm" len="sm"/>
              <a:tailEnd type="arrow"/>
            </a:ln>
            <a:effectLst/>
          </p:spPr>
        </p:cxnSp>
        <p:sp>
          <p:nvSpPr>
            <p:cNvPr id="34" name="TextBox 33"/>
            <p:cNvSpPr txBox="1"/>
            <p:nvPr/>
          </p:nvSpPr>
          <p:spPr>
            <a:xfrm>
              <a:off x="6667664" y="5074651"/>
              <a:ext cx="413575" cy="153888"/>
            </a:xfrm>
            <a:prstGeom prst="rect">
              <a:avLst/>
            </a:prstGeom>
            <a:grpFill/>
          </p:spPr>
          <p:txBody>
            <a:bodyPr wrap="none" lIns="0" tIns="0" rIns="0" bIns="0" rtlCol="0" anchor="b" anchorCtr="0">
              <a:spAutoFit/>
            </a:bodyPr>
            <a:lstStyle/>
            <a:p>
              <a:pPr algn="ctr"/>
              <a:r>
                <a:rPr lang="en-US" sz="1000" b="1" dirty="0"/>
                <a:t>x</a:t>
              </a:r>
              <a:r>
                <a:rPr lang="en-US" sz="1000" b="1" baseline="-25000" dirty="0"/>
                <a:t>1</a:t>
              </a:r>
              <a:r>
                <a:rPr lang="en-US" sz="1000" b="1" dirty="0"/>
                <a:t> &lt; 2?</a:t>
              </a:r>
            </a:p>
          </p:txBody>
        </p:sp>
        <p:sp>
          <p:nvSpPr>
            <p:cNvPr id="35" name="TextBox 34"/>
            <p:cNvSpPr txBox="1"/>
            <p:nvPr/>
          </p:nvSpPr>
          <p:spPr>
            <a:xfrm>
              <a:off x="6237761" y="5155614"/>
              <a:ext cx="211596" cy="153888"/>
            </a:xfrm>
            <a:prstGeom prst="rect">
              <a:avLst/>
            </a:prstGeom>
            <a:grpFill/>
          </p:spPr>
          <p:txBody>
            <a:bodyPr wrap="none" lIns="0" tIns="0" rIns="0" bIns="0" rtlCol="0" anchor="b" anchorCtr="0">
              <a:spAutoFit/>
            </a:bodyPr>
            <a:lstStyle/>
            <a:p>
              <a:pPr algn="ctr"/>
              <a:r>
                <a:rPr lang="en-US" sz="1000" b="1" dirty="0"/>
                <a:t>yes</a:t>
              </a:r>
            </a:p>
          </p:txBody>
        </p:sp>
        <p:sp>
          <p:nvSpPr>
            <p:cNvPr id="36" name="TextBox 35"/>
            <p:cNvSpPr txBox="1"/>
            <p:nvPr/>
          </p:nvSpPr>
          <p:spPr>
            <a:xfrm>
              <a:off x="7333290" y="5184623"/>
              <a:ext cx="157094" cy="153888"/>
            </a:xfrm>
            <a:prstGeom prst="rect">
              <a:avLst/>
            </a:prstGeom>
            <a:grpFill/>
          </p:spPr>
          <p:txBody>
            <a:bodyPr wrap="none" lIns="0" tIns="0" rIns="0" bIns="0" rtlCol="0" anchor="b" anchorCtr="0">
              <a:spAutoFit/>
            </a:bodyPr>
            <a:lstStyle/>
            <a:p>
              <a:pPr algn="ctr"/>
              <a:r>
                <a:rPr lang="en-US" sz="1000" b="1" dirty="0"/>
                <a:t>no</a:t>
              </a:r>
            </a:p>
          </p:txBody>
        </p:sp>
        <p:sp>
          <p:nvSpPr>
            <p:cNvPr id="37" name="TextBox 36"/>
            <p:cNvSpPr txBox="1"/>
            <p:nvPr/>
          </p:nvSpPr>
          <p:spPr>
            <a:xfrm>
              <a:off x="6108904" y="5332693"/>
              <a:ext cx="711733" cy="153888"/>
            </a:xfrm>
            <a:prstGeom prst="rect">
              <a:avLst/>
            </a:prstGeom>
            <a:grpFill/>
          </p:spPr>
          <p:txBody>
            <a:bodyPr wrap="none" lIns="0" tIns="0" rIns="0" bIns="0" rtlCol="0" anchor="b" anchorCtr="0">
              <a:spAutoFit/>
            </a:bodyPr>
            <a:lstStyle/>
            <a:p>
              <a:pPr algn="ctr"/>
              <a:r>
                <a:rPr lang="en-US" sz="1000" b="1" dirty="0"/>
                <a:t>Score = 356</a:t>
              </a:r>
            </a:p>
          </p:txBody>
        </p:sp>
        <p:cxnSp>
          <p:nvCxnSpPr>
            <p:cNvPr id="39" name="Straight Arrow Connector 38"/>
            <p:cNvCxnSpPr/>
            <p:nvPr/>
          </p:nvCxnSpPr>
          <p:spPr bwMode="auto">
            <a:xfrm rot="5400000">
              <a:off x="7055585" y="5516951"/>
              <a:ext cx="210784" cy="158452"/>
            </a:xfrm>
            <a:prstGeom prst="straightConnector1">
              <a:avLst/>
            </a:prstGeom>
            <a:grpFill/>
            <a:ln w="19050" cap="rnd" cmpd="sng" algn="ctr">
              <a:solidFill>
                <a:schemeClr val="tx1"/>
              </a:solidFill>
              <a:prstDash val="solid"/>
              <a:round/>
              <a:headEnd type="none" w="sm" len="sm"/>
              <a:tailEnd type="arrow"/>
            </a:ln>
            <a:effectLst/>
          </p:spPr>
        </p:cxnSp>
        <p:sp>
          <p:nvSpPr>
            <p:cNvPr id="40" name="TextBox 39"/>
            <p:cNvSpPr txBox="1"/>
            <p:nvPr/>
          </p:nvSpPr>
          <p:spPr>
            <a:xfrm>
              <a:off x="7169768" y="5339992"/>
              <a:ext cx="413575" cy="153888"/>
            </a:xfrm>
            <a:prstGeom prst="rect">
              <a:avLst/>
            </a:prstGeom>
            <a:grpFill/>
          </p:spPr>
          <p:txBody>
            <a:bodyPr wrap="none" lIns="0" tIns="0" rIns="0" bIns="0" rtlCol="0" anchor="b" anchorCtr="0">
              <a:spAutoFit/>
            </a:bodyPr>
            <a:lstStyle/>
            <a:p>
              <a:pPr algn="ctr"/>
              <a:r>
                <a:rPr lang="en-US" sz="1000" b="1" dirty="0"/>
                <a:t>x</a:t>
              </a:r>
              <a:r>
                <a:rPr lang="en-US" sz="1000" b="1" baseline="-25000" dirty="0"/>
                <a:t>2</a:t>
              </a:r>
              <a:r>
                <a:rPr lang="en-US" sz="1000" b="1" dirty="0"/>
                <a:t> &lt; 4?</a:t>
              </a:r>
            </a:p>
          </p:txBody>
        </p:sp>
        <p:sp>
          <p:nvSpPr>
            <p:cNvPr id="43" name="TextBox 42"/>
            <p:cNvSpPr txBox="1"/>
            <p:nvPr/>
          </p:nvSpPr>
          <p:spPr>
            <a:xfrm>
              <a:off x="6844331" y="5558262"/>
              <a:ext cx="211596" cy="153888"/>
            </a:xfrm>
            <a:prstGeom prst="rect">
              <a:avLst/>
            </a:prstGeom>
            <a:grpFill/>
          </p:spPr>
          <p:txBody>
            <a:bodyPr wrap="none" lIns="0" tIns="0" rIns="0" bIns="0" rtlCol="0" anchor="b" anchorCtr="0">
              <a:spAutoFit/>
            </a:bodyPr>
            <a:lstStyle/>
            <a:p>
              <a:pPr algn="ctr"/>
              <a:r>
                <a:rPr lang="en-US" sz="1000" b="1" dirty="0"/>
                <a:t>yes</a:t>
              </a:r>
            </a:p>
          </p:txBody>
        </p:sp>
        <p:sp>
          <p:nvSpPr>
            <p:cNvPr id="44" name="TextBox 43"/>
            <p:cNvSpPr txBox="1"/>
            <p:nvPr/>
          </p:nvSpPr>
          <p:spPr>
            <a:xfrm>
              <a:off x="7634068" y="5542675"/>
              <a:ext cx="170767" cy="153888"/>
            </a:xfrm>
            <a:prstGeom prst="rect">
              <a:avLst/>
            </a:prstGeom>
            <a:grpFill/>
          </p:spPr>
          <p:txBody>
            <a:bodyPr wrap="square" lIns="0" tIns="0" rIns="0" bIns="0" rtlCol="0" anchor="b" anchorCtr="0">
              <a:spAutoFit/>
            </a:bodyPr>
            <a:lstStyle/>
            <a:p>
              <a:pPr algn="ctr"/>
              <a:r>
                <a:rPr lang="en-US" sz="1000" b="1" dirty="0"/>
                <a:t>no</a:t>
              </a:r>
            </a:p>
          </p:txBody>
        </p:sp>
        <p:cxnSp>
          <p:nvCxnSpPr>
            <p:cNvPr id="45" name="Straight Arrow Connector 44"/>
            <p:cNvCxnSpPr/>
            <p:nvPr/>
          </p:nvCxnSpPr>
          <p:spPr bwMode="auto">
            <a:xfrm rot="16200000" flipH="1">
              <a:off x="7419517" y="5515893"/>
              <a:ext cx="213258" cy="150309"/>
            </a:xfrm>
            <a:prstGeom prst="straightConnector1">
              <a:avLst/>
            </a:prstGeom>
            <a:grpFill/>
            <a:ln w="19050" cap="rnd" cmpd="sng" algn="ctr">
              <a:solidFill>
                <a:schemeClr val="tx1"/>
              </a:solidFill>
              <a:prstDash val="solid"/>
              <a:round/>
              <a:headEnd type="none" w="sm" len="sm"/>
              <a:tailEnd type="arrow"/>
            </a:ln>
            <a:effectLst/>
          </p:spPr>
        </p:cxnSp>
        <p:sp>
          <p:nvSpPr>
            <p:cNvPr id="49" name="TextBox 48"/>
            <p:cNvSpPr txBox="1"/>
            <p:nvPr/>
          </p:nvSpPr>
          <p:spPr>
            <a:xfrm>
              <a:off x="6642304" y="5727980"/>
              <a:ext cx="711733" cy="153888"/>
            </a:xfrm>
            <a:prstGeom prst="rect">
              <a:avLst/>
            </a:prstGeom>
            <a:grpFill/>
          </p:spPr>
          <p:txBody>
            <a:bodyPr wrap="none" lIns="0" tIns="0" rIns="0" bIns="0" rtlCol="0" anchor="b" anchorCtr="0">
              <a:spAutoFit/>
            </a:bodyPr>
            <a:lstStyle/>
            <a:p>
              <a:pPr algn="ctr"/>
              <a:r>
                <a:rPr lang="en-US" sz="1000" b="1" dirty="0"/>
                <a:t>Score = 457</a:t>
              </a:r>
            </a:p>
          </p:txBody>
        </p:sp>
        <p:sp>
          <p:nvSpPr>
            <p:cNvPr id="50" name="TextBox 49"/>
            <p:cNvSpPr txBox="1"/>
            <p:nvPr/>
          </p:nvSpPr>
          <p:spPr>
            <a:xfrm>
              <a:off x="7522193" y="5697179"/>
              <a:ext cx="413575" cy="153888"/>
            </a:xfrm>
            <a:prstGeom prst="rect">
              <a:avLst/>
            </a:prstGeom>
            <a:grpFill/>
          </p:spPr>
          <p:txBody>
            <a:bodyPr wrap="none" lIns="0" tIns="0" rIns="0" bIns="0" rtlCol="0" anchor="b" anchorCtr="0">
              <a:spAutoFit/>
            </a:bodyPr>
            <a:lstStyle/>
            <a:p>
              <a:pPr algn="ctr"/>
              <a:r>
                <a:rPr lang="en-US" sz="1000" b="1" dirty="0"/>
                <a:t>x</a:t>
              </a:r>
              <a:r>
                <a:rPr lang="en-US" sz="1000" b="1" baseline="-25000" dirty="0"/>
                <a:t>1</a:t>
              </a:r>
              <a:r>
                <a:rPr lang="en-US" sz="1000" b="1" dirty="0"/>
                <a:t> &lt; 5?</a:t>
              </a:r>
            </a:p>
          </p:txBody>
        </p:sp>
        <p:cxnSp>
          <p:nvCxnSpPr>
            <p:cNvPr id="51" name="Straight Arrow Connector 50"/>
            <p:cNvCxnSpPr/>
            <p:nvPr/>
          </p:nvCxnSpPr>
          <p:spPr bwMode="auto">
            <a:xfrm rot="5400000">
              <a:off x="7417535" y="5907476"/>
              <a:ext cx="210784" cy="158452"/>
            </a:xfrm>
            <a:prstGeom prst="straightConnector1">
              <a:avLst/>
            </a:prstGeom>
            <a:grpFill/>
            <a:ln w="19050" cap="rnd" cmpd="sng" algn="ctr">
              <a:solidFill>
                <a:schemeClr val="tx1"/>
              </a:solidFill>
              <a:prstDash val="solid"/>
              <a:round/>
              <a:headEnd type="none" w="sm" len="sm"/>
              <a:tailEnd type="arrow"/>
            </a:ln>
            <a:effectLst/>
          </p:spPr>
        </p:cxnSp>
        <p:sp>
          <p:nvSpPr>
            <p:cNvPr id="52" name="TextBox 51"/>
            <p:cNvSpPr txBox="1"/>
            <p:nvPr/>
          </p:nvSpPr>
          <p:spPr>
            <a:xfrm>
              <a:off x="7206281" y="5948787"/>
              <a:ext cx="211596" cy="153888"/>
            </a:xfrm>
            <a:prstGeom prst="rect">
              <a:avLst/>
            </a:prstGeom>
            <a:grpFill/>
          </p:spPr>
          <p:txBody>
            <a:bodyPr wrap="none" lIns="0" tIns="0" rIns="0" bIns="0" rtlCol="0" anchor="b" anchorCtr="0">
              <a:spAutoFit/>
            </a:bodyPr>
            <a:lstStyle/>
            <a:p>
              <a:pPr algn="ctr"/>
              <a:r>
                <a:rPr lang="en-US" sz="1000" b="1" dirty="0"/>
                <a:t>yes</a:t>
              </a:r>
            </a:p>
          </p:txBody>
        </p:sp>
        <p:sp>
          <p:nvSpPr>
            <p:cNvPr id="53" name="TextBox 52"/>
            <p:cNvSpPr txBox="1"/>
            <p:nvPr/>
          </p:nvSpPr>
          <p:spPr>
            <a:xfrm>
              <a:off x="7996018" y="5933200"/>
              <a:ext cx="170767" cy="153888"/>
            </a:xfrm>
            <a:prstGeom prst="rect">
              <a:avLst/>
            </a:prstGeom>
            <a:grpFill/>
          </p:spPr>
          <p:txBody>
            <a:bodyPr wrap="square" lIns="0" tIns="0" rIns="0" bIns="0" rtlCol="0" anchor="b" anchorCtr="0">
              <a:spAutoFit/>
            </a:bodyPr>
            <a:lstStyle/>
            <a:p>
              <a:pPr algn="ctr"/>
              <a:r>
                <a:rPr lang="en-US" sz="1000" b="1" dirty="0"/>
                <a:t>no</a:t>
              </a:r>
            </a:p>
          </p:txBody>
        </p:sp>
        <p:cxnSp>
          <p:nvCxnSpPr>
            <p:cNvPr id="54" name="Straight Arrow Connector 53"/>
            <p:cNvCxnSpPr/>
            <p:nvPr/>
          </p:nvCxnSpPr>
          <p:spPr bwMode="auto">
            <a:xfrm rot="16200000" flipH="1">
              <a:off x="7781467" y="5906418"/>
              <a:ext cx="213258" cy="150309"/>
            </a:xfrm>
            <a:prstGeom prst="straightConnector1">
              <a:avLst/>
            </a:prstGeom>
            <a:grpFill/>
            <a:ln w="19050" cap="rnd" cmpd="sng" algn="ctr">
              <a:solidFill>
                <a:schemeClr val="tx1"/>
              </a:solidFill>
              <a:prstDash val="solid"/>
              <a:round/>
              <a:headEnd type="none" w="sm" len="sm"/>
              <a:tailEnd type="arrow"/>
            </a:ln>
            <a:effectLst/>
          </p:spPr>
        </p:cxnSp>
        <p:sp>
          <p:nvSpPr>
            <p:cNvPr id="55" name="TextBox 54"/>
            <p:cNvSpPr txBox="1"/>
            <p:nvPr/>
          </p:nvSpPr>
          <p:spPr>
            <a:xfrm>
              <a:off x="7004254" y="6118505"/>
              <a:ext cx="711733" cy="153888"/>
            </a:xfrm>
            <a:prstGeom prst="rect">
              <a:avLst/>
            </a:prstGeom>
            <a:grpFill/>
          </p:spPr>
          <p:txBody>
            <a:bodyPr wrap="none" lIns="0" tIns="0" rIns="0" bIns="0" rtlCol="0" anchor="b" anchorCtr="0">
              <a:spAutoFit/>
            </a:bodyPr>
            <a:lstStyle/>
            <a:p>
              <a:pPr algn="ctr"/>
              <a:r>
                <a:rPr lang="en-US" sz="1000" b="1" dirty="0"/>
                <a:t>Score = 645</a:t>
              </a:r>
            </a:p>
          </p:txBody>
        </p:sp>
        <p:sp>
          <p:nvSpPr>
            <p:cNvPr id="58" name="TextBox 57"/>
            <p:cNvSpPr txBox="1"/>
            <p:nvPr/>
          </p:nvSpPr>
          <p:spPr>
            <a:xfrm>
              <a:off x="7832929" y="6113743"/>
              <a:ext cx="711733" cy="153888"/>
            </a:xfrm>
            <a:prstGeom prst="rect">
              <a:avLst/>
            </a:prstGeom>
            <a:grpFill/>
          </p:spPr>
          <p:txBody>
            <a:bodyPr wrap="none" lIns="0" tIns="0" rIns="0" bIns="0" rtlCol="0" anchor="b" anchorCtr="0">
              <a:spAutoFit/>
            </a:bodyPr>
            <a:lstStyle/>
            <a:p>
              <a:pPr algn="ctr"/>
              <a:r>
                <a:rPr lang="en-US" sz="1000" b="1" dirty="0"/>
                <a:t>Score = 743</a:t>
              </a:r>
            </a:p>
          </p:txBody>
        </p:sp>
      </p:grpSp>
      <p:sp>
        <p:nvSpPr>
          <p:cNvPr id="66" name="TextBox 65"/>
          <p:cNvSpPr txBox="1"/>
          <p:nvPr/>
        </p:nvSpPr>
        <p:spPr>
          <a:xfrm>
            <a:off x="723900" y="1875378"/>
            <a:ext cx="1935125" cy="923330"/>
          </a:xfrm>
          <a:prstGeom prst="rect">
            <a:avLst/>
          </a:prstGeom>
          <a:noFill/>
        </p:spPr>
        <p:txBody>
          <a:bodyPr wrap="square" lIns="0" tIns="0" rIns="0" bIns="0" rtlCol="0" anchor="b" anchorCtr="0">
            <a:spAutoFit/>
          </a:bodyPr>
          <a:lstStyle/>
          <a:p>
            <a:pPr algn="ctr"/>
            <a:r>
              <a:rPr lang="en-US" sz="2000" b="1" dirty="0">
                <a:solidFill>
                  <a:srgbClr val="3D5065"/>
                </a:solidFill>
              </a:rPr>
              <a:t>Simple two dimensional decision tree</a:t>
            </a:r>
          </a:p>
        </p:txBody>
      </p:sp>
      <p:sp>
        <p:nvSpPr>
          <p:cNvPr id="48" name="Title 1"/>
          <p:cNvSpPr txBox="1">
            <a:spLocks/>
          </p:cNvSpPr>
          <p:nvPr/>
        </p:nvSpPr>
        <p:spPr bwMode="gray">
          <a:xfrm>
            <a:off x="354544" y="346966"/>
            <a:ext cx="8405812" cy="3190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3600" i="0" u="none" strike="noStrike" kern="0" cap="none" spc="0" normalizeH="0" baseline="0" noProof="0" dirty="0">
                <a:ln>
                  <a:noFill/>
                </a:ln>
                <a:solidFill>
                  <a:schemeClr val="tx1"/>
                </a:solidFill>
                <a:effectLst/>
                <a:uLnTx/>
                <a:uFillTx/>
                <a:ea typeface="+mj-ea"/>
                <a:cs typeface="ヒラギノ角ゴ Pro W3"/>
              </a:rPr>
              <a:t>Decision Tree	    </a:t>
            </a:r>
          </a:p>
        </p:txBody>
      </p:sp>
      <p:sp>
        <p:nvSpPr>
          <p:cNvPr id="46" name="TextBox 45">
            <a:extLst>
              <a:ext uri="{FF2B5EF4-FFF2-40B4-BE49-F238E27FC236}">
                <a16:creationId xmlns:a16="http://schemas.microsoft.com/office/drawing/2014/main" id="{19024D8F-6594-7A40-858E-2622DB9C5AEE}"/>
              </a:ext>
            </a:extLst>
          </p:cNvPr>
          <p:cNvSpPr txBox="1"/>
          <p:nvPr/>
        </p:nvSpPr>
        <p:spPr>
          <a:xfrm>
            <a:off x="369094" y="5858310"/>
            <a:ext cx="8571069" cy="615553"/>
          </a:xfrm>
          <a:prstGeom prst="rect">
            <a:avLst/>
          </a:prstGeom>
          <a:noFill/>
        </p:spPr>
        <p:txBody>
          <a:bodyPr wrap="square" lIns="0" tIns="0" rIns="0" bIns="0" rtlCol="0" anchor="b" anchorCtr="0">
            <a:spAutoFit/>
          </a:bodyPr>
          <a:lstStyle/>
          <a:p>
            <a:pPr algn="ctr"/>
            <a:r>
              <a:rPr lang="en-US" sz="2000" dirty="0"/>
              <a:t>A typical decision tree model will be in several or many dimensions</a:t>
            </a:r>
          </a:p>
          <a:p>
            <a:pPr algn="ctr"/>
            <a:r>
              <a:rPr lang="en-US" sz="2000" dirty="0"/>
              <a:t>with 10s or hundreds of leaf nodes</a:t>
            </a:r>
          </a:p>
        </p:txBody>
      </p:sp>
      <p:sp>
        <p:nvSpPr>
          <p:cNvPr id="3" name="TextBox 2">
            <a:extLst>
              <a:ext uri="{FF2B5EF4-FFF2-40B4-BE49-F238E27FC236}">
                <a16:creationId xmlns:a16="http://schemas.microsoft.com/office/drawing/2014/main" id="{F8EDEDEC-2A7A-8D41-8FEF-F82D7A0ACE10}"/>
              </a:ext>
            </a:extLst>
          </p:cNvPr>
          <p:cNvSpPr txBox="1"/>
          <p:nvPr/>
        </p:nvSpPr>
        <p:spPr>
          <a:xfrm>
            <a:off x="4165511" y="2828770"/>
            <a:ext cx="1599225" cy="400110"/>
          </a:xfrm>
          <a:prstGeom prst="rect">
            <a:avLst/>
          </a:prstGeom>
          <a:noFill/>
        </p:spPr>
        <p:txBody>
          <a:bodyPr wrap="square" rtlCol="0">
            <a:spAutoFit/>
          </a:bodyPr>
          <a:lstStyle/>
          <a:p>
            <a:pPr algn="ctr"/>
            <a:r>
              <a:rPr lang="en-US" sz="1000" dirty="0"/>
              <a:t>Average of the dependent variable y in this box</a:t>
            </a:r>
          </a:p>
        </p:txBody>
      </p:sp>
    </p:spTree>
    <p:extLst>
      <p:ext uri="{BB962C8B-B14F-4D97-AF65-F5344CB8AC3E}">
        <p14:creationId xmlns:p14="http://schemas.microsoft.com/office/powerpoint/2010/main" val="2502596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40875" y="812489"/>
            <a:ext cx="8739299" cy="6018052"/>
          </a:xfrm>
        </p:spPr>
        <p:txBody>
          <a:bodyPr>
            <a:normAutofit fontScale="92500" lnSpcReduction="10000"/>
          </a:bodyPr>
          <a:lstStyle/>
          <a:p>
            <a:pPr marL="0" indent="0">
              <a:buNone/>
            </a:pPr>
            <a:r>
              <a:rPr lang="en-US" sz="2000" dirty="0"/>
              <a:t>The goodness of a candidate </a:t>
            </a:r>
            <a:r>
              <a:rPr lang="en-US" sz="2000" dirty="0" err="1"/>
              <a:t>cutpoint</a:t>
            </a:r>
            <a:r>
              <a:rPr lang="en-US" sz="2000" dirty="0"/>
              <a:t> is measured by the </a:t>
            </a:r>
            <a:r>
              <a:rPr lang="en-US" sz="2000" b="1" dirty="0"/>
              <a:t>impurity</a:t>
            </a:r>
            <a:r>
              <a:rPr lang="en-US" sz="2000" dirty="0"/>
              <a:t> of the resulting two boxes. Want low impurities on both sides. For continuous outputs we can use </a:t>
            </a:r>
            <a:r>
              <a:rPr lang="en-US" sz="2000" i="1" dirty="0"/>
              <a:t>variance</a:t>
            </a:r>
            <a:r>
              <a:rPr lang="en-US" sz="2000" dirty="0"/>
              <a:t>.</a:t>
            </a:r>
          </a:p>
          <a:p>
            <a:pPr marL="0" indent="0">
              <a:buNone/>
            </a:pPr>
            <a:endParaRPr lang="en-US" sz="2000" dirty="0"/>
          </a:p>
          <a:p>
            <a:pPr marL="0" indent="0">
              <a:buNone/>
            </a:pPr>
            <a:r>
              <a:rPr lang="en-US" sz="2000" dirty="0"/>
              <a:t>The total impurity of the resulting cut is</a:t>
            </a:r>
          </a:p>
          <a:p>
            <a:pPr marL="0" indent="0">
              <a:buNone/>
            </a:pPr>
            <a:endParaRPr lang="en-US" sz="2000" dirty="0"/>
          </a:p>
          <a:p>
            <a:pPr marL="0" indent="0">
              <a:buNone/>
            </a:pPr>
            <a:endParaRPr lang="en-US" sz="2000" dirty="0"/>
          </a:p>
          <a:p>
            <a:pPr marL="0" indent="0">
              <a:buNone/>
            </a:pPr>
            <a:r>
              <a:rPr lang="en-US" sz="2000" dirty="0"/>
              <a:t>Common measures of impurity:</a:t>
            </a:r>
          </a:p>
          <a:p>
            <a:r>
              <a:rPr lang="en-US" sz="2000" i="1" dirty="0"/>
              <a:t>Variance</a:t>
            </a:r>
            <a:r>
              <a:rPr lang="en-US" sz="2000" dirty="0"/>
              <a:t>:</a:t>
            </a:r>
          </a:p>
          <a:p>
            <a:pPr marL="0" indent="0">
              <a:buNone/>
            </a:pPr>
            <a:endParaRPr lang="en-US" sz="2000" dirty="0"/>
          </a:p>
          <a:p>
            <a:r>
              <a:rPr lang="en-US" sz="2000" i="1" dirty="0"/>
              <a:t>Gini index</a:t>
            </a:r>
            <a:r>
              <a:rPr lang="en-US" sz="2000" dirty="0"/>
              <a:t>:</a:t>
            </a:r>
          </a:p>
          <a:p>
            <a:endParaRPr lang="en-US" sz="2000" dirty="0"/>
          </a:p>
          <a:p>
            <a:r>
              <a:rPr lang="en-US" sz="2000" i="1" dirty="0"/>
              <a:t>Entropy</a:t>
            </a:r>
            <a:r>
              <a:rPr lang="en-US" sz="2000" dirty="0"/>
              <a:t> or </a:t>
            </a:r>
            <a:r>
              <a:rPr lang="en-US" sz="2000" i="1" dirty="0"/>
              <a:t>Information Gain</a:t>
            </a:r>
            <a:r>
              <a:rPr lang="en-US" sz="2000" dirty="0"/>
              <a:t>:</a:t>
            </a:r>
          </a:p>
          <a:p>
            <a:endParaRPr lang="en-US" sz="2000" dirty="0"/>
          </a:p>
          <a:p>
            <a:pPr marL="0" indent="0">
              <a:buNone/>
            </a:pPr>
            <a:r>
              <a:rPr lang="en-US" sz="2000" dirty="0"/>
              <a:t>Add the impurities of both resulting boxes weighted by the number in each box</a:t>
            </a:r>
          </a:p>
          <a:p>
            <a:pPr marL="0" indent="0">
              <a:buNone/>
            </a:pPr>
            <a:endParaRPr lang="en-US" sz="2000" dirty="0"/>
          </a:p>
          <a:p>
            <a:pPr marL="0" indent="0">
              <a:buNone/>
            </a:pPr>
            <a:r>
              <a:rPr lang="en-US" sz="2000" dirty="0"/>
              <a:t>Choose the best </a:t>
            </a:r>
            <a:r>
              <a:rPr lang="en-US" sz="2000" dirty="0" err="1"/>
              <a:t>cutpoint</a:t>
            </a:r>
            <a:r>
              <a:rPr lang="en-US" sz="2000" dirty="0"/>
              <a:t> that results in the lowest impurity</a:t>
            </a:r>
          </a:p>
        </p:txBody>
      </p:sp>
      <p:sp>
        <p:nvSpPr>
          <p:cNvPr id="4" name="Slide Number Placeholder 3"/>
          <p:cNvSpPr>
            <a:spLocks noGrp="1"/>
          </p:cNvSpPr>
          <p:nvPr>
            <p:ph type="sldNum" sz="quarter" idx="4294967295"/>
          </p:nvPr>
        </p:nvSpPr>
        <p:spPr>
          <a:xfrm>
            <a:off x="7487215" y="6555129"/>
            <a:ext cx="1524000" cy="238125"/>
          </a:xfrm>
        </p:spPr>
        <p:txBody>
          <a:bodyPr/>
          <a:lstStyle/>
          <a:p>
            <a:fld id="{02330697-FC26-4454-A3BE-90B07819C49A}" type="slidenum">
              <a:rPr lang="en-US" smtClean="0"/>
              <a:pPr/>
              <a:t>35</a:t>
            </a:fld>
            <a:endParaRPr lang="en-US" dirty="0"/>
          </a:p>
        </p:txBody>
      </p:sp>
      <p:sp>
        <p:nvSpPr>
          <p:cNvPr id="38" name="TextBox 37"/>
          <p:cNvSpPr txBox="1"/>
          <p:nvPr/>
        </p:nvSpPr>
        <p:spPr>
          <a:xfrm>
            <a:off x="723900" y="2393824"/>
            <a:ext cx="65" cy="153888"/>
          </a:xfrm>
          <a:prstGeom prst="rect">
            <a:avLst/>
          </a:prstGeom>
          <a:noFill/>
        </p:spPr>
        <p:txBody>
          <a:bodyPr wrap="none" lIns="0" tIns="0" rIns="0" bIns="0" rtlCol="0" anchor="b" anchorCtr="0">
            <a:spAutoFit/>
          </a:bodyPr>
          <a:lstStyle/>
          <a:p>
            <a:pPr algn="ctr"/>
            <a:endParaRPr lang="en-US" sz="1000" b="1" dirty="0"/>
          </a:p>
        </p:txBody>
      </p:sp>
      <p:sp>
        <p:nvSpPr>
          <p:cNvPr id="48" name="Title 1"/>
          <p:cNvSpPr txBox="1">
            <a:spLocks/>
          </p:cNvSpPr>
          <p:nvPr/>
        </p:nvSpPr>
        <p:spPr bwMode="gray">
          <a:xfrm>
            <a:off x="334326" y="812489"/>
            <a:ext cx="8656670" cy="3190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lang="en-US" sz="3600" kern="0" dirty="0">
                <a:ea typeface="+mj-ea"/>
                <a:cs typeface="ヒラギノ角ゴ Pro W3"/>
              </a:rPr>
              <a:t>How Do Decision Trees Decide Where to Cut</a:t>
            </a:r>
            <a:r>
              <a:rPr kumimoji="0" lang="en-US" sz="3200" b="1" i="0" u="none" strike="noStrike" kern="0" cap="none" spc="0" normalizeH="0" baseline="0" noProof="0" dirty="0">
                <a:ln>
                  <a:noFill/>
                </a:ln>
                <a:solidFill>
                  <a:schemeClr val="tx1"/>
                </a:solidFill>
                <a:effectLst/>
                <a:uLnTx/>
                <a:uFillTx/>
                <a:latin typeface="+mj-lt"/>
                <a:ea typeface="+mj-ea"/>
                <a:cs typeface="ヒラギノ角ゴ Pro W3"/>
              </a:rPr>
              <a:t>	    </a:t>
            </a:r>
            <a:endParaRPr kumimoji="0" lang="en-US" sz="3200" i="0" u="none" strike="noStrike" kern="0" cap="none" spc="0" normalizeH="0" baseline="0" noProof="0" dirty="0">
              <a:ln>
                <a:noFill/>
              </a:ln>
              <a:solidFill>
                <a:schemeClr val="tx1"/>
              </a:solidFill>
              <a:effectLst/>
              <a:uLnTx/>
              <a:uFillTx/>
              <a:latin typeface="+mj-lt"/>
              <a:ea typeface="+mj-ea"/>
              <a:cs typeface="ヒラギノ角ゴ Pro W3"/>
            </a:endParaRPr>
          </a:p>
        </p:txBody>
      </p:sp>
      <p:grpSp>
        <p:nvGrpSpPr>
          <p:cNvPr id="216" name="Group 215">
            <a:extLst>
              <a:ext uri="{FF2B5EF4-FFF2-40B4-BE49-F238E27FC236}">
                <a16:creationId xmlns:a16="http://schemas.microsoft.com/office/drawing/2014/main" id="{BD5C6C62-9C0F-D84C-9CC7-CC90300A2B35}"/>
              </a:ext>
            </a:extLst>
          </p:cNvPr>
          <p:cNvGrpSpPr/>
          <p:nvPr/>
        </p:nvGrpSpPr>
        <p:grpSpPr>
          <a:xfrm>
            <a:off x="3579984" y="1821970"/>
            <a:ext cx="2268182" cy="887745"/>
            <a:chOff x="3850446" y="1919096"/>
            <a:chExt cx="2268182" cy="887745"/>
          </a:xfrm>
        </p:grpSpPr>
        <p:pic>
          <p:nvPicPr>
            <p:cNvPr id="11" name="Picture 10">
              <a:extLst>
                <a:ext uri="{FF2B5EF4-FFF2-40B4-BE49-F238E27FC236}">
                  <a16:creationId xmlns:a16="http://schemas.microsoft.com/office/drawing/2014/main" id="{1A26943C-2DD1-CB43-9A7B-45F65DB77362}"/>
                </a:ext>
              </a:extLst>
            </p:cNvPr>
            <p:cNvPicPr>
              <a:picLocks noChangeAspect="1"/>
            </p:cNvPicPr>
            <p:nvPr/>
          </p:nvPicPr>
          <p:blipFill>
            <a:blip r:embed="rId3"/>
            <a:stretch>
              <a:fillRect/>
            </a:stretch>
          </p:blipFill>
          <p:spPr>
            <a:xfrm>
              <a:off x="4554495" y="1919096"/>
              <a:ext cx="1564133" cy="197910"/>
            </a:xfrm>
            <a:prstGeom prst="rect">
              <a:avLst/>
            </a:prstGeom>
          </p:spPr>
        </p:pic>
        <p:sp>
          <p:nvSpPr>
            <p:cNvPr id="14" name="TextBox 13">
              <a:extLst>
                <a:ext uri="{FF2B5EF4-FFF2-40B4-BE49-F238E27FC236}">
                  <a16:creationId xmlns:a16="http://schemas.microsoft.com/office/drawing/2014/main" id="{28CB3BF7-C4B8-9148-9311-FE1E03C626C0}"/>
                </a:ext>
              </a:extLst>
            </p:cNvPr>
            <p:cNvSpPr txBox="1"/>
            <p:nvPr/>
          </p:nvSpPr>
          <p:spPr>
            <a:xfrm>
              <a:off x="3850446" y="2186559"/>
              <a:ext cx="1077539" cy="246221"/>
            </a:xfrm>
            <a:prstGeom prst="rect">
              <a:avLst/>
            </a:prstGeom>
            <a:noFill/>
          </p:spPr>
          <p:txBody>
            <a:bodyPr wrap="none" rtlCol="0">
              <a:spAutoFit/>
            </a:bodyPr>
            <a:lstStyle/>
            <a:p>
              <a:r>
                <a:rPr lang="en-US" sz="1000" dirty="0"/>
                <a:t>Impurity of box 1</a:t>
              </a:r>
            </a:p>
          </p:txBody>
        </p:sp>
        <p:sp>
          <p:nvSpPr>
            <p:cNvPr id="213" name="TextBox 212">
              <a:extLst>
                <a:ext uri="{FF2B5EF4-FFF2-40B4-BE49-F238E27FC236}">
                  <a16:creationId xmlns:a16="http://schemas.microsoft.com/office/drawing/2014/main" id="{388FB419-E119-E24F-86BB-2D643A8D39A2}"/>
                </a:ext>
              </a:extLst>
            </p:cNvPr>
            <p:cNvSpPr txBox="1"/>
            <p:nvPr/>
          </p:nvSpPr>
          <p:spPr>
            <a:xfrm>
              <a:off x="4640292" y="2406731"/>
              <a:ext cx="1094286" cy="400110"/>
            </a:xfrm>
            <a:prstGeom prst="rect">
              <a:avLst/>
            </a:prstGeom>
            <a:noFill/>
          </p:spPr>
          <p:txBody>
            <a:bodyPr wrap="square" rtlCol="0">
              <a:spAutoFit/>
            </a:bodyPr>
            <a:lstStyle/>
            <a:p>
              <a:pPr algn="ctr"/>
              <a:r>
                <a:rPr lang="en-US" sz="1000" dirty="0"/>
                <a:t>Number records in box 1</a:t>
              </a:r>
            </a:p>
          </p:txBody>
        </p:sp>
        <p:cxnSp>
          <p:nvCxnSpPr>
            <p:cNvPr id="17" name="Straight Arrow Connector 16">
              <a:extLst>
                <a:ext uri="{FF2B5EF4-FFF2-40B4-BE49-F238E27FC236}">
                  <a16:creationId xmlns:a16="http://schemas.microsoft.com/office/drawing/2014/main" id="{8A9C1447-E1A9-9944-BAE2-686AF3174662}"/>
                </a:ext>
              </a:extLst>
            </p:cNvPr>
            <p:cNvCxnSpPr>
              <a:cxnSpLocks/>
            </p:cNvCxnSpPr>
            <p:nvPr/>
          </p:nvCxnSpPr>
          <p:spPr>
            <a:xfrm flipV="1">
              <a:off x="4791145" y="2138140"/>
              <a:ext cx="188200" cy="95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5AC703B9-5537-F445-A5F8-FE850A6B0ECF}"/>
                </a:ext>
              </a:extLst>
            </p:cNvPr>
            <p:cNvCxnSpPr>
              <a:cxnSpLocks/>
              <a:stCxn id="213" idx="0"/>
            </p:cNvCxnSpPr>
            <p:nvPr/>
          </p:nvCxnSpPr>
          <p:spPr>
            <a:xfrm flipV="1">
              <a:off x="5187435" y="2138141"/>
              <a:ext cx="83745" cy="268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7" name="Group 216">
            <a:extLst>
              <a:ext uri="{FF2B5EF4-FFF2-40B4-BE49-F238E27FC236}">
                <a16:creationId xmlns:a16="http://schemas.microsoft.com/office/drawing/2014/main" id="{C9AFB8E0-5F19-454B-A893-B2BED0FC853F}"/>
              </a:ext>
            </a:extLst>
          </p:cNvPr>
          <p:cNvGrpSpPr/>
          <p:nvPr/>
        </p:nvGrpSpPr>
        <p:grpSpPr>
          <a:xfrm>
            <a:off x="1648483" y="3541935"/>
            <a:ext cx="3206723" cy="753224"/>
            <a:chOff x="1947787" y="3916524"/>
            <a:chExt cx="3206723" cy="753224"/>
          </a:xfrm>
        </p:grpSpPr>
        <p:pic>
          <p:nvPicPr>
            <p:cNvPr id="32" name="Picture 31">
              <a:extLst>
                <a:ext uri="{FF2B5EF4-FFF2-40B4-BE49-F238E27FC236}">
                  <a16:creationId xmlns:a16="http://schemas.microsoft.com/office/drawing/2014/main" id="{5C10AA06-1542-7E45-ABC2-479684BE6A13}"/>
                </a:ext>
              </a:extLst>
            </p:cNvPr>
            <p:cNvPicPr>
              <a:picLocks noChangeAspect="1"/>
            </p:cNvPicPr>
            <p:nvPr/>
          </p:nvPicPr>
          <p:blipFill>
            <a:blip r:embed="rId4"/>
            <a:stretch>
              <a:fillRect/>
            </a:stretch>
          </p:blipFill>
          <p:spPr>
            <a:xfrm>
              <a:off x="1947787" y="4197245"/>
              <a:ext cx="3206723" cy="472503"/>
            </a:xfrm>
            <a:prstGeom prst="rect">
              <a:avLst/>
            </a:prstGeom>
          </p:spPr>
        </p:pic>
        <p:sp>
          <p:nvSpPr>
            <p:cNvPr id="42" name="TextBox 41">
              <a:extLst>
                <a:ext uri="{FF2B5EF4-FFF2-40B4-BE49-F238E27FC236}">
                  <a16:creationId xmlns:a16="http://schemas.microsoft.com/office/drawing/2014/main" id="{965F2A81-4B13-404C-B006-11FCC9E04C0B}"/>
                </a:ext>
              </a:extLst>
            </p:cNvPr>
            <p:cNvSpPr txBox="1"/>
            <p:nvPr/>
          </p:nvSpPr>
          <p:spPr>
            <a:xfrm>
              <a:off x="3830373" y="3916524"/>
              <a:ext cx="1031116" cy="276999"/>
            </a:xfrm>
            <a:prstGeom prst="rect">
              <a:avLst/>
            </a:prstGeom>
            <a:noFill/>
          </p:spPr>
          <p:txBody>
            <a:bodyPr wrap="none" rtlCol="0">
              <a:spAutoFit/>
            </a:bodyPr>
            <a:lstStyle/>
            <a:p>
              <a:r>
                <a:rPr lang="en-US" sz="1200" dirty="0"/>
                <a:t>For good/bad</a:t>
              </a:r>
            </a:p>
          </p:txBody>
        </p:sp>
      </p:grpSp>
      <p:grpSp>
        <p:nvGrpSpPr>
          <p:cNvPr id="218" name="Group 217">
            <a:extLst>
              <a:ext uri="{FF2B5EF4-FFF2-40B4-BE49-F238E27FC236}">
                <a16:creationId xmlns:a16="http://schemas.microsoft.com/office/drawing/2014/main" id="{E3C441B4-93A8-CB49-B47C-FD4A6E82BAA9}"/>
              </a:ext>
            </a:extLst>
          </p:cNvPr>
          <p:cNvGrpSpPr/>
          <p:nvPr/>
        </p:nvGrpSpPr>
        <p:grpSpPr>
          <a:xfrm>
            <a:off x="3439088" y="4378233"/>
            <a:ext cx="3776490" cy="540506"/>
            <a:chOff x="3754145" y="4798491"/>
            <a:chExt cx="3776490" cy="540506"/>
          </a:xfrm>
        </p:grpSpPr>
        <p:pic>
          <p:nvPicPr>
            <p:cNvPr id="41" name="Picture 40">
              <a:extLst>
                <a:ext uri="{FF2B5EF4-FFF2-40B4-BE49-F238E27FC236}">
                  <a16:creationId xmlns:a16="http://schemas.microsoft.com/office/drawing/2014/main" id="{C32B9986-B128-084D-9210-C6EDA464EAEB}"/>
                </a:ext>
              </a:extLst>
            </p:cNvPr>
            <p:cNvPicPr>
              <a:picLocks noChangeAspect="1"/>
            </p:cNvPicPr>
            <p:nvPr/>
          </p:nvPicPr>
          <p:blipFill>
            <a:blip r:embed="rId5"/>
            <a:stretch>
              <a:fillRect/>
            </a:stretch>
          </p:blipFill>
          <p:spPr>
            <a:xfrm>
              <a:off x="3754145" y="5092845"/>
              <a:ext cx="3776490" cy="246152"/>
            </a:xfrm>
            <a:prstGeom prst="rect">
              <a:avLst/>
            </a:prstGeom>
          </p:spPr>
        </p:pic>
        <p:sp>
          <p:nvSpPr>
            <p:cNvPr id="215" name="TextBox 214">
              <a:extLst>
                <a:ext uri="{FF2B5EF4-FFF2-40B4-BE49-F238E27FC236}">
                  <a16:creationId xmlns:a16="http://schemas.microsoft.com/office/drawing/2014/main" id="{01451BF6-0E94-0348-AFEB-7EAE186E0F42}"/>
                </a:ext>
              </a:extLst>
            </p:cNvPr>
            <p:cNvSpPr txBox="1"/>
            <p:nvPr/>
          </p:nvSpPr>
          <p:spPr>
            <a:xfrm>
              <a:off x="6018100" y="4798491"/>
              <a:ext cx="1031116" cy="276999"/>
            </a:xfrm>
            <a:prstGeom prst="rect">
              <a:avLst/>
            </a:prstGeom>
            <a:noFill/>
          </p:spPr>
          <p:txBody>
            <a:bodyPr wrap="none" rtlCol="0">
              <a:spAutoFit/>
            </a:bodyPr>
            <a:lstStyle/>
            <a:p>
              <a:r>
                <a:rPr lang="en-US" sz="1200" dirty="0"/>
                <a:t>For good/bad</a:t>
              </a:r>
            </a:p>
          </p:txBody>
        </p:sp>
      </p:grpSp>
      <p:grpSp>
        <p:nvGrpSpPr>
          <p:cNvPr id="2" name="Group 1">
            <a:extLst>
              <a:ext uri="{FF2B5EF4-FFF2-40B4-BE49-F238E27FC236}">
                <a16:creationId xmlns:a16="http://schemas.microsoft.com/office/drawing/2014/main" id="{3D807ADF-4971-C949-98BC-6A064F9EA0D1}"/>
              </a:ext>
            </a:extLst>
          </p:cNvPr>
          <p:cNvGrpSpPr/>
          <p:nvPr/>
        </p:nvGrpSpPr>
        <p:grpSpPr>
          <a:xfrm>
            <a:off x="5935390" y="1779172"/>
            <a:ext cx="2967735" cy="2392425"/>
            <a:chOff x="5868158" y="1365300"/>
            <a:chExt cx="2967735" cy="2392425"/>
          </a:xfrm>
        </p:grpSpPr>
        <p:sp>
          <p:nvSpPr>
            <p:cNvPr id="6" name="Rectangle 5"/>
            <p:cNvSpPr/>
            <p:nvPr/>
          </p:nvSpPr>
          <p:spPr bwMode="auto">
            <a:xfrm>
              <a:off x="6321293" y="1365300"/>
              <a:ext cx="2514600" cy="1981200"/>
            </a:xfrm>
            <a:prstGeom prst="rect">
              <a:avLst/>
            </a:prstGeom>
            <a:solidFill>
              <a:schemeClr val="accent3"/>
            </a:solidFill>
            <a:ln w="9525" cap="flat" cmpd="sng" algn="ctr">
              <a:solidFill>
                <a:srgbClr val="766A65"/>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sp>
          <p:nvSpPr>
            <p:cNvPr id="8" name="TextBox 7"/>
            <p:cNvSpPr txBox="1"/>
            <p:nvPr/>
          </p:nvSpPr>
          <p:spPr>
            <a:xfrm>
              <a:off x="7478549" y="3482768"/>
              <a:ext cx="243670" cy="246221"/>
            </a:xfrm>
            <a:prstGeom prst="rect">
              <a:avLst/>
            </a:prstGeom>
            <a:noFill/>
          </p:spPr>
          <p:txBody>
            <a:bodyPr wrap="square" lIns="0" tIns="0" rIns="0" bIns="0" rtlCol="0" anchor="b" anchorCtr="0">
              <a:spAutoFit/>
            </a:bodyPr>
            <a:lstStyle/>
            <a:p>
              <a:pPr algn="ctr"/>
              <a:r>
                <a:rPr lang="en-US" sz="1600" b="1" dirty="0"/>
                <a:t>x</a:t>
              </a:r>
              <a:r>
                <a:rPr lang="en-US" sz="1600" b="1" baseline="-25000" dirty="0"/>
                <a:t>1</a:t>
              </a:r>
              <a:endParaRPr lang="en-US" sz="1600" b="1" dirty="0"/>
            </a:p>
          </p:txBody>
        </p:sp>
        <p:sp>
          <p:nvSpPr>
            <p:cNvPr id="9" name="TextBox 8"/>
            <p:cNvSpPr txBox="1"/>
            <p:nvPr/>
          </p:nvSpPr>
          <p:spPr>
            <a:xfrm>
              <a:off x="5868158" y="2355900"/>
              <a:ext cx="185975" cy="246221"/>
            </a:xfrm>
            <a:prstGeom prst="rect">
              <a:avLst/>
            </a:prstGeom>
            <a:noFill/>
          </p:spPr>
          <p:txBody>
            <a:bodyPr wrap="square" lIns="0" tIns="0" rIns="0" bIns="0" rtlCol="0" anchor="b" anchorCtr="0">
              <a:spAutoFit/>
            </a:bodyPr>
            <a:lstStyle/>
            <a:p>
              <a:pPr algn="ctr"/>
              <a:r>
                <a:rPr lang="en-US" sz="1600" b="1" dirty="0"/>
                <a:t>x</a:t>
              </a:r>
              <a:r>
                <a:rPr lang="en-US" sz="1600" b="1" baseline="-25000" dirty="0"/>
                <a:t>2</a:t>
              </a:r>
              <a:endParaRPr lang="en-US" sz="1600" b="1" dirty="0"/>
            </a:p>
          </p:txBody>
        </p:sp>
        <p:cxnSp>
          <p:nvCxnSpPr>
            <p:cNvPr id="12" name="Straight Connector 11"/>
            <p:cNvCxnSpPr/>
            <p:nvPr/>
          </p:nvCxnSpPr>
          <p:spPr bwMode="auto">
            <a:xfrm rot="5400000">
              <a:off x="6390672" y="2350460"/>
              <a:ext cx="1959431" cy="10882"/>
            </a:xfrm>
            <a:prstGeom prst="line">
              <a:avLst/>
            </a:prstGeom>
            <a:solidFill>
              <a:schemeClr val="accent1"/>
            </a:solidFill>
            <a:ln w="19050" cap="rnd" cmpd="sng" algn="ctr">
              <a:solidFill>
                <a:schemeClr val="tx1"/>
              </a:solidFill>
              <a:prstDash val="solid"/>
              <a:round/>
              <a:headEnd type="none" w="sm" len="sm"/>
              <a:tailEnd type="none" w="sm" len="sm"/>
            </a:ln>
            <a:effectLst/>
          </p:spPr>
        </p:cxnSp>
        <p:sp>
          <p:nvSpPr>
            <p:cNvPr id="3" name="Oval 2">
              <a:extLst>
                <a:ext uri="{FF2B5EF4-FFF2-40B4-BE49-F238E27FC236}">
                  <a16:creationId xmlns:a16="http://schemas.microsoft.com/office/drawing/2014/main" id="{E6EAFFFF-24E7-E84C-8E4E-763B0C11F756}"/>
                </a:ext>
              </a:extLst>
            </p:cNvPr>
            <p:cNvSpPr/>
            <p:nvPr/>
          </p:nvSpPr>
          <p:spPr>
            <a:xfrm>
              <a:off x="6510053" y="146379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4FBB3165-59D6-BF42-9830-E42F70D18685}"/>
                </a:ext>
              </a:extLst>
            </p:cNvPr>
            <p:cNvSpPr/>
            <p:nvPr/>
          </p:nvSpPr>
          <p:spPr>
            <a:xfrm>
              <a:off x="6563654" y="170074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37165DF-92C7-D24B-BB9C-0E4ED6C63492}"/>
                </a:ext>
              </a:extLst>
            </p:cNvPr>
            <p:cNvSpPr/>
            <p:nvPr/>
          </p:nvSpPr>
          <p:spPr>
            <a:xfrm>
              <a:off x="6716558" y="193769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DE842F0-96A9-B343-A11A-A646ECAEC59F}"/>
                </a:ext>
              </a:extLst>
            </p:cNvPr>
            <p:cNvSpPr/>
            <p:nvPr/>
          </p:nvSpPr>
          <p:spPr>
            <a:xfrm>
              <a:off x="7074096" y="198508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8D501E3-64FE-D44B-BCB6-8D8A55B57D90}"/>
                </a:ext>
              </a:extLst>
            </p:cNvPr>
            <p:cNvSpPr/>
            <p:nvPr/>
          </p:nvSpPr>
          <p:spPr>
            <a:xfrm>
              <a:off x="6885260" y="226942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1C2A52A-3A6B-844D-A9E7-D0EE93114B05}"/>
                </a:ext>
              </a:extLst>
            </p:cNvPr>
            <p:cNvSpPr/>
            <p:nvPr/>
          </p:nvSpPr>
          <p:spPr>
            <a:xfrm>
              <a:off x="7206866" y="250637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A3002A0-862C-0C4C-B2B8-3602E5AB1931}"/>
                </a:ext>
              </a:extLst>
            </p:cNvPr>
            <p:cNvSpPr/>
            <p:nvPr/>
          </p:nvSpPr>
          <p:spPr>
            <a:xfrm>
              <a:off x="7486450" y="217464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76854C3C-7000-974F-ABDE-AC8CD2A92760}"/>
                </a:ext>
              </a:extLst>
            </p:cNvPr>
            <p:cNvSpPr/>
            <p:nvPr/>
          </p:nvSpPr>
          <p:spPr>
            <a:xfrm>
              <a:off x="7400272" y="283810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B9FAEAF-3526-3B40-901C-BD0A14E1EE7F}"/>
                </a:ext>
              </a:extLst>
            </p:cNvPr>
            <p:cNvSpPr/>
            <p:nvPr/>
          </p:nvSpPr>
          <p:spPr>
            <a:xfrm>
              <a:off x="7689275" y="302766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363672F-2995-9145-BEC0-7EA34DE0D4DC}"/>
                </a:ext>
              </a:extLst>
            </p:cNvPr>
            <p:cNvSpPr/>
            <p:nvPr/>
          </p:nvSpPr>
          <p:spPr>
            <a:xfrm>
              <a:off x="7850078" y="312244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F7ED7DFF-5699-1C45-AD5B-8C05CD0FB3E6}"/>
                </a:ext>
              </a:extLst>
            </p:cNvPr>
            <p:cNvSpPr/>
            <p:nvPr/>
          </p:nvSpPr>
          <p:spPr>
            <a:xfrm>
              <a:off x="8193231" y="264854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EE6B430-30FA-1847-B80E-B203C638635A}"/>
                </a:ext>
              </a:extLst>
            </p:cNvPr>
            <p:cNvSpPr/>
            <p:nvPr/>
          </p:nvSpPr>
          <p:spPr>
            <a:xfrm>
              <a:off x="7972866" y="293288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E010A5C6-E428-E34C-9319-878D070DE968}"/>
                </a:ext>
              </a:extLst>
            </p:cNvPr>
            <p:cNvSpPr/>
            <p:nvPr/>
          </p:nvSpPr>
          <p:spPr>
            <a:xfrm>
              <a:off x="7929722" y="207986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B12741A-5FBC-DB41-8C17-1BDC2CE92936}"/>
                </a:ext>
              </a:extLst>
            </p:cNvPr>
            <p:cNvSpPr/>
            <p:nvPr/>
          </p:nvSpPr>
          <p:spPr>
            <a:xfrm>
              <a:off x="7956579" y="151118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88DA4CCE-3003-D24F-8B5A-1CA8D48C647D}"/>
                </a:ext>
              </a:extLst>
            </p:cNvPr>
            <p:cNvSpPr/>
            <p:nvPr/>
          </p:nvSpPr>
          <p:spPr>
            <a:xfrm>
              <a:off x="7069909" y="241159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70269886-E6D2-EA4A-8F23-B6CC72D5B7FF}"/>
                </a:ext>
              </a:extLst>
            </p:cNvPr>
            <p:cNvSpPr/>
            <p:nvPr/>
          </p:nvSpPr>
          <p:spPr>
            <a:xfrm>
              <a:off x="8520848" y="2247665"/>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65AE9E70-4AC3-C947-9951-DF071D3DBB7D}"/>
                </a:ext>
              </a:extLst>
            </p:cNvPr>
            <p:cNvSpPr/>
            <p:nvPr/>
          </p:nvSpPr>
          <p:spPr>
            <a:xfrm>
              <a:off x="7478549" y="144159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38ADC7BD-DA76-4B4D-8C21-5E48947C70BA}"/>
                </a:ext>
              </a:extLst>
            </p:cNvPr>
            <p:cNvSpPr/>
            <p:nvPr/>
          </p:nvSpPr>
          <p:spPr>
            <a:xfrm>
              <a:off x="7635674" y="155857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D56CDDC0-D01D-7E4C-BBAD-E9B364F474C4}"/>
                </a:ext>
              </a:extLst>
            </p:cNvPr>
            <p:cNvSpPr/>
            <p:nvPr/>
          </p:nvSpPr>
          <p:spPr>
            <a:xfrm>
              <a:off x="7866096" y="255376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B79FEAE-0AB5-8344-8757-13293C4331C7}"/>
                </a:ext>
              </a:extLst>
            </p:cNvPr>
            <p:cNvSpPr/>
            <p:nvPr/>
          </p:nvSpPr>
          <p:spPr>
            <a:xfrm>
              <a:off x="7715318" y="203247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3521C96-F256-B745-ADEE-8927FAF3CF5C}"/>
                </a:ext>
              </a:extLst>
            </p:cNvPr>
            <p:cNvSpPr/>
            <p:nvPr/>
          </p:nvSpPr>
          <p:spPr>
            <a:xfrm>
              <a:off x="8118083" y="212725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984E5FA1-3BFC-C34F-9385-C25966FFFF0F}"/>
                </a:ext>
              </a:extLst>
            </p:cNvPr>
            <p:cNvSpPr/>
            <p:nvPr/>
          </p:nvSpPr>
          <p:spPr>
            <a:xfrm>
              <a:off x="8278886" y="231681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3543B30A-1D46-5942-BE69-43BA3DEFADAF}"/>
                </a:ext>
              </a:extLst>
            </p:cNvPr>
            <p:cNvSpPr/>
            <p:nvPr/>
          </p:nvSpPr>
          <p:spPr>
            <a:xfrm>
              <a:off x="7995268" y="179552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E5794F6C-2092-2C44-A04D-579B0DB1CDF6}"/>
                </a:ext>
              </a:extLst>
            </p:cNvPr>
            <p:cNvSpPr/>
            <p:nvPr/>
          </p:nvSpPr>
          <p:spPr>
            <a:xfrm>
              <a:off x="8564919" y="160596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3652E122-056F-054D-878C-558D86C7F23D}"/>
                </a:ext>
              </a:extLst>
            </p:cNvPr>
            <p:cNvSpPr/>
            <p:nvPr/>
          </p:nvSpPr>
          <p:spPr>
            <a:xfrm>
              <a:off x="8311100" y="279071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32D6CEF5-1F8A-E549-A519-D99354EDA5EB}"/>
                </a:ext>
              </a:extLst>
            </p:cNvPr>
            <p:cNvSpPr/>
            <p:nvPr/>
          </p:nvSpPr>
          <p:spPr>
            <a:xfrm>
              <a:off x="6617255" y="236420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87D7D493-1116-6249-8576-76E904BA7DBB}"/>
                </a:ext>
              </a:extLst>
            </p:cNvPr>
            <p:cNvSpPr/>
            <p:nvPr/>
          </p:nvSpPr>
          <p:spPr>
            <a:xfrm>
              <a:off x="6724457" y="260115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F68A03EB-A067-7E45-909E-85A2E671FFC4}"/>
                </a:ext>
              </a:extLst>
            </p:cNvPr>
            <p:cNvSpPr/>
            <p:nvPr/>
          </p:nvSpPr>
          <p:spPr>
            <a:xfrm>
              <a:off x="6938861" y="288549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443D33E5-7974-E14E-BEE0-191008D5B62C}"/>
                </a:ext>
              </a:extLst>
            </p:cNvPr>
            <p:cNvSpPr/>
            <p:nvPr/>
          </p:nvSpPr>
          <p:spPr>
            <a:xfrm>
              <a:off x="6831659" y="141640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50450E95-E2FC-3543-88B6-ABC361078A3C}"/>
                </a:ext>
              </a:extLst>
            </p:cNvPr>
            <p:cNvSpPr/>
            <p:nvPr/>
          </p:nvSpPr>
          <p:spPr>
            <a:xfrm>
              <a:off x="6992462" y="165335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F02CCBF8-CAD7-1A4C-9808-07FBCD2FE238}"/>
                </a:ext>
              </a:extLst>
            </p:cNvPr>
            <p:cNvSpPr/>
            <p:nvPr/>
          </p:nvSpPr>
          <p:spPr>
            <a:xfrm>
              <a:off x="7260467" y="174813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ABE8B7CF-A7CE-9840-961C-DA55252BC427}"/>
                </a:ext>
              </a:extLst>
            </p:cNvPr>
            <p:cNvSpPr/>
            <p:nvPr/>
          </p:nvSpPr>
          <p:spPr>
            <a:xfrm>
              <a:off x="7421270" y="189030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88C00A9C-D1FF-C84B-BDC4-51D58AB58B4B}"/>
                </a:ext>
              </a:extLst>
            </p:cNvPr>
            <p:cNvSpPr/>
            <p:nvPr/>
          </p:nvSpPr>
          <p:spPr>
            <a:xfrm>
              <a:off x="7582073" y="222203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1A1E5FDB-A5E3-4B4C-B427-E46D9D603823}"/>
                </a:ext>
              </a:extLst>
            </p:cNvPr>
            <p:cNvSpPr/>
            <p:nvPr/>
          </p:nvSpPr>
          <p:spPr>
            <a:xfrm>
              <a:off x="7742876" y="245898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4BFD5BEB-685B-9E4C-A3C3-EFCC78880A8A}"/>
                </a:ext>
              </a:extLst>
            </p:cNvPr>
            <p:cNvSpPr/>
            <p:nvPr/>
          </p:nvSpPr>
          <p:spPr>
            <a:xfrm>
              <a:off x="7903679" y="269593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3D1BF1CC-2AD3-B446-B0D6-0041A303B612}"/>
                </a:ext>
              </a:extLst>
            </p:cNvPr>
            <p:cNvSpPr/>
            <p:nvPr/>
          </p:nvSpPr>
          <p:spPr>
            <a:xfrm>
              <a:off x="8064482" y="274332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0F19AA27-91B7-D943-B6D0-E0DFA77882EF}"/>
                </a:ext>
              </a:extLst>
            </p:cNvPr>
            <p:cNvSpPr/>
            <p:nvPr/>
          </p:nvSpPr>
          <p:spPr>
            <a:xfrm>
              <a:off x="8225285" y="298027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0573C094-EC15-4D40-BD83-CC0ACC0D4BB6}"/>
                </a:ext>
              </a:extLst>
            </p:cNvPr>
            <p:cNvSpPr/>
            <p:nvPr/>
          </p:nvSpPr>
          <p:spPr>
            <a:xfrm>
              <a:off x="8386088" y="307505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5B0ABEC9-1518-8D44-9DC7-15D22D5434D9}"/>
                </a:ext>
              </a:extLst>
            </p:cNvPr>
            <p:cNvSpPr/>
            <p:nvPr/>
          </p:nvSpPr>
          <p:spPr>
            <a:xfrm>
              <a:off x="8546891" y="321722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AA4F83E-2E73-154C-87FB-83408C06B2C1}"/>
                </a:ext>
              </a:extLst>
            </p:cNvPr>
            <p:cNvSpPr/>
            <p:nvPr/>
          </p:nvSpPr>
          <p:spPr>
            <a:xfrm>
              <a:off x="8386088" y="184291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5E4C1340-B8A1-CB4F-BE8B-DC9EBFE9A4E7}"/>
                </a:ext>
              </a:extLst>
            </p:cNvPr>
            <p:cNvSpPr/>
            <p:nvPr/>
          </p:nvSpPr>
          <p:spPr>
            <a:xfrm>
              <a:off x="7153265" y="316983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ED8740C4-B4BC-3D48-84C2-D317A231CD38}"/>
                </a:ext>
              </a:extLst>
            </p:cNvPr>
            <p:cNvSpPr/>
            <p:nvPr/>
          </p:nvSpPr>
          <p:spPr>
            <a:xfrm>
              <a:off x="7099664" y="3264621"/>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7B03AE99-CA2C-2842-A53F-DEF5247DBA1F}"/>
                </a:ext>
              </a:extLst>
            </p:cNvPr>
            <p:cNvSpPr/>
            <p:nvPr/>
          </p:nvSpPr>
          <p:spPr>
            <a:xfrm>
              <a:off x="6382833" y="1837280"/>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F66EB660-2294-CD4D-AC1E-675B561AFFDA}"/>
                </a:ext>
              </a:extLst>
            </p:cNvPr>
            <p:cNvSpPr/>
            <p:nvPr/>
          </p:nvSpPr>
          <p:spPr>
            <a:xfrm>
              <a:off x="6426300" y="2111966"/>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7CFCB3BC-3C1E-9A4B-AADE-7EF71412AE96}"/>
                </a:ext>
              </a:extLst>
            </p:cNvPr>
            <p:cNvSpPr/>
            <p:nvPr/>
          </p:nvSpPr>
          <p:spPr>
            <a:xfrm>
              <a:off x="6635587" y="2938209"/>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EF0BF3DD-BF99-E947-8D57-164CF1CAF3D3}"/>
                </a:ext>
              </a:extLst>
            </p:cNvPr>
            <p:cNvSpPr/>
            <p:nvPr/>
          </p:nvSpPr>
          <p:spPr>
            <a:xfrm>
              <a:off x="6880382" y="2201426"/>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0A30613D-248F-6B4E-B2BA-CC367279829D}"/>
                </a:ext>
              </a:extLst>
            </p:cNvPr>
            <p:cNvSpPr/>
            <p:nvPr/>
          </p:nvSpPr>
          <p:spPr>
            <a:xfrm>
              <a:off x="7097269" y="2763925"/>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F546964-63B0-A942-AB67-4FBA646B59FE}"/>
                </a:ext>
              </a:extLst>
            </p:cNvPr>
            <p:cNvSpPr/>
            <p:nvPr/>
          </p:nvSpPr>
          <p:spPr>
            <a:xfrm>
              <a:off x="7583588" y="3208082"/>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8E1F469B-AF79-4145-88BC-B62826A4C1F9}"/>
                </a:ext>
              </a:extLst>
            </p:cNvPr>
            <p:cNvSpPr/>
            <p:nvPr/>
          </p:nvSpPr>
          <p:spPr>
            <a:xfrm>
              <a:off x="7232909" y="1559771"/>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09EABFE0-4C0C-644D-B79C-F744B5C3BB4A}"/>
                </a:ext>
              </a:extLst>
            </p:cNvPr>
            <p:cNvSpPr/>
            <p:nvPr/>
          </p:nvSpPr>
          <p:spPr>
            <a:xfrm>
              <a:off x="7570914" y="1799641"/>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0239A2DF-B715-524B-90C7-0FA564F771AA}"/>
                </a:ext>
              </a:extLst>
            </p:cNvPr>
            <p:cNvSpPr/>
            <p:nvPr/>
          </p:nvSpPr>
          <p:spPr>
            <a:xfrm>
              <a:off x="7839809" y="2281783"/>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F45FB639-93FD-8340-ADD6-EBCF617CAF9B}"/>
                </a:ext>
              </a:extLst>
            </p:cNvPr>
            <p:cNvSpPr/>
            <p:nvPr/>
          </p:nvSpPr>
          <p:spPr>
            <a:xfrm>
              <a:off x="8251778" y="1960355"/>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E7EE6835-0A38-EA4B-8DBC-0F72E4B85BEB}"/>
                </a:ext>
              </a:extLst>
            </p:cNvPr>
            <p:cNvSpPr/>
            <p:nvPr/>
          </p:nvSpPr>
          <p:spPr>
            <a:xfrm>
              <a:off x="8398368" y="1558570"/>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F09C4443-F9AC-774A-8C85-A70181E2B177}"/>
                </a:ext>
              </a:extLst>
            </p:cNvPr>
            <p:cNvSpPr/>
            <p:nvPr/>
          </p:nvSpPr>
          <p:spPr>
            <a:xfrm>
              <a:off x="8691550" y="2522854"/>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520E6F61-F8D8-A64D-A7D8-225C78A6C3E7}"/>
                </a:ext>
              </a:extLst>
            </p:cNvPr>
            <p:cNvSpPr/>
            <p:nvPr/>
          </p:nvSpPr>
          <p:spPr>
            <a:xfrm>
              <a:off x="6770106" y="1719284"/>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10A247F3-2A31-C94F-A782-6AB703E9DB89}"/>
                </a:ext>
              </a:extLst>
            </p:cNvPr>
            <p:cNvSpPr/>
            <p:nvPr/>
          </p:nvSpPr>
          <p:spPr>
            <a:xfrm>
              <a:off x="7079058" y="2040712"/>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3A3E9780-7381-BE46-BFDE-56594F70CECC}"/>
                </a:ext>
              </a:extLst>
            </p:cNvPr>
            <p:cNvSpPr/>
            <p:nvPr/>
          </p:nvSpPr>
          <p:spPr>
            <a:xfrm>
              <a:off x="7518828" y="2442497"/>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D00EA58-12ED-C244-B10B-4C08B902E038}"/>
                </a:ext>
              </a:extLst>
            </p:cNvPr>
            <p:cNvSpPr/>
            <p:nvPr/>
          </p:nvSpPr>
          <p:spPr>
            <a:xfrm>
              <a:off x="7928376" y="2362140"/>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4AC2D88C-396F-194D-9A0C-B9C4672752DA}"/>
                </a:ext>
              </a:extLst>
            </p:cNvPr>
            <p:cNvSpPr/>
            <p:nvPr/>
          </p:nvSpPr>
          <p:spPr>
            <a:xfrm>
              <a:off x="8105188" y="2603211"/>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FE6E9748-E081-9E49-B96E-DC8B8FF0DE89}"/>
                </a:ext>
              </a:extLst>
            </p:cNvPr>
            <p:cNvSpPr/>
            <p:nvPr/>
          </p:nvSpPr>
          <p:spPr>
            <a:xfrm>
              <a:off x="8665507" y="3085353"/>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EA41567-5485-2C4C-B2AF-1B38F1A8B671}"/>
                </a:ext>
              </a:extLst>
            </p:cNvPr>
            <p:cNvSpPr txBox="1"/>
            <p:nvPr/>
          </p:nvSpPr>
          <p:spPr>
            <a:xfrm>
              <a:off x="6308544" y="3082998"/>
              <a:ext cx="473206" cy="246221"/>
            </a:xfrm>
            <a:prstGeom prst="rect">
              <a:avLst/>
            </a:prstGeom>
            <a:noFill/>
          </p:spPr>
          <p:txBody>
            <a:bodyPr wrap="none" rtlCol="0">
              <a:spAutoFit/>
            </a:bodyPr>
            <a:lstStyle/>
            <a:p>
              <a:r>
                <a:rPr lang="en-US" sz="1000" dirty="0"/>
                <a:t>Box 1</a:t>
              </a:r>
            </a:p>
          </p:txBody>
        </p:sp>
        <p:sp>
          <p:nvSpPr>
            <p:cNvPr id="212" name="TextBox 211">
              <a:extLst>
                <a:ext uri="{FF2B5EF4-FFF2-40B4-BE49-F238E27FC236}">
                  <a16:creationId xmlns:a16="http://schemas.microsoft.com/office/drawing/2014/main" id="{E4A37E30-5EFC-FA4E-814A-2D4E43866326}"/>
                </a:ext>
              </a:extLst>
            </p:cNvPr>
            <p:cNvSpPr txBox="1"/>
            <p:nvPr/>
          </p:nvSpPr>
          <p:spPr>
            <a:xfrm>
              <a:off x="7889980" y="3082998"/>
              <a:ext cx="473206" cy="246221"/>
            </a:xfrm>
            <a:prstGeom prst="rect">
              <a:avLst/>
            </a:prstGeom>
            <a:noFill/>
          </p:spPr>
          <p:txBody>
            <a:bodyPr wrap="none" rtlCol="0">
              <a:spAutoFit/>
            </a:bodyPr>
            <a:lstStyle/>
            <a:p>
              <a:r>
                <a:rPr lang="en-US" sz="1000" dirty="0"/>
                <a:t>Box 2</a:t>
              </a:r>
            </a:p>
          </p:txBody>
        </p:sp>
        <p:sp>
          <p:nvSpPr>
            <p:cNvPr id="219" name="TextBox 218">
              <a:extLst>
                <a:ext uri="{FF2B5EF4-FFF2-40B4-BE49-F238E27FC236}">
                  <a16:creationId xmlns:a16="http://schemas.microsoft.com/office/drawing/2014/main" id="{5D80C6AA-BC46-7D4E-B40D-D39DD31B499F}"/>
                </a:ext>
              </a:extLst>
            </p:cNvPr>
            <p:cNvSpPr txBox="1"/>
            <p:nvPr/>
          </p:nvSpPr>
          <p:spPr>
            <a:xfrm>
              <a:off x="6240792" y="3511504"/>
              <a:ext cx="1181734" cy="246221"/>
            </a:xfrm>
            <a:prstGeom prst="rect">
              <a:avLst/>
            </a:prstGeom>
            <a:noFill/>
          </p:spPr>
          <p:txBody>
            <a:bodyPr wrap="none" rtlCol="0">
              <a:spAutoFit/>
            </a:bodyPr>
            <a:lstStyle/>
            <a:p>
              <a:r>
                <a:rPr lang="en-US" sz="1000" dirty="0"/>
                <a:t>Candidate </a:t>
              </a:r>
              <a:r>
                <a:rPr lang="en-US" sz="1000" dirty="0" err="1"/>
                <a:t>cutpoint</a:t>
              </a:r>
              <a:endParaRPr lang="en-US" sz="1000" dirty="0"/>
            </a:p>
          </p:txBody>
        </p:sp>
        <p:cxnSp>
          <p:nvCxnSpPr>
            <p:cNvPr id="227" name="Straight Arrow Connector 226">
              <a:extLst>
                <a:ext uri="{FF2B5EF4-FFF2-40B4-BE49-F238E27FC236}">
                  <a16:creationId xmlns:a16="http://schemas.microsoft.com/office/drawing/2014/main" id="{A9AE0EA5-66A8-A04B-A812-0ED17F24BB81}"/>
                </a:ext>
              </a:extLst>
            </p:cNvPr>
            <p:cNvCxnSpPr>
              <a:cxnSpLocks/>
            </p:cNvCxnSpPr>
            <p:nvPr/>
          </p:nvCxnSpPr>
          <p:spPr>
            <a:xfrm flipV="1">
              <a:off x="6831659" y="3235228"/>
              <a:ext cx="478098" cy="300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D4365A7E-44F6-694A-B891-7F2C12C604D8}"/>
              </a:ext>
            </a:extLst>
          </p:cNvPr>
          <p:cNvPicPr>
            <a:picLocks noChangeAspect="1"/>
          </p:cNvPicPr>
          <p:nvPr/>
        </p:nvPicPr>
        <p:blipFill>
          <a:blip r:embed="rId6"/>
          <a:stretch>
            <a:fillRect/>
          </a:stretch>
        </p:blipFill>
        <p:spPr>
          <a:xfrm>
            <a:off x="1555304" y="3214443"/>
            <a:ext cx="1983357" cy="265744"/>
          </a:xfrm>
          <a:prstGeom prst="rect">
            <a:avLst/>
          </a:prstGeom>
        </p:spPr>
      </p:pic>
    </p:spTree>
    <p:extLst>
      <p:ext uri="{BB962C8B-B14F-4D97-AF65-F5344CB8AC3E}">
        <p14:creationId xmlns:p14="http://schemas.microsoft.com/office/powerpoint/2010/main" val="320866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40875" y="812489"/>
            <a:ext cx="8739299" cy="1667278"/>
          </a:xfrm>
        </p:spPr>
        <p:txBody>
          <a:bodyPr>
            <a:normAutofit/>
          </a:bodyPr>
          <a:lstStyle/>
          <a:p>
            <a:pPr marL="0" indent="0">
              <a:buNone/>
            </a:pPr>
            <a:r>
              <a:rPr lang="en-US" sz="2000" dirty="0"/>
              <a:t>The splitting criterion measures are not that much different</a:t>
            </a:r>
          </a:p>
          <a:p>
            <a:r>
              <a:rPr lang="en-US" sz="2000" i="1" dirty="0"/>
              <a:t>Gini index</a:t>
            </a:r>
            <a:r>
              <a:rPr lang="en-US" sz="2000" dirty="0"/>
              <a:t>:</a:t>
            </a:r>
          </a:p>
          <a:p>
            <a:endParaRPr lang="en-US" sz="2000" dirty="0"/>
          </a:p>
          <a:p>
            <a:r>
              <a:rPr lang="en-US" sz="2000" i="1" dirty="0"/>
              <a:t>Entropy</a:t>
            </a:r>
            <a:r>
              <a:rPr lang="en-US" sz="2000" dirty="0"/>
              <a:t> or </a:t>
            </a:r>
            <a:r>
              <a:rPr lang="en-US" sz="2000" i="1" dirty="0"/>
              <a:t>Information Gain</a:t>
            </a:r>
            <a:r>
              <a:rPr lang="en-US" sz="2000" dirty="0"/>
              <a:t>:</a:t>
            </a:r>
          </a:p>
          <a:p>
            <a:endParaRPr lang="en-US" sz="2000" dirty="0"/>
          </a:p>
        </p:txBody>
      </p:sp>
      <p:sp>
        <p:nvSpPr>
          <p:cNvPr id="4" name="Slide Number Placeholder 3"/>
          <p:cNvSpPr>
            <a:spLocks noGrp="1"/>
          </p:cNvSpPr>
          <p:nvPr>
            <p:ph type="sldNum" sz="quarter" idx="4294967295"/>
          </p:nvPr>
        </p:nvSpPr>
        <p:spPr>
          <a:xfrm>
            <a:off x="7487215" y="6555129"/>
            <a:ext cx="1524000" cy="238125"/>
          </a:xfrm>
        </p:spPr>
        <p:txBody>
          <a:bodyPr/>
          <a:lstStyle/>
          <a:p>
            <a:fld id="{02330697-FC26-4454-A3BE-90B07819C49A}" type="slidenum">
              <a:rPr lang="en-US" smtClean="0"/>
              <a:pPr/>
              <a:t>36</a:t>
            </a:fld>
            <a:endParaRPr lang="en-US" dirty="0"/>
          </a:p>
        </p:txBody>
      </p:sp>
      <p:sp>
        <p:nvSpPr>
          <p:cNvPr id="48" name="Title 1"/>
          <p:cNvSpPr txBox="1">
            <a:spLocks/>
          </p:cNvSpPr>
          <p:nvPr/>
        </p:nvSpPr>
        <p:spPr bwMode="gray">
          <a:xfrm>
            <a:off x="282189" y="414820"/>
            <a:ext cx="8656670" cy="3190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lang="en-US" sz="3600" b="1" kern="0" dirty="0">
                <a:latin typeface="+mj-lt"/>
                <a:ea typeface="+mj-ea"/>
                <a:cs typeface="ヒラギノ角ゴ Pro W3"/>
              </a:rPr>
              <a:t>Compare Splitting Criterion: Gini or Entropy?</a:t>
            </a:r>
            <a:endParaRPr kumimoji="0" lang="en-US" sz="3200" i="0" u="none" strike="noStrike" kern="0" cap="none" spc="0" normalizeH="0" baseline="0" noProof="0" dirty="0">
              <a:ln>
                <a:noFill/>
              </a:ln>
              <a:solidFill>
                <a:schemeClr val="tx1"/>
              </a:solidFill>
              <a:effectLst/>
              <a:uLnTx/>
              <a:uFillTx/>
              <a:latin typeface="+mj-lt"/>
              <a:ea typeface="+mj-ea"/>
              <a:cs typeface="ヒラギノ角ゴ Pro W3"/>
            </a:endParaRPr>
          </a:p>
        </p:txBody>
      </p:sp>
      <p:grpSp>
        <p:nvGrpSpPr>
          <p:cNvPr id="217" name="Group 216">
            <a:extLst>
              <a:ext uri="{FF2B5EF4-FFF2-40B4-BE49-F238E27FC236}">
                <a16:creationId xmlns:a16="http://schemas.microsoft.com/office/drawing/2014/main" id="{C9AFB8E0-5F19-454B-A893-B2BED0FC853F}"/>
              </a:ext>
            </a:extLst>
          </p:cNvPr>
          <p:cNvGrpSpPr/>
          <p:nvPr/>
        </p:nvGrpSpPr>
        <p:grpSpPr>
          <a:xfrm>
            <a:off x="1796925" y="1173141"/>
            <a:ext cx="3206723" cy="753224"/>
            <a:chOff x="1947787" y="3916524"/>
            <a:chExt cx="3206723" cy="753224"/>
          </a:xfrm>
        </p:grpSpPr>
        <p:pic>
          <p:nvPicPr>
            <p:cNvPr id="32" name="Picture 31">
              <a:extLst>
                <a:ext uri="{FF2B5EF4-FFF2-40B4-BE49-F238E27FC236}">
                  <a16:creationId xmlns:a16="http://schemas.microsoft.com/office/drawing/2014/main" id="{5C10AA06-1542-7E45-ABC2-479684BE6A13}"/>
                </a:ext>
              </a:extLst>
            </p:cNvPr>
            <p:cNvPicPr>
              <a:picLocks noChangeAspect="1"/>
            </p:cNvPicPr>
            <p:nvPr/>
          </p:nvPicPr>
          <p:blipFill>
            <a:blip r:embed="rId3"/>
            <a:stretch>
              <a:fillRect/>
            </a:stretch>
          </p:blipFill>
          <p:spPr>
            <a:xfrm>
              <a:off x="1947787" y="4197245"/>
              <a:ext cx="3206723" cy="472503"/>
            </a:xfrm>
            <a:prstGeom prst="rect">
              <a:avLst/>
            </a:prstGeom>
          </p:spPr>
        </p:pic>
        <p:sp>
          <p:nvSpPr>
            <p:cNvPr id="42" name="TextBox 41">
              <a:extLst>
                <a:ext uri="{FF2B5EF4-FFF2-40B4-BE49-F238E27FC236}">
                  <a16:creationId xmlns:a16="http://schemas.microsoft.com/office/drawing/2014/main" id="{965F2A81-4B13-404C-B006-11FCC9E04C0B}"/>
                </a:ext>
              </a:extLst>
            </p:cNvPr>
            <p:cNvSpPr txBox="1"/>
            <p:nvPr/>
          </p:nvSpPr>
          <p:spPr>
            <a:xfrm>
              <a:off x="3830373" y="3916524"/>
              <a:ext cx="1031116" cy="276999"/>
            </a:xfrm>
            <a:prstGeom prst="rect">
              <a:avLst/>
            </a:prstGeom>
            <a:noFill/>
          </p:spPr>
          <p:txBody>
            <a:bodyPr wrap="none" rtlCol="0">
              <a:spAutoFit/>
            </a:bodyPr>
            <a:lstStyle/>
            <a:p>
              <a:r>
                <a:rPr lang="en-US" sz="1200" dirty="0"/>
                <a:t>For good/bad</a:t>
              </a:r>
            </a:p>
          </p:txBody>
        </p:sp>
      </p:grpSp>
      <p:grpSp>
        <p:nvGrpSpPr>
          <p:cNvPr id="218" name="Group 217">
            <a:extLst>
              <a:ext uri="{FF2B5EF4-FFF2-40B4-BE49-F238E27FC236}">
                <a16:creationId xmlns:a16="http://schemas.microsoft.com/office/drawing/2014/main" id="{E3C441B4-93A8-CB49-B47C-FD4A6E82BAA9}"/>
              </a:ext>
            </a:extLst>
          </p:cNvPr>
          <p:cNvGrpSpPr/>
          <p:nvPr/>
        </p:nvGrpSpPr>
        <p:grpSpPr>
          <a:xfrm>
            <a:off x="3483499" y="2200232"/>
            <a:ext cx="3776490" cy="540506"/>
            <a:chOff x="3754145" y="4798491"/>
            <a:chExt cx="3776490" cy="540506"/>
          </a:xfrm>
        </p:grpSpPr>
        <p:pic>
          <p:nvPicPr>
            <p:cNvPr id="41" name="Picture 40">
              <a:extLst>
                <a:ext uri="{FF2B5EF4-FFF2-40B4-BE49-F238E27FC236}">
                  <a16:creationId xmlns:a16="http://schemas.microsoft.com/office/drawing/2014/main" id="{C32B9986-B128-084D-9210-C6EDA464EAEB}"/>
                </a:ext>
              </a:extLst>
            </p:cNvPr>
            <p:cNvPicPr>
              <a:picLocks noChangeAspect="1"/>
            </p:cNvPicPr>
            <p:nvPr/>
          </p:nvPicPr>
          <p:blipFill>
            <a:blip r:embed="rId4"/>
            <a:stretch>
              <a:fillRect/>
            </a:stretch>
          </p:blipFill>
          <p:spPr>
            <a:xfrm>
              <a:off x="3754145" y="5092845"/>
              <a:ext cx="3776490" cy="246152"/>
            </a:xfrm>
            <a:prstGeom prst="rect">
              <a:avLst/>
            </a:prstGeom>
          </p:spPr>
        </p:pic>
        <p:sp>
          <p:nvSpPr>
            <p:cNvPr id="215" name="TextBox 214">
              <a:extLst>
                <a:ext uri="{FF2B5EF4-FFF2-40B4-BE49-F238E27FC236}">
                  <a16:creationId xmlns:a16="http://schemas.microsoft.com/office/drawing/2014/main" id="{01451BF6-0E94-0348-AFEB-7EAE186E0F42}"/>
                </a:ext>
              </a:extLst>
            </p:cNvPr>
            <p:cNvSpPr txBox="1"/>
            <p:nvPr/>
          </p:nvSpPr>
          <p:spPr>
            <a:xfrm>
              <a:off x="6018100" y="4798491"/>
              <a:ext cx="1031116" cy="276999"/>
            </a:xfrm>
            <a:prstGeom prst="rect">
              <a:avLst/>
            </a:prstGeom>
            <a:noFill/>
          </p:spPr>
          <p:txBody>
            <a:bodyPr wrap="none" rtlCol="0">
              <a:spAutoFit/>
            </a:bodyPr>
            <a:lstStyle/>
            <a:p>
              <a:r>
                <a:rPr lang="en-US" sz="1200" dirty="0"/>
                <a:t>For good/bad</a:t>
              </a:r>
            </a:p>
          </p:txBody>
        </p:sp>
      </p:grpSp>
      <p:pic>
        <p:nvPicPr>
          <p:cNvPr id="15" name="Picture 14" descr="A screenshot of a map&#10;&#10;Description automatically generated">
            <a:extLst>
              <a:ext uri="{FF2B5EF4-FFF2-40B4-BE49-F238E27FC236}">
                <a16:creationId xmlns:a16="http://schemas.microsoft.com/office/drawing/2014/main" id="{D8E866BF-C878-584A-8637-463D407B00B5}"/>
              </a:ext>
            </a:extLst>
          </p:cNvPr>
          <p:cNvPicPr>
            <a:picLocks noChangeAspect="1"/>
          </p:cNvPicPr>
          <p:nvPr/>
        </p:nvPicPr>
        <p:blipFill>
          <a:blip r:embed="rId5"/>
          <a:stretch>
            <a:fillRect/>
          </a:stretch>
        </p:blipFill>
        <p:spPr>
          <a:xfrm>
            <a:off x="1032109" y="2896362"/>
            <a:ext cx="6227880" cy="3550094"/>
          </a:xfrm>
          <a:prstGeom prst="rect">
            <a:avLst/>
          </a:prstGeom>
        </p:spPr>
      </p:pic>
      <p:sp>
        <p:nvSpPr>
          <p:cNvPr id="2" name="TextBox 1">
            <a:extLst>
              <a:ext uri="{FF2B5EF4-FFF2-40B4-BE49-F238E27FC236}">
                <a16:creationId xmlns:a16="http://schemas.microsoft.com/office/drawing/2014/main" id="{E35C2F42-11D5-0941-AB47-BFBE620D0089}"/>
              </a:ext>
            </a:extLst>
          </p:cNvPr>
          <p:cNvSpPr txBox="1"/>
          <p:nvPr/>
        </p:nvSpPr>
        <p:spPr>
          <a:xfrm>
            <a:off x="6442364" y="3317044"/>
            <a:ext cx="2701636" cy="1600438"/>
          </a:xfrm>
          <a:prstGeom prst="rect">
            <a:avLst/>
          </a:prstGeom>
          <a:noFill/>
        </p:spPr>
        <p:txBody>
          <a:bodyPr wrap="square" rtlCol="0">
            <a:spAutoFit/>
          </a:bodyPr>
          <a:lstStyle/>
          <a:p>
            <a:r>
              <a:rPr lang="en-US" sz="1400" dirty="0"/>
              <a:t>Not much different, but resulting trees will likely be different</a:t>
            </a:r>
          </a:p>
          <a:p>
            <a:endParaRPr lang="en-US" sz="1400" dirty="0"/>
          </a:p>
          <a:p>
            <a:r>
              <a:rPr lang="en-US" sz="1400" dirty="0"/>
              <a:t>Entropy a little slower to calculate</a:t>
            </a:r>
          </a:p>
          <a:p>
            <a:endParaRPr lang="en-US" sz="1400" dirty="0"/>
          </a:p>
          <a:p>
            <a:r>
              <a:rPr lang="en-US" sz="1400" dirty="0"/>
              <a:t>Try both, look at resulting trees and choose the one you like best</a:t>
            </a:r>
          </a:p>
        </p:txBody>
      </p:sp>
      <p:sp>
        <p:nvSpPr>
          <p:cNvPr id="3" name="TextBox 2">
            <a:extLst>
              <a:ext uri="{FF2B5EF4-FFF2-40B4-BE49-F238E27FC236}">
                <a16:creationId xmlns:a16="http://schemas.microsoft.com/office/drawing/2014/main" id="{3CCC70F1-3B3A-4C4E-88D2-9153D269C6CA}"/>
              </a:ext>
            </a:extLst>
          </p:cNvPr>
          <p:cNvSpPr txBox="1"/>
          <p:nvPr/>
        </p:nvSpPr>
        <p:spPr>
          <a:xfrm>
            <a:off x="3697223" y="3663538"/>
            <a:ext cx="1207915" cy="461665"/>
          </a:xfrm>
          <a:prstGeom prst="rect">
            <a:avLst/>
          </a:prstGeom>
          <a:noFill/>
        </p:spPr>
        <p:txBody>
          <a:bodyPr wrap="square" rtlCol="0">
            <a:spAutoFit/>
          </a:bodyPr>
          <a:lstStyle/>
          <a:p>
            <a:pPr algn="ctr"/>
            <a:r>
              <a:rPr lang="en-US" sz="800" dirty="0"/>
              <a:t>Maximum values if data classes are all mixed up</a:t>
            </a:r>
          </a:p>
          <a:p>
            <a:pPr algn="ctr"/>
            <a:r>
              <a:rPr lang="en-US" sz="800" dirty="0"/>
              <a:t>p(bad=.5)</a:t>
            </a:r>
          </a:p>
        </p:txBody>
      </p:sp>
      <p:sp>
        <p:nvSpPr>
          <p:cNvPr id="17" name="TextBox 16">
            <a:extLst>
              <a:ext uri="{FF2B5EF4-FFF2-40B4-BE49-F238E27FC236}">
                <a16:creationId xmlns:a16="http://schemas.microsoft.com/office/drawing/2014/main" id="{CC697FE5-FBCF-3840-B6DB-23FA741D3C60}"/>
              </a:ext>
            </a:extLst>
          </p:cNvPr>
          <p:cNvSpPr txBox="1"/>
          <p:nvPr/>
        </p:nvSpPr>
        <p:spPr>
          <a:xfrm>
            <a:off x="2646923" y="4321028"/>
            <a:ext cx="1506726" cy="461665"/>
          </a:xfrm>
          <a:prstGeom prst="rect">
            <a:avLst/>
          </a:prstGeom>
          <a:noFill/>
        </p:spPr>
        <p:txBody>
          <a:bodyPr wrap="square" rtlCol="0">
            <a:spAutoFit/>
          </a:bodyPr>
          <a:lstStyle/>
          <a:p>
            <a:pPr algn="ctr"/>
            <a:r>
              <a:rPr lang="en-US" sz="800" dirty="0"/>
              <a:t>Minimum values if data classes are completely separated:</a:t>
            </a:r>
          </a:p>
          <a:p>
            <a:pPr algn="ctr"/>
            <a:r>
              <a:rPr lang="en-US" sz="800" dirty="0"/>
              <a:t>p(bad=0)</a:t>
            </a:r>
          </a:p>
        </p:txBody>
      </p:sp>
      <p:sp>
        <p:nvSpPr>
          <p:cNvPr id="18" name="TextBox 17">
            <a:extLst>
              <a:ext uri="{FF2B5EF4-FFF2-40B4-BE49-F238E27FC236}">
                <a16:creationId xmlns:a16="http://schemas.microsoft.com/office/drawing/2014/main" id="{6E74ECD0-B53C-6C4F-9BA1-3CA5EDE3E6ED}"/>
              </a:ext>
            </a:extLst>
          </p:cNvPr>
          <p:cNvSpPr txBox="1"/>
          <p:nvPr/>
        </p:nvSpPr>
        <p:spPr>
          <a:xfrm>
            <a:off x="4413476" y="4340374"/>
            <a:ext cx="1506726" cy="461665"/>
          </a:xfrm>
          <a:prstGeom prst="rect">
            <a:avLst/>
          </a:prstGeom>
          <a:noFill/>
        </p:spPr>
        <p:txBody>
          <a:bodyPr wrap="square" rtlCol="0">
            <a:spAutoFit/>
          </a:bodyPr>
          <a:lstStyle/>
          <a:p>
            <a:pPr algn="ctr"/>
            <a:r>
              <a:rPr lang="en-US" sz="800" dirty="0"/>
              <a:t>Minimum values if data classes are completely separated:</a:t>
            </a:r>
          </a:p>
          <a:p>
            <a:pPr algn="ctr"/>
            <a:r>
              <a:rPr lang="en-US" sz="800" dirty="0"/>
              <a:t>p(bad=1)</a:t>
            </a:r>
          </a:p>
        </p:txBody>
      </p:sp>
      <p:sp>
        <p:nvSpPr>
          <p:cNvPr id="6" name="TextBox 5">
            <a:extLst>
              <a:ext uri="{FF2B5EF4-FFF2-40B4-BE49-F238E27FC236}">
                <a16:creationId xmlns:a16="http://schemas.microsoft.com/office/drawing/2014/main" id="{803427E1-F201-7D47-B8FC-2176376538ED}"/>
              </a:ext>
            </a:extLst>
          </p:cNvPr>
          <p:cNvSpPr txBox="1"/>
          <p:nvPr/>
        </p:nvSpPr>
        <p:spPr>
          <a:xfrm>
            <a:off x="190006" y="3317044"/>
            <a:ext cx="1986614" cy="1200329"/>
          </a:xfrm>
          <a:prstGeom prst="rect">
            <a:avLst/>
          </a:prstGeom>
          <a:noFill/>
        </p:spPr>
        <p:txBody>
          <a:bodyPr wrap="square" rtlCol="0">
            <a:spAutoFit/>
          </a:bodyPr>
          <a:lstStyle/>
          <a:p>
            <a:r>
              <a:rPr lang="en-US" dirty="0"/>
              <a:t>Impurity of a box containing some goods and some </a:t>
            </a:r>
            <a:r>
              <a:rPr lang="en-US" dirty="0" err="1"/>
              <a:t>bads</a:t>
            </a:r>
            <a:endParaRPr lang="en-US" dirty="0"/>
          </a:p>
        </p:txBody>
      </p:sp>
    </p:spTree>
    <p:extLst>
      <p:ext uri="{BB962C8B-B14F-4D97-AF65-F5344CB8AC3E}">
        <p14:creationId xmlns:p14="http://schemas.microsoft.com/office/powerpoint/2010/main" val="3880472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71916" y="749711"/>
            <a:ext cx="5773096" cy="6018052"/>
          </a:xfrm>
        </p:spPr>
        <p:txBody>
          <a:bodyPr>
            <a:normAutofit lnSpcReduction="10000"/>
          </a:bodyPr>
          <a:lstStyle/>
          <a:p>
            <a:r>
              <a:rPr lang="en-US" sz="2000" dirty="0"/>
              <a:t>Start with a first candidate dimension/variable (x</a:t>
            </a:r>
            <a:r>
              <a:rPr lang="en-US" sz="2000" baseline="-25000" dirty="0"/>
              <a:t>1</a:t>
            </a:r>
            <a:r>
              <a:rPr lang="en-US" sz="2000" dirty="0"/>
              <a:t>)</a:t>
            </a:r>
          </a:p>
          <a:p>
            <a:r>
              <a:rPr lang="en-US" sz="2000" dirty="0"/>
              <a:t>Start on one side of the dimension</a:t>
            </a:r>
          </a:p>
          <a:p>
            <a:r>
              <a:rPr lang="en-US" sz="2000" dirty="0"/>
              <a:t>Slide the candidate </a:t>
            </a:r>
            <a:r>
              <a:rPr lang="en-US" sz="2000" dirty="0" err="1"/>
              <a:t>cutpoint</a:t>
            </a:r>
            <a:r>
              <a:rPr lang="en-US" sz="2000" dirty="0"/>
              <a:t> until you pass the minimum # points for a leaf</a:t>
            </a:r>
          </a:p>
          <a:p>
            <a:r>
              <a:rPr lang="en-US" sz="2000" dirty="0"/>
              <a:t>Calculate the resulting total impurity of the candidate cut</a:t>
            </a:r>
          </a:p>
          <a:p>
            <a:r>
              <a:rPr lang="en-US" sz="2000" dirty="0"/>
              <a:t>Slide the </a:t>
            </a:r>
            <a:r>
              <a:rPr lang="en-US" sz="2000" dirty="0" err="1"/>
              <a:t>cutpoint</a:t>
            </a:r>
            <a:r>
              <a:rPr lang="en-US" sz="2000" dirty="0"/>
              <a:t> point until one point crosses over and update the impurity measure</a:t>
            </a:r>
          </a:p>
          <a:p>
            <a:r>
              <a:rPr lang="en-US" sz="2000" dirty="0"/>
              <a:t>Continue until cannot slide anymore</a:t>
            </a:r>
          </a:p>
          <a:p>
            <a:r>
              <a:rPr lang="en-US" sz="2000" dirty="0"/>
              <a:t>Go to the next dimension (x</a:t>
            </a:r>
            <a:r>
              <a:rPr lang="en-US" sz="2000" baseline="-25000" dirty="0"/>
              <a:t>2</a:t>
            </a:r>
            <a:r>
              <a:rPr lang="en-US" sz="2000" dirty="0"/>
              <a:t>) and redo</a:t>
            </a:r>
          </a:p>
          <a:p>
            <a:r>
              <a:rPr lang="en-US" sz="2000" dirty="0"/>
              <a:t>Continue through all the dimensions</a:t>
            </a:r>
          </a:p>
          <a:p>
            <a:r>
              <a:rPr lang="en-US" sz="2000" dirty="0"/>
              <a:t>Chose the best </a:t>
            </a:r>
            <a:r>
              <a:rPr lang="en-US" sz="2000" dirty="0" err="1"/>
              <a:t>cutpoint</a:t>
            </a:r>
            <a:r>
              <a:rPr lang="en-US" sz="2000" dirty="0"/>
              <a:t>: the particular location in a particular dimension that minimized the resulting total impurity</a:t>
            </a:r>
          </a:p>
          <a:p>
            <a:r>
              <a:rPr lang="en-US" sz="2000" dirty="0"/>
              <a:t>Continue the same process in each of the resulting two boxes</a:t>
            </a:r>
          </a:p>
          <a:p>
            <a:r>
              <a:rPr lang="en-US" sz="2000" dirty="0"/>
              <a:t>Continue until stopping criterion reached (low enough total impurity, minimum points/leaf…)</a:t>
            </a:r>
          </a:p>
          <a:p>
            <a:pPr marL="0" indent="0">
              <a:buNone/>
            </a:pPr>
            <a:endParaRPr lang="en-US" sz="2000" dirty="0"/>
          </a:p>
        </p:txBody>
      </p:sp>
      <p:sp>
        <p:nvSpPr>
          <p:cNvPr id="4" name="Slide Number Placeholder 3"/>
          <p:cNvSpPr>
            <a:spLocks noGrp="1"/>
          </p:cNvSpPr>
          <p:nvPr>
            <p:ph type="sldNum" sz="quarter" idx="4294967295"/>
          </p:nvPr>
        </p:nvSpPr>
        <p:spPr>
          <a:xfrm>
            <a:off x="7487215" y="6578432"/>
            <a:ext cx="1524000" cy="238125"/>
          </a:xfrm>
        </p:spPr>
        <p:txBody>
          <a:bodyPr/>
          <a:lstStyle/>
          <a:p>
            <a:fld id="{02330697-FC26-4454-A3BE-90B07819C49A}" type="slidenum">
              <a:rPr lang="en-US" smtClean="0"/>
              <a:pPr/>
              <a:t>37</a:t>
            </a:fld>
            <a:endParaRPr lang="en-US" dirty="0"/>
          </a:p>
        </p:txBody>
      </p:sp>
      <p:sp>
        <p:nvSpPr>
          <p:cNvPr id="38" name="TextBox 37"/>
          <p:cNvSpPr txBox="1"/>
          <p:nvPr/>
        </p:nvSpPr>
        <p:spPr>
          <a:xfrm>
            <a:off x="723900" y="2143392"/>
            <a:ext cx="65" cy="153888"/>
          </a:xfrm>
          <a:prstGeom prst="rect">
            <a:avLst/>
          </a:prstGeom>
          <a:noFill/>
        </p:spPr>
        <p:txBody>
          <a:bodyPr wrap="none" lIns="0" tIns="0" rIns="0" bIns="0" rtlCol="0" anchor="b" anchorCtr="0">
            <a:spAutoFit/>
          </a:bodyPr>
          <a:lstStyle/>
          <a:p>
            <a:pPr algn="ctr"/>
            <a:endParaRPr lang="en-US" sz="1000" b="1" dirty="0"/>
          </a:p>
        </p:txBody>
      </p:sp>
      <p:sp>
        <p:nvSpPr>
          <p:cNvPr id="48" name="Title 1"/>
          <p:cNvSpPr txBox="1">
            <a:spLocks/>
          </p:cNvSpPr>
          <p:nvPr/>
        </p:nvSpPr>
        <p:spPr bwMode="gray">
          <a:xfrm>
            <a:off x="354544" y="346966"/>
            <a:ext cx="8405812" cy="3190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lang="en-US" sz="3600" kern="0" dirty="0">
                <a:ea typeface="+mj-ea"/>
                <a:cs typeface="ヒラギノ角ゴ Pro W3"/>
              </a:rPr>
              <a:t>How Do Decision Tree Algorithms Work</a:t>
            </a:r>
            <a:endParaRPr kumimoji="0" lang="en-US" sz="3600" i="0" u="none" strike="noStrike" kern="0" cap="none" spc="0" normalizeH="0" baseline="0" noProof="0" dirty="0">
              <a:ln>
                <a:noFill/>
              </a:ln>
              <a:solidFill>
                <a:schemeClr val="tx1"/>
              </a:solidFill>
              <a:effectLst/>
              <a:uLnTx/>
              <a:uFillTx/>
              <a:ea typeface="+mj-ea"/>
              <a:cs typeface="ヒラギノ角ゴ Pro W3"/>
            </a:endParaRPr>
          </a:p>
        </p:txBody>
      </p:sp>
      <p:grpSp>
        <p:nvGrpSpPr>
          <p:cNvPr id="7" name="Group 6">
            <a:extLst>
              <a:ext uri="{FF2B5EF4-FFF2-40B4-BE49-F238E27FC236}">
                <a16:creationId xmlns:a16="http://schemas.microsoft.com/office/drawing/2014/main" id="{244E0456-DB84-1C48-A59D-B4FDE17309F0}"/>
              </a:ext>
            </a:extLst>
          </p:cNvPr>
          <p:cNvGrpSpPr/>
          <p:nvPr/>
        </p:nvGrpSpPr>
        <p:grpSpPr>
          <a:xfrm>
            <a:off x="6003347" y="1087503"/>
            <a:ext cx="2967735" cy="2392425"/>
            <a:chOff x="5868158" y="1306680"/>
            <a:chExt cx="2967735" cy="2392425"/>
          </a:xfrm>
        </p:grpSpPr>
        <p:sp>
          <p:nvSpPr>
            <p:cNvPr id="6" name="Rectangle 5"/>
            <p:cNvSpPr/>
            <p:nvPr/>
          </p:nvSpPr>
          <p:spPr bwMode="auto">
            <a:xfrm>
              <a:off x="6321293" y="1306680"/>
              <a:ext cx="2514600" cy="1981200"/>
            </a:xfrm>
            <a:prstGeom prst="rect">
              <a:avLst/>
            </a:prstGeom>
            <a:solidFill>
              <a:schemeClr val="accent3"/>
            </a:solidFill>
            <a:ln w="9525" cap="flat" cmpd="sng" algn="ctr">
              <a:solidFill>
                <a:srgbClr val="766A65"/>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sp>
          <p:nvSpPr>
            <p:cNvPr id="8" name="TextBox 7"/>
            <p:cNvSpPr txBox="1"/>
            <p:nvPr/>
          </p:nvSpPr>
          <p:spPr>
            <a:xfrm>
              <a:off x="7478549" y="3424148"/>
              <a:ext cx="243670" cy="246221"/>
            </a:xfrm>
            <a:prstGeom prst="rect">
              <a:avLst/>
            </a:prstGeom>
            <a:noFill/>
          </p:spPr>
          <p:txBody>
            <a:bodyPr wrap="square" lIns="0" tIns="0" rIns="0" bIns="0" rtlCol="0" anchor="b" anchorCtr="0">
              <a:spAutoFit/>
            </a:bodyPr>
            <a:lstStyle/>
            <a:p>
              <a:pPr algn="ctr"/>
              <a:r>
                <a:rPr lang="en-US" sz="1600" b="1" dirty="0"/>
                <a:t>x</a:t>
              </a:r>
              <a:r>
                <a:rPr lang="en-US" sz="1600" b="1" baseline="-25000" dirty="0"/>
                <a:t>1</a:t>
              </a:r>
              <a:endParaRPr lang="en-US" sz="1600" b="1" dirty="0"/>
            </a:p>
          </p:txBody>
        </p:sp>
        <p:sp>
          <p:nvSpPr>
            <p:cNvPr id="9" name="TextBox 8"/>
            <p:cNvSpPr txBox="1"/>
            <p:nvPr/>
          </p:nvSpPr>
          <p:spPr>
            <a:xfrm>
              <a:off x="5868158" y="2297280"/>
              <a:ext cx="185975" cy="246221"/>
            </a:xfrm>
            <a:prstGeom prst="rect">
              <a:avLst/>
            </a:prstGeom>
            <a:noFill/>
          </p:spPr>
          <p:txBody>
            <a:bodyPr wrap="square" lIns="0" tIns="0" rIns="0" bIns="0" rtlCol="0" anchor="b" anchorCtr="0">
              <a:spAutoFit/>
            </a:bodyPr>
            <a:lstStyle/>
            <a:p>
              <a:pPr algn="ctr"/>
              <a:r>
                <a:rPr lang="en-US" sz="1600" b="1" dirty="0"/>
                <a:t>x</a:t>
              </a:r>
              <a:r>
                <a:rPr lang="en-US" sz="1600" b="1" baseline="-25000" dirty="0"/>
                <a:t>2</a:t>
              </a:r>
              <a:endParaRPr lang="en-US" sz="1600" b="1" dirty="0"/>
            </a:p>
          </p:txBody>
        </p:sp>
        <p:cxnSp>
          <p:nvCxnSpPr>
            <p:cNvPr id="12" name="Straight Connector 11"/>
            <p:cNvCxnSpPr/>
            <p:nvPr/>
          </p:nvCxnSpPr>
          <p:spPr bwMode="auto">
            <a:xfrm rot="5400000">
              <a:off x="6390672" y="2291840"/>
              <a:ext cx="1959431" cy="10882"/>
            </a:xfrm>
            <a:prstGeom prst="line">
              <a:avLst/>
            </a:prstGeom>
            <a:solidFill>
              <a:schemeClr val="accent1"/>
            </a:solidFill>
            <a:ln w="19050" cap="rnd" cmpd="sng" algn="ctr">
              <a:solidFill>
                <a:schemeClr val="tx1"/>
              </a:solidFill>
              <a:prstDash val="solid"/>
              <a:round/>
              <a:headEnd type="none" w="sm" len="sm"/>
              <a:tailEnd type="none" w="sm" len="sm"/>
            </a:ln>
            <a:effectLst/>
          </p:spPr>
        </p:cxnSp>
        <p:sp>
          <p:nvSpPr>
            <p:cNvPr id="3" name="Oval 2">
              <a:extLst>
                <a:ext uri="{FF2B5EF4-FFF2-40B4-BE49-F238E27FC236}">
                  <a16:creationId xmlns:a16="http://schemas.microsoft.com/office/drawing/2014/main" id="{E6EAFFFF-24E7-E84C-8E4E-763B0C11F756}"/>
                </a:ext>
              </a:extLst>
            </p:cNvPr>
            <p:cNvSpPr/>
            <p:nvPr/>
          </p:nvSpPr>
          <p:spPr>
            <a:xfrm>
              <a:off x="6510053" y="140517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4FBB3165-59D6-BF42-9830-E42F70D18685}"/>
                </a:ext>
              </a:extLst>
            </p:cNvPr>
            <p:cNvSpPr/>
            <p:nvPr/>
          </p:nvSpPr>
          <p:spPr>
            <a:xfrm>
              <a:off x="6563654" y="164212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37165DF-92C7-D24B-BB9C-0E4ED6C63492}"/>
                </a:ext>
              </a:extLst>
            </p:cNvPr>
            <p:cNvSpPr/>
            <p:nvPr/>
          </p:nvSpPr>
          <p:spPr>
            <a:xfrm>
              <a:off x="6716558" y="187907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DE842F0-96A9-B343-A11A-A646ECAEC59F}"/>
                </a:ext>
              </a:extLst>
            </p:cNvPr>
            <p:cNvSpPr/>
            <p:nvPr/>
          </p:nvSpPr>
          <p:spPr>
            <a:xfrm>
              <a:off x="7074096" y="192646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8D501E3-64FE-D44B-BCB6-8D8A55B57D90}"/>
                </a:ext>
              </a:extLst>
            </p:cNvPr>
            <p:cNvSpPr/>
            <p:nvPr/>
          </p:nvSpPr>
          <p:spPr>
            <a:xfrm>
              <a:off x="6885260" y="221080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1C2A52A-3A6B-844D-A9E7-D0EE93114B05}"/>
                </a:ext>
              </a:extLst>
            </p:cNvPr>
            <p:cNvSpPr/>
            <p:nvPr/>
          </p:nvSpPr>
          <p:spPr>
            <a:xfrm>
              <a:off x="7206866" y="244775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A3002A0-862C-0C4C-B2B8-3602E5AB1931}"/>
                </a:ext>
              </a:extLst>
            </p:cNvPr>
            <p:cNvSpPr/>
            <p:nvPr/>
          </p:nvSpPr>
          <p:spPr>
            <a:xfrm>
              <a:off x="7486450" y="211602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76854C3C-7000-974F-ABDE-AC8CD2A92760}"/>
                </a:ext>
              </a:extLst>
            </p:cNvPr>
            <p:cNvSpPr/>
            <p:nvPr/>
          </p:nvSpPr>
          <p:spPr>
            <a:xfrm>
              <a:off x="7400272" y="277948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B9FAEAF-3526-3B40-901C-BD0A14E1EE7F}"/>
                </a:ext>
              </a:extLst>
            </p:cNvPr>
            <p:cNvSpPr/>
            <p:nvPr/>
          </p:nvSpPr>
          <p:spPr>
            <a:xfrm>
              <a:off x="7689275" y="296904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363672F-2995-9145-BEC0-7EA34DE0D4DC}"/>
                </a:ext>
              </a:extLst>
            </p:cNvPr>
            <p:cNvSpPr/>
            <p:nvPr/>
          </p:nvSpPr>
          <p:spPr>
            <a:xfrm>
              <a:off x="7850078" y="306382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F7ED7DFF-5699-1C45-AD5B-8C05CD0FB3E6}"/>
                </a:ext>
              </a:extLst>
            </p:cNvPr>
            <p:cNvSpPr/>
            <p:nvPr/>
          </p:nvSpPr>
          <p:spPr>
            <a:xfrm>
              <a:off x="8193231" y="258992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EE6B430-30FA-1847-B80E-B203C638635A}"/>
                </a:ext>
              </a:extLst>
            </p:cNvPr>
            <p:cNvSpPr/>
            <p:nvPr/>
          </p:nvSpPr>
          <p:spPr>
            <a:xfrm>
              <a:off x="7972866" y="287426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E010A5C6-E428-E34C-9319-878D070DE968}"/>
                </a:ext>
              </a:extLst>
            </p:cNvPr>
            <p:cNvSpPr/>
            <p:nvPr/>
          </p:nvSpPr>
          <p:spPr>
            <a:xfrm>
              <a:off x="7929722" y="202124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B12741A-5FBC-DB41-8C17-1BDC2CE92936}"/>
                </a:ext>
              </a:extLst>
            </p:cNvPr>
            <p:cNvSpPr/>
            <p:nvPr/>
          </p:nvSpPr>
          <p:spPr>
            <a:xfrm>
              <a:off x="7956579" y="145256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88DA4CCE-3003-D24F-8B5A-1CA8D48C647D}"/>
                </a:ext>
              </a:extLst>
            </p:cNvPr>
            <p:cNvSpPr/>
            <p:nvPr/>
          </p:nvSpPr>
          <p:spPr>
            <a:xfrm>
              <a:off x="7069909" y="235297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70269886-E6D2-EA4A-8F23-B6CC72D5B7FF}"/>
                </a:ext>
              </a:extLst>
            </p:cNvPr>
            <p:cNvSpPr/>
            <p:nvPr/>
          </p:nvSpPr>
          <p:spPr>
            <a:xfrm>
              <a:off x="8520848" y="2189045"/>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65AE9E70-4AC3-C947-9951-DF071D3DBB7D}"/>
                </a:ext>
              </a:extLst>
            </p:cNvPr>
            <p:cNvSpPr/>
            <p:nvPr/>
          </p:nvSpPr>
          <p:spPr>
            <a:xfrm>
              <a:off x="7478549" y="138297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38ADC7BD-DA76-4B4D-8C21-5E48947C70BA}"/>
                </a:ext>
              </a:extLst>
            </p:cNvPr>
            <p:cNvSpPr/>
            <p:nvPr/>
          </p:nvSpPr>
          <p:spPr>
            <a:xfrm>
              <a:off x="7635674" y="149995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D56CDDC0-D01D-7E4C-BBAD-E9B364F474C4}"/>
                </a:ext>
              </a:extLst>
            </p:cNvPr>
            <p:cNvSpPr/>
            <p:nvPr/>
          </p:nvSpPr>
          <p:spPr>
            <a:xfrm>
              <a:off x="7866096" y="249514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B79FEAE-0AB5-8344-8757-13293C4331C7}"/>
                </a:ext>
              </a:extLst>
            </p:cNvPr>
            <p:cNvSpPr/>
            <p:nvPr/>
          </p:nvSpPr>
          <p:spPr>
            <a:xfrm>
              <a:off x="7715318" y="197385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3521C96-F256-B745-ADEE-8927FAF3CF5C}"/>
                </a:ext>
              </a:extLst>
            </p:cNvPr>
            <p:cNvSpPr/>
            <p:nvPr/>
          </p:nvSpPr>
          <p:spPr>
            <a:xfrm>
              <a:off x="8118083" y="206863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984E5FA1-3BFC-C34F-9385-C25966FFFF0F}"/>
                </a:ext>
              </a:extLst>
            </p:cNvPr>
            <p:cNvSpPr/>
            <p:nvPr/>
          </p:nvSpPr>
          <p:spPr>
            <a:xfrm>
              <a:off x="8278886" y="225819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3543B30A-1D46-5942-BE69-43BA3DEFADAF}"/>
                </a:ext>
              </a:extLst>
            </p:cNvPr>
            <p:cNvSpPr/>
            <p:nvPr/>
          </p:nvSpPr>
          <p:spPr>
            <a:xfrm>
              <a:off x="7995268" y="173690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E5794F6C-2092-2C44-A04D-579B0DB1CDF6}"/>
                </a:ext>
              </a:extLst>
            </p:cNvPr>
            <p:cNvSpPr/>
            <p:nvPr/>
          </p:nvSpPr>
          <p:spPr>
            <a:xfrm>
              <a:off x="8564919" y="154734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3652E122-056F-054D-878C-558D86C7F23D}"/>
                </a:ext>
              </a:extLst>
            </p:cNvPr>
            <p:cNvSpPr/>
            <p:nvPr/>
          </p:nvSpPr>
          <p:spPr>
            <a:xfrm>
              <a:off x="8311100" y="273209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32D6CEF5-1F8A-E549-A519-D99354EDA5EB}"/>
                </a:ext>
              </a:extLst>
            </p:cNvPr>
            <p:cNvSpPr/>
            <p:nvPr/>
          </p:nvSpPr>
          <p:spPr>
            <a:xfrm>
              <a:off x="6617255" y="230558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87D7D493-1116-6249-8576-76E904BA7DBB}"/>
                </a:ext>
              </a:extLst>
            </p:cNvPr>
            <p:cNvSpPr/>
            <p:nvPr/>
          </p:nvSpPr>
          <p:spPr>
            <a:xfrm>
              <a:off x="6724457" y="254253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F68A03EB-A067-7E45-909E-85A2E671FFC4}"/>
                </a:ext>
              </a:extLst>
            </p:cNvPr>
            <p:cNvSpPr/>
            <p:nvPr/>
          </p:nvSpPr>
          <p:spPr>
            <a:xfrm>
              <a:off x="6938861" y="282687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443D33E5-7974-E14E-BEE0-191008D5B62C}"/>
                </a:ext>
              </a:extLst>
            </p:cNvPr>
            <p:cNvSpPr/>
            <p:nvPr/>
          </p:nvSpPr>
          <p:spPr>
            <a:xfrm>
              <a:off x="6831659" y="135778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50450E95-E2FC-3543-88B6-ABC361078A3C}"/>
                </a:ext>
              </a:extLst>
            </p:cNvPr>
            <p:cNvSpPr/>
            <p:nvPr/>
          </p:nvSpPr>
          <p:spPr>
            <a:xfrm>
              <a:off x="6992462" y="159473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F02CCBF8-CAD7-1A4C-9808-07FBCD2FE238}"/>
                </a:ext>
              </a:extLst>
            </p:cNvPr>
            <p:cNvSpPr/>
            <p:nvPr/>
          </p:nvSpPr>
          <p:spPr>
            <a:xfrm>
              <a:off x="7260467" y="168951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ABE8B7CF-A7CE-9840-961C-DA55252BC427}"/>
                </a:ext>
              </a:extLst>
            </p:cNvPr>
            <p:cNvSpPr/>
            <p:nvPr/>
          </p:nvSpPr>
          <p:spPr>
            <a:xfrm>
              <a:off x="7421270" y="183168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88C00A9C-D1FF-C84B-BDC4-51D58AB58B4B}"/>
                </a:ext>
              </a:extLst>
            </p:cNvPr>
            <p:cNvSpPr/>
            <p:nvPr/>
          </p:nvSpPr>
          <p:spPr>
            <a:xfrm>
              <a:off x="7582073" y="216341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1A1E5FDB-A5E3-4B4C-B427-E46D9D603823}"/>
                </a:ext>
              </a:extLst>
            </p:cNvPr>
            <p:cNvSpPr/>
            <p:nvPr/>
          </p:nvSpPr>
          <p:spPr>
            <a:xfrm>
              <a:off x="7742876" y="240036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4BFD5BEB-685B-9E4C-A3C3-EFCC78880A8A}"/>
                </a:ext>
              </a:extLst>
            </p:cNvPr>
            <p:cNvSpPr/>
            <p:nvPr/>
          </p:nvSpPr>
          <p:spPr>
            <a:xfrm>
              <a:off x="7903679" y="263731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3D1BF1CC-2AD3-B446-B0D6-0041A303B612}"/>
                </a:ext>
              </a:extLst>
            </p:cNvPr>
            <p:cNvSpPr/>
            <p:nvPr/>
          </p:nvSpPr>
          <p:spPr>
            <a:xfrm>
              <a:off x="8064482" y="268470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0F19AA27-91B7-D943-B6D0-E0DFA77882EF}"/>
                </a:ext>
              </a:extLst>
            </p:cNvPr>
            <p:cNvSpPr/>
            <p:nvPr/>
          </p:nvSpPr>
          <p:spPr>
            <a:xfrm>
              <a:off x="8225285" y="292165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0573C094-EC15-4D40-BD83-CC0ACC0D4BB6}"/>
                </a:ext>
              </a:extLst>
            </p:cNvPr>
            <p:cNvSpPr/>
            <p:nvPr/>
          </p:nvSpPr>
          <p:spPr>
            <a:xfrm>
              <a:off x="8386088" y="301643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5B0ABEC9-1518-8D44-9DC7-15D22D5434D9}"/>
                </a:ext>
              </a:extLst>
            </p:cNvPr>
            <p:cNvSpPr/>
            <p:nvPr/>
          </p:nvSpPr>
          <p:spPr>
            <a:xfrm>
              <a:off x="8546891" y="315860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AA4F83E-2E73-154C-87FB-83408C06B2C1}"/>
                </a:ext>
              </a:extLst>
            </p:cNvPr>
            <p:cNvSpPr/>
            <p:nvPr/>
          </p:nvSpPr>
          <p:spPr>
            <a:xfrm>
              <a:off x="8386088" y="178429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5E4C1340-B8A1-CB4F-BE8B-DC9EBFE9A4E7}"/>
                </a:ext>
              </a:extLst>
            </p:cNvPr>
            <p:cNvSpPr/>
            <p:nvPr/>
          </p:nvSpPr>
          <p:spPr>
            <a:xfrm>
              <a:off x="7153265" y="3111210"/>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ED8740C4-B4BC-3D48-84C2-D317A231CD38}"/>
                </a:ext>
              </a:extLst>
            </p:cNvPr>
            <p:cNvSpPr/>
            <p:nvPr/>
          </p:nvSpPr>
          <p:spPr>
            <a:xfrm>
              <a:off x="7099664" y="3206001"/>
              <a:ext cx="52086" cy="462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7B03AE99-CA2C-2842-A53F-DEF5247DBA1F}"/>
                </a:ext>
              </a:extLst>
            </p:cNvPr>
            <p:cNvSpPr/>
            <p:nvPr/>
          </p:nvSpPr>
          <p:spPr>
            <a:xfrm>
              <a:off x="6382833" y="1778660"/>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F66EB660-2294-CD4D-AC1E-675B561AFFDA}"/>
                </a:ext>
              </a:extLst>
            </p:cNvPr>
            <p:cNvSpPr/>
            <p:nvPr/>
          </p:nvSpPr>
          <p:spPr>
            <a:xfrm>
              <a:off x="6426300" y="2053346"/>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7CFCB3BC-3C1E-9A4B-AADE-7EF71412AE96}"/>
                </a:ext>
              </a:extLst>
            </p:cNvPr>
            <p:cNvSpPr/>
            <p:nvPr/>
          </p:nvSpPr>
          <p:spPr>
            <a:xfrm>
              <a:off x="6635587" y="2879589"/>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EF0BF3DD-BF99-E947-8D57-164CF1CAF3D3}"/>
                </a:ext>
              </a:extLst>
            </p:cNvPr>
            <p:cNvSpPr/>
            <p:nvPr/>
          </p:nvSpPr>
          <p:spPr>
            <a:xfrm>
              <a:off x="6880382" y="2142806"/>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0A30613D-248F-6B4E-B2BA-CC367279829D}"/>
                </a:ext>
              </a:extLst>
            </p:cNvPr>
            <p:cNvSpPr/>
            <p:nvPr/>
          </p:nvSpPr>
          <p:spPr>
            <a:xfrm>
              <a:off x="7097269" y="2705305"/>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F546964-63B0-A942-AB67-4FBA646B59FE}"/>
                </a:ext>
              </a:extLst>
            </p:cNvPr>
            <p:cNvSpPr/>
            <p:nvPr/>
          </p:nvSpPr>
          <p:spPr>
            <a:xfrm>
              <a:off x="7583588" y="3149462"/>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8E1F469B-AF79-4145-88BC-B62826A4C1F9}"/>
                </a:ext>
              </a:extLst>
            </p:cNvPr>
            <p:cNvSpPr/>
            <p:nvPr/>
          </p:nvSpPr>
          <p:spPr>
            <a:xfrm>
              <a:off x="7232909" y="1501151"/>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09EABFE0-4C0C-644D-B79C-F744B5C3BB4A}"/>
                </a:ext>
              </a:extLst>
            </p:cNvPr>
            <p:cNvSpPr/>
            <p:nvPr/>
          </p:nvSpPr>
          <p:spPr>
            <a:xfrm>
              <a:off x="7570914" y="1741021"/>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0239A2DF-B715-524B-90C7-0FA564F771AA}"/>
                </a:ext>
              </a:extLst>
            </p:cNvPr>
            <p:cNvSpPr/>
            <p:nvPr/>
          </p:nvSpPr>
          <p:spPr>
            <a:xfrm>
              <a:off x="7839809" y="2223163"/>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F45FB639-93FD-8340-ADD6-EBCF617CAF9B}"/>
                </a:ext>
              </a:extLst>
            </p:cNvPr>
            <p:cNvSpPr/>
            <p:nvPr/>
          </p:nvSpPr>
          <p:spPr>
            <a:xfrm>
              <a:off x="8251778" y="1901735"/>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E7EE6835-0A38-EA4B-8DBC-0F72E4B85BEB}"/>
                </a:ext>
              </a:extLst>
            </p:cNvPr>
            <p:cNvSpPr/>
            <p:nvPr/>
          </p:nvSpPr>
          <p:spPr>
            <a:xfrm>
              <a:off x="8398368" y="1499950"/>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F09C4443-F9AC-774A-8C85-A70181E2B177}"/>
                </a:ext>
              </a:extLst>
            </p:cNvPr>
            <p:cNvSpPr/>
            <p:nvPr/>
          </p:nvSpPr>
          <p:spPr>
            <a:xfrm>
              <a:off x="8691550" y="2464234"/>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520E6F61-F8D8-A64D-A7D8-225C78A6C3E7}"/>
                </a:ext>
              </a:extLst>
            </p:cNvPr>
            <p:cNvSpPr/>
            <p:nvPr/>
          </p:nvSpPr>
          <p:spPr>
            <a:xfrm>
              <a:off x="6770106" y="1660664"/>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10A247F3-2A31-C94F-A782-6AB703E9DB89}"/>
                </a:ext>
              </a:extLst>
            </p:cNvPr>
            <p:cNvSpPr/>
            <p:nvPr/>
          </p:nvSpPr>
          <p:spPr>
            <a:xfrm>
              <a:off x="7079058" y="1982092"/>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3A3E9780-7381-BE46-BFDE-56594F70CECC}"/>
                </a:ext>
              </a:extLst>
            </p:cNvPr>
            <p:cNvSpPr/>
            <p:nvPr/>
          </p:nvSpPr>
          <p:spPr>
            <a:xfrm>
              <a:off x="7518828" y="2383877"/>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D00EA58-12ED-C244-B10B-4C08B902E038}"/>
                </a:ext>
              </a:extLst>
            </p:cNvPr>
            <p:cNvSpPr/>
            <p:nvPr/>
          </p:nvSpPr>
          <p:spPr>
            <a:xfrm>
              <a:off x="7928376" y="2303520"/>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4AC2D88C-396F-194D-9A0C-B9C4672752DA}"/>
                </a:ext>
              </a:extLst>
            </p:cNvPr>
            <p:cNvSpPr/>
            <p:nvPr/>
          </p:nvSpPr>
          <p:spPr>
            <a:xfrm>
              <a:off x="8105188" y="2544591"/>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FE6E9748-E081-9E49-B96E-DC8B8FF0DE89}"/>
                </a:ext>
              </a:extLst>
            </p:cNvPr>
            <p:cNvSpPr/>
            <p:nvPr/>
          </p:nvSpPr>
          <p:spPr>
            <a:xfrm>
              <a:off x="8665507" y="3026733"/>
              <a:ext cx="52086" cy="462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EA41567-5485-2C4C-B2AF-1B38F1A8B671}"/>
                </a:ext>
              </a:extLst>
            </p:cNvPr>
            <p:cNvSpPr txBox="1"/>
            <p:nvPr/>
          </p:nvSpPr>
          <p:spPr>
            <a:xfrm>
              <a:off x="6308544" y="3024378"/>
              <a:ext cx="473206" cy="246221"/>
            </a:xfrm>
            <a:prstGeom prst="rect">
              <a:avLst/>
            </a:prstGeom>
            <a:noFill/>
          </p:spPr>
          <p:txBody>
            <a:bodyPr wrap="none" rtlCol="0">
              <a:spAutoFit/>
            </a:bodyPr>
            <a:lstStyle/>
            <a:p>
              <a:r>
                <a:rPr lang="en-US" sz="1000" dirty="0"/>
                <a:t>Box 1</a:t>
              </a:r>
            </a:p>
          </p:txBody>
        </p:sp>
        <p:sp>
          <p:nvSpPr>
            <p:cNvPr id="212" name="TextBox 211">
              <a:extLst>
                <a:ext uri="{FF2B5EF4-FFF2-40B4-BE49-F238E27FC236}">
                  <a16:creationId xmlns:a16="http://schemas.microsoft.com/office/drawing/2014/main" id="{E4A37E30-5EFC-FA4E-814A-2D4E43866326}"/>
                </a:ext>
              </a:extLst>
            </p:cNvPr>
            <p:cNvSpPr txBox="1"/>
            <p:nvPr/>
          </p:nvSpPr>
          <p:spPr>
            <a:xfrm>
              <a:off x="7889980" y="3024378"/>
              <a:ext cx="473206" cy="246221"/>
            </a:xfrm>
            <a:prstGeom prst="rect">
              <a:avLst/>
            </a:prstGeom>
            <a:noFill/>
          </p:spPr>
          <p:txBody>
            <a:bodyPr wrap="none" rtlCol="0">
              <a:spAutoFit/>
            </a:bodyPr>
            <a:lstStyle/>
            <a:p>
              <a:r>
                <a:rPr lang="en-US" sz="1000" dirty="0"/>
                <a:t>Box 2</a:t>
              </a:r>
            </a:p>
          </p:txBody>
        </p:sp>
        <p:sp>
          <p:nvSpPr>
            <p:cNvPr id="219" name="TextBox 218">
              <a:extLst>
                <a:ext uri="{FF2B5EF4-FFF2-40B4-BE49-F238E27FC236}">
                  <a16:creationId xmlns:a16="http://schemas.microsoft.com/office/drawing/2014/main" id="{5D80C6AA-BC46-7D4E-B40D-D39DD31B499F}"/>
                </a:ext>
              </a:extLst>
            </p:cNvPr>
            <p:cNvSpPr txBox="1"/>
            <p:nvPr/>
          </p:nvSpPr>
          <p:spPr>
            <a:xfrm>
              <a:off x="6240792" y="3452884"/>
              <a:ext cx="1181734" cy="246221"/>
            </a:xfrm>
            <a:prstGeom prst="rect">
              <a:avLst/>
            </a:prstGeom>
            <a:noFill/>
          </p:spPr>
          <p:txBody>
            <a:bodyPr wrap="none" rtlCol="0">
              <a:spAutoFit/>
            </a:bodyPr>
            <a:lstStyle/>
            <a:p>
              <a:r>
                <a:rPr lang="en-US" sz="1000" dirty="0"/>
                <a:t>Candidate </a:t>
              </a:r>
              <a:r>
                <a:rPr lang="en-US" sz="1000" dirty="0" err="1"/>
                <a:t>cutpoint</a:t>
              </a:r>
              <a:endParaRPr lang="en-US" sz="1000" dirty="0"/>
            </a:p>
          </p:txBody>
        </p:sp>
        <p:cxnSp>
          <p:nvCxnSpPr>
            <p:cNvPr id="227" name="Straight Arrow Connector 226">
              <a:extLst>
                <a:ext uri="{FF2B5EF4-FFF2-40B4-BE49-F238E27FC236}">
                  <a16:creationId xmlns:a16="http://schemas.microsoft.com/office/drawing/2014/main" id="{A9AE0EA5-66A8-A04B-A812-0ED17F24BB81}"/>
                </a:ext>
              </a:extLst>
            </p:cNvPr>
            <p:cNvCxnSpPr>
              <a:cxnSpLocks/>
            </p:cNvCxnSpPr>
            <p:nvPr/>
          </p:nvCxnSpPr>
          <p:spPr>
            <a:xfrm flipV="1">
              <a:off x="6831659" y="3176608"/>
              <a:ext cx="478098" cy="300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838DEA99-F449-8447-BE68-7522A70CD597}"/>
              </a:ext>
            </a:extLst>
          </p:cNvPr>
          <p:cNvCxnSpPr/>
          <p:nvPr/>
        </p:nvCxnSpPr>
        <p:spPr>
          <a:xfrm>
            <a:off x="7392190" y="3148634"/>
            <a:ext cx="324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7747A50-926E-AD44-B920-68D0BBC3C42E}"/>
              </a:ext>
            </a:extLst>
          </p:cNvPr>
          <p:cNvSpPr txBox="1"/>
          <p:nvPr/>
        </p:nvSpPr>
        <p:spPr>
          <a:xfrm>
            <a:off x="7676799" y="3055881"/>
            <a:ext cx="788999" cy="246221"/>
          </a:xfrm>
          <a:prstGeom prst="rect">
            <a:avLst/>
          </a:prstGeom>
          <a:noFill/>
        </p:spPr>
        <p:txBody>
          <a:bodyPr wrap="none" rtlCol="0">
            <a:spAutoFit/>
          </a:bodyPr>
          <a:lstStyle/>
          <a:p>
            <a:r>
              <a:rPr lang="en-US" sz="1000" dirty="0"/>
              <a:t>Slide across</a:t>
            </a:r>
          </a:p>
        </p:txBody>
      </p:sp>
    </p:spTree>
    <p:extLst>
      <p:ext uri="{BB962C8B-B14F-4D97-AF65-F5344CB8AC3E}">
        <p14:creationId xmlns:p14="http://schemas.microsoft.com/office/powerpoint/2010/main" val="757869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424279" y="6533759"/>
            <a:ext cx="538898" cy="238125"/>
          </a:xfrm>
        </p:spPr>
        <p:txBody>
          <a:bodyPr/>
          <a:lstStyle/>
          <a:p>
            <a:fld id="{02330697-FC26-4454-A3BE-90B07819C49A}" type="slidenum">
              <a:rPr lang="en-US" smtClean="0"/>
              <a:pPr/>
              <a:t>38</a:t>
            </a:fld>
            <a:endParaRPr lang="en-US" dirty="0"/>
          </a:p>
        </p:txBody>
      </p:sp>
      <p:sp>
        <p:nvSpPr>
          <p:cNvPr id="5" name="Content Placeholder 4"/>
          <p:cNvSpPr>
            <a:spLocks noGrp="1"/>
          </p:cNvSpPr>
          <p:nvPr>
            <p:ph idx="1"/>
          </p:nvPr>
        </p:nvSpPr>
        <p:spPr>
          <a:xfrm>
            <a:off x="271915" y="1304476"/>
            <a:ext cx="8405812" cy="5187131"/>
          </a:xfrm>
        </p:spPr>
        <p:txBody>
          <a:bodyPr>
            <a:normAutofit lnSpcReduction="10000"/>
          </a:bodyPr>
          <a:lstStyle/>
          <a:p>
            <a:pPr marL="0" indent="0">
              <a:buNone/>
            </a:pPr>
            <a:r>
              <a:rPr lang="en-US" sz="2400" dirty="0"/>
              <a:t>A real model might be a complex decision tree:</a:t>
            </a:r>
          </a:p>
          <a:p>
            <a:endParaRPr lang="en-US" dirty="0"/>
          </a:p>
          <a:p>
            <a:endParaRPr lang="en-US" dirty="0"/>
          </a:p>
          <a:p>
            <a:endParaRPr lang="en-US" dirty="0"/>
          </a:p>
          <a:p>
            <a:endParaRPr lang="en-US" dirty="0"/>
          </a:p>
          <a:p>
            <a:endParaRPr lang="en-US" dirty="0"/>
          </a:p>
          <a:p>
            <a:endParaRPr lang="en-US" dirty="0"/>
          </a:p>
          <a:p>
            <a:r>
              <a:rPr lang="en-US" sz="2400" dirty="0"/>
              <a:t>Important user-chosen parameters: splitting criterion, max depth, min split size, min leaf size</a:t>
            </a:r>
          </a:p>
          <a:p>
            <a:r>
              <a:rPr lang="en-US" sz="2400" dirty="0"/>
              <a:t>Frequently a complex tree is pruned, where branches/leaves are removed</a:t>
            </a:r>
          </a:p>
          <a:p>
            <a:r>
              <a:rPr lang="en-US" sz="2400" dirty="0"/>
              <a:t>Decision trees are fragile and unstable, prone to overfitting</a:t>
            </a:r>
          </a:p>
        </p:txBody>
      </p:sp>
      <p:sp>
        <p:nvSpPr>
          <p:cNvPr id="8" name="TextBox 7"/>
          <p:cNvSpPr txBox="1"/>
          <p:nvPr/>
        </p:nvSpPr>
        <p:spPr>
          <a:xfrm>
            <a:off x="4007583" y="4349398"/>
            <a:ext cx="118622" cy="153888"/>
          </a:xfrm>
          <a:prstGeom prst="rect">
            <a:avLst/>
          </a:prstGeom>
          <a:noFill/>
        </p:spPr>
        <p:txBody>
          <a:bodyPr wrap="none" lIns="0" tIns="0" rIns="0" bIns="0" rtlCol="0" anchor="b" anchorCtr="0">
            <a:spAutoFit/>
          </a:bodyPr>
          <a:lstStyle/>
          <a:p>
            <a:pPr algn="ctr"/>
            <a:r>
              <a:rPr lang="en-US" sz="1000" b="1" dirty="0"/>
              <a:t>x</a:t>
            </a:r>
            <a:r>
              <a:rPr lang="en-US" sz="1000" b="1" baseline="-25000" dirty="0"/>
              <a:t>1</a:t>
            </a:r>
          </a:p>
        </p:txBody>
      </p:sp>
      <p:sp>
        <p:nvSpPr>
          <p:cNvPr id="9" name="TextBox 8"/>
          <p:cNvSpPr txBox="1"/>
          <p:nvPr/>
        </p:nvSpPr>
        <p:spPr>
          <a:xfrm>
            <a:off x="2559784" y="3228169"/>
            <a:ext cx="118622" cy="153888"/>
          </a:xfrm>
          <a:prstGeom prst="rect">
            <a:avLst/>
          </a:prstGeom>
          <a:noFill/>
        </p:spPr>
        <p:txBody>
          <a:bodyPr wrap="none" lIns="0" tIns="0" rIns="0" bIns="0" rtlCol="0" anchor="b" anchorCtr="0">
            <a:spAutoFit/>
          </a:bodyPr>
          <a:lstStyle/>
          <a:p>
            <a:pPr algn="ctr"/>
            <a:r>
              <a:rPr lang="en-US" sz="1000" b="1" dirty="0"/>
              <a:t>x</a:t>
            </a:r>
            <a:r>
              <a:rPr lang="en-US" sz="1000" b="1" baseline="-25000" dirty="0"/>
              <a:t>2</a:t>
            </a:r>
          </a:p>
        </p:txBody>
      </p:sp>
      <p:grpSp>
        <p:nvGrpSpPr>
          <p:cNvPr id="2" name="Group 59"/>
          <p:cNvGrpSpPr/>
          <p:nvPr/>
        </p:nvGrpSpPr>
        <p:grpSpPr>
          <a:xfrm>
            <a:off x="2835264" y="2237568"/>
            <a:ext cx="2525487" cy="1981200"/>
            <a:chOff x="3450771" y="1469572"/>
            <a:chExt cx="2525487" cy="1981200"/>
          </a:xfrm>
        </p:grpSpPr>
        <p:sp>
          <p:nvSpPr>
            <p:cNvPr id="6" name="Rectangle 5"/>
            <p:cNvSpPr/>
            <p:nvPr/>
          </p:nvSpPr>
          <p:spPr bwMode="auto">
            <a:xfrm>
              <a:off x="3450771" y="1469572"/>
              <a:ext cx="2514600" cy="1981200"/>
            </a:xfrm>
            <a:prstGeom prst="rect">
              <a:avLst/>
            </a:prstGeom>
            <a:solidFill>
              <a:schemeClr val="accent3"/>
            </a:solidFill>
            <a:ln w="9525" cap="flat" cmpd="sng" algn="ctr">
              <a:solidFill>
                <a:srgbClr val="766A65"/>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cxnSp>
          <p:nvCxnSpPr>
            <p:cNvPr id="12" name="Straight Connector 11"/>
            <p:cNvCxnSpPr/>
            <p:nvPr/>
          </p:nvCxnSpPr>
          <p:spPr bwMode="auto">
            <a:xfrm rot="5400000">
              <a:off x="3086101" y="2454732"/>
              <a:ext cx="1959431" cy="10882"/>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5" name="Straight Connector 14"/>
            <p:cNvCxnSpPr/>
            <p:nvPr/>
          </p:nvCxnSpPr>
          <p:spPr bwMode="auto">
            <a:xfrm>
              <a:off x="4076700" y="2305050"/>
              <a:ext cx="1899558" cy="2722"/>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8" name="Straight Connector 17"/>
            <p:cNvCxnSpPr/>
            <p:nvPr/>
          </p:nvCxnSpPr>
          <p:spPr bwMode="auto">
            <a:xfrm rot="5400000" flipH="1" flipV="1">
              <a:off x="4789715" y="1883230"/>
              <a:ext cx="805543"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29" name="Straight Connector 28"/>
            <p:cNvCxnSpPr/>
            <p:nvPr/>
          </p:nvCxnSpPr>
          <p:spPr bwMode="auto">
            <a:xfrm>
              <a:off x="3457575" y="1909763"/>
              <a:ext cx="609600"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30" name="Straight Connector 29"/>
            <p:cNvCxnSpPr/>
            <p:nvPr/>
          </p:nvCxnSpPr>
          <p:spPr bwMode="auto">
            <a:xfrm>
              <a:off x="4067175" y="2928937"/>
              <a:ext cx="1319213" cy="1"/>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31" name="Straight Connector 30"/>
            <p:cNvCxnSpPr/>
            <p:nvPr/>
          </p:nvCxnSpPr>
          <p:spPr bwMode="auto">
            <a:xfrm flipV="1">
              <a:off x="5195887" y="1719263"/>
              <a:ext cx="766763" cy="4762"/>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32" name="Straight Connector 31"/>
            <p:cNvCxnSpPr/>
            <p:nvPr/>
          </p:nvCxnSpPr>
          <p:spPr bwMode="auto">
            <a:xfrm rot="5400000" flipH="1" flipV="1">
              <a:off x="4652962" y="3190876"/>
              <a:ext cx="51435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33" name="Straight Connector 32"/>
            <p:cNvCxnSpPr/>
            <p:nvPr/>
          </p:nvCxnSpPr>
          <p:spPr bwMode="auto">
            <a:xfrm rot="5400000" flipH="1" flipV="1">
              <a:off x="4215950" y="2613593"/>
              <a:ext cx="619010" cy="2154"/>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34" name="Straight Connector 33"/>
            <p:cNvCxnSpPr/>
            <p:nvPr/>
          </p:nvCxnSpPr>
          <p:spPr bwMode="auto">
            <a:xfrm rot="5400000" flipH="1" flipV="1">
              <a:off x="4839838" y="2875531"/>
              <a:ext cx="1123835" cy="2154"/>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35" name="Straight Connector 34"/>
            <p:cNvCxnSpPr/>
            <p:nvPr/>
          </p:nvCxnSpPr>
          <p:spPr bwMode="auto">
            <a:xfrm rot="5400000" flipH="1" flipV="1">
              <a:off x="5447057" y="2015900"/>
              <a:ext cx="566623" cy="2154"/>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45" name="Straight Connector 44"/>
            <p:cNvCxnSpPr/>
            <p:nvPr/>
          </p:nvCxnSpPr>
          <p:spPr bwMode="auto">
            <a:xfrm rot="5400000" flipH="1" flipV="1">
              <a:off x="5077963" y="2008756"/>
              <a:ext cx="566622" cy="6916"/>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46" name="Straight Connector 45"/>
            <p:cNvCxnSpPr/>
            <p:nvPr/>
          </p:nvCxnSpPr>
          <p:spPr bwMode="auto">
            <a:xfrm rot="5400000" flipH="1" flipV="1">
              <a:off x="5423244" y="1596801"/>
              <a:ext cx="233247" cy="2153"/>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47" name="Straight Connector 46"/>
            <p:cNvCxnSpPr/>
            <p:nvPr/>
          </p:nvCxnSpPr>
          <p:spPr bwMode="auto">
            <a:xfrm rot="5400000" flipH="1" flipV="1">
              <a:off x="5405441" y="2495552"/>
              <a:ext cx="385763" cy="4761"/>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48" name="Straight Connector 47"/>
            <p:cNvCxnSpPr/>
            <p:nvPr/>
          </p:nvCxnSpPr>
          <p:spPr bwMode="auto">
            <a:xfrm rot="5400000" flipH="1" flipV="1">
              <a:off x="4308703" y="1887992"/>
              <a:ext cx="805543"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49" name="Straight Connector 48"/>
            <p:cNvCxnSpPr/>
            <p:nvPr/>
          </p:nvCxnSpPr>
          <p:spPr bwMode="auto">
            <a:xfrm flipV="1">
              <a:off x="4081462" y="1643063"/>
              <a:ext cx="623888" cy="4762"/>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50" name="Straight Connector 49"/>
            <p:cNvCxnSpPr/>
            <p:nvPr/>
          </p:nvCxnSpPr>
          <p:spPr bwMode="auto">
            <a:xfrm>
              <a:off x="5548312" y="1562100"/>
              <a:ext cx="414338"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51" name="Straight Connector 50"/>
            <p:cNvCxnSpPr/>
            <p:nvPr/>
          </p:nvCxnSpPr>
          <p:spPr bwMode="auto">
            <a:xfrm>
              <a:off x="5419724" y="2690812"/>
              <a:ext cx="542926" cy="4763"/>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52" name="Straight Connector 51"/>
            <p:cNvCxnSpPr/>
            <p:nvPr/>
          </p:nvCxnSpPr>
          <p:spPr bwMode="auto">
            <a:xfrm flipV="1">
              <a:off x="4714874" y="2024063"/>
              <a:ext cx="471489" cy="1"/>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62" name="Straight Connector 61"/>
            <p:cNvCxnSpPr/>
            <p:nvPr/>
          </p:nvCxnSpPr>
          <p:spPr bwMode="auto">
            <a:xfrm flipV="1">
              <a:off x="5372100" y="2100263"/>
              <a:ext cx="352425" cy="4762"/>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64" name="Straight Connector 63"/>
            <p:cNvCxnSpPr/>
            <p:nvPr/>
          </p:nvCxnSpPr>
          <p:spPr bwMode="auto">
            <a:xfrm rot="5400000" flipH="1" flipV="1">
              <a:off x="3692073" y="1689667"/>
              <a:ext cx="423748" cy="6919"/>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65" name="Straight Connector 64"/>
            <p:cNvCxnSpPr/>
            <p:nvPr/>
          </p:nvCxnSpPr>
          <p:spPr bwMode="auto">
            <a:xfrm rot="5400000" flipH="1" flipV="1">
              <a:off x="3303929" y="3073174"/>
              <a:ext cx="733311" cy="6919"/>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67" name="Straight Connector 66"/>
            <p:cNvCxnSpPr/>
            <p:nvPr/>
          </p:nvCxnSpPr>
          <p:spPr bwMode="auto">
            <a:xfrm>
              <a:off x="3686175" y="3076574"/>
              <a:ext cx="376238" cy="4764"/>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68" name="Straight Connector 67"/>
            <p:cNvCxnSpPr/>
            <p:nvPr/>
          </p:nvCxnSpPr>
          <p:spPr bwMode="auto">
            <a:xfrm flipV="1">
              <a:off x="5414963" y="3014663"/>
              <a:ext cx="552450" cy="4761"/>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69" name="Straight Connector 68"/>
            <p:cNvCxnSpPr/>
            <p:nvPr/>
          </p:nvCxnSpPr>
          <p:spPr bwMode="auto">
            <a:xfrm flipV="1">
              <a:off x="3457575" y="2700338"/>
              <a:ext cx="609600" cy="4763"/>
            </a:xfrm>
            <a:prstGeom prst="line">
              <a:avLst/>
            </a:prstGeom>
            <a:solidFill>
              <a:schemeClr val="accent1"/>
            </a:solidFill>
            <a:ln w="19050" cap="rnd" cmpd="sng" algn="ctr">
              <a:solidFill>
                <a:schemeClr val="tx1"/>
              </a:solidFill>
              <a:prstDash val="solid"/>
              <a:round/>
              <a:headEnd type="none" w="sm" len="sm"/>
              <a:tailEnd type="none" w="sm" len="sm"/>
            </a:ln>
            <a:effectLst/>
          </p:spPr>
        </p:cxnSp>
      </p:grpSp>
      <p:sp>
        <p:nvSpPr>
          <p:cNvPr id="58" name="TextBox 57"/>
          <p:cNvSpPr txBox="1"/>
          <p:nvPr/>
        </p:nvSpPr>
        <p:spPr>
          <a:xfrm>
            <a:off x="5920534" y="2493293"/>
            <a:ext cx="2211607" cy="1723549"/>
          </a:xfrm>
          <a:prstGeom prst="rect">
            <a:avLst/>
          </a:prstGeom>
          <a:noFill/>
        </p:spPr>
        <p:txBody>
          <a:bodyPr wrap="square" lIns="0" tIns="0" rIns="0" bIns="0" rtlCol="0" anchor="b" anchorCtr="0">
            <a:spAutoFit/>
          </a:bodyPr>
          <a:lstStyle/>
          <a:p>
            <a:pPr algn="ctr"/>
            <a:r>
              <a:rPr lang="en-US" sz="1600" dirty="0">
                <a:solidFill>
                  <a:srgbClr val="3D5065"/>
                </a:solidFill>
              </a:rPr>
              <a:t>A typical decision tree model carves up lots of boxes in moderate to high dimensional space. </a:t>
            </a:r>
          </a:p>
          <a:p>
            <a:pPr algn="ctr"/>
            <a:endParaRPr lang="en-US" sz="1600" dirty="0">
              <a:solidFill>
                <a:srgbClr val="3D5065"/>
              </a:solidFill>
            </a:endParaRPr>
          </a:p>
          <a:p>
            <a:pPr algn="ctr"/>
            <a:r>
              <a:rPr lang="en-US" sz="1600" dirty="0">
                <a:solidFill>
                  <a:srgbClr val="3D5065"/>
                </a:solidFill>
              </a:rPr>
              <a:t>This 2-d tree has 7 layers, 25 leaf nodes.</a:t>
            </a:r>
          </a:p>
        </p:txBody>
      </p:sp>
      <p:sp>
        <p:nvSpPr>
          <p:cNvPr id="60" name="Title 1"/>
          <p:cNvSpPr txBox="1">
            <a:spLocks/>
          </p:cNvSpPr>
          <p:nvPr/>
        </p:nvSpPr>
        <p:spPr bwMode="gray">
          <a:xfrm>
            <a:off x="374868" y="860543"/>
            <a:ext cx="8405812" cy="3190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3600" i="0" u="none" strike="noStrike" kern="0" cap="none" spc="0" normalizeH="0" baseline="0" noProof="0" dirty="0">
                <a:ln>
                  <a:noFill/>
                </a:ln>
                <a:solidFill>
                  <a:schemeClr val="tx1"/>
                </a:solidFill>
                <a:effectLst/>
                <a:uLnTx/>
                <a:uFillTx/>
                <a:ea typeface="+mj-ea"/>
                <a:cs typeface="ヒラギノ角ゴ Pro W3"/>
              </a:rPr>
              <a:t>Decision Trees Can Be Complex</a:t>
            </a:r>
            <a:r>
              <a:rPr kumimoji="0" lang="en-US" sz="3600" b="1" i="0" u="none" strike="noStrike" kern="0" cap="none" spc="0" normalizeH="0" baseline="0" noProof="0" dirty="0">
                <a:ln>
                  <a:noFill/>
                </a:ln>
                <a:solidFill>
                  <a:schemeClr val="tx1"/>
                </a:solidFill>
                <a:effectLst/>
                <a:uLnTx/>
                <a:uFillTx/>
                <a:ea typeface="+mj-ea"/>
                <a:cs typeface="ヒラギノ角ゴ Pro W3"/>
              </a:rPr>
              <a:t>	    </a:t>
            </a:r>
            <a:br>
              <a:rPr kumimoji="0" lang="en-US" sz="3600" b="1" i="0" u="none" strike="noStrike" kern="0" cap="none" spc="0" normalizeH="0" baseline="0" noProof="0" dirty="0">
                <a:ln>
                  <a:noFill/>
                </a:ln>
                <a:solidFill>
                  <a:schemeClr val="tx1"/>
                </a:solidFill>
                <a:effectLst/>
                <a:uLnTx/>
                <a:uFillTx/>
                <a:ea typeface="+mj-ea"/>
                <a:cs typeface="ヒラギノ角ゴ Pro W3"/>
              </a:rPr>
            </a:br>
            <a:endParaRPr kumimoji="0" lang="en-US" sz="3600" i="0" u="none" strike="noStrike" kern="0" cap="none" spc="0" normalizeH="0" baseline="0" noProof="0" dirty="0">
              <a:ln>
                <a:noFill/>
              </a:ln>
              <a:solidFill>
                <a:schemeClr val="tx1"/>
              </a:solidFill>
              <a:effectLst/>
              <a:uLnTx/>
              <a:uFillTx/>
              <a:ea typeface="+mj-ea"/>
              <a:cs typeface="ヒラギノ角ゴ Pro W3"/>
            </a:endParaRPr>
          </a:p>
        </p:txBody>
      </p:sp>
    </p:spTree>
    <p:extLst>
      <p:ext uri="{BB962C8B-B14F-4D97-AF65-F5344CB8AC3E}">
        <p14:creationId xmlns:p14="http://schemas.microsoft.com/office/powerpoint/2010/main" val="630933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850E7C92-E21E-344B-98ED-4B3A0E6ADE07}"/>
              </a:ext>
            </a:extLst>
          </p:cNvPr>
          <p:cNvSpPr>
            <a:spLocks noGrp="1" noChangeArrowheads="1"/>
          </p:cNvSpPr>
          <p:nvPr>
            <p:ph type="title"/>
          </p:nvPr>
        </p:nvSpPr>
        <p:spPr>
          <a:xfrm>
            <a:off x="277270" y="165555"/>
            <a:ext cx="8611410" cy="875845"/>
          </a:xfrm>
        </p:spPr>
        <p:txBody>
          <a:bodyPr>
            <a:normAutofit/>
          </a:bodyPr>
          <a:lstStyle/>
          <a:p>
            <a:pPr eaLnBrk="1" hangingPunct="1"/>
            <a:r>
              <a:rPr lang="en-US" altLang="en-US" sz="3600" dirty="0">
                <a:latin typeface="+mn-lt"/>
              </a:rPr>
              <a:t>DTs Don’t Work Well for Some Problems</a:t>
            </a:r>
          </a:p>
        </p:txBody>
      </p:sp>
      <p:sp>
        <p:nvSpPr>
          <p:cNvPr id="5123" name="Text Box 4">
            <a:extLst>
              <a:ext uri="{FF2B5EF4-FFF2-40B4-BE49-F238E27FC236}">
                <a16:creationId xmlns:a16="http://schemas.microsoft.com/office/drawing/2014/main" id="{3D89ED0A-9F13-2848-B1D2-6EAAF4B9B85F}"/>
              </a:ext>
            </a:extLst>
          </p:cNvPr>
          <p:cNvSpPr txBox="1">
            <a:spLocks noChangeArrowheads="1"/>
          </p:cNvSpPr>
          <p:nvPr/>
        </p:nvSpPr>
        <p:spPr bwMode="auto">
          <a:xfrm>
            <a:off x="385105" y="1104701"/>
            <a:ext cx="8375437"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latin typeface="+mn-lt"/>
                <a:sym typeface="Symbol" pitchFamily="2" charset="2"/>
              </a:rPr>
              <a:t>DTs work well when the problem naturally divides by lines parallel to the different axes</a:t>
            </a:r>
          </a:p>
          <a:p>
            <a:pPr>
              <a:spcBef>
                <a:spcPct val="50000"/>
              </a:spcBef>
            </a:pPr>
            <a:r>
              <a:rPr lang="en-US" altLang="en-US" dirty="0">
                <a:latin typeface="+mn-lt"/>
                <a:sym typeface="Symbol" pitchFamily="2" charset="2"/>
              </a:rPr>
              <a:t>DTs don’t do well when the separation lines are at angles to the axis, or if the separation lines are substantially curved</a:t>
            </a:r>
          </a:p>
        </p:txBody>
      </p:sp>
      <p:grpSp>
        <p:nvGrpSpPr>
          <p:cNvPr id="5" name="Group 4">
            <a:extLst>
              <a:ext uri="{FF2B5EF4-FFF2-40B4-BE49-F238E27FC236}">
                <a16:creationId xmlns:a16="http://schemas.microsoft.com/office/drawing/2014/main" id="{6A361A0B-9A64-9446-A03C-EE47D5AF58F8}"/>
              </a:ext>
            </a:extLst>
          </p:cNvPr>
          <p:cNvGrpSpPr/>
          <p:nvPr/>
        </p:nvGrpSpPr>
        <p:grpSpPr>
          <a:xfrm>
            <a:off x="5679720" y="4065978"/>
            <a:ext cx="2803552" cy="2538351"/>
            <a:chOff x="1768448" y="3976588"/>
            <a:chExt cx="2803552" cy="2538351"/>
          </a:xfrm>
        </p:grpSpPr>
        <p:pic>
          <p:nvPicPr>
            <p:cNvPr id="5122" name="Picture 3">
              <a:extLst>
                <a:ext uri="{FF2B5EF4-FFF2-40B4-BE49-F238E27FC236}">
                  <a16:creationId xmlns:a16="http://schemas.microsoft.com/office/drawing/2014/main" id="{22644384-9662-C043-AB01-589A8628E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139" t="5307" r="5814" b="5804"/>
            <a:stretch>
              <a:fillRect/>
            </a:stretch>
          </p:blipFill>
          <p:spPr bwMode="auto">
            <a:xfrm>
              <a:off x="1768448" y="3976588"/>
              <a:ext cx="2803552" cy="2538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a:extLst>
                <a:ext uri="{FF2B5EF4-FFF2-40B4-BE49-F238E27FC236}">
                  <a16:creationId xmlns:a16="http://schemas.microsoft.com/office/drawing/2014/main" id="{3D8B95B3-5D70-3C4E-9730-07BDE10A1671}"/>
                </a:ext>
              </a:extLst>
            </p:cNvPr>
            <p:cNvCxnSpPr/>
            <p:nvPr/>
          </p:nvCxnSpPr>
          <p:spPr>
            <a:xfrm>
              <a:off x="2594758" y="4043547"/>
              <a:ext cx="0" cy="23216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3E86249-A8A8-5943-9439-989455580153}"/>
                </a:ext>
              </a:extLst>
            </p:cNvPr>
            <p:cNvCxnSpPr>
              <a:cxnSpLocks/>
            </p:cNvCxnSpPr>
            <p:nvPr/>
          </p:nvCxnSpPr>
          <p:spPr>
            <a:xfrm flipH="1">
              <a:off x="2588819" y="5655622"/>
              <a:ext cx="11855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B9C245B-2404-4046-A696-48B87A67E825}"/>
                </a:ext>
              </a:extLst>
            </p:cNvPr>
            <p:cNvCxnSpPr>
              <a:cxnSpLocks/>
            </p:cNvCxnSpPr>
            <p:nvPr/>
          </p:nvCxnSpPr>
          <p:spPr>
            <a:xfrm flipH="1">
              <a:off x="3780311" y="5922889"/>
              <a:ext cx="6848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BE70761-AEEB-3642-A3B7-0619908700A2}"/>
                </a:ext>
              </a:extLst>
            </p:cNvPr>
            <p:cNvCxnSpPr>
              <a:cxnSpLocks/>
            </p:cNvCxnSpPr>
            <p:nvPr/>
          </p:nvCxnSpPr>
          <p:spPr>
            <a:xfrm flipH="1">
              <a:off x="3782289" y="4487955"/>
              <a:ext cx="6828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B80C10-A0CD-254F-A249-11E28EEF88E0}"/>
                </a:ext>
              </a:extLst>
            </p:cNvPr>
            <p:cNvCxnSpPr/>
            <p:nvPr/>
          </p:nvCxnSpPr>
          <p:spPr>
            <a:xfrm>
              <a:off x="3780311" y="4043547"/>
              <a:ext cx="0" cy="23216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805F557-8475-FB49-B2A0-0ED3F83ABB33}"/>
                </a:ext>
              </a:extLst>
            </p:cNvPr>
            <p:cNvCxnSpPr>
              <a:cxnSpLocks/>
            </p:cNvCxnSpPr>
            <p:nvPr/>
          </p:nvCxnSpPr>
          <p:spPr>
            <a:xfrm flipH="1">
              <a:off x="1921701" y="4428575"/>
              <a:ext cx="67305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A6BB93F-C5B3-B94A-8AAD-AB84D2422190}"/>
                </a:ext>
              </a:extLst>
            </p:cNvPr>
            <p:cNvCxnSpPr>
              <a:cxnSpLocks/>
            </p:cNvCxnSpPr>
            <p:nvPr/>
          </p:nvCxnSpPr>
          <p:spPr>
            <a:xfrm flipH="1">
              <a:off x="1921700" y="5881323"/>
              <a:ext cx="67305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21C6D19-034D-E940-A04C-E465AA2FF1FA}"/>
                </a:ext>
              </a:extLst>
            </p:cNvPr>
            <p:cNvCxnSpPr>
              <a:cxnSpLocks/>
            </p:cNvCxnSpPr>
            <p:nvPr/>
          </p:nvCxnSpPr>
          <p:spPr>
            <a:xfrm flipH="1">
              <a:off x="2594757" y="4727367"/>
              <a:ext cx="11855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 name="Picture 3" descr="A close up of a map&#10;&#10;Description automatically generated">
            <a:extLst>
              <a:ext uri="{FF2B5EF4-FFF2-40B4-BE49-F238E27FC236}">
                <a16:creationId xmlns:a16="http://schemas.microsoft.com/office/drawing/2014/main" id="{6A88D014-83CF-8948-A5CC-26142C293F98}"/>
              </a:ext>
            </a:extLst>
          </p:cNvPr>
          <p:cNvPicPr>
            <a:picLocks noChangeAspect="1"/>
          </p:cNvPicPr>
          <p:nvPr/>
        </p:nvPicPr>
        <p:blipFill>
          <a:blip r:embed="rId3"/>
          <a:stretch>
            <a:fillRect/>
          </a:stretch>
        </p:blipFill>
        <p:spPr>
          <a:xfrm>
            <a:off x="141479" y="2902728"/>
            <a:ext cx="5470076" cy="2625636"/>
          </a:xfrm>
          <a:prstGeom prst="rect">
            <a:avLst/>
          </a:prstGeom>
        </p:spPr>
      </p:pic>
      <p:sp>
        <p:nvSpPr>
          <p:cNvPr id="17" name="Slide Number Placeholder 3">
            <a:extLst>
              <a:ext uri="{FF2B5EF4-FFF2-40B4-BE49-F238E27FC236}">
                <a16:creationId xmlns:a16="http://schemas.microsoft.com/office/drawing/2014/main" id="{E4049371-183E-3F4F-AA4E-EE327C41C3DF}"/>
              </a:ext>
            </a:extLst>
          </p:cNvPr>
          <p:cNvSpPr txBox="1">
            <a:spLocks/>
          </p:cNvSpPr>
          <p:nvPr/>
        </p:nvSpPr>
        <p:spPr>
          <a:xfrm>
            <a:off x="8424279" y="6533759"/>
            <a:ext cx="538898" cy="238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330697-FC26-4454-A3BE-90B07819C49A}" type="slidenum">
              <a:rPr lang="en-US" smtClean="0"/>
              <a:pPr/>
              <a:t>39</a:t>
            </a:fld>
            <a:endParaRPr lang="en-US" dirty="0"/>
          </a:p>
        </p:txBody>
      </p:sp>
      <p:sp>
        <p:nvSpPr>
          <p:cNvPr id="7" name="TextBox 6">
            <a:extLst>
              <a:ext uri="{FF2B5EF4-FFF2-40B4-BE49-F238E27FC236}">
                <a16:creationId xmlns:a16="http://schemas.microsoft.com/office/drawing/2014/main" id="{E96C58FF-19F4-5340-BE9B-4249DA3B0CBB}"/>
              </a:ext>
            </a:extLst>
          </p:cNvPr>
          <p:cNvSpPr txBox="1"/>
          <p:nvPr/>
        </p:nvSpPr>
        <p:spPr>
          <a:xfrm>
            <a:off x="856097" y="2902728"/>
            <a:ext cx="4217821" cy="246221"/>
          </a:xfrm>
          <a:prstGeom prst="rect">
            <a:avLst/>
          </a:prstGeom>
          <a:noFill/>
        </p:spPr>
        <p:txBody>
          <a:bodyPr wrap="none" rtlCol="0">
            <a:spAutoFit/>
          </a:bodyPr>
          <a:lstStyle/>
          <a:p>
            <a:r>
              <a:rPr lang="en-US" sz="1000" dirty="0"/>
              <a:t>DT doesn’t do well when the data/model directions aren’t parallel to the axes</a:t>
            </a:r>
          </a:p>
        </p:txBody>
      </p:sp>
      <p:sp>
        <p:nvSpPr>
          <p:cNvPr id="19" name="TextBox 18">
            <a:extLst>
              <a:ext uri="{FF2B5EF4-FFF2-40B4-BE49-F238E27FC236}">
                <a16:creationId xmlns:a16="http://schemas.microsoft.com/office/drawing/2014/main" id="{468AECC5-C10A-B542-B774-8E9BA4F35EF5}"/>
              </a:ext>
            </a:extLst>
          </p:cNvPr>
          <p:cNvSpPr txBox="1"/>
          <p:nvPr/>
        </p:nvSpPr>
        <p:spPr>
          <a:xfrm>
            <a:off x="5817755" y="3665616"/>
            <a:ext cx="2550225" cy="400110"/>
          </a:xfrm>
          <a:prstGeom prst="rect">
            <a:avLst/>
          </a:prstGeom>
          <a:noFill/>
        </p:spPr>
        <p:txBody>
          <a:bodyPr wrap="square" rtlCol="0">
            <a:spAutoFit/>
          </a:bodyPr>
          <a:lstStyle/>
          <a:p>
            <a:pPr algn="ctr"/>
            <a:r>
              <a:rPr lang="en-US" sz="1000" dirty="0"/>
              <a:t>DT doesn’t do well when the model directions are substantially curved</a:t>
            </a:r>
          </a:p>
        </p:txBody>
      </p:sp>
    </p:spTree>
    <p:extLst>
      <p:ext uri="{BB962C8B-B14F-4D97-AF65-F5344CB8AC3E}">
        <p14:creationId xmlns:p14="http://schemas.microsoft.com/office/powerpoint/2010/main" val="4282067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167" y="-133570"/>
            <a:ext cx="7886700" cy="1325563"/>
          </a:xfrm>
        </p:spPr>
        <p:txBody>
          <a:bodyPr>
            <a:normAutofit/>
          </a:bodyPr>
          <a:lstStyle/>
          <a:p>
            <a:r>
              <a:rPr lang="en-US" sz="3600" dirty="0">
                <a:latin typeface="+mn-lt"/>
              </a:rPr>
              <a:t>My Guidance Email Sent Tuesday</a:t>
            </a:r>
          </a:p>
        </p:txBody>
      </p:sp>
      <p:sp>
        <p:nvSpPr>
          <p:cNvPr id="5" name="Slide Number Placeholder 4"/>
          <p:cNvSpPr>
            <a:spLocks noGrp="1"/>
          </p:cNvSpPr>
          <p:nvPr>
            <p:ph type="sldNum" sz="quarter" idx="12"/>
          </p:nvPr>
        </p:nvSpPr>
        <p:spPr/>
        <p:txBody>
          <a:bodyPr/>
          <a:lstStyle/>
          <a:p>
            <a:fld id="{88CD9788-50B9-FE4F-BD86-303CACCBE7E1}" type="slidenum">
              <a:rPr lang="en-US" smtClean="0"/>
              <a:t>4</a:t>
            </a:fld>
            <a:endParaRPr lang="en-US"/>
          </a:p>
        </p:txBody>
      </p:sp>
      <p:sp>
        <p:nvSpPr>
          <p:cNvPr id="4" name="Rectangle 3">
            <a:extLst>
              <a:ext uri="{FF2B5EF4-FFF2-40B4-BE49-F238E27FC236}">
                <a16:creationId xmlns:a16="http://schemas.microsoft.com/office/drawing/2014/main" id="{6FF33E71-9A7B-7541-9B11-E5D05DCDD180}"/>
              </a:ext>
            </a:extLst>
          </p:cNvPr>
          <p:cNvSpPr/>
          <p:nvPr/>
        </p:nvSpPr>
        <p:spPr>
          <a:xfrm>
            <a:off x="731560" y="4145906"/>
            <a:ext cx="7553992" cy="1754326"/>
          </a:xfrm>
          <a:prstGeom prst="rect">
            <a:avLst/>
          </a:prstGeom>
        </p:spPr>
        <p:txBody>
          <a:bodyPr wrap="square">
            <a:spAutoFit/>
          </a:bodyPr>
          <a:lstStyle/>
          <a:p>
            <a:pPr marL="194310" indent="-194310">
              <a:buFont typeface="Arial" panose="020B0604020202020204" pitchFamily="34" charset="0"/>
              <a:buChar char="•"/>
            </a:pPr>
            <a:r>
              <a:rPr lang="en-US" dirty="0">
                <a:solidFill>
                  <a:srgbClr val="000000"/>
                </a:solidFill>
                <a:latin typeface="Open Sans"/>
              </a:rPr>
              <a:t>Last name must sound like Williams (not Williamson). Might have small spelling variations.</a:t>
            </a:r>
          </a:p>
          <a:p>
            <a:pPr marL="194310" indent="-194310">
              <a:buFont typeface="Arial" panose="020B0604020202020204" pitchFamily="34" charset="0"/>
              <a:buChar char="•"/>
            </a:pPr>
            <a:r>
              <a:rPr lang="en-US" dirty="0">
                <a:solidFill>
                  <a:srgbClr val="000000"/>
                </a:solidFill>
                <a:latin typeface="Open Sans"/>
              </a:rPr>
              <a:t>Note, sometimes last names are hyphenated. Then the entire hyphenated string is the last name.</a:t>
            </a:r>
          </a:p>
          <a:p>
            <a:pPr marL="194310" indent="-194310">
              <a:buFont typeface="Arial" panose="020B0604020202020204" pitchFamily="34" charset="0"/>
              <a:buChar char="•"/>
            </a:pPr>
            <a:r>
              <a:rPr lang="en-US" dirty="0">
                <a:solidFill>
                  <a:srgbClr val="000000"/>
                </a:solidFill>
                <a:latin typeface="Open Sans"/>
              </a:rPr>
              <a:t>Look for typical first name variations of Thomas.</a:t>
            </a:r>
          </a:p>
          <a:p>
            <a:pPr marL="194310" indent="-194310">
              <a:buFont typeface="Arial" panose="020B0604020202020204" pitchFamily="34" charset="0"/>
              <a:buChar char="•"/>
            </a:pPr>
            <a:r>
              <a:rPr lang="en-US" dirty="0">
                <a:solidFill>
                  <a:srgbClr val="000000"/>
                </a:solidFill>
                <a:latin typeface="Open Sans"/>
              </a:rPr>
              <a:t>Don’t include names that are highly likely to be female.</a:t>
            </a:r>
          </a:p>
        </p:txBody>
      </p:sp>
      <p:sp>
        <p:nvSpPr>
          <p:cNvPr id="3" name="TextBox 2">
            <a:extLst>
              <a:ext uri="{FF2B5EF4-FFF2-40B4-BE49-F238E27FC236}">
                <a16:creationId xmlns:a16="http://schemas.microsoft.com/office/drawing/2014/main" id="{2CD675A0-F642-E449-AFC7-4B394885F7ED}"/>
              </a:ext>
            </a:extLst>
          </p:cNvPr>
          <p:cNvSpPr txBox="1"/>
          <p:nvPr/>
        </p:nvSpPr>
        <p:spPr>
          <a:xfrm>
            <a:off x="424753" y="957768"/>
            <a:ext cx="8462573" cy="2862322"/>
          </a:xfrm>
          <a:prstGeom prst="rect">
            <a:avLst/>
          </a:prstGeom>
          <a:noFill/>
        </p:spPr>
        <p:txBody>
          <a:bodyPr wrap="square" rtlCol="0">
            <a:spAutoFit/>
          </a:bodyPr>
          <a:lstStyle/>
          <a:p>
            <a:r>
              <a:rPr lang="en-US" dirty="0"/>
              <a:t>We can assume the request was the result of something the FBI heard rather than read, so we’ll be looking for last names that sound the same as Williams. It could be spelled a little differently but it would sound like Williams. Note, Williamson doesn’t sound like Williams.</a:t>
            </a:r>
          </a:p>
          <a:p>
            <a:br>
              <a:rPr lang="en-US" dirty="0"/>
            </a:br>
            <a:endParaRPr lang="en-US" dirty="0"/>
          </a:p>
          <a:p>
            <a:r>
              <a:rPr lang="en-US" dirty="0"/>
              <a:t>Since we heard the first name is Thomas we can restrict ourselves to male first names. We should consider alternative versions of the first name Thomas that could still use “Thomas” as the more formal version of the first name.</a:t>
            </a:r>
          </a:p>
          <a:p>
            <a:endParaRPr lang="en-US" dirty="0"/>
          </a:p>
        </p:txBody>
      </p:sp>
    </p:spTree>
    <p:extLst>
      <p:ext uri="{BB962C8B-B14F-4D97-AF65-F5344CB8AC3E}">
        <p14:creationId xmlns:p14="http://schemas.microsoft.com/office/powerpoint/2010/main" val="16737692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6" y="-101013"/>
            <a:ext cx="8362948" cy="985115"/>
          </a:xfrm>
        </p:spPr>
        <p:txBody>
          <a:bodyPr>
            <a:normAutofit/>
          </a:bodyPr>
          <a:lstStyle/>
          <a:p>
            <a:r>
              <a:rPr lang="en-US" sz="3600" dirty="0">
                <a:latin typeface="+mn-lt"/>
              </a:rPr>
              <a:t>What Do We Do With Data to Build a Model</a:t>
            </a:r>
          </a:p>
        </p:txBody>
      </p:sp>
      <p:sp>
        <p:nvSpPr>
          <p:cNvPr id="4" name="Slide Number Placeholder 3"/>
          <p:cNvSpPr>
            <a:spLocks noGrp="1"/>
          </p:cNvSpPr>
          <p:nvPr>
            <p:ph type="sldNum" sz="quarter" idx="12"/>
          </p:nvPr>
        </p:nvSpPr>
        <p:spPr/>
        <p:txBody>
          <a:bodyPr/>
          <a:lstStyle/>
          <a:p>
            <a:fld id="{88CD9788-50B9-FE4F-BD86-303CACCBE7E1}" type="slidenum">
              <a:rPr lang="en-US" smtClean="0"/>
              <a:t>40</a:t>
            </a:fld>
            <a:endParaRPr lang="en-US"/>
          </a:p>
        </p:txBody>
      </p:sp>
      <p:sp>
        <p:nvSpPr>
          <p:cNvPr id="11" name="TextBox 10"/>
          <p:cNvSpPr txBox="1"/>
          <p:nvPr/>
        </p:nvSpPr>
        <p:spPr>
          <a:xfrm>
            <a:off x="4160806" y="5038953"/>
            <a:ext cx="4219553" cy="1200329"/>
          </a:xfrm>
          <a:prstGeom prst="rect">
            <a:avLst/>
          </a:prstGeom>
          <a:noFill/>
        </p:spPr>
        <p:txBody>
          <a:bodyPr wrap="none" rtlCol="0">
            <a:spAutoFit/>
          </a:bodyPr>
          <a:lstStyle/>
          <a:p>
            <a:pPr marL="285750" indent="-285750">
              <a:buFont typeface="Arial" charset="0"/>
              <a:buChar char="•"/>
            </a:pPr>
            <a:r>
              <a:rPr lang="en-US" dirty="0"/>
              <a:t>n independent variables (x’s)</a:t>
            </a:r>
          </a:p>
          <a:p>
            <a:pPr marL="285750" indent="-285750">
              <a:buFont typeface="Arial" charset="0"/>
              <a:buChar char="•"/>
            </a:pPr>
            <a:r>
              <a:rPr lang="en-US" dirty="0"/>
              <a:t>One dependent variable (y)</a:t>
            </a:r>
          </a:p>
          <a:p>
            <a:pPr marL="285750" indent="-285750">
              <a:buFont typeface="Arial" charset="0"/>
              <a:buChar char="•"/>
            </a:pPr>
            <a:r>
              <a:rPr lang="en-US" dirty="0"/>
              <a:t>Many more rows than columns (m &gt;&gt; n)</a:t>
            </a:r>
          </a:p>
          <a:p>
            <a:pPr marL="285750" indent="-285750">
              <a:buFont typeface="Arial" charset="0"/>
              <a:buChar char="•"/>
            </a:pPr>
            <a:r>
              <a:rPr lang="en-US" b="1" dirty="0"/>
              <a:t>The goal is y=F(x)</a:t>
            </a:r>
          </a:p>
        </p:txBody>
      </p:sp>
      <p:grpSp>
        <p:nvGrpSpPr>
          <p:cNvPr id="32" name="Group 31">
            <a:extLst>
              <a:ext uri="{FF2B5EF4-FFF2-40B4-BE49-F238E27FC236}">
                <a16:creationId xmlns:a16="http://schemas.microsoft.com/office/drawing/2014/main" id="{10B51B84-AADB-0748-B5E1-D8D04E0EA5B4}"/>
              </a:ext>
            </a:extLst>
          </p:cNvPr>
          <p:cNvGrpSpPr/>
          <p:nvPr/>
        </p:nvGrpSpPr>
        <p:grpSpPr>
          <a:xfrm>
            <a:off x="41901" y="1143662"/>
            <a:ext cx="3081643" cy="1869548"/>
            <a:chOff x="277692" y="1143662"/>
            <a:chExt cx="3081643" cy="1869548"/>
          </a:xfrm>
        </p:grpSpPr>
        <p:sp>
          <p:nvSpPr>
            <p:cNvPr id="8" name="TextBox 7"/>
            <p:cNvSpPr txBox="1"/>
            <p:nvPr/>
          </p:nvSpPr>
          <p:spPr>
            <a:xfrm>
              <a:off x="1691218" y="1143662"/>
              <a:ext cx="1356140" cy="369332"/>
            </a:xfrm>
            <a:prstGeom prst="rect">
              <a:avLst/>
            </a:prstGeom>
            <a:noFill/>
          </p:spPr>
          <p:txBody>
            <a:bodyPr wrap="none" rtlCol="0">
              <a:spAutoFit/>
            </a:bodyPr>
            <a:lstStyle/>
            <a:p>
              <a:r>
                <a:rPr lang="en-US" dirty="0"/>
                <a:t>L+1 columns</a:t>
              </a:r>
            </a:p>
          </p:txBody>
        </p:sp>
        <p:cxnSp>
          <p:nvCxnSpPr>
            <p:cNvPr id="10" name="Straight Arrow Connector 9"/>
            <p:cNvCxnSpPr/>
            <p:nvPr/>
          </p:nvCxnSpPr>
          <p:spPr>
            <a:xfrm>
              <a:off x="1428711" y="1517501"/>
              <a:ext cx="186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59774" y="1720548"/>
              <a:ext cx="0" cy="1200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7692" y="2033871"/>
              <a:ext cx="884922" cy="369332"/>
            </a:xfrm>
            <a:prstGeom prst="rect">
              <a:avLst/>
            </a:prstGeom>
            <a:noFill/>
          </p:spPr>
          <p:txBody>
            <a:bodyPr wrap="none" rtlCol="0">
              <a:spAutoFit/>
            </a:bodyPr>
            <a:lstStyle/>
            <a:p>
              <a:r>
                <a:rPr lang="en-US" dirty="0"/>
                <a:t>M rows</a:t>
              </a:r>
            </a:p>
          </p:txBody>
        </p:sp>
        <p:sp>
          <p:nvSpPr>
            <p:cNvPr id="16" name="TextBox 15"/>
            <p:cNvSpPr txBox="1"/>
            <p:nvPr/>
          </p:nvSpPr>
          <p:spPr>
            <a:xfrm>
              <a:off x="1403350" y="1535882"/>
              <a:ext cx="1955985" cy="1477328"/>
            </a:xfrm>
            <a:prstGeom prst="rect">
              <a:avLst/>
            </a:prstGeom>
            <a:noFill/>
          </p:spPr>
          <p:txBody>
            <a:bodyPr wrap="none" rtlCol="0">
              <a:spAutoFit/>
            </a:bodyPr>
            <a:lstStyle/>
            <a:p>
              <a:pPr algn="ctr"/>
              <a:r>
                <a:rPr lang="en-US" dirty="0"/>
                <a:t>f</a:t>
              </a:r>
              <a:r>
                <a:rPr lang="en-US" baseline="-25000" dirty="0"/>
                <a:t>1</a:t>
              </a:r>
              <a:r>
                <a:rPr lang="en-US" dirty="0"/>
                <a:t>    f</a:t>
              </a:r>
              <a:r>
                <a:rPr lang="en-US" baseline="-25000" dirty="0"/>
                <a:t>2</a:t>
              </a:r>
              <a:r>
                <a:rPr lang="en-US" dirty="0"/>
                <a:t>   f</a:t>
              </a:r>
              <a:r>
                <a:rPr lang="en-US" baseline="-25000" dirty="0"/>
                <a:t>3</a:t>
              </a:r>
              <a:r>
                <a:rPr lang="en-US" dirty="0"/>
                <a:t>   </a:t>
              </a:r>
              <a:r>
                <a:rPr lang="mr-IN" dirty="0"/>
                <a:t>…</a:t>
              </a:r>
              <a:r>
                <a:rPr lang="en-US" dirty="0"/>
                <a:t>.  </a:t>
              </a:r>
              <a:r>
                <a:rPr lang="en-US" dirty="0" err="1"/>
                <a:t>f</a:t>
              </a:r>
              <a:r>
                <a:rPr lang="en-US" baseline="-25000" dirty="0" err="1"/>
                <a:t>L</a:t>
              </a:r>
              <a:r>
                <a:rPr lang="en-US" dirty="0"/>
                <a:t>   y</a:t>
              </a:r>
            </a:p>
            <a:p>
              <a:pPr algn="ctr"/>
              <a:r>
                <a:rPr lang="en-US" dirty="0"/>
                <a:t>f</a:t>
              </a:r>
              <a:r>
                <a:rPr lang="en-US" baseline="-25000" dirty="0"/>
                <a:t>1</a:t>
              </a:r>
              <a:r>
                <a:rPr lang="en-US" dirty="0"/>
                <a:t>    f</a:t>
              </a:r>
              <a:r>
                <a:rPr lang="en-US" baseline="-25000" dirty="0"/>
                <a:t>2</a:t>
              </a:r>
              <a:r>
                <a:rPr lang="en-US" dirty="0"/>
                <a:t>   </a:t>
              </a:r>
              <a:r>
                <a:rPr lang="en-US" b="1" i="1" dirty="0"/>
                <a:t>0</a:t>
              </a:r>
              <a:r>
                <a:rPr lang="en-US" dirty="0"/>
                <a:t>    </a:t>
              </a:r>
              <a:r>
                <a:rPr lang="mr-IN" dirty="0"/>
                <a:t>…</a:t>
              </a:r>
              <a:r>
                <a:rPr lang="en-US" dirty="0"/>
                <a:t>.  </a:t>
              </a:r>
              <a:r>
                <a:rPr lang="en-US" dirty="0" err="1"/>
                <a:t>f</a:t>
              </a:r>
              <a:r>
                <a:rPr lang="en-US" baseline="-25000" dirty="0" err="1"/>
                <a:t>L</a:t>
              </a:r>
              <a:r>
                <a:rPr lang="en-US" dirty="0"/>
                <a:t>   y</a:t>
              </a:r>
            </a:p>
            <a:p>
              <a:pPr algn="ctr"/>
              <a:r>
                <a:rPr lang="en-US" dirty="0"/>
                <a:t>f</a:t>
              </a:r>
              <a:r>
                <a:rPr lang="en-US" baseline="-25000" dirty="0"/>
                <a:t>1</a:t>
              </a:r>
              <a:r>
                <a:rPr lang="en-US" dirty="0"/>
                <a:t>   </a:t>
              </a:r>
              <a:r>
                <a:rPr lang="en-US" b="1" i="1" dirty="0" err="1"/>
                <a:t>na</a:t>
              </a:r>
              <a:r>
                <a:rPr lang="en-US" dirty="0"/>
                <a:t>   f</a:t>
              </a:r>
              <a:r>
                <a:rPr lang="en-US" baseline="-25000" dirty="0"/>
                <a:t>3</a:t>
              </a:r>
              <a:r>
                <a:rPr lang="en-US" dirty="0"/>
                <a:t>   </a:t>
              </a:r>
              <a:r>
                <a:rPr lang="mr-IN" dirty="0"/>
                <a:t>…</a:t>
              </a:r>
              <a:r>
                <a:rPr lang="en-US" dirty="0"/>
                <a:t>.  </a:t>
              </a:r>
              <a:r>
                <a:rPr lang="en-US" dirty="0" err="1"/>
                <a:t>f</a:t>
              </a:r>
              <a:r>
                <a:rPr lang="en-US" baseline="-25000" dirty="0" err="1"/>
                <a:t>L</a:t>
              </a:r>
              <a:r>
                <a:rPr lang="en-US" dirty="0"/>
                <a:t>   y</a:t>
              </a:r>
            </a:p>
            <a:p>
              <a:pPr algn="ctr"/>
              <a:r>
                <a:rPr lang="mr-IN" dirty="0"/>
                <a:t>…</a:t>
              </a:r>
              <a:r>
                <a:rPr lang="en-US" dirty="0"/>
                <a:t> </a:t>
              </a:r>
            </a:p>
            <a:p>
              <a:pPr algn="ctr"/>
              <a:r>
                <a:rPr lang="en-US" dirty="0"/>
                <a:t>f</a:t>
              </a:r>
              <a:r>
                <a:rPr lang="en-US" baseline="-25000" dirty="0"/>
                <a:t>1</a:t>
              </a:r>
              <a:r>
                <a:rPr lang="en-US" dirty="0"/>
                <a:t>   f</a:t>
              </a:r>
              <a:r>
                <a:rPr lang="en-US" baseline="-25000" dirty="0"/>
                <a:t>2</a:t>
              </a:r>
              <a:r>
                <a:rPr lang="en-US" dirty="0"/>
                <a:t>   </a:t>
              </a:r>
              <a:r>
                <a:rPr lang="en-US" b="1" i="1" dirty="0" err="1"/>
                <a:t>na</a:t>
              </a:r>
              <a:r>
                <a:rPr lang="en-US" dirty="0"/>
                <a:t>   </a:t>
              </a:r>
              <a:r>
                <a:rPr lang="mr-IN" dirty="0"/>
                <a:t>…</a:t>
              </a:r>
              <a:r>
                <a:rPr lang="en-US" dirty="0"/>
                <a:t>.  </a:t>
              </a:r>
              <a:r>
                <a:rPr lang="en-US" dirty="0" err="1"/>
                <a:t>f</a:t>
              </a:r>
              <a:r>
                <a:rPr lang="en-US" baseline="-25000" dirty="0" err="1"/>
                <a:t>L</a:t>
              </a:r>
              <a:r>
                <a:rPr lang="en-US" dirty="0"/>
                <a:t>   y</a:t>
              </a:r>
            </a:p>
          </p:txBody>
        </p:sp>
      </p:grpSp>
      <p:grpSp>
        <p:nvGrpSpPr>
          <p:cNvPr id="34" name="Group 33">
            <a:extLst>
              <a:ext uri="{FF2B5EF4-FFF2-40B4-BE49-F238E27FC236}">
                <a16:creationId xmlns:a16="http://schemas.microsoft.com/office/drawing/2014/main" id="{F1A98B75-02B4-9C4A-884A-CAD639414A0E}"/>
              </a:ext>
            </a:extLst>
          </p:cNvPr>
          <p:cNvGrpSpPr/>
          <p:nvPr/>
        </p:nvGrpSpPr>
        <p:grpSpPr>
          <a:xfrm>
            <a:off x="463989" y="4504977"/>
            <a:ext cx="3121717" cy="1869548"/>
            <a:chOff x="4826246" y="3036780"/>
            <a:chExt cx="3121717" cy="1869548"/>
          </a:xfrm>
        </p:grpSpPr>
        <p:sp>
          <p:nvSpPr>
            <p:cNvPr id="19" name="TextBox 18">
              <a:extLst>
                <a:ext uri="{FF2B5EF4-FFF2-40B4-BE49-F238E27FC236}">
                  <a16:creationId xmlns:a16="http://schemas.microsoft.com/office/drawing/2014/main" id="{D5DC3066-632E-0F4D-81DE-8135C0B3658F}"/>
                </a:ext>
              </a:extLst>
            </p:cNvPr>
            <p:cNvSpPr txBox="1"/>
            <p:nvPr/>
          </p:nvSpPr>
          <p:spPr>
            <a:xfrm>
              <a:off x="6239772" y="3036780"/>
              <a:ext cx="1380250" cy="369332"/>
            </a:xfrm>
            <a:prstGeom prst="rect">
              <a:avLst/>
            </a:prstGeom>
            <a:noFill/>
          </p:spPr>
          <p:txBody>
            <a:bodyPr wrap="none" rtlCol="0">
              <a:spAutoFit/>
            </a:bodyPr>
            <a:lstStyle/>
            <a:p>
              <a:r>
                <a:rPr lang="en-US" dirty="0"/>
                <a:t>n+1 columns</a:t>
              </a:r>
            </a:p>
          </p:txBody>
        </p:sp>
        <p:cxnSp>
          <p:nvCxnSpPr>
            <p:cNvPr id="23" name="Straight Arrow Connector 22">
              <a:extLst>
                <a:ext uri="{FF2B5EF4-FFF2-40B4-BE49-F238E27FC236}">
                  <a16:creationId xmlns:a16="http://schemas.microsoft.com/office/drawing/2014/main" id="{D85084AF-B59F-054D-A870-A552D7B298C1}"/>
                </a:ext>
              </a:extLst>
            </p:cNvPr>
            <p:cNvCxnSpPr/>
            <p:nvPr/>
          </p:nvCxnSpPr>
          <p:spPr>
            <a:xfrm>
              <a:off x="5977265" y="3410619"/>
              <a:ext cx="186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E49D690-1D5A-4241-8B4F-5674818C5E10}"/>
                </a:ext>
              </a:extLst>
            </p:cNvPr>
            <p:cNvCxnSpPr/>
            <p:nvPr/>
          </p:nvCxnSpPr>
          <p:spPr>
            <a:xfrm>
              <a:off x="5708328" y="3613666"/>
              <a:ext cx="0" cy="1200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1B8CB88-CB35-194B-8F67-BD53AFEB393E}"/>
                </a:ext>
              </a:extLst>
            </p:cNvPr>
            <p:cNvSpPr txBox="1"/>
            <p:nvPr/>
          </p:nvSpPr>
          <p:spPr>
            <a:xfrm>
              <a:off x="4826246" y="3926989"/>
              <a:ext cx="872483" cy="369332"/>
            </a:xfrm>
            <a:prstGeom prst="rect">
              <a:avLst/>
            </a:prstGeom>
            <a:noFill/>
          </p:spPr>
          <p:txBody>
            <a:bodyPr wrap="none" rtlCol="0">
              <a:spAutoFit/>
            </a:bodyPr>
            <a:lstStyle/>
            <a:p>
              <a:r>
                <a:rPr lang="en-US"/>
                <a:t>m rows</a:t>
              </a:r>
            </a:p>
          </p:txBody>
        </p:sp>
        <p:sp>
          <p:nvSpPr>
            <p:cNvPr id="26" name="TextBox 25">
              <a:extLst>
                <a:ext uri="{FF2B5EF4-FFF2-40B4-BE49-F238E27FC236}">
                  <a16:creationId xmlns:a16="http://schemas.microsoft.com/office/drawing/2014/main" id="{959276CF-4C51-EA4E-A148-C28B4DB11844}"/>
                </a:ext>
              </a:extLst>
            </p:cNvPr>
            <p:cNvSpPr txBox="1"/>
            <p:nvPr/>
          </p:nvSpPr>
          <p:spPr>
            <a:xfrm>
              <a:off x="5911829" y="3429000"/>
              <a:ext cx="2036134" cy="1477328"/>
            </a:xfrm>
            <a:prstGeom prst="rect">
              <a:avLst/>
            </a:prstGeom>
            <a:noFill/>
          </p:spPr>
          <p:txBody>
            <a:bodyPr wrap="none" rtlCol="0">
              <a:spAutoFit/>
            </a:bodyPr>
            <a:lstStyle/>
            <a:p>
              <a:pPr algn="ctr"/>
              <a:r>
                <a:rPr lang="en-US" dirty="0"/>
                <a:t>x</a:t>
              </a:r>
              <a:r>
                <a:rPr lang="en-US" baseline="-25000" dirty="0"/>
                <a:t>1</a:t>
              </a:r>
              <a:r>
                <a:rPr lang="en-US" dirty="0"/>
                <a:t>   x</a:t>
              </a:r>
              <a:r>
                <a:rPr lang="en-US" baseline="-25000" dirty="0"/>
                <a:t>2</a:t>
              </a:r>
              <a:r>
                <a:rPr lang="en-US" dirty="0"/>
                <a:t>   x</a:t>
              </a:r>
              <a:r>
                <a:rPr lang="en-US" baseline="-25000" dirty="0"/>
                <a:t>3</a:t>
              </a:r>
              <a:r>
                <a:rPr lang="en-US" dirty="0"/>
                <a:t>   </a:t>
              </a:r>
              <a:r>
                <a:rPr lang="mr-IN" dirty="0"/>
                <a:t>…</a:t>
              </a:r>
              <a:r>
                <a:rPr lang="en-US" dirty="0"/>
                <a:t>.  </a:t>
              </a:r>
              <a:r>
                <a:rPr lang="en-US" dirty="0" err="1"/>
                <a:t>x</a:t>
              </a:r>
              <a:r>
                <a:rPr lang="en-US" baseline="-25000" dirty="0" err="1"/>
                <a:t>n</a:t>
              </a:r>
              <a:r>
                <a:rPr lang="en-US" dirty="0"/>
                <a:t>   y</a:t>
              </a:r>
            </a:p>
            <a:p>
              <a:pPr algn="ctr"/>
              <a:r>
                <a:rPr lang="en-US" dirty="0"/>
                <a:t>x</a:t>
              </a:r>
              <a:r>
                <a:rPr lang="en-US" baseline="-25000" dirty="0"/>
                <a:t>1</a:t>
              </a:r>
              <a:r>
                <a:rPr lang="en-US" dirty="0"/>
                <a:t>   x</a:t>
              </a:r>
              <a:r>
                <a:rPr lang="en-US" baseline="-25000" dirty="0"/>
                <a:t>2</a:t>
              </a:r>
              <a:r>
                <a:rPr lang="en-US" dirty="0"/>
                <a:t>   x</a:t>
              </a:r>
              <a:r>
                <a:rPr lang="en-US" baseline="-25000" dirty="0"/>
                <a:t>3</a:t>
              </a:r>
              <a:r>
                <a:rPr lang="en-US" dirty="0"/>
                <a:t>   </a:t>
              </a:r>
              <a:r>
                <a:rPr lang="mr-IN" dirty="0"/>
                <a:t>…</a:t>
              </a:r>
              <a:r>
                <a:rPr lang="en-US" dirty="0"/>
                <a:t>.  </a:t>
              </a:r>
              <a:r>
                <a:rPr lang="en-US" dirty="0" err="1"/>
                <a:t>x</a:t>
              </a:r>
              <a:r>
                <a:rPr lang="en-US" baseline="-25000" dirty="0" err="1"/>
                <a:t>n</a:t>
              </a:r>
              <a:r>
                <a:rPr lang="en-US" dirty="0"/>
                <a:t>   y</a:t>
              </a:r>
            </a:p>
            <a:p>
              <a:pPr algn="ctr"/>
              <a:r>
                <a:rPr lang="en-US" dirty="0"/>
                <a:t>x</a:t>
              </a:r>
              <a:r>
                <a:rPr lang="en-US" baseline="-25000" dirty="0"/>
                <a:t>1</a:t>
              </a:r>
              <a:r>
                <a:rPr lang="en-US" dirty="0"/>
                <a:t>   x</a:t>
              </a:r>
              <a:r>
                <a:rPr lang="en-US" baseline="-25000" dirty="0"/>
                <a:t>2</a:t>
              </a:r>
              <a:r>
                <a:rPr lang="en-US" dirty="0"/>
                <a:t>   x</a:t>
              </a:r>
              <a:r>
                <a:rPr lang="en-US" baseline="-25000" dirty="0"/>
                <a:t>3</a:t>
              </a:r>
              <a:r>
                <a:rPr lang="en-US" dirty="0"/>
                <a:t>   </a:t>
              </a:r>
              <a:r>
                <a:rPr lang="mr-IN" dirty="0"/>
                <a:t>…</a:t>
              </a:r>
              <a:r>
                <a:rPr lang="en-US" dirty="0"/>
                <a:t>.  </a:t>
              </a:r>
              <a:r>
                <a:rPr lang="en-US" dirty="0" err="1"/>
                <a:t>x</a:t>
              </a:r>
              <a:r>
                <a:rPr lang="en-US" baseline="-25000" dirty="0" err="1"/>
                <a:t>n</a:t>
              </a:r>
              <a:r>
                <a:rPr lang="en-US" dirty="0"/>
                <a:t>   y</a:t>
              </a:r>
            </a:p>
            <a:p>
              <a:pPr algn="ctr"/>
              <a:r>
                <a:rPr lang="mr-IN" dirty="0"/>
                <a:t>…</a:t>
              </a:r>
              <a:r>
                <a:rPr lang="en-US" dirty="0"/>
                <a:t> </a:t>
              </a:r>
            </a:p>
            <a:p>
              <a:pPr algn="ctr"/>
              <a:r>
                <a:rPr lang="en-US" dirty="0"/>
                <a:t>x</a:t>
              </a:r>
              <a:r>
                <a:rPr lang="en-US" baseline="-25000" dirty="0"/>
                <a:t>1</a:t>
              </a:r>
              <a:r>
                <a:rPr lang="en-US" dirty="0"/>
                <a:t>   x</a:t>
              </a:r>
              <a:r>
                <a:rPr lang="en-US" baseline="-25000" dirty="0"/>
                <a:t>2</a:t>
              </a:r>
              <a:r>
                <a:rPr lang="en-US" dirty="0"/>
                <a:t>   x</a:t>
              </a:r>
              <a:r>
                <a:rPr lang="en-US" baseline="-25000" dirty="0"/>
                <a:t>3</a:t>
              </a:r>
              <a:r>
                <a:rPr lang="en-US" dirty="0"/>
                <a:t>   </a:t>
              </a:r>
              <a:r>
                <a:rPr lang="mr-IN" dirty="0"/>
                <a:t>…</a:t>
              </a:r>
              <a:r>
                <a:rPr lang="en-US" dirty="0"/>
                <a:t>.  </a:t>
              </a:r>
              <a:r>
                <a:rPr lang="en-US" dirty="0" err="1"/>
                <a:t>x</a:t>
              </a:r>
              <a:r>
                <a:rPr lang="en-US" baseline="-25000" dirty="0" err="1"/>
                <a:t>n</a:t>
              </a:r>
              <a:r>
                <a:rPr lang="en-US" dirty="0"/>
                <a:t>   y</a:t>
              </a:r>
            </a:p>
          </p:txBody>
        </p:sp>
      </p:grpSp>
      <p:grpSp>
        <p:nvGrpSpPr>
          <p:cNvPr id="33" name="Group 32">
            <a:extLst>
              <a:ext uri="{FF2B5EF4-FFF2-40B4-BE49-F238E27FC236}">
                <a16:creationId xmlns:a16="http://schemas.microsoft.com/office/drawing/2014/main" id="{13676989-C24C-564D-8CFE-19820C2C27ED}"/>
              </a:ext>
            </a:extLst>
          </p:cNvPr>
          <p:cNvGrpSpPr/>
          <p:nvPr/>
        </p:nvGrpSpPr>
        <p:grpSpPr>
          <a:xfrm>
            <a:off x="5247420" y="1143662"/>
            <a:ext cx="3038361" cy="1869548"/>
            <a:chOff x="4689573" y="1179079"/>
            <a:chExt cx="3038361" cy="1869548"/>
          </a:xfrm>
        </p:grpSpPr>
        <p:sp>
          <p:nvSpPr>
            <p:cNvPr id="27" name="TextBox 26">
              <a:extLst>
                <a:ext uri="{FF2B5EF4-FFF2-40B4-BE49-F238E27FC236}">
                  <a16:creationId xmlns:a16="http://schemas.microsoft.com/office/drawing/2014/main" id="{B87575F2-1BF5-B641-8C88-4366CCDC2993}"/>
                </a:ext>
              </a:extLst>
            </p:cNvPr>
            <p:cNvSpPr txBox="1"/>
            <p:nvPr/>
          </p:nvSpPr>
          <p:spPr>
            <a:xfrm>
              <a:off x="6103099" y="1179079"/>
              <a:ext cx="1356140" cy="369332"/>
            </a:xfrm>
            <a:prstGeom prst="rect">
              <a:avLst/>
            </a:prstGeom>
            <a:noFill/>
          </p:spPr>
          <p:txBody>
            <a:bodyPr wrap="none" rtlCol="0">
              <a:spAutoFit/>
            </a:bodyPr>
            <a:lstStyle/>
            <a:p>
              <a:r>
                <a:rPr lang="en-US" dirty="0"/>
                <a:t>L+1 columns</a:t>
              </a:r>
            </a:p>
          </p:txBody>
        </p:sp>
        <p:cxnSp>
          <p:nvCxnSpPr>
            <p:cNvPr id="28" name="Straight Arrow Connector 27">
              <a:extLst>
                <a:ext uri="{FF2B5EF4-FFF2-40B4-BE49-F238E27FC236}">
                  <a16:creationId xmlns:a16="http://schemas.microsoft.com/office/drawing/2014/main" id="{5AE99BD4-CC62-1C47-9199-BD735E9E4DB5}"/>
                </a:ext>
              </a:extLst>
            </p:cNvPr>
            <p:cNvCxnSpPr/>
            <p:nvPr/>
          </p:nvCxnSpPr>
          <p:spPr>
            <a:xfrm>
              <a:off x="5840592" y="1552918"/>
              <a:ext cx="186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21AEECB-BB9C-CE47-AE04-3721F351903C}"/>
                </a:ext>
              </a:extLst>
            </p:cNvPr>
            <p:cNvCxnSpPr/>
            <p:nvPr/>
          </p:nvCxnSpPr>
          <p:spPr>
            <a:xfrm>
              <a:off x="5571655" y="1755965"/>
              <a:ext cx="0" cy="1200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C6F862E-1EA9-2849-9DD0-8C60016707B0}"/>
                </a:ext>
              </a:extLst>
            </p:cNvPr>
            <p:cNvSpPr txBox="1"/>
            <p:nvPr/>
          </p:nvSpPr>
          <p:spPr>
            <a:xfrm>
              <a:off x="4689573" y="2069288"/>
              <a:ext cx="872483" cy="369332"/>
            </a:xfrm>
            <a:prstGeom prst="rect">
              <a:avLst/>
            </a:prstGeom>
            <a:noFill/>
          </p:spPr>
          <p:txBody>
            <a:bodyPr wrap="none" rtlCol="0">
              <a:spAutoFit/>
            </a:bodyPr>
            <a:lstStyle/>
            <a:p>
              <a:r>
                <a:rPr lang="en-US" dirty="0"/>
                <a:t>m rows</a:t>
              </a:r>
            </a:p>
          </p:txBody>
        </p:sp>
        <p:sp>
          <p:nvSpPr>
            <p:cNvPr id="31" name="TextBox 30">
              <a:extLst>
                <a:ext uri="{FF2B5EF4-FFF2-40B4-BE49-F238E27FC236}">
                  <a16:creationId xmlns:a16="http://schemas.microsoft.com/office/drawing/2014/main" id="{60D09599-7D29-5047-ADCF-05AB055AD26B}"/>
                </a:ext>
              </a:extLst>
            </p:cNvPr>
            <p:cNvSpPr txBox="1"/>
            <p:nvPr/>
          </p:nvSpPr>
          <p:spPr>
            <a:xfrm>
              <a:off x="5858512" y="1571299"/>
              <a:ext cx="1869422" cy="1477328"/>
            </a:xfrm>
            <a:prstGeom prst="rect">
              <a:avLst/>
            </a:prstGeom>
            <a:noFill/>
          </p:spPr>
          <p:txBody>
            <a:bodyPr wrap="none" rtlCol="0">
              <a:spAutoFit/>
            </a:bodyPr>
            <a:lstStyle/>
            <a:p>
              <a:pPr algn="ctr"/>
              <a:r>
                <a:rPr lang="en-US" dirty="0"/>
                <a:t>f</a:t>
              </a:r>
              <a:r>
                <a:rPr lang="en-US" baseline="-25000" dirty="0"/>
                <a:t>1</a:t>
              </a:r>
              <a:r>
                <a:rPr lang="en-US" dirty="0"/>
                <a:t>   f</a:t>
              </a:r>
              <a:r>
                <a:rPr lang="en-US" baseline="-25000" dirty="0"/>
                <a:t>2</a:t>
              </a:r>
              <a:r>
                <a:rPr lang="en-US" dirty="0"/>
                <a:t>   f</a:t>
              </a:r>
              <a:r>
                <a:rPr lang="en-US" baseline="-25000" dirty="0"/>
                <a:t>3</a:t>
              </a:r>
              <a:r>
                <a:rPr lang="en-US" dirty="0"/>
                <a:t>   </a:t>
              </a:r>
              <a:r>
                <a:rPr lang="mr-IN" dirty="0"/>
                <a:t>…</a:t>
              </a:r>
              <a:r>
                <a:rPr lang="en-US" dirty="0"/>
                <a:t>.  </a:t>
              </a:r>
              <a:r>
                <a:rPr lang="en-US" dirty="0" err="1"/>
                <a:t>f</a:t>
              </a:r>
              <a:r>
                <a:rPr lang="en-US" baseline="-25000" dirty="0" err="1"/>
                <a:t>L</a:t>
              </a:r>
              <a:r>
                <a:rPr lang="en-US" dirty="0"/>
                <a:t>   y</a:t>
              </a:r>
            </a:p>
            <a:p>
              <a:pPr algn="ctr"/>
              <a:r>
                <a:rPr lang="en-US" dirty="0"/>
                <a:t>f</a:t>
              </a:r>
              <a:r>
                <a:rPr lang="en-US" baseline="-25000" dirty="0"/>
                <a:t>1</a:t>
              </a:r>
              <a:r>
                <a:rPr lang="en-US" dirty="0"/>
                <a:t>   f</a:t>
              </a:r>
              <a:r>
                <a:rPr lang="en-US" baseline="-25000" dirty="0"/>
                <a:t>2</a:t>
              </a:r>
              <a:r>
                <a:rPr lang="en-US" dirty="0"/>
                <a:t>   </a:t>
              </a:r>
              <a:r>
                <a:rPr lang="en-US" b="1" i="1" dirty="0"/>
                <a:t>f</a:t>
              </a:r>
              <a:r>
                <a:rPr lang="en-US" b="1" i="1" baseline="-25000" dirty="0"/>
                <a:t>3</a:t>
              </a:r>
              <a:r>
                <a:rPr lang="en-US" dirty="0"/>
                <a:t>   </a:t>
              </a:r>
              <a:r>
                <a:rPr lang="mr-IN" dirty="0"/>
                <a:t>…</a:t>
              </a:r>
              <a:r>
                <a:rPr lang="en-US" dirty="0"/>
                <a:t>.  </a:t>
              </a:r>
              <a:r>
                <a:rPr lang="en-US" dirty="0" err="1"/>
                <a:t>f</a:t>
              </a:r>
              <a:r>
                <a:rPr lang="en-US" baseline="-25000" dirty="0" err="1"/>
                <a:t>L</a:t>
              </a:r>
              <a:r>
                <a:rPr lang="en-US" dirty="0"/>
                <a:t>   y</a:t>
              </a:r>
            </a:p>
            <a:p>
              <a:pPr algn="ctr"/>
              <a:r>
                <a:rPr lang="en-US" dirty="0"/>
                <a:t>f</a:t>
              </a:r>
              <a:r>
                <a:rPr lang="en-US" baseline="-25000" dirty="0"/>
                <a:t>1</a:t>
              </a:r>
              <a:r>
                <a:rPr lang="en-US" dirty="0"/>
                <a:t>   </a:t>
              </a:r>
              <a:r>
                <a:rPr lang="en-US" b="1" i="1" dirty="0"/>
                <a:t>f</a:t>
              </a:r>
              <a:r>
                <a:rPr lang="en-US" b="1" i="1" baseline="-25000" dirty="0"/>
                <a:t>2</a:t>
              </a:r>
              <a:r>
                <a:rPr lang="en-US" dirty="0"/>
                <a:t>   f</a:t>
              </a:r>
              <a:r>
                <a:rPr lang="en-US" baseline="-25000" dirty="0"/>
                <a:t>3</a:t>
              </a:r>
              <a:r>
                <a:rPr lang="en-US" dirty="0"/>
                <a:t>   </a:t>
              </a:r>
              <a:r>
                <a:rPr lang="mr-IN" dirty="0"/>
                <a:t>…</a:t>
              </a:r>
              <a:r>
                <a:rPr lang="en-US" dirty="0"/>
                <a:t>.  </a:t>
              </a:r>
              <a:r>
                <a:rPr lang="en-US" dirty="0" err="1"/>
                <a:t>f</a:t>
              </a:r>
              <a:r>
                <a:rPr lang="en-US" baseline="-25000" dirty="0" err="1"/>
                <a:t>L</a:t>
              </a:r>
              <a:r>
                <a:rPr lang="en-US" dirty="0"/>
                <a:t>   y</a:t>
              </a:r>
            </a:p>
            <a:p>
              <a:pPr algn="ctr"/>
              <a:r>
                <a:rPr lang="mr-IN" dirty="0"/>
                <a:t>…</a:t>
              </a:r>
              <a:r>
                <a:rPr lang="en-US" dirty="0"/>
                <a:t> </a:t>
              </a:r>
            </a:p>
            <a:p>
              <a:pPr algn="ctr"/>
              <a:r>
                <a:rPr lang="en-US" dirty="0"/>
                <a:t>f</a:t>
              </a:r>
              <a:r>
                <a:rPr lang="en-US" baseline="-25000" dirty="0"/>
                <a:t>1</a:t>
              </a:r>
              <a:r>
                <a:rPr lang="en-US" dirty="0"/>
                <a:t>   f</a:t>
              </a:r>
              <a:r>
                <a:rPr lang="en-US" baseline="-25000" dirty="0"/>
                <a:t>2</a:t>
              </a:r>
              <a:r>
                <a:rPr lang="en-US" dirty="0"/>
                <a:t>   </a:t>
              </a:r>
              <a:r>
                <a:rPr lang="en-US" b="1" i="1" dirty="0"/>
                <a:t>f</a:t>
              </a:r>
              <a:r>
                <a:rPr lang="en-US" b="1" i="1" baseline="-25000" dirty="0"/>
                <a:t>3</a:t>
              </a:r>
              <a:r>
                <a:rPr lang="en-US" dirty="0"/>
                <a:t>   </a:t>
              </a:r>
              <a:r>
                <a:rPr lang="mr-IN" dirty="0"/>
                <a:t>…</a:t>
              </a:r>
              <a:r>
                <a:rPr lang="en-US" dirty="0"/>
                <a:t>.  </a:t>
              </a:r>
              <a:r>
                <a:rPr lang="en-US" dirty="0" err="1"/>
                <a:t>f</a:t>
              </a:r>
              <a:r>
                <a:rPr lang="en-US" baseline="-25000" dirty="0" err="1"/>
                <a:t>L</a:t>
              </a:r>
              <a:r>
                <a:rPr lang="en-US" dirty="0"/>
                <a:t>   y</a:t>
              </a:r>
            </a:p>
          </p:txBody>
        </p:sp>
      </p:grpSp>
      <p:sp>
        <p:nvSpPr>
          <p:cNvPr id="35" name="TextBox 34">
            <a:extLst>
              <a:ext uri="{FF2B5EF4-FFF2-40B4-BE49-F238E27FC236}">
                <a16:creationId xmlns:a16="http://schemas.microsoft.com/office/drawing/2014/main" id="{22EA5D4D-6806-0946-8158-CA1DA1BA4CE4}"/>
              </a:ext>
            </a:extLst>
          </p:cNvPr>
          <p:cNvSpPr txBox="1"/>
          <p:nvPr/>
        </p:nvSpPr>
        <p:spPr>
          <a:xfrm>
            <a:off x="1371096" y="790370"/>
            <a:ext cx="1376980" cy="461665"/>
          </a:xfrm>
          <a:prstGeom prst="rect">
            <a:avLst/>
          </a:prstGeom>
          <a:noFill/>
        </p:spPr>
        <p:txBody>
          <a:bodyPr wrap="none" rtlCol="0">
            <a:spAutoFit/>
          </a:bodyPr>
          <a:lstStyle/>
          <a:p>
            <a:r>
              <a:rPr lang="en-US" sz="2400" b="1" dirty="0"/>
              <a:t>Raw data</a:t>
            </a:r>
          </a:p>
        </p:txBody>
      </p:sp>
      <p:sp>
        <p:nvSpPr>
          <p:cNvPr id="36" name="TextBox 35">
            <a:extLst>
              <a:ext uri="{FF2B5EF4-FFF2-40B4-BE49-F238E27FC236}">
                <a16:creationId xmlns:a16="http://schemas.microsoft.com/office/drawing/2014/main" id="{D72D22F1-46A7-D144-B191-51EC5E29E8E2}"/>
              </a:ext>
            </a:extLst>
          </p:cNvPr>
          <p:cNvSpPr txBox="1"/>
          <p:nvPr/>
        </p:nvSpPr>
        <p:spPr>
          <a:xfrm>
            <a:off x="6276994" y="810972"/>
            <a:ext cx="1857111" cy="461665"/>
          </a:xfrm>
          <a:prstGeom prst="rect">
            <a:avLst/>
          </a:prstGeom>
          <a:noFill/>
        </p:spPr>
        <p:txBody>
          <a:bodyPr wrap="none" rtlCol="0">
            <a:spAutoFit/>
          </a:bodyPr>
          <a:lstStyle/>
          <a:p>
            <a:r>
              <a:rPr lang="en-US" sz="2400" b="1" dirty="0"/>
              <a:t>Cleaned data</a:t>
            </a:r>
          </a:p>
        </p:txBody>
      </p:sp>
      <p:sp>
        <p:nvSpPr>
          <p:cNvPr id="37" name="TextBox 36">
            <a:extLst>
              <a:ext uri="{FF2B5EF4-FFF2-40B4-BE49-F238E27FC236}">
                <a16:creationId xmlns:a16="http://schemas.microsoft.com/office/drawing/2014/main" id="{BD7DC831-3B7A-4D4E-B203-9412810E1204}"/>
              </a:ext>
            </a:extLst>
          </p:cNvPr>
          <p:cNvSpPr txBox="1"/>
          <p:nvPr/>
        </p:nvSpPr>
        <p:spPr>
          <a:xfrm>
            <a:off x="1298754" y="4078984"/>
            <a:ext cx="2597827" cy="461665"/>
          </a:xfrm>
          <a:prstGeom prst="rect">
            <a:avLst/>
          </a:prstGeom>
          <a:noFill/>
        </p:spPr>
        <p:txBody>
          <a:bodyPr wrap="none" rtlCol="0">
            <a:spAutoFit/>
          </a:bodyPr>
          <a:lstStyle/>
          <a:p>
            <a:r>
              <a:rPr lang="en-US" sz="2400" b="1" dirty="0"/>
              <a:t>Data for the model</a:t>
            </a:r>
          </a:p>
        </p:txBody>
      </p:sp>
      <p:sp>
        <p:nvSpPr>
          <p:cNvPr id="40" name="Right Arrow 39">
            <a:extLst>
              <a:ext uri="{FF2B5EF4-FFF2-40B4-BE49-F238E27FC236}">
                <a16:creationId xmlns:a16="http://schemas.microsoft.com/office/drawing/2014/main" id="{39A9DC65-8327-7546-ADEC-C787AF01848E}"/>
              </a:ext>
            </a:extLst>
          </p:cNvPr>
          <p:cNvSpPr/>
          <p:nvPr/>
        </p:nvSpPr>
        <p:spPr>
          <a:xfrm>
            <a:off x="3571338" y="2393170"/>
            <a:ext cx="1508753" cy="193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923B2AE-AD6A-694B-97BD-F3D7AF63BC50}"/>
              </a:ext>
            </a:extLst>
          </p:cNvPr>
          <p:cNvSpPr txBox="1"/>
          <p:nvPr/>
        </p:nvSpPr>
        <p:spPr>
          <a:xfrm>
            <a:off x="3518806" y="1414709"/>
            <a:ext cx="1691169" cy="954107"/>
          </a:xfrm>
          <a:prstGeom prst="rect">
            <a:avLst/>
          </a:prstGeom>
          <a:noFill/>
        </p:spPr>
        <p:txBody>
          <a:bodyPr wrap="none" rtlCol="0">
            <a:spAutoFit/>
          </a:bodyPr>
          <a:lstStyle/>
          <a:p>
            <a:r>
              <a:rPr lang="en-US" sz="1400" dirty="0"/>
              <a:t>Clean the data:</a:t>
            </a:r>
          </a:p>
          <a:p>
            <a:pPr marL="102870" indent="-102870">
              <a:buFont typeface="Arial" panose="020B0604020202020204" pitchFamily="34" charset="0"/>
              <a:buChar char="•"/>
            </a:pPr>
            <a:r>
              <a:rPr lang="en-US" sz="1400" dirty="0"/>
              <a:t>Fill in missing fields</a:t>
            </a:r>
          </a:p>
          <a:p>
            <a:pPr marL="102870" indent="-102870">
              <a:buFont typeface="Arial" panose="020B0604020202020204" pitchFamily="34" charset="0"/>
              <a:buChar char="•"/>
            </a:pPr>
            <a:r>
              <a:rPr lang="en-US" sz="1400" dirty="0"/>
              <a:t>Treat outliers</a:t>
            </a:r>
          </a:p>
          <a:p>
            <a:pPr marL="102870" indent="-102870">
              <a:buFont typeface="Arial" panose="020B0604020202020204" pitchFamily="34" charset="0"/>
              <a:buChar char="•"/>
            </a:pPr>
            <a:r>
              <a:rPr lang="en-US" sz="1400" dirty="0"/>
              <a:t>Remove exclusions</a:t>
            </a:r>
          </a:p>
        </p:txBody>
      </p:sp>
      <p:sp>
        <p:nvSpPr>
          <p:cNvPr id="3" name="TextBox 2">
            <a:extLst>
              <a:ext uri="{FF2B5EF4-FFF2-40B4-BE49-F238E27FC236}">
                <a16:creationId xmlns:a16="http://schemas.microsoft.com/office/drawing/2014/main" id="{2F87569B-0C75-9446-A7F7-8BB9008E40E6}"/>
              </a:ext>
            </a:extLst>
          </p:cNvPr>
          <p:cNvSpPr txBox="1"/>
          <p:nvPr/>
        </p:nvSpPr>
        <p:spPr>
          <a:xfrm>
            <a:off x="860790" y="3026907"/>
            <a:ext cx="2525331" cy="276999"/>
          </a:xfrm>
          <a:prstGeom prst="rect">
            <a:avLst/>
          </a:prstGeom>
          <a:noFill/>
        </p:spPr>
        <p:txBody>
          <a:bodyPr wrap="square" rtlCol="0">
            <a:spAutoFit/>
          </a:bodyPr>
          <a:lstStyle/>
          <a:p>
            <a:r>
              <a:rPr lang="en-US" sz="1200" dirty="0"/>
              <a:t>Typically missing some field values</a:t>
            </a:r>
          </a:p>
        </p:txBody>
      </p:sp>
      <p:sp>
        <p:nvSpPr>
          <p:cNvPr id="38" name="Right Arrow 37">
            <a:extLst>
              <a:ext uri="{FF2B5EF4-FFF2-40B4-BE49-F238E27FC236}">
                <a16:creationId xmlns:a16="http://schemas.microsoft.com/office/drawing/2014/main" id="{AE6C27FE-BDE7-8249-A69B-F2DE20A70D48}"/>
              </a:ext>
            </a:extLst>
          </p:cNvPr>
          <p:cNvSpPr/>
          <p:nvPr/>
        </p:nvSpPr>
        <p:spPr>
          <a:xfrm rot="9463507">
            <a:off x="3246061" y="3261827"/>
            <a:ext cx="2651877" cy="193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115D4F5D-F6A6-8042-94D2-F0539A798393}"/>
              </a:ext>
            </a:extLst>
          </p:cNvPr>
          <p:cNvSpPr txBox="1"/>
          <p:nvPr/>
        </p:nvSpPr>
        <p:spPr>
          <a:xfrm>
            <a:off x="4364389" y="3344812"/>
            <a:ext cx="2597821" cy="523220"/>
          </a:xfrm>
          <a:prstGeom prst="rect">
            <a:avLst/>
          </a:prstGeom>
          <a:noFill/>
        </p:spPr>
        <p:txBody>
          <a:bodyPr wrap="square" rtlCol="0">
            <a:spAutoFit/>
          </a:bodyPr>
          <a:lstStyle/>
          <a:p>
            <a:pPr algn="ctr"/>
            <a:r>
              <a:rPr lang="en-US" sz="1400" dirty="0"/>
              <a:t>Feature engineering: build n expert variables from the L fields</a:t>
            </a:r>
          </a:p>
        </p:txBody>
      </p:sp>
    </p:spTree>
    <p:extLst>
      <p:ext uri="{BB962C8B-B14F-4D97-AF65-F5344CB8AC3E}">
        <p14:creationId xmlns:p14="http://schemas.microsoft.com/office/powerpoint/2010/main" val="6793467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06656" y="941919"/>
            <a:ext cx="8108694" cy="4300536"/>
          </a:xfrm>
        </p:spPr>
        <p:txBody>
          <a:bodyPr lIns="91440">
            <a:normAutofit/>
          </a:bodyPr>
          <a:lstStyle/>
          <a:p>
            <a:pPr marL="514350" indent="-514350">
              <a:buFont typeface="+mj-lt"/>
              <a:buAutoNum type="arabicPeriod"/>
            </a:pPr>
            <a:r>
              <a:rPr lang="en-US" sz="1800" dirty="0"/>
              <a:t>Build many expert variables that quantify signals for various fraud modes</a:t>
            </a:r>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r>
              <a:rPr lang="en-US" sz="1800" dirty="0"/>
              <a:t>Z scale to prepare for dimensionality reduction</a:t>
            </a:r>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r>
              <a:rPr lang="en-US" sz="1800" dirty="0"/>
              <a:t>Reduce dimensions via PCA, throw away all but top few PCs</a:t>
            </a:r>
          </a:p>
          <a:p>
            <a:pPr marL="514350" indent="-514350">
              <a:buFont typeface="+mj-lt"/>
              <a:buAutoNum type="arabicPeriod"/>
            </a:pPr>
            <a:endParaRPr lang="en-US" dirty="0"/>
          </a:p>
          <a:p>
            <a:pPr marL="514350" indent="-514350">
              <a:buFont typeface="+mj-lt"/>
              <a:buAutoNum type="arabicPeriod"/>
            </a:pPr>
            <a:endParaRPr lang="en-US" dirty="0"/>
          </a:p>
        </p:txBody>
      </p:sp>
      <p:sp>
        <p:nvSpPr>
          <p:cNvPr id="17410" name="Title 1"/>
          <p:cNvSpPr>
            <a:spLocks noGrp="1"/>
          </p:cNvSpPr>
          <p:nvPr>
            <p:ph type="title"/>
          </p:nvPr>
        </p:nvSpPr>
        <p:spPr>
          <a:xfrm>
            <a:off x="294582" y="360238"/>
            <a:ext cx="8601990" cy="319088"/>
          </a:xfrm>
        </p:spPr>
        <p:txBody>
          <a:bodyPr>
            <a:noAutofit/>
          </a:bodyPr>
          <a:lstStyle/>
          <a:p>
            <a:r>
              <a:rPr lang="en-US" sz="3600" dirty="0">
                <a:latin typeface="+mn-lt"/>
              </a:rPr>
              <a:t>Unsupervised Fraud Algorithm</a:t>
            </a:r>
          </a:p>
        </p:txBody>
      </p:sp>
      <p:sp>
        <p:nvSpPr>
          <p:cNvPr id="4" name="Slide Number Placeholder 3"/>
          <p:cNvSpPr>
            <a:spLocks noGrp="1"/>
          </p:cNvSpPr>
          <p:nvPr>
            <p:ph type="sldNum" sz="quarter" idx="11"/>
          </p:nvPr>
        </p:nvSpPr>
        <p:spPr/>
        <p:txBody>
          <a:bodyPr/>
          <a:lstStyle/>
          <a:p>
            <a:fld id="{02330697-FC26-4454-A3BE-90B07819C49A}" type="slidenum">
              <a:rPr lang="en-US" smtClean="0"/>
              <a:pPr/>
              <a:t>41</a:t>
            </a:fld>
            <a:endParaRPr lang="en-US" dirty="0"/>
          </a:p>
        </p:txBody>
      </p:sp>
      <p:grpSp>
        <p:nvGrpSpPr>
          <p:cNvPr id="49" name="Group 48"/>
          <p:cNvGrpSpPr/>
          <p:nvPr/>
        </p:nvGrpSpPr>
        <p:grpSpPr>
          <a:xfrm>
            <a:off x="1161828" y="1309298"/>
            <a:ext cx="4493725" cy="1259513"/>
            <a:chOff x="1161828" y="1309298"/>
            <a:chExt cx="4493725" cy="1259513"/>
          </a:xfrm>
        </p:grpSpPr>
        <p:sp>
          <p:nvSpPr>
            <p:cNvPr id="2" name="TextBox 1"/>
            <p:cNvSpPr txBox="1"/>
            <p:nvPr/>
          </p:nvSpPr>
          <p:spPr>
            <a:xfrm>
              <a:off x="1800487" y="1763819"/>
              <a:ext cx="917239" cy="646331"/>
            </a:xfrm>
            <a:prstGeom prst="rect">
              <a:avLst/>
            </a:prstGeom>
            <a:noFill/>
          </p:spPr>
          <p:txBody>
            <a:bodyPr wrap="none" rtlCol="0">
              <a:spAutoFit/>
            </a:bodyPr>
            <a:lstStyle/>
            <a:p>
              <a:pPr algn="ctr"/>
              <a:r>
                <a:rPr lang="en-US" dirty="0"/>
                <a:t>Original</a:t>
              </a:r>
            </a:p>
            <a:p>
              <a:pPr algn="ctr"/>
              <a:r>
                <a:rPr lang="en-US" dirty="0"/>
                <a:t>data</a:t>
              </a:r>
            </a:p>
          </p:txBody>
        </p:sp>
        <p:sp>
          <p:nvSpPr>
            <p:cNvPr id="3" name="Double Bracket 2"/>
            <p:cNvSpPr/>
            <p:nvPr/>
          </p:nvSpPr>
          <p:spPr>
            <a:xfrm>
              <a:off x="1775012" y="1721224"/>
              <a:ext cx="968188" cy="73152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1161828" y="1902318"/>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8" name="TextBox 7"/>
            <p:cNvSpPr txBox="1"/>
            <p:nvPr/>
          </p:nvSpPr>
          <p:spPr>
            <a:xfrm>
              <a:off x="1952772" y="1309298"/>
              <a:ext cx="612668" cy="369332"/>
            </a:xfrm>
            <a:prstGeom prst="rect">
              <a:avLst/>
            </a:prstGeom>
            <a:noFill/>
          </p:spPr>
          <p:txBody>
            <a:bodyPr wrap="none" rtlCol="0">
              <a:spAutoFit/>
            </a:bodyPr>
            <a:lstStyle/>
            <a:p>
              <a:r>
                <a:rPr lang="en-US" dirty="0"/>
                <a:t>~10</a:t>
              </a:r>
              <a:r>
                <a:rPr lang="en-US" baseline="30000" dirty="0"/>
                <a:t>1</a:t>
              </a:r>
              <a:endParaRPr lang="en-US" dirty="0"/>
            </a:p>
          </p:txBody>
        </p:sp>
        <p:sp>
          <p:nvSpPr>
            <p:cNvPr id="9" name="TextBox 8"/>
            <p:cNvSpPr txBox="1"/>
            <p:nvPr/>
          </p:nvSpPr>
          <p:spPr>
            <a:xfrm>
              <a:off x="4635723" y="1645481"/>
              <a:ext cx="1019830" cy="923330"/>
            </a:xfrm>
            <a:prstGeom prst="rect">
              <a:avLst/>
            </a:prstGeom>
            <a:noFill/>
          </p:spPr>
          <p:txBody>
            <a:bodyPr wrap="none" rtlCol="0">
              <a:spAutoFit/>
            </a:bodyPr>
            <a:lstStyle/>
            <a:p>
              <a:pPr algn="ctr"/>
              <a:r>
                <a:rPr lang="en-US" dirty="0"/>
                <a:t>Expert</a:t>
              </a:r>
            </a:p>
            <a:p>
              <a:pPr algn="ctr"/>
              <a:r>
                <a:rPr lang="en-US" dirty="0"/>
                <a:t>variables</a:t>
              </a:r>
            </a:p>
            <a:p>
              <a:pPr algn="ctr"/>
              <a:r>
                <a:rPr lang="en-US" dirty="0"/>
                <a:t>(x’s)</a:t>
              </a:r>
            </a:p>
          </p:txBody>
        </p:sp>
        <p:sp>
          <p:nvSpPr>
            <p:cNvPr id="10" name="Double Bracket 9"/>
            <p:cNvSpPr/>
            <p:nvPr/>
          </p:nvSpPr>
          <p:spPr>
            <a:xfrm>
              <a:off x="4661545" y="1721224"/>
              <a:ext cx="968188" cy="73152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059120" y="1902318"/>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12" name="TextBox 11"/>
            <p:cNvSpPr txBox="1"/>
            <p:nvPr/>
          </p:nvSpPr>
          <p:spPr>
            <a:xfrm>
              <a:off x="4839305" y="1309298"/>
              <a:ext cx="612668" cy="369332"/>
            </a:xfrm>
            <a:prstGeom prst="rect">
              <a:avLst/>
            </a:prstGeom>
            <a:noFill/>
          </p:spPr>
          <p:txBody>
            <a:bodyPr wrap="none" rtlCol="0">
              <a:spAutoFit/>
            </a:bodyPr>
            <a:lstStyle/>
            <a:p>
              <a:r>
                <a:rPr lang="en-US" dirty="0"/>
                <a:t>~10</a:t>
              </a:r>
              <a:r>
                <a:rPr lang="en-US" baseline="30000" dirty="0"/>
                <a:t>2</a:t>
              </a:r>
              <a:endParaRPr lang="en-US" dirty="0"/>
            </a:p>
          </p:txBody>
        </p:sp>
        <p:cxnSp>
          <p:nvCxnSpPr>
            <p:cNvPr id="47" name="Straight Arrow Connector 46"/>
            <p:cNvCxnSpPr/>
            <p:nvPr/>
          </p:nvCxnSpPr>
          <p:spPr>
            <a:xfrm>
              <a:off x="3015628" y="2094603"/>
              <a:ext cx="889398"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689007" y="3121948"/>
            <a:ext cx="7285712" cy="1292890"/>
            <a:chOff x="689007" y="2960578"/>
            <a:chExt cx="7285712" cy="1292890"/>
          </a:xfrm>
        </p:grpSpPr>
        <p:sp>
          <p:nvSpPr>
            <p:cNvPr id="7" name="TextBox 6"/>
            <p:cNvSpPr txBox="1"/>
            <p:nvPr/>
          </p:nvSpPr>
          <p:spPr>
            <a:xfrm>
              <a:off x="1301675" y="3313355"/>
              <a:ext cx="1023037" cy="923330"/>
            </a:xfrm>
            <a:prstGeom prst="rect">
              <a:avLst/>
            </a:prstGeom>
            <a:noFill/>
          </p:spPr>
          <p:txBody>
            <a:bodyPr wrap="none" rtlCol="0">
              <a:spAutoFit/>
            </a:bodyPr>
            <a:lstStyle/>
            <a:p>
              <a:r>
                <a:rPr lang="en-US" dirty="0"/>
                <a:t>x</a:t>
              </a:r>
              <a:r>
                <a:rPr lang="en-US" baseline="-25000" dirty="0"/>
                <a:t>1</a:t>
              </a:r>
              <a:r>
                <a:rPr lang="en-US" dirty="0"/>
                <a:t>   </a:t>
              </a:r>
              <a:r>
                <a:rPr lang="mr-IN" dirty="0"/>
                <a:t>…</a:t>
              </a:r>
              <a:r>
                <a:rPr lang="en-US" dirty="0"/>
                <a:t>.  </a:t>
              </a:r>
              <a:r>
                <a:rPr lang="en-US" dirty="0" err="1"/>
                <a:t>x</a:t>
              </a:r>
              <a:r>
                <a:rPr lang="en-US" baseline="-25000" dirty="0" err="1"/>
                <a:t>n</a:t>
              </a:r>
              <a:endParaRPr lang="en-US" baseline="-25000" dirty="0"/>
            </a:p>
            <a:p>
              <a:endParaRPr lang="en-US" dirty="0"/>
            </a:p>
            <a:p>
              <a:r>
                <a:rPr lang="en-US" dirty="0"/>
                <a:t>x</a:t>
              </a:r>
              <a:r>
                <a:rPr lang="en-US" baseline="-25000" dirty="0"/>
                <a:t>1</a:t>
              </a:r>
              <a:r>
                <a:rPr lang="en-US" dirty="0"/>
                <a:t>   </a:t>
              </a:r>
              <a:r>
                <a:rPr lang="mr-IN" dirty="0"/>
                <a:t>…</a:t>
              </a:r>
              <a:r>
                <a:rPr lang="en-US" dirty="0"/>
                <a:t>.  </a:t>
              </a:r>
              <a:r>
                <a:rPr lang="en-US" dirty="0" err="1"/>
                <a:t>x</a:t>
              </a:r>
              <a:r>
                <a:rPr lang="en-US" baseline="-25000" dirty="0" err="1"/>
                <a:t>n</a:t>
              </a:r>
              <a:endParaRPr lang="en-US" baseline="-25000" dirty="0"/>
            </a:p>
          </p:txBody>
        </p:sp>
        <p:sp>
          <p:nvSpPr>
            <p:cNvPr id="13" name="Double Bracket 12"/>
            <p:cNvSpPr/>
            <p:nvPr/>
          </p:nvSpPr>
          <p:spPr>
            <a:xfrm>
              <a:off x="1280159" y="3313355"/>
              <a:ext cx="1103187"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rot="16200000">
              <a:off x="1269397" y="3614565"/>
              <a:ext cx="343364" cy="369332"/>
            </a:xfrm>
            <a:prstGeom prst="rect">
              <a:avLst/>
            </a:prstGeom>
            <a:noFill/>
          </p:spPr>
          <p:txBody>
            <a:bodyPr wrap="none" rtlCol="0">
              <a:spAutoFit/>
            </a:bodyPr>
            <a:lstStyle/>
            <a:p>
              <a:r>
                <a:rPr lang="mr-IN" dirty="0"/>
                <a:t>…</a:t>
              </a:r>
              <a:endParaRPr lang="en-US" dirty="0"/>
            </a:p>
          </p:txBody>
        </p:sp>
        <p:sp>
          <p:nvSpPr>
            <p:cNvPr id="17" name="TextBox 16"/>
            <p:cNvSpPr txBox="1"/>
            <p:nvPr/>
          </p:nvSpPr>
          <p:spPr>
            <a:xfrm rot="16200000">
              <a:off x="1938158" y="3616356"/>
              <a:ext cx="343364" cy="369332"/>
            </a:xfrm>
            <a:prstGeom prst="rect">
              <a:avLst/>
            </a:prstGeom>
            <a:noFill/>
          </p:spPr>
          <p:txBody>
            <a:bodyPr wrap="none" rtlCol="0">
              <a:spAutoFit/>
            </a:bodyPr>
            <a:lstStyle/>
            <a:p>
              <a:r>
                <a:rPr lang="mr-IN" dirty="0"/>
                <a:t>…</a:t>
              </a:r>
              <a:endParaRPr lang="en-US" dirty="0"/>
            </a:p>
          </p:txBody>
        </p:sp>
        <p:sp>
          <p:nvSpPr>
            <p:cNvPr id="18" name="TextBox 17"/>
            <p:cNvSpPr txBox="1"/>
            <p:nvPr/>
          </p:nvSpPr>
          <p:spPr>
            <a:xfrm>
              <a:off x="1540125" y="3325900"/>
              <a:ext cx="184731" cy="369332"/>
            </a:xfrm>
            <a:prstGeom prst="rect">
              <a:avLst/>
            </a:prstGeom>
            <a:noFill/>
          </p:spPr>
          <p:txBody>
            <a:bodyPr wrap="none" rtlCol="0">
              <a:spAutoFit/>
            </a:bodyPr>
            <a:lstStyle/>
            <a:p>
              <a:endParaRPr lang="en-US" dirty="0"/>
            </a:p>
          </p:txBody>
        </p:sp>
        <p:sp>
          <p:nvSpPr>
            <p:cNvPr id="19" name="TextBox 18"/>
            <p:cNvSpPr txBox="1"/>
            <p:nvPr/>
          </p:nvSpPr>
          <p:spPr>
            <a:xfrm>
              <a:off x="689007" y="3553598"/>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20" name="TextBox 19"/>
            <p:cNvSpPr txBox="1"/>
            <p:nvPr/>
          </p:nvSpPr>
          <p:spPr>
            <a:xfrm>
              <a:off x="1469192" y="2960578"/>
              <a:ext cx="612668" cy="369332"/>
            </a:xfrm>
            <a:prstGeom prst="rect">
              <a:avLst/>
            </a:prstGeom>
            <a:noFill/>
          </p:spPr>
          <p:txBody>
            <a:bodyPr wrap="none" rtlCol="0">
              <a:spAutoFit/>
            </a:bodyPr>
            <a:lstStyle/>
            <a:p>
              <a:r>
                <a:rPr lang="en-US" dirty="0"/>
                <a:t>~10</a:t>
              </a:r>
              <a:r>
                <a:rPr lang="en-US" baseline="30000" dirty="0"/>
                <a:t>2</a:t>
              </a:r>
              <a:endParaRPr lang="en-US" dirty="0"/>
            </a:p>
          </p:txBody>
        </p:sp>
        <p:sp>
          <p:nvSpPr>
            <p:cNvPr id="21" name="TextBox 20"/>
            <p:cNvSpPr txBox="1"/>
            <p:nvPr/>
          </p:nvSpPr>
          <p:spPr>
            <a:xfrm>
              <a:off x="4671788" y="3330138"/>
              <a:ext cx="1045479" cy="923330"/>
            </a:xfrm>
            <a:prstGeom prst="rect">
              <a:avLst/>
            </a:prstGeom>
            <a:noFill/>
          </p:spPr>
          <p:txBody>
            <a:bodyPr wrap="none" rtlCol="0">
              <a:spAutoFit/>
            </a:bodyPr>
            <a:lstStyle/>
            <a:p>
              <a:r>
                <a:rPr lang="en-US" dirty="0"/>
                <a:t>z</a:t>
              </a:r>
              <a:r>
                <a:rPr lang="en-US" baseline="-25000" dirty="0"/>
                <a:t>1</a:t>
              </a:r>
              <a:r>
                <a:rPr lang="en-US" dirty="0"/>
                <a:t>   </a:t>
              </a:r>
              <a:r>
                <a:rPr lang="mr-IN" dirty="0"/>
                <a:t>…</a:t>
              </a:r>
              <a:r>
                <a:rPr lang="en-US" dirty="0"/>
                <a:t>.  </a:t>
              </a:r>
              <a:r>
                <a:rPr lang="en-US" dirty="0" err="1"/>
                <a:t>z</a:t>
              </a:r>
              <a:r>
                <a:rPr lang="en-US" baseline="-25000" dirty="0" err="1"/>
                <a:t>n</a:t>
              </a:r>
              <a:endParaRPr lang="en-US" baseline="-25000" dirty="0"/>
            </a:p>
            <a:p>
              <a:endParaRPr lang="en-US" dirty="0"/>
            </a:p>
            <a:p>
              <a:r>
                <a:rPr lang="en-US" dirty="0"/>
                <a:t>z</a:t>
              </a:r>
              <a:r>
                <a:rPr lang="en-US" baseline="-25000" dirty="0"/>
                <a:t>1</a:t>
              </a:r>
              <a:r>
                <a:rPr lang="en-US" dirty="0"/>
                <a:t>   </a:t>
              </a:r>
              <a:r>
                <a:rPr lang="mr-IN" dirty="0"/>
                <a:t>…</a:t>
              </a:r>
              <a:r>
                <a:rPr lang="en-US" dirty="0"/>
                <a:t>.  </a:t>
              </a:r>
              <a:r>
                <a:rPr lang="en-US" dirty="0" err="1"/>
                <a:t>z</a:t>
              </a:r>
              <a:r>
                <a:rPr lang="en-US" baseline="-25000" dirty="0" err="1"/>
                <a:t>n</a:t>
              </a:r>
              <a:endParaRPr lang="en-US" baseline="-25000" dirty="0"/>
            </a:p>
          </p:txBody>
        </p:sp>
        <p:sp>
          <p:nvSpPr>
            <p:cNvPr id="22" name="Double Bracket 21"/>
            <p:cNvSpPr/>
            <p:nvPr/>
          </p:nvSpPr>
          <p:spPr>
            <a:xfrm>
              <a:off x="4650272" y="3330138"/>
              <a:ext cx="1103187"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4639510" y="3631348"/>
              <a:ext cx="343364" cy="369332"/>
            </a:xfrm>
            <a:prstGeom prst="rect">
              <a:avLst/>
            </a:prstGeom>
            <a:noFill/>
          </p:spPr>
          <p:txBody>
            <a:bodyPr wrap="none" rtlCol="0">
              <a:spAutoFit/>
            </a:bodyPr>
            <a:lstStyle/>
            <a:p>
              <a:r>
                <a:rPr lang="mr-IN" dirty="0"/>
                <a:t>…</a:t>
              </a:r>
              <a:endParaRPr lang="en-US" dirty="0"/>
            </a:p>
          </p:txBody>
        </p:sp>
        <p:sp>
          <p:nvSpPr>
            <p:cNvPr id="24" name="TextBox 23"/>
            <p:cNvSpPr txBox="1"/>
            <p:nvPr/>
          </p:nvSpPr>
          <p:spPr>
            <a:xfrm rot="16200000">
              <a:off x="5308271" y="3633139"/>
              <a:ext cx="343364" cy="369332"/>
            </a:xfrm>
            <a:prstGeom prst="rect">
              <a:avLst/>
            </a:prstGeom>
            <a:noFill/>
          </p:spPr>
          <p:txBody>
            <a:bodyPr wrap="none" rtlCol="0">
              <a:spAutoFit/>
            </a:bodyPr>
            <a:lstStyle/>
            <a:p>
              <a:r>
                <a:rPr lang="mr-IN" dirty="0"/>
                <a:t>…</a:t>
              </a:r>
              <a:endParaRPr lang="en-US" dirty="0"/>
            </a:p>
          </p:txBody>
        </p:sp>
        <p:sp>
          <p:nvSpPr>
            <p:cNvPr id="26" name="TextBox 25"/>
            <p:cNvSpPr txBox="1"/>
            <p:nvPr/>
          </p:nvSpPr>
          <p:spPr>
            <a:xfrm>
              <a:off x="4059120" y="3570381"/>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27" name="TextBox 26"/>
            <p:cNvSpPr txBox="1"/>
            <p:nvPr/>
          </p:nvSpPr>
          <p:spPr>
            <a:xfrm>
              <a:off x="4839305" y="2977361"/>
              <a:ext cx="612668" cy="369332"/>
            </a:xfrm>
            <a:prstGeom prst="rect">
              <a:avLst/>
            </a:prstGeom>
            <a:noFill/>
          </p:spPr>
          <p:txBody>
            <a:bodyPr wrap="none" rtlCol="0">
              <a:spAutoFit/>
            </a:bodyPr>
            <a:lstStyle/>
            <a:p>
              <a:r>
                <a:rPr lang="en-US" dirty="0"/>
                <a:t>~10</a:t>
              </a:r>
              <a:r>
                <a:rPr lang="en-US" baseline="30000" dirty="0"/>
                <a:t>2</a:t>
              </a:r>
              <a:endParaRPr lang="en-US" dirty="0"/>
            </a:p>
          </p:txBody>
        </p:sp>
        <p:pic>
          <p:nvPicPr>
            <p:cNvPr id="42" name="Picture 41"/>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6641386" y="3544184"/>
              <a:ext cx="1333333" cy="495238"/>
            </a:xfrm>
            <a:prstGeom prst="rect">
              <a:avLst/>
            </a:prstGeom>
          </p:spPr>
        </p:pic>
        <p:cxnSp>
          <p:nvCxnSpPr>
            <p:cNvPr id="51" name="Straight Arrow Connector 50"/>
            <p:cNvCxnSpPr/>
            <p:nvPr/>
          </p:nvCxnSpPr>
          <p:spPr>
            <a:xfrm>
              <a:off x="2907728" y="3755047"/>
              <a:ext cx="889398"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810026" y="5090053"/>
            <a:ext cx="7317074" cy="1312575"/>
            <a:chOff x="810026" y="5165359"/>
            <a:chExt cx="7317074" cy="1312575"/>
          </a:xfrm>
        </p:grpSpPr>
        <p:sp>
          <p:nvSpPr>
            <p:cNvPr id="28" name="TextBox 27"/>
            <p:cNvSpPr txBox="1"/>
            <p:nvPr/>
          </p:nvSpPr>
          <p:spPr>
            <a:xfrm>
              <a:off x="1422694" y="5534353"/>
              <a:ext cx="1007007" cy="923330"/>
            </a:xfrm>
            <a:prstGeom prst="rect">
              <a:avLst/>
            </a:prstGeom>
            <a:noFill/>
          </p:spPr>
          <p:txBody>
            <a:bodyPr wrap="none" rtlCol="0">
              <a:spAutoFit/>
            </a:bodyPr>
            <a:lstStyle/>
            <a:p>
              <a:r>
                <a:rPr lang="en-US" dirty="0"/>
                <a:t>z</a:t>
              </a:r>
              <a:r>
                <a:rPr lang="en-US" baseline="-25000" dirty="0"/>
                <a:t>1</a:t>
              </a:r>
              <a:r>
                <a:rPr lang="en-US" dirty="0"/>
                <a:t>   </a:t>
              </a:r>
              <a:r>
                <a:rPr lang="mr-IN" dirty="0"/>
                <a:t>…</a:t>
              </a:r>
              <a:r>
                <a:rPr lang="en-US" dirty="0"/>
                <a:t>.  </a:t>
              </a:r>
              <a:r>
                <a:rPr lang="en-US" dirty="0" err="1"/>
                <a:t>z</a:t>
              </a:r>
              <a:r>
                <a:rPr lang="en-US" baseline="-25000" dirty="0" err="1"/>
                <a:t>n</a:t>
              </a:r>
              <a:endParaRPr lang="en-US" baseline="-25000" dirty="0"/>
            </a:p>
            <a:p>
              <a:endParaRPr lang="en-US" dirty="0"/>
            </a:p>
            <a:p>
              <a:r>
                <a:rPr lang="en-US" dirty="0"/>
                <a:t>z</a:t>
              </a:r>
              <a:r>
                <a:rPr lang="en-US" baseline="-25000" dirty="0"/>
                <a:t>1</a:t>
              </a:r>
              <a:r>
                <a:rPr lang="en-US" dirty="0"/>
                <a:t>   </a:t>
              </a:r>
              <a:r>
                <a:rPr lang="mr-IN" dirty="0"/>
                <a:t>…</a:t>
              </a:r>
              <a:r>
                <a:rPr lang="en-US" dirty="0"/>
                <a:t>.  </a:t>
              </a:r>
              <a:r>
                <a:rPr lang="en-US" dirty="0" err="1"/>
                <a:t>z</a:t>
              </a:r>
              <a:r>
                <a:rPr lang="en-US" baseline="-25000" dirty="0" err="1"/>
                <a:t>n</a:t>
              </a:r>
              <a:endParaRPr lang="en-US" baseline="-25000" dirty="0"/>
            </a:p>
          </p:txBody>
        </p:sp>
        <p:sp>
          <p:nvSpPr>
            <p:cNvPr id="29" name="Double Bracket 28"/>
            <p:cNvSpPr/>
            <p:nvPr/>
          </p:nvSpPr>
          <p:spPr>
            <a:xfrm>
              <a:off x="1401178" y="5534353"/>
              <a:ext cx="1103187"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rot="16200000">
              <a:off x="1390416" y="5835563"/>
              <a:ext cx="343364" cy="369332"/>
            </a:xfrm>
            <a:prstGeom prst="rect">
              <a:avLst/>
            </a:prstGeom>
            <a:noFill/>
          </p:spPr>
          <p:txBody>
            <a:bodyPr wrap="none" rtlCol="0">
              <a:spAutoFit/>
            </a:bodyPr>
            <a:lstStyle/>
            <a:p>
              <a:r>
                <a:rPr lang="mr-IN" dirty="0"/>
                <a:t>…</a:t>
              </a:r>
              <a:endParaRPr lang="en-US" dirty="0"/>
            </a:p>
          </p:txBody>
        </p:sp>
        <p:sp>
          <p:nvSpPr>
            <p:cNvPr id="31" name="TextBox 30"/>
            <p:cNvSpPr txBox="1"/>
            <p:nvPr/>
          </p:nvSpPr>
          <p:spPr>
            <a:xfrm rot="16200000">
              <a:off x="2059177" y="5837354"/>
              <a:ext cx="343364" cy="369332"/>
            </a:xfrm>
            <a:prstGeom prst="rect">
              <a:avLst/>
            </a:prstGeom>
            <a:noFill/>
          </p:spPr>
          <p:txBody>
            <a:bodyPr wrap="none" rtlCol="0">
              <a:spAutoFit/>
            </a:bodyPr>
            <a:lstStyle/>
            <a:p>
              <a:r>
                <a:rPr lang="mr-IN" dirty="0"/>
                <a:t>…</a:t>
              </a:r>
              <a:endParaRPr lang="en-US" dirty="0"/>
            </a:p>
          </p:txBody>
        </p:sp>
        <p:sp>
          <p:nvSpPr>
            <p:cNvPr id="33" name="TextBox 32"/>
            <p:cNvSpPr txBox="1"/>
            <p:nvPr/>
          </p:nvSpPr>
          <p:spPr>
            <a:xfrm>
              <a:off x="810026" y="5774596"/>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34" name="TextBox 33"/>
            <p:cNvSpPr txBox="1"/>
            <p:nvPr/>
          </p:nvSpPr>
          <p:spPr>
            <a:xfrm>
              <a:off x="1590211" y="5181576"/>
              <a:ext cx="612668" cy="369332"/>
            </a:xfrm>
            <a:prstGeom prst="rect">
              <a:avLst/>
            </a:prstGeom>
            <a:noFill/>
          </p:spPr>
          <p:txBody>
            <a:bodyPr wrap="none" rtlCol="0">
              <a:spAutoFit/>
            </a:bodyPr>
            <a:lstStyle/>
            <a:p>
              <a:r>
                <a:rPr lang="en-US" dirty="0"/>
                <a:t>~10</a:t>
              </a:r>
              <a:r>
                <a:rPr lang="en-US" baseline="30000" dirty="0"/>
                <a:t>2</a:t>
              </a:r>
              <a:endParaRPr lang="en-US" dirty="0"/>
            </a:p>
          </p:txBody>
        </p:sp>
        <p:sp>
          <p:nvSpPr>
            <p:cNvPr id="35" name="TextBox 34"/>
            <p:cNvSpPr txBox="1"/>
            <p:nvPr/>
          </p:nvSpPr>
          <p:spPr>
            <a:xfrm>
              <a:off x="4765209" y="5518136"/>
              <a:ext cx="1308371" cy="923330"/>
            </a:xfrm>
            <a:prstGeom prst="rect">
              <a:avLst/>
            </a:prstGeom>
            <a:noFill/>
          </p:spPr>
          <p:txBody>
            <a:bodyPr wrap="none" rtlCol="0">
              <a:spAutoFit/>
            </a:bodyPr>
            <a:lstStyle/>
            <a:p>
              <a:r>
                <a:rPr lang="en-US" dirty="0"/>
                <a:t>PC</a:t>
              </a:r>
              <a:r>
                <a:rPr lang="en-US" baseline="-25000" dirty="0"/>
                <a:t>1</a:t>
              </a:r>
              <a:r>
                <a:rPr lang="en-US" dirty="0"/>
                <a:t>   </a:t>
              </a:r>
              <a:r>
                <a:rPr lang="mr-IN" dirty="0"/>
                <a:t>…</a:t>
              </a:r>
              <a:r>
                <a:rPr lang="en-US" dirty="0"/>
                <a:t>.  </a:t>
              </a:r>
              <a:r>
                <a:rPr lang="en-US" dirty="0" err="1"/>
                <a:t>PC</a:t>
              </a:r>
              <a:r>
                <a:rPr lang="en-US" baseline="-25000" dirty="0" err="1"/>
                <a:t>n</a:t>
              </a:r>
              <a:endParaRPr lang="en-US" dirty="0"/>
            </a:p>
            <a:p>
              <a:endParaRPr lang="en-US" dirty="0"/>
            </a:p>
            <a:p>
              <a:r>
                <a:rPr lang="en-US" dirty="0"/>
                <a:t>PC</a:t>
              </a:r>
              <a:r>
                <a:rPr lang="en-US" baseline="-25000" dirty="0"/>
                <a:t>1</a:t>
              </a:r>
              <a:r>
                <a:rPr lang="en-US" dirty="0"/>
                <a:t>   </a:t>
              </a:r>
              <a:r>
                <a:rPr lang="mr-IN" dirty="0"/>
                <a:t>…</a:t>
              </a:r>
              <a:r>
                <a:rPr lang="en-US" dirty="0"/>
                <a:t>.  </a:t>
              </a:r>
              <a:r>
                <a:rPr lang="en-US" dirty="0" err="1"/>
                <a:t>PC</a:t>
              </a:r>
              <a:r>
                <a:rPr lang="en-US" baseline="-25000" dirty="0" err="1"/>
                <a:t>n</a:t>
              </a:r>
              <a:endParaRPr lang="en-US" dirty="0"/>
            </a:p>
          </p:txBody>
        </p:sp>
        <p:sp>
          <p:nvSpPr>
            <p:cNvPr id="36" name="Double Bracket 35"/>
            <p:cNvSpPr/>
            <p:nvPr/>
          </p:nvSpPr>
          <p:spPr>
            <a:xfrm>
              <a:off x="4743693" y="5518136"/>
              <a:ext cx="1391255"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rot="16200000">
              <a:off x="4732931" y="5819346"/>
              <a:ext cx="343364" cy="369332"/>
            </a:xfrm>
            <a:prstGeom prst="rect">
              <a:avLst/>
            </a:prstGeom>
            <a:noFill/>
          </p:spPr>
          <p:txBody>
            <a:bodyPr wrap="none" rtlCol="0">
              <a:spAutoFit/>
            </a:bodyPr>
            <a:lstStyle/>
            <a:p>
              <a:r>
                <a:rPr lang="mr-IN" dirty="0"/>
                <a:t>…</a:t>
              </a:r>
              <a:endParaRPr lang="en-US" dirty="0"/>
            </a:p>
          </p:txBody>
        </p:sp>
        <p:sp>
          <p:nvSpPr>
            <p:cNvPr id="38" name="TextBox 37"/>
            <p:cNvSpPr txBox="1"/>
            <p:nvPr/>
          </p:nvSpPr>
          <p:spPr>
            <a:xfrm rot="16200000">
              <a:off x="5401692" y="5821137"/>
              <a:ext cx="343364" cy="369332"/>
            </a:xfrm>
            <a:prstGeom prst="rect">
              <a:avLst/>
            </a:prstGeom>
            <a:noFill/>
          </p:spPr>
          <p:txBody>
            <a:bodyPr wrap="none" rtlCol="0">
              <a:spAutoFit/>
            </a:bodyPr>
            <a:lstStyle/>
            <a:p>
              <a:r>
                <a:rPr lang="mr-IN" dirty="0"/>
                <a:t>…</a:t>
              </a:r>
              <a:endParaRPr lang="en-US" dirty="0"/>
            </a:p>
          </p:txBody>
        </p:sp>
        <p:sp>
          <p:nvSpPr>
            <p:cNvPr id="40" name="TextBox 39"/>
            <p:cNvSpPr txBox="1"/>
            <p:nvPr/>
          </p:nvSpPr>
          <p:spPr>
            <a:xfrm>
              <a:off x="4152541" y="5758379"/>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41" name="TextBox 40"/>
            <p:cNvSpPr txBox="1"/>
            <p:nvPr/>
          </p:nvSpPr>
          <p:spPr>
            <a:xfrm>
              <a:off x="4932726" y="5165359"/>
              <a:ext cx="612668" cy="369332"/>
            </a:xfrm>
            <a:prstGeom prst="rect">
              <a:avLst/>
            </a:prstGeom>
            <a:noFill/>
          </p:spPr>
          <p:txBody>
            <a:bodyPr wrap="none" rtlCol="0">
              <a:spAutoFit/>
            </a:bodyPr>
            <a:lstStyle/>
            <a:p>
              <a:r>
                <a:rPr lang="en-US" dirty="0"/>
                <a:t>~10</a:t>
              </a:r>
              <a:r>
                <a:rPr lang="en-US" baseline="30000" dirty="0"/>
                <a:t>1</a:t>
              </a:r>
              <a:endParaRPr lang="en-US" dirty="0"/>
            </a:p>
          </p:txBody>
        </p:sp>
        <p:pic>
          <p:nvPicPr>
            <p:cNvPr id="43" name="Picture 4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641386" y="5483325"/>
              <a:ext cx="1485714" cy="673524"/>
            </a:xfrm>
            <a:prstGeom prst="rect">
              <a:avLst/>
            </a:prstGeom>
          </p:spPr>
        </p:pic>
        <p:sp>
          <p:nvSpPr>
            <p:cNvPr id="16" name="TextBox 15"/>
            <p:cNvSpPr txBox="1"/>
            <p:nvPr/>
          </p:nvSpPr>
          <p:spPr>
            <a:xfrm>
              <a:off x="7147206" y="6108602"/>
              <a:ext cx="343364" cy="369332"/>
            </a:xfrm>
            <a:prstGeom prst="rect">
              <a:avLst/>
            </a:prstGeom>
            <a:noFill/>
          </p:spPr>
          <p:txBody>
            <a:bodyPr wrap="none" rtlCol="0">
              <a:spAutoFit/>
            </a:bodyPr>
            <a:lstStyle/>
            <a:p>
              <a:r>
                <a:rPr lang="mr-IN"/>
                <a:t>…</a:t>
              </a:r>
              <a:endParaRPr lang="en-US" dirty="0"/>
            </a:p>
          </p:txBody>
        </p:sp>
        <p:cxnSp>
          <p:nvCxnSpPr>
            <p:cNvPr id="52" name="Straight Arrow Connector 51"/>
            <p:cNvCxnSpPr/>
            <p:nvPr/>
          </p:nvCxnSpPr>
          <p:spPr>
            <a:xfrm>
              <a:off x="3045735" y="5959262"/>
              <a:ext cx="889398"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3CD625E-CA53-D548-B286-E5F3D8A5551A}"/>
              </a:ext>
            </a:extLst>
          </p:cNvPr>
          <p:cNvGrpSpPr/>
          <p:nvPr/>
        </p:nvGrpSpPr>
        <p:grpSpPr>
          <a:xfrm>
            <a:off x="5510888" y="5558439"/>
            <a:ext cx="387137" cy="727342"/>
            <a:chOff x="5464880" y="5558439"/>
            <a:chExt cx="387137" cy="727342"/>
          </a:xfrm>
        </p:grpSpPr>
        <p:cxnSp>
          <p:nvCxnSpPr>
            <p:cNvPr id="39" name="Straight Connector 38">
              <a:extLst>
                <a:ext uri="{FF2B5EF4-FFF2-40B4-BE49-F238E27FC236}">
                  <a16:creationId xmlns:a16="http://schemas.microsoft.com/office/drawing/2014/main" id="{043DCF30-3D27-3546-AC71-FDD3F407156F}"/>
                </a:ext>
              </a:extLst>
            </p:cNvPr>
            <p:cNvCxnSpPr>
              <a:cxnSpLocks/>
            </p:cNvCxnSpPr>
            <p:nvPr/>
          </p:nvCxnSpPr>
          <p:spPr>
            <a:xfrm flipH="1">
              <a:off x="5464880" y="5558439"/>
              <a:ext cx="387137" cy="727342"/>
            </a:xfrm>
            <a:prstGeom prst="line">
              <a:avLst/>
            </a:prstGeom>
            <a:ln w="57150">
              <a:solidFill>
                <a:srgbClr val="DD000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5B0C725-FF97-1145-9D55-884AC0B0C180}"/>
                </a:ext>
              </a:extLst>
            </p:cNvPr>
            <p:cNvCxnSpPr>
              <a:cxnSpLocks/>
            </p:cNvCxnSpPr>
            <p:nvPr/>
          </p:nvCxnSpPr>
          <p:spPr>
            <a:xfrm>
              <a:off x="5464880" y="5558439"/>
              <a:ext cx="387137" cy="727342"/>
            </a:xfrm>
            <a:prstGeom prst="line">
              <a:avLst/>
            </a:prstGeom>
            <a:ln w="57150">
              <a:solidFill>
                <a:srgbClr val="DD0002"/>
              </a:solidFill>
            </a:ln>
          </p:spPr>
          <p:style>
            <a:lnRef idx="1">
              <a:schemeClr val="accent1"/>
            </a:lnRef>
            <a:fillRef idx="0">
              <a:schemeClr val="accent1"/>
            </a:fillRef>
            <a:effectRef idx="0">
              <a:schemeClr val="accent1"/>
            </a:effectRef>
            <a:fontRef idx="minor">
              <a:schemeClr val="tx1"/>
            </a:fontRef>
          </p:style>
        </p:cxnSp>
      </p:grpSp>
      <p:cxnSp>
        <p:nvCxnSpPr>
          <p:cNvPr id="56" name="Straight Connector 55">
            <a:extLst>
              <a:ext uri="{FF2B5EF4-FFF2-40B4-BE49-F238E27FC236}">
                <a16:creationId xmlns:a16="http://schemas.microsoft.com/office/drawing/2014/main" id="{B0264508-7C3D-0A4A-9C97-1591920D071D}"/>
              </a:ext>
            </a:extLst>
          </p:cNvPr>
          <p:cNvCxnSpPr/>
          <p:nvPr/>
        </p:nvCxnSpPr>
        <p:spPr>
          <a:xfrm>
            <a:off x="5434716" y="5457376"/>
            <a:ext cx="0" cy="894238"/>
          </a:xfrm>
          <a:prstGeom prst="line">
            <a:avLst/>
          </a:prstGeom>
          <a:ln w="12700">
            <a:solidFill>
              <a:srgbClr val="DD0002"/>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9A8128-A259-D14F-A1C7-83A7061371B6}"/>
              </a:ext>
            </a:extLst>
          </p:cNvPr>
          <p:cNvSpPr txBox="1"/>
          <p:nvPr/>
        </p:nvSpPr>
        <p:spPr>
          <a:xfrm>
            <a:off x="2871820" y="1701088"/>
            <a:ext cx="1435714" cy="276999"/>
          </a:xfrm>
          <a:prstGeom prst="rect">
            <a:avLst/>
          </a:prstGeom>
          <a:noFill/>
        </p:spPr>
        <p:txBody>
          <a:bodyPr wrap="none" rtlCol="0">
            <a:spAutoFit/>
          </a:bodyPr>
          <a:lstStyle/>
          <a:p>
            <a:r>
              <a:rPr lang="en-US" sz="1200" dirty="0"/>
              <a:t>Feature engineering</a:t>
            </a:r>
          </a:p>
        </p:txBody>
      </p:sp>
      <p:sp>
        <p:nvSpPr>
          <p:cNvPr id="55" name="TextBox 54">
            <a:extLst>
              <a:ext uri="{FF2B5EF4-FFF2-40B4-BE49-F238E27FC236}">
                <a16:creationId xmlns:a16="http://schemas.microsoft.com/office/drawing/2014/main" id="{2EF98E3C-10C6-EE45-92EA-6C34B3EA0004}"/>
              </a:ext>
            </a:extLst>
          </p:cNvPr>
          <p:cNvSpPr txBox="1"/>
          <p:nvPr/>
        </p:nvSpPr>
        <p:spPr>
          <a:xfrm>
            <a:off x="2993422" y="3579603"/>
            <a:ext cx="616194" cy="276999"/>
          </a:xfrm>
          <a:prstGeom prst="rect">
            <a:avLst/>
          </a:prstGeom>
          <a:noFill/>
        </p:spPr>
        <p:txBody>
          <a:bodyPr wrap="none" rtlCol="0">
            <a:spAutoFit/>
          </a:bodyPr>
          <a:lstStyle/>
          <a:p>
            <a:r>
              <a:rPr lang="en-US" sz="1200" dirty="0"/>
              <a:t>Scaling</a:t>
            </a:r>
          </a:p>
        </p:txBody>
      </p:sp>
      <p:sp>
        <p:nvSpPr>
          <p:cNvPr id="58" name="TextBox 57">
            <a:extLst>
              <a:ext uri="{FF2B5EF4-FFF2-40B4-BE49-F238E27FC236}">
                <a16:creationId xmlns:a16="http://schemas.microsoft.com/office/drawing/2014/main" id="{2C6A3D71-7B68-404B-9C2A-3E64E92BD1FB}"/>
              </a:ext>
            </a:extLst>
          </p:cNvPr>
          <p:cNvSpPr txBox="1"/>
          <p:nvPr/>
        </p:nvSpPr>
        <p:spPr>
          <a:xfrm>
            <a:off x="2946087" y="5442830"/>
            <a:ext cx="1117614" cy="461665"/>
          </a:xfrm>
          <a:prstGeom prst="rect">
            <a:avLst/>
          </a:prstGeom>
          <a:noFill/>
        </p:spPr>
        <p:txBody>
          <a:bodyPr wrap="none" rtlCol="0">
            <a:spAutoFit/>
          </a:bodyPr>
          <a:lstStyle/>
          <a:p>
            <a:pPr algn="ctr"/>
            <a:r>
              <a:rPr lang="en-US" sz="1200" dirty="0"/>
              <a:t>Dimensionality</a:t>
            </a:r>
          </a:p>
          <a:p>
            <a:pPr algn="ctr"/>
            <a:r>
              <a:rPr lang="en-US" sz="1200" dirty="0"/>
              <a:t>reduction</a:t>
            </a:r>
          </a:p>
        </p:txBody>
      </p:sp>
    </p:spTree>
    <p:extLst>
      <p:ext uri="{BB962C8B-B14F-4D97-AF65-F5344CB8AC3E}">
        <p14:creationId xmlns:p14="http://schemas.microsoft.com/office/powerpoint/2010/main" val="4285869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01150" y="945441"/>
            <a:ext cx="8382711" cy="4300536"/>
          </a:xfrm>
        </p:spPr>
        <p:txBody>
          <a:bodyPr lIns="91440">
            <a:normAutofit/>
          </a:bodyPr>
          <a:lstStyle/>
          <a:p>
            <a:pPr marL="514350" indent="-514350">
              <a:buFont typeface="+mj-lt"/>
              <a:buAutoNum type="arabicPeriod" startAt="4"/>
            </a:pPr>
            <a:r>
              <a:rPr lang="en-US" sz="1800" dirty="0"/>
              <a:t>Z scale the reduced variables (the PC’s)</a:t>
            </a:r>
          </a:p>
          <a:p>
            <a:pPr marL="514350" indent="-514350">
              <a:buFont typeface="+mj-lt"/>
              <a:buAutoNum type="arabicPeriod" startAt="4"/>
            </a:pPr>
            <a:endParaRPr lang="en-US" sz="1800" dirty="0"/>
          </a:p>
          <a:p>
            <a:pPr marL="514350" indent="-514350">
              <a:buFont typeface="+mj-lt"/>
              <a:buAutoNum type="arabicPeriod" startAt="4"/>
            </a:pPr>
            <a:endParaRPr lang="en-US" sz="1800" dirty="0"/>
          </a:p>
          <a:p>
            <a:pPr marL="514350" indent="-514350">
              <a:buFont typeface="+mj-lt"/>
              <a:buAutoNum type="arabicPeriod" startAt="4"/>
            </a:pPr>
            <a:endParaRPr lang="en-US" sz="1800" dirty="0"/>
          </a:p>
          <a:p>
            <a:pPr marL="514350" indent="-514350">
              <a:buFont typeface="+mj-lt"/>
              <a:buAutoNum type="arabicPeriod" startAt="4"/>
            </a:pPr>
            <a:endParaRPr lang="en-US" sz="1800" dirty="0"/>
          </a:p>
          <a:p>
            <a:pPr marL="514350" indent="-514350">
              <a:buFont typeface="+mj-lt"/>
              <a:buAutoNum type="arabicPeriod" startAt="4"/>
            </a:pPr>
            <a:r>
              <a:rPr lang="en-US" sz="1800" b="1" dirty="0"/>
              <a:t>Score 1</a:t>
            </a:r>
            <a:r>
              <a:rPr lang="en-US" sz="1800" dirty="0"/>
              <a:t>: The fraud score is any function of these </a:t>
            </a:r>
            <a:r>
              <a:rPr lang="en-US" sz="1800" dirty="0" err="1"/>
              <a:t>zscores</a:t>
            </a:r>
            <a:r>
              <a:rPr lang="en-US" sz="1800" dirty="0"/>
              <a:t> that looks for extremes:</a:t>
            </a:r>
          </a:p>
          <a:p>
            <a:pPr marL="514350" indent="-514350">
              <a:buFont typeface="+mj-lt"/>
              <a:buAutoNum type="arabicPeriod" startAt="4"/>
            </a:pPr>
            <a:endParaRPr lang="en-US" dirty="0"/>
          </a:p>
        </p:txBody>
      </p:sp>
      <p:sp>
        <p:nvSpPr>
          <p:cNvPr id="17410" name="Title 1"/>
          <p:cNvSpPr>
            <a:spLocks noGrp="1"/>
          </p:cNvSpPr>
          <p:nvPr>
            <p:ph type="title"/>
          </p:nvPr>
        </p:nvSpPr>
        <p:spPr>
          <a:xfrm>
            <a:off x="294582" y="360238"/>
            <a:ext cx="8601990" cy="319088"/>
          </a:xfrm>
        </p:spPr>
        <p:txBody>
          <a:bodyPr>
            <a:noAutofit/>
          </a:bodyPr>
          <a:lstStyle/>
          <a:p>
            <a:r>
              <a:rPr lang="en-US" sz="3600" dirty="0">
                <a:latin typeface="+mn-lt"/>
              </a:rPr>
              <a:t>Unsupervised Fraud Algorithm continued</a:t>
            </a:r>
          </a:p>
        </p:txBody>
      </p:sp>
      <p:sp>
        <p:nvSpPr>
          <p:cNvPr id="4" name="Slide Number Placeholder 3"/>
          <p:cNvSpPr>
            <a:spLocks noGrp="1"/>
          </p:cNvSpPr>
          <p:nvPr>
            <p:ph type="sldNum" sz="quarter" idx="11"/>
          </p:nvPr>
        </p:nvSpPr>
        <p:spPr/>
        <p:txBody>
          <a:bodyPr/>
          <a:lstStyle/>
          <a:p>
            <a:fld id="{02330697-FC26-4454-A3BE-90B07819C49A}" type="slidenum">
              <a:rPr lang="en-US" smtClean="0"/>
              <a:pPr/>
              <a:t>42</a:t>
            </a:fld>
            <a:endParaRPr lang="en-US" dirty="0"/>
          </a:p>
        </p:txBody>
      </p:sp>
      <p:cxnSp>
        <p:nvCxnSpPr>
          <p:cNvPr id="47" name="Straight Arrow Connector 46"/>
          <p:cNvCxnSpPr/>
          <p:nvPr/>
        </p:nvCxnSpPr>
        <p:spPr>
          <a:xfrm>
            <a:off x="3015628" y="2094603"/>
            <a:ext cx="889398"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28767" y="1623089"/>
            <a:ext cx="1308371" cy="923330"/>
          </a:xfrm>
          <a:prstGeom prst="rect">
            <a:avLst/>
          </a:prstGeom>
          <a:noFill/>
        </p:spPr>
        <p:txBody>
          <a:bodyPr wrap="none" rtlCol="0">
            <a:spAutoFit/>
          </a:bodyPr>
          <a:lstStyle/>
          <a:p>
            <a:r>
              <a:rPr lang="en-US" dirty="0"/>
              <a:t>PC</a:t>
            </a:r>
            <a:r>
              <a:rPr lang="en-US" baseline="-25000" dirty="0"/>
              <a:t>1</a:t>
            </a:r>
            <a:r>
              <a:rPr lang="en-US" dirty="0"/>
              <a:t>   </a:t>
            </a:r>
            <a:r>
              <a:rPr lang="mr-IN" dirty="0"/>
              <a:t>…</a:t>
            </a:r>
            <a:r>
              <a:rPr lang="en-US" dirty="0"/>
              <a:t>.  </a:t>
            </a:r>
            <a:r>
              <a:rPr lang="en-US" dirty="0" err="1"/>
              <a:t>PC</a:t>
            </a:r>
            <a:r>
              <a:rPr lang="en-US" baseline="-25000" dirty="0" err="1"/>
              <a:t>n</a:t>
            </a:r>
            <a:endParaRPr lang="en-US" dirty="0"/>
          </a:p>
          <a:p>
            <a:endParaRPr lang="en-US" dirty="0"/>
          </a:p>
          <a:p>
            <a:r>
              <a:rPr lang="en-US" dirty="0"/>
              <a:t>PC</a:t>
            </a:r>
            <a:r>
              <a:rPr lang="en-US" baseline="-25000" dirty="0"/>
              <a:t>1</a:t>
            </a:r>
            <a:r>
              <a:rPr lang="en-US" dirty="0"/>
              <a:t>   </a:t>
            </a:r>
            <a:r>
              <a:rPr lang="mr-IN" dirty="0"/>
              <a:t>…</a:t>
            </a:r>
            <a:r>
              <a:rPr lang="en-US" dirty="0"/>
              <a:t>.  </a:t>
            </a:r>
            <a:r>
              <a:rPr lang="en-US" dirty="0" err="1"/>
              <a:t>PC</a:t>
            </a:r>
            <a:r>
              <a:rPr lang="en-US" baseline="-25000" dirty="0" err="1"/>
              <a:t>n</a:t>
            </a:r>
            <a:endParaRPr lang="en-US" dirty="0"/>
          </a:p>
        </p:txBody>
      </p:sp>
      <p:sp>
        <p:nvSpPr>
          <p:cNvPr id="36" name="Double Bracket 35"/>
          <p:cNvSpPr/>
          <p:nvPr/>
        </p:nvSpPr>
        <p:spPr>
          <a:xfrm>
            <a:off x="1507251" y="1623089"/>
            <a:ext cx="1391255"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rot="16200000">
            <a:off x="1496489" y="1924299"/>
            <a:ext cx="343364" cy="369332"/>
          </a:xfrm>
          <a:prstGeom prst="rect">
            <a:avLst/>
          </a:prstGeom>
          <a:noFill/>
        </p:spPr>
        <p:txBody>
          <a:bodyPr wrap="none" rtlCol="0">
            <a:spAutoFit/>
          </a:bodyPr>
          <a:lstStyle/>
          <a:p>
            <a:r>
              <a:rPr lang="mr-IN" dirty="0"/>
              <a:t>…</a:t>
            </a:r>
            <a:endParaRPr lang="en-US" dirty="0"/>
          </a:p>
        </p:txBody>
      </p:sp>
      <p:sp>
        <p:nvSpPr>
          <p:cNvPr id="38" name="TextBox 37"/>
          <p:cNvSpPr txBox="1"/>
          <p:nvPr/>
        </p:nvSpPr>
        <p:spPr>
          <a:xfrm rot="16200000">
            <a:off x="2165250" y="1926090"/>
            <a:ext cx="343364" cy="369332"/>
          </a:xfrm>
          <a:prstGeom prst="rect">
            <a:avLst/>
          </a:prstGeom>
          <a:noFill/>
        </p:spPr>
        <p:txBody>
          <a:bodyPr wrap="none" rtlCol="0">
            <a:spAutoFit/>
          </a:bodyPr>
          <a:lstStyle/>
          <a:p>
            <a:r>
              <a:rPr lang="mr-IN" dirty="0"/>
              <a:t>…</a:t>
            </a:r>
            <a:endParaRPr lang="en-US" dirty="0"/>
          </a:p>
        </p:txBody>
      </p:sp>
      <p:sp>
        <p:nvSpPr>
          <p:cNvPr id="40" name="TextBox 39"/>
          <p:cNvSpPr txBox="1"/>
          <p:nvPr/>
        </p:nvSpPr>
        <p:spPr>
          <a:xfrm>
            <a:off x="916099" y="1863332"/>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41" name="TextBox 40"/>
          <p:cNvSpPr txBox="1"/>
          <p:nvPr/>
        </p:nvSpPr>
        <p:spPr>
          <a:xfrm>
            <a:off x="1696284" y="1270312"/>
            <a:ext cx="612668" cy="369332"/>
          </a:xfrm>
          <a:prstGeom prst="rect">
            <a:avLst/>
          </a:prstGeom>
          <a:noFill/>
        </p:spPr>
        <p:txBody>
          <a:bodyPr wrap="none" rtlCol="0">
            <a:spAutoFit/>
          </a:bodyPr>
          <a:lstStyle/>
          <a:p>
            <a:r>
              <a:rPr lang="en-US" dirty="0"/>
              <a:t>~10</a:t>
            </a:r>
            <a:r>
              <a:rPr lang="en-US" baseline="30000" dirty="0"/>
              <a:t>1</a:t>
            </a:r>
            <a:endParaRPr lang="en-US" dirty="0"/>
          </a:p>
        </p:txBody>
      </p:sp>
      <p:sp>
        <p:nvSpPr>
          <p:cNvPr id="53" name="TextBox 52"/>
          <p:cNvSpPr txBox="1"/>
          <p:nvPr/>
        </p:nvSpPr>
        <p:spPr>
          <a:xfrm>
            <a:off x="4682603" y="1673948"/>
            <a:ext cx="1007007" cy="923330"/>
          </a:xfrm>
          <a:prstGeom prst="rect">
            <a:avLst/>
          </a:prstGeom>
          <a:noFill/>
        </p:spPr>
        <p:txBody>
          <a:bodyPr wrap="none" rtlCol="0">
            <a:spAutoFit/>
          </a:bodyPr>
          <a:lstStyle/>
          <a:p>
            <a:r>
              <a:rPr lang="en-US" dirty="0"/>
              <a:t>z</a:t>
            </a:r>
            <a:r>
              <a:rPr lang="en-US" baseline="-25000" dirty="0"/>
              <a:t>1</a:t>
            </a:r>
            <a:r>
              <a:rPr lang="en-US" dirty="0"/>
              <a:t>   </a:t>
            </a:r>
            <a:r>
              <a:rPr lang="mr-IN" dirty="0"/>
              <a:t>…</a:t>
            </a:r>
            <a:r>
              <a:rPr lang="en-US" dirty="0"/>
              <a:t>.  </a:t>
            </a:r>
            <a:r>
              <a:rPr lang="en-US" dirty="0" err="1"/>
              <a:t>z</a:t>
            </a:r>
            <a:r>
              <a:rPr lang="en-US" baseline="-25000" dirty="0" err="1"/>
              <a:t>n</a:t>
            </a:r>
            <a:endParaRPr lang="en-US" baseline="-25000" dirty="0"/>
          </a:p>
          <a:p>
            <a:endParaRPr lang="en-US" dirty="0"/>
          </a:p>
          <a:p>
            <a:r>
              <a:rPr lang="en-US" dirty="0"/>
              <a:t>z</a:t>
            </a:r>
            <a:r>
              <a:rPr lang="en-US" baseline="-25000" dirty="0"/>
              <a:t>1</a:t>
            </a:r>
            <a:r>
              <a:rPr lang="en-US" dirty="0"/>
              <a:t>   </a:t>
            </a:r>
            <a:r>
              <a:rPr lang="mr-IN" dirty="0"/>
              <a:t>…</a:t>
            </a:r>
            <a:r>
              <a:rPr lang="en-US" dirty="0"/>
              <a:t>.  </a:t>
            </a:r>
            <a:r>
              <a:rPr lang="en-US" dirty="0" err="1"/>
              <a:t>z</a:t>
            </a:r>
            <a:r>
              <a:rPr lang="en-US" baseline="-25000" dirty="0" err="1"/>
              <a:t>n</a:t>
            </a:r>
            <a:endParaRPr lang="en-US" baseline="-25000" dirty="0"/>
          </a:p>
        </p:txBody>
      </p:sp>
      <p:sp>
        <p:nvSpPr>
          <p:cNvPr id="55" name="Double Bracket 54"/>
          <p:cNvSpPr/>
          <p:nvPr/>
        </p:nvSpPr>
        <p:spPr>
          <a:xfrm>
            <a:off x="4661087" y="1673948"/>
            <a:ext cx="1103187"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rot="16200000">
            <a:off x="4650325" y="1975158"/>
            <a:ext cx="343364" cy="369332"/>
          </a:xfrm>
          <a:prstGeom prst="rect">
            <a:avLst/>
          </a:prstGeom>
          <a:noFill/>
        </p:spPr>
        <p:txBody>
          <a:bodyPr wrap="none" rtlCol="0">
            <a:spAutoFit/>
          </a:bodyPr>
          <a:lstStyle/>
          <a:p>
            <a:r>
              <a:rPr lang="mr-IN" dirty="0"/>
              <a:t>…</a:t>
            </a:r>
            <a:endParaRPr lang="en-US" dirty="0"/>
          </a:p>
        </p:txBody>
      </p:sp>
      <p:sp>
        <p:nvSpPr>
          <p:cNvPr id="57" name="TextBox 56"/>
          <p:cNvSpPr txBox="1"/>
          <p:nvPr/>
        </p:nvSpPr>
        <p:spPr>
          <a:xfrm rot="16200000">
            <a:off x="5319086" y="1976949"/>
            <a:ext cx="343364" cy="369332"/>
          </a:xfrm>
          <a:prstGeom prst="rect">
            <a:avLst/>
          </a:prstGeom>
          <a:noFill/>
        </p:spPr>
        <p:txBody>
          <a:bodyPr wrap="none" rtlCol="0">
            <a:spAutoFit/>
          </a:bodyPr>
          <a:lstStyle/>
          <a:p>
            <a:r>
              <a:rPr lang="mr-IN" dirty="0"/>
              <a:t>…</a:t>
            </a:r>
            <a:endParaRPr lang="en-US" dirty="0"/>
          </a:p>
        </p:txBody>
      </p:sp>
      <p:sp>
        <p:nvSpPr>
          <p:cNvPr id="59" name="TextBox 58"/>
          <p:cNvSpPr txBox="1"/>
          <p:nvPr/>
        </p:nvSpPr>
        <p:spPr>
          <a:xfrm>
            <a:off x="4069935" y="1914191"/>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60" name="TextBox 59"/>
          <p:cNvSpPr txBox="1"/>
          <p:nvPr/>
        </p:nvSpPr>
        <p:spPr>
          <a:xfrm>
            <a:off x="4850120" y="1321171"/>
            <a:ext cx="612668" cy="369332"/>
          </a:xfrm>
          <a:prstGeom prst="rect">
            <a:avLst/>
          </a:prstGeom>
          <a:noFill/>
        </p:spPr>
        <p:txBody>
          <a:bodyPr wrap="none" rtlCol="0">
            <a:spAutoFit/>
          </a:bodyPr>
          <a:lstStyle/>
          <a:p>
            <a:r>
              <a:rPr lang="en-US" dirty="0"/>
              <a:t>~10</a:t>
            </a:r>
            <a:r>
              <a:rPr lang="en-US" baseline="30000" dirty="0"/>
              <a:t>1</a:t>
            </a:r>
            <a:endParaRPr lang="en-US" dirty="0"/>
          </a:p>
        </p:txBody>
      </p:sp>
      <p:pic>
        <p:nvPicPr>
          <p:cNvPr id="61" name="Picture 60"/>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547983" y="1866490"/>
            <a:ext cx="1877333" cy="586667"/>
          </a:xfrm>
          <a:prstGeom prst="rect">
            <a:avLst/>
          </a:prstGeom>
        </p:spPr>
      </p:pic>
      <p:sp>
        <p:nvSpPr>
          <p:cNvPr id="15" name="TextBox 14"/>
          <p:cNvSpPr txBox="1"/>
          <p:nvPr/>
        </p:nvSpPr>
        <p:spPr>
          <a:xfrm>
            <a:off x="917240" y="3337542"/>
            <a:ext cx="7979332" cy="3139321"/>
          </a:xfrm>
          <a:prstGeom prst="rect">
            <a:avLst/>
          </a:prstGeom>
          <a:noFill/>
        </p:spPr>
        <p:txBody>
          <a:bodyPr wrap="square" rtlCol="0">
            <a:spAutoFit/>
          </a:bodyPr>
          <a:lstStyle/>
          <a:p>
            <a:endParaRPr lang="en-US" dirty="0"/>
          </a:p>
          <a:p>
            <a:endParaRPr lang="en-US" dirty="0"/>
          </a:p>
          <a:p>
            <a:r>
              <a:rPr lang="en-US" b="1" dirty="0"/>
              <a:t>Score 2</a:t>
            </a:r>
            <a:r>
              <a:rPr lang="en-US" dirty="0"/>
              <a:t>: (a) train an autoencoder on all the data to reproduce the </a:t>
            </a:r>
            <a:r>
              <a:rPr lang="en-US" b="1" dirty="0"/>
              <a:t>z scaled PC </a:t>
            </a:r>
            <a:r>
              <a:rPr lang="en-US" dirty="0"/>
              <a:t>records, then (b) the fraud score is any measure of difference between the original input record and the autoencoder output record, for example</a:t>
            </a:r>
          </a:p>
          <a:p>
            <a:endParaRPr lang="en-US" dirty="0"/>
          </a:p>
          <a:p>
            <a:endParaRPr lang="en-US" dirty="0"/>
          </a:p>
          <a:p>
            <a:endParaRPr lang="en-US" dirty="0"/>
          </a:p>
          <a:p>
            <a:endParaRPr lang="en-US" dirty="0"/>
          </a:p>
          <a:p>
            <a:r>
              <a:rPr lang="en-US" dirty="0"/>
              <a:t>Combine the two scores using weighted average rank orders to get the </a:t>
            </a:r>
            <a:r>
              <a:rPr lang="en-US" b="1" dirty="0"/>
              <a:t>final score</a:t>
            </a:r>
          </a:p>
          <a:p>
            <a:endParaRPr lang="en-US" dirty="0"/>
          </a:p>
        </p:txBody>
      </p:sp>
      <p:sp>
        <p:nvSpPr>
          <p:cNvPr id="2" name="TextBox 1"/>
          <p:cNvSpPr txBox="1"/>
          <p:nvPr/>
        </p:nvSpPr>
        <p:spPr>
          <a:xfrm>
            <a:off x="7037862" y="4907202"/>
            <a:ext cx="1917468" cy="553998"/>
          </a:xfrm>
          <a:prstGeom prst="rect">
            <a:avLst/>
          </a:prstGeom>
          <a:noFill/>
        </p:spPr>
        <p:txBody>
          <a:bodyPr wrap="square" rtlCol="0">
            <a:spAutoFit/>
          </a:bodyPr>
          <a:lstStyle/>
          <a:p>
            <a:pPr algn="ctr"/>
            <a:r>
              <a:rPr lang="en-US" sz="1000" dirty="0"/>
              <a:t>Note that these score formulas are identical. The first finds the distance from the origin.</a:t>
            </a:r>
          </a:p>
        </p:txBody>
      </p:sp>
      <p:sp>
        <p:nvSpPr>
          <p:cNvPr id="3" name="TextBox 2">
            <a:extLst>
              <a:ext uri="{FF2B5EF4-FFF2-40B4-BE49-F238E27FC236}">
                <a16:creationId xmlns:a16="http://schemas.microsoft.com/office/drawing/2014/main" id="{AE628543-F737-704D-B136-328408FAA3C4}"/>
              </a:ext>
            </a:extLst>
          </p:cNvPr>
          <p:cNvSpPr txBox="1"/>
          <p:nvPr/>
        </p:nvSpPr>
        <p:spPr>
          <a:xfrm>
            <a:off x="401150" y="3891539"/>
            <a:ext cx="457332" cy="2308324"/>
          </a:xfrm>
          <a:prstGeom prst="rect">
            <a:avLst/>
          </a:prstGeom>
          <a:noFill/>
        </p:spPr>
        <p:txBody>
          <a:bodyPr wrap="square" rtlCol="0">
            <a:spAutoFit/>
          </a:bodyPr>
          <a:lstStyle/>
          <a:p>
            <a:r>
              <a:rPr lang="en-US" dirty="0"/>
              <a:t>6.</a:t>
            </a:r>
          </a:p>
          <a:p>
            <a:endParaRPr lang="en-US" dirty="0"/>
          </a:p>
          <a:p>
            <a:endParaRPr lang="en-US" dirty="0"/>
          </a:p>
          <a:p>
            <a:endParaRPr lang="en-US" dirty="0"/>
          </a:p>
          <a:p>
            <a:endParaRPr lang="en-US" dirty="0"/>
          </a:p>
          <a:p>
            <a:endParaRPr lang="en-US" dirty="0"/>
          </a:p>
          <a:p>
            <a:endParaRPr lang="en-US" dirty="0"/>
          </a:p>
          <a:p>
            <a:r>
              <a:rPr lang="en-US" dirty="0"/>
              <a:t>7. </a:t>
            </a:r>
          </a:p>
        </p:txBody>
      </p:sp>
      <p:pic>
        <p:nvPicPr>
          <p:cNvPr id="5" name="Picture 4">
            <a:extLst>
              <a:ext uri="{FF2B5EF4-FFF2-40B4-BE49-F238E27FC236}">
                <a16:creationId xmlns:a16="http://schemas.microsoft.com/office/drawing/2014/main" id="{BE3E43F2-D4FB-D444-BDB3-1E11B43B7284}"/>
              </a:ext>
            </a:extLst>
          </p:cNvPr>
          <p:cNvPicPr>
            <a:picLocks noChangeAspect="1"/>
          </p:cNvPicPr>
          <p:nvPr/>
        </p:nvPicPr>
        <p:blipFill>
          <a:blip r:embed="rId5"/>
          <a:stretch>
            <a:fillRect/>
          </a:stretch>
        </p:blipFill>
        <p:spPr>
          <a:xfrm>
            <a:off x="2837138" y="3133279"/>
            <a:ext cx="3333848" cy="728507"/>
          </a:xfrm>
          <a:prstGeom prst="rect">
            <a:avLst/>
          </a:prstGeom>
        </p:spPr>
      </p:pic>
      <p:pic>
        <p:nvPicPr>
          <p:cNvPr id="7" name="Picture 6">
            <a:extLst>
              <a:ext uri="{FF2B5EF4-FFF2-40B4-BE49-F238E27FC236}">
                <a16:creationId xmlns:a16="http://schemas.microsoft.com/office/drawing/2014/main" id="{C2F72462-95F1-2E40-8521-3AB44CEA9D6F}"/>
              </a:ext>
            </a:extLst>
          </p:cNvPr>
          <p:cNvPicPr>
            <a:picLocks noChangeAspect="1"/>
          </p:cNvPicPr>
          <p:nvPr/>
        </p:nvPicPr>
        <p:blipFill>
          <a:blip r:embed="rId6"/>
          <a:stretch>
            <a:fillRect/>
          </a:stretch>
        </p:blipFill>
        <p:spPr>
          <a:xfrm>
            <a:off x="2672455" y="4785470"/>
            <a:ext cx="3840099" cy="728507"/>
          </a:xfrm>
          <a:prstGeom prst="rect">
            <a:avLst/>
          </a:prstGeom>
        </p:spPr>
      </p:pic>
      <p:sp>
        <p:nvSpPr>
          <p:cNvPr id="8" name="TextBox 7">
            <a:extLst>
              <a:ext uri="{FF2B5EF4-FFF2-40B4-BE49-F238E27FC236}">
                <a16:creationId xmlns:a16="http://schemas.microsoft.com/office/drawing/2014/main" id="{EE762776-6F7E-E04B-A549-598ED6C757A1}"/>
              </a:ext>
            </a:extLst>
          </p:cNvPr>
          <p:cNvSpPr txBox="1"/>
          <p:nvPr/>
        </p:nvSpPr>
        <p:spPr>
          <a:xfrm>
            <a:off x="667265" y="191530"/>
            <a:ext cx="184731" cy="369332"/>
          </a:xfrm>
          <a:prstGeom prst="rect">
            <a:avLst/>
          </a:prstGeom>
          <a:noFill/>
        </p:spPr>
        <p:txBody>
          <a:bodyPr wrap="none" rtlCol="0">
            <a:spAutoFit/>
          </a:bodyPr>
          <a:lstStyle/>
          <a:p>
            <a:endParaRPr lang="en-US"/>
          </a:p>
        </p:txBody>
      </p:sp>
      <p:sp>
        <p:nvSpPr>
          <p:cNvPr id="25" name="TextBox 24">
            <a:extLst>
              <a:ext uri="{FF2B5EF4-FFF2-40B4-BE49-F238E27FC236}">
                <a16:creationId xmlns:a16="http://schemas.microsoft.com/office/drawing/2014/main" id="{E3CA414E-4ABB-004B-84A8-D86B773D6DB8}"/>
              </a:ext>
            </a:extLst>
          </p:cNvPr>
          <p:cNvSpPr txBox="1"/>
          <p:nvPr/>
        </p:nvSpPr>
        <p:spPr>
          <a:xfrm>
            <a:off x="3120193" y="1775691"/>
            <a:ext cx="616194" cy="276999"/>
          </a:xfrm>
          <a:prstGeom prst="rect">
            <a:avLst/>
          </a:prstGeom>
          <a:noFill/>
        </p:spPr>
        <p:txBody>
          <a:bodyPr wrap="none" rtlCol="0">
            <a:spAutoFit/>
          </a:bodyPr>
          <a:lstStyle/>
          <a:p>
            <a:r>
              <a:rPr lang="en-US" sz="1200" dirty="0"/>
              <a:t>Scaling</a:t>
            </a:r>
          </a:p>
        </p:txBody>
      </p:sp>
      <p:sp>
        <p:nvSpPr>
          <p:cNvPr id="26" name="TextBox 25">
            <a:extLst>
              <a:ext uri="{FF2B5EF4-FFF2-40B4-BE49-F238E27FC236}">
                <a16:creationId xmlns:a16="http://schemas.microsoft.com/office/drawing/2014/main" id="{2B8A4547-2DC2-B241-93DC-483C44B4D243}"/>
              </a:ext>
            </a:extLst>
          </p:cNvPr>
          <p:cNvSpPr txBox="1"/>
          <p:nvPr/>
        </p:nvSpPr>
        <p:spPr>
          <a:xfrm>
            <a:off x="6473521" y="2473020"/>
            <a:ext cx="2106667" cy="215444"/>
          </a:xfrm>
          <a:prstGeom prst="rect">
            <a:avLst/>
          </a:prstGeom>
          <a:noFill/>
        </p:spPr>
        <p:txBody>
          <a:bodyPr wrap="none" rtlCol="0">
            <a:spAutoFit/>
          </a:bodyPr>
          <a:lstStyle/>
          <a:p>
            <a:r>
              <a:rPr lang="en-US" sz="800" dirty="0"/>
              <a:t>These are different z’s from the previous page</a:t>
            </a:r>
          </a:p>
        </p:txBody>
      </p:sp>
    </p:spTree>
    <p:extLst>
      <p:ext uri="{BB962C8B-B14F-4D97-AF65-F5344CB8AC3E}">
        <p14:creationId xmlns:p14="http://schemas.microsoft.com/office/powerpoint/2010/main" val="2116967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286" y="30351"/>
            <a:ext cx="8167428" cy="1325563"/>
          </a:xfrm>
        </p:spPr>
        <p:txBody>
          <a:bodyPr>
            <a:normAutofit/>
          </a:bodyPr>
          <a:lstStyle/>
          <a:p>
            <a:r>
              <a:rPr lang="en-US" sz="3600" dirty="0">
                <a:latin typeface="+mn-lt"/>
              </a:rPr>
              <a:t>How To Use an Unsupervised Fraud Model</a:t>
            </a:r>
          </a:p>
        </p:txBody>
      </p:sp>
      <p:sp>
        <p:nvSpPr>
          <p:cNvPr id="5" name="Slide Number Placeholder 4"/>
          <p:cNvSpPr>
            <a:spLocks noGrp="1"/>
          </p:cNvSpPr>
          <p:nvPr>
            <p:ph type="sldNum" sz="quarter" idx="12"/>
          </p:nvPr>
        </p:nvSpPr>
        <p:spPr/>
        <p:txBody>
          <a:bodyPr/>
          <a:lstStyle/>
          <a:p>
            <a:fld id="{88CD9788-50B9-FE4F-BD86-303CACCBE7E1}" type="slidenum">
              <a:rPr lang="en-US" smtClean="0"/>
              <a:t>43</a:t>
            </a:fld>
            <a:endParaRPr lang="en-US"/>
          </a:p>
        </p:txBody>
      </p:sp>
      <p:grpSp>
        <p:nvGrpSpPr>
          <p:cNvPr id="21" name="Group 20">
            <a:extLst>
              <a:ext uri="{FF2B5EF4-FFF2-40B4-BE49-F238E27FC236}">
                <a16:creationId xmlns:a16="http://schemas.microsoft.com/office/drawing/2014/main" id="{1584A027-B1D2-9044-8A47-BB5E5F0E6D14}"/>
              </a:ext>
            </a:extLst>
          </p:cNvPr>
          <p:cNvGrpSpPr/>
          <p:nvPr/>
        </p:nvGrpSpPr>
        <p:grpSpPr>
          <a:xfrm>
            <a:off x="1462055" y="1460679"/>
            <a:ext cx="931545" cy="1219200"/>
            <a:chOff x="1022985" y="1588770"/>
            <a:chExt cx="931545" cy="1219200"/>
          </a:xfrm>
        </p:grpSpPr>
        <p:cxnSp>
          <p:nvCxnSpPr>
            <p:cNvPr id="8" name="Straight Connector 7">
              <a:extLst>
                <a:ext uri="{FF2B5EF4-FFF2-40B4-BE49-F238E27FC236}">
                  <a16:creationId xmlns:a16="http://schemas.microsoft.com/office/drawing/2014/main" id="{741FBB8A-E19F-2745-9CA4-DDE33A06B1A6}"/>
                </a:ext>
              </a:extLst>
            </p:cNvPr>
            <p:cNvCxnSpPr/>
            <p:nvPr/>
          </p:nvCxnSpPr>
          <p:spPr>
            <a:xfrm>
              <a:off x="1022985" y="158877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A93608C-DD9D-9A46-A9C1-EAD3D6791140}"/>
                </a:ext>
              </a:extLst>
            </p:cNvPr>
            <p:cNvCxnSpPr/>
            <p:nvPr/>
          </p:nvCxnSpPr>
          <p:spPr>
            <a:xfrm>
              <a:off x="1022985" y="207645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F7878EA-304A-CE45-B21E-1FE373BE143E}"/>
                </a:ext>
              </a:extLst>
            </p:cNvPr>
            <p:cNvCxnSpPr/>
            <p:nvPr/>
          </p:nvCxnSpPr>
          <p:spPr>
            <a:xfrm>
              <a:off x="1022985" y="232029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2C353C-99DC-EF4E-88DB-86E188DEE69F}"/>
                </a:ext>
              </a:extLst>
            </p:cNvPr>
            <p:cNvCxnSpPr/>
            <p:nvPr/>
          </p:nvCxnSpPr>
          <p:spPr>
            <a:xfrm>
              <a:off x="1022985" y="244221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45D759B-D7B9-5849-8D3B-B6E4C900AF04}"/>
                </a:ext>
              </a:extLst>
            </p:cNvPr>
            <p:cNvCxnSpPr/>
            <p:nvPr/>
          </p:nvCxnSpPr>
          <p:spPr>
            <a:xfrm>
              <a:off x="1022985" y="256413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26476-CAE1-954A-B7E6-C94566E103B8}"/>
                </a:ext>
              </a:extLst>
            </p:cNvPr>
            <p:cNvCxnSpPr/>
            <p:nvPr/>
          </p:nvCxnSpPr>
          <p:spPr>
            <a:xfrm>
              <a:off x="1022985" y="268605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737677-3F8E-A443-A078-084B418C2AE5}"/>
                </a:ext>
              </a:extLst>
            </p:cNvPr>
            <p:cNvCxnSpPr/>
            <p:nvPr/>
          </p:nvCxnSpPr>
          <p:spPr>
            <a:xfrm>
              <a:off x="1022985" y="280797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E3E3799-C737-084B-A152-6F1A0151B204}"/>
                </a:ext>
              </a:extLst>
            </p:cNvPr>
            <p:cNvCxnSpPr/>
            <p:nvPr/>
          </p:nvCxnSpPr>
          <p:spPr>
            <a:xfrm>
              <a:off x="1022985" y="183261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5B7F2A5-70C5-2345-9372-EEFB5F491351}"/>
                </a:ext>
              </a:extLst>
            </p:cNvPr>
            <p:cNvCxnSpPr/>
            <p:nvPr/>
          </p:nvCxnSpPr>
          <p:spPr>
            <a:xfrm>
              <a:off x="1022985" y="195453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E19730-B5C4-BF43-8CA4-61728F53FE62}"/>
                </a:ext>
              </a:extLst>
            </p:cNvPr>
            <p:cNvCxnSpPr/>
            <p:nvPr/>
          </p:nvCxnSpPr>
          <p:spPr>
            <a:xfrm>
              <a:off x="1022985" y="219837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794EE1-7BB4-524D-81DE-3CEC5D849480}"/>
                </a:ext>
              </a:extLst>
            </p:cNvPr>
            <p:cNvCxnSpPr/>
            <p:nvPr/>
          </p:nvCxnSpPr>
          <p:spPr>
            <a:xfrm>
              <a:off x="1022985" y="1710690"/>
              <a:ext cx="93154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96424DD7-23B1-1540-ABE9-AEFB5D9D38D7}"/>
              </a:ext>
            </a:extLst>
          </p:cNvPr>
          <p:cNvGrpSpPr/>
          <p:nvPr/>
        </p:nvGrpSpPr>
        <p:grpSpPr>
          <a:xfrm>
            <a:off x="6196331" y="1320443"/>
            <a:ext cx="1130535" cy="1499673"/>
            <a:chOff x="4941570" y="1447256"/>
            <a:chExt cx="1130535" cy="1499673"/>
          </a:xfrm>
        </p:grpSpPr>
        <p:grpSp>
          <p:nvGrpSpPr>
            <p:cNvPr id="22" name="Group 21">
              <a:extLst>
                <a:ext uri="{FF2B5EF4-FFF2-40B4-BE49-F238E27FC236}">
                  <a16:creationId xmlns:a16="http://schemas.microsoft.com/office/drawing/2014/main" id="{81F0ED17-E80F-8246-AAE4-369F7813CC7F}"/>
                </a:ext>
              </a:extLst>
            </p:cNvPr>
            <p:cNvGrpSpPr/>
            <p:nvPr/>
          </p:nvGrpSpPr>
          <p:grpSpPr>
            <a:xfrm>
              <a:off x="4941570" y="1617345"/>
              <a:ext cx="931545" cy="1219200"/>
              <a:chOff x="1022985" y="1588770"/>
              <a:chExt cx="931545" cy="1219200"/>
            </a:xfrm>
          </p:grpSpPr>
          <p:cxnSp>
            <p:nvCxnSpPr>
              <p:cNvPr id="23" name="Straight Connector 22">
                <a:extLst>
                  <a:ext uri="{FF2B5EF4-FFF2-40B4-BE49-F238E27FC236}">
                    <a16:creationId xmlns:a16="http://schemas.microsoft.com/office/drawing/2014/main" id="{49B1885E-B77B-E343-AA75-44DA7C57C9BA}"/>
                  </a:ext>
                </a:extLst>
              </p:cNvPr>
              <p:cNvCxnSpPr/>
              <p:nvPr/>
            </p:nvCxnSpPr>
            <p:spPr>
              <a:xfrm>
                <a:off x="1022985" y="158877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2EB11DB-03B9-574C-97BF-97D7F213656B}"/>
                  </a:ext>
                </a:extLst>
              </p:cNvPr>
              <p:cNvCxnSpPr/>
              <p:nvPr/>
            </p:nvCxnSpPr>
            <p:spPr>
              <a:xfrm>
                <a:off x="1022985" y="207645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727B93-9678-E542-8D00-1B7B26871EC3}"/>
                  </a:ext>
                </a:extLst>
              </p:cNvPr>
              <p:cNvCxnSpPr/>
              <p:nvPr/>
            </p:nvCxnSpPr>
            <p:spPr>
              <a:xfrm>
                <a:off x="1022985" y="232029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870CC5-D860-AE44-A04D-41F73DFAB488}"/>
                  </a:ext>
                </a:extLst>
              </p:cNvPr>
              <p:cNvCxnSpPr/>
              <p:nvPr/>
            </p:nvCxnSpPr>
            <p:spPr>
              <a:xfrm>
                <a:off x="1022985" y="244221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62FC8ED-689F-CC4C-BF98-3277C29F4273}"/>
                  </a:ext>
                </a:extLst>
              </p:cNvPr>
              <p:cNvCxnSpPr/>
              <p:nvPr/>
            </p:nvCxnSpPr>
            <p:spPr>
              <a:xfrm>
                <a:off x="1022985" y="256413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05891B-0E12-6149-9D87-797E6233AD04}"/>
                  </a:ext>
                </a:extLst>
              </p:cNvPr>
              <p:cNvCxnSpPr/>
              <p:nvPr/>
            </p:nvCxnSpPr>
            <p:spPr>
              <a:xfrm>
                <a:off x="1022985" y="268605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64D2839-474B-4F4E-8CCA-AD77C5A78E3F}"/>
                  </a:ext>
                </a:extLst>
              </p:cNvPr>
              <p:cNvCxnSpPr/>
              <p:nvPr/>
            </p:nvCxnSpPr>
            <p:spPr>
              <a:xfrm>
                <a:off x="1022985" y="280797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81AEB25-3215-2F45-925B-A00286EEFEC4}"/>
                  </a:ext>
                </a:extLst>
              </p:cNvPr>
              <p:cNvCxnSpPr/>
              <p:nvPr/>
            </p:nvCxnSpPr>
            <p:spPr>
              <a:xfrm>
                <a:off x="1022985" y="183261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A0F476-5B86-AF41-8238-7AADDC67B870}"/>
                  </a:ext>
                </a:extLst>
              </p:cNvPr>
              <p:cNvCxnSpPr/>
              <p:nvPr/>
            </p:nvCxnSpPr>
            <p:spPr>
              <a:xfrm>
                <a:off x="1022985" y="195453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07A1C93-398D-3544-9FB8-D69E27325A91}"/>
                  </a:ext>
                </a:extLst>
              </p:cNvPr>
              <p:cNvCxnSpPr/>
              <p:nvPr/>
            </p:nvCxnSpPr>
            <p:spPr>
              <a:xfrm>
                <a:off x="1022985" y="219837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E6338A-D41F-4D4A-807F-81E4371FDDAD}"/>
                  </a:ext>
                </a:extLst>
              </p:cNvPr>
              <p:cNvCxnSpPr/>
              <p:nvPr/>
            </p:nvCxnSpPr>
            <p:spPr>
              <a:xfrm>
                <a:off x="1022985" y="1710690"/>
                <a:ext cx="93154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B0E65A84-76BF-6741-8FB5-3A7A442A9464}"/>
                </a:ext>
              </a:extLst>
            </p:cNvPr>
            <p:cNvSpPr txBox="1"/>
            <p:nvPr/>
          </p:nvSpPr>
          <p:spPr>
            <a:xfrm>
              <a:off x="5826525" y="1447256"/>
              <a:ext cx="245580" cy="276999"/>
            </a:xfrm>
            <a:prstGeom prst="rect">
              <a:avLst/>
            </a:prstGeom>
            <a:noFill/>
          </p:spPr>
          <p:txBody>
            <a:bodyPr wrap="none" rtlCol="0">
              <a:spAutoFit/>
            </a:bodyPr>
            <a:lstStyle/>
            <a:p>
              <a:r>
                <a:rPr lang="en-US" sz="1200" dirty="0"/>
                <a:t>s</a:t>
              </a:r>
            </a:p>
          </p:txBody>
        </p:sp>
        <p:sp>
          <p:nvSpPr>
            <p:cNvPr id="35" name="TextBox 34">
              <a:extLst>
                <a:ext uri="{FF2B5EF4-FFF2-40B4-BE49-F238E27FC236}">
                  <a16:creationId xmlns:a16="http://schemas.microsoft.com/office/drawing/2014/main" id="{DDE7A29B-4BDF-D741-86E3-512502FB9BC3}"/>
                </a:ext>
              </a:extLst>
            </p:cNvPr>
            <p:cNvSpPr txBox="1"/>
            <p:nvPr/>
          </p:nvSpPr>
          <p:spPr>
            <a:xfrm>
              <a:off x="5826525" y="1691790"/>
              <a:ext cx="245580" cy="276999"/>
            </a:xfrm>
            <a:prstGeom prst="rect">
              <a:avLst/>
            </a:prstGeom>
            <a:noFill/>
          </p:spPr>
          <p:txBody>
            <a:bodyPr wrap="none" rtlCol="0">
              <a:spAutoFit/>
            </a:bodyPr>
            <a:lstStyle/>
            <a:p>
              <a:r>
                <a:rPr lang="en-US" sz="1200" dirty="0"/>
                <a:t>s</a:t>
              </a:r>
            </a:p>
          </p:txBody>
        </p:sp>
        <p:sp>
          <p:nvSpPr>
            <p:cNvPr id="36" name="TextBox 35">
              <a:extLst>
                <a:ext uri="{FF2B5EF4-FFF2-40B4-BE49-F238E27FC236}">
                  <a16:creationId xmlns:a16="http://schemas.microsoft.com/office/drawing/2014/main" id="{6CF923A4-D8D4-0740-B7B0-174B06E9FC7B}"/>
                </a:ext>
              </a:extLst>
            </p:cNvPr>
            <p:cNvSpPr txBox="1"/>
            <p:nvPr/>
          </p:nvSpPr>
          <p:spPr>
            <a:xfrm>
              <a:off x="5826525" y="2669930"/>
              <a:ext cx="245580" cy="276999"/>
            </a:xfrm>
            <a:prstGeom prst="rect">
              <a:avLst/>
            </a:prstGeom>
            <a:noFill/>
          </p:spPr>
          <p:txBody>
            <a:bodyPr wrap="none" rtlCol="0">
              <a:spAutoFit/>
            </a:bodyPr>
            <a:lstStyle/>
            <a:p>
              <a:r>
                <a:rPr lang="en-US" sz="1200" dirty="0"/>
                <a:t>s</a:t>
              </a:r>
            </a:p>
          </p:txBody>
        </p:sp>
        <p:sp>
          <p:nvSpPr>
            <p:cNvPr id="37" name="TextBox 36">
              <a:extLst>
                <a:ext uri="{FF2B5EF4-FFF2-40B4-BE49-F238E27FC236}">
                  <a16:creationId xmlns:a16="http://schemas.microsoft.com/office/drawing/2014/main" id="{E58BA64F-0C57-2140-8A74-7969F0D70DD0}"/>
                </a:ext>
              </a:extLst>
            </p:cNvPr>
            <p:cNvSpPr txBox="1"/>
            <p:nvPr/>
          </p:nvSpPr>
          <p:spPr>
            <a:xfrm>
              <a:off x="5826525" y="2303125"/>
              <a:ext cx="245580" cy="276999"/>
            </a:xfrm>
            <a:prstGeom prst="rect">
              <a:avLst/>
            </a:prstGeom>
            <a:noFill/>
          </p:spPr>
          <p:txBody>
            <a:bodyPr wrap="none" rtlCol="0">
              <a:spAutoFit/>
            </a:bodyPr>
            <a:lstStyle/>
            <a:p>
              <a:r>
                <a:rPr lang="en-US" sz="1200" dirty="0"/>
                <a:t>s</a:t>
              </a:r>
            </a:p>
          </p:txBody>
        </p:sp>
        <p:sp>
          <p:nvSpPr>
            <p:cNvPr id="38" name="TextBox 37">
              <a:extLst>
                <a:ext uri="{FF2B5EF4-FFF2-40B4-BE49-F238E27FC236}">
                  <a16:creationId xmlns:a16="http://schemas.microsoft.com/office/drawing/2014/main" id="{2473346B-8AF2-BB4C-B1B1-7379001FD399}"/>
                </a:ext>
              </a:extLst>
            </p:cNvPr>
            <p:cNvSpPr txBox="1"/>
            <p:nvPr/>
          </p:nvSpPr>
          <p:spPr>
            <a:xfrm>
              <a:off x="5826525" y="2058591"/>
              <a:ext cx="245580" cy="276999"/>
            </a:xfrm>
            <a:prstGeom prst="rect">
              <a:avLst/>
            </a:prstGeom>
            <a:noFill/>
          </p:spPr>
          <p:txBody>
            <a:bodyPr wrap="none" rtlCol="0">
              <a:spAutoFit/>
            </a:bodyPr>
            <a:lstStyle/>
            <a:p>
              <a:r>
                <a:rPr lang="en-US" sz="1200" dirty="0"/>
                <a:t>s</a:t>
              </a:r>
            </a:p>
          </p:txBody>
        </p:sp>
        <p:sp>
          <p:nvSpPr>
            <p:cNvPr id="39" name="TextBox 38">
              <a:extLst>
                <a:ext uri="{FF2B5EF4-FFF2-40B4-BE49-F238E27FC236}">
                  <a16:creationId xmlns:a16="http://schemas.microsoft.com/office/drawing/2014/main" id="{9A8DA3AB-8490-1946-A65D-6CC8B2E5F81D}"/>
                </a:ext>
              </a:extLst>
            </p:cNvPr>
            <p:cNvSpPr txBox="1"/>
            <p:nvPr/>
          </p:nvSpPr>
          <p:spPr>
            <a:xfrm>
              <a:off x="5826525" y="2425392"/>
              <a:ext cx="245580" cy="276999"/>
            </a:xfrm>
            <a:prstGeom prst="rect">
              <a:avLst/>
            </a:prstGeom>
            <a:noFill/>
          </p:spPr>
          <p:txBody>
            <a:bodyPr wrap="none" rtlCol="0">
              <a:spAutoFit/>
            </a:bodyPr>
            <a:lstStyle/>
            <a:p>
              <a:r>
                <a:rPr lang="en-US" sz="1200" dirty="0"/>
                <a:t>s</a:t>
              </a:r>
            </a:p>
          </p:txBody>
        </p:sp>
        <p:sp>
          <p:nvSpPr>
            <p:cNvPr id="40" name="TextBox 39">
              <a:extLst>
                <a:ext uri="{FF2B5EF4-FFF2-40B4-BE49-F238E27FC236}">
                  <a16:creationId xmlns:a16="http://schemas.microsoft.com/office/drawing/2014/main" id="{86507815-7ECB-D746-A524-E46C0D13F0FF}"/>
                </a:ext>
              </a:extLst>
            </p:cNvPr>
            <p:cNvSpPr txBox="1"/>
            <p:nvPr/>
          </p:nvSpPr>
          <p:spPr>
            <a:xfrm>
              <a:off x="5826525" y="1936324"/>
              <a:ext cx="245580" cy="276999"/>
            </a:xfrm>
            <a:prstGeom prst="rect">
              <a:avLst/>
            </a:prstGeom>
            <a:noFill/>
          </p:spPr>
          <p:txBody>
            <a:bodyPr wrap="none" rtlCol="0">
              <a:spAutoFit/>
            </a:bodyPr>
            <a:lstStyle/>
            <a:p>
              <a:r>
                <a:rPr lang="en-US" sz="1200" dirty="0"/>
                <a:t>s</a:t>
              </a:r>
            </a:p>
          </p:txBody>
        </p:sp>
        <p:sp>
          <p:nvSpPr>
            <p:cNvPr id="41" name="TextBox 40">
              <a:extLst>
                <a:ext uri="{FF2B5EF4-FFF2-40B4-BE49-F238E27FC236}">
                  <a16:creationId xmlns:a16="http://schemas.microsoft.com/office/drawing/2014/main" id="{1C518759-A42F-2D4F-B21F-3411145F756F}"/>
                </a:ext>
              </a:extLst>
            </p:cNvPr>
            <p:cNvSpPr txBox="1"/>
            <p:nvPr/>
          </p:nvSpPr>
          <p:spPr>
            <a:xfrm>
              <a:off x="5826525" y="1814057"/>
              <a:ext cx="245580" cy="276999"/>
            </a:xfrm>
            <a:prstGeom prst="rect">
              <a:avLst/>
            </a:prstGeom>
            <a:noFill/>
          </p:spPr>
          <p:txBody>
            <a:bodyPr wrap="none" rtlCol="0">
              <a:spAutoFit/>
            </a:bodyPr>
            <a:lstStyle/>
            <a:p>
              <a:r>
                <a:rPr lang="en-US" sz="1200" dirty="0"/>
                <a:t>s</a:t>
              </a:r>
            </a:p>
          </p:txBody>
        </p:sp>
        <p:sp>
          <p:nvSpPr>
            <p:cNvPr id="42" name="TextBox 41">
              <a:extLst>
                <a:ext uri="{FF2B5EF4-FFF2-40B4-BE49-F238E27FC236}">
                  <a16:creationId xmlns:a16="http://schemas.microsoft.com/office/drawing/2014/main" id="{CF371298-CA87-F745-8666-2AF5F8832DD2}"/>
                </a:ext>
              </a:extLst>
            </p:cNvPr>
            <p:cNvSpPr txBox="1"/>
            <p:nvPr/>
          </p:nvSpPr>
          <p:spPr>
            <a:xfrm>
              <a:off x="5826525" y="2180858"/>
              <a:ext cx="245580" cy="276999"/>
            </a:xfrm>
            <a:prstGeom prst="rect">
              <a:avLst/>
            </a:prstGeom>
            <a:noFill/>
          </p:spPr>
          <p:txBody>
            <a:bodyPr wrap="none" rtlCol="0">
              <a:spAutoFit/>
            </a:bodyPr>
            <a:lstStyle/>
            <a:p>
              <a:r>
                <a:rPr lang="en-US" sz="1200" dirty="0"/>
                <a:t>s</a:t>
              </a:r>
            </a:p>
          </p:txBody>
        </p:sp>
        <p:sp>
          <p:nvSpPr>
            <p:cNvPr id="43" name="TextBox 42">
              <a:extLst>
                <a:ext uri="{FF2B5EF4-FFF2-40B4-BE49-F238E27FC236}">
                  <a16:creationId xmlns:a16="http://schemas.microsoft.com/office/drawing/2014/main" id="{658A28C2-B3A6-5A40-8EEB-0A257AE5D31C}"/>
                </a:ext>
              </a:extLst>
            </p:cNvPr>
            <p:cNvSpPr txBox="1"/>
            <p:nvPr/>
          </p:nvSpPr>
          <p:spPr>
            <a:xfrm>
              <a:off x="5826525" y="1569523"/>
              <a:ext cx="245580" cy="276999"/>
            </a:xfrm>
            <a:prstGeom prst="rect">
              <a:avLst/>
            </a:prstGeom>
            <a:noFill/>
          </p:spPr>
          <p:txBody>
            <a:bodyPr wrap="none" rtlCol="0">
              <a:spAutoFit/>
            </a:bodyPr>
            <a:lstStyle/>
            <a:p>
              <a:r>
                <a:rPr lang="en-US" sz="1200" dirty="0"/>
                <a:t>s</a:t>
              </a:r>
            </a:p>
          </p:txBody>
        </p:sp>
        <p:sp>
          <p:nvSpPr>
            <p:cNvPr id="44" name="TextBox 43">
              <a:extLst>
                <a:ext uri="{FF2B5EF4-FFF2-40B4-BE49-F238E27FC236}">
                  <a16:creationId xmlns:a16="http://schemas.microsoft.com/office/drawing/2014/main" id="{58174078-B0DB-F146-9661-CEFA7F48E950}"/>
                </a:ext>
              </a:extLst>
            </p:cNvPr>
            <p:cNvSpPr txBox="1"/>
            <p:nvPr/>
          </p:nvSpPr>
          <p:spPr>
            <a:xfrm>
              <a:off x="5826525" y="2547659"/>
              <a:ext cx="245580" cy="276999"/>
            </a:xfrm>
            <a:prstGeom prst="rect">
              <a:avLst/>
            </a:prstGeom>
            <a:noFill/>
          </p:spPr>
          <p:txBody>
            <a:bodyPr wrap="none" rtlCol="0">
              <a:spAutoFit/>
            </a:bodyPr>
            <a:lstStyle/>
            <a:p>
              <a:r>
                <a:rPr lang="en-US" sz="1200" dirty="0"/>
                <a:t>s</a:t>
              </a:r>
            </a:p>
          </p:txBody>
        </p:sp>
      </p:grpSp>
      <p:grpSp>
        <p:nvGrpSpPr>
          <p:cNvPr id="46" name="Group 45">
            <a:extLst>
              <a:ext uri="{FF2B5EF4-FFF2-40B4-BE49-F238E27FC236}">
                <a16:creationId xmlns:a16="http://schemas.microsoft.com/office/drawing/2014/main" id="{7FA1314A-A494-0B44-B76D-E27A519D9742}"/>
              </a:ext>
            </a:extLst>
          </p:cNvPr>
          <p:cNvGrpSpPr/>
          <p:nvPr/>
        </p:nvGrpSpPr>
        <p:grpSpPr>
          <a:xfrm>
            <a:off x="3716655" y="3161042"/>
            <a:ext cx="1130535" cy="1499673"/>
            <a:chOff x="4941570" y="1447256"/>
            <a:chExt cx="1130535" cy="1499673"/>
          </a:xfrm>
        </p:grpSpPr>
        <p:grpSp>
          <p:nvGrpSpPr>
            <p:cNvPr id="47" name="Group 46">
              <a:extLst>
                <a:ext uri="{FF2B5EF4-FFF2-40B4-BE49-F238E27FC236}">
                  <a16:creationId xmlns:a16="http://schemas.microsoft.com/office/drawing/2014/main" id="{73787572-F403-E141-B61E-8C70ABE55789}"/>
                </a:ext>
              </a:extLst>
            </p:cNvPr>
            <p:cNvGrpSpPr/>
            <p:nvPr/>
          </p:nvGrpSpPr>
          <p:grpSpPr>
            <a:xfrm>
              <a:off x="4941570" y="1617345"/>
              <a:ext cx="931545" cy="1219200"/>
              <a:chOff x="1022985" y="1588770"/>
              <a:chExt cx="931545" cy="1219200"/>
            </a:xfrm>
          </p:grpSpPr>
          <p:cxnSp>
            <p:nvCxnSpPr>
              <p:cNvPr id="59" name="Straight Connector 58">
                <a:extLst>
                  <a:ext uri="{FF2B5EF4-FFF2-40B4-BE49-F238E27FC236}">
                    <a16:creationId xmlns:a16="http://schemas.microsoft.com/office/drawing/2014/main" id="{18FFFE35-978C-C447-BC43-859CC94B3F84}"/>
                  </a:ext>
                </a:extLst>
              </p:cNvPr>
              <p:cNvCxnSpPr/>
              <p:nvPr/>
            </p:nvCxnSpPr>
            <p:spPr>
              <a:xfrm>
                <a:off x="1022985" y="158877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D406C54-ACB7-0849-A435-2DF61F046790}"/>
                  </a:ext>
                </a:extLst>
              </p:cNvPr>
              <p:cNvCxnSpPr/>
              <p:nvPr/>
            </p:nvCxnSpPr>
            <p:spPr>
              <a:xfrm>
                <a:off x="1022985" y="207645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9CA4CC2-4993-E44E-9CA6-87A625DCF1AA}"/>
                  </a:ext>
                </a:extLst>
              </p:cNvPr>
              <p:cNvCxnSpPr/>
              <p:nvPr/>
            </p:nvCxnSpPr>
            <p:spPr>
              <a:xfrm>
                <a:off x="1022985" y="232029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236E50A-2E41-F347-AB64-C83288376788}"/>
                  </a:ext>
                </a:extLst>
              </p:cNvPr>
              <p:cNvCxnSpPr/>
              <p:nvPr/>
            </p:nvCxnSpPr>
            <p:spPr>
              <a:xfrm>
                <a:off x="1022985" y="244221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FBB6CB1-0A4E-0A43-A767-C734976C76BB}"/>
                  </a:ext>
                </a:extLst>
              </p:cNvPr>
              <p:cNvCxnSpPr/>
              <p:nvPr/>
            </p:nvCxnSpPr>
            <p:spPr>
              <a:xfrm>
                <a:off x="1022985" y="256413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9A555D-41BD-724C-80E1-145815A56DAA}"/>
                  </a:ext>
                </a:extLst>
              </p:cNvPr>
              <p:cNvCxnSpPr/>
              <p:nvPr/>
            </p:nvCxnSpPr>
            <p:spPr>
              <a:xfrm>
                <a:off x="1022985" y="268605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5793AF-61B3-C644-8919-93E82C1F754F}"/>
                  </a:ext>
                </a:extLst>
              </p:cNvPr>
              <p:cNvCxnSpPr/>
              <p:nvPr/>
            </p:nvCxnSpPr>
            <p:spPr>
              <a:xfrm>
                <a:off x="1022985" y="280797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1A7E6D3-6228-0E48-A67F-3CF93527F43B}"/>
                  </a:ext>
                </a:extLst>
              </p:cNvPr>
              <p:cNvCxnSpPr/>
              <p:nvPr/>
            </p:nvCxnSpPr>
            <p:spPr>
              <a:xfrm>
                <a:off x="1022985" y="183261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1DC1B69-A2BB-054E-9386-82BCA41C4F89}"/>
                  </a:ext>
                </a:extLst>
              </p:cNvPr>
              <p:cNvCxnSpPr/>
              <p:nvPr/>
            </p:nvCxnSpPr>
            <p:spPr>
              <a:xfrm>
                <a:off x="1022985" y="195453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570D302-2BF1-0A4C-9494-5FF2192FA3BF}"/>
                  </a:ext>
                </a:extLst>
              </p:cNvPr>
              <p:cNvCxnSpPr/>
              <p:nvPr/>
            </p:nvCxnSpPr>
            <p:spPr>
              <a:xfrm>
                <a:off x="1022985" y="2198370"/>
                <a:ext cx="931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863B22D-CE09-C045-B2C4-41CDB0B08567}"/>
                  </a:ext>
                </a:extLst>
              </p:cNvPr>
              <p:cNvCxnSpPr/>
              <p:nvPr/>
            </p:nvCxnSpPr>
            <p:spPr>
              <a:xfrm>
                <a:off x="1022985" y="1710690"/>
                <a:ext cx="93154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28AB5904-0A8D-B141-BDBB-880AC2665906}"/>
                </a:ext>
              </a:extLst>
            </p:cNvPr>
            <p:cNvSpPr txBox="1"/>
            <p:nvPr/>
          </p:nvSpPr>
          <p:spPr>
            <a:xfrm>
              <a:off x="5826525" y="1447256"/>
              <a:ext cx="245580" cy="276999"/>
            </a:xfrm>
            <a:prstGeom prst="rect">
              <a:avLst/>
            </a:prstGeom>
            <a:noFill/>
          </p:spPr>
          <p:txBody>
            <a:bodyPr wrap="none" rtlCol="0">
              <a:spAutoFit/>
            </a:bodyPr>
            <a:lstStyle/>
            <a:p>
              <a:r>
                <a:rPr lang="en-US" sz="1200" dirty="0"/>
                <a:t>s</a:t>
              </a:r>
            </a:p>
          </p:txBody>
        </p:sp>
        <p:sp>
          <p:nvSpPr>
            <p:cNvPr id="49" name="TextBox 48">
              <a:extLst>
                <a:ext uri="{FF2B5EF4-FFF2-40B4-BE49-F238E27FC236}">
                  <a16:creationId xmlns:a16="http://schemas.microsoft.com/office/drawing/2014/main" id="{12F3D43B-9009-2447-A4DF-D8D2426198A9}"/>
                </a:ext>
              </a:extLst>
            </p:cNvPr>
            <p:cNvSpPr txBox="1"/>
            <p:nvPr/>
          </p:nvSpPr>
          <p:spPr>
            <a:xfrm>
              <a:off x="5826525" y="1691790"/>
              <a:ext cx="245580" cy="276999"/>
            </a:xfrm>
            <a:prstGeom prst="rect">
              <a:avLst/>
            </a:prstGeom>
            <a:noFill/>
          </p:spPr>
          <p:txBody>
            <a:bodyPr wrap="none" rtlCol="0">
              <a:spAutoFit/>
            </a:bodyPr>
            <a:lstStyle/>
            <a:p>
              <a:r>
                <a:rPr lang="en-US" sz="1200" dirty="0"/>
                <a:t>s</a:t>
              </a:r>
            </a:p>
          </p:txBody>
        </p:sp>
        <p:sp>
          <p:nvSpPr>
            <p:cNvPr id="50" name="TextBox 49">
              <a:extLst>
                <a:ext uri="{FF2B5EF4-FFF2-40B4-BE49-F238E27FC236}">
                  <a16:creationId xmlns:a16="http://schemas.microsoft.com/office/drawing/2014/main" id="{60D0EE97-255B-5444-8B11-C229EAA2B606}"/>
                </a:ext>
              </a:extLst>
            </p:cNvPr>
            <p:cNvSpPr txBox="1"/>
            <p:nvPr/>
          </p:nvSpPr>
          <p:spPr>
            <a:xfrm>
              <a:off x="5826525" y="2669930"/>
              <a:ext cx="245580" cy="276999"/>
            </a:xfrm>
            <a:prstGeom prst="rect">
              <a:avLst/>
            </a:prstGeom>
            <a:noFill/>
          </p:spPr>
          <p:txBody>
            <a:bodyPr wrap="none" rtlCol="0">
              <a:spAutoFit/>
            </a:bodyPr>
            <a:lstStyle/>
            <a:p>
              <a:r>
                <a:rPr lang="en-US" sz="1200" dirty="0"/>
                <a:t>s</a:t>
              </a:r>
            </a:p>
          </p:txBody>
        </p:sp>
        <p:sp>
          <p:nvSpPr>
            <p:cNvPr id="51" name="TextBox 50">
              <a:extLst>
                <a:ext uri="{FF2B5EF4-FFF2-40B4-BE49-F238E27FC236}">
                  <a16:creationId xmlns:a16="http://schemas.microsoft.com/office/drawing/2014/main" id="{59AE78C8-84AB-F94E-8281-CB75E8587F7E}"/>
                </a:ext>
              </a:extLst>
            </p:cNvPr>
            <p:cNvSpPr txBox="1"/>
            <p:nvPr/>
          </p:nvSpPr>
          <p:spPr>
            <a:xfrm>
              <a:off x="5826525" y="2303125"/>
              <a:ext cx="245580" cy="276999"/>
            </a:xfrm>
            <a:prstGeom prst="rect">
              <a:avLst/>
            </a:prstGeom>
            <a:noFill/>
          </p:spPr>
          <p:txBody>
            <a:bodyPr wrap="none" rtlCol="0">
              <a:spAutoFit/>
            </a:bodyPr>
            <a:lstStyle/>
            <a:p>
              <a:r>
                <a:rPr lang="en-US" sz="1200" dirty="0"/>
                <a:t>s</a:t>
              </a:r>
            </a:p>
          </p:txBody>
        </p:sp>
        <p:sp>
          <p:nvSpPr>
            <p:cNvPr id="52" name="TextBox 51">
              <a:extLst>
                <a:ext uri="{FF2B5EF4-FFF2-40B4-BE49-F238E27FC236}">
                  <a16:creationId xmlns:a16="http://schemas.microsoft.com/office/drawing/2014/main" id="{96F7727E-BD18-FE46-9926-777AD94825A3}"/>
                </a:ext>
              </a:extLst>
            </p:cNvPr>
            <p:cNvSpPr txBox="1"/>
            <p:nvPr/>
          </p:nvSpPr>
          <p:spPr>
            <a:xfrm>
              <a:off x="5826525" y="2058591"/>
              <a:ext cx="245580" cy="276999"/>
            </a:xfrm>
            <a:prstGeom prst="rect">
              <a:avLst/>
            </a:prstGeom>
            <a:noFill/>
          </p:spPr>
          <p:txBody>
            <a:bodyPr wrap="none" rtlCol="0">
              <a:spAutoFit/>
            </a:bodyPr>
            <a:lstStyle/>
            <a:p>
              <a:r>
                <a:rPr lang="en-US" sz="1200" dirty="0"/>
                <a:t>s</a:t>
              </a:r>
            </a:p>
          </p:txBody>
        </p:sp>
        <p:sp>
          <p:nvSpPr>
            <p:cNvPr id="53" name="TextBox 52">
              <a:extLst>
                <a:ext uri="{FF2B5EF4-FFF2-40B4-BE49-F238E27FC236}">
                  <a16:creationId xmlns:a16="http://schemas.microsoft.com/office/drawing/2014/main" id="{5C15BA59-3A53-754A-BDB5-7140D151211B}"/>
                </a:ext>
              </a:extLst>
            </p:cNvPr>
            <p:cNvSpPr txBox="1"/>
            <p:nvPr/>
          </p:nvSpPr>
          <p:spPr>
            <a:xfrm>
              <a:off x="5826525" y="2425392"/>
              <a:ext cx="245580" cy="276999"/>
            </a:xfrm>
            <a:prstGeom prst="rect">
              <a:avLst/>
            </a:prstGeom>
            <a:noFill/>
          </p:spPr>
          <p:txBody>
            <a:bodyPr wrap="none" rtlCol="0">
              <a:spAutoFit/>
            </a:bodyPr>
            <a:lstStyle/>
            <a:p>
              <a:r>
                <a:rPr lang="en-US" sz="1200" dirty="0"/>
                <a:t>s</a:t>
              </a:r>
            </a:p>
          </p:txBody>
        </p:sp>
        <p:sp>
          <p:nvSpPr>
            <p:cNvPr id="54" name="TextBox 53">
              <a:extLst>
                <a:ext uri="{FF2B5EF4-FFF2-40B4-BE49-F238E27FC236}">
                  <a16:creationId xmlns:a16="http://schemas.microsoft.com/office/drawing/2014/main" id="{D7EA947E-694F-F047-A4DF-A90100D04FF7}"/>
                </a:ext>
              </a:extLst>
            </p:cNvPr>
            <p:cNvSpPr txBox="1"/>
            <p:nvPr/>
          </p:nvSpPr>
          <p:spPr>
            <a:xfrm>
              <a:off x="5826525" y="1936324"/>
              <a:ext cx="245580" cy="276999"/>
            </a:xfrm>
            <a:prstGeom prst="rect">
              <a:avLst/>
            </a:prstGeom>
            <a:noFill/>
          </p:spPr>
          <p:txBody>
            <a:bodyPr wrap="none" rtlCol="0">
              <a:spAutoFit/>
            </a:bodyPr>
            <a:lstStyle/>
            <a:p>
              <a:r>
                <a:rPr lang="en-US" sz="1200" dirty="0"/>
                <a:t>s</a:t>
              </a:r>
            </a:p>
          </p:txBody>
        </p:sp>
        <p:sp>
          <p:nvSpPr>
            <p:cNvPr id="55" name="TextBox 54">
              <a:extLst>
                <a:ext uri="{FF2B5EF4-FFF2-40B4-BE49-F238E27FC236}">
                  <a16:creationId xmlns:a16="http://schemas.microsoft.com/office/drawing/2014/main" id="{C927F74F-1F70-F747-9EA0-97D5341BC15A}"/>
                </a:ext>
              </a:extLst>
            </p:cNvPr>
            <p:cNvSpPr txBox="1"/>
            <p:nvPr/>
          </p:nvSpPr>
          <p:spPr>
            <a:xfrm>
              <a:off x="5826525" y="1814057"/>
              <a:ext cx="245580" cy="276999"/>
            </a:xfrm>
            <a:prstGeom prst="rect">
              <a:avLst/>
            </a:prstGeom>
            <a:noFill/>
          </p:spPr>
          <p:txBody>
            <a:bodyPr wrap="none" rtlCol="0">
              <a:spAutoFit/>
            </a:bodyPr>
            <a:lstStyle/>
            <a:p>
              <a:r>
                <a:rPr lang="en-US" sz="1200" dirty="0"/>
                <a:t>s</a:t>
              </a:r>
            </a:p>
          </p:txBody>
        </p:sp>
        <p:sp>
          <p:nvSpPr>
            <p:cNvPr id="56" name="TextBox 55">
              <a:extLst>
                <a:ext uri="{FF2B5EF4-FFF2-40B4-BE49-F238E27FC236}">
                  <a16:creationId xmlns:a16="http://schemas.microsoft.com/office/drawing/2014/main" id="{F77BDEC5-5E9B-ED4B-B6AC-6F865989B4A9}"/>
                </a:ext>
              </a:extLst>
            </p:cNvPr>
            <p:cNvSpPr txBox="1"/>
            <p:nvPr/>
          </p:nvSpPr>
          <p:spPr>
            <a:xfrm>
              <a:off x="5826525" y="2180858"/>
              <a:ext cx="245580" cy="276999"/>
            </a:xfrm>
            <a:prstGeom prst="rect">
              <a:avLst/>
            </a:prstGeom>
            <a:noFill/>
          </p:spPr>
          <p:txBody>
            <a:bodyPr wrap="none" rtlCol="0">
              <a:spAutoFit/>
            </a:bodyPr>
            <a:lstStyle/>
            <a:p>
              <a:r>
                <a:rPr lang="en-US" sz="1200" dirty="0"/>
                <a:t>s</a:t>
              </a:r>
            </a:p>
          </p:txBody>
        </p:sp>
        <p:sp>
          <p:nvSpPr>
            <p:cNvPr id="57" name="TextBox 56">
              <a:extLst>
                <a:ext uri="{FF2B5EF4-FFF2-40B4-BE49-F238E27FC236}">
                  <a16:creationId xmlns:a16="http://schemas.microsoft.com/office/drawing/2014/main" id="{99FBE4C3-87D9-8B40-97EE-37B0020AB638}"/>
                </a:ext>
              </a:extLst>
            </p:cNvPr>
            <p:cNvSpPr txBox="1"/>
            <p:nvPr/>
          </p:nvSpPr>
          <p:spPr>
            <a:xfrm>
              <a:off x="5826525" y="1569523"/>
              <a:ext cx="245580" cy="276999"/>
            </a:xfrm>
            <a:prstGeom prst="rect">
              <a:avLst/>
            </a:prstGeom>
            <a:noFill/>
          </p:spPr>
          <p:txBody>
            <a:bodyPr wrap="none" rtlCol="0">
              <a:spAutoFit/>
            </a:bodyPr>
            <a:lstStyle/>
            <a:p>
              <a:r>
                <a:rPr lang="en-US" sz="1200" dirty="0"/>
                <a:t>s</a:t>
              </a:r>
            </a:p>
          </p:txBody>
        </p:sp>
        <p:sp>
          <p:nvSpPr>
            <p:cNvPr id="58" name="TextBox 57">
              <a:extLst>
                <a:ext uri="{FF2B5EF4-FFF2-40B4-BE49-F238E27FC236}">
                  <a16:creationId xmlns:a16="http://schemas.microsoft.com/office/drawing/2014/main" id="{EC79FC22-193E-8647-8D18-DE354A773506}"/>
                </a:ext>
              </a:extLst>
            </p:cNvPr>
            <p:cNvSpPr txBox="1"/>
            <p:nvPr/>
          </p:nvSpPr>
          <p:spPr>
            <a:xfrm>
              <a:off x="5826525" y="2547659"/>
              <a:ext cx="245580" cy="276999"/>
            </a:xfrm>
            <a:prstGeom prst="rect">
              <a:avLst/>
            </a:prstGeom>
            <a:noFill/>
          </p:spPr>
          <p:txBody>
            <a:bodyPr wrap="none" rtlCol="0">
              <a:spAutoFit/>
            </a:bodyPr>
            <a:lstStyle/>
            <a:p>
              <a:r>
                <a:rPr lang="en-US" sz="1200" dirty="0"/>
                <a:t>s</a:t>
              </a:r>
            </a:p>
          </p:txBody>
        </p:sp>
      </p:grpSp>
      <p:sp>
        <p:nvSpPr>
          <p:cNvPr id="70" name="Content Placeholder 3">
            <a:extLst>
              <a:ext uri="{FF2B5EF4-FFF2-40B4-BE49-F238E27FC236}">
                <a16:creationId xmlns:a16="http://schemas.microsoft.com/office/drawing/2014/main" id="{EE17C304-400A-014D-B301-17D9569A48AB}"/>
              </a:ext>
            </a:extLst>
          </p:cNvPr>
          <p:cNvSpPr txBox="1">
            <a:spLocks/>
          </p:cNvSpPr>
          <p:nvPr/>
        </p:nvSpPr>
        <p:spPr>
          <a:xfrm>
            <a:off x="555390" y="5263103"/>
            <a:ext cx="7886700" cy="99002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Understand why the record is strange. Decide if legitimate.</a:t>
            </a:r>
          </a:p>
          <a:p>
            <a:r>
              <a:rPr lang="en-US" sz="2400" dirty="0"/>
              <a:t>Many of the top anomalous records are indeed strange but OK</a:t>
            </a:r>
          </a:p>
        </p:txBody>
      </p:sp>
      <p:sp>
        <p:nvSpPr>
          <p:cNvPr id="71" name="TextBox 70">
            <a:extLst>
              <a:ext uri="{FF2B5EF4-FFF2-40B4-BE49-F238E27FC236}">
                <a16:creationId xmlns:a16="http://schemas.microsoft.com/office/drawing/2014/main" id="{32FB788F-8B4D-3E4A-8B4B-B9C1A4BB2249}"/>
              </a:ext>
            </a:extLst>
          </p:cNvPr>
          <p:cNvSpPr txBox="1"/>
          <p:nvPr/>
        </p:nvSpPr>
        <p:spPr>
          <a:xfrm>
            <a:off x="1884896" y="3587366"/>
            <a:ext cx="1505626" cy="646331"/>
          </a:xfrm>
          <a:prstGeom prst="rect">
            <a:avLst/>
          </a:prstGeom>
          <a:noFill/>
        </p:spPr>
        <p:txBody>
          <a:bodyPr wrap="square" rtlCol="0">
            <a:spAutoFit/>
          </a:bodyPr>
          <a:lstStyle/>
          <a:p>
            <a:pPr algn="ctr"/>
            <a:r>
              <a:rPr lang="en-US" dirty="0"/>
              <a:t>Sort records by the score</a:t>
            </a:r>
          </a:p>
        </p:txBody>
      </p:sp>
      <p:sp>
        <p:nvSpPr>
          <p:cNvPr id="72" name="TextBox 71">
            <a:extLst>
              <a:ext uri="{FF2B5EF4-FFF2-40B4-BE49-F238E27FC236}">
                <a16:creationId xmlns:a16="http://schemas.microsoft.com/office/drawing/2014/main" id="{60299EB5-5FAD-2C4C-B2CE-1FB28AF00155}"/>
              </a:ext>
            </a:extLst>
          </p:cNvPr>
          <p:cNvSpPr txBox="1"/>
          <p:nvPr/>
        </p:nvSpPr>
        <p:spPr>
          <a:xfrm>
            <a:off x="5563749" y="3117709"/>
            <a:ext cx="1741655" cy="646331"/>
          </a:xfrm>
          <a:prstGeom prst="rect">
            <a:avLst/>
          </a:prstGeom>
          <a:noFill/>
        </p:spPr>
        <p:txBody>
          <a:bodyPr wrap="square" rtlCol="0">
            <a:spAutoFit/>
          </a:bodyPr>
          <a:lstStyle/>
          <a:p>
            <a:pPr algn="ctr"/>
            <a:r>
              <a:rPr lang="en-US" dirty="0"/>
              <a:t>Investigate from the top down</a:t>
            </a:r>
          </a:p>
        </p:txBody>
      </p:sp>
      <p:grpSp>
        <p:nvGrpSpPr>
          <p:cNvPr id="75" name="Group 74">
            <a:extLst>
              <a:ext uri="{FF2B5EF4-FFF2-40B4-BE49-F238E27FC236}">
                <a16:creationId xmlns:a16="http://schemas.microsoft.com/office/drawing/2014/main" id="{6790B72A-92E8-7C4C-B786-802F818FDD84}"/>
              </a:ext>
            </a:extLst>
          </p:cNvPr>
          <p:cNvGrpSpPr/>
          <p:nvPr/>
        </p:nvGrpSpPr>
        <p:grpSpPr>
          <a:xfrm>
            <a:off x="3301850" y="1528192"/>
            <a:ext cx="1897559" cy="1084175"/>
            <a:chOff x="3301850" y="1494413"/>
            <a:chExt cx="1897559" cy="1084175"/>
          </a:xfrm>
        </p:grpSpPr>
        <p:sp>
          <p:nvSpPr>
            <p:cNvPr id="73" name="TextBox 72">
              <a:extLst>
                <a:ext uri="{FF2B5EF4-FFF2-40B4-BE49-F238E27FC236}">
                  <a16:creationId xmlns:a16="http://schemas.microsoft.com/office/drawing/2014/main" id="{74136803-CE78-5646-99AD-DB71D471D210}"/>
                </a:ext>
              </a:extLst>
            </p:cNvPr>
            <p:cNvSpPr txBox="1"/>
            <p:nvPr/>
          </p:nvSpPr>
          <p:spPr>
            <a:xfrm>
              <a:off x="3301850" y="1574835"/>
              <a:ext cx="1897559" cy="923330"/>
            </a:xfrm>
            <a:prstGeom prst="rect">
              <a:avLst/>
            </a:prstGeom>
            <a:noFill/>
          </p:spPr>
          <p:txBody>
            <a:bodyPr wrap="square" rtlCol="0">
              <a:spAutoFit/>
            </a:bodyPr>
            <a:lstStyle/>
            <a:p>
              <a:pPr algn="ctr"/>
              <a:r>
                <a:rPr lang="en-US" dirty="0"/>
                <a:t>Score all records with the fraud algorithm</a:t>
              </a:r>
            </a:p>
          </p:txBody>
        </p:sp>
        <p:sp>
          <p:nvSpPr>
            <p:cNvPr id="74" name="Rectangle 73">
              <a:extLst>
                <a:ext uri="{FF2B5EF4-FFF2-40B4-BE49-F238E27FC236}">
                  <a16:creationId xmlns:a16="http://schemas.microsoft.com/office/drawing/2014/main" id="{A59749D4-5FC2-8447-A500-1B03917C9F91}"/>
                </a:ext>
              </a:extLst>
            </p:cNvPr>
            <p:cNvSpPr/>
            <p:nvPr/>
          </p:nvSpPr>
          <p:spPr>
            <a:xfrm>
              <a:off x="3390522" y="1494413"/>
              <a:ext cx="1720215" cy="1084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ight Arrow 77">
            <a:extLst>
              <a:ext uri="{FF2B5EF4-FFF2-40B4-BE49-F238E27FC236}">
                <a16:creationId xmlns:a16="http://schemas.microsoft.com/office/drawing/2014/main" id="{5BFDAED7-D2DB-6840-861D-52D68507284B}"/>
              </a:ext>
            </a:extLst>
          </p:cNvPr>
          <p:cNvSpPr/>
          <p:nvPr/>
        </p:nvSpPr>
        <p:spPr>
          <a:xfrm>
            <a:off x="2686050" y="2047420"/>
            <a:ext cx="47434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ight Arrow 78">
            <a:extLst>
              <a:ext uri="{FF2B5EF4-FFF2-40B4-BE49-F238E27FC236}">
                <a16:creationId xmlns:a16="http://schemas.microsoft.com/office/drawing/2014/main" id="{3576B779-9F4A-7040-B0C7-5F94782F6D29}"/>
              </a:ext>
            </a:extLst>
          </p:cNvPr>
          <p:cNvSpPr/>
          <p:nvPr/>
        </p:nvSpPr>
        <p:spPr>
          <a:xfrm>
            <a:off x="5340864" y="2047420"/>
            <a:ext cx="47434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8A32073-7590-A54F-84C3-7CDB75B089DF}"/>
              </a:ext>
            </a:extLst>
          </p:cNvPr>
          <p:cNvSpPr txBox="1"/>
          <p:nvPr/>
        </p:nvSpPr>
        <p:spPr>
          <a:xfrm>
            <a:off x="4806222" y="3099147"/>
            <a:ext cx="500458" cy="307777"/>
          </a:xfrm>
          <a:prstGeom prst="rect">
            <a:avLst/>
          </a:prstGeom>
          <a:noFill/>
        </p:spPr>
        <p:txBody>
          <a:bodyPr wrap="none" rtlCol="0">
            <a:spAutoFit/>
          </a:bodyPr>
          <a:lstStyle/>
          <a:p>
            <a:r>
              <a:rPr lang="en-US" sz="1400" dirty="0"/>
              <a:t>high</a:t>
            </a:r>
          </a:p>
        </p:txBody>
      </p:sp>
      <p:sp>
        <p:nvSpPr>
          <p:cNvPr id="81" name="TextBox 80">
            <a:extLst>
              <a:ext uri="{FF2B5EF4-FFF2-40B4-BE49-F238E27FC236}">
                <a16:creationId xmlns:a16="http://schemas.microsoft.com/office/drawing/2014/main" id="{A4D8A8A1-E320-1448-8A43-1AE5054E543F}"/>
              </a:ext>
            </a:extLst>
          </p:cNvPr>
          <p:cNvSpPr txBox="1"/>
          <p:nvPr/>
        </p:nvSpPr>
        <p:spPr>
          <a:xfrm>
            <a:off x="4832223" y="4441218"/>
            <a:ext cx="448456" cy="307777"/>
          </a:xfrm>
          <a:prstGeom prst="rect">
            <a:avLst/>
          </a:prstGeom>
          <a:noFill/>
        </p:spPr>
        <p:txBody>
          <a:bodyPr wrap="none" rtlCol="0">
            <a:spAutoFit/>
          </a:bodyPr>
          <a:lstStyle/>
          <a:p>
            <a:r>
              <a:rPr lang="en-US" sz="1400" dirty="0"/>
              <a:t>low</a:t>
            </a:r>
          </a:p>
        </p:txBody>
      </p:sp>
      <p:sp>
        <p:nvSpPr>
          <p:cNvPr id="82" name="Left-Right Arrow 81">
            <a:extLst>
              <a:ext uri="{FF2B5EF4-FFF2-40B4-BE49-F238E27FC236}">
                <a16:creationId xmlns:a16="http://schemas.microsoft.com/office/drawing/2014/main" id="{1DC958F3-6FE7-4A48-B9E8-70860140598F}"/>
              </a:ext>
            </a:extLst>
          </p:cNvPr>
          <p:cNvSpPr/>
          <p:nvPr/>
        </p:nvSpPr>
        <p:spPr>
          <a:xfrm rot="5400000">
            <a:off x="3755789" y="3937014"/>
            <a:ext cx="1485900" cy="4808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680E4B35-6607-5846-8781-3415C02F64CF}"/>
              </a:ext>
            </a:extLst>
          </p:cNvPr>
          <p:cNvCxnSpPr/>
          <p:nvPr/>
        </p:nvCxnSpPr>
        <p:spPr>
          <a:xfrm>
            <a:off x="5578036" y="3122007"/>
            <a:ext cx="0" cy="455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358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139844"/>
            <a:ext cx="7886700" cy="1325563"/>
          </a:xfrm>
        </p:spPr>
        <p:txBody>
          <a:bodyPr>
            <a:normAutofit/>
          </a:bodyPr>
          <a:lstStyle/>
          <a:p>
            <a:r>
              <a:rPr lang="en-US" sz="3600" dirty="0">
                <a:latin typeface="+mn-lt"/>
              </a:rPr>
              <a:t>Look at the Z Scaled Variables of the Top Records</a:t>
            </a:r>
          </a:p>
        </p:txBody>
      </p:sp>
      <p:sp>
        <p:nvSpPr>
          <p:cNvPr id="5" name="Slide Number Placeholder 4"/>
          <p:cNvSpPr>
            <a:spLocks noGrp="1"/>
          </p:cNvSpPr>
          <p:nvPr>
            <p:ph type="sldNum" sz="quarter" idx="12"/>
          </p:nvPr>
        </p:nvSpPr>
        <p:spPr/>
        <p:txBody>
          <a:bodyPr/>
          <a:lstStyle/>
          <a:p>
            <a:fld id="{88CD9788-50B9-FE4F-BD86-303CACCBE7E1}" type="slidenum">
              <a:rPr lang="en-US" smtClean="0"/>
              <a:t>44</a:t>
            </a:fld>
            <a:endParaRPr lang="en-US"/>
          </a:p>
        </p:txBody>
      </p:sp>
      <p:pic>
        <p:nvPicPr>
          <p:cNvPr id="29" name="Picture 28">
            <a:extLst>
              <a:ext uri="{FF2B5EF4-FFF2-40B4-BE49-F238E27FC236}">
                <a16:creationId xmlns:a16="http://schemas.microsoft.com/office/drawing/2014/main" id="{F33E6D1C-39E6-FE49-9BBC-431BF19A7B8A}"/>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093750" y="2903283"/>
            <a:ext cx="785800" cy="291868"/>
          </a:xfrm>
          <a:prstGeom prst="rect">
            <a:avLst/>
          </a:prstGeom>
        </p:spPr>
      </p:pic>
      <p:pic>
        <p:nvPicPr>
          <p:cNvPr id="33" name="Picture 32">
            <a:extLst>
              <a:ext uri="{FF2B5EF4-FFF2-40B4-BE49-F238E27FC236}">
                <a16:creationId xmlns:a16="http://schemas.microsoft.com/office/drawing/2014/main" id="{343A4F3D-C91D-7644-AE9F-5AC67BF545D0}"/>
              </a:ext>
            </a:extLst>
          </p:cNvPr>
          <p:cNvPicPr>
            <a:picLocks noChangeAspect="1"/>
          </p:cNvPicPr>
          <p:nvPr/>
        </p:nvPicPr>
        <p:blipFill>
          <a:blip r:embed="rId4"/>
          <a:stretch>
            <a:fillRect/>
          </a:stretch>
        </p:blipFill>
        <p:spPr>
          <a:xfrm>
            <a:off x="3181042" y="2437245"/>
            <a:ext cx="3686125" cy="1077927"/>
          </a:xfrm>
          <a:prstGeom prst="rect">
            <a:avLst/>
          </a:prstGeom>
        </p:spPr>
      </p:pic>
      <p:pic>
        <p:nvPicPr>
          <p:cNvPr id="34" name="Picture 33">
            <a:extLst>
              <a:ext uri="{FF2B5EF4-FFF2-40B4-BE49-F238E27FC236}">
                <a16:creationId xmlns:a16="http://schemas.microsoft.com/office/drawing/2014/main" id="{802B2B14-F79E-7A49-B0FE-CEA10B95EA5C}"/>
              </a:ext>
            </a:extLst>
          </p:cNvPr>
          <p:cNvPicPr>
            <a:picLocks noChangeAspect="1"/>
          </p:cNvPicPr>
          <p:nvPr/>
        </p:nvPicPr>
        <p:blipFill>
          <a:blip r:embed="rId5"/>
          <a:stretch>
            <a:fillRect/>
          </a:stretch>
        </p:blipFill>
        <p:spPr>
          <a:xfrm>
            <a:off x="816602" y="1371285"/>
            <a:ext cx="3686125" cy="1109911"/>
          </a:xfrm>
          <a:prstGeom prst="rect">
            <a:avLst/>
          </a:prstGeom>
        </p:spPr>
      </p:pic>
      <p:sp>
        <p:nvSpPr>
          <p:cNvPr id="35" name="TextBox 34">
            <a:extLst>
              <a:ext uri="{FF2B5EF4-FFF2-40B4-BE49-F238E27FC236}">
                <a16:creationId xmlns:a16="http://schemas.microsoft.com/office/drawing/2014/main" id="{CE86E4C1-FBDB-A44D-9C03-EB94D2493E7A}"/>
              </a:ext>
            </a:extLst>
          </p:cNvPr>
          <p:cNvSpPr txBox="1"/>
          <p:nvPr/>
        </p:nvSpPr>
        <p:spPr>
          <a:xfrm>
            <a:off x="1426926" y="4189221"/>
            <a:ext cx="6429965" cy="369332"/>
          </a:xfrm>
          <a:prstGeom prst="rect">
            <a:avLst/>
          </a:prstGeom>
          <a:noFill/>
        </p:spPr>
        <p:txBody>
          <a:bodyPr wrap="none" rtlCol="0">
            <a:spAutoFit/>
          </a:bodyPr>
          <a:lstStyle/>
          <a:p>
            <a:r>
              <a:rPr lang="en-US" dirty="0"/>
              <a:t>.94	-.31	</a:t>
            </a:r>
            <a:r>
              <a:rPr lang="en-US" dirty="0">
                <a:solidFill>
                  <a:srgbClr val="DD0002"/>
                </a:solidFill>
              </a:rPr>
              <a:t>43.2</a:t>
            </a:r>
            <a:r>
              <a:rPr lang="en-US" dirty="0"/>
              <a:t>	-.042	10.4	</a:t>
            </a:r>
            <a:r>
              <a:rPr lang="en-US" dirty="0">
                <a:solidFill>
                  <a:srgbClr val="DD0002"/>
                </a:solidFill>
              </a:rPr>
              <a:t>-16.4</a:t>
            </a:r>
            <a:r>
              <a:rPr lang="en-US" dirty="0"/>
              <a:t>	-2.34 …</a:t>
            </a:r>
          </a:p>
        </p:txBody>
      </p:sp>
      <p:sp>
        <p:nvSpPr>
          <p:cNvPr id="36" name="TextBox 35">
            <a:extLst>
              <a:ext uri="{FF2B5EF4-FFF2-40B4-BE49-F238E27FC236}">
                <a16:creationId xmlns:a16="http://schemas.microsoft.com/office/drawing/2014/main" id="{37A93B66-6FAE-4742-B819-A910D75A8912}"/>
              </a:ext>
            </a:extLst>
          </p:cNvPr>
          <p:cNvSpPr txBox="1"/>
          <p:nvPr/>
        </p:nvSpPr>
        <p:spPr>
          <a:xfrm>
            <a:off x="1426926" y="4570632"/>
            <a:ext cx="6292107" cy="369332"/>
          </a:xfrm>
          <a:prstGeom prst="rect">
            <a:avLst/>
          </a:prstGeom>
          <a:noFill/>
        </p:spPr>
        <p:txBody>
          <a:bodyPr wrap="none" rtlCol="0">
            <a:spAutoFit/>
          </a:bodyPr>
          <a:lstStyle/>
          <a:p>
            <a:r>
              <a:rPr lang="en-US" dirty="0"/>
              <a:t>1.32	</a:t>
            </a:r>
            <a:r>
              <a:rPr lang="en-US" dirty="0">
                <a:solidFill>
                  <a:srgbClr val="DD0002"/>
                </a:solidFill>
              </a:rPr>
              <a:t>-18.3</a:t>
            </a:r>
            <a:r>
              <a:rPr lang="en-US" dirty="0"/>
              <a:t>	2.43	3.12	-.13	</a:t>
            </a:r>
            <a:r>
              <a:rPr lang="en-US" dirty="0">
                <a:solidFill>
                  <a:srgbClr val="DD0002"/>
                </a:solidFill>
              </a:rPr>
              <a:t>36.4</a:t>
            </a:r>
            <a:r>
              <a:rPr lang="en-US" dirty="0"/>
              <a:t>	4.21…</a:t>
            </a:r>
          </a:p>
        </p:txBody>
      </p:sp>
      <p:sp>
        <p:nvSpPr>
          <p:cNvPr id="37" name="TextBox 36">
            <a:extLst>
              <a:ext uri="{FF2B5EF4-FFF2-40B4-BE49-F238E27FC236}">
                <a16:creationId xmlns:a16="http://schemas.microsoft.com/office/drawing/2014/main" id="{5A67207D-F71C-C14F-97F5-EEF1375767CE}"/>
              </a:ext>
            </a:extLst>
          </p:cNvPr>
          <p:cNvSpPr txBox="1"/>
          <p:nvPr/>
        </p:nvSpPr>
        <p:spPr>
          <a:xfrm>
            <a:off x="1426926" y="4952043"/>
            <a:ext cx="6345007" cy="369332"/>
          </a:xfrm>
          <a:prstGeom prst="rect">
            <a:avLst/>
          </a:prstGeom>
          <a:noFill/>
        </p:spPr>
        <p:txBody>
          <a:bodyPr wrap="none" rtlCol="0">
            <a:spAutoFit/>
          </a:bodyPr>
          <a:lstStyle/>
          <a:p>
            <a:r>
              <a:rPr lang="en-US" dirty="0">
                <a:solidFill>
                  <a:srgbClr val="DD0002"/>
                </a:solidFill>
              </a:rPr>
              <a:t>24.2</a:t>
            </a:r>
            <a:r>
              <a:rPr lang="en-US" dirty="0"/>
              <a:t>	.043	-3.21	2.12	.043	2.23	</a:t>
            </a:r>
            <a:r>
              <a:rPr lang="en-US" dirty="0">
                <a:solidFill>
                  <a:srgbClr val="DD0002"/>
                </a:solidFill>
              </a:rPr>
              <a:t>43.5</a:t>
            </a:r>
            <a:r>
              <a:rPr lang="en-US" dirty="0"/>
              <a:t> …</a:t>
            </a:r>
          </a:p>
        </p:txBody>
      </p:sp>
      <p:sp>
        <p:nvSpPr>
          <p:cNvPr id="38" name="TextBox 37">
            <a:extLst>
              <a:ext uri="{FF2B5EF4-FFF2-40B4-BE49-F238E27FC236}">
                <a16:creationId xmlns:a16="http://schemas.microsoft.com/office/drawing/2014/main" id="{F9D145CE-7061-4F49-89BB-F7AC130F29D4}"/>
              </a:ext>
            </a:extLst>
          </p:cNvPr>
          <p:cNvSpPr txBox="1"/>
          <p:nvPr/>
        </p:nvSpPr>
        <p:spPr>
          <a:xfrm>
            <a:off x="1426926" y="5333455"/>
            <a:ext cx="6345007" cy="369332"/>
          </a:xfrm>
          <a:prstGeom prst="rect">
            <a:avLst/>
          </a:prstGeom>
          <a:noFill/>
        </p:spPr>
        <p:txBody>
          <a:bodyPr wrap="none" rtlCol="0">
            <a:spAutoFit/>
          </a:bodyPr>
          <a:lstStyle/>
          <a:p>
            <a:r>
              <a:rPr lang="en-US" dirty="0"/>
              <a:t>2.32	4.21	</a:t>
            </a:r>
            <a:r>
              <a:rPr lang="en-US" dirty="0">
                <a:solidFill>
                  <a:srgbClr val="DD0002"/>
                </a:solidFill>
              </a:rPr>
              <a:t>-34.3</a:t>
            </a:r>
            <a:r>
              <a:rPr lang="en-US" dirty="0"/>
              <a:t>	6.43	</a:t>
            </a:r>
            <a:r>
              <a:rPr lang="en-US" dirty="0">
                <a:solidFill>
                  <a:srgbClr val="DD0002"/>
                </a:solidFill>
              </a:rPr>
              <a:t>84.3</a:t>
            </a:r>
            <a:r>
              <a:rPr lang="en-US" dirty="0"/>
              <a:t>	3.02	14.3 …</a:t>
            </a:r>
          </a:p>
        </p:txBody>
      </p:sp>
      <p:sp>
        <p:nvSpPr>
          <p:cNvPr id="39" name="TextBox 38">
            <a:extLst>
              <a:ext uri="{FF2B5EF4-FFF2-40B4-BE49-F238E27FC236}">
                <a16:creationId xmlns:a16="http://schemas.microsoft.com/office/drawing/2014/main" id="{349BB841-6D25-544F-AA31-D8279D19E812}"/>
              </a:ext>
            </a:extLst>
          </p:cNvPr>
          <p:cNvSpPr txBox="1"/>
          <p:nvPr/>
        </p:nvSpPr>
        <p:spPr>
          <a:xfrm>
            <a:off x="1511132" y="5974939"/>
            <a:ext cx="5570884" cy="369332"/>
          </a:xfrm>
          <a:prstGeom prst="rect">
            <a:avLst/>
          </a:prstGeom>
          <a:noFill/>
        </p:spPr>
        <p:txBody>
          <a:bodyPr wrap="none" rtlCol="0">
            <a:spAutoFit/>
          </a:bodyPr>
          <a:lstStyle/>
          <a:p>
            <a:r>
              <a:rPr lang="en-US" dirty="0"/>
              <a:t>Can immediately see which variables have unusual values</a:t>
            </a:r>
          </a:p>
        </p:txBody>
      </p:sp>
      <p:sp>
        <p:nvSpPr>
          <p:cNvPr id="40" name="TextBox 39">
            <a:extLst>
              <a:ext uri="{FF2B5EF4-FFF2-40B4-BE49-F238E27FC236}">
                <a16:creationId xmlns:a16="http://schemas.microsoft.com/office/drawing/2014/main" id="{BBE627FC-BDE6-1546-86FA-A59A6E70D1D4}"/>
              </a:ext>
            </a:extLst>
          </p:cNvPr>
          <p:cNvSpPr txBox="1"/>
          <p:nvPr/>
        </p:nvSpPr>
        <p:spPr>
          <a:xfrm>
            <a:off x="1572531" y="3826502"/>
            <a:ext cx="354584" cy="369332"/>
          </a:xfrm>
          <a:prstGeom prst="rect">
            <a:avLst/>
          </a:prstGeom>
          <a:noFill/>
        </p:spPr>
        <p:txBody>
          <a:bodyPr wrap="none" rtlCol="0">
            <a:spAutoFit/>
          </a:bodyPr>
          <a:lstStyle/>
          <a:p>
            <a:r>
              <a:rPr lang="en-US" dirty="0"/>
              <a:t>z</a:t>
            </a:r>
            <a:r>
              <a:rPr lang="en-US" baseline="-25000" dirty="0"/>
              <a:t>1</a:t>
            </a:r>
          </a:p>
        </p:txBody>
      </p:sp>
      <p:sp>
        <p:nvSpPr>
          <p:cNvPr id="41" name="TextBox 40">
            <a:extLst>
              <a:ext uri="{FF2B5EF4-FFF2-40B4-BE49-F238E27FC236}">
                <a16:creationId xmlns:a16="http://schemas.microsoft.com/office/drawing/2014/main" id="{DBCF332E-8931-F14F-B313-0460AAF90B3B}"/>
              </a:ext>
            </a:extLst>
          </p:cNvPr>
          <p:cNvSpPr txBox="1"/>
          <p:nvPr/>
        </p:nvSpPr>
        <p:spPr>
          <a:xfrm>
            <a:off x="2484270" y="3826502"/>
            <a:ext cx="354584" cy="369332"/>
          </a:xfrm>
          <a:prstGeom prst="rect">
            <a:avLst/>
          </a:prstGeom>
          <a:noFill/>
        </p:spPr>
        <p:txBody>
          <a:bodyPr wrap="none" rtlCol="0">
            <a:spAutoFit/>
          </a:bodyPr>
          <a:lstStyle/>
          <a:p>
            <a:r>
              <a:rPr lang="en-US" dirty="0"/>
              <a:t>z</a:t>
            </a:r>
            <a:r>
              <a:rPr lang="en-US" baseline="-25000" dirty="0"/>
              <a:t>2</a:t>
            </a:r>
          </a:p>
        </p:txBody>
      </p:sp>
      <p:sp>
        <p:nvSpPr>
          <p:cNvPr id="42" name="TextBox 41">
            <a:extLst>
              <a:ext uri="{FF2B5EF4-FFF2-40B4-BE49-F238E27FC236}">
                <a16:creationId xmlns:a16="http://schemas.microsoft.com/office/drawing/2014/main" id="{CF5C34A9-6399-0B49-A4B3-B1F806DB8B85}"/>
              </a:ext>
            </a:extLst>
          </p:cNvPr>
          <p:cNvSpPr txBox="1"/>
          <p:nvPr/>
        </p:nvSpPr>
        <p:spPr>
          <a:xfrm>
            <a:off x="3396009" y="3826502"/>
            <a:ext cx="354584" cy="369332"/>
          </a:xfrm>
          <a:prstGeom prst="rect">
            <a:avLst/>
          </a:prstGeom>
          <a:noFill/>
        </p:spPr>
        <p:txBody>
          <a:bodyPr wrap="none" rtlCol="0">
            <a:spAutoFit/>
          </a:bodyPr>
          <a:lstStyle/>
          <a:p>
            <a:r>
              <a:rPr lang="en-US" dirty="0"/>
              <a:t>z</a:t>
            </a:r>
            <a:r>
              <a:rPr lang="en-US" baseline="-25000" dirty="0"/>
              <a:t>3</a:t>
            </a:r>
          </a:p>
        </p:txBody>
      </p:sp>
      <p:sp>
        <p:nvSpPr>
          <p:cNvPr id="43" name="TextBox 42">
            <a:extLst>
              <a:ext uri="{FF2B5EF4-FFF2-40B4-BE49-F238E27FC236}">
                <a16:creationId xmlns:a16="http://schemas.microsoft.com/office/drawing/2014/main" id="{B04D7D6E-0423-1D45-BEBA-59EF2380026C}"/>
              </a:ext>
            </a:extLst>
          </p:cNvPr>
          <p:cNvSpPr txBox="1"/>
          <p:nvPr/>
        </p:nvSpPr>
        <p:spPr>
          <a:xfrm>
            <a:off x="4307748" y="3826502"/>
            <a:ext cx="354584" cy="369332"/>
          </a:xfrm>
          <a:prstGeom prst="rect">
            <a:avLst/>
          </a:prstGeom>
          <a:noFill/>
        </p:spPr>
        <p:txBody>
          <a:bodyPr wrap="none" rtlCol="0">
            <a:spAutoFit/>
          </a:bodyPr>
          <a:lstStyle/>
          <a:p>
            <a:r>
              <a:rPr lang="en-US" dirty="0"/>
              <a:t>z</a:t>
            </a:r>
            <a:r>
              <a:rPr lang="en-US" baseline="-25000" dirty="0"/>
              <a:t>4</a:t>
            </a:r>
          </a:p>
        </p:txBody>
      </p:sp>
      <p:sp>
        <p:nvSpPr>
          <p:cNvPr id="44" name="TextBox 43">
            <a:extLst>
              <a:ext uri="{FF2B5EF4-FFF2-40B4-BE49-F238E27FC236}">
                <a16:creationId xmlns:a16="http://schemas.microsoft.com/office/drawing/2014/main" id="{9F7A9364-2552-924F-8025-6FED27A36D3F}"/>
              </a:ext>
            </a:extLst>
          </p:cNvPr>
          <p:cNvSpPr txBox="1"/>
          <p:nvPr/>
        </p:nvSpPr>
        <p:spPr>
          <a:xfrm>
            <a:off x="7042964" y="3826502"/>
            <a:ext cx="354584" cy="369332"/>
          </a:xfrm>
          <a:prstGeom prst="rect">
            <a:avLst/>
          </a:prstGeom>
          <a:noFill/>
        </p:spPr>
        <p:txBody>
          <a:bodyPr wrap="none" rtlCol="0">
            <a:spAutoFit/>
          </a:bodyPr>
          <a:lstStyle/>
          <a:p>
            <a:r>
              <a:rPr lang="en-US" dirty="0"/>
              <a:t>z</a:t>
            </a:r>
            <a:r>
              <a:rPr lang="en-US" baseline="-25000" dirty="0"/>
              <a:t>7</a:t>
            </a:r>
          </a:p>
        </p:txBody>
      </p:sp>
      <p:sp>
        <p:nvSpPr>
          <p:cNvPr id="45" name="TextBox 44">
            <a:extLst>
              <a:ext uri="{FF2B5EF4-FFF2-40B4-BE49-F238E27FC236}">
                <a16:creationId xmlns:a16="http://schemas.microsoft.com/office/drawing/2014/main" id="{CD2337DC-2699-234F-A3E3-C6149BCA7F32}"/>
              </a:ext>
            </a:extLst>
          </p:cNvPr>
          <p:cNvSpPr txBox="1"/>
          <p:nvPr/>
        </p:nvSpPr>
        <p:spPr>
          <a:xfrm>
            <a:off x="6131226" y="3826502"/>
            <a:ext cx="354584" cy="369332"/>
          </a:xfrm>
          <a:prstGeom prst="rect">
            <a:avLst/>
          </a:prstGeom>
          <a:noFill/>
        </p:spPr>
        <p:txBody>
          <a:bodyPr wrap="none" rtlCol="0">
            <a:spAutoFit/>
          </a:bodyPr>
          <a:lstStyle/>
          <a:p>
            <a:r>
              <a:rPr lang="en-US" dirty="0"/>
              <a:t>z</a:t>
            </a:r>
            <a:r>
              <a:rPr lang="en-US" baseline="-25000" dirty="0"/>
              <a:t>6</a:t>
            </a:r>
          </a:p>
        </p:txBody>
      </p:sp>
      <p:sp>
        <p:nvSpPr>
          <p:cNvPr id="46" name="TextBox 45">
            <a:extLst>
              <a:ext uri="{FF2B5EF4-FFF2-40B4-BE49-F238E27FC236}">
                <a16:creationId xmlns:a16="http://schemas.microsoft.com/office/drawing/2014/main" id="{1A19DE23-3D36-954A-8F4A-039904CA8D76}"/>
              </a:ext>
            </a:extLst>
          </p:cNvPr>
          <p:cNvSpPr txBox="1"/>
          <p:nvPr/>
        </p:nvSpPr>
        <p:spPr>
          <a:xfrm>
            <a:off x="5219487" y="3826502"/>
            <a:ext cx="354584" cy="369332"/>
          </a:xfrm>
          <a:prstGeom prst="rect">
            <a:avLst/>
          </a:prstGeom>
          <a:noFill/>
        </p:spPr>
        <p:txBody>
          <a:bodyPr wrap="none" rtlCol="0">
            <a:spAutoFit/>
          </a:bodyPr>
          <a:lstStyle/>
          <a:p>
            <a:r>
              <a:rPr lang="en-US" dirty="0"/>
              <a:t>z</a:t>
            </a:r>
            <a:r>
              <a:rPr lang="en-US" baseline="-25000" dirty="0"/>
              <a:t>5</a:t>
            </a:r>
          </a:p>
        </p:txBody>
      </p:sp>
      <p:sp>
        <p:nvSpPr>
          <p:cNvPr id="47" name="TextBox 46">
            <a:extLst>
              <a:ext uri="{FF2B5EF4-FFF2-40B4-BE49-F238E27FC236}">
                <a16:creationId xmlns:a16="http://schemas.microsoft.com/office/drawing/2014/main" id="{0BFEE9A9-C89E-3146-9F41-072643775496}"/>
              </a:ext>
            </a:extLst>
          </p:cNvPr>
          <p:cNvSpPr txBox="1"/>
          <p:nvPr/>
        </p:nvSpPr>
        <p:spPr>
          <a:xfrm>
            <a:off x="361092" y="3191841"/>
            <a:ext cx="1217259" cy="923330"/>
          </a:xfrm>
          <a:prstGeom prst="rect">
            <a:avLst/>
          </a:prstGeom>
          <a:noFill/>
        </p:spPr>
        <p:txBody>
          <a:bodyPr wrap="square" rtlCol="0">
            <a:spAutoFit/>
          </a:bodyPr>
          <a:lstStyle/>
          <a:p>
            <a:pPr algn="ctr"/>
            <a:r>
              <a:rPr lang="en-US" dirty="0"/>
              <a:t>Highest scoring records</a:t>
            </a:r>
          </a:p>
        </p:txBody>
      </p:sp>
      <p:sp>
        <p:nvSpPr>
          <p:cNvPr id="48" name="TextBox 47">
            <a:extLst>
              <a:ext uri="{FF2B5EF4-FFF2-40B4-BE49-F238E27FC236}">
                <a16:creationId xmlns:a16="http://schemas.microsoft.com/office/drawing/2014/main" id="{DE67E50D-9E50-8D4A-88BA-EF8967DB5149}"/>
              </a:ext>
            </a:extLst>
          </p:cNvPr>
          <p:cNvSpPr txBox="1"/>
          <p:nvPr/>
        </p:nvSpPr>
        <p:spPr>
          <a:xfrm>
            <a:off x="559377" y="4247039"/>
            <a:ext cx="733214" cy="276999"/>
          </a:xfrm>
          <a:prstGeom prst="rect">
            <a:avLst/>
          </a:prstGeom>
          <a:noFill/>
        </p:spPr>
        <p:txBody>
          <a:bodyPr wrap="none" rtlCol="0">
            <a:spAutoFit/>
          </a:bodyPr>
          <a:lstStyle/>
          <a:p>
            <a:r>
              <a:rPr lang="en-US" sz="1200" dirty="0"/>
              <a:t>Record 1</a:t>
            </a:r>
          </a:p>
        </p:txBody>
      </p:sp>
      <p:sp>
        <p:nvSpPr>
          <p:cNvPr id="49" name="TextBox 48">
            <a:extLst>
              <a:ext uri="{FF2B5EF4-FFF2-40B4-BE49-F238E27FC236}">
                <a16:creationId xmlns:a16="http://schemas.microsoft.com/office/drawing/2014/main" id="{93747B0E-817C-B84C-86A4-5D83A07A871D}"/>
              </a:ext>
            </a:extLst>
          </p:cNvPr>
          <p:cNvSpPr txBox="1"/>
          <p:nvPr/>
        </p:nvSpPr>
        <p:spPr>
          <a:xfrm>
            <a:off x="559377" y="4629635"/>
            <a:ext cx="733214" cy="276999"/>
          </a:xfrm>
          <a:prstGeom prst="rect">
            <a:avLst/>
          </a:prstGeom>
          <a:noFill/>
        </p:spPr>
        <p:txBody>
          <a:bodyPr wrap="none" rtlCol="0">
            <a:spAutoFit/>
          </a:bodyPr>
          <a:lstStyle/>
          <a:p>
            <a:r>
              <a:rPr lang="en-US" sz="1200" dirty="0"/>
              <a:t>Record 2</a:t>
            </a:r>
          </a:p>
        </p:txBody>
      </p:sp>
      <p:sp>
        <p:nvSpPr>
          <p:cNvPr id="50" name="TextBox 49">
            <a:extLst>
              <a:ext uri="{FF2B5EF4-FFF2-40B4-BE49-F238E27FC236}">
                <a16:creationId xmlns:a16="http://schemas.microsoft.com/office/drawing/2014/main" id="{05CFF134-4D05-884A-AE7F-D826495F9D81}"/>
              </a:ext>
            </a:extLst>
          </p:cNvPr>
          <p:cNvSpPr txBox="1"/>
          <p:nvPr/>
        </p:nvSpPr>
        <p:spPr>
          <a:xfrm>
            <a:off x="559377" y="5012231"/>
            <a:ext cx="733214" cy="276999"/>
          </a:xfrm>
          <a:prstGeom prst="rect">
            <a:avLst/>
          </a:prstGeom>
          <a:noFill/>
        </p:spPr>
        <p:txBody>
          <a:bodyPr wrap="none" rtlCol="0">
            <a:spAutoFit/>
          </a:bodyPr>
          <a:lstStyle/>
          <a:p>
            <a:r>
              <a:rPr lang="en-US" sz="1200" dirty="0"/>
              <a:t>Record 3</a:t>
            </a:r>
          </a:p>
        </p:txBody>
      </p:sp>
      <p:sp>
        <p:nvSpPr>
          <p:cNvPr id="51" name="TextBox 50">
            <a:extLst>
              <a:ext uri="{FF2B5EF4-FFF2-40B4-BE49-F238E27FC236}">
                <a16:creationId xmlns:a16="http://schemas.microsoft.com/office/drawing/2014/main" id="{9BB86C1A-AC6D-5A4B-8491-C157D9243E08}"/>
              </a:ext>
            </a:extLst>
          </p:cNvPr>
          <p:cNvSpPr txBox="1"/>
          <p:nvPr/>
        </p:nvSpPr>
        <p:spPr>
          <a:xfrm>
            <a:off x="559377" y="5394826"/>
            <a:ext cx="733214" cy="276999"/>
          </a:xfrm>
          <a:prstGeom prst="rect">
            <a:avLst/>
          </a:prstGeom>
          <a:noFill/>
        </p:spPr>
        <p:txBody>
          <a:bodyPr wrap="none" rtlCol="0">
            <a:spAutoFit/>
          </a:bodyPr>
          <a:lstStyle/>
          <a:p>
            <a:r>
              <a:rPr lang="en-US" sz="1200" dirty="0"/>
              <a:t>Record 4</a:t>
            </a:r>
          </a:p>
        </p:txBody>
      </p:sp>
    </p:spTree>
    <p:extLst>
      <p:ext uri="{BB962C8B-B14F-4D97-AF65-F5344CB8AC3E}">
        <p14:creationId xmlns:p14="http://schemas.microsoft.com/office/powerpoint/2010/main" val="379061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normAutofit/>
          </a:bodyPr>
          <a:lstStyle/>
          <a:p>
            <a:r>
              <a:rPr lang="en-US" sz="3600" dirty="0">
                <a:latin typeface="+mn-lt"/>
              </a:rPr>
              <a:t>Fuzzy Matching Algorithms for Names</a:t>
            </a:r>
          </a:p>
        </p:txBody>
      </p:sp>
      <p:sp>
        <p:nvSpPr>
          <p:cNvPr id="4" name="Content Placeholder 3"/>
          <p:cNvSpPr>
            <a:spLocks noGrp="1"/>
          </p:cNvSpPr>
          <p:nvPr>
            <p:ph sz="half" idx="2"/>
          </p:nvPr>
        </p:nvSpPr>
        <p:spPr>
          <a:xfrm>
            <a:off x="628650" y="1253331"/>
            <a:ext cx="7886700" cy="4351338"/>
          </a:xfrm>
        </p:spPr>
        <p:txBody>
          <a:bodyPr>
            <a:noAutofit/>
          </a:bodyPr>
          <a:lstStyle/>
          <a:p>
            <a:r>
              <a:rPr lang="en-US" sz="2400" dirty="0"/>
              <a:t>The name field can be structured many ways</a:t>
            </a:r>
          </a:p>
          <a:p>
            <a:pPr lvl="1"/>
            <a:r>
              <a:rPr lang="en-US" sz="2000" dirty="0"/>
              <a:t>John Smith</a:t>
            </a:r>
          </a:p>
          <a:p>
            <a:pPr lvl="1"/>
            <a:r>
              <a:rPr lang="en-US" sz="2000" dirty="0"/>
              <a:t>Smith, John</a:t>
            </a:r>
          </a:p>
          <a:p>
            <a:pPr lvl="1"/>
            <a:r>
              <a:rPr lang="en-US" sz="2000" dirty="0"/>
              <a:t>Smith John</a:t>
            </a:r>
          </a:p>
          <a:p>
            <a:pPr lvl="1"/>
            <a:r>
              <a:rPr lang="en-US" sz="2000" dirty="0"/>
              <a:t>John Henry Smith</a:t>
            </a:r>
          </a:p>
          <a:p>
            <a:pPr lvl="1"/>
            <a:r>
              <a:rPr lang="en-US" sz="2000" dirty="0"/>
              <a:t>Smith, John Henry</a:t>
            </a:r>
          </a:p>
          <a:p>
            <a:pPr lvl="1"/>
            <a:r>
              <a:rPr lang="en-US" sz="2000" dirty="0"/>
              <a:t>John H. Smith</a:t>
            </a:r>
          </a:p>
          <a:p>
            <a:pPr lvl="1"/>
            <a:r>
              <a:rPr lang="en-US" sz="2000" dirty="0"/>
              <a:t>John H. Smith-Carlson (what’s the last name?)</a:t>
            </a:r>
          </a:p>
          <a:p>
            <a:pPr lvl="1"/>
            <a:r>
              <a:rPr lang="en-US" sz="2000" dirty="0"/>
              <a:t>…</a:t>
            </a:r>
          </a:p>
          <a:p>
            <a:r>
              <a:rPr lang="en-US" sz="2400" dirty="0"/>
              <a:t>There are hundreds of possible prefixes, suffixes:</a:t>
            </a:r>
          </a:p>
          <a:p>
            <a:pPr lvl="1"/>
            <a:r>
              <a:rPr lang="en-US" sz="2000" dirty="0" err="1"/>
              <a:t>Mr</a:t>
            </a:r>
            <a:r>
              <a:rPr lang="en-US" sz="2000" dirty="0"/>
              <a:t>, </a:t>
            </a:r>
            <a:r>
              <a:rPr lang="en-US" sz="2000" dirty="0" err="1"/>
              <a:t>Mrs</a:t>
            </a:r>
            <a:r>
              <a:rPr lang="en-US" sz="2000" dirty="0"/>
              <a:t>, </a:t>
            </a:r>
            <a:r>
              <a:rPr lang="en-US" sz="2000" dirty="0" err="1"/>
              <a:t>Ms</a:t>
            </a:r>
            <a:r>
              <a:rPr lang="en-US" sz="2000" dirty="0"/>
              <a:t>, Prof, </a:t>
            </a:r>
            <a:r>
              <a:rPr lang="en-US" sz="2000" dirty="0" err="1"/>
              <a:t>Dr</a:t>
            </a:r>
            <a:r>
              <a:rPr lang="en-US" sz="2000" dirty="0"/>
              <a:t>, Rev, Atty. Col, </a:t>
            </a:r>
            <a:r>
              <a:rPr lang="en-US" sz="2000" dirty="0" err="1"/>
              <a:t>Cmdr</a:t>
            </a:r>
            <a:r>
              <a:rPr lang="en-US" sz="2000" dirty="0"/>
              <a:t>, </a:t>
            </a:r>
            <a:r>
              <a:rPr lang="en-US" sz="2000" dirty="0" err="1"/>
              <a:t>Adm</a:t>
            </a:r>
            <a:r>
              <a:rPr lang="en-US" sz="2000" dirty="0"/>
              <a:t>, Father, Hon, Rev…</a:t>
            </a:r>
          </a:p>
          <a:p>
            <a:pPr lvl="1"/>
            <a:r>
              <a:rPr lang="en-US" sz="2000" dirty="0"/>
              <a:t>Jr, Sr, II, III, IV, DDS, </a:t>
            </a:r>
            <a:r>
              <a:rPr lang="en-US" sz="2000" dirty="0" err="1"/>
              <a:t>Esq</a:t>
            </a:r>
            <a:r>
              <a:rPr lang="en-US" sz="2000" dirty="0"/>
              <a:t>, JD, MD, PhD, CPA, DDS, LLD, Ret, RN, DO…</a:t>
            </a:r>
          </a:p>
          <a:p>
            <a:pPr lvl="1"/>
            <a:r>
              <a:rPr lang="en-US" sz="2000" dirty="0"/>
              <a:t>Look at word document</a:t>
            </a:r>
          </a:p>
        </p:txBody>
      </p:sp>
      <p:sp>
        <p:nvSpPr>
          <p:cNvPr id="5" name="Slide Number Placeholder 4"/>
          <p:cNvSpPr>
            <a:spLocks noGrp="1"/>
          </p:cNvSpPr>
          <p:nvPr>
            <p:ph type="sldNum" sz="quarter" idx="12"/>
          </p:nvPr>
        </p:nvSpPr>
        <p:spPr/>
        <p:txBody>
          <a:bodyPr/>
          <a:lstStyle/>
          <a:p>
            <a:fld id="{88CD9788-50B9-FE4F-BD86-303CACCBE7E1}" type="slidenum">
              <a:rPr lang="en-US" smtClean="0"/>
              <a:t>5</a:t>
            </a:fld>
            <a:endParaRPr lang="en-US"/>
          </a:p>
        </p:txBody>
      </p:sp>
    </p:spTree>
    <p:extLst>
      <p:ext uri="{BB962C8B-B14F-4D97-AF65-F5344CB8AC3E}">
        <p14:creationId xmlns:p14="http://schemas.microsoft.com/office/powerpoint/2010/main" val="396024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normAutofit/>
          </a:bodyPr>
          <a:lstStyle/>
          <a:p>
            <a:r>
              <a:rPr lang="en-US" sz="3600" dirty="0">
                <a:latin typeface="+mn-lt"/>
              </a:rPr>
              <a:t>Other Complications for Names</a:t>
            </a:r>
          </a:p>
        </p:txBody>
      </p:sp>
      <p:sp>
        <p:nvSpPr>
          <p:cNvPr id="4" name="Content Placeholder 3"/>
          <p:cNvSpPr>
            <a:spLocks noGrp="1"/>
          </p:cNvSpPr>
          <p:nvPr>
            <p:ph sz="half" idx="2"/>
          </p:nvPr>
        </p:nvSpPr>
        <p:spPr>
          <a:xfrm>
            <a:off x="628650" y="1253331"/>
            <a:ext cx="7886700" cy="4351338"/>
          </a:xfrm>
        </p:spPr>
        <p:txBody>
          <a:bodyPr>
            <a:noAutofit/>
          </a:bodyPr>
          <a:lstStyle/>
          <a:p>
            <a:r>
              <a:rPr lang="en-US" sz="2400" dirty="0"/>
              <a:t>Surname prefixes, spaces</a:t>
            </a:r>
            <a:r>
              <a:rPr lang="en-US" sz="2400"/>
              <a:t>, dashes, many parts</a:t>
            </a:r>
            <a:endParaRPr lang="en-US" sz="24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r>
              <a:rPr lang="en-US" sz="2000" dirty="0"/>
              <a:t>Special characters</a:t>
            </a:r>
          </a:p>
          <a:p>
            <a:pPr lvl="1"/>
            <a:r>
              <a:rPr lang="en-US" sz="1600" dirty="0" err="1"/>
              <a:t>ä</a:t>
            </a:r>
            <a:r>
              <a:rPr lang="en-US" sz="1600" dirty="0"/>
              <a:t>, </a:t>
            </a:r>
            <a:r>
              <a:rPr lang="en-US" sz="1600" dirty="0" err="1"/>
              <a:t>å</a:t>
            </a:r>
            <a:r>
              <a:rPr lang="en-US" sz="1600" dirty="0"/>
              <a:t>, </a:t>
            </a:r>
            <a:r>
              <a:rPr lang="en-US" sz="1600" dirty="0" err="1"/>
              <a:t>à</a:t>
            </a:r>
            <a:r>
              <a:rPr lang="en-US" sz="1600" dirty="0"/>
              <a:t>, </a:t>
            </a:r>
            <a:r>
              <a:rPr lang="en-US" sz="1600" dirty="0" err="1"/>
              <a:t>á</a:t>
            </a:r>
            <a:r>
              <a:rPr lang="en-US" sz="1600" dirty="0"/>
              <a:t>, </a:t>
            </a:r>
            <a:r>
              <a:rPr lang="en-US" sz="1600" dirty="0" err="1"/>
              <a:t>â</a:t>
            </a:r>
            <a:r>
              <a:rPr lang="en-US" sz="1600" dirty="0"/>
              <a:t>, </a:t>
            </a:r>
            <a:r>
              <a:rPr lang="en-US" sz="1600" dirty="0" err="1"/>
              <a:t>æ</a:t>
            </a:r>
            <a:r>
              <a:rPr lang="en-US" sz="1600" dirty="0"/>
              <a:t>, </a:t>
            </a:r>
            <a:r>
              <a:rPr lang="en-US" sz="1600" dirty="0" err="1"/>
              <a:t>ā</a:t>
            </a:r>
            <a:r>
              <a:rPr lang="en-US" sz="1600" dirty="0"/>
              <a:t>, </a:t>
            </a:r>
            <a:r>
              <a:rPr lang="en-US" sz="1600" dirty="0" err="1"/>
              <a:t>ç</a:t>
            </a:r>
            <a:r>
              <a:rPr lang="en-US" sz="1600" dirty="0"/>
              <a:t>, </a:t>
            </a:r>
            <a:r>
              <a:rPr lang="en-US" sz="1600" dirty="0" err="1"/>
              <a:t>č</a:t>
            </a:r>
            <a:r>
              <a:rPr lang="en-US" sz="1600" dirty="0"/>
              <a:t>, </a:t>
            </a:r>
            <a:r>
              <a:rPr lang="en-US" sz="1600" dirty="0" err="1"/>
              <a:t>ę</a:t>
            </a:r>
            <a:r>
              <a:rPr lang="en-US" sz="1600" dirty="0"/>
              <a:t>, </a:t>
            </a:r>
            <a:r>
              <a:rPr lang="en-US" sz="1600" dirty="0" err="1"/>
              <a:t>î</a:t>
            </a:r>
            <a:r>
              <a:rPr lang="en-US" sz="1600" dirty="0"/>
              <a:t>, </a:t>
            </a:r>
            <a:r>
              <a:rPr lang="en-US" sz="1600" dirty="0" err="1"/>
              <a:t>į</a:t>
            </a:r>
            <a:r>
              <a:rPr lang="en-US" sz="1600" dirty="0"/>
              <a:t>, </a:t>
            </a:r>
            <a:r>
              <a:rPr lang="en-US" sz="1600" dirty="0" err="1"/>
              <a:t>ł</a:t>
            </a:r>
            <a:r>
              <a:rPr lang="en-US" sz="1600" dirty="0"/>
              <a:t>, </a:t>
            </a:r>
            <a:r>
              <a:rPr lang="en-US" sz="1600" dirty="0" err="1"/>
              <a:t>œ</a:t>
            </a:r>
            <a:r>
              <a:rPr lang="en-US" sz="1600" dirty="0"/>
              <a:t>, </a:t>
            </a:r>
            <a:r>
              <a:rPr lang="en-US" sz="1600" dirty="0" err="1"/>
              <a:t>ż</a:t>
            </a:r>
            <a:r>
              <a:rPr lang="en-US" sz="1600" dirty="0"/>
              <a:t>, </a:t>
            </a:r>
            <a:r>
              <a:rPr lang="en-US" sz="1600" dirty="0" err="1"/>
              <a:t>ß</a:t>
            </a:r>
            <a:r>
              <a:rPr lang="en-US" sz="1600" dirty="0"/>
              <a:t>, </a:t>
            </a:r>
            <a:r>
              <a:rPr lang="en-US" sz="1600" dirty="0" err="1"/>
              <a:t>ø</a:t>
            </a:r>
            <a:r>
              <a:rPr lang="en-US" sz="1600" dirty="0"/>
              <a:t>, ®, ©, -, &amp;, ‘, (, ), /, “, #, 0, 1, 2, 3, 4…</a:t>
            </a:r>
          </a:p>
        </p:txBody>
      </p:sp>
      <p:sp>
        <p:nvSpPr>
          <p:cNvPr id="5" name="Slide Number Placeholder 4"/>
          <p:cNvSpPr>
            <a:spLocks noGrp="1"/>
          </p:cNvSpPr>
          <p:nvPr>
            <p:ph type="sldNum" sz="quarter" idx="12"/>
          </p:nvPr>
        </p:nvSpPr>
        <p:spPr/>
        <p:txBody>
          <a:bodyPr/>
          <a:lstStyle/>
          <a:p>
            <a:fld id="{88CD9788-50B9-FE4F-BD86-303CACCBE7E1}" type="slidenum">
              <a:rPr lang="en-US" smtClean="0"/>
              <a:t>6</a:t>
            </a:fld>
            <a:endParaRPr lang="en-US"/>
          </a:p>
        </p:txBody>
      </p:sp>
      <p:sp>
        <p:nvSpPr>
          <p:cNvPr id="6" name="TextBox 5">
            <a:extLst>
              <a:ext uri="{FF2B5EF4-FFF2-40B4-BE49-F238E27FC236}">
                <a16:creationId xmlns:a16="http://schemas.microsoft.com/office/drawing/2014/main" id="{893CFFFB-180D-314C-9942-FAF7BA624098}"/>
              </a:ext>
            </a:extLst>
          </p:cNvPr>
          <p:cNvSpPr txBox="1"/>
          <p:nvPr/>
        </p:nvSpPr>
        <p:spPr>
          <a:xfrm>
            <a:off x="884903" y="1964485"/>
            <a:ext cx="1369606" cy="1846659"/>
          </a:xfrm>
          <a:prstGeom prst="rect">
            <a:avLst/>
          </a:prstGeom>
          <a:noFill/>
        </p:spPr>
        <p:txBody>
          <a:bodyPr wrap="none" rtlCol="0">
            <a:spAutoFit/>
          </a:bodyPr>
          <a:lstStyle/>
          <a:p>
            <a:pPr marL="194310" lvl="1" indent="-194310">
              <a:buFont typeface="Arial" panose="020B0604020202020204" pitchFamily="34" charset="0"/>
              <a:buChar char="•"/>
            </a:pPr>
            <a:r>
              <a:rPr lang="en-US" sz="1600" dirty="0"/>
              <a:t>MacDonald</a:t>
            </a:r>
          </a:p>
          <a:p>
            <a:pPr marL="194310" lvl="1" indent="-194310">
              <a:buFont typeface="Arial" panose="020B0604020202020204" pitchFamily="34" charset="0"/>
              <a:buChar char="•"/>
            </a:pPr>
            <a:r>
              <a:rPr lang="en-US" sz="1600" dirty="0"/>
              <a:t>McPherson</a:t>
            </a:r>
          </a:p>
          <a:p>
            <a:pPr marL="194310" lvl="1" indent="-194310">
              <a:buFont typeface="Arial" panose="020B0604020202020204" pitchFamily="34" charset="0"/>
              <a:buChar char="•"/>
            </a:pPr>
            <a:r>
              <a:rPr lang="en-US" sz="1600" dirty="0"/>
              <a:t>Mc </a:t>
            </a:r>
            <a:r>
              <a:rPr lang="en-US" sz="1600" dirty="0" err="1"/>
              <a:t>Pherson</a:t>
            </a:r>
            <a:endParaRPr lang="en-US" sz="1600" dirty="0"/>
          </a:p>
          <a:p>
            <a:pPr marL="194310" lvl="1" indent="-194310">
              <a:buFont typeface="Arial" panose="020B0604020202020204" pitchFamily="34" charset="0"/>
              <a:buChar char="•"/>
            </a:pPr>
            <a:r>
              <a:rPr lang="en-US" sz="1600" dirty="0" err="1"/>
              <a:t>ODonnel</a:t>
            </a:r>
            <a:endParaRPr lang="en-US" sz="1600" dirty="0"/>
          </a:p>
          <a:p>
            <a:pPr marL="194310" lvl="1" indent="-194310">
              <a:buFont typeface="Arial" panose="020B0604020202020204" pitchFamily="34" charset="0"/>
              <a:buChar char="•"/>
            </a:pPr>
            <a:r>
              <a:rPr lang="en-US" sz="1600" dirty="0" err="1"/>
              <a:t>O’Donnel</a:t>
            </a:r>
            <a:endParaRPr lang="en-US" sz="1600" dirty="0"/>
          </a:p>
          <a:p>
            <a:pPr marL="194310" lvl="1" indent="-194310">
              <a:buFont typeface="Arial" panose="020B0604020202020204" pitchFamily="34" charset="0"/>
              <a:buChar char="•"/>
            </a:pPr>
            <a:r>
              <a:rPr lang="en-US" sz="1600" dirty="0"/>
              <a:t>O’ </a:t>
            </a:r>
            <a:r>
              <a:rPr lang="en-US" sz="1600" dirty="0" err="1"/>
              <a:t>Donnel</a:t>
            </a:r>
            <a:endParaRPr lang="en-US" sz="1600" dirty="0"/>
          </a:p>
          <a:p>
            <a:endParaRPr lang="en-US" dirty="0"/>
          </a:p>
        </p:txBody>
      </p:sp>
      <p:sp>
        <p:nvSpPr>
          <p:cNvPr id="7" name="TextBox 6">
            <a:extLst>
              <a:ext uri="{FF2B5EF4-FFF2-40B4-BE49-F238E27FC236}">
                <a16:creationId xmlns:a16="http://schemas.microsoft.com/office/drawing/2014/main" id="{BCD903D6-5955-C643-836E-71A5090AD171}"/>
              </a:ext>
            </a:extLst>
          </p:cNvPr>
          <p:cNvSpPr txBox="1"/>
          <p:nvPr/>
        </p:nvSpPr>
        <p:spPr>
          <a:xfrm>
            <a:off x="3415725" y="1964485"/>
            <a:ext cx="1700787" cy="1815882"/>
          </a:xfrm>
          <a:prstGeom prst="rect">
            <a:avLst/>
          </a:prstGeom>
          <a:noFill/>
        </p:spPr>
        <p:txBody>
          <a:bodyPr wrap="none" rtlCol="0">
            <a:spAutoFit/>
          </a:bodyPr>
          <a:lstStyle/>
          <a:p>
            <a:pPr marL="194310" lvl="1" indent="-194310">
              <a:buFont typeface="Arial" panose="020B0604020202020204" pitchFamily="34" charset="0"/>
              <a:buChar char="•"/>
            </a:pPr>
            <a:r>
              <a:rPr lang="en-US" sz="1600" dirty="0"/>
              <a:t>Marie-Jose</a:t>
            </a:r>
          </a:p>
          <a:p>
            <a:pPr marL="194310" lvl="1" indent="-194310">
              <a:buFont typeface="Arial" panose="020B0604020202020204" pitchFamily="34" charset="0"/>
              <a:buChar char="•"/>
            </a:pPr>
            <a:r>
              <a:rPr lang="en-US" sz="1600" dirty="0" err="1"/>
              <a:t>Quiñones</a:t>
            </a:r>
            <a:endParaRPr lang="en-US" sz="1600" dirty="0"/>
          </a:p>
          <a:p>
            <a:pPr marL="194310" lvl="1" indent="-194310">
              <a:buFont typeface="Arial" panose="020B0604020202020204" pitchFamily="34" charset="0"/>
              <a:buChar char="•"/>
            </a:pPr>
            <a:r>
              <a:rPr lang="en-US" sz="1600" dirty="0"/>
              <a:t>Meyer-</a:t>
            </a:r>
            <a:r>
              <a:rPr lang="en-US" sz="1600" dirty="0" err="1"/>
              <a:t>ter</a:t>
            </a:r>
            <a:r>
              <a:rPr lang="en-US" sz="1600" dirty="0"/>
              <a:t>-</a:t>
            </a:r>
            <a:r>
              <a:rPr lang="en-US" sz="1600" dirty="0" err="1"/>
              <a:t>Vehn</a:t>
            </a:r>
            <a:endParaRPr lang="en-US" sz="1600" dirty="0"/>
          </a:p>
          <a:p>
            <a:pPr marL="194310" lvl="1" indent="-194310">
              <a:buFont typeface="Arial" panose="020B0604020202020204" pitchFamily="34" charset="0"/>
              <a:buChar char="•"/>
            </a:pPr>
            <a:r>
              <a:rPr lang="en-US" sz="1600" dirty="0"/>
              <a:t>Ben-Gurion</a:t>
            </a:r>
          </a:p>
          <a:p>
            <a:pPr marL="194310" lvl="1" indent="-194310">
              <a:buFont typeface="Arial" panose="020B0604020202020204" pitchFamily="34" charset="0"/>
              <a:buChar char="•"/>
            </a:pPr>
            <a:r>
              <a:rPr lang="en-US" sz="1600" dirty="0"/>
              <a:t>De Gaulle</a:t>
            </a:r>
          </a:p>
          <a:p>
            <a:pPr marL="194310" lvl="1" indent="-194310">
              <a:buFont typeface="Arial" panose="020B0604020202020204" pitchFamily="34" charset="0"/>
              <a:buChar char="•"/>
            </a:pPr>
            <a:r>
              <a:rPr lang="en-US" sz="1600" dirty="0"/>
              <a:t>De La Guerra</a:t>
            </a:r>
          </a:p>
          <a:p>
            <a:pPr marL="194310" lvl="1" indent="-194310">
              <a:buFont typeface="Arial" panose="020B0604020202020204" pitchFamily="34" charset="0"/>
              <a:buChar char="•"/>
            </a:pPr>
            <a:endParaRPr lang="en-US" sz="1600" dirty="0"/>
          </a:p>
        </p:txBody>
      </p:sp>
      <p:sp>
        <p:nvSpPr>
          <p:cNvPr id="8" name="TextBox 7">
            <a:extLst>
              <a:ext uri="{FF2B5EF4-FFF2-40B4-BE49-F238E27FC236}">
                <a16:creationId xmlns:a16="http://schemas.microsoft.com/office/drawing/2014/main" id="{8D29C4C6-93AB-694F-B5F7-1E5E8A7DCADC}"/>
              </a:ext>
            </a:extLst>
          </p:cNvPr>
          <p:cNvSpPr txBox="1"/>
          <p:nvPr/>
        </p:nvSpPr>
        <p:spPr>
          <a:xfrm>
            <a:off x="5798504" y="1964485"/>
            <a:ext cx="2671885" cy="2092881"/>
          </a:xfrm>
          <a:prstGeom prst="rect">
            <a:avLst/>
          </a:prstGeom>
          <a:noFill/>
        </p:spPr>
        <p:txBody>
          <a:bodyPr wrap="none" rtlCol="0">
            <a:spAutoFit/>
          </a:bodyPr>
          <a:lstStyle/>
          <a:p>
            <a:pPr marL="194310" lvl="1" indent="-194310">
              <a:buFont typeface="Arial" panose="020B0604020202020204" pitchFamily="34" charset="0"/>
              <a:buChar char="•"/>
            </a:pPr>
            <a:r>
              <a:rPr lang="en-US" sz="1600" dirty="0"/>
              <a:t>Al-</a:t>
            </a:r>
            <a:r>
              <a:rPr lang="en-US" sz="1600" dirty="0" err="1"/>
              <a:t>Fashi</a:t>
            </a:r>
            <a:endParaRPr lang="en-US" sz="1600" dirty="0"/>
          </a:p>
          <a:p>
            <a:pPr marL="194310" lvl="1" indent="-194310">
              <a:buFont typeface="Arial" panose="020B0604020202020204" pitchFamily="34" charset="0"/>
              <a:buChar char="•"/>
            </a:pPr>
            <a:r>
              <a:rPr lang="en-US" sz="1600" dirty="0"/>
              <a:t>Van der Waals</a:t>
            </a:r>
          </a:p>
          <a:p>
            <a:pPr marL="194310" lvl="1" indent="-194310">
              <a:buFont typeface="Arial" panose="020B0604020202020204" pitchFamily="34" charset="0"/>
              <a:buChar char="•"/>
            </a:pPr>
            <a:r>
              <a:rPr lang="en-US" sz="1600" dirty="0"/>
              <a:t>Chun-</a:t>
            </a:r>
            <a:r>
              <a:rPr lang="en-US" sz="1600" dirty="0" err="1"/>
              <a:t>ying</a:t>
            </a:r>
            <a:endParaRPr lang="en-US" sz="1600" dirty="0"/>
          </a:p>
          <a:p>
            <a:pPr marL="194310" lvl="1" indent="-194310">
              <a:buFont typeface="Arial" panose="020B0604020202020204" pitchFamily="34" charset="0"/>
              <a:buChar char="•"/>
            </a:pPr>
            <a:r>
              <a:rPr lang="en-US" sz="1600" dirty="0" err="1"/>
              <a:t>Eli’av</a:t>
            </a:r>
            <a:endParaRPr lang="en-US" sz="1600" dirty="0"/>
          </a:p>
          <a:p>
            <a:pPr marL="194310" lvl="1" indent="-194310">
              <a:buFont typeface="Arial" panose="020B0604020202020204" pitchFamily="34" charset="0"/>
              <a:buChar char="•"/>
            </a:pPr>
            <a:r>
              <a:rPr lang="en-US" sz="1600" dirty="0" err="1"/>
              <a:t>Eduarda</a:t>
            </a:r>
            <a:r>
              <a:rPr lang="en-US" sz="1600" dirty="0"/>
              <a:t> de Canto e Mello</a:t>
            </a:r>
          </a:p>
          <a:p>
            <a:pPr marL="194310" lvl="1" indent="-194310">
              <a:buFont typeface="Arial" panose="020B0604020202020204" pitchFamily="34" charset="0"/>
              <a:buChar char="•"/>
            </a:pPr>
            <a:r>
              <a:rPr lang="en-US" sz="1600" dirty="0" err="1"/>
              <a:t>Ottovordemgentschenfelde</a:t>
            </a:r>
            <a:endParaRPr lang="en-US" sz="1600" dirty="0"/>
          </a:p>
          <a:p>
            <a:pPr marL="194310" lvl="1" indent="-194310">
              <a:buFont typeface="Arial" panose="020B0604020202020204" pitchFamily="34" charset="0"/>
              <a:buChar char="•"/>
            </a:pPr>
            <a:endParaRPr lang="en-US" sz="1600" dirty="0"/>
          </a:p>
          <a:p>
            <a:endParaRPr lang="en-US" dirty="0"/>
          </a:p>
        </p:txBody>
      </p:sp>
    </p:spTree>
    <p:extLst>
      <p:ext uri="{BB962C8B-B14F-4D97-AF65-F5344CB8AC3E}">
        <p14:creationId xmlns:p14="http://schemas.microsoft.com/office/powerpoint/2010/main" val="168304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1"/>
            <a:ext cx="7886700" cy="1021964"/>
          </a:xfrm>
        </p:spPr>
        <p:txBody>
          <a:bodyPr>
            <a:normAutofit/>
          </a:bodyPr>
          <a:lstStyle/>
          <a:p>
            <a:r>
              <a:rPr lang="en-US" sz="3600" dirty="0">
                <a:latin typeface="+mn-lt"/>
              </a:rPr>
              <a:t>First Name Variations (Nicknames)</a:t>
            </a:r>
          </a:p>
        </p:txBody>
      </p:sp>
      <p:sp>
        <p:nvSpPr>
          <p:cNvPr id="5" name="Slide Number Placeholder 4"/>
          <p:cNvSpPr>
            <a:spLocks noGrp="1"/>
          </p:cNvSpPr>
          <p:nvPr>
            <p:ph type="sldNum" sz="quarter" idx="12"/>
          </p:nvPr>
        </p:nvSpPr>
        <p:spPr/>
        <p:txBody>
          <a:bodyPr/>
          <a:lstStyle/>
          <a:p>
            <a:fld id="{88CD9788-50B9-FE4F-BD86-303CACCBE7E1}" type="slidenum">
              <a:rPr lang="en-US" smtClean="0"/>
              <a:t>7</a:t>
            </a:fld>
            <a:endParaRPr lang="en-US"/>
          </a:p>
        </p:txBody>
      </p:sp>
      <p:sp>
        <p:nvSpPr>
          <p:cNvPr id="8" name="Content Placeholder 3">
            <a:extLst>
              <a:ext uri="{FF2B5EF4-FFF2-40B4-BE49-F238E27FC236}">
                <a16:creationId xmlns:a16="http://schemas.microsoft.com/office/drawing/2014/main" id="{FF8C5D8B-FA31-2A41-B10E-88464ADBBA4E}"/>
              </a:ext>
            </a:extLst>
          </p:cNvPr>
          <p:cNvSpPr txBox="1">
            <a:spLocks/>
          </p:cNvSpPr>
          <p:nvPr/>
        </p:nvSpPr>
        <p:spPr>
          <a:xfrm>
            <a:off x="628650" y="1253331"/>
            <a:ext cx="78867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Many people use different versions of their first name</a:t>
            </a:r>
          </a:p>
          <a:p>
            <a:r>
              <a:rPr lang="en-US" sz="2400" dirty="0"/>
              <a:t>Some more formal, some informal, some nicknames</a:t>
            </a:r>
          </a:p>
          <a:p>
            <a:r>
              <a:rPr lang="en-US" sz="2400" dirty="0"/>
              <a:t>Examples: </a:t>
            </a:r>
          </a:p>
          <a:p>
            <a:pPr lvl="1"/>
            <a:r>
              <a:rPr lang="en-US" sz="2000" dirty="0"/>
              <a:t>Stephen, Steve, Stevie</a:t>
            </a:r>
          </a:p>
          <a:p>
            <a:pPr lvl="1"/>
            <a:r>
              <a:rPr lang="en-US" sz="2000" dirty="0"/>
              <a:t>John, Johnny, </a:t>
            </a:r>
            <a:r>
              <a:rPr lang="en-US" sz="2000" dirty="0" err="1"/>
              <a:t>Johnie</a:t>
            </a:r>
            <a:r>
              <a:rPr lang="en-US" sz="2000" dirty="0"/>
              <a:t>, Jack…</a:t>
            </a:r>
          </a:p>
          <a:p>
            <a:pPr lvl="1"/>
            <a:r>
              <a:rPr lang="en-US" sz="2000" dirty="0"/>
              <a:t>Margaret, Peggy, Peg…</a:t>
            </a:r>
          </a:p>
          <a:p>
            <a:r>
              <a:rPr lang="en-US" sz="2400" dirty="0"/>
              <a:t>Data to find nicknames:</a:t>
            </a:r>
          </a:p>
          <a:p>
            <a:pPr lvl="1"/>
            <a:r>
              <a:rPr lang="en-US" sz="2000" dirty="0"/>
              <a:t>~2 billion applications for credit cards, cell phones, other credit</a:t>
            </a:r>
          </a:p>
          <a:p>
            <a:r>
              <a:rPr lang="en-US" sz="2400" dirty="0"/>
              <a:t>Group by person (can use SSN)</a:t>
            </a:r>
          </a:p>
          <a:p>
            <a:r>
              <a:rPr lang="en-US" sz="2400" dirty="0"/>
              <a:t>Examine all the different first name variations for all first names</a:t>
            </a:r>
          </a:p>
          <a:p>
            <a:r>
              <a:rPr lang="en-US" sz="2400" dirty="0"/>
              <a:t>From this analysis we built a “Nickname Table” that maps many variations to a root first name</a:t>
            </a:r>
          </a:p>
          <a:p>
            <a:pPr marL="457200" lvl="1" indent="0">
              <a:buNone/>
            </a:pPr>
            <a:endParaRPr lang="en-US" sz="2000" dirty="0"/>
          </a:p>
        </p:txBody>
      </p:sp>
    </p:spTree>
    <p:extLst>
      <p:ext uri="{BB962C8B-B14F-4D97-AF65-F5344CB8AC3E}">
        <p14:creationId xmlns:p14="http://schemas.microsoft.com/office/powerpoint/2010/main" val="224521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6" y="-106925"/>
            <a:ext cx="7886700" cy="1021964"/>
          </a:xfrm>
        </p:spPr>
        <p:txBody>
          <a:bodyPr>
            <a:normAutofit/>
          </a:bodyPr>
          <a:lstStyle/>
          <a:p>
            <a:r>
              <a:rPr lang="en-US" sz="3600" dirty="0">
                <a:latin typeface="+mn-lt"/>
              </a:rPr>
              <a:t>Sample of Nickname Table</a:t>
            </a:r>
          </a:p>
        </p:txBody>
      </p:sp>
      <p:sp>
        <p:nvSpPr>
          <p:cNvPr id="5" name="Slide Number Placeholder 4"/>
          <p:cNvSpPr>
            <a:spLocks noGrp="1"/>
          </p:cNvSpPr>
          <p:nvPr>
            <p:ph type="sldNum" sz="quarter" idx="12"/>
          </p:nvPr>
        </p:nvSpPr>
        <p:spPr>
          <a:xfrm>
            <a:off x="6918097" y="6474334"/>
            <a:ext cx="2057400" cy="365125"/>
          </a:xfrm>
        </p:spPr>
        <p:txBody>
          <a:bodyPr/>
          <a:lstStyle/>
          <a:p>
            <a:fld id="{88CD9788-50B9-FE4F-BD86-303CACCBE7E1}" type="slidenum">
              <a:rPr lang="en-US" smtClean="0"/>
              <a:t>8</a:t>
            </a:fld>
            <a:endParaRPr lang="en-US" dirty="0"/>
          </a:p>
        </p:txBody>
      </p:sp>
      <p:sp>
        <p:nvSpPr>
          <p:cNvPr id="3" name="TextBox 2">
            <a:extLst>
              <a:ext uri="{FF2B5EF4-FFF2-40B4-BE49-F238E27FC236}">
                <a16:creationId xmlns:a16="http://schemas.microsoft.com/office/drawing/2014/main" id="{8B7132CD-AD19-5C44-9606-F6811A6B88E3}"/>
              </a:ext>
            </a:extLst>
          </p:cNvPr>
          <p:cNvSpPr txBox="1"/>
          <p:nvPr/>
        </p:nvSpPr>
        <p:spPr>
          <a:xfrm>
            <a:off x="-64250" y="503539"/>
            <a:ext cx="834887" cy="523220"/>
          </a:xfrm>
          <a:prstGeom prst="rect">
            <a:avLst/>
          </a:prstGeom>
          <a:noFill/>
        </p:spPr>
        <p:txBody>
          <a:bodyPr wrap="square" rtlCol="0">
            <a:spAutoFit/>
          </a:bodyPr>
          <a:lstStyle/>
          <a:p>
            <a:pPr algn="ctr"/>
            <a:r>
              <a:rPr lang="en-US" sz="1400" dirty="0"/>
              <a:t>Root name</a:t>
            </a:r>
          </a:p>
        </p:txBody>
      </p:sp>
      <p:sp>
        <p:nvSpPr>
          <p:cNvPr id="6" name="TextBox 5">
            <a:extLst>
              <a:ext uri="{FF2B5EF4-FFF2-40B4-BE49-F238E27FC236}">
                <a16:creationId xmlns:a16="http://schemas.microsoft.com/office/drawing/2014/main" id="{CB97B103-EDE1-CC49-9BF6-D5616795F7E1}"/>
              </a:ext>
            </a:extLst>
          </p:cNvPr>
          <p:cNvSpPr txBox="1"/>
          <p:nvPr/>
        </p:nvSpPr>
        <p:spPr>
          <a:xfrm>
            <a:off x="2994259" y="765149"/>
            <a:ext cx="3016935" cy="307777"/>
          </a:xfrm>
          <a:prstGeom prst="rect">
            <a:avLst/>
          </a:prstGeom>
          <a:noFill/>
        </p:spPr>
        <p:txBody>
          <a:bodyPr wrap="square" rtlCol="0">
            <a:spAutoFit/>
          </a:bodyPr>
          <a:lstStyle/>
          <a:p>
            <a:pPr algn="ctr"/>
            <a:r>
              <a:rPr lang="en-US" sz="1400" dirty="0"/>
              <a:t>First name variations</a:t>
            </a:r>
          </a:p>
        </p:txBody>
      </p:sp>
      <p:pic>
        <p:nvPicPr>
          <p:cNvPr id="4" name="Picture 3">
            <a:extLst>
              <a:ext uri="{FF2B5EF4-FFF2-40B4-BE49-F238E27FC236}">
                <a16:creationId xmlns:a16="http://schemas.microsoft.com/office/drawing/2014/main" id="{CC6E6348-AD58-144B-9775-26E54FFF657B}"/>
              </a:ext>
            </a:extLst>
          </p:cNvPr>
          <p:cNvPicPr>
            <a:picLocks noChangeAspect="1"/>
          </p:cNvPicPr>
          <p:nvPr/>
        </p:nvPicPr>
        <p:blipFill>
          <a:blip r:embed="rId2"/>
          <a:stretch>
            <a:fillRect/>
          </a:stretch>
        </p:blipFill>
        <p:spPr>
          <a:xfrm>
            <a:off x="0" y="1072293"/>
            <a:ext cx="9144000" cy="5358468"/>
          </a:xfrm>
          <a:prstGeom prst="rect">
            <a:avLst/>
          </a:prstGeom>
        </p:spPr>
      </p:pic>
    </p:spTree>
    <p:extLst>
      <p:ext uri="{BB962C8B-B14F-4D97-AF65-F5344CB8AC3E}">
        <p14:creationId xmlns:p14="http://schemas.microsoft.com/office/powerpoint/2010/main" val="138944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1"/>
            <a:ext cx="7886700" cy="1021964"/>
          </a:xfrm>
        </p:spPr>
        <p:txBody>
          <a:bodyPr>
            <a:normAutofit/>
          </a:bodyPr>
          <a:lstStyle/>
          <a:p>
            <a:r>
              <a:rPr lang="en-US" sz="3600" dirty="0">
                <a:latin typeface="+mn-lt"/>
              </a:rPr>
              <a:t>First/Last Name Switching</a:t>
            </a:r>
          </a:p>
        </p:txBody>
      </p:sp>
      <p:sp>
        <p:nvSpPr>
          <p:cNvPr id="5" name="Slide Number Placeholder 4"/>
          <p:cNvSpPr>
            <a:spLocks noGrp="1"/>
          </p:cNvSpPr>
          <p:nvPr>
            <p:ph type="sldNum" sz="quarter" idx="12"/>
          </p:nvPr>
        </p:nvSpPr>
        <p:spPr/>
        <p:txBody>
          <a:bodyPr/>
          <a:lstStyle/>
          <a:p>
            <a:fld id="{88CD9788-50B9-FE4F-BD86-303CACCBE7E1}" type="slidenum">
              <a:rPr lang="en-US" smtClean="0"/>
              <a:t>9</a:t>
            </a:fld>
            <a:endParaRPr lang="en-US"/>
          </a:p>
        </p:txBody>
      </p:sp>
      <p:sp>
        <p:nvSpPr>
          <p:cNvPr id="8" name="Content Placeholder 3">
            <a:extLst>
              <a:ext uri="{FF2B5EF4-FFF2-40B4-BE49-F238E27FC236}">
                <a16:creationId xmlns:a16="http://schemas.microsoft.com/office/drawing/2014/main" id="{FF8C5D8B-FA31-2A41-B10E-88464ADBBA4E}"/>
              </a:ext>
            </a:extLst>
          </p:cNvPr>
          <p:cNvSpPr txBox="1">
            <a:spLocks/>
          </p:cNvSpPr>
          <p:nvPr/>
        </p:nvSpPr>
        <p:spPr>
          <a:xfrm>
            <a:off x="628650" y="1153685"/>
            <a:ext cx="78867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Some name pairs are ambiguous about which is the first and last name</a:t>
            </a:r>
          </a:p>
          <a:p>
            <a:pPr lvl="1"/>
            <a:r>
              <a:rPr lang="en-US" sz="2000" dirty="0"/>
              <a:t>Smith John or John Smith?</a:t>
            </a:r>
          </a:p>
          <a:p>
            <a:pPr lvl="1"/>
            <a:r>
              <a:rPr lang="en-US" sz="2000" dirty="0"/>
              <a:t>Ashley Noel – both names are common first names</a:t>
            </a:r>
          </a:p>
          <a:p>
            <a:pPr lvl="1"/>
            <a:r>
              <a:rPr lang="en-US" sz="2000" dirty="0"/>
              <a:t>Thomas Bradley – Both names are common first and last names</a:t>
            </a:r>
          </a:p>
          <a:p>
            <a:r>
              <a:rPr lang="en-US" sz="2400" dirty="0"/>
              <a:t>Can build statistical tables to measure the likelihood each name element is more common as a first or last name, and then build a statistical first/last name switching algorithm</a:t>
            </a:r>
          </a:p>
          <a:p>
            <a:r>
              <a:rPr lang="en-US" sz="2400" dirty="0"/>
              <a:t>Maybe put more weight on how you see it written (</a:t>
            </a:r>
            <a:r>
              <a:rPr lang="en-US" sz="2400" dirty="0" err="1"/>
              <a:t>fn</a:t>
            </a:r>
            <a:r>
              <a:rPr lang="en-US" sz="2400" dirty="0"/>
              <a:t> ln)</a:t>
            </a:r>
          </a:p>
          <a:p>
            <a:r>
              <a:rPr lang="en-US" sz="2400" dirty="0"/>
              <a:t>Can use commercial name standardization software (e.g., Melissa Data, IBM, Oracle, Python </a:t>
            </a:r>
            <a:r>
              <a:rPr lang="en-US" sz="2400" dirty="0" err="1"/>
              <a:t>name_cleaver</a:t>
            </a:r>
            <a:r>
              <a:rPr lang="en-US" sz="2400" dirty="0"/>
              <a:t>…)</a:t>
            </a:r>
          </a:p>
          <a:p>
            <a:pPr lvl="1"/>
            <a:r>
              <a:rPr lang="en-US" sz="2000" dirty="0"/>
              <a:t>ROTHSCHILD 212, STANFORD Z MR   -&gt;   Stanford Z Rothschild </a:t>
            </a:r>
          </a:p>
          <a:p>
            <a:pPr lvl="1"/>
            <a:r>
              <a:rPr lang="en-US" sz="2000" dirty="0"/>
              <a:t>Baird, Frederick A 'Tripp' III   -&gt;   Frederick A 'Tripp' Baird III</a:t>
            </a:r>
          </a:p>
          <a:p>
            <a:endParaRPr lang="en-US" sz="2400" dirty="0"/>
          </a:p>
          <a:p>
            <a:endParaRPr lang="en-US" sz="2400" dirty="0"/>
          </a:p>
          <a:p>
            <a:endParaRPr lang="en-US" sz="2400" dirty="0"/>
          </a:p>
          <a:p>
            <a:endParaRPr lang="en-US" sz="2400" dirty="0"/>
          </a:p>
          <a:p>
            <a:endParaRPr lang="en-US" sz="2400" dirty="0"/>
          </a:p>
          <a:p>
            <a:pPr marL="457200" lvl="1" indent="0">
              <a:buNone/>
            </a:pPr>
            <a:endParaRPr lang="en-US" sz="2000" dirty="0"/>
          </a:p>
        </p:txBody>
      </p:sp>
    </p:spTree>
    <p:extLst>
      <p:ext uri="{BB962C8B-B14F-4D97-AF65-F5344CB8AC3E}">
        <p14:creationId xmlns:p14="http://schemas.microsoft.com/office/powerpoint/2010/main" val="2242112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331.4586"/>
  <p:tag name="ORIGINALWIDTH" val="731.1586"/>
  <p:tag name="OUTPUTDPI" val="1200"/>
  <p:tag name="LATEXADDIN" val="\documentclass{article}&#10;\usepackage{amsmath}&#10;\pagestyle{empty}&#10;\begin{document}&#10;$$PC_1=\Sigma_i a_i z_i$$&#10;$$PC_2=\Sigma_i b_i z_i$$&#10;&#10;&#10;&#10;\end{document}"/>
  <p:tag name="IGUANATEXSIZE" val="20"/>
  <p:tag name="IGUANATEXCURSOR" val="112"/>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243.7195"/>
  <p:tag name="ORIGINALWIDTH" val="656.168"/>
  <p:tag name="OUTPUTDPI" val="1200"/>
  <p:tag name="LATEXADDIN" val="\documentclass{article}&#10;\usepackage{amsmath}&#10;\pagestyle{empty}&#10;\begin{document}&#10;$$z_i={x_i-\mu_i\over\sigma_i}$$&#10;&#10;&#10;&#10;\end{document}"/>
  <p:tag name="IGUANATEXSIZE" val="20"/>
  <p:tag name="IGUANATEXCURSOR" val="112"/>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288.7139"/>
  <p:tag name="ORIGINALWIDTH" val="923.8845"/>
  <p:tag name="OUTPUTDPI" val="1200"/>
  <p:tag name="LATEXADDIN" val="\documentclass{article}&#10;\usepackage{amsmath}&#10;\pagestyle{empty}&#10;\begin{document}&#10;$$z_i={PC_i-\mu_{PC_i}\over\sigma_{PC_i}}$$&#10;&#10;&#10;&#10;\end{document}"/>
  <p:tag name="IGUANATEXSIZE" val="20"/>
  <p:tag name="IGUANATEXCURSOR" val="120"/>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243.7195"/>
  <p:tag name="ORIGINALWIDTH" val="656.168"/>
  <p:tag name="OUTPUTDPI" val="1200"/>
  <p:tag name="LATEXADDIN" val="\documentclass{article}&#10;\usepackage{amsmath}&#10;\pagestyle{empty}&#10;\begin{document}&#10;$$z_i={x_i-\mu_i\over\sigma_i}$$&#10;&#10;&#10;&#10;\end{document}"/>
  <p:tag name="IGUANATEXSIZE" val="20"/>
  <p:tag name="IGUANATEXCURSOR" val="112"/>
  <p:tag name="TRANSPARENCY" val="True"/>
  <p:tag name="FILENAME" val=""/>
  <p:tag name="INPUTTYPE" val="0"/>
  <p:tag name="LATEXENGINEID" val="0"/>
  <p:tag name="TEMPFOLDER" val="c:\temp\"/>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9809</TotalTime>
  <Words>3876</Words>
  <Application>Microsoft Macintosh PowerPoint</Application>
  <PresentationFormat>On-screen Show (4:3)</PresentationFormat>
  <Paragraphs>984</Paragraphs>
  <Slides>44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Arila</vt:lpstr>
      <vt:lpstr>Calibri</vt:lpstr>
      <vt:lpstr>Calibri Light</vt:lpstr>
      <vt:lpstr>Open Sans</vt:lpstr>
      <vt:lpstr>Office Theme</vt:lpstr>
      <vt:lpstr>1/31 Class 4 – Identity Resolution</vt:lpstr>
      <vt:lpstr>Ad Hoc Fuzzy Matching Algorithms</vt:lpstr>
      <vt:lpstr>Find Records For a Thomas Williams</vt:lpstr>
      <vt:lpstr>My Guidance Email Sent Tuesday</vt:lpstr>
      <vt:lpstr>Fuzzy Matching Algorithms for Names</vt:lpstr>
      <vt:lpstr>Other Complications for Names</vt:lpstr>
      <vt:lpstr>First Name Variations (Nicknames)</vt:lpstr>
      <vt:lpstr>Sample of Nickname Table</vt:lpstr>
      <vt:lpstr>First/Last Name Switching</vt:lpstr>
      <vt:lpstr>First/Last Name Switching Problems</vt:lpstr>
      <vt:lpstr>Question: Are These the Same People? </vt:lpstr>
      <vt:lpstr>Question: </vt:lpstr>
      <vt:lpstr>Fuzzy Matching Algorithms for Addresses</vt:lpstr>
      <vt:lpstr>Address Directionals</vt:lpstr>
      <vt:lpstr>Secondary Unit Designator Variations</vt:lpstr>
      <vt:lpstr>Street Numbers Can Be Fractional</vt:lpstr>
      <vt:lpstr>Many Variations of Street Type</vt:lpstr>
      <vt:lpstr>Example Variations of the Same Address</vt:lpstr>
      <vt:lpstr>Identity Resolution: Are These Two John Smiths the Same Person? </vt:lpstr>
      <vt:lpstr>Identity Resolution Machine</vt:lpstr>
      <vt:lpstr>Identity Resolution: Build the Data System</vt:lpstr>
      <vt:lpstr>Identity Resolution: People-Centric Data</vt:lpstr>
      <vt:lpstr>PIN Data: Additional Complexities</vt:lpstr>
      <vt:lpstr>Identity Resolution: Field Fuzzy Matching Algorithms</vt:lpstr>
      <vt:lpstr>Identity Resolution Requires Complex Custom Field Fuzzy Matching With Statistical Analysis</vt:lpstr>
      <vt:lpstr>Some Fraudsters Deliberately Manipulate Their Credentials</vt:lpstr>
      <vt:lpstr>Examples of Professionals Who Manipulate Their IDs</vt:lpstr>
      <vt:lpstr>The Story of Candace Hogan</vt:lpstr>
      <vt:lpstr>People Behaving Badly</vt:lpstr>
      <vt:lpstr>Example Severe Identity Manipulator</vt:lpstr>
      <vt:lpstr>Must Distinguish Between Typos and Deliberate Manipulation</vt:lpstr>
      <vt:lpstr>Break</vt:lpstr>
      <vt:lpstr>What is a Supervised Predictive ML Model?</vt:lpstr>
      <vt:lpstr>PowerPoint Presentation</vt:lpstr>
      <vt:lpstr>PowerPoint Presentation</vt:lpstr>
      <vt:lpstr>PowerPoint Presentation</vt:lpstr>
      <vt:lpstr>PowerPoint Presentation</vt:lpstr>
      <vt:lpstr>PowerPoint Presentation</vt:lpstr>
      <vt:lpstr>DTs Don’t Work Well for Some Problems</vt:lpstr>
      <vt:lpstr>What Do We Do With Data to Build a Model</vt:lpstr>
      <vt:lpstr>Unsupervised Fraud Algorithm</vt:lpstr>
      <vt:lpstr>Unsupervised Fraud Algorithm continued</vt:lpstr>
      <vt:lpstr>How To Use an Unsupervised Fraud Model</vt:lpstr>
      <vt:lpstr>Look at the Z Scaled Variables of the Top Records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coggeshall</dc:creator>
  <cp:lastModifiedBy>steve coggeshall</cp:lastModifiedBy>
  <cp:revision>1236</cp:revision>
  <cp:lastPrinted>2020-02-04T00:02:55Z</cp:lastPrinted>
  <dcterms:created xsi:type="dcterms:W3CDTF">2016-12-14T00:44:22Z</dcterms:created>
  <dcterms:modified xsi:type="dcterms:W3CDTF">2020-02-05T17:34:06Z</dcterms:modified>
</cp:coreProperties>
</file>