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81" r:id="rId2"/>
    <p:sldId id="1930" r:id="rId3"/>
    <p:sldId id="598" r:id="rId4"/>
    <p:sldId id="1234" r:id="rId5"/>
    <p:sldId id="1236" r:id="rId6"/>
    <p:sldId id="123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319"/>
    <p:restoredTop sz="97687"/>
  </p:normalViewPr>
  <p:slideViewPr>
    <p:cSldViewPr snapToGrid="0" snapToObjects="1">
      <p:cViewPr varScale="1">
        <p:scale>
          <a:sx n="222" d="100"/>
          <a:sy n="222" d="100"/>
        </p:scale>
        <p:origin x="3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A69E-4FC8-8249-BC28-1B039120D3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B85C-57F3-154F-B42E-754239D3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07F-C711-FB4E-9980-F17B0E83623D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4987-170C-5C48-B529-D22B5234C191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3D58-4C16-C048-A740-A56DAEDB5C70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94B9148-225C-4CEB-963A-DF097CE3075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49E-DE58-3A43-8243-47508D233332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C75-7CEA-374E-A321-B54ED15A2653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88B-673C-154D-B084-D457DFD285F0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6C2F-739B-9C43-9280-9095C862FED4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8A46-94F7-E541-BB47-1A76E6082E21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C2E-2E46-7140-9E31-A8892F7542A7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D8C-72FB-D448-8394-BBEA53A1D9FA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C63D-D438-A040-BF01-98273FE3C4BF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5156-9ECB-274D-816B-D36D2076BD1E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1" y="123856"/>
            <a:ext cx="8935278" cy="6622085"/>
          </a:xfrm>
          <a:prstGeom prst="rect">
            <a:avLst/>
          </a:prstGeom>
          <a:solidFill>
            <a:srgbClr val="EFE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3/13 Class 5 </a:t>
            </a:r>
            <a:r>
              <a:rPr lang="mr-IN" sz="3600" dirty="0">
                <a:latin typeface="+mn-lt"/>
              </a:rPr>
              <a:t>–</a:t>
            </a:r>
            <a:r>
              <a:rPr lang="en-US" sz="3600" dirty="0">
                <a:latin typeface="+mn-lt"/>
              </a:rPr>
              <a:t> Identity Fraud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What you’ve learned so far</a:t>
            </a:r>
          </a:p>
          <a:p>
            <a:r>
              <a:rPr lang="en-US" sz="2400" dirty="0"/>
              <a:t>Identity (application) fraud</a:t>
            </a:r>
          </a:p>
          <a:p>
            <a:r>
              <a:rPr lang="en-US" sz="2400" dirty="0"/>
              <a:t>Look at data for Project 2: product applications</a:t>
            </a:r>
          </a:p>
          <a:p>
            <a:r>
              <a:rPr lang="en-US" sz="2400" dirty="0"/>
              <a:t>Assign </a:t>
            </a:r>
          </a:p>
          <a:p>
            <a:pPr lvl="1"/>
            <a:r>
              <a:rPr lang="en-US" sz="2000" dirty="0"/>
              <a:t>Homework 4: DQR of application data (due 2/20 noon)</a:t>
            </a:r>
          </a:p>
          <a:p>
            <a:pPr lvl="1"/>
            <a:r>
              <a:rPr lang="en-US" sz="2000" dirty="0"/>
              <a:t>Project 2: Supervised fraud model on the applications data, report due 3/12 noon.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00" y="6618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Outline of Semester</a:t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39415-4A53-6D41-805C-40ADE0D3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26" y="845754"/>
            <a:ext cx="6452247" cy="5693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FF8334-8C65-D444-8F30-0A4A2A2F6849}"/>
              </a:ext>
            </a:extLst>
          </p:cNvPr>
          <p:cNvSpPr/>
          <p:nvPr/>
        </p:nvSpPr>
        <p:spPr>
          <a:xfrm>
            <a:off x="1176925" y="1203468"/>
            <a:ext cx="6452248" cy="1368651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55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What You’ve Learned So Far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115" y="1292866"/>
            <a:ext cx="8636905" cy="53203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to approach and solve fraud problems</a:t>
            </a:r>
          </a:p>
          <a:p>
            <a:r>
              <a:rPr lang="en-US" dirty="0"/>
              <a:t>How to examine and clean large, messy data </a:t>
            </a:r>
          </a:p>
          <a:p>
            <a:r>
              <a:rPr lang="en-US" dirty="0"/>
              <a:t>How to handle missing fields</a:t>
            </a:r>
          </a:p>
          <a:p>
            <a:r>
              <a:rPr lang="en-US" dirty="0"/>
              <a:t>How to build variables using groupings, ratios, normalizations</a:t>
            </a:r>
          </a:p>
          <a:p>
            <a:r>
              <a:rPr lang="en-US" dirty="0"/>
              <a:t>Applied these principles to an unsupervised forensic accounting-type fraud problem</a:t>
            </a:r>
          </a:p>
          <a:p>
            <a:r>
              <a:rPr lang="en-US" dirty="0"/>
              <a:t>In Project 1 you learned</a:t>
            </a:r>
          </a:p>
          <a:p>
            <a:pPr lvl="1"/>
            <a:r>
              <a:rPr lang="en-US" dirty="0"/>
              <a:t>Forensic accounting rather than a real time fraud system</a:t>
            </a:r>
          </a:p>
          <a:p>
            <a:pPr lvl="1"/>
            <a:r>
              <a:rPr lang="en-US" dirty="0"/>
              <a:t>Large, messy data, mixed field types, missing fields, lots of unknowns and uncertainty</a:t>
            </a:r>
          </a:p>
          <a:p>
            <a:pPr lvl="1"/>
            <a:r>
              <a:rPr lang="en-US" dirty="0"/>
              <a:t>Two ways to calculate an unsupervised fraud score: </a:t>
            </a:r>
            <a:r>
              <a:rPr lang="en-US" dirty="0" err="1"/>
              <a:t>zscores</a:t>
            </a:r>
            <a:r>
              <a:rPr lang="en-US" dirty="0"/>
              <a:t> distance to origin, autoencoder error</a:t>
            </a:r>
          </a:p>
          <a:p>
            <a:r>
              <a:rPr lang="en-US" dirty="0"/>
              <a:t>In Project 2 you will learn</a:t>
            </a:r>
          </a:p>
          <a:p>
            <a:pPr lvl="1"/>
            <a:r>
              <a:rPr lang="en-US" dirty="0"/>
              <a:t>How to build a real time fraud algorithm (where time flow is critical)</a:t>
            </a:r>
          </a:p>
          <a:p>
            <a:pPr lvl="1"/>
            <a:r>
              <a:rPr lang="en-US" dirty="0"/>
              <a:t>How to build variables using link analysis, excluding frivolous links</a:t>
            </a:r>
          </a:p>
          <a:p>
            <a:pPr lvl="1"/>
            <a:r>
              <a:rPr lang="en-US" dirty="0"/>
              <a:t>How to divide data into training, testing and validation sets</a:t>
            </a:r>
          </a:p>
          <a:p>
            <a:pPr lvl="1"/>
            <a:r>
              <a:rPr lang="en-US" dirty="0"/>
              <a:t>How to do feature selection with filters, wrappers and embedded methods</a:t>
            </a:r>
          </a:p>
          <a:p>
            <a:pPr lvl="1"/>
            <a:r>
              <a:rPr lang="en-US" dirty="0"/>
              <a:t>Apply supervised ML algorithms and tune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41" y="17875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Project 2 - Application (Identity) Fraud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26333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 a supervised fraud model on the product application data. Use proper methodology: data cleaning, variable creation, feature selection, training/testing/OOT, appropriate algorithms, proper treatment of time.</a:t>
            </a:r>
          </a:p>
          <a:p>
            <a:r>
              <a:rPr lang="en-US" dirty="0"/>
              <a:t>For this problem you’ll build many candidate variables and then use feature selection methods to reduce the number of variables.</a:t>
            </a:r>
          </a:p>
          <a:p>
            <a:r>
              <a:rPr lang="en-US" dirty="0"/>
              <a:t>Prepare a report showing the details of the project. Use good formatting, good grammar/spelling. Be complete, full DQR in the appendix.</a:t>
            </a:r>
          </a:p>
          <a:p>
            <a:r>
              <a:rPr lang="en-US" dirty="0"/>
              <a:t>For this problem you have fraud labels (supervised), and you can quantitatively assess model performance, which should be in your report.</a:t>
            </a:r>
          </a:p>
          <a:p>
            <a:r>
              <a:rPr lang="en-US" dirty="0"/>
              <a:t>The report is identical for all members on the team, but each team member turns in a copy on Blackboard to be graded.</a:t>
            </a:r>
          </a:p>
          <a:p>
            <a:r>
              <a:rPr lang="en-US" dirty="0"/>
              <a:t>Report is due March 12 noon (4 weeks)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Homework 4: DQR on Application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888" y="1625791"/>
            <a:ext cx="8405812" cy="43413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Build a Data Quality Report for the product application data</a:t>
            </a:r>
          </a:p>
          <a:p>
            <a:r>
              <a:rPr lang="en-US" sz="2400" dirty="0"/>
              <a:t>Report should be a Word document</a:t>
            </a:r>
          </a:p>
          <a:p>
            <a:r>
              <a:rPr lang="en-US" sz="2400" dirty="0"/>
              <a:t>Professional business report: good formatting, good grammar, no spelling errors</a:t>
            </a:r>
          </a:p>
          <a:p>
            <a:r>
              <a:rPr lang="en-US" sz="2400" dirty="0"/>
              <a:t>Good formatting on all your field plots: good choices of scales (log, linear, ranges), legible labels</a:t>
            </a:r>
          </a:p>
          <a:p>
            <a:r>
              <a:rPr lang="en-US" sz="2400" dirty="0"/>
              <a:t>Complete:</a:t>
            </a:r>
          </a:p>
          <a:p>
            <a:pPr lvl="1"/>
            <a:r>
              <a:rPr lang="en-US" sz="2000" dirty="0"/>
              <a:t>File description</a:t>
            </a:r>
          </a:p>
          <a:p>
            <a:pPr lvl="1"/>
            <a:r>
              <a:rPr lang="en-US" sz="2000" dirty="0"/>
              <a:t>Summary statistics table </a:t>
            </a:r>
          </a:p>
          <a:p>
            <a:pPr lvl="1"/>
            <a:r>
              <a:rPr lang="en-US" sz="2000" dirty="0"/>
              <a:t>Distributions for all fields except for record number</a:t>
            </a:r>
          </a:p>
          <a:p>
            <a:r>
              <a:rPr lang="en-US" sz="2400" dirty="0"/>
              <a:t>Due 2/20 noon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93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2633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Basics of ID fraud</a:t>
            </a:r>
          </a:p>
          <a:p>
            <a:r>
              <a:rPr lang="en-US" dirty="0"/>
              <a:t>Rings and things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Look at Project 2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9833</TotalTime>
  <Words>465</Words>
  <Application>Microsoft Macintosh PowerPoint</Application>
  <PresentationFormat>On-screen Show 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3/13 Class 5 – Identity Fraud</vt:lpstr>
      <vt:lpstr>Outline of Semester </vt:lpstr>
      <vt:lpstr>What You’ve Learned So Far</vt:lpstr>
      <vt:lpstr>Project 2 - Application (Identity) Fraud</vt:lpstr>
      <vt:lpstr>Homework 4: DQR on Application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coggeshall</dc:creator>
  <cp:lastModifiedBy>steve coggeshall</cp:lastModifiedBy>
  <cp:revision>1244</cp:revision>
  <cp:lastPrinted>2020-02-04T00:02:55Z</cp:lastPrinted>
  <dcterms:created xsi:type="dcterms:W3CDTF">2016-12-14T00:44:22Z</dcterms:created>
  <dcterms:modified xsi:type="dcterms:W3CDTF">2020-02-13T00:13:18Z</dcterms:modified>
</cp:coreProperties>
</file>