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344" r:id="rId2"/>
    <p:sldId id="599" r:id="rId3"/>
    <p:sldId id="1938" r:id="rId4"/>
    <p:sldId id="759" r:id="rId5"/>
    <p:sldId id="462" r:id="rId6"/>
    <p:sldId id="760" r:id="rId7"/>
    <p:sldId id="761" r:id="rId8"/>
    <p:sldId id="917" r:id="rId9"/>
    <p:sldId id="763" r:id="rId10"/>
    <p:sldId id="1349" r:id="rId11"/>
    <p:sldId id="916" r:id="rId12"/>
    <p:sldId id="810" r:id="rId13"/>
    <p:sldId id="811" r:id="rId14"/>
    <p:sldId id="555" r:id="rId15"/>
    <p:sldId id="557" r:id="rId16"/>
    <p:sldId id="548" r:id="rId17"/>
    <p:sldId id="636" r:id="rId18"/>
    <p:sldId id="1746" r:id="rId19"/>
    <p:sldId id="908" r:id="rId20"/>
    <p:sldId id="1875" r:id="rId21"/>
    <p:sldId id="1774" r:id="rId22"/>
    <p:sldId id="972" r:id="rId23"/>
    <p:sldId id="1101" r:id="rId24"/>
    <p:sldId id="1247" r:id="rId25"/>
    <p:sldId id="1250" r:id="rId26"/>
    <p:sldId id="1933" r:id="rId27"/>
    <p:sldId id="1249" r:id="rId28"/>
    <p:sldId id="193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3319"/>
    <p:restoredTop sz="97687"/>
  </p:normalViewPr>
  <p:slideViewPr>
    <p:cSldViewPr snapToGrid="0" snapToObjects="1">
      <p:cViewPr varScale="1">
        <p:scale>
          <a:sx n="200" d="100"/>
          <a:sy n="200" d="100"/>
        </p:scale>
        <p:origin x="2752"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77" d="100"/>
        <a:sy n="17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Ida\idadfs\Users\scoggeshall\My%20Documents\IDA%20Presentations\Internal%20seminar%20series\modeling%20pict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marker>
            <c:symbol val="none"/>
          </c:marker>
          <c:xVal>
            <c:numRef>
              <c:f>trainingtesting!$A$2:$A$101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trainingtesting!$B$2:$B$101</c:f>
              <c:numCache>
                <c:formatCode>General</c:formatCode>
                <c:ptCount val="100"/>
                <c:pt idx="0">
                  <c:v>4.7619047619047603E-2</c:v>
                </c:pt>
                <c:pt idx="1">
                  <c:v>4.5454545454545497E-2</c:v>
                </c:pt>
                <c:pt idx="2">
                  <c:v>4.3478260869565202E-2</c:v>
                </c:pt>
                <c:pt idx="3">
                  <c:v>4.1666666666666699E-2</c:v>
                </c:pt>
                <c:pt idx="4">
                  <c:v>0.04</c:v>
                </c:pt>
                <c:pt idx="5">
                  <c:v>3.8461538461538498E-2</c:v>
                </c:pt>
                <c:pt idx="6">
                  <c:v>3.7037037037037097E-2</c:v>
                </c:pt>
                <c:pt idx="7">
                  <c:v>3.5714285714285698E-2</c:v>
                </c:pt>
                <c:pt idx="8">
                  <c:v>3.4482758620689703E-2</c:v>
                </c:pt>
                <c:pt idx="9">
                  <c:v>3.3333333333333298E-2</c:v>
                </c:pt>
                <c:pt idx="10">
                  <c:v>3.22580645161296E-2</c:v>
                </c:pt>
                <c:pt idx="11">
                  <c:v>3.125E-2</c:v>
                </c:pt>
                <c:pt idx="12">
                  <c:v>3.03030303030303E-2</c:v>
                </c:pt>
                <c:pt idx="13">
                  <c:v>2.94117647058823E-2</c:v>
                </c:pt>
                <c:pt idx="14">
                  <c:v>2.8571428571428598E-2</c:v>
                </c:pt>
                <c:pt idx="15">
                  <c:v>2.7777777777778699E-2</c:v>
                </c:pt>
                <c:pt idx="16">
                  <c:v>2.7027027027027601E-2</c:v>
                </c:pt>
                <c:pt idx="17">
                  <c:v>2.6315789473684199E-2</c:v>
                </c:pt>
                <c:pt idx="18">
                  <c:v>2.5641025641026102E-2</c:v>
                </c:pt>
                <c:pt idx="19">
                  <c:v>2.5000000000000001E-2</c:v>
                </c:pt>
                <c:pt idx="20">
                  <c:v>2.4390243902439001E-2</c:v>
                </c:pt>
                <c:pt idx="21">
                  <c:v>2.3809523809523801E-2</c:v>
                </c:pt>
                <c:pt idx="22">
                  <c:v>2.32558139534884E-2</c:v>
                </c:pt>
                <c:pt idx="23">
                  <c:v>2.2727272727273502E-2</c:v>
                </c:pt>
                <c:pt idx="24">
                  <c:v>2.2222222222222199E-2</c:v>
                </c:pt>
                <c:pt idx="25">
                  <c:v>2.1739130434782601E-2</c:v>
                </c:pt>
                <c:pt idx="26">
                  <c:v>2.1276595744680799E-2</c:v>
                </c:pt>
                <c:pt idx="27">
                  <c:v>2.0833333333333402E-2</c:v>
                </c:pt>
                <c:pt idx="28">
                  <c:v>2.04081632653061E-2</c:v>
                </c:pt>
                <c:pt idx="29">
                  <c:v>0.02</c:v>
                </c:pt>
                <c:pt idx="30">
                  <c:v>1.9607843137254902E-2</c:v>
                </c:pt>
                <c:pt idx="31">
                  <c:v>1.92307692307696E-2</c:v>
                </c:pt>
                <c:pt idx="32">
                  <c:v>1.88679245283019E-2</c:v>
                </c:pt>
                <c:pt idx="33">
                  <c:v>1.8518518518518601E-2</c:v>
                </c:pt>
                <c:pt idx="34">
                  <c:v>1.81818181818184E-2</c:v>
                </c:pt>
                <c:pt idx="35">
                  <c:v>1.7857142857142901E-2</c:v>
                </c:pt>
                <c:pt idx="36">
                  <c:v>1.7543859649123299E-2</c:v>
                </c:pt>
                <c:pt idx="37">
                  <c:v>1.72413793103448E-2</c:v>
                </c:pt>
                <c:pt idx="38">
                  <c:v>1.6949152542372899E-2</c:v>
                </c:pt>
                <c:pt idx="39">
                  <c:v>1.6666666666666701E-2</c:v>
                </c:pt>
                <c:pt idx="40">
                  <c:v>1.63934426229508E-2</c:v>
                </c:pt>
                <c:pt idx="41">
                  <c:v>1.6129032258064498E-2</c:v>
                </c:pt>
                <c:pt idx="42">
                  <c:v>1.58730158730159E-2</c:v>
                </c:pt>
                <c:pt idx="43">
                  <c:v>1.5625E-2</c:v>
                </c:pt>
                <c:pt idx="44">
                  <c:v>1.5384615384615601E-2</c:v>
                </c:pt>
                <c:pt idx="45">
                  <c:v>1.5151515151515201E-2</c:v>
                </c:pt>
                <c:pt idx="46">
                  <c:v>1.49253731343284E-2</c:v>
                </c:pt>
                <c:pt idx="47">
                  <c:v>1.4705882352941201E-2</c:v>
                </c:pt>
                <c:pt idx="48">
                  <c:v>1.4492753623188401E-2</c:v>
                </c:pt>
                <c:pt idx="49">
                  <c:v>1.4285714285714299E-2</c:v>
                </c:pt>
                <c:pt idx="50">
                  <c:v>1.4084507042253501E-2</c:v>
                </c:pt>
                <c:pt idx="51">
                  <c:v>1.38888888888892E-2</c:v>
                </c:pt>
                <c:pt idx="52">
                  <c:v>1.3698630136986301E-2</c:v>
                </c:pt>
                <c:pt idx="53">
                  <c:v>1.35135135135135E-2</c:v>
                </c:pt>
                <c:pt idx="54">
                  <c:v>1.3333333333333299E-2</c:v>
                </c:pt>
                <c:pt idx="55">
                  <c:v>1.3157894736842099E-2</c:v>
                </c:pt>
                <c:pt idx="56">
                  <c:v>1.2987012987013E-2</c:v>
                </c:pt>
                <c:pt idx="57">
                  <c:v>1.2820512820512799E-2</c:v>
                </c:pt>
                <c:pt idx="58">
                  <c:v>1.26582278481013E-2</c:v>
                </c:pt>
                <c:pt idx="59">
                  <c:v>1.2500000000000001E-2</c:v>
                </c:pt>
                <c:pt idx="60">
                  <c:v>1.2345679012345699E-2</c:v>
                </c:pt>
                <c:pt idx="61">
                  <c:v>1.21951219512195E-2</c:v>
                </c:pt>
                <c:pt idx="62">
                  <c:v>1.20481927710843E-2</c:v>
                </c:pt>
                <c:pt idx="63">
                  <c:v>1.1904761904761901E-2</c:v>
                </c:pt>
                <c:pt idx="64">
                  <c:v>1.1764705882353199E-2</c:v>
                </c:pt>
                <c:pt idx="65">
                  <c:v>1.1627906976744099E-2</c:v>
                </c:pt>
                <c:pt idx="66">
                  <c:v>1.1494252873563199E-2</c:v>
                </c:pt>
                <c:pt idx="67">
                  <c:v>1.13636363636364E-2</c:v>
                </c:pt>
                <c:pt idx="68">
                  <c:v>1.1235955056179799E-2</c:v>
                </c:pt>
                <c:pt idx="69">
                  <c:v>1.1111111111111099E-2</c:v>
                </c:pt>
                <c:pt idx="70">
                  <c:v>1.0989010989011E-2</c:v>
                </c:pt>
                <c:pt idx="71">
                  <c:v>1.08695652173915E-2</c:v>
                </c:pt>
                <c:pt idx="72">
                  <c:v>1.0752688172042999E-2</c:v>
                </c:pt>
                <c:pt idx="73">
                  <c:v>1.0638297872340099E-2</c:v>
                </c:pt>
                <c:pt idx="74">
                  <c:v>1.05263157894737E-2</c:v>
                </c:pt>
                <c:pt idx="75">
                  <c:v>1.0416666666666701E-2</c:v>
                </c:pt>
                <c:pt idx="76">
                  <c:v>1.03092783505155E-2</c:v>
                </c:pt>
                <c:pt idx="77">
                  <c:v>1.02040816326533E-2</c:v>
                </c:pt>
                <c:pt idx="78">
                  <c:v>1.01010101010101E-2</c:v>
                </c:pt>
                <c:pt idx="79">
                  <c:v>0.01</c:v>
                </c:pt>
                <c:pt idx="80">
                  <c:v>9.9009900990100208E-3</c:v>
                </c:pt>
                <c:pt idx="81">
                  <c:v>9.8039215686274508E-3</c:v>
                </c:pt>
                <c:pt idx="82">
                  <c:v>9.7087378640776708E-3</c:v>
                </c:pt>
                <c:pt idx="83">
                  <c:v>9.6153846153848692E-3</c:v>
                </c:pt>
                <c:pt idx="84">
                  <c:v>9.5238095238095195E-3</c:v>
                </c:pt>
                <c:pt idx="85">
                  <c:v>9.4339622641509396E-3</c:v>
                </c:pt>
                <c:pt idx="86">
                  <c:v>9.3457943925235893E-3</c:v>
                </c:pt>
                <c:pt idx="87">
                  <c:v>9.2592592592595103E-3</c:v>
                </c:pt>
                <c:pt idx="88">
                  <c:v>9.1743119266054999E-3</c:v>
                </c:pt>
                <c:pt idx="89">
                  <c:v>9.0909090909091494E-3</c:v>
                </c:pt>
                <c:pt idx="90">
                  <c:v>9.0090090090092605E-3</c:v>
                </c:pt>
                <c:pt idx="91">
                  <c:v>8.9285714285714107E-3</c:v>
                </c:pt>
                <c:pt idx="92">
                  <c:v>8.8495575221241296E-3</c:v>
                </c:pt>
                <c:pt idx="93">
                  <c:v>8.7719298245613996E-3</c:v>
                </c:pt>
                <c:pt idx="94">
                  <c:v>8.6956521739130696E-3</c:v>
                </c:pt>
                <c:pt idx="95">
                  <c:v>8.6206896551724206E-3</c:v>
                </c:pt>
                <c:pt idx="96">
                  <c:v>8.5470085470085496E-3</c:v>
                </c:pt>
                <c:pt idx="97">
                  <c:v>8.4745762711866904E-3</c:v>
                </c:pt>
                <c:pt idx="98">
                  <c:v>8.4033613445378096E-3</c:v>
                </c:pt>
                <c:pt idx="99">
                  <c:v>8.3333333333333402E-3</c:v>
                </c:pt>
              </c:numCache>
            </c:numRef>
          </c:yVal>
          <c:smooth val="1"/>
          <c:extLst>
            <c:ext xmlns:c16="http://schemas.microsoft.com/office/drawing/2014/chart" uri="{C3380CC4-5D6E-409C-BE32-E72D297353CC}">
              <c16:uniqueId val="{00000000-9675-8B4F-9253-809655F5B79A}"/>
            </c:ext>
          </c:extLst>
        </c:ser>
        <c:ser>
          <c:idx val="1"/>
          <c:order val="1"/>
          <c:spPr>
            <a:ln>
              <a:solidFill>
                <a:srgbClr val="005751"/>
              </a:solidFill>
            </a:ln>
          </c:spPr>
          <c:marker>
            <c:symbol val="none"/>
          </c:marker>
          <c:xVal>
            <c:numRef>
              <c:f>trainingtesting!$A$2:$A$101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xVal>
          <c:yVal>
            <c:numRef>
              <c:f>trainingtesting!$C$2:$C$101</c:f>
              <c:numCache>
                <c:formatCode>General</c:formatCode>
                <c:ptCount val="100"/>
                <c:pt idx="0">
                  <c:v>5.2621047619047602E-2</c:v>
                </c:pt>
                <c:pt idx="1">
                  <c:v>5.0462545454545503E-2</c:v>
                </c:pt>
                <c:pt idx="2">
                  <c:v>4.8496260869565398E-2</c:v>
                </c:pt>
                <c:pt idx="3">
                  <c:v>4.6698666666666701E-2</c:v>
                </c:pt>
                <c:pt idx="4">
                  <c:v>4.505E-2</c:v>
                </c:pt>
                <c:pt idx="5">
                  <c:v>4.3533538461538498E-2</c:v>
                </c:pt>
                <c:pt idx="6">
                  <c:v>4.2135037037038102E-2</c:v>
                </c:pt>
                <c:pt idx="7">
                  <c:v>4.0842285714285699E-2</c:v>
                </c:pt>
                <c:pt idx="8">
                  <c:v>3.9644758620689703E-2</c:v>
                </c:pt>
                <c:pt idx="9">
                  <c:v>3.8533333333333301E-2</c:v>
                </c:pt>
                <c:pt idx="10">
                  <c:v>3.7500064516129701E-2</c:v>
                </c:pt>
                <c:pt idx="11">
                  <c:v>3.6538000000000001E-2</c:v>
                </c:pt>
                <c:pt idx="12">
                  <c:v>3.5641030303030299E-2</c:v>
                </c:pt>
                <c:pt idx="13">
                  <c:v>3.4803764705882402E-2</c:v>
                </c:pt>
                <c:pt idx="14">
                  <c:v>3.4021428571428598E-2</c:v>
                </c:pt>
                <c:pt idx="15">
                  <c:v>3.3289777777778501E-2</c:v>
                </c:pt>
                <c:pt idx="16">
                  <c:v>3.2605027027027902E-2</c:v>
                </c:pt>
                <c:pt idx="17">
                  <c:v>3.1963789473684202E-2</c:v>
                </c:pt>
                <c:pt idx="18">
                  <c:v>3.1363025641025603E-2</c:v>
                </c:pt>
                <c:pt idx="19">
                  <c:v>3.0800000000000001E-2</c:v>
                </c:pt>
                <c:pt idx="20">
                  <c:v>3.0272243902439499E-2</c:v>
                </c:pt>
                <c:pt idx="21">
                  <c:v>2.9777523809523799E-2</c:v>
                </c:pt>
                <c:pt idx="22">
                  <c:v>2.93138139534884E-2</c:v>
                </c:pt>
                <c:pt idx="23">
                  <c:v>2.8879272727273801E-2</c:v>
                </c:pt>
                <c:pt idx="24">
                  <c:v>2.8472222222222201E-2</c:v>
                </c:pt>
                <c:pt idx="25">
                  <c:v>2.8091130434782601E-2</c:v>
                </c:pt>
                <c:pt idx="26">
                  <c:v>2.77345957446808E-2</c:v>
                </c:pt>
                <c:pt idx="27">
                  <c:v>2.74013333333336E-2</c:v>
                </c:pt>
                <c:pt idx="28">
                  <c:v>2.7090163265306201E-2</c:v>
                </c:pt>
                <c:pt idx="29">
                  <c:v>2.6800000000000102E-2</c:v>
                </c:pt>
                <c:pt idx="30">
                  <c:v>2.6529843137254899E-2</c:v>
                </c:pt>
                <c:pt idx="31">
                  <c:v>2.6278769230769199E-2</c:v>
                </c:pt>
                <c:pt idx="32">
                  <c:v>2.6045924528302299E-2</c:v>
                </c:pt>
                <c:pt idx="33">
                  <c:v>2.5830518518519099E-2</c:v>
                </c:pt>
                <c:pt idx="34">
                  <c:v>2.5631818181819001E-2</c:v>
                </c:pt>
                <c:pt idx="35">
                  <c:v>2.5449142857142899E-2</c:v>
                </c:pt>
                <c:pt idx="36">
                  <c:v>2.5281859649122801E-2</c:v>
                </c:pt>
                <c:pt idx="37">
                  <c:v>2.5129379310344799E-2</c:v>
                </c:pt>
                <c:pt idx="38">
                  <c:v>2.4991152542372899E-2</c:v>
                </c:pt>
                <c:pt idx="39">
                  <c:v>2.48666666666667E-2</c:v>
                </c:pt>
                <c:pt idx="40">
                  <c:v>2.4755442622950801E-2</c:v>
                </c:pt>
                <c:pt idx="41">
                  <c:v>2.46570322580647E-2</c:v>
                </c:pt>
                <c:pt idx="42">
                  <c:v>2.4571015873016501E-2</c:v>
                </c:pt>
                <c:pt idx="43">
                  <c:v>2.4497000000000001E-2</c:v>
                </c:pt>
                <c:pt idx="44">
                  <c:v>2.4434615384615901E-2</c:v>
                </c:pt>
                <c:pt idx="45">
                  <c:v>2.4383515151515201E-2</c:v>
                </c:pt>
                <c:pt idx="46">
                  <c:v>2.4343373134328401E-2</c:v>
                </c:pt>
                <c:pt idx="47">
                  <c:v>2.4313882352941199E-2</c:v>
                </c:pt>
                <c:pt idx="48">
                  <c:v>2.4294753623188399E-2</c:v>
                </c:pt>
                <c:pt idx="49">
                  <c:v>2.4285714285714799E-2</c:v>
                </c:pt>
                <c:pt idx="50">
                  <c:v>2.4286507042253599E-2</c:v>
                </c:pt>
                <c:pt idx="51">
                  <c:v>2.4296888888888899E-2</c:v>
                </c:pt>
                <c:pt idx="52">
                  <c:v>2.4316630136986199E-2</c:v>
                </c:pt>
                <c:pt idx="53">
                  <c:v>2.4345513513514098E-2</c:v>
                </c:pt>
                <c:pt idx="54">
                  <c:v>2.4383333333333299E-2</c:v>
                </c:pt>
                <c:pt idx="55">
                  <c:v>2.4429894736842098E-2</c:v>
                </c:pt>
                <c:pt idx="56">
                  <c:v>2.4485012987013902E-2</c:v>
                </c:pt>
                <c:pt idx="57">
                  <c:v>2.4548512820512802E-2</c:v>
                </c:pt>
                <c:pt idx="58">
                  <c:v>2.4620227848101299E-2</c:v>
                </c:pt>
                <c:pt idx="59">
                  <c:v>2.47E-2</c:v>
                </c:pt>
                <c:pt idx="60">
                  <c:v>2.4787679012345701E-2</c:v>
                </c:pt>
                <c:pt idx="61">
                  <c:v>2.4883121951219601E-2</c:v>
                </c:pt>
                <c:pt idx="62">
                  <c:v>2.4986192771084399E-2</c:v>
                </c:pt>
                <c:pt idx="63">
                  <c:v>2.5096761904761899E-2</c:v>
                </c:pt>
                <c:pt idx="64">
                  <c:v>2.5214705882353E-2</c:v>
                </c:pt>
                <c:pt idx="65">
                  <c:v>2.5339906976744202E-2</c:v>
                </c:pt>
                <c:pt idx="66">
                  <c:v>2.5472252873563899E-2</c:v>
                </c:pt>
                <c:pt idx="67">
                  <c:v>2.5611636363636399E-2</c:v>
                </c:pt>
                <c:pt idx="68">
                  <c:v>2.5757955056180001E-2</c:v>
                </c:pt>
                <c:pt idx="69">
                  <c:v>2.5911111111111201E-2</c:v>
                </c:pt>
                <c:pt idx="70">
                  <c:v>2.6071010989011802E-2</c:v>
                </c:pt>
                <c:pt idx="71">
                  <c:v>2.6237565217391401E-2</c:v>
                </c:pt>
                <c:pt idx="72">
                  <c:v>2.6410688172043E-2</c:v>
                </c:pt>
                <c:pt idx="73">
                  <c:v>2.65902978723404E-2</c:v>
                </c:pt>
                <c:pt idx="74">
                  <c:v>2.67763157894748E-2</c:v>
                </c:pt>
                <c:pt idx="75">
                  <c:v>2.69686666666667E-2</c:v>
                </c:pt>
                <c:pt idx="76">
                  <c:v>2.7167278350515502E-2</c:v>
                </c:pt>
                <c:pt idx="77">
                  <c:v>2.73720816326531E-2</c:v>
                </c:pt>
                <c:pt idx="78">
                  <c:v>2.7583010101010701E-2</c:v>
                </c:pt>
                <c:pt idx="79">
                  <c:v>2.7800000000000501E-2</c:v>
                </c:pt>
                <c:pt idx="80">
                  <c:v>2.8022990099009899E-2</c:v>
                </c:pt>
                <c:pt idx="81">
                  <c:v>2.8251921568627499E-2</c:v>
                </c:pt>
                <c:pt idx="82">
                  <c:v>2.84867378640777E-2</c:v>
                </c:pt>
                <c:pt idx="83">
                  <c:v>2.8727384615384599E-2</c:v>
                </c:pt>
                <c:pt idx="84">
                  <c:v>2.8973809523810099E-2</c:v>
                </c:pt>
                <c:pt idx="85">
                  <c:v>2.9225962264151001E-2</c:v>
                </c:pt>
                <c:pt idx="86">
                  <c:v>2.94837943925234E-2</c:v>
                </c:pt>
                <c:pt idx="87">
                  <c:v>2.97472592592593E-2</c:v>
                </c:pt>
                <c:pt idx="88">
                  <c:v>3.0016311926605602E-2</c:v>
                </c:pt>
                <c:pt idx="89">
                  <c:v>3.0290909090909101E-2</c:v>
                </c:pt>
                <c:pt idx="90">
                  <c:v>3.0571009009009501E-2</c:v>
                </c:pt>
                <c:pt idx="91">
                  <c:v>3.0856571428571899E-2</c:v>
                </c:pt>
                <c:pt idx="92">
                  <c:v>3.11475575221246E-2</c:v>
                </c:pt>
                <c:pt idx="93">
                  <c:v>3.1443929824561699E-2</c:v>
                </c:pt>
                <c:pt idx="94">
                  <c:v>3.1745652173913598E-2</c:v>
                </c:pt>
                <c:pt idx="95">
                  <c:v>3.2052689655172398E-2</c:v>
                </c:pt>
                <c:pt idx="96">
                  <c:v>3.2365008547008599E-2</c:v>
                </c:pt>
                <c:pt idx="97">
                  <c:v>3.2682576271186398E-2</c:v>
                </c:pt>
                <c:pt idx="98">
                  <c:v>3.3005361344537798E-2</c:v>
                </c:pt>
                <c:pt idx="99">
                  <c:v>3.3333333333333298E-2</c:v>
                </c:pt>
              </c:numCache>
            </c:numRef>
          </c:yVal>
          <c:smooth val="1"/>
          <c:extLst>
            <c:ext xmlns:c16="http://schemas.microsoft.com/office/drawing/2014/chart" uri="{C3380CC4-5D6E-409C-BE32-E72D297353CC}">
              <c16:uniqueId val="{00000001-9675-8B4F-9253-809655F5B79A}"/>
            </c:ext>
          </c:extLst>
        </c:ser>
        <c:dLbls>
          <c:showLegendKey val="0"/>
          <c:showVal val="0"/>
          <c:showCatName val="0"/>
          <c:showSerName val="0"/>
          <c:showPercent val="0"/>
          <c:showBubbleSize val="0"/>
        </c:dLbls>
        <c:axId val="699407456"/>
        <c:axId val="699410208"/>
      </c:scatterChart>
      <c:valAx>
        <c:axId val="699407456"/>
        <c:scaling>
          <c:orientation val="minMax"/>
          <c:max val="100"/>
        </c:scaling>
        <c:delete val="0"/>
        <c:axPos val="b"/>
        <c:numFmt formatCode="General" sourceLinked="1"/>
        <c:majorTickMark val="out"/>
        <c:minorTickMark val="none"/>
        <c:tickLblPos val="nextTo"/>
        <c:crossAx val="699410208"/>
        <c:crosses val="autoZero"/>
        <c:crossBetween val="midCat"/>
      </c:valAx>
      <c:valAx>
        <c:axId val="699410208"/>
        <c:scaling>
          <c:orientation val="minMax"/>
        </c:scaling>
        <c:delete val="0"/>
        <c:axPos val="l"/>
        <c:numFmt formatCode="General" sourceLinked="1"/>
        <c:majorTickMark val="out"/>
        <c:minorTickMark val="none"/>
        <c:tickLblPos val="nextTo"/>
        <c:crossAx val="699407456"/>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A69E-4FC8-8249-BC28-1B039120D3AC}" type="datetimeFigureOut">
              <a:rPr lang="en-US" smtClean="0"/>
              <a:t>2/19/20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B85C-57F3-154F-B42E-754239D30DE5}" type="slidenum">
              <a:rPr lang="en-US" smtClean="0"/>
              <a:t>‹#›</a:t>
            </a:fld>
            <a:endParaRPr lang="en-US"/>
          </a:p>
        </p:txBody>
      </p:sp>
    </p:spTree>
    <p:extLst>
      <p:ext uri="{BB962C8B-B14F-4D97-AF65-F5344CB8AC3E}">
        <p14:creationId xmlns:p14="http://schemas.microsoft.com/office/powerpoint/2010/main" val="13744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a:t>
            </a:fld>
            <a:endParaRPr lang="en-US"/>
          </a:p>
        </p:txBody>
      </p:sp>
    </p:spTree>
    <p:extLst>
      <p:ext uri="{BB962C8B-B14F-4D97-AF65-F5344CB8AC3E}">
        <p14:creationId xmlns:p14="http://schemas.microsoft.com/office/powerpoint/2010/main" val="239189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a:t>
            </a:fld>
            <a:endParaRPr lang="en-US"/>
          </a:p>
        </p:txBody>
      </p:sp>
    </p:spTree>
    <p:extLst>
      <p:ext uri="{BB962C8B-B14F-4D97-AF65-F5344CB8AC3E}">
        <p14:creationId xmlns:p14="http://schemas.microsoft.com/office/powerpoint/2010/main" val="3338151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9</a:t>
            </a:fld>
            <a:endParaRPr lang="en-US"/>
          </a:p>
        </p:txBody>
      </p:sp>
    </p:spTree>
    <p:extLst>
      <p:ext uri="{BB962C8B-B14F-4D97-AF65-F5344CB8AC3E}">
        <p14:creationId xmlns:p14="http://schemas.microsoft.com/office/powerpoint/2010/main" val="387221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86B85C-57F3-154F-B42E-754239D30DE5}" type="slidenum">
              <a:rPr lang="en-US" smtClean="0"/>
              <a:t>20</a:t>
            </a:fld>
            <a:endParaRPr lang="en-US"/>
          </a:p>
        </p:txBody>
      </p:sp>
    </p:spTree>
    <p:extLst>
      <p:ext uri="{BB962C8B-B14F-4D97-AF65-F5344CB8AC3E}">
        <p14:creationId xmlns:p14="http://schemas.microsoft.com/office/powerpoint/2010/main" val="343204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24</a:t>
            </a:fld>
            <a:endParaRPr lang="en-US"/>
          </a:p>
        </p:txBody>
      </p:sp>
    </p:spTree>
    <p:extLst>
      <p:ext uri="{BB962C8B-B14F-4D97-AF65-F5344CB8AC3E}">
        <p14:creationId xmlns:p14="http://schemas.microsoft.com/office/powerpoint/2010/main" val="3604672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25</a:t>
            </a:fld>
            <a:endParaRPr lang="en-US"/>
          </a:p>
        </p:txBody>
      </p:sp>
    </p:spTree>
    <p:extLst>
      <p:ext uri="{BB962C8B-B14F-4D97-AF65-F5344CB8AC3E}">
        <p14:creationId xmlns:p14="http://schemas.microsoft.com/office/powerpoint/2010/main" val="358755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26</a:t>
            </a:fld>
            <a:endParaRPr lang="en-US"/>
          </a:p>
        </p:txBody>
      </p:sp>
    </p:spTree>
    <p:extLst>
      <p:ext uri="{BB962C8B-B14F-4D97-AF65-F5344CB8AC3E}">
        <p14:creationId xmlns:p14="http://schemas.microsoft.com/office/powerpoint/2010/main" val="2759982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28</a:t>
            </a:fld>
            <a:endParaRPr lang="en-US"/>
          </a:p>
        </p:txBody>
      </p:sp>
    </p:spTree>
    <p:extLst>
      <p:ext uri="{BB962C8B-B14F-4D97-AF65-F5344CB8AC3E}">
        <p14:creationId xmlns:p14="http://schemas.microsoft.com/office/powerpoint/2010/main" val="109042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07F-C711-FB4E-9980-F17B0E83623D}" type="datetime1">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4987-170C-5C48-B529-D22B5234C191}" type="datetime1">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33D58-4C16-C048-A740-A56DAEDB5C70}" type="datetime1">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Fin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9888" y="869951"/>
            <a:ext cx="8405812" cy="319088"/>
          </a:xfrm>
        </p:spPr>
        <p:txBody>
          <a:bodyPr/>
          <a:lstStyle/>
          <a:p>
            <a:r>
              <a:rPr lang="en-US"/>
              <a:t>Click to edit Master title style</a:t>
            </a:r>
            <a:endParaRPr lang="en-US" dirty="0"/>
          </a:p>
        </p:txBody>
      </p:sp>
      <p:sp>
        <p:nvSpPr>
          <p:cNvPr id="3" name="Content Placeholder 2"/>
          <p:cNvSpPr>
            <a:spLocks noGrp="1"/>
          </p:cNvSpPr>
          <p:nvPr>
            <p:ph idx="1"/>
          </p:nvPr>
        </p:nvSpPr>
        <p:spPr bwMode="gray">
          <a:xfrm>
            <a:off x="369888" y="1687513"/>
            <a:ext cx="8405812" cy="4300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spect="1" noChangeArrowheads="1"/>
          </p:cNvSpPr>
          <p:nvPr>
            <p:ph type="ftr" sz="quarter" idx="10"/>
          </p:nvPr>
        </p:nvSpPr>
        <p:spPr bwMode="gray"/>
        <p:txBody>
          <a:bodyPr/>
          <a:lstStyle>
            <a:lvl1pPr>
              <a:defRPr/>
            </a:lvl1pPr>
          </a:lstStyle>
          <a:p>
            <a:pPr>
              <a:defRPr/>
            </a:pPr>
            <a:endParaRPr lang="en-US" dirty="0"/>
          </a:p>
        </p:txBody>
      </p:sp>
      <p:sp>
        <p:nvSpPr>
          <p:cNvPr id="5" name="Rectangle 6"/>
          <p:cNvSpPr>
            <a:spLocks noGrp="1" noChangeArrowheads="1"/>
          </p:cNvSpPr>
          <p:nvPr>
            <p:ph type="sldNum" sz="quarter" idx="11"/>
          </p:nvPr>
        </p:nvSpPr>
        <p:spPr bwMode="gray"/>
        <p:txBody>
          <a:bodyPr/>
          <a:lstStyle>
            <a:lvl1pPr>
              <a:defRPr/>
            </a:lvl1pPr>
          </a:lstStyle>
          <a:p>
            <a:pPr>
              <a:defRPr/>
            </a:pPr>
            <a:fld id="{A94B9148-225C-4CEB-963A-DF097CE30754}" type="slidenum">
              <a:rPr lang="en-US"/>
              <a:pPr>
                <a:defRPr/>
              </a:pPr>
              <a:t>‹#›</a:t>
            </a:fld>
            <a:endParaRPr lang="en-US" sz="1400" dirty="0"/>
          </a:p>
        </p:txBody>
      </p:sp>
    </p:spTree>
    <p:extLst>
      <p:ext uri="{BB962C8B-B14F-4D97-AF65-F5344CB8AC3E}">
        <p14:creationId xmlns:p14="http://schemas.microsoft.com/office/powerpoint/2010/main" val="13791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A49E-DE58-3A43-8243-47508D233332}" type="datetime1">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C75-7CEA-374E-A321-B54ED15A2653}" type="datetime1">
              <a:rPr lang="en-US" smtClean="0"/>
              <a:t>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588B-673C-154D-B084-D457DFD285F0}" type="datetime1">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86C2F-739B-9C43-9280-9095C862FED4}" type="datetime1">
              <a:rPr lang="en-US" smtClean="0"/>
              <a:t>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8A46-94F7-E541-BB47-1A76E6082E21}" type="datetime1">
              <a:rPr lang="en-US" smtClean="0"/>
              <a:t>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45C2E-2E46-7140-9E31-A8892F7542A7}" type="datetime1">
              <a:rPr lang="en-US" smtClean="0"/>
              <a:t>2/19/20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6D8C-72FB-D448-8394-BBEA53A1D9FA}" type="datetime1">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C63D-D438-A040-BF01-98273FE3C4BF}" type="datetime1">
              <a:rPr lang="en-US" smtClean="0"/>
              <a:t>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15156-9ECB-274D-816B-D36D2076BD1E}" type="datetime1">
              <a:rPr lang="en-US" smtClean="0"/>
              <a:t>2/19/20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D9788-50B9-FE4F-BD86-303CACCBE7E1}" type="slidenum">
              <a:rPr lang="en-US" smtClean="0"/>
              <a:t>‹#›</a:t>
            </a:fld>
            <a:endParaRPr lang="en-US"/>
          </a:p>
        </p:txBody>
      </p:sp>
    </p:spTree>
    <p:extLst>
      <p:ext uri="{BB962C8B-B14F-4D97-AF65-F5344CB8AC3E}">
        <p14:creationId xmlns:p14="http://schemas.microsoft.com/office/powerpoint/2010/main" val="20391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a:latin typeface="+mn-lt"/>
              </a:rPr>
              <a:t>2/20 Class 6 </a:t>
            </a:r>
            <a:r>
              <a:rPr lang="mr-IN" sz="3600" dirty="0">
                <a:latin typeface="+mn-lt"/>
              </a:rPr>
              <a:t>–</a:t>
            </a:r>
            <a:r>
              <a:rPr lang="en-US" sz="3600" dirty="0">
                <a:latin typeface="+mn-lt"/>
              </a:rPr>
              <a:t> Model Measures of Goodness</a:t>
            </a:r>
          </a:p>
        </p:txBody>
      </p:sp>
      <p:sp>
        <p:nvSpPr>
          <p:cNvPr id="4" name="Content Placeholder 3"/>
          <p:cNvSpPr>
            <a:spLocks noGrp="1"/>
          </p:cNvSpPr>
          <p:nvPr>
            <p:ph sz="half" idx="2"/>
          </p:nvPr>
        </p:nvSpPr>
        <p:spPr>
          <a:xfrm>
            <a:off x="628650" y="1799972"/>
            <a:ext cx="8300197" cy="3997090"/>
          </a:xfrm>
        </p:spPr>
        <p:txBody>
          <a:bodyPr>
            <a:normAutofit/>
          </a:bodyPr>
          <a:lstStyle/>
          <a:p>
            <a:r>
              <a:rPr lang="en-US" sz="2400" dirty="0"/>
              <a:t>Measures of model goodness</a:t>
            </a:r>
          </a:p>
          <a:p>
            <a:r>
              <a:rPr lang="en-US" sz="2400" dirty="0"/>
              <a:t>How to avoid overfitting</a:t>
            </a:r>
          </a:p>
          <a:p>
            <a:r>
              <a:rPr lang="en-US" sz="2400" dirty="0"/>
              <a:t>How to encode categorical fields into numeric variables</a:t>
            </a:r>
          </a:p>
          <a:p>
            <a:r>
              <a:rPr lang="en-US" sz="2400" dirty="0"/>
              <a:t>Variables for Project 2</a:t>
            </a:r>
          </a:p>
          <a:p>
            <a:r>
              <a:rPr lang="en-US" sz="2400" dirty="0"/>
              <a:t>Homework 5: create the candidate variables for Project 2</a:t>
            </a:r>
          </a:p>
          <a:p>
            <a:pPr marL="0" indent="0">
              <a:buNone/>
            </a:pPr>
            <a:endParaRPr lang="en-US" sz="2400" dirty="0"/>
          </a:p>
        </p:txBody>
      </p:sp>
      <p:sp>
        <p:nvSpPr>
          <p:cNvPr id="5" name="Slide Number Placeholder 4"/>
          <p:cNvSpPr>
            <a:spLocks noGrp="1"/>
          </p:cNvSpPr>
          <p:nvPr>
            <p:ph type="sldNum" sz="quarter" idx="12"/>
          </p:nvPr>
        </p:nvSpPr>
        <p:spPr/>
        <p:txBody>
          <a:bodyPr/>
          <a:lstStyle/>
          <a:p>
            <a:fld id="{88CD9788-50B9-FE4F-BD86-303CACCBE7E1}" type="slidenum">
              <a:rPr lang="en-US" smtClean="0"/>
              <a:t>1</a:t>
            </a:fld>
            <a:endParaRPr lang="en-US" dirty="0"/>
          </a:p>
        </p:txBody>
      </p:sp>
    </p:spTree>
    <p:extLst>
      <p:ext uri="{BB962C8B-B14F-4D97-AF65-F5344CB8AC3E}">
        <p14:creationId xmlns:p14="http://schemas.microsoft.com/office/powerpoint/2010/main" val="84267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4836DA6-B637-5F40-9E50-6C246F762D59}"/>
              </a:ext>
            </a:extLst>
          </p:cNvPr>
          <p:cNvSpPr>
            <a:spLocks noGrp="1"/>
          </p:cNvSpPr>
          <p:nvPr>
            <p:ph type="title"/>
          </p:nvPr>
        </p:nvSpPr>
        <p:spPr>
          <a:xfrm>
            <a:off x="87923" y="444446"/>
            <a:ext cx="9173308" cy="319088"/>
          </a:xfrm>
        </p:spPr>
        <p:txBody>
          <a:bodyPr>
            <a:noAutofit/>
          </a:bodyPr>
          <a:lstStyle/>
          <a:p>
            <a:r>
              <a:rPr lang="en-US" sz="3600" dirty="0">
                <a:latin typeface="+mn-lt"/>
              </a:rPr>
              <a:t>Other Measures of Goodness for Binary Classification</a:t>
            </a:r>
          </a:p>
        </p:txBody>
      </p:sp>
      <p:sp>
        <p:nvSpPr>
          <p:cNvPr id="8" name="Slide Number Placeholder 3">
            <a:extLst>
              <a:ext uri="{FF2B5EF4-FFF2-40B4-BE49-F238E27FC236}">
                <a16:creationId xmlns:a16="http://schemas.microsoft.com/office/drawing/2014/main" id="{09623CF9-B2E5-344B-A209-9761E9DE9DCB}"/>
              </a:ext>
            </a:extLst>
          </p:cNvPr>
          <p:cNvSpPr txBox="1">
            <a:spLocks/>
          </p:cNvSpPr>
          <p:nvPr/>
        </p:nvSpPr>
        <p:spPr>
          <a:xfrm>
            <a:off x="7420707" y="6338790"/>
            <a:ext cx="1524000" cy="238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330697-FC26-4454-A3BE-90B07819C49A}" type="slidenum">
              <a:rPr lang="en-US" smtClean="0"/>
              <a:pPr/>
              <a:t>10</a:t>
            </a:fld>
            <a:endParaRPr lang="en-US" dirty="0"/>
          </a:p>
        </p:txBody>
      </p:sp>
      <p:sp>
        <p:nvSpPr>
          <p:cNvPr id="9" name="Content Placeholder 4">
            <a:extLst>
              <a:ext uri="{FF2B5EF4-FFF2-40B4-BE49-F238E27FC236}">
                <a16:creationId xmlns:a16="http://schemas.microsoft.com/office/drawing/2014/main" id="{12724CCD-1FE1-6F43-AFD2-526468881A57}"/>
              </a:ext>
            </a:extLst>
          </p:cNvPr>
          <p:cNvSpPr>
            <a:spLocks noGrp="1"/>
          </p:cNvSpPr>
          <p:nvPr>
            <p:ph idx="1"/>
          </p:nvPr>
        </p:nvSpPr>
        <p:spPr>
          <a:xfrm>
            <a:off x="369094" y="1345867"/>
            <a:ext cx="8405812" cy="5205404"/>
          </a:xfrm>
        </p:spPr>
        <p:txBody>
          <a:bodyPr>
            <a:noAutofit/>
          </a:bodyPr>
          <a:lstStyle/>
          <a:p>
            <a:r>
              <a:rPr lang="en-US" sz="1800" b="1" dirty="0"/>
              <a:t>All these require a choice of a score cutoff</a:t>
            </a:r>
          </a:p>
          <a:p>
            <a:r>
              <a:rPr lang="en-US" sz="1800" dirty="0"/>
              <a:t>Build the confusion matrix</a:t>
            </a:r>
          </a:p>
          <a:p>
            <a:pPr>
              <a:lnSpc>
                <a:spcPct val="150000"/>
              </a:lnSpc>
            </a:pPr>
            <a:r>
              <a:rPr lang="en-US" sz="1800" dirty="0"/>
              <a:t>Accuracy = (#TP + #TN) / total #</a:t>
            </a:r>
          </a:p>
          <a:p>
            <a:pPr>
              <a:lnSpc>
                <a:spcPct val="150000"/>
              </a:lnSpc>
            </a:pPr>
            <a:r>
              <a:rPr lang="en-US" sz="1800" dirty="0"/>
              <a:t>Misclassification = (FP + FN) / total</a:t>
            </a:r>
          </a:p>
          <a:p>
            <a:pPr>
              <a:lnSpc>
                <a:spcPct val="150000"/>
              </a:lnSpc>
            </a:pPr>
            <a:r>
              <a:rPr lang="en-US" sz="1800" dirty="0"/>
              <a:t>False positive rate = FP / (FP + TN)</a:t>
            </a:r>
          </a:p>
          <a:p>
            <a:pPr>
              <a:lnSpc>
                <a:spcPct val="150000"/>
              </a:lnSpc>
            </a:pPr>
            <a:r>
              <a:rPr lang="en-US" sz="1800" dirty="0"/>
              <a:t>False positive ratio = FP / TP </a:t>
            </a:r>
          </a:p>
          <a:p>
            <a:pPr>
              <a:lnSpc>
                <a:spcPct val="150000"/>
              </a:lnSpc>
            </a:pPr>
            <a:r>
              <a:rPr lang="en-US" sz="1800" dirty="0"/>
              <a:t>True positive rate (aka Sensitivity or Recall) = TP / (TP + FN)</a:t>
            </a:r>
          </a:p>
          <a:p>
            <a:pPr>
              <a:lnSpc>
                <a:spcPct val="150000"/>
              </a:lnSpc>
            </a:pPr>
            <a:r>
              <a:rPr lang="en-US" sz="1800" dirty="0"/>
              <a:t>True negative rate (aka Specificity) = TN / (TN + FP)</a:t>
            </a:r>
          </a:p>
          <a:p>
            <a:pPr>
              <a:lnSpc>
                <a:spcPct val="150000"/>
              </a:lnSpc>
            </a:pPr>
            <a:r>
              <a:rPr lang="en-US" sz="1800" dirty="0"/>
              <a:t>Precision  = TP / (TP + FP) </a:t>
            </a:r>
          </a:p>
        </p:txBody>
      </p:sp>
      <p:grpSp>
        <p:nvGrpSpPr>
          <p:cNvPr id="6" name="Group 5">
            <a:extLst>
              <a:ext uri="{FF2B5EF4-FFF2-40B4-BE49-F238E27FC236}">
                <a16:creationId xmlns:a16="http://schemas.microsoft.com/office/drawing/2014/main" id="{ED2E8AEE-32B2-5A45-942E-02F1EC2D397E}"/>
              </a:ext>
            </a:extLst>
          </p:cNvPr>
          <p:cNvGrpSpPr/>
          <p:nvPr/>
        </p:nvGrpSpPr>
        <p:grpSpPr>
          <a:xfrm>
            <a:off x="5313689" y="1277599"/>
            <a:ext cx="3461217" cy="2464781"/>
            <a:chOff x="5159708" y="1562214"/>
            <a:chExt cx="3461217" cy="2464781"/>
          </a:xfrm>
        </p:grpSpPr>
        <p:grpSp>
          <p:nvGrpSpPr>
            <p:cNvPr id="3" name="Group 2">
              <a:extLst>
                <a:ext uri="{FF2B5EF4-FFF2-40B4-BE49-F238E27FC236}">
                  <a16:creationId xmlns:a16="http://schemas.microsoft.com/office/drawing/2014/main" id="{60DE51DB-E359-9743-A2AA-50DB94952586}"/>
                </a:ext>
              </a:extLst>
            </p:cNvPr>
            <p:cNvGrpSpPr/>
            <p:nvPr/>
          </p:nvGrpSpPr>
          <p:grpSpPr>
            <a:xfrm>
              <a:off x="5159708" y="1562214"/>
              <a:ext cx="3461217" cy="1936835"/>
              <a:chOff x="4772148" y="1798384"/>
              <a:chExt cx="3461217" cy="1936835"/>
            </a:xfrm>
          </p:grpSpPr>
          <p:grpSp>
            <p:nvGrpSpPr>
              <p:cNvPr id="24" name="Group 23">
                <a:extLst>
                  <a:ext uri="{FF2B5EF4-FFF2-40B4-BE49-F238E27FC236}">
                    <a16:creationId xmlns:a16="http://schemas.microsoft.com/office/drawing/2014/main" id="{595D19E7-35A1-8E48-AA84-255ACCD59AA0}"/>
                  </a:ext>
                </a:extLst>
              </p:cNvPr>
              <p:cNvGrpSpPr/>
              <p:nvPr/>
            </p:nvGrpSpPr>
            <p:grpSpPr>
              <a:xfrm>
                <a:off x="5417521" y="2138781"/>
                <a:ext cx="2815844" cy="1596438"/>
                <a:chOff x="6053656" y="1665817"/>
                <a:chExt cx="2815844" cy="1596438"/>
              </a:xfrm>
            </p:grpSpPr>
            <p:pic>
              <p:nvPicPr>
                <p:cNvPr id="5" name="Picture 4">
                  <a:extLst>
                    <a:ext uri="{FF2B5EF4-FFF2-40B4-BE49-F238E27FC236}">
                      <a16:creationId xmlns:a16="http://schemas.microsoft.com/office/drawing/2014/main" id="{D8242C7B-DD16-844F-AACF-CA8ACEDAE1E3}"/>
                    </a:ext>
                  </a:extLst>
                </p:cNvPr>
                <p:cNvPicPr>
                  <a:picLocks noChangeAspect="1"/>
                </p:cNvPicPr>
                <p:nvPr/>
              </p:nvPicPr>
              <p:blipFill>
                <a:blip r:embed="rId2"/>
                <a:stretch>
                  <a:fillRect/>
                </a:stretch>
              </p:blipFill>
              <p:spPr>
                <a:xfrm>
                  <a:off x="6053656" y="1665817"/>
                  <a:ext cx="2133035" cy="1153580"/>
                </a:xfrm>
                <a:prstGeom prst="rect">
                  <a:avLst/>
                </a:prstGeom>
              </p:spPr>
            </p:pic>
            <p:sp>
              <p:nvSpPr>
                <p:cNvPr id="20" name="TextBox 19">
                  <a:extLst>
                    <a:ext uri="{FF2B5EF4-FFF2-40B4-BE49-F238E27FC236}">
                      <a16:creationId xmlns:a16="http://schemas.microsoft.com/office/drawing/2014/main" id="{1FD27946-C8AF-CA4F-B0B2-96631C8143F7}"/>
                    </a:ext>
                  </a:extLst>
                </p:cNvPr>
                <p:cNvSpPr txBox="1"/>
                <p:nvPr/>
              </p:nvSpPr>
              <p:spPr>
                <a:xfrm>
                  <a:off x="8422003" y="2002752"/>
                  <a:ext cx="447497" cy="307777"/>
                </a:xfrm>
                <a:prstGeom prst="rect">
                  <a:avLst/>
                </a:prstGeom>
                <a:noFill/>
              </p:spPr>
              <p:txBody>
                <a:bodyPr wrap="square" lIns="0" tIns="0" rIns="0" bIns="0" rtlCol="0" anchor="b" anchorCtr="0">
                  <a:spAutoFit/>
                </a:bodyPr>
                <a:lstStyle/>
                <a:p>
                  <a:pPr algn="ctr"/>
                  <a:r>
                    <a:rPr lang="en-US" sz="1000" b="1" dirty="0"/>
                    <a:t>Type 1 error</a:t>
                  </a:r>
                </a:p>
              </p:txBody>
            </p:sp>
            <p:sp>
              <p:nvSpPr>
                <p:cNvPr id="21" name="TextBox 20">
                  <a:extLst>
                    <a:ext uri="{FF2B5EF4-FFF2-40B4-BE49-F238E27FC236}">
                      <a16:creationId xmlns:a16="http://schemas.microsoft.com/office/drawing/2014/main" id="{CF322CDA-E9D5-B543-81B4-E8415063E2FD}"/>
                    </a:ext>
                  </a:extLst>
                </p:cNvPr>
                <p:cNvSpPr txBox="1"/>
                <p:nvPr/>
              </p:nvSpPr>
              <p:spPr>
                <a:xfrm>
                  <a:off x="6367729" y="2954478"/>
                  <a:ext cx="447497" cy="307777"/>
                </a:xfrm>
                <a:prstGeom prst="rect">
                  <a:avLst/>
                </a:prstGeom>
                <a:noFill/>
              </p:spPr>
              <p:txBody>
                <a:bodyPr wrap="square" lIns="0" tIns="0" rIns="0" bIns="0" rtlCol="0" anchor="b" anchorCtr="0">
                  <a:spAutoFit/>
                </a:bodyPr>
                <a:lstStyle/>
                <a:p>
                  <a:pPr algn="ctr"/>
                  <a:r>
                    <a:rPr lang="en-US" sz="1000" b="1" dirty="0"/>
                    <a:t>Type 2 error</a:t>
                  </a:r>
                </a:p>
              </p:txBody>
            </p:sp>
            <p:cxnSp>
              <p:nvCxnSpPr>
                <p:cNvPr id="22" name="Straight Arrow Connector 21">
                  <a:extLst>
                    <a:ext uri="{FF2B5EF4-FFF2-40B4-BE49-F238E27FC236}">
                      <a16:creationId xmlns:a16="http://schemas.microsoft.com/office/drawing/2014/main" id="{F9AB6A9E-461D-B840-A37C-FD07626A0A2E}"/>
                    </a:ext>
                  </a:extLst>
                </p:cNvPr>
                <p:cNvCxnSpPr>
                  <a:cxnSpLocks/>
                </p:cNvCxnSpPr>
                <p:nvPr/>
              </p:nvCxnSpPr>
              <p:spPr bwMode="auto">
                <a:xfrm flipH="1">
                  <a:off x="8018324" y="2121469"/>
                  <a:ext cx="403679" cy="135814"/>
                </a:xfrm>
                <a:prstGeom prst="straightConnector1">
                  <a:avLst/>
                </a:prstGeom>
                <a:solidFill>
                  <a:schemeClr val="accent1"/>
                </a:solidFill>
                <a:ln w="19050" cap="rnd" cmpd="sng" algn="ctr">
                  <a:solidFill>
                    <a:schemeClr val="tx1"/>
                  </a:solidFill>
                  <a:prstDash val="solid"/>
                  <a:round/>
                  <a:headEnd type="none" w="sm" len="sm"/>
                  <a:tailEnd type="triangle"/>
                </a:ln>
                <a:effectLst/>
              </p:spPr>
            </p:cxnSp>
            <p:cxnSp>
              <p:nvCxnSpPr>
                <p:cNvPr id="23" name="Straight Arrow Connector 22">
                  <a:extLst>
                    <a:ext uri="{FF2B5EF4-FFF2-40B4-BE49-F238E27FC236}">
                      <a16:creationId xmlns:a16="http://schemas.microsoft.com/office/drawing/2014/main" id="{405C731C-BCFB-0D43-9AD7-D220DD280464}"/>
                    </a:ext>
                  </a:extLst>
                </p:cNvPr>
                <p:cNvCxnSpPr/>
                <p:nvPr/>
              </p:nvCxnSpPr>
              <p:spPr bwMode="auto">
                <a:xfrm flipV="1">
                  <a:off x="6708958" y="2665109"/>
                  <a:ext cx="130551" cy="297340"/>
                </a:xfrm>
                <a:prstGeom prst="straightConnector1">
                  <a:avLst/>
                </a:prstGeom>
                <a:solidFill>
                  <a:schemeClr val="accent1"/>
                </a:solidFill>
                <a:ln w="19050" cap="rnd" cmpd="sng" algn="ctr">
                  <a:solidFill>
                    <a:schemeClr val="tx1"/>
                  </a:solidFill>
                  <a:prstDash val="solid"/>
                  <a:round/>
                  <a:headEnd type="none" w="sm" len="sm"/>
                  <a:tailEnd type="triangle"/>
                </a:ln>
                <a:effectLst/>
              </p:spPr>
            </p:cxnSp>
          </p:grpSp>
          <p:sp>
            <p:nvSpPr>
              <p:cNvPr id="2" name="TextBox 1">
                <a:extLst>
                  <a:ext uri="{FF2B5EF4-FFF2-40B4-BE49-F238E27FC236}">
                    <a16:creationId xmlns:a16="http://schemas.microsoft.com/office/drawing/2014/main" id="{CC9B0A5B-D215-D246-9FBA-B67301F534F3}"/>
                  </a:ext>
                </a:extLst>
              </p:cNvPr>
              <p:cNvSpPr txBox="1"/>
              <p:nvPr/>
            </p:nvSpPr>
            <p:spPr>
              <a:xfrm>
                <a:off x="4772148" y="2730247"/>
                <a:ext cx="580608" cy="276999"/>
              </a:xfrm>
              <a:prstGeom prst="rect">
                <a:avLst/>
              </a:prstGeom>
              <a:noFill/>
            </p:spPr>
            <p:txBody>
              <a:bodyPr wrap="none" rtlCol="0">
                <a:spAutoFit/>
              </a:bodyPr>
              <a:lstStyle/>
              <a:p>
                <a:r>
                  <a:rPr lang="en-US" sz="1200" dirty="0"/>
                  <a:t>Actual</a:t>
                </a:r>
              </a:p>
            </p:txBody>
          </p:sp>
          <p:sp>
            <p:nvSpPr>
              <p:cNvPr id="12" name="TextBox 11">
                <a:extLst>
                  <a:ext uri="{FF2B5EF4-FFF2-40B4-BE49-F238E27FC236}">
                    <a16:creationId xmlns:a16="http://schemas.microsoft.com/office/drawing/2014/main" id="{D3F22D36-2B46-5945-B658-A36FBA11780D}"/>
                  </a:ext>
                </a:extLst>
              </p:cNvPr>
              <p:cNvSpPr txBox="1"/>
              <p:nvPr/>
            </p:nvSpPr>
            <p:spPr>
              <a:xfrm>
                <a:off x="6399387" y="1798384"/>
                <a:ext cx="780470" cy="276999"/>
              </a:xfrm>
              <a:prstGeom prst="rect">
                <a:avLst/>
              </a:prstGeom>
              <a:noFill/>
            </p:spPr>
            <p:txBody>
              <a:bodyPr wrap="none" rtlCol="0">
                <a:spAutoFit/>
              </a:bodyPr>
              <a:lstStyle/>
              <a:p>
                <a:r>
                  <a:rPr lang="en-US" sz="1200" dirty="0"/>
                  <a:t>Predicted</a:t>
                </a:r>
              </a:p>
            </p:txBody>
          </p:sp>
        </p:grpSp>
        <p:sp>
          <p:nvSpPr>
            <p:cNvPr id="4" name="TextBox 3">
              <a:extLst>
                <a:ext uri="{FF2B5EF4-FFF2-40B4-BE49-F238E27FC236}">
                  <a16:creationId xmlns:a16="http://schemas.microsoft.com/office/drawing/2014/main" id="{7EF2B0C1-5ACF-BC4B-B807-1CF521806388}"/>
                </a:ext>
              </a:extLst>
            </p:cNvPr>
            <p:cNvSpPr txBox="1"/>
            <p:nvPr/>
          </p:nvSpPr>
          <p:spPr>
            <a:xfrm>
              <a:off x="5985543" y="3657663"/>
              <a:ext cx="1784206" cy="369332"/>
            </a:xfrm>
            <a:prstGeom prst="rect">
              <a:avLst/>
            </a:prstGeom>
            <a:noFill/>
          </p:spPr>
          <p:txBody>
            <a:bodyPr wrap="none" rtlCol="0">
              <a:spAutoFit/>
            </a:bodyPr>
            <a:lstStyle/>
            <a:p>
              <a:r>
                <a:rPr lang="en-US" dirty="0"/>
                <a:t>Confusion matrix</a:t>
              </a:r>
            </a:p>
          </p:txBody>
        </p:sp>
      </p:grpSp>
    </p:spTree>
    <p:extLst>
      <p:ext uri="{BB962C8B-B14F-4D97-AF65-F5344CB8AC3E}">
        <p14:creationId xmlns:p14="http://schemas.microsoft.com/office/powerpoint/2010/main" val="315547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406588"/>
            <a:ext cx="8405812" cy="319088"/>
          </a:xfrm>
        </p:spPr>
        <p:txBody>
          <a:bodyPr>
            <a:noAutofit/>
          </a:bodyPr>
          <a:lstStyle/>
          <a:p>
            <a:r>
              <a:rPr lang="en-US" sz="3600" dirty="0">
                <a:latin typeface="+mn-lt"/>
              </a:rPr>
              <a:t>FDR: Measure of Goodness for Project 2</a:t>
            </a:r>
          </a:p>
        </p:txBody>
      </p:sp>
      <p:sp>
        <p:nvSpPr>
          <p:cNvPr id="4" name="Slide Number Placeholder 3"/>
          <p:cNvSpPr>
            <a:spLocks noGrp="1"/>
          </p:cNvSpPr>
          <p:nvPr>
            <p:ph type="sldNum" sz="quarter" idx="11"/>
          </p:nvPr>
        </p:nvSpPr>
        <p:spPr/>
        <p:txBody>
          <a:bodyPr/>
          <a:lstStyle/>
          <a:p>
            <a:fld id="{02330697-FC26-4454-A3BE-90B07819C49A}" type="slidenum">
              <a:rPr lang="en-US" smtClean="0"/>
              <a:pPr/>
              <a:t>11</a:t>
            </a:fld>
            <a:endParaRPr lang="en-US" dirty="0"/>
          </a:p>
        </p:txBody>
      </p:sp>
      <p:sp>
        <p:nvSpPr>
          <p:cNvPr id="2" name="TextBox 1"/>
          <p:cNvSpPr txBox="1"/>
          <p:nvPr/>
        </p:nvSpPr>
        <p:spPr>
          <a:xfrm>
            <a:off x="415464" y="1065639"/>
            <a:ext cx="1962204" cy="646331"/>
          </a:xfrm>
          <a:prstGeom prst="rect">
            <a:avLst/>
          </a:prstGeom>
          <a:noFill/>
        </p:spPr>
        <p:txBody>
          <a:bodyPr wrap="none" rtlCol="0">
            <a:spAutoFit/>
          </a:bodyPr>
          <a:lstStyle/>
          <a:p>
            <a:pPr marL="0" lvl="2"/>
            <a:r>
              <a:rPr lang="en-US" dirty="0"/>
              <a:t>1) Score all records</a:t>
            </a:r>
          </a:p>
          <a:p>
            <a:endParaRPr lang="en-US" dirty="0"/>
          </a:p>
        </p:txBody>
      </p:sp>
      <p:sp>
        <p:nvSpPr>
          <p:cNvPr id="20" name="TextBox 19">
            <a:extLst>
              <a:ext uri="{FF2B5EF4-FFF2-40B4-BE49-F238E27FC236}">
                <a16:creationId xmlns:a16="http://schemas.microsoft.com/office/drawing/2014/main" id="{B51C1647-7680-F747-839F-12AEF57B93EC}"/>
              </a:ext>
            </a:extLst>
          </p:cNvPr>
          <p:cNvSpPr txBox="1"/>
          <p:nvPr/>
        </p:nvSpPr>
        <p:spPr>
          <a:xfrm>
            <a:off x="3210511" y="1065639"/>
            <a:ext cx="2500176" cy="646331"/>
          </a:xfrm>
          <a:prstGeom prst="rect">
            <a:avLst/>
          </a:prstGeom>
          <a:noFill/>
        </p:spPr>
        <p:txBody>
          <a:bodyPr wrap="square" rtlCol="0">
            <a:spAutoFit/>
          </a:bodyPr>
          <a:lstStyle/>
          <a:p>
            <a:pPr marL="0" lvl="2"/>
            <a:r>
              <a:rPr lang="en-US" dirty="0"/>
              <a:t>2) Sort records by score</a:t>
            </a:r>
          </a:p>
          <a:p>
            <a:endParaRPr lang="en-US" dirty="0"/>
          </a:p>
        </p:txBody>
      </p:sp>
      <p:grpSp>
        <p:nvGrpSpPr>
          <p:cNvPr id="30" name="Group 29">
            <a:extLst>
              <a:ext uri="{FF2B5EF4-FFF2-40B4-BE49-F238E27FC236}">
                <a16:creationId xmlns:a16="http://schemas.microsoft.com/office/drawing/2014/main" id="{F0AF7295-E800-3240-A5E7-A3569EBD2A0C}"/>
              </a:ext>
            </a:extLst>
          </p:cNvPr>
          <p:cNvGrpSpPr/>
          <p:nvPr/>
        </p:nvGrpSpPr>
        <p:grpSpPr>
          <a:xfrm>
            <a:off x="966160" y="1535178"/>
            <a:ext cx="1277914" cy="1617821"/>
            <a:chOff x="966160" y="1713459"/>
            <a:chExt cx="1277914" cy="1617821"/>
          </a:xfrm>
        </p:grpSpPr>
        <p:sp>
          <p:nvSpPr>
            <p:cNvPr id="10" name="TextBox 9">
              <a:extLst>
                <a:ext uri="{FF2B5EF4-FFF2-40B4-BE49-F238E27FC236}">
                  <a16:creationId xmlns:a16="http://schemas.microsoft.com/office/drawing/2014/main" id="{B29DB3A0-9202-D646-8BC5-834CBC85CACA}"/>
                </a:ext>
              </a:extLst>
            </p:cNvPr>
            <p:cNvSpPr txBox="1"/>
            <p:nvPr/>
          </p:nvSpPr>
          <p:spPr>
            <a:xfrm>
              <a:off x="966160" y="1713459"/>
              <a:ext cx="1277914" cy="246221"/>
            </a:xfrm>
            <a:prstGeom prst="rect">
              <a:avLst/>
            </a:prstGeom>
            <a:noFill/>
          </p:spPr>
          <p:txBody>
            <a:bodyPr wrap="none" rtlCol="0">
              <a:spAutoFit/>
            </a:bodyPr>
            <a:lstStyle/>
            <a:p>
              <a:r>
                <a:rPr lang="en-US" sz="1000" dirty="0"/>
                <a:t>1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12" name="TextBox 11">
              <a:extLst>
                <a:ext uri="{FF2B5EF4-FFF2-40B4-BE49-F238E27FC236}">
                  <a16:creationId xmlns:a16="http://schemas.microsoft.com/office/drawing/2014/main" id="{79A47B6B-134F-B34E-8D0E-80A63C380121}"/>
                </a:ext>
              </a:extLst>
            </p:cNvPr>
            <p:cNvSpPr txBox="1"/>
            <p:nvPr/>
          </p:nvSpPr>
          <p:spPr>
            <a:xfrm>
              <a:off x="966160" y="1865859"/>
              <a:ext cx="1277914" cy="246221"/>
            </a:xfrm>
            <a:prstGeom prst="rect">
              <a:avLst/>
            </a:prstGeom>
            <a:noFill/>
          </p:spPr>
          <p:txBody>
            <a:bodyPr wrap="none" rtlCol="0">
              <a:spAutoFit/>
            </a:bodyPr>
            <a:lstStyle/>
            <a:p>
              <a:r>
                <a:rPr lang="en-US" sz="1000" dirty="0"/>
                <a:t>2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13" name="TextBox 12">
              <a:extLst>
                <a:ext uri="{FF2B5EF4-FFF2-40B4-BE49-F238E27FC236}">
                  <a16:creationId xmlns:a16="http://schemas.microsoft.com/office/drawing/2014/main" id="{AF2CA99C-246B-914F-9609-194545D5A831}"/>
                </a:ext>
              </a:extLst>
            </p:cNvPr>
            <p:cNvSpPr txBox="1"/>
            <p:nvPr/>
          </p:nvSpPr>
          <p:spPr>
            <a:xfrm>
              <a:off x="966160" y="2018259"/>
              <a:ext cx="1277914" cy="246221"/>
            </a:xfrm>
            <a:prstGeom prst="rect">
              <a:avLst/>
            </a:prstGeom>
            <a:noFill/>
          </p:spPr>
          <p:txBody>
            <a:bodyPr wrap="none" rtlCol="0">
              <a:spAutoFit/>
            </a:bodyPr>
            <a:lstStyle/>
            <a:p>
              <a:r>
                <a:rPr lang="en-US" sz="1000" dirty="0"/>
                <a:t>3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14" name="TextBox 13">
              <a:extLst>
                <a:ext uri="{FF2B5EF4-FFF2-40B4-BE49-F238E27FC236}">
                  <a16:creationId xmlns:a16="http://schemas.microsoft.com/office/drawing/2014/main" id="{1B63C399-F0C7-324E-A4DE-2CFC0D5C6B68}"/>
                </a:ext>
              </a:extLst>
            </p:cNvPr>
            <p:cNvSpPr txBox="1"/>
            <p:nvPr/>
          </p:nvSpPr>
          <p:spPr>
            <a:xfrm>
              <a:off x="966160" y="2170659"/>
              <a:ext cx="1277914" cy="246221"/>
            </a:xfrm>
            <a:prstGeom prst="rect">
              <a:avLst/>
            </a:prstGeom>
            <a:noFill/>
          </p:spPr>
          <p:txBody>
            <a:bodyPr wrap="none" rtlCol="0">
              <a:spAutoFit/>
            </a:bodyPr>
            <a:lstStyle/>
            <a:p>
              <a:r>
                <a:rPr lang="en-US" sz="1000" dirty="0"/>
                <a:t>4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15" name="TextBox 14">
              <a:extLst>
                <a:ext uri="{FF2B5EF4-FFF2-40B4-BE49-F238E27FC236}">
                  <a16:creationId xmlns:a16="http://schemas.microsoft.com/office/drawing/2014/main" id="{933A4B3F-6C43-0D47-B3B7-938F60F85920}"/>
                </a:ext>
              </a:extLst>
            </p:cNvPr>
            <p:cNvSpPr txBox="1"/>
            <p:nvPr/>
          </p:nvSpPr>
          <p:spPr>
            <a:xfrm>
              <a:off x="966160" y="2323059"/>
              <a:ext cx="1277914" cy="246221"/>
            </a:xfrm>
            <a:prstGeom prst="rect">
              <a:avLst/>
            </a:prstGeom>
            <a:noFill/>
          </p:spPr>
          <p:txBody>
            <a:bodyPr wrap="none" rtlCol="0">
              <a:spAutoFit/>
            </a:bodyPr>
            <a:lstStyle/>
            <a:p>
              <a:r>
                <a:rPr lang="en-US" sz="1000" dirty="0"/>
                <a:t>5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16" name="TextBox 15">
              <a:extLst>
                <a:ext uri="{FF2B5EF4-FFF2-40B4-BE49-F238E27FC236}">
                  <a16:creationId xmlns:a16="http://schemas.microsoft.com/office/drawing/2014/main" id="{73C46F0F-ABB6-C249-B08B-EAFF92151941}"/>
                </a:ext>
              </a:extLst>
            </p:cNvPr>
            <p:cNvSpPr txBox="1"/>
            <p:nvPr/>
          </p:nvSpPr>
          <p:spPr>
            <a:xfrm>
              <a:off x="966160" y="2475459"/>
              <a:ext cx="1277914" cy="246221"/>
            </a:xfrm>
            <a:prstGeom prst="rect">
              <a:avLst/>
            </a:prstGeom>
            <a:noFill/>
          </p:spPr>
          <p:txBody>
            <a:bodyPr wrap="none" rtlCol="0">
              <a:spAutoFit/>
            </a:bodyPr>
            <a:lstStyle/>
            <a:p>
              <a:r>
                <a:rPr lang="en-US" sz="1000" dirty="0"/>
                <a:t>6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31" name="TextBox 30">
              <a:extLst>
                <a:ext uri="{FF2B5EF4-FFF2-40B4-BE49-F238E27FC236}">
                  <a16:creationId xmlns:a16="http://schemas.microsoft.com/office/drawing/2014/main" id="{A1930DDB-51D7-8A48-B12F-8D76614525A1}"/>
                </a:ext>
              </a:extLst>
            </p:cNvPr>
            <p:cNvSpPr txBox="1"/>
            <p:nvPr/>
          </p:nvSpPr>
          <p:spPr>
            <a:xfrm>
              <a:off x="966160" y="2627859"/>
              <a:ext cx="1277914" cy="246221"/>
            </a:xfrm>
            <a:prstGeom prst="rect">
              <a:avLst/>
            </a:prstGeom>
            <a:noFill/>
          </p:spPr>
          <p:txBody>
            <a:bodyPr wrap="none" rtlCol="0">
              <a:spAutoFit/>
            </a:bodyPr>
            <a:lstStyle/>
            <a:p>
              <a:r>
                <a:rPr lang="en-US" sz="1000" dirty="0"/>
                <a:t>7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32" name="TextBox 31">
              <a:extLst>
                <a:ext uri="{FF2B5EF4-FFF2-40B4-BE49-F238E27FC236}">
                  <a16:creationId xmlns:a16="http://schemas.microsoft.com/office/drawing/2014/main" id="{835699A6-58FE-344A-8BAC-612301D33ED6}"/>
                </a:ext>
              </a:extLst>
            </p:cNvPr>
            <p:cNvSpPr txBox="1"/>
            <p:nvPr/>
          </p:nvSpPr>
          <p:spPr>
            <a:xfrm>
              <a:off x="966160" y="2780259"/>
              <a:ext cx="1277914" cy="246221"/>
            </a:xfrm>
            <a:prstGeom prst="rect">
              <a:avLst/>
            </a:prstGeom>
            <a:noFill/>
          </p:spPr>
          <p:txBody>
            <a:bodyPr wrap="none" rtlCol="0">
              <a:spAutoFit/>
            </a:bodyPr>
            <a:lstStyle/>
            <a:p>
              <a:r>
                <a:rPr lang="en-US" sz="1000" dirty="0"/>
                <a:t>8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33" name="TextBox 32">
              <a:extLst>
                <a:ext uri="{FF2B5EF4-FFF2-40B4-BE49-F238E27FC236}">
                  <a16:creationId xmlns:a16="http://schemas.microsoft.com/office/drawing/2014/main" id="{CF6929B5-73A2-D64F-9EE4-96BEAF8524C8}"/>
                </a:ext>
              </a:extLst>
            </p:cNvPr>
            <p:cNvSpPr txBox="1"/>
            <p:nvPr/>
          </p:nvSpPr>
          <p:spPr>
            <a:xfrm>
              <a:off x="966160" y="2932659"/>
              <a:ext cx="1277914" cy="246221"/>
            </a:xfrm>
            <a:prstGeom prst="rect">
              <a:avLst/>
            </a:prstGeom>
            <a:noFill/>
          </p:spPr>
          <p:txBody>
            <a:bodyPr wrap="none" rtlCol="0">
              <a:spAutoFit/>
            </a:bodyPr>
            <a:lstStyle/>
            <a:p>
              <a:r>
                <a:rPr lang="en-US" sz="1000" dirty="0"/>
                <a:t>9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34" name="TextBox 33">
              <a:extLst>
                <a:ext uri="{FF2B5EF4-FFF2-40B4-BE49-F238E27FC236}">
                  <a16:creationId xmlns:a16="http://schemas.microsoft.com/office/drawing/2014/main" id="{89276CFE-BB27-A24B-A538-B589D171BDEC}"/>
                </a:ext>
              </a:extLst>
            </p:cNvPr>
            <p:cNvSpPr txBox="1"/>
            <p:nvPr/>
          </p:nvSpPr>
          <p:spPr>
            <a:xfrm>
              <a:off x="1396566" y="3085059"/>
              <a:ext cx="330540" cy="246221"/>
            </a:xfrm>
            <a:prstGeom prst="rect">
              <a:avLst/>
            </a:prstGeom>
            <a:noFill/>
          </p:spPr>
          <p:txBody>
            <a:bodyPr wrap="none" rtlCol="0">
              <a:spAutoFit/>
            </a:bodyPr>
            <a:lstStyle/>
            <a:p>
              <a:r>
                <a:rPr lang="en-US" sz="1000" dirty="0"/>
                <a:t> … </a:t>
              </a:r>
            </a:p>
          </p:txBody>
        </p:sp>
      </p:grpSp>
      <p:grpSp>
        <p:nvGrpSpPr>
          <p:cNvPr id="40" name="Group 39">
            <a:extLst>
              <a:ext uri="{FF2B5EF4-FFF2-40B4-BE49-F238E27FC236}">
                <a16:creationId xmlns:a16="http://schemas.microsoft.com/office/drawing/2014/main" id="{BFA30E76-2547-844B-B702-3317A509E600}"/>
              </a:ext>
            </a:extLst>
          </p:cNvPr>
          <p:cNvGrpSpPr/>
          <p:nvPr/>
        </p:nvGrpSpPr>
        <p:grpSpPr>
          <a:xfrm>
            <a:off x="3764379" y="1582088"/>
            <a:ext cx="1540807" cy="1617821"/>
            <a:chOff x="5248116" y="1531769"/>
            <a:chExt cx="1540807" cy="1617821"/>
          </a:xfrm>
        </p:grpSpPr>
        <p:grpSp>
          <p:nvGrpSpPr>
            <p:cNvPr id="35" name="Group 34">
              <a:extLst>
                <a:ext uri="{FF2B5EF4-FFF2-40B4-BE49-F238E27FC236}">
                  <a16:creationId xmlns:a16="http://schemas.microsoft.com/office/drawing/2014/main" id="{09209545-3CFB-D74B-B8B6-50BAC8AD2075}"/>
                </a:ext>
              </a:extLst>
            </p:cNvPr>
            <p:cNvGrpSpPr/>
            <p:nvPr/>
          </p:nvGrpSpPr>
          <p:grpSpPr>
            <a:xfrm>
              <a:off x="5248116" y="1531769"/>
              <a:ext cx="1540807" cy="1465421"/>
              <a:chOff x="5248116" y="1531769"/>
              <a:chExt cx="1540807" cy="1465421"/>
            </a:xfrm>
          </p:grpSpPr>
          <p:sp>
            <p:nvSpPr>
              <p:cNvPr id="22" name="TextBox 21">
                <a:extLst>
                  <a:ext uri="{FF2B5EF4-FFF2-40B4-BE49-F238E27FC236}">
                    <a16:creationId xmlns:a16="http://schemas.microsoft.com/office/drawing/2014/main" id="{044D67AB-34FA-C540-9072-DCC887384D78}"/>
                  </a:ext>
                </a:extLst>
              </p:cNvPr>
              <p:cNvSpPr txBox="1"/>
              <p:nvPr/>
            </p:nvSpPr>
            <p:spPr>
              <a:xfrm>
                <a:off x="5313838" y="1531769"/>
                <a:ext cx="1475084" cy="246221"/>
              </a:xfrm>
              <a:prstGeom prst="rect">
                <a:avLst/>
              </a:prstGeom>
              <a:noFill/>
            </p:spPr>
            <p:txBody>
              <a:bodyPr wrap="none" rtlCol="0">
                <a:spAutoFit/>
              </a:bodyPr>
              <a:lstStyle/>
              <a:p>
                <a:r>
                  <a:rPr lang="en-US" sz="1000" dirty="0"/>
                  <a:t>4738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23" name="TextBox 22">
                <a:extLst>
                  <a:ext uri="{FF2B5EF4-FFF2-40B4-BE49-F238E27FC236}">
                    <a16:creationId xmlns:a16="http://schemas.microsoft.com/office/drawing/2014/main" id="{1A3A0E27-31B9-204C-B3E6-746D6B36423C}"/>
                  </a:ext>
                </a:extLst>
              </p:cNvPr>
              <p:cNvSpPr txBox="1"/>
              <p:nvPr/>
            </p:nvSpPr>
            <p:spPr>
              <a:xfrm>
                <a:off x="5248116" y="1684169"/>
                <a:ext cx="1540806" cy="246221"/>
              </a:xfrm>
              <a:prstGeom prst="rect">
                <a:avLst/>
              </a:prstGeom>
              <a:noFill/>
            </p:spPr>
            <p:txBody>
              <a:bodyPr wrap="none" rtlCol="0">
                <a:spAutoFit/>
              </a:bodyPr>
              <a:lstStyle/>
              <a:p>
                <a:r>
                  <a:rPr lang="en-US" sz="1000" dirty="0"/>
                  <a:t>67263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24" name="TextBox 23">
                <a:extLst>
                  <a:ext uri="{FF2B5EF4-FFF2-40B4-BE49-F238E27FC236}">
                    <a16:creationId xmlns:a16="http://schemas.microsoft.com/office/drawing/2014/main" id="{DE16CD63-01AA-C64F-B531-FEC6755FE598}"/>
                  </a:ext>
                </a:extLst>
              </p:cNvPr>
              <p:cNvSpPr txBox="1"/>
              <p:nvPr/>
            </p:nvSpPr>
            <p:spPr>
              <a:xfrm>
                <a:off x="5313838" y="1836569"/>
                <a:ext cx="1475084" cy="246221"/>
              </a:xfrm>
              <a:prstGeom prst="rect">
                <a:avLst/>
              </a:prstGeom>
              <a:noFill/>
            </p:spPr>
            <p:txBody>
              <a:bodyPr wrap="none" rtlCol="0">
                <a:spAutoFit/>
              </a:bodyPr>
              <a:lstStyle/>
              <a:p>
                <a:r>
                  <a:rPr lang="en-US" sz="1000" dirty="0"/>
                  <a:t>2788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25" name="TextBox 24">
                <a:extLst>
                  <a:ext uri="{FF2B5EF4-FFF2-40B4-BE49-F238E27FC236}">
                    <a16:creationId xmlns:a16="http://schemas.microsoft.com/office/drawing/2014/main" id="{A83E104F-A751-2B4F-957F-2670919846FF}"/>
                  </a:ext>
                </a:extLst>
              </p:cNvPr>
              <p:cNvSpPr txBox="1"/>
              <p:nvPr/>
            </p:nvSpPr>
            <p:spPr>
              <a:xfrm>
                <a:off x="5379562" y="1988969"/>
                <a:ext cx="1409360" cy="246221"/>
              </a:xfrm>
              <a:prstGeom prst="rect">
                <a:avLst/>
              </a:prstGeom>
              <a:noFill/>
            </p:spPr>
            <p:txBody>
              <a:bodyPr wrap="none" rtlCol="0">
                <a:spAutoFit/>
              </a:bodyPr>
              <a:lstStyle/>
              <a:p>
                <a:r>
                  <a:rPr lang="en-US" sz="1000" dirty="0"/>
                  <a:t>983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26" name="TextBox 25">
                <a:extLst>
                  <a:ext uri="{FF2B5EF4-FFF2-40B4-BE49-F238E27FC236}">
                    <a16:creationId xmlns:a16="http://schemas.microsoft.com/office/drawing/2014/main" id="{FFCCC2C5-4FF3-CB45-928D-29CDC2D3C209}"/>
                  </a:ext>
                </a:extLst>
              </p:cNvPr>
              <p:cNvSpPr txBox="1"/>
              <p:nvPr/>
            </p:nvSpPr>
            <p:spPr>
              <a:xfrm>
                <a:off x="5248116" y="2141369"/>
                <a:ext cx="1540806" cy="246221"/>
              </a:xfrm>
              <a:prstGeom prst="rect">
                <a:avLst/>
              </a:prstGeom>
              <a:noFill/>
            </p:spPr>
            <p:txBody>
              <a:bodyPr wrap="none" rtlCol="0">
                <a:spAutoFit/>
              </a:bodyPr>
              <a:lstStyle/>
              <a:p>
                <a:r>
                  <a:rPr lang="en-US" sz="1000" dirty="0"/>
                  <a:t>27364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27" name="TextBox 26">
                <a:extLst>
                  <a:ext uri="{FF2B5EF4-FFF2-40B4-BE49-F238E27FC236}">
                    <a16:creationId xmlns:a16="http://schemas.microsoft.com/office/drawing/2014/main" id="{C2C6DA4E-A22A-E043-AFE9-543A36CFE76D}"/>
                  </a:ext>
                </a:extLst>
              </p:cNvPr>
              <p:cNvSpPr txBox="1"/>
              <p:nvPr/>
            </p:nvSpPr>
            <p:spPr>
              <a:xfrm>
                <a:off x="5313838" y="2293769"/>
                <a:ext cx="1475084" cy="246221"/>
              </a:xfrm>
              <a:prstGeom prst="rect">
                <a:avLst/>
              </a:prstGeom>
              <a:noFill/>
            </p:spPr>
            <p:txBody>
              <a:bodyPr wrap="none" rtlCol="0">
                <a:spAutoFit/>
              </a:bodyPr>
              <a:lstStyle/>
              <a:p>
                <a:r>
                  <a:rPr lang="en-US" sz="1000" dirty="0"/>
                  <a:t>5849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36" name="TextBox 35">
                <a:extLst>
                  <a:ext uri="{FF2B5EF4-FFF2-40B4-BE49-F238E27FC236}">
                    <a16:creationId xmlns:a16="http://schemas.microsoft.com/office/drawing/2014/main" id="{FDB4699F-8692-C449-8D0A-9007E4538D96}"/>
                  </a:ext>
                </a:extLst>
              </p:cNvPr>
              <p:cNvSpPr txBox="1"/>
              <p:nvPr/>
            </p:nvSpPr>
            <p:spPr>
              <a:xfrm>
                <a:off x="5445285" y="2446169"/>
                <a:ext cx="1343638" cy="246221"/>
              </a:xfrm>
              <a:prstGeom prst="rect">
                <a:avLst/>
              </a:prstGeom>
              <a:noFill/>
            </p:spPr>
            <p:txBody>
              <a:bodyPr wrap="none" rtlCol="0">
                <a:spAutoFit/>
              </a:bodyPr>
              <a:lstStyle/>
              <a:p>
                <a:r>
                  <a:rPr lang="en-US" sz="1000" dirty="0"/>
                  <a:t>73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37" name="TextBox 36">
                <a:extLst>
                  <a:ext uri="{FF2B5EF4-FFF2-40B4-BE49-F238E27FC236}">
                    <a16:creationId xmlns:a16="http://schemas.microsoft.com/office/drawing/2014/main" id="{5A9A9512-DEDF-D548-A432-ADA35C3058E7}"/>
                  </a:ext>
                </a:extLst>
              </p:cNvPr>
              <p:cNvSpPr txBox="1"/>
              <p:nvPr/>
            </p:nvSpPr>
            <p:spPr>
              <a:xfrm>
                <a:off x="5248116" y="2598569"/>
                <a:ext cx="1540806" cy="246221"/>
              </a:xfrm>
              <a:prstGeom prst="rect">
                <a:avLst/>
              </a:prstGeom>
              <a:noFill/>
            </p:spPr>
            <p:txBody>
              <a:bodyPr wrap="none" rtlCol="0">
                <a:spAutoFit/>
              </a:bodyPr>
              <a:lstStyle/>
              <a:p>
                <a:r>
                  <a:rPr lang="en-US" sz="1000" dirty="0"/>
                  <a:t>43985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sp>
            <p:nvSpPr>
              <p:cNvPr id="38" name="TextBox 37">
                <a:extLst>
                  <a:ext uri="{FF2B5EF4-FFF2-40B4-BE49-F238E27FC236}">
                    <a16:creationId xmlns:a16="http://schemas.microsoft.com/office/drawing/2014/main" id="{0323C534-51F5-044C-98A7-E9A4F7789867}"/>
                  </a:ext>
                </a:extLst>
              </p:cNvPr>
              <p:cNvSpPr txBox="1"/>
              <p:nvPr/>
            </p:nvSpPr>
            <p:spPr>
              <a:xfrm>
                <a:off x="5248116" y="2750969"/>
                <a:ext cx="1540806" cy="246221"/>
              </a:xfrm>
              <a:prstGeom prst="rect">
                <a:avLst/>
              </a:prstGeom>
              <a:noFill/>
            </p:spPr>
            <p:txBody>
              <a:bodyPr wrap="none" rtlCol="0">
                <a:spAutoFit/>
              </a:bodyPr>
              <a:lstStyle/>
              <a:p>
                <a:r>
                  <a:rPr lang="en-US" sz="1000" dirty="0"/>
                  <a:t>19375 x</a:t>
                </a:r>
                <a:r>
                  <a:rPr lang="en-US" sz="1000" baseline="-25000" dirty="0"/>
                  <a:t>1</a:t>
                </a:r>
                <a:r>
                  <a:rPr lang="en-US" sz="1000" dirty="0"/>
                  <a:t> x</a:t>
                </a:r>
                <a:r>
                  <a:rPr lang="en-US" sz="1000" baseline="-25000" dirty="0"/>
                  <a:t>2</a:t>
                </a:r>
                <a:r>
                  <a:rPr lang="en-US" sz="1000" dirty="0"/>
                  <a:t> x</a:t>
                </a:r>
                <a:r>
                  <a:rPr lang="en-US" sz="1000" baseline="-25000" dirty="0"/>
                  <a:t>3</a:t>
                </a:r>
                <a:r>
                  <a:rPr lang="en-US" sz="1000" dirty="0"/>
                  <a:t> … </a:t>
                </a:r>
                <a:r>
                  <a:rPr lang="en-US" sz="1000" dirty="0" err="1"/>
                  <a:t>x</a:t>
                </a:r>
                <a:r>
                  <a:rPr lang="en-US" sz="1000" baseline="-25000" dirty="0" err="1"/>
                  <a:t>n</a:t>
                </a:r>
                <a:r>
                  <a:rPr lang="en-US" sz="1000" dirty="0"/>
                  <a:t> y score</a:t>
                </a:r>
              </a:p>
            </p:txBody>
          </p:sp>
        </p:grpSp>
        <p:sp>
          <p:nvSpPr>
            <p:cNvPr id="39" name="TextBox 38">
              <a:extLst>
                <a:ext uri="{FF2B5EF4-FFF2-40B4-BE49-F238E27FC236}">
                  <a16:creationId xmlns:a16="http://schemas.microsoft.com/office/drawing/2014/main" id="{01E0D7F8-C9D2-2E4A-B1BB-9346D7ACC4D9}"/>
                </a:ext>
              </a:extLst>
            </p:cNvPr>
            <p:cNvSpPr txBox="1"/>
            <p:nvPr/>
          </p:nvSpPr>
          <p:spPr>
            <a:xfrm>
              <a:off x="5809968" y="2903369"/>
              <a:ext cx="330540" cy="246221"/>
            </a:xfrm>
            <a:prstGeom prst="rect">
              <a:avLst/>
            </a:prstGeom>
            <a:noFill/>
          </p:spPr>
          <p:txBody>
            <a:bodyPr wrap="none" rtlCol="0">
              <a:spAutoFit/>
            </a:bodyPr>
            <a:lstStyle/>
            <a:p>
              <a:r>
                <a:rPr lang="en-US" sz="1000" dirty="0"/>
                <a:t> … </a:t>
              </a:r>
            </a:p>
          </p:txBody>
        </p:sp>
      </p:grpSp>
      <p:cxnSp>
        <p:nvCxnSpPr>
          <p:cNvPr id="42" name="Straight Arrow Connector 41">
            <a:extLst>
              <a:ext uri="{FF2B5EF4-FFF2-40B4-BE49-F238E27FC236}">
                <a16:creationId xmlns:a16="http://schemas.microsoft.com/office/drawing/2014/main" id="{C6449D30-9B8D-7942-8E95-357CB1F5D727}"/>
              </a:ext>
            </a:extLst>
          </p:cNvPr>
          <p:cNvCxnSpPr>
            <a:cxnSpLocks/>
          </p:cNvCxnSpPr>
          <p:nvPr/>
        </p:nvCxnSpPr>
        <p:spPr>
          <a:xfrm>
            <a:off x="5320424" y="1678439"/>
            <a:ext cx="0" cy="147456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4C87C9C-7E50-8945-BC99-4332342BBE68}"/>
              </a:ext>
            </a:extLst>
          </p:cNvPr>
          <p:cNvSpPr txBox="1"/>
          <p:nvPr/>
        </p:nvSpPr>
        <p:spPr>
          <a:xfrm>
            <a:off x="5296195" y="1734487"/>
            <a:ext cx="409086" cy="246221"/>
          </a:xfrm>
          <a:prstGeom prst="rect">
            <a:avLst/>
          </a:prstGeom>
          <a:noFill/>
        </p:spPr>
        <p:txBody>
          <a:bodyPr wrap="none" rtlCol="0">
            <a:spAutoFit/>
          </a:bodyPr>
          <a:lstStyle/>
          <a:p>
            <a:r>
              <a:rPr lang="en-US" sz="1000" dirty="0"/>
              <a:t>high</a:t>
            </a:r>
          </a:p>
        </p:txBody>
      </p:sp>
      <p:sp>
        <p:nvSpPr>
          <p:cNvPr id="45" name="TextBox 44">
            <a:extLst>
              <a:ext uri="{FF2B5EF4-FFF2-40B4-BE49-F238E27FC236}">
                <a16:creationId xmlns:a16="http://schemas.microsoft.com/office/drawing/2014/main" id="{0586192F-A75D-054E-B8BB-CCA2F4F2B458}"/>
              </a:ext>
            </a:extLst>
          </p:cNvPr>
          <p:cNvSpPr txBox="1"/>
          <p:nvPr/>
        </p:nvSpPr>
        <p:spPr>
          <a:xfrm>
            <a:off x="5313440" y="2848199"/>
            <a:ext cx="372218" cy="246221"/>
          </a:xfrm>
          <a:prstGeom prst="rect">
            <a:avLst/>
          </a:prstGeom>
          <a:noFill/>
        </p:spPr>
        <p:txBody>
          <a:bodyPr wrap="none" rtlCol="0">
            <a:spAutoFit/>
          </a:bodyPr>
          <a:lstStyle/>
          <a:p>
            <a:r>
              <a:rPr lang="en-US" sz="1000" dirty="0"/>
              <a:t>low</a:t>
            </a:r>
          </a:p>
        </p:txBody>
      </p:sp>
      <p:sp>
        <p:nvSpPr>
          <p:cNvPr id="47" name="TextBox 46">
            <a:extLst>
              <a:ext uri="{FF2B5EF4-FFF2-40B4-BE49-F238E27FC236}">
                <a16:creationId xmlns:a16="http://schemas.microsoft.com/office/drawing/2014/main" id="{4FFBEBD6-EEB1-3342-9DE2-2EACC1147681}"/>
              </a:ext>
            </a:extLst>
          </p:cNvPr>
          <p:cNvSpPr txBox="1"/>
          <p:nvPr/>
        </p:nvSpPr>
        <p:spPr>
          <a:xfrm>
            <a:off x="6313144" y="1065639"/>
            <a:ext cx="2744043" cy="646331"/>
          </a:xfrm>
          <a:prstGeom prst="rect">
            <a:avLst/>
          </a:prstGeom>
          <a:noFill/>
        </p:spPr>
        <p:txBody>
          <a:bodyPr wrap="square" rtlCol="0">
            <a:spAutoFit/>
          </a:bodyPr>
          <a:lstStyle/>
          <a:p>
            <a:pPr marL="0" lvl="2"/>
            <a:r>
              <a:rPr lang="en-US" dirty="0"/>
              <a:t>3) Examine subpopulations</a:t>
            </a:r>
          </a:p>
          <a:p>
            <a:endParaRPr lang="en-US" dirty="0"/>
          </a:p>
        </p:txBody>
      </p:sp>
      <p:grpSp>
        <p:nvGrpSpPr>
          <p:cNvPr id="48" name="Group 47">
            <a:extLst>
              <a:ext uri="{FF2B5EF4-FFF2-40B4-BE49-F238E27FC236}">
                <a16:creationId xmlns:a16="http://schemas.microsoft.com/office/drawing/2014/main" id="{16D91F42-343A-AF4E-A07A-FD08A593B7CD}"/>
              </a:ext>
            </a:extLst>
          </p:cNvPr>
          <p:cNvGrpSpPr/>
          <p:nvPr/>
        </p:nvGrpSpPr>
        <p:grpSpPr>
          <a:xfrm>
            <a:off x="6354792" y="1675908"/>
            <a:ext cx="403305" cy="515780"/>
            <a:chOff x="6354792" y="1854189"/>
            <a:chExt cx="403305" cy="515780"/>
          </a:xfrm>
        </p:grpSpPr>
        <p:sp>
          <p:nvSpPr>
            <p:cNvPr id="46" name="Right Bracket 45">
              <a:extLst>
                <a:ext uri="{FF2B5EF4-FFF2-40B4-BE49-F238E27FC236}">
                  <a16:creationId xmlns:a16="http://schemas.microsoft.com/office/drawing/2014/main" id="{320B35DB-0343-A049-B0D1-0ABE4B09F74E}"/>
                </a:ext>
              </a:extLst>
            </p:cNvPr>
            <p:cNvSpPr/>
            <p:nvPr/>
          </p:nvSpPr>
          <p:spPr>
            <a:xfrm>
              <a:off x="6354792" y="1854189"/>
              <a:ext cx="103158" cy="515780"/>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BAB07256-D3BE-BF45-B2D1-A0289E7031E5}"/>
                </a:ext>
              </a:extLst>
            </p:cNvPr>
            <p:cNvSpPr txBox="1"/>
            <p:nvPr/>
          </p:nvSpPr>
          <p:spPr>
            <a:xfrm>
              <a:off x="6416337" y="1988969"/>
              <a:ext cx="341760" cy="246221"/>
            </a:xfrm>
            <a:prstGeom prst="rect">
              <a:avLst/>
            </a:prstGeom>
            <a:noFill/>
          </p:spPr>
          <p:txBody>
            <a:bodyPr wrap="none" rtlCol="0">
              <a:spAutoFit/>
            </a:bodyPr>
            <a:lstStyle/>
            <a:p>
              <a:r>
                <a:rPr lang="en-US" sz="1000" dirty="0"/>
                <a:t>1%</a:t>
              </a:r>
            </a:p>
          </p:txBody>
        </p:sp>
      </p:grpSp>
      <p:grpSp>
        <p:nvGrpSpPr>
          <p:cNvPr id="58" name="Group 57">
            <a:extLst>
              <a:ext uri="{FF2B5EF4-FFF2-40B4-BE49-F238E27FC236}">
                <a16:creationId xmlns:a16="http://schemas.microsoft.com/office/drawing/2014/main" id="{7BE4B24D-2AC0-4B41-AA6D-81315AA6EC29}"/>
              </a:ext>
            </a:extLst>
          </p:cNvPr>
          <p:cNvGrpSpPr/>
          <p:nvPr/>
        </p:nvGrpSpPr>
        <p:grpSpPr>
          <a:xfrm>
            <a:off x="6870616" y="1675908"/>
            <a:ext cx="410592" cy="1002104"/>
            <a:chOff x="7008564" y="1854189"/>
            <a:chExt cx="410592" cy="1002104"/>
          </a:xfrm>
        </p:grpSpPr>
        <p:sp>
          <p:nvSpPr>
            <p:cNvPr id="49" name="Right Bracket 48">
              <a:extLst>
                <a:ext uri="{FF2B5EF4-FFF2-40B4-BE49-F238E27FC236}">
                  <a16:creationId xmlns:a16="http://schemas.microsoft.com/office/drawing/2014/main" id="{C9BC6BA7-5C82-1B4C-8091-387E87EDD7DA}"/>
                </a:ext>
              </a:extLst>
            </p:cNvPr>
            <p:cNvSpPr/>
            <p:nvPr/>
          </p:nvSpPr>
          <p:spPr>
            <a:xfrm>
              <a:off x="7008564" y="1854189"/>
              <a:ext cx="103158" cy="1002104"/>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A374813D-1BD4-1841-AADF-87C2137A33EF}"/>
                </a:ext>
              </a:extLst>
            </p:cNvPr>
            <p:cNvSpPr txBox="1"/>
            <p:nvPr/>
          </p:nvSpPr>
          <p:spPr>
            <a:xfrm>
              <a:off x="7077396" y="2232131"/>
              <a:ext cx="341760" cy="246221"/>
            </a:xfrm>
            <a:prstGeom prst="rect">
              <a:avLst/>
            </a:prstGeom>
            <a:noFill/>
          </p:spPr>
          <p:txBody>
            <a:bodyPr wrap="none" rtlCol="0">
              <a:spAutoFit/>
            </a:bodyPr>
            <a:lstStyle/>
            <a:p>
              <a:r>
                <a:rPr lang="en-US" sz="1000" dirty="0"/>
                <a:t>2%</a:t>
              </a:r>
            </a:p>
          </p:txBody>
        </p:sp>
      </p:grpSp>
      <p:grpSp>
        <p:nvGrpSpPr>
          <p:cNvPr id="59" name="Group 58">
            <a:extLst>
              <a:ext uri="{FF2B5EF4-FFF2-40B4-BE49-F238E27FC236}">
                <a16:creationId xmlns:a16="http://schemas.microsoft.com/office/drawing/2014/main" id="{2CD258F9-7B85-7342-A6FE-D705799332BD}"/>
              </a:ext>
            </a:extLst>
          </p:cNvPr>
          <p:cNvGrpSpPr/>
          <p:nvPr/>
        </p:nvGrpSpPr>
        <p:grpSpPr>
          <a:xfrm>
            <a:off x="7393727" y="1675908"/>
            <a:ext cx="412868" cy="1493227"/>
            <a:chOff x="7662335" y="1854189"/>
            <a:chExt cx="412868" cy="1493227"/>
          </a:xfrm>
        </p:grpSpPr>
        <p:sp>
          <p:nvSpPr>
            <p:cNvPr id="51" name="Right Bracket 50">
              <a:extLst>
                <a:ext uri="{FF2B5EF4-FFF2-40B4-BE49-F238E27FC236}">
                  <a16:creationId xmlns:a16="http://schemas.microsoft.com/office/drawing/2014/main" id="{4D029F36-9DD8-A345-B4E4-83731351D1A2}"/>
                </a:ext>
              </a:extLst>
            </p:cNvPr>
            <p:cNvSpPr/>
            <p:nvPr/>
          </p:nvSpPr>
          <p:spPr>
            <a:xfrm>
              <a:off x="7662335" y="1854189"/>
              <a:ext cx="107190" cy="1493227"/>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ADCDDA27-C338-6048-ACA5-9258777153D9}"/>
                </a:ext>
              </a:extLst>
            </p:cNvPr>
            <p:cNvSpPr txBox="1"/>
            <p:nvPr/>
          </p:nvSpPr>
          <p:spPr>
            <a:xfrm>
              <a:off x="7733443" y="2477692"/>
              <a:ext cx="341760" cy="246221"/>
            </a:xfrm>
            <a:prstGeom prst="rect">
              <a:avLst/>
            </a:prstGeom>
            <a:noFill/>
          </p:spPr>
          <p:txBody>
            <a:bodyPr wrap="none" rtlCol="0">
              <a:spAutoFit/>
            </a:bodyPr>
            <a:lstStyle/>
            <a:p>
              <a:r>
                <a:rPr lang="en-US" sz="1000" dirty="0"/>
                <a:t>3%</a:t>
              </a:r>
            </a:p>
          </p:txBody>
        </p:sp>
      </p:grpSp>
      <p:grpSp>
        <p:nvGrpSpPr>
          <p:cNvPr id="60" name="Group 59">
            <a:extLst>
              <a:ext uri="{FF2B5EF4-FFF2-40B4-BE49-F238E27FC236}">
                <a16:creationId xmlns:a16="http://schemas.microsoft.com/office/drawing/2014/main" id="{A1668A0F-DC31-D04B-A011-E4B3BEAAD2E4}"/>
              </a:ext>
            </a:extLst>
          </p:cNvPr>
          <p:cNvGrpSpPr/>
          <p:nvPr/>
        </p:nvGrpSpPr>
        <p:grpSpPr>
          <a:xfrm>
            <a:off x="7919115" y="1679243"/>
            <a:ext cx="453126" cy="1989536"/>
            <a:chOff x="8327436" y="1857524"/>
            <a:chExt cx="453126" cy="1989536"/>
          </a:xfrm>
        </p:grpSpPr>
        <p:sp>
          <p:nvSpPr>
            <p:cNvPr id="55" name="Right Bracket 54">
              <a:extLst>
                <a:ext uri="{FF2B5EF4-FFF2-40B4-BE49-F238E27FC236}">
                  <a16:creationId xmlns:a16="http://schemas.microsoft.com/office/drawing/2014/main" id="{EB9BE2D7-264B-C14C-A318-7D16AAA700DA}"/>
                </a:ext>
              </a:extLst>
            </p:cNvPr>
            <p:cNvSpPr/>
            <p:nvPr/>
          </p:nvSpPr>
          <p:spPr>
            <a:xfrm>
              <a:off x="8327436" y="1857524"/>
              <a:ext cx="142817" cy="198953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582799FC-4206-524D-873A-E921972CDC06}"/>
                </a:ext>
              </a:extLst>
            </p:cNvPr>
            <p:cNvSpPr txBox="1"/>
            <p:nvPr/>
          </p:nvSpPr>
          <p:spPr>
            <a:xfrm>
              <a:off x="8438802" y="2729182"/>
              <a:ext cx="341760" cy="246221"/>
            </a:xfrm>
            <a:prstGeom prst="rect">
              <a:avLst/>
            </a:prstGeom>
            <a:noFill/>
          </p:spPr>
          <p:txBody>
            <a:bodyPr wrap="none" rtlCol="0">
              <a:spAutoFit/>
            </a:bodyPr>
            <a:lstStyle/>
            <a:p>
              <a:r>
                <a:rPr lang="en-US" sz="1000" dirty="0"/>
                <a:t>4%</a:t>
              </a:r>
            </a:p>
          </p:txBody>
        </p:sp>
      </p:grpSp>
      <p:sp>
        <p:nvSpPr>
          <p:cNvPr id="61" name="TextBox 60">
            <a:extLst>
              <a:ext uri="{FF2B5EF4-FFF2-40B4-BE49-F238E27FC236}">
                <a16:creationId xmlns:a16="http://schemas.microsoft.com/office/drawing/2014/main" id="{FF717A47-F385-B14A-923E-890E2431B2FA}"/>
              </a:ext>
            </a:extLst>
          </p:cNvPr>
          <p:cNvSpPr txBox="1"/>
          <p:nvPr/>
        </p:nvSpPr>
        <p:spPr>
          <a:xfrm>
            <a:off x="8432336" y="2159422"/>
            <a:ext cx="343364" cy="369332"/>
          </a:xfrm>
          <a:prstGeom prst="rect">
            <a:avLst/>
          </a:prstGeom>
          <a:noFill/>
        </p:spPr>
        <p:txBody>
          <a:bodyPr wrap="none" rtlCol="0">
            <a:spAutoFit/>
          </a:bodyPr>
          <a:lstStyle/>
          <a:p>
            <a:r>
              <a:rPr lang="en-US" dirty="0"/>
              <a:t>…</a:t>
            </a:r>
          </a:p>
        </p:txBody>
      </p:sp>
      <p:sp>
        <p:nvSpPr>
          <p:cNvPr id="64" name="TextBox 63">
            <a:extLst>
              <a:ext uri="{FF2B5EF4-FFF2-40B4-BE49-F238E27FC236}">
                <a16:creationId xmlns:a16="http://schemas.microsoft.com/office/drawing/2014/main" id="{2C559EE2-00B7-BD48-8A68-CD598DCE3E1B}"/>
              </a:ext>
            </a:extLst>
          </p:cNvPr>
          <p:cNvSpPr txBox="1"/>
          <p:nvPr/>
        </p:nvSpPr>
        <p:spPr>
          <a:xfrm>
            <a:off x="518981" y="3939076"/>
            <a:ext cx="2939210" cy="646331"/>
          </a:xfrm>
          <a:prstGeom prst="rect">
            <a:avLst/>
          </a:prstGeom>
          <a:noFill/>
        </p:spPr>
        <p:txBody>
          <a:bodyPr wrap="square" rtlCol="0">
            <a:spAutoFit/>
          </a:bodyPr>
          <a:lstStyle/>
          <a:p>
            <a:pPr marL="0" lvl="2"/>
            <a:r>
              <a:rPr lang="en-US" dirty="0"/>
              <a:t>4) For each subpopulation:</a:t>
            </a:r>
          </a:p>
          <a:p>
            <a:endParaRPr lang="en-US" dirty="0"/>
          </a:p>
        </p:txBody>
      </p:sp>
      <p:sp>
        <p:nvSpPr>
          <p:cNvPr id="71" name="Content Placeholder 3">
            <a:extLst>
              <a:ext uri="{FF2B5EF4-FFF2-40B4-BE49-F238E27FC236}">
                <a16:creationId xmlns:a16="http://schemas.microsoft.com/office/drawing/2014/main" id="{64779908-C6F7-7E4E-8E6B-2FDF0C60CDDE}"/>
              </a:ext>
            </a:extLst>
          </p:cNvPr>
          <p:cNvSpPr txBox="1">
            <a:spLocks/>
          </p:cNvSpPr>
          <p:nvPr/>
        </p:nvSpPr>
        <p:spPr>
          <a:xfrm>
            <a:off x="249672" y="4452233"/>
            <a:ext cx="4032185" cy="8942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A) # Frauds caught (sum the y’s)</a:t>
            </a:r>
          </a:p>
          <a:p>
            <a:pPr marL="0" indent="0">
              <a:buNone/>
            </a:pPr>
            <a:r>
              <a:rPr lang="en-US" sz="1400" dirty="0"/>
              <a:t>B) % Frauds caught = # frauds caught / total # frauds in that data set (training, testing, OOT)</a:t>
            </a:r>
          </a:p>
        </p:txBody>
      </p:sp>
      <p:sp>
        <p:nvSpPr>
          <p:cNvPr id="63" name="TextBox 62">
            <a:extLst>
              <a:ext uri="{FF2B5EF4-FFF2-40B4-BE49-F238E27FC236}">
                <a16:creationId xmlns:a16="http://schemas.microsoft.com/office/drawing/2014/main" id="{25D72CBB-B7E1-C841-A722-96DD1B19515C}"/>
              </a:ext>
            </a:extLst>
          </p:cNvPr>
          <p:cNvSpPr txBox="1"/>
          <p:nvPr/>
        </p:nvSpPr>
        <p:spPr>
          <a:xfrm>
            <a:off x="4774079" y="3939076"/>
            <a:ext cx="3942556" cy="646331"/>
          </a:xfrm>
          <a:prstGeom prst="rect">
            <a:avLst/>
          </a:prstGeom>
          <a:noFill/>
        </p:spPr>
        <p:txBody>
          <a:bodyPr wrap="square" rtlCol="0">
            <a:spAutoFit/>
          </a:bodyPr>
          <a:lstStyle/>
          <a:p>
            <a:pPr marL="0" lvl="2"/>
            <a:r>
              <a:rPr lang="en-US" dirty="0"/>
              <a:t>5) Build Fraud Detection Rate plot</a:t>
            </a:r>
          </a:p>
          <a:p>
            <a:endParaRPr lang="en-US" dirty="0"/>
          </a:p>
        </p:txBody>
      </p:sp>
      <p:sp>
        <p:nvSpPr>
          <p:cNvPr id="72" name="Arc 71">
            <a:extLst>
              <a:ext uri="{FF2B5EF4-FFF2-40B4-BE49-F238E27FC236}">
                <a16:creationId xmlns:a16="http://schemas.microsoft.com/office/drawing/2014/main" id="{7CB6E5E5-0BD4-2E41-8065-03992522FDC7}"/>
              </a:ext>
            </a:extLst>
          </p:cNvPr>
          <p:cNvSpPr/>
          <p:nvPr/>
        </p:nvSpPr>
        <p:spPr>
          <a:xfrm flipH="1">
            <a:off x="5521709" y="4846289"/>
            <a:ext cx="4996768" cy="2637196"/>
          </a:xfrm>
          <a:prstGeom prst="arc">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 name="Group 2">
            <a:extLst>
              <a:ext uri="{FF2B5EF4-FFF2-40B4-BE49-F238E27FC236}">
                <a16:creationId xmlns:a16="http://schemas.microsoft.com/office/drawing/2014/main" id="{44A86551-BE56-8A42-8FEB-8CE4AAB23FF5}"/>
              </a:ext>
            </a:extLst>
          </p:cNvPr>
          <p:cNvGrpSpPr/>
          <p:nvPr/>
        </p:nvGrpSpPr>
        <p:grpSpPr>
          <a:xfrm>
            <a:off x="4378140" y="4250739"/>
            <a:ext cx="3664483" cy="2359221"/>
            <a:chOff x="4378140" y="4250739"/>
            <a:chExt cx="3664483" cy="2359221"/>
          </a:xfrm>
        </p:grpSpPr>
        <p:sp>
          <p:nvSpPr>
            <p:cNvPr id="65" name="Rectangle 64">
              <a:extLst>
                <a:ext uri="{FF2B5EF4-FFF2-40B4-BE49-F238E27FC236}">
                  <a16:creationId xmlns:a16="http://schemas.microsoft.com/office/drawing/2014/main" id="{3F33596A-3C0E-E741-9EAE-CBC108537D07}"/>
                </a:ext>
              </a:extLst>
            </p:cNvPr>
            <p:cNvSpPr/>
            <p:nvPr/>
          </p:nvSpPr>
          <p:spPr>
            <a:xfrm>
              <a:off x="5514725" y="4573557"/>
              <a:ext cx="2527898" cy="159301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AC33A7C6-69AD-8A4E-BFAD-6A3E2E99BFD7}"/>
                </a:ext>
              </a:extLst>
            </p:cNvPr>
            <p:cNvSpPr txBox="1"/>
            <p:nvPr/>
          </p:nvSpPr>
          <p:spPr>
            <a:xfrm>
              <a:off x="6509419" y="4250739"/>
              <a:ext cx="558166" cy="369332"/>
            </a:xfrm>
            <a:prstGeom prst="rect">
              <a:avLst/>
            </a:prstGeom>
            <a:noFill/>
          </p:spPr>
          <p:txBody>
            <a:bodyPr wrap="none" rtlCol="0">
              <a:spAutoFit/>
            </a:bodyPr>
            <a:lstStyle/>
            <a:p>
              <a:r>
                <a:rPr lang="en-US" dirty="0"/>
                <a:t>FDR</a:t>
              </a:r>
            </a:p>
          </p:txBody>
        </p:sp>
        <p:sp>
          <p:nvSpPr>
            <p:cNvPr id="67" name="TextBox 66">
              <a:extLst>
                <a:ext uri="{FF2B5EF4-FFF2-40B4-BE49-F238E27FC236}">
                  <a16:creationId xmlns:a16="http://schemas.microsoft.com/office/drawing/2014/main" id="{F618B7F5-9828-8D45-AB20-C03A1A4ED114}"/>
                </a:ext>
              </a:extLst>
            </p:cNvPr>
            <p:cNvSpPr txBox="1"/>
            <p:nvPr/>
          </p:nvSpPr>
          <p:spPr>
            <a:xfrm>
              <a:off x="6088129" y="6302183"/>
              <a:ext cx="1538242" cy="307777"/>
            </a:xfrm>
            <a:prstGeom prst="rect">
              <a:avLst/>
            </a:prstGeom>
            <a:noFill/>
          </p:spPr>
          <p:txBody>
            <a:bodyPr wrap="none" rtlCol="0">
              <a:spAutoFit/>
            </a:bodyPr>
            <a:lstStyle/>
            <a:p>
              <a:r>
                <a:rPr lang="en-US" sz="1400" dirty="0"/>
                <a:t>% Total Population</a:t>
              </a:r>
            </a:p>
          </p:txBody>
        </p:sp>
        <p:sp>
          <p:nvSpPr>
            <p:cNvPr id="70" name="TextBox 69">
              <a:extLst>
                <a:ext uri="{FF2B5EF4-FFF2-40B4-BE49-F238E27FC236}">
                  <a16:creationId xmlns:a16="http://schemas.microsoft.com/office/drawing/2014/main" id="{A7FB7FF4-4749-834F-B8DD-D51EDB7D9D13}"/>
                </a:ext>
              </a:extLst>
            </p:cNvPr>
            <p:cNvSpPr txBox="1"/>
            <p:nvPr/>
          </p:nvSpPr>
          <p:spPr>
            <a:xfrm>
              <a:off x="4378140" y="4992817"/>
              <a:ext cx="925146" cy="523220"/>
            </a:xfrm>
            <a:prstGeom prst="rect">
              <a:avLst/>
            </a:prstGeom>
            <a:noFill/>
          </p:spPr>
          <p:txBody>
            <a:bodyPr wrap="square" rtlCol="0">
              <a:spAutoFit/>
            </a:bodyPr>
            <a:lstStyle/>
            <a:p>
              <a:pPr algn="ctr"/>
              <a:r>
                <a:rPr lang="en-US" sz="1400" dirty="0"/>
                <a:t>% Frauds caught</a:t>
              </a:r>
            </a:p>
          </p:txBody>
        </p:sp>
        <p:sp>
          <p:nvSpPr>
            <p:cNvPr id="73" name="TextBox 72">
              <a:extLst>
                <a:ext uri="{FF2B5EF4-FFF2-40B4-BE49-F238E27FC236}">
                  <a16:creationId xmlns:a16="http://schemas.microsoft.com/office/drawing/2014/main" id="{F89CB1C8-8A56-6949-8DB9-430225746FAD}"/>
                </a:ext>
              </a:extLst>
            </p:cNvPr>
            <p:cNvSpPr txBox="1"/>
            <p:nvPr/>
          </p:nvSpPr>
          <p:spPr>
            <a:xfrm>
              <a:off x="5735686" y="6143851"/>
              <a:ext cx="341760" cy="246221"/>
            </a:xfrm>
            <a:prstGeom prst="rect">
              <a:avLst/>
            </a:prstGeom>
            <a:noFill/>
          </p:spPr>
          <p:txBody>
            <a:bodyPr wrap="none" rtlCol="0">
              <a:spAutoFit/>
            </a:bodyPr>
            <a:lstStyle/>
            <a:p>
              <a:r>
                <a:rPr lang="en-US" sz="1000" dirty="0"/>
                <a:t>1%</a:t>
              </a:r>
            </a:p>
          </p:txBody>
        </p:sp>
        <p:sp>
          <p:nvSpPr>
            <p:cNvPr id="74" name="TextBox 73">
              <a:extLst>
                <a:ext uri="{FF2B5EF4-FFF2-40B4-BE49-F238E27FC236}">
                  <a16:creationId xmlns:a16="http://schemas.microsoft.com/office/drawing/2014/main" id="{379BBE2C-AE9D-BE44-AA3D-2A6AE022C7DA}"/>
                </a:ext>
              </a:extLst>
            </p:cNvPr>
            <p:cNvSpPr txBox="1"/>
            <p:nvPr/>
          </p:nvSpPr>
          <p:spPr>
            <a:xfrm>
              <a:off x="6200248" y="6143851"/>
              <a:ext cx="341760" cy="246221"/>
            </a:xfrm>
            <a:prstGeom prst="rect">
              <a:avLst/>
            </a:prstGeom>
            <a:noFill/>
          </p:spPr>
          <p:txBody>
            <a:bodyPr wrap="none" rtlCol="0">
              <a:spAutoFit/>
            </a:bodyPr>
            <a:lstStyle/>
            <a:p>
              <a:r>
                <a:rPr lang="en-US" sz="1000" dirty="0"/>
                <a:t>2%</a:t>
              </a:r>
            </a:p>
          </p:txBody>
        </p:sp>
        <p:sp>
          <p:nvSpPr>
            <p:cNvPr id="75" name="TextBox 74">
              <a:extLst>
                <a:ext uri="{FF2B5EF4-FFF2-40B4-BE49-F238E27FC236}">
                  <a16:creationId xmlns:a16="http://schemas.microsoft.com/office/drawing/2014/main" id="{A3E9BF33-5B9E-D547-95EA-3537ED41F160}"/>
                </a:ext>
              </a:extLst>
            </p:cNvPr>
            <p:cNvSpPr txBox="1"/>
            <p:nvPr/>
          </p:nvSpPr>
          <p:spPr>
            <a:xfrm>
              <a:off x="7129372" y="6143851"/>
              <a:ext cx="341760" cy="246221"/>
            </a:xfrm>
            <a:prstGeom prst="rect">
              <a:avLst/>
            </a:prstGeom>
            <a:noFill/>
          </p:spPr>
          <p:txBody>
            <a:bodyPr wrap="none" rtlCol="0">
              <a:spAutoFit/>
            </a:bodyPr>
            <a:lstStyle/>
            <a:p>
              <a:r>
                <a:rPr lang="en-US" sz="1000" dirty="0"/>
                <a:t>4%</a:t>
              </a:r>
            </a:p>
          </p:txBody>
        </p:sp>
        <p:sp>
          <p:nvSpPr>
            <p:cNvPr id="76" name="TextBox 75">
              <a:extLst>
                <a:ext uri="{FF2B5EF4-FFF2-40B4-BE49-F238E27FC236}">
                  <a16:creationId xmlns:a16="http://schemas.microsoft.com/office/drawing/2014/main" id="{E6F80CFF-2525-9F47-96D5-BD3EA2CFCE04}"/>
                </a:ext>
              </a:extLst>
            </p:cNvPr>
            <p:cNvSpPr txBox="1"/>
            <p:nvPr/>
          </p:nvSpPr>
          <p:spPr>
            <a:xfrm>
              <a:off x="6664810" y="6143851"/>
              <a:ext cx="341760" cy="246221"/>
            </a:xfrm>
            <a:prstGeom prst="rect">
              <a:avLst/>
            </a:prstGeom>
            <a:noFill/>
          </p:spPr>
          <p:txBody>
            <a:bodyPr wrap="none" rtlCol="0">
              <a:spAutoFit/>
            </a:bodyPr>
            <a:lstStyle/>
            <a:p>
              <a:r>
                <a:rPr lang="en-US" sz="1000" dirty="0"/>
                <a:t>3%</a:t>
              </a:r>
            </a:p>
          </p:txBody>
        </p:sp>
        <p:sp>
          <p:nvSpPr>
            <p:cNvPr id="77" name="TextBox 76">
              <a:extLst>
                <a:ext uri="{FF2B5EF4-FFF2-40B4-BE49-F238E27FC236}">
                  <a16:creationId xmlns:a16="http://schemas.microsoft.com/office/drawing/2014/main" id="{FD696378-8025-8F41-A07B-570B308BEDA0}"/>
                </a:ext>
              </a:extLst>
            </p:cNvPr>
            <p:cNvSpPr txBox="1"/>
            <p:nvPr/>
          </p:nvSpPr>
          <p:spPr>
            <a:xfrm>
              <a:off x="7593934" y="6143851"/>
              <a:ext cx="341760" cy="246221"/>
            </a:xfrm>
            <a:prstGeom prst="rect">
              <a:avLst/>
            </a:prstGeom>
            <a:noFill/>
          </p:spPr>
          <p:txBody>
            <a:bodyPr wrap="none" rtlCol="0">
              <a:spAutoFit/>
            </a:bodyPr>
            <a:lstStyle/>
            <a:p>
              <a:r>
                <a:rPr lang="en-US" sz="1000" dirty="0"/>
                <a:t>5%</a:t>
              </a:r>
            </a:p>
          </p:txBody>
        </p:sp>
        <p:sp>
          <p:nvSpPr>
            <p:cNvPr id="78" name="TextBox 77">
              <a:extLst>
                <a:ext uri="{FF2B5EF4-FFF2-40B4-BE49-F238E27FC236}">
                  <a16:creationId xmlns:a16="http://schemas.microsoft.com/office/drawing/2014/main" id="{45A9EBBB-DF06-8945-9526-55BBA4E73938}"/>
                </a:ext>
              </a:extLst>
            </p:cNvPr>
            <p:cNvSpPr txBox="1"/>
            <p:nvPr/>
          </p:nvSpPr>
          <p:spPr>
            <a:xfrm>
              <a:off x="5172965" y="5801032"/>
              <a:ext cx="341760" cy="246221"/>
            </a:xfrm>
            <a:prstGeom prst="rect">
              <a:avLst/>
            </a:prstGeom>
            <a:noFill/>
          </p:spPr>
          <p:txBody>
            <a:bodyPr wrap="none" rtlCol="0">
              <a:spAutoFit/>
            </a:bodyPr>
            <a:lstStyle/>
            <a:p>
              <a:r>
                <a:rPr lang="en-US" sz="1000" dirty="0"/>
                <a:t>5%</a:t>
              </a:r>
            </a:p>
          </p:txBody>
        </p:sp>
        <p:sp>
          <p:nvSpPr>
            <p:cNvPr id="79" name="TextBox 78">
              <a:extLst>
                <a:ext uri="{FF2B5EF4-FFF2-40B4-BE49-F238E27FC236}">
                  <a16:creationId xmlns:a16="http://schemas.microsoft.com/office/drawing/2014/main" id="{51AD14A2-DADB-C34C-B514-6EA4A02B72BB}"/>
                </a:ext>
              </a:extLst>
            </p:cNvPr>
            <p:cNvSpPr txBox="1"/>
            <p:nvPr/>
          </p:nvSpPr>
          <p:spPr>
            <a:xfrm>
              <a:off x="5107241" y="5457083"/>
              <a:ext cx="407484" cy="246221"/>
            </a:xfrm>
            <a:prstGeom prst="rect">
              <a:avLst/>
            </a:prstGeom>
            <a:noFill/>
          </p:spPr>
          <p:txBody>
            <a:bodyPr wrap="none" rtlCol="0">
              <a:spAutoFit/>
            </a:bodyPr>
            <a:lstStyle/>
            <a:p>
              <a:r>
                <a:rPr lang="en-US" sz="1000" dirty="0"/>
                <a:t>10%</a:t>
              </a:r>
            </a:p>
          </p:txBody>
        </p:sp>
        <p:sp>
          <p:nvSpPr>
            <p:cNvPr id="80" name="TextBox 79">
              <a:extLst>
                <a:ext uri="{FF2B5EF4-FFF2-40B4-BE49-F238E27FC236}">
                  <a16:creationId xmlns:a16="http://schemas.microsoft.com/office/drawing/2014/main" id="{4143359D-BEA6-AE47-B776-4755F27CBA46}"/>
                </a:ext>
              </a:extLst>
            </p:cNvPr>
            <p:cNvSpPr txBox="1"/>
            <p:nvPr/>
          </p:nvSpPr>
          <p:spPr>
            <a:xfrm>
              <a:off x="5107241" y="5113134"/>
              <a:ext cx="407484" cy="246221"/>
            </a:xfrm>
            <a:prstGeom prst="rect">
              <a:avLst/>
            </a:prstGeom>
            <a:noFill/>
          </p:spPr>
          <p:txBody>
            <a:bodyPr wrap="none" rtlCol="0">
              <a:spAutoFit/>
            </a:bodyPr>
            <a:lstStyle/>
            <a:p>
              <a:r>
                <a:rPr lang="en-US" sz="1000" dirty="0"/>
                <a:t>15%</a:t>
              </a:r>
            </a:p>
          </p:txBody>
        </p:sp>
        <p:sp>
          <p:nvSpPr>
            <p:cNvPr id="81" name="TextBox 80">
              <a:extLst>
                <a:ext uri="{FF2B5EF4-FFF2-40B4-BE49-F238E27FC236}">
                  <a16:creationId xmlns:a16="http://schemas.microsoft.com/office/drawing/2014/main" id="{A2604884-276B-0849-A31E-0E8958F1A546}"/>
                </a:ext>
              </a:extLst>
            </p:cNvPr>
            <p:cNvSpPr txBox="1"/>
            <p:nvPr/>
          </p:nvSpPr>
          <p:spPr>
            <a:xfrm>
              <a:off x="5107241" y="4769185"/>
              <a:ext cx="407484" cy="246221"/>
            </a:xfrm>
            <a:prstGeom prst="rect">
              <a:avLst/>
            </a:prstGeom>
            <a:noFill/>
          </p:spPr>
          <p:txBody>
            <a:bodyPr wrap="none" rtlCol="0">
              <a:spAutoFit/>
            </a:bodyPr>
            <a:lstStyle/>
            <a:p>
              <a:r>
                <a:rPr lang="en-US" sz="1000" dirty="0"/>
                <a:t>20%</a:t>
              </a:r>
            </a:p>
          </p:txBody>
        </p:sp>
        <p:sp>
          <p:nvSpPr>
            <p:cNvPr id="84" name="Oval 83">
              <a:extLst>
                <a:ext uri="{FF2B5EF4-FFF2-40B4-BE49-F238E27FC236}">
                  <a16:creationId xmlns:a16="http://schemas.microsoft.com/office/drawing/2014/main" id="{43B7DA92-ABEE-744D-864E-4A979B899A52}"/>
                </a:ext>
              </a:extLst>
            </p:cNvPr>
            <p:cNvSpPr/>
            <p:nvPr/>
          </p:nvSpPr>
          <p:spPr>
            <a:xfrm>
              <a:off x="5819870" y="5463424"/>
              <a:ext cx="82459" cy="97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056409CF-0E9C-1148-8A28-D56D82A2C61E}"/>
                </a:ext>
              </a:extLst>
            </p:cNvPr>
            <p:cNvSpPr/>
            <p:nvPr/>
          </p:nvSpPr>
          <p:spPr>
            <a:xfrm>
              <a:off x="6295936" y="5150878"/>
              <a:ext cx="82459" cy="97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766183B-C981-3541-86EF-817E42DE2E29}"/>
                </a:ext>
              </a:extLst>
            </p:cNvPr>
            <p:cNvSpPr/>
            <p:nvPr/>
          </p:nvSpPr>
          <p:spPr>
            <a:xfrm>
              <a:off x="6772002" y="4960756"/>
              <a:ext cx="82459" cy="97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15DBD27-2AAA-314B-AC56-DC92EAFF11D8}"/>
                </a:ext>
              </a:extLst>
            </p:cNvPr>
            <p:cNvSpPr/>
            <p:nvPr/>
          </p:nvSpPr>
          <p:spPr>
            <a:xfrm>
              <a:off x="7248068" y="4861455"/>
              <a:ext cx="82459" cy="97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D0B16410-8A5D-2C44-9F2B-B779E6546F1B}"/>
                </a:ext>
              </a:extLst>
            </p:cNvPr>
            <p:cNvSpPr/>
            <p:nvPr/>
          </p:nvSpPr>
          <p:spPr>
            <a:xfrm>
              <a:off x="7724136" y="4814268"/>
              <a:ext cx="82459" cy="97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5D3D822F-D8A1-7045-AC16-FBD12C867F7C}"/>
                </a:ext>
              </a:extLst>
            </p:cNvPr>
            <p:cNvSpPr txBox="1"/>
            <p:nvPr/>
          </p:nvSpPr>
          <p:spPr>
            <a:xfrm>
              <a:off x="6457950" y="5455635"/>
              <a:ext cx="1271502" cy="276999"/>
            </a:xfrm>
            <a:prstGeom prst="rect">
              <a:avLst/>
            </a:prstGeom>
            <a:noFill/>
          </p:spPr>
          <p:txBody>
            <a:bodyPr wrap="none" rtlCol="0">
              <a:spAutoFit/>
            </a:bodyPr>
            <a:lstStyle/>
            <a:p>
              <a:r>
                <a:rPr lang="en-US" sz="1200" dirty="0"/>
                <a:t>FDR @ 3% is 17.4</a:t>
              </a:r>
            </a:p>
          </p:txBody>
        </p:sp>
        <p:cxnSp>
          <p:nvCxnSpPr>
            <p:cNvPr id="91" name="Straight Arrow Connector 90">
              <a:extLst>
                <a:ext uri="{FF2B5EF4-FFF2-40B4-BE49-F238E27FC236}">
                  <a16:creationId xmlns:a16="http://schemas.microsoft.com/office/drawing/2014/main" id="{79BD22AE-662C-E94E-AA44-893DBA24BCC3}"/>
                </a:ext>
              </a:extLst>
            </p:cNvPr>
            <p:cNvCxnSpPr>
              <a:cxnSpLocks/>
            </p:cNvCxnSpPr>
            <p:nvPr/>
          </p:nvCxnSpPr>
          <p:spPr>
            <a:xfrm flipV="1">
              <a:off x="6772003" y="5101850"/>
              <a:ext cx="41229" cy="375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7319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44" y="399933"/>
            <a:ext cx="8407400" cy="317500"/>
          </a:xfrm>
        </p:spPr>
        <p:txBody>
          <a:bodyPr>
            <a:noAutofit/>
          </a:bodyPr>
          <a:lstStyle/>
          <a:p>
            <a:r>
              <a:rPr lang="en-US" sz="3600" dirty="0">
                <a:latin typeface="+mn-lt"/>
              </a:rPr>
              <a:t>The Dark Side of Modeling: Overfitting</a:t>
            </a:r>
          </a:p>
        </p:txBody>
      </p:sp>
      <p:sp>
        <p:nvSpPr>
          <p:cNvPr id="5" name="Slide Number Placeholder 4"/>
          <p:cNvSpPr>
            <a:spLocks noGrp="1"/>
          </p:cNvSpPr>
          <p:nvPr>
            <p:ph type="sldNum" sz="quarter" idx="12"/>
          </p:nvPr>
        </p:nvSpPr>
        <p:spPr/>
        <p:txBody>
          <a:bodyPr/>
          <a:lstStyle/>
          <a:p>
            <a:fld id="{69E57DC2-970A-4B3E-BB1C-7A09969E49DF}" type="slidenum">
              <a:rPr lang="en-US" smtClean="0"/>
              <a:t>12</a:t>
            </a:fld>
            <a:endParaRPr lang="en-US" dirty="0"/>
          </a:p>
        </p:txBody>
      </p:sp>
      <p:grpSp>
        <p:nvGrpSpPr>
          <p:cNvPr id="4" name="Group 3"/>
          <p:cNvGrpSpPr/>
          <p:nvPr/>
        </p:nvGrpSpPr>
        <p:grpSpPr>
          <a:xfrm>
            <a:off x="1298128" y="1787603"/>
            <a:ext cx="2299781" cy="1493836"/>
            <a:chOff x="1298128" y="1787603"/>
            <a:chExt cx="2299781" cy="1493836"/>
          </a:xfrm>
        </p:grpSpPr>
        <p:pic>
          <p:nvPicPr>
            <p:cNvPr id="3" name="Picture 2"/>
            <p:cNvPicPr>
              <a:picLocks noChangeAspect="1"/>
            </p:cNvPicPr>
            <p:nvPr/>
          </p:nvPicPr>
          <p:blipFill>
            <a:blip r:embed="rId2"/>
            <a:stretch>
              <a:fillRect/>
            </a:stretch>
          </p:blipFill>
          <p:spPr>
            <a:xfrm>
              <a:off x="1449021" y="1787603"/>
              <a:ext cx="2148888" cy="1493836"/>
            </a:xfrm>
            <a:prstGeom prst="rect">
              <a:avLst/>
            </a:prstGeom>
          </p:spPr>
        </p:pic>
        <p:sp>
          <p:nvSpPr>
            <p:cNvPr id="7" name="TextBox 6"/>
            <p:cNvSpPr txBox="1"/>
            <p:nvPr/>
          </p:nvSpPr>
          <p:spPr>
            <a:xfrm>
              <a:off x="1298128" y="2259316"/>
              <a:ext cx="158981" cy="276999"/>
            </a:xfrm>
            <a:prstGeom prst="rect">
              <a:avLst/>
            </a:prstGeom>
            <a:noFill/>
          </p:spPr>
          <p:txBody>
            <a:bodyPr wrap="square" lIns="0" tIns="0" rIns="0" bIns="0" rtlCol="0" anchor="b" anchorCtr="0">
              <a:spAutoFit/>
            </a:bodyPr>
            <a:lstStyle/>
            <a:p>
              <a:pPr algn="ctr"/>
              <a:r>
                <a:rPr lang="en-US" sz="1800" b="1" i="1" dirty="0"/>
                <a:t>y</a:t>
              </a:r>
            </a:p>
          </p:txBody>
        </p:sp>
      </p:grpSp>
      <p:sp>
        <p:nvSpPr>
          <p:cNvPr id="8" name="TextBox 7"/>
          <p:cNvSpPr txBox="1"/>
          <p:nvPr/>
        </p:nvSpPr>
        <p:spPr>
          <a:xfrm>
            <a:off x="2384779" y="3206705"/>
            <a:ext cx="130406" cy="276999"/>
          </a:xfrm>
          <a:prstGeom prst="rect">
            <a:avLst/>
          </a:prstGeom>
          <a:noFill/>
        </p:spPr>
        <p:txBody>
          <a:bodyPr wrap="square" lIns="0" tIns="0" rIns="0" bIns="0" rtlCol="0" anchor="b" anchorCtr="0">
            <a:spAutoFit/>
          </a:bodyPr>
          <a:lstStyle/>
          <a:p>
            <a:pPr algn="ctr"/>
            <a:r>
              <a:rPr lang="en-US" sz="1800" b="1" dirty="0"/>
              <a:t>x</a:t>
            </a:r>
          </a:p>
        </p:txBody>
      </p:sp>
      <p:sp>
        <p:nvSpPr>
          <p:cNvPr id="16" name="TextBox 15"/>
          <p:cNvSpPr txBox="1"/>
          <p:nvPr/>
        </p:nvSpPr>
        <p:spPr>
          <a:xfrm>
            <a:off x="1502301" y="5868506"/>
            <a:ext cx="6173486" cy="646331"/>
          </a:xfrm>
          <a:prstGeom prst="rect">
            <a:avLst/>
          </a:prstGeom>
          <a:noFill/>
        </p:spPr>
        <p:txBody>
          <a:bodyPr wrap="none" rtlCol="0">
            <a:spAutoFit/>
          </a:bodyPr>
          <a:lstStyle/>
          <a:p>
            <a:pPr algn="ctr"/>
            <a:r>
              <a:rPr lang="en-US" sz="1800" dirty="0"/>
              <a:t>Overly-complex models don’t generalize well </a:t>
            </a:r>
            <a:r>
              <a:rPr lang="mr-IN" sz="1800" dirty="0"/>
              <a:t>–</a:t>
            </a:r>
            <a:r>
              <a:rPr lang="en-US" sz="1800" dirty="0"/>
              <a:t> </a:t>
            </a:r>
            <a:r>
              <a:rPr lang="en-US" sz="1800" b="1" dirty="0"/>
              <a:t>Overfitting</a:t>
            </a:r>
          </a:p>
          <a:p>
            <a:pPr algn="ctr"/>
            <a:r>
              <a:rPr lang="en-US" sz="1800" dirty="0"/>
              <a:t>Must balance model complexity with generalization</a:t>
            </a:r>
          </a:p>
        </p:txBody>
      </p:sp>
      <p:grpSp>
        <p:nvGrpSpPr>
          <p:cNvPr id="26" name="Group 25"/>
          <p:cNvGrpSpPr/>
          <p:nvPr/>
        </p:nvGrpSpPr>
        <p:grpSpPr>
          <a:xfrm>
            <a:off x="4992903" y="3689358"/>
            <a:ext cx="4118053" cy="2103999"/>
            <a:chOff x="4992903" y="3689358"/>
            <a:chExt cx="4118053" cy="2103999"/>
          </a:xfrm>
        </p:grpSpPr>
        <p:sp>
          <p:nvSpPr>
            <p:cNvPr id="15" name="Content Placeholder 4"/>
            <p:cNvSpPr txBox="1">
              <a:spLocks/>
            </p:cNvSpPr>
            <p:nvPr/>
          </p:nvSpPr>
          <p:spPr>
            <a:xfrm>
              <a:off x="4992903" y="3689358"/>
              <a:ext cx="4118053" cy="456674"/>
            </a:xfrm>
            <a:prstGeom prst="rect">
              <a:avLst/>
            </a:prstGeom>
          </p:spPr>
          <p:txBody>
            <a:bodyPr vert="horz" lIns="68580" tIns="34290" rIns="68580" bIns="34290" rtlCol="0">
              <a:norm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500" dirty="0"/>
                <a:t>A simpler model likely fits new data better</a:t>
              </a:r>
            </a:p>
          </p:txBody>
        </p:sp>
        <p:sp>
          <p:nvSpPr>
            <p:cNvPr id="17" name="TextBox 16"/>
            <p:cNvSpPr txBox="1"/>
            <p:nvPr/>
          </p:nvSpPr>
          <p:spPr>
            <a:xfrm>
              <a:off x="5742572" y="4560889"/>
              <a:ext cx="191652" cy="347125"/>
            </a:xfrm>
            <a:prstGeom prst="rect">
              <a:avLst/>
            </a:prstGeom>
            <a:noFill/>
          </p:spPr>
          <p:txBody>
            <a:bodyPr wrap="square" lIns="0" tIns="0" rIns="0" bIns="0" rtlCol="0" anchor="b" anchorCtr="0">
              <a:spAutoFit/>
            </a:bodyPr>
            <a:lstStyle/>
            <a:p>
              <a:pPr algn="ctr"/>
              <a:r>
                <a:rPr lang="en-US" sz="1800" b="1" i="1" dirty="0"/>
                <a:t>y</a:t>
              </a:r>
            </a:p>
          </p:txBody>
        </p:sp>
        <p:sp>
          <p:nvSpPr>
            <p:cNvPr id="18" name="TextBox 17"/>
            <p:cNvSpPr txBox="1"/>
            <p:nvPr/>
          </p:nvSpPr>
          <p:spPr>
            <a:xfrm>
              <a:off x="6832076" y="5446232"/>
              <a:ext cx="157205" cy="347125"/>
            </a:xfrm>
            <a:prstGeom prst="rect">
              <a:avLst/>
            </a:prstGeom>
            <a:noFill/>
          </p:spPr>
          <p:txBody>
            <a:bodyPr wrap="square" lIns="0" tIns="0" rIns="0" bIns="0" rtlCol="0" anchor="b" anchorCtr="0">
              <a:spAutoFit/>
            </a:bodyPr>
            <a:lstStyle/>
            <a:p>
              <a:pPr algn="ctr"/>
              <a:r>
                <a:rPr lang="en-US" sz="1800" b="1" dirty="0"/>
                <a:t>x</a:t>
              </a:r>
            </a:p>
          </p:txBody>
        </p:sp>
        <p:pic>
          <p:nvPicPr>
            <p:cNvPr id="19" name="Picture 18"/>
            <p:cNvPicPr>
              <a:picLocks noChangeAspect="1"/>
            </p:cNvPicPr>
            <p:nvPr/>
          </p:nvPicPr>
          <p:blipFill>
            <a:blip r:embed="rId2"/>
            <a:stretch>
              <a:fillRect/>
            </a:stretch>
          </p:blipFill>
          <p:spPr>
            <a:xfrm>
              <a:off x="5924473" y="4146032"/>
              <a:ext cx="2005664" cy="1449395"/>
            </a:xfrm>
            <a:prstGeom prst="rect">
              <a:avLst/>
            </a:prstGeom>
          </p:spPr>
        </p:pic>
        <p:grpSp>
          <p:nvGrpSpPr>
            <p:cNvPr id="58" name="Group 57"/>
            <p:cNvGrpSpPr/>
            <p:nvPr/>
          </p:nvGrpSpPr>
          <p:grpSpPr>
            <a:xfrm>
              <a:off x="6163101" y="4523920"/>
              <a:ext cx="1492714" cy="939990"/>
              <a:chOff x="8305800" y="1968499"/>
              <a:chExt cx="1651000" cy="1000125"/>
            </a:xfrm>
          </p:grpSpPr>
          <p:sp>
            <p:nvSpPr>
              <p:cNvPr id="51" name="Oval 50"/>
              <p:cNvSpPr/>
              <p:nvPr/>
            </p:nvSpPr>
            <p:spPr>
              <a:xfrm>
                <a:off x="8659812" y="2461134"/>
                <a:ext cx="66675" cy="666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2" name="Oval 51"/>
              <p:cNvSpPr/>
              <p:nvPr/>
            </p:nvSpPr>
            <p:spPr>
              <a:xfrm>
                <a:off x="8486775" y="2666997"/>
                <a:ext cx="66675" cy="666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Oval 52"/>
              <p:cNvSpPr/>
              <p:nvPr/>
            </p:nvSpPr>
            <p:spPr>
              <a:xfrm>
                <a:off x="9890125" y="1968499"/>
                <a:ext cx="66675" cy="666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Oval 53"/>
              <p:cNvSpPr/>
              <p:nvPr/>
            </p:nvSpPr>
            <p:spPr>
              <a:xfrm>
                <a:off x="9280146" y="2044987"/>
                <a:ext cx="66675" cy="666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Oval 54"/>
              <p:cNvSpPr/>
              <p:nvPr/>
            </p:nvSpPr>
            <p:spPr>
              <a:xfrm>
                <a:off x="9554973" y="2124758"/>
                <a:ext cx="66675" cy="666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Oval 55"/>
              <p:cNvSpPr/>
              <p:nvPr/>
            </p:nvSpPr>
            <p:spPr>
              <a:xfrm>
                <a:off x="8305800" y="2901949"/>
                <a:ext cx="66675" cy="666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Oval 56"/>
              <p:cNvSpPr/>
              <p:nvPr/>
            </p:nvSpPr>
            <p:spPr>
              <a:xfrm>
                <a:off x="9101134" y="2244399"/>
                <a:ext cx="66675" cy="6667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59" name="Straight Connector 58"/>
            <p:cNvCxnSpPr/>
            <p:nvPr/>
          </p:nvCxnSpPr>
          <p:spPr>
            <a:xfrm flipV="1">
              <a:off x="6030811" y="4240735"/>
              <a:ext cx="1802739" cy="12443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87899" y="3565388"/>
            <a:ext cx="3380456" cy="2227969"/>
            <a:chOff x="487899" y="3565388"/>
            <a:chExt cx="3380456" cy="2227969"/>
          </a:xfrm>
        </p:grpSpPr>
        <p:sp>
          <p:nvSpPr>
            <p:cNvPr id="6" name="Content Placeholder 4"/>
            <p:cNvSpPr txBox="1">
              <a:spLocks/>
            </p:cNvSpPr>
            <p:nvPr/>
          </p:nvSpPr>
          <p:spPr>
            <a:xfrm>
              <a:off x="487899" y="3565388"/>
              <a:ext cx="3380456" cy="721751"/>
            </a:xfrm>
            <a:prstGeom prst="rect">
              <a:avLst/>
            </a:prstGeom>
          </p:spPr>
          <p:txBody>
            <a:bodyPr vert="horz" lIns="68580" tIns="34290" rIns="68580" bIns="34290" rtlCol="0">
              <a:norm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500" dirty="0"/>
                <a:t>With a sufficiently complex model you can always get a perfect fit</a:t>
              </a:r>
            </a:p>
          </p:txBody>
        </p:sp>
        <p:pic>
          <p:nvPicPr>
            <p:cNvPr id="11" name="Picture 10"/>
            <p:cNvPicPr>
              <a:picLocks noChangeAspect="1"/>
            </p:cNvPicPr>
            <p:nvPr/>
          </p:nvPicPr>
          <p:blipFill>
            <a:blip r:embed="rId3"/>
            <a:stretch>
              <a:fillRect/>
            </a:stretch>
          </p:blipFill>
          <p:spPr>
            <a:xfrm>
              <a:off x="1451288" y="4146032"/>
              <a:ext cx="1998207" cy="1449395"/>
            </a:xfrm>
            <a:prstGeom prst="rect">
              <a:avLst/>
            </a:prstGeom>
          </p:spPr>
        </p:pic>
        <p:sp>
          <p:nvSpPr>
            <p:cNvPr id="62" name="TextBox 61"/>
            <p:cNvSpPr txBox="1"/>
            <p:nvPr/>
          </p:nvSpPr>
          <p:spPr>
            <a:xfrm>
              <a:off x="1274350" y="4560889"/>
              <a:ext cx="191652" cy="347125"/>
            </a:xfrm>
            <a:prstGeom prst="rect">
              <a:avLst/>
            </a:prstGeom>
            <a:noFill/>
          </p:spPr>
          <p:txBody>
            <a:bodyPr wrap="square" lIns="0" tIns="0" rIns="0" bIns="0" rtlCol="0" anchor="b" anchorCtr="0">
              <a:spAutoFit/>
            </a:bodyPr>
            <a:lstStyle/>
            <a:p>
              <a:pPr algn="ctr"/>
              <a:r>
                <a:rPr lang="en-US" sz="1800" b="1" i="1" dirty="0"/>
                <a:t>y</a:t>
              </a:r>
            </a:p>
          </p:txBody>
        </p:sp>
        <p:sp>
          <p:nvSpPr>
            <p:cNvPr id="63" name="TextBox 62"/>
            <p:cNvSpPr txBox="1"/>
            <p:nvPr/>
          </p:nvSpPr>
          <p:spPr>
            <a:xfrm>
              <a:off x="2363854" y="5446232"/>
              <a:ext cx="157205" cy="347125"/>
            </a:xfrm>
            <a:prstGeom prst="rect">
              <a:avLst/>
            </a:prstGeom>
            <a:noFill/>
          </p:spPr>
          <p:txBody>
            <a:bodyPr wrap="square" lIns="0" tIns="0" rIns="0" bIns="0" rtlCol="0" anchor="b" anchorCtr="0">
              <a:spAutoFit/>
            </a:bodyPr>
            <a:lstStyle/>
            <a:p>
              <a:pPr algn="ctr"/>
              <a:r>
                <a:rPr lang="en-US" sz="1800" b="1" dirty="0"/>
                <a:t>x</a:t>
              </a:r>
            </a:p>
          </p:txBody>
        </p:sp>
      </p:grpSp>
      <p:sp>
        <p:nvSpPr>
          <p:cNvPr id="39" name="Content Placeholder 4"/>
          <p:cNvSpPr txBox="1">
            <a:spLocks/>
          </p:cNvSpPr>
          <p:nvPr/>
        </p:nvSpPr>
        <p:spPr>
          <a:xfrm>
            <a:off x="487899" y="1198921"/>
            <a:ext cx="3380456" cy="627287"/>
          </a:xfrm>
          <a:prstGeom prst="rect">
            <a:avLst/>
          </a:prstGeom>
        </p:spPr>
        <p:txBody>
          <a:bodyPr vert="horz" lIns="68580" tIns="34290" rIns="68580" bIns="34290" rtlCol="0">
            <a:norm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500" dirty="0"/>
              <a:t>What if you want to fit a model to this 1-d data:</a:t>
            </a:r>
          </a:p>
        </p:txBody>
      </p:sp>
      <p:grpSp>
        <p:nvGrpSpPr>
          <p:cNvPr id="25" name="Group 24"/>
          <p:cNvGrpSpPr/>
          <p:nvPr/>
        </p:nvGrpSpPr>
        <p:grpSpPr>
          <a:xfrm>
            <a:off x="4992903" y="1131310"/>
            <a:ext cx="4118053" cy="2335385"/>
            <a:chOff x="4992903" y="1131310"/>
            <a:chExt cx="4118053" cy="2335385"/>
          </a:xfrm>
        </p:grpSpPr>
        <p:pic>
          <p:nvPicPr>
            <p:cNvPr id="14" name="Picture 13"/>
            <p:cNvPicPr>
              <a:picLocks noChangeAspect="1"/>
            </p:cNvPicPr>
            <p:nvPr/>
          </p:nvPicPr>
          <p:blipFill>
            <a:blip r:embed="rId3"/>
            <a:stretch>
              <a:fillRect/>
            </a:stretch>
          </p:blipFill>
          <p:spPr>
            <a:xfrm>
              <a:off x="5928616" y="1812194"/>
              <a:ext cx="1998207" cy="1449394"/>
            </a:xfrm>
            <a:prstGeom prst="rect">
              <a:avLst/>
            </a:prstGeom>
          </p:spPr>
        </p:pic>
        <p:sp>
          <p:nvSpPr>
            <p:cNvPr id="20" name="Oval 19"/>
            <p:cNvSpPr/>
            <p:nvPr/>
          </p:nvSpPr>
          <p:spPr>
            <a:xfrm>
              <a:off x="6508354" y="2639949"/>
              <a:ext cx="60283" cy="626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Oval 20"/>
            <p:cNvSpPr/>
            <p:nvPr/>
          </p:nvSpPr>
          <p:spPr>
            <a:xfrm>
              <a:off x="6351906" y="2833433"/>
              <a:ext cx="60283" cy="626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21"/>
            <p:cNvSpPr/>
            <p:nvPr/>
          </p:nvSpPr>
          <p:spPr>
            <a:xfrm>
              <a:off x="7620713" y="2176935"/>
              <a:ext cx="60283" cy="626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Oval 22"/>
            <p:cNvSpPr/>
            <p:nvPr/>
          </p:nvSpPr>
          <p:spPr>
            <a:xfrm>
              <a:off x="7069215" y="2248824"/>
              <a:ext cx="60283" cy="626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Oval 23"/>
            <p:cNvSpPr/>
            <p:nvPr/>
          </p:nvSpPr>
          <p:spPr>
            <a:xfrm>
              <a:off x="7317693" y="2323798"/>
              <a:ext cx="60283" cy="626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Oval 26"/>
            <p:cNvSpPr/>
            <p:nvPr/>
          </p:nvSpPr>
          <p:spPr>
            <a:xfrm>
              <a:off x="6188282" y="3054258"/>
              <a:ext cx="60283" cy="626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Oval 27"/>
            <p:cNvSpPr/>
            <p:nvPr/>
          </p:nvSpPr>
          <p:spPr>
            <a:xfrm>
              <a:off x="6907365" y="2436245"/>
              <a:ext cx="60283" cy="6266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TextBox 64"/>
            <p:cNvSpPr txBox="1"/>
            <p:nvPr/>
          </p:nvSpPr>
          <p:spPr>
            <a:xfrm>
              <a:off x="5758692" y="2234227"/>
              <a:ext cx="191652" cy="347125"/>
            </a:xfrm>
            <a:prstGeom prst="rect">
              <a:avLst/>
            </a:prstGeom>
            <a:noFill/>
          </p:spPr>
          <p:txBody>
            <a:bodyPr wrap="square" lIns="0" tIns="0" rIns="0" bIns="0" rtlCol="0" anchor="b" anchorCtr="0">
              <a:spAutoFit/>
            </a:bodyPr>
            <a:lstStyle/>
            <a:p>
              <a:pPr algn="ctr"/>
              <a:r>
                <a:rPr lang="en-US" sz="1800" b="1" i="1" dirty="0"/>
                <a:t>y</a:t>
              </a:r>
            </a:p>
          </p:txBody>
        </p:sp>
        <p:sp>
          <p:nvSpPr>
            <p:cNvPr id="66" name="TextBox 65"/>
            <p:cNvSpPr txBox="1"/>
            <p:nvPr/>
          </p:nvSpPr>
          <p:spPr>
            <a:xfrm>
              <a:off x="6848196" y="3119570"/>
              <a:ext cx="157205" cy="347125"/>
            </a:xfrm>
            <a:prstGeom prst="rect">
              <a:avLst/>
            </a:prstGeom>
            <a:noFill/>
          </p:spPr>
          <p:txBody>
            <a:bodyPr wrap="square" lIns="0" tIns="0" rIns="0" bIns="0" rtlCol="0" anchor="b" anchorCtr="0">
              <a:spAutoFit/>
            </a:bodyPr>
            <a:lstStyle/>
            <a:p>
              <a:pPr algn="ctr"/>
              <a:r>
                <a:rPr lang="en-US" sz="1800" b="1" dirty="0"/>
                <a:t>x</a:t>
              </a:r>
            </a:p>
          </p:txBody>
        </p:sp>
        <p:sp>
          <p:nvSpPr>
            <p:cNvPr id="40" name="Content Placeholder 4"/>
            <p:cNvSpPr txBox="1">
              <a:spLocks/>
            </p:cNvSpPr>
            <p:nvPr/>
          </p:nvSpPr>
          <p:spPr>
            <a:xfrm>
              <a:off x="4992903" y="1131310"/>
              <a:ext cx="4118053" cy="650730"/>
            </a:xfrm>
            <a:prstGeom prst="rect">
              <a:avLst/>
            </a:prstGeom>
          </p:spPr>
          <p:txBody>
            <a:bodyPr vert="horz" lIns="68580" tIns="34290" rIns="68580" bIns="34290" rtlCol="0">
              <a:normAutofit/>
            </a:bodyPr>
            <a:lstStyle>
              <a:lvl1pPr marL="182880" indent="-182880" algn="l" defTabSz="914400" rtl="0" eaLnBrk="1" latinLnBrk="0" hangingPunct="1">
                <a:lnSpc>
                  <a:spcPct val="94000"/>
                </a:lnSpc>
                <a:spcBef>
                  <a:spcPts val="1000"/>
                </a:spcBef>
                <a:spcAft>
                  <a:spcPts val="200"/>
                </a:spcAft>
                <a:buFont typeface="Arial" charset="0"/>
                <a:buChar char="•"/>
                <a:defRPr sz="2400" kern="1200" baseline="0">
                  <a:solidFill>
                    <a:schemeClr val="tx2"/>
                  </a:solidFill>
                  <a:latin typeface="Calibri" charset="0"/>
                  <a:ea typeface="Calibri" charset="0"/>
                  <a:cs typeface="Calibri" charset="0"/>
                </a:defRPr>
              </a:lvl1pPr>
              <a:lvl2pPr marL="914400" indent="-182880" algn="l" defTabSz="914400" rtl="0" eaLnBrk="1" latinLnBrk="0" hangingPunct="1">
                <a:lnSpc>
                  <a:spcPct val="94000"/>
                </a:lnSpc>
                <a:spcBef>
                  <a:spcPts val="500"/>
                </a:spcBef>
                <a:spcAft>
                  <a:spcPts val="200"/>
                </a:spcAft>
                <a:buFont typeface="Arial" charset="0"/>
                <a:buChar char="•"/>
                <a:defRPr sz="2000" i="1" kern="1200" baseline="0">
                  <a:solidFill>
                    <a:schemeClr val="tx2"/>
                  </a:solidFill>
                  <a:latin typeface="Calibri" charset="0"/>
                  <a:ea typeface="Calibri" charset="0"/>
                  <a:cs typeface="Calibri" charset="0"/>
                </a:defRPr>
              </a:lvl2pPr>
              <a:lvl3pPr marL="1371600" indent="-182880" algn="l" defTabSz="914400" rtl="0" eaLnBrk="1" latinLnBrk="0" hangingPunct="1">
                <a:lnSpc>
                  <a:spcPct val="94000"/>
                </a:lnSpc>
                <a:spcBef>
                  <a:spcPts val="500"/>
                </a:spcBef>
                <a:spcAft>
                  <a:spcPts val="200"/>
                </a:spcAft>
                <a:buFont typeface="Arial" charset="0"/>
                <a:buChar char="•"/>
                <a:defRPr sz="1800" kern="1200" baseline="0">
                  <a:solidFill>
                    <a:schemeClr val="tx2"/>
                  </a:solidFill>
                  <a:latin typeface="Calibri" charset="0"/>
                  <a:ea typeface="Calibri" charset="0"/>
                  <a:cs typeface="Calibri"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Calibri" charset="0"/>
                  <a:ea typeface="Calibri" charset="0"/>
                  <a:cs typeface="Calibri"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Calibri" charset="0"/>
                  <a:ea typeface="Calibri" charset="0"/>
                  <a:cs typeface="Calibri"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500" dirty="0"/>
                <a:t>But when new data comes in that your model hasn’t seen before this fit can be very bad</a:t>
              </a:r>
            </a:p>
          </p:txBody>
        </p:sp>
      </p:grpSp>
    </p:spTree>
    <p:extLst>
      <p:ext uri="{BB962C8B-B14F-4D97-AF65-F5344CB8AC3E}">
        <p14:creationId xmlns:p14="http://schemas.microsoft.com/office/powerpoint/2010/main" val="220378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bwMode="auto">
          <a:xfrm>
            <a:off x="5003322" y="4146829"/>
            <a:ext cx="267418" cy="172528"/>
          </a:xfrm>
          <a:prstGeom prst="ellipse">
            <a:avLst/>
          </a:prstGeom>
          <a:solidFill>
            <a:schemeClr val="accent3"/>
          </a:solidFill>
          <a:ln w="9525" cap="flat" cmpd="sng" algn="ctr">
            <a:solidFill>
              <a:srgbClr val="766A65"/>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sp>
        <p:nvSpPr>
          <p:cNvPr id="17410" name="Title 1"/>
          <p:cNvSpPr>
            <a:spLocks noGrp="1"/>
          </p:cNvSpPr>
          <p:nvPr>
            <p:ph type="title"/>
          </p:nvPr>
        </p:nvSpPr>
        <p:spPr>
          <a:xfrm>
            <a:off x="369888" y="521608"/>
            <a:ext cx="8405812" cy="319088"/>
          </a:xfrm>
        </p:spPr>
        <p:txBody>
          <a:bodyPr>
            <a:noAutofit/>
          </a:bodyPr>
          <a:lstStyle/>
          <a:p>
            <a:r>
              <a:rPr lang="en-US" sz="3600" dirty="0">
                <a:latin typeface="+mn-lt"/>
              </a:rPr>
              <a:t>How to Avoid Overfitting: </a:t>
            </a:r>
            <a:br>
              <a:rPr lang="en-US" sz="3600" dirty="0">
                <a:latin typeface="+mn-lt"/>
              </a:rPr>
            </a:br>
            <a:r>
              <a:rPr lang="en-US" sz="3600" dirty="0">
                <a:latin typeface="+mn-lt"/>
              </a:rPr>
              <a:t>Training/Testing Data</a:t>
            </a:r>
          </a:p>
        </p:txBody>
      </p:sp>
      <p:sp>
        <p:nvSpPr>
          <p:cNvPr id="4" name="Slide Number Placeholder 3"/>
          <p:cNvSpPr>
            <a:spLocks noGrp="1"/>
          </p:cNvSpPr>
          <p:nvPr>
            <p:ph type="sldNum" sz="quarter" idx="4294967295"/>
          </p:nvPr>
        </p:nvSpPr>
        <p:spPr>
          <a:xfrm>
            <a:off x="7251700" y="6502416"/>
            <a:ext cx="1524000" cy="238125"/>
          </a:xfrm>
        </p:spPr>
        <p:txBody>
          <a:bodyPr/>
          <a:lstStyle/>
          <a:p>
            <a:fld id="{02330697-FC26-4454-A3BE-90B07819C49A}" type="slidenum">
              <a:rPr lang="en-US" smtClean="0"/>
              <a:pPr/>
              <a:t>13</a:t>
            </a:fld>
            <a:endParaRPr lang="en-US" dirty="0"/>
          </a:p>
        </p:txBody>
      </p:sp>
      <p:sp>
        <p:nvSpPr>
          <p:cNvPr id="5" name="Content Placeholder 4"/>
          <p:cNvSpPr>
            <a:spLocks noGrp="1"/>
          </p:cNvSpPr>
          <p:nvPr>
            <p:ph idx="1"/>
          </p:nvPr>
        </p:nvSpPr>
        <p:spPr>
          <a:xfrm>
            <a:off x="316825" y="1656247"/>
            <a:ext cx="8405812" cy="4928984"/>
          </a:xfrm>
        </p:spPr>
        <p:txBody>
          <a:bodyPr/>
          <a:lstStyle/>
          <a:p>
            <a:r>
              <a:rPr lang="en-US" sz="1800" dirty="0"/>
              <a:t>Divide data into two separate sets: one for </a:t>
            </a:r>
            <a:r>
              <a:rPr lang="en-US" sz="1800" b="1" i="1" dirty="0"/>
              <a:t>training</a:t>
            </a:r>
            <a:r>
              <a:rPr lang="en-US" sz="1800" dirty="0"/>
              <a:t> and one for </a:t>
            </a:r>
            <a:r>
              <a:rPr lang="en-US" sz="1800" b="1" i="1" dirty="0"/>
              <a:t>testing</a:t>
            </a:r>
          </a:p>
          <a:p>
            <a:r>
              <a:rPr lang="en-US" sz="1800" dirty="0"/>
              <a:t>Build the model on the </a:t>
            </a:r>
            <a:r>
              <a:rPr lang="en-US" sz="1800" b="1" i="1" dirty="0"/>
              <a:t>training</a:t>
            </a:r>
            <a:r>
              <a:rPr lang="en-US" sz="1800" dirty="0"/>
              <a:t> data, then evaluate it on the </a:t>
            </a:r>
            <a:r>
              <a:rPr lang="en-US" sz="1800" b="1" i="1" dirty="0"/>
              <a:t>testing</a:t>
            </a:r>
            <a:r>
              <a:rPr lang="en-US" sz="1800" dirty="0"/>
              <a:t> data</a:t>
            </a:r>
          </a:p>
        </p:txBody>
      </p:sp>
      <p:graphicFrame>
        <p:nvGraphicFramePr>
          <p:cNvPr id="6" name="Chart 5"/>
          <p:cNvGraphicFramePr/>
          <p:nvPr>
            <p:extLst>
              <p:ext uri="{D42A27DB-BD31-4B8C-83A1-F6EECF244321}">
                <p14:modId xmlns:p14="http://schemas.microsoft.com/office/powerpoint/2010/main" val="1287255314"/>
              </p:ext>
            </p:extLst>
          </p:nvPr>
        </p:nvGraphicFramePr>
        <p:xfrm>
          <a:off x="1750181" y="2300786"/>
          <a:ext cx="6488045" cy="346997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467590" y="3353445"/>
            <a:ext cx="1188682" cy="861774"/>
          </a:xfrm>
          <a:prstGeom prst="rect">
            <a:avLst/>
          </a:prstGeom>
          <a:noFill/>
        </p:spPr>
        <p:txBody>
          <a:bodyPr wrap="square" lIns="0" tIns="0" rIns="0" bIns="0" rtlCol="0" anchor="b" anchorCtr="0">
            <a:spAutoFit/>
          </a:bodyPr>
          <a:lstStyle/>
          <a:p>
            <a:pPr algn="ctr"/>
            <a:r>
              <a:rPr lang="en-US" sz="1400" dirty="0"/>
              <a:t>Measure of model fitness</a:t>
            </a:r>
          </a:p>
          <a:p>
            <a:pPr algn="ctr"/>
            <a:r>
              <a:rPr lang="en-US" sz="1400" dirty="0"/>
              <a:t>For example, model error</a:t>
            </a:r>
          </a:p>
        </p:txBody>
      </p:sp>
      <p:sp>
        <p:nvSpPr>
          <p:cNvPr id="8" name="TextBox 7"/>
          <p:cNvSpPr txBox="1"/>
          <p:nvPr/>
        </p:nvSpPr>
        <p:spPr>
          <a:xfrm>
            <a:off x="3285428" y="5724091"/>
            <a:ext cx="3369512" cy="430887"/>
          </a:xfrm>
          <a:prstGeom prst="rect">
            <a:avLst/>
          </a:prstGeom>
          <a:noFill/>
        </p:spPr>
        <p:txBody>
          <a:bodyPr wrap="none" lIns="0" tIns="0" rIns="0" bIns="0" rtlCol="0" anchor="b" anchorCtr="0">
            <a:spAutoFit/>
          </a:bodyPr>
          <a:lstStyle/>
          <a:p>
            <a:pPr algn="ctr"/>
            <a:r>
              <a:rPr lang="en-US" sz="1400" dirty="0"/>
              <a:t>Model complexity</a:t>
            </a:r>
          </a:p>
          <a:p>
            <a:pPr algn="ctr"/>
            <a:r>
              <a:rPr lang="en-US" sz="1400" dirty="0"/>
              <a:t>( # free parameters, # training iterations…)</a:t>
            </a:r>
          </a:p>
        </p:txBody>
      </p:sp>
      <p:sp>
        <p:nvSpPr>
          <p:cNvPr id="10" name="TextBox 9"/>
          <p:cNvSpPr txBox="1"/>
          <p:nvPr/>
        </p:nvSpPr>
        <p:spPr>
          <a:xfrm>
            <a:off x="2563050" y="4435435"/>
            <a:ext cx="1263167" cy="369332"/>
          </a:xfrm>
          <a:prstGeom prst="rect">
            <a:avLst/>
          </a:prstGeom>
          <a:noFill/>
        </p:spPr>
        <p:txBody>
          <a:bodyPr wrap="none" lIns="0" tIns="0" rIns="0" bIns="0" rtlCol="0" anchor="b" anchorCtr="0">
            <a:spAutoFit/>
          </a:bodyPr>
          <a:lstStyle/>
          <a:p>
            <a:pPr algn="ctr"/>
            <a:r>
              <a:rPr lang="en-US" sz="1200" dirty="0"/>
              <a:t>Model error for the</a:t>
            </a:r>
          </a:p>
          <a:p>
            <a:pPr algn="ctr"/>
            <a:r>
              <a:rPr lang="en-US" sz="1200" b="1" i="1" dirty="0"/>
              <a:t>training</a:t>
            </a:r>
            <a:r>
              <a:rPr lang="en-US" sz="1200" dirty="0"/>
              <a:t> data</a:t>
            </a:r>
          </a:p>
        </p:txBody>
      </p:sp>
      <p:sp>
        <p:nvSpPr>
          <p:cNvPr id="11" name="TextBox 10"/>
          <p:cNvSpPr txBox="1"/>
          <p:nvPr/>
        </p:nvSpPr>
        <p:spPr>
          <a:xfrm>
            <a:off x="2729761" y="3264074"/>
            <a:ext cx="1263167" cy="369332"/>
          </a:xfrm>
          <a:prstGeom prst="rect">
            <a:avLst/>
          </a:prstGeom>
          <a:noFill/>
        </p:spPr>
        <p:txBody>
          <a:bodyPr wrap="none" lIns="0" tIns="0" rIns="0" bIns="0" rtlCol="0" anchor="b" anchorCtr="0">
            <a:spAutoFit/>
          </a:bodyPr>
          <a:lstStyle/>
          <a:p>
            <a:pPr algn="ctr"/>
            <a:r>
              <a:rPr lang="en-US" sz="1200" dirty="0"/>
              <a:t>Model error for the</a:t>
            </a:r>
          </a:p>
          <a:p>
            <a:pPr algn="ctr"/>
            <a:r>
              <a:rPr lang="en-US" sz="1200" b="1" i="1" dirty="0"/>
              <a:t>testing</a:t>
            </a:r>
            <a:r>
              <a:rPr lang="en-US" sz="1200" dirty="0"/>
              <a:t> data</a:t>
            </a:r>
          </a:p>
        </p:txBody>
      </p:sp>
      <p:cxnSp>
        <p:nvCxnSpPr>
          <p:cNvPr id="15" name="Straight Connector 14"/>
          <p:cNvCxnSpPr/>
          <p:nvPr/>
        </p:nvCxnSpPr>
        <p:spPr bwMode="auto">
          <a:xfrm>
            <a:off x="4330264" y="4242510"/>
            <a:ext cx="1724891" cy="1588"/>
          </a:xfrm>
          <a:prstGeom prst="line">
            <a:avLst/>
          </a:prstGeom>
          <a:solidFill>
            <a:schemeClr val="accent1"/>
          </a:solidFill>
          <a:ln w="19050" cap="rnd" cmpd="sng" algn="ctr">
            <a:solidFill>
              <a:schemeClr val="tx1"/>
            </a:solidFill>
            <a:prstDash val="sysDash"/>
            <a:round/>
            <a:headEnd type="none" w="sm" len="sm"/>
            <a:tailEnd type="none" w="sm" len="sm"/>
          </a:ln>
          <a:effectLst/>
        </p:spPr>
      </p:cxnSp>
      <p:cxnSp>
        <p:nvCxnSpPr>
          <p:cNvPr id="17" name="Straight Arrow Connector 16"/>
          <p:cNvCxnSpPr/>
          <p:nvPr/>
        </p:nvCxnSpPr>
        <p:spPr bwMode="auto">
          <a:xfrm flipH="1">
            <a:off x="5132717" y="4267159"/>
            <a:ext cx="11507" cy="897597"/>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9" name="TextBox 18"/>
          <p:cNvSpPr txBox="1"/>
          <p:nvPr/>
        </p:nvSpPr>
        <p:spPr>
          <a:xfrm>
            <a:off x="4925881" y="5137512"/>
            <a:ext cx="448375" cy="307777"/>
          </a:xfrm>
          <a:prstGeom prst="rect">
            <a:avLst/>
          </a:prstGeom>
          <a:noFill/>
        </p:spPr>
        <p:txBody>
          <a:bodyPr wrap="square" lIns="0" tIns="0" rIns="0" bIns="0" rtlCol="0" anchor="b" anchorCtr="0">
            <a:spAutoFit/>
          </a:bodyPr>
          <a:lstStyle/>
          <a:p>
            <a:pPr algn="ctr"/>
            <a:r>
              <a:rPr lang="en-US" sz="1000" b="1" dirty="0"/>
              <a:t>Stop here</a:t>
            </a:r>
          </a:p>
        </p:txBody>
      </p:sp>
      <p:sp>
        <p:nvSpPr>
          <p:cNvPr id="18" name="TextBox 17"/>
          <p:cNvSpPr txBox="1"/>
          <p:nvPr/>
        </p:nvSpPr>
        <p:spPr>
          <a:xfrm>
            <a:off x="5863979" y="3493994"/>
            <a:ext cx="1537485" cy="307777"/>
          </a:xfrm>
          <a:prstGeom prst="rect">
            <a:avLst/>
          </a:prstGeom>
          <a:noFill/>
        </p:spPr>
        <p:txBody>
          <a:bodyPr wrap="square" lIns="0" tIns="0" rIns="0" bIns="0" rtlCol="0" anchor="b" anchorCtr="0">
            <a:spAutoFit/>
          </a:bodyPr>
          <a:lstStyle/>
          <a:p>
            <a:pPr algn="ctr"/>
            <a:r>
              <a:rPr lang="en-US" sz="1000" dirty="0"/>
              <a:t>This represents the REAL model performance</a:t>
            </a:r>
          </a:p>
        </p:txBody>
      </p:sp>
      <p:sp>
        <p:nvSpPr>
          <p:cNvPr id="20" name="Arc 19"/>
          <p:cNvSpPr/>
          <p:nvPr/>
        </p:nvSpPr>
        <p:spPr bwMode="auto">
          <a:xfrm rot="5400000" flipH="1" flipV="1">
            <a:off x="5426576" y="3458828"/>
            <a:ext cx="852070" cy="1372431"/>
          </a:xfrm>
          <a:prstGeom prst="arc">
            <a:avLst/>
          </a:prstGeom>
          <a:noFill/>
          <a:ln w="19050" cap="rnd" cmpd="sng" algn="ctr">
            <a:solidFill>
              <a:schemeClr val="tx1"/>
            </a:solidFill>
            <a:prstDash val="solid"/>
            <a:round/>
            <a:headEnd type="triangl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291624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7871"/>
            <a:ext cx="8405812" cy="319088"/>
          </a:xfrm>
        </p:spPr>
        <p:txBody>
          <a:bodyPr>
            <a:noAutofit/>
          </a:bodyPr>
          <a:lstStyle/>
          <a:p>
            <a:r>
              <a:rPr lang="en-US" sz="3600" dirty="0">
                <a:latin typeface="+mn-lt"/>
              </a:rPr>
              <a:t>Creating Special Expert Variables</a:t>
            </a:r>
          </a:p>
        </p:txBody>
      </p:sp>
      <p:sp>
        <p:nvSpPr>
          <p:cNvPr id="4" name="Slide Number Placeholder 3"/>
          <p:cNvSpPr>
            <a:spLocks noGrp="1"/>
          </p:cNvSpPr>
          <p:nvPr>
            <p:ph type="sldNum" sz="quarter" idx="4294967295"/>
          </p:nvPr>
        </p:nvSpPr>
        <p:spPr>
          <a:xfrm>
            <a:off x="3810000" y="6619875"/>
            <a:ext cx="1524000" cy="238125"/>
          </a:xfrm>
        </p:spPr>
        <p:txBody>
          <a:bodyPr/>
          <a:lstStyle/>
          <a:p>
            <a:fld id="{02330697-FC26-4454-A3BE-90B07819C49A}" type="slidenum">
              <a:rPr lang="en-US" smtClean="0"/>
              <a:pPr/>
              <a:t>14</a:t>
            </a:fld>
            <a:endParaRPr lang="en-US" dirty="0"/>
          </a:p>
        </p:txBody>
      </p:sp>
      <p:sp>
        <p:nvSpPr>
          <p:cNvPr id="5" name="Content Placeholder 4"/>
          <p:cNvSpPr>
            <a:spLocks noGrp="1"/>
          </p:cNvSpPr>
          <p:nvPr>
            <p:ph idx="1"/>
          </p:nvPr>
        </p:nvSpPr>
        <p:spPr>
          <a:xfrm>
            <a:off x="301336" y="1218916"/>
            <a:ext cx="8405812" cy="5252221"/>
          </a:xfrm>
        </p:spPr>
        <p:txBody>
          <a:bodyPr>
            <a:normAutofit fontScale="92500" lnSpcReduction="20000"/>
          </a:bodyPr>
          <a:lstStyle/>
          <a:p>
            <a:r>
              <a:rPr lang="en-US" sz="2600" dirty="0"/>
              <a:t>An important part of modeling is the creation of special variables: nontrivial/nonlinear combinations of data that likely relate to the target</a:t>
            </a:r>
          </a:p>
          <a:p>
            <a:endParaRPr lang="en-US" sz="1800" dirty="0"/>
          </a:p>
          <a:p>
            <a:r>
              <a:rPr lang="en-US" sz="2600" dirty="0"/>
              <a:t>Examples are</a:t>
            </a:r>
          </a:p>
          <a:p>
            <a:pPr lvl="1"/>
            <a:r>
              <a:rPr lang="en-US" sz="2200" dirty="0"/>
              <a:t>Ratios (balance/limit, payment/balance,…)</a:t>
            </a:r>
          </a:p>
          <a:p>
            <a:pPr lvl="1"/>
            <a:r>
              <a:rPr lang="en-US" sz="2200" dirty="0"/>
              <a:t>Velocities (# events in various time windows)</a:t>
            </a:r>
          </a:p>
          <a:p>
            <a:pPr lvl="1"/>
            <a:r>
              <a:rPr lang="en-US" sz="2200" dirty="0"/>
              <a:t>Max/</a:t>
            </a:r>
            <a:r>
              <a:rPr lang="en-US" sz="2200" dirty="0" err="1"/>
              <a:t>mins</a:t>
            </a:r>
            <a:r>
              <a:rPr lang="en-US" sz="2200" dirty="0"/>
              <a:t> (max(#connections,10)…)</a:t>
            </a:r>
          </a:p>
          <a:p>
            <a:pPr lvl="1"/>
            <a:r>
              <a:rPr lang="en-US" sz="2200" dirty="0"/>
              <a:t>Logarithms (log(income), log(max(purchase))…)</a:t>
            </a:r>
          </a:p>
          <a:p>
            <a:endParaRPr lang="en-US" sz="1800" dirty="0"/>
          </a:p>
          <a:p>
            <a:r>
              <a:rPr lang="en-US" sz="2600" dirty="0"/>
              <a:t>Much of the art of modeling is in creating special variables. Requires</a:t>
            </a:r>
          </a:p>
          <a:p>
            <a:pPr lvl="1"/>
            <a:r>
              <a:rPr lang="en-US" sz="2200" dirty="0"/>
              <a:t>Good domain knowledge (dynamics of process, human behavior)</a:t>
            </a:r>
          </a:p>
          <a:p>
            <a:pPr lvl="1"/>
            <a:r>
              <a:rPr lang="en-US" sz="2200" dirty="0"/>
              <a:t>Clear understanding of the business objective/target/use</a:t>
            </a:r>
          </a:p>
          <a:p>
            <a:pPr lvl="1"/>
            <a:r>
              <a:rPr lang="en-US" sz="2200" dirty="0"/>
              <a:t>Understanding of the strengths/weaknesses of the modeling techniques</a:t>
            </a:r>
          </a:p>
          <a:p>
            <a:pPr lvl="1"/>
            <a:r>
              <a:rPr lang="en-US" sz="2200" dirty="0"/>
              <a:t>Deep understanding of the data: sources, cleanliness, idiosyncrasies, limitations…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81298" y="342698"/>
            <a:ext cx="8405812" cy="319088"/>
          </a:xfrm>
        </p:spPr>
        <p:txBody>
          <a:bodyPr>
            <a:noAutofit/>
          </a:bodyPr>
          <a:lstStyle/>
          <a:p>
            <a:r>
              <a:rPr lang="en-US" sz="3600" dirty="0">
                <a:latin typeface="Calibri" panose="020F0502020204030204" pitchFamily="34" charset="0"/>
                <a:cs typeface="Calibri" panose="020F0502020204030204" pitchFamily="34" charset="0"/>
              </a:rPr>
              <a:t>Must Go Back in Time to Build Data Records</a:t>
            </a:r>
          </a:p>
        </p:txBody>
      </p:sp>
      <p:sp>
        <p:nvSpPr>
          <p:cNvPr id="4" name="Slide Number Placeholder 3"/>
          <p:cNvSpPr>
            <a:spLocks noGrp="1"/>
          </p:cNvSpPr>
          <p:nvPr>
            <p:ph type="sldNum" sz="quarter" idx="4294967295"/>
          </p:nvPr>
        </p:nvSpPr>
        <p:spPr>
          <a:xfrm>
            <a:off x="7404969" y="6480183"/>
            <a:ext cx="1524000" cy="238125"/>
          </a:xfrm>
        </p:spPr>
        <p:txBody>
          <a:bodyPr/>
          <a:lstStyle/>
          <a:p>
            <a:fld id="{02330697-FC26-4454-A3BE-90B07819C49A}" type="slidenum">
              <a:rPr lang="en-US" smtClean="0"/>
              <a:pPr/>
              <a:t>15</a:t>
            </a:fld>
            <a:endParaRPr lang="en-US" dirty="0"/>
          </a:p>
        </p:txBody>
      </p:sp>
      <p:cxnSp>
        <p:nvCxnSpPr>
          <p:cNvPr id="8" name="Straight Arrow Connector 7"/>
          <p:cNvCxnSpPr/>
          <p:nvPr/>
        </p:nvCxnSpPr>
        <p:spPr bwMode="auto">
          <a:xfrm flipV="1">
            <a:off x="2032348" y="2494448"/>
            <a:ext cx="5766955" cy="20782"/>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1" name="TextBox 10"/>
          <p:cNvSpPr txBox="1"/>
          <p:nvPr/>
        </p:nvSpPr>
        <p:spPr>
          <a:xfrm>
            <a:off x="1860991" y="2544246"/>
            <a:ext cx="415115" cy="215444"/>
          </a:xfrm>
          <a:prstGeom prst="rect">
            <a:avLst/>
          </a:prstGeom>
          <a:noFill/>
        </p:spPr>
        <p:txBody>
          <a:bodyPr wrap="none" lIns="0" tIns="0" rIns="0" bIns="0" rtlCol="0" anchor="b" anchorCtr="0">
            <a:spAutoFit/>
          </a:bodyPr>
          <a:lstStyle/>
          <a:p>
            <a:pPr algn="ctr"/>
            <a:r>
              <a:rPr lang="en-US" sz="1400" b="1" dirty="0"/>
              <a:t>Time</a:t>
            </a:r>
          </a:p>
        </p:txBody>
      </p:sp>
      <p:sp>
        <p:nvSpPr>
          <p:cNvPr id="14" name="TextBox 13"/>
          <p:cNvSpPr txBox="1"/>
          <p:nvPr/>
        </p:nvSpPr>
        <p:spPr>
          <a:xfrm>
            <a:off x="7653830" y="2577575"/>
            <a:ext cx="426027" cy="307777"/>
          </a:xfrm>
          <a:prstGeom prst="rect">
            <a:avLst/>
          </a:prstGeom>
          <a:noFill/>
        </p:spPr>
        <p:txBody>
          <a:bodyPr wrap="square" lIns="0" tIns="0" rIns="0" bIns="0" rtlCol="0" anchor="b" anchorCtr="0">
            <a:spAutoFit/>
          </a:bodyPr>
          <a:lstStyle/>
          <a:p>
            <a:pPr algn="ctr"/>
            <a:r>
              <a:rPr lang="en-US" sz="1000" b="1" dirty="0"/>
              <a:t>Really</a:t>
            </a:r>
          </a:p>
          <a:p>
            <a:pPr algn="ctr"/>
            <a:r>
              <a:rPr lang="en-US" sz="1000" b="1" dirty="0"/>
              <a:t>today</a:t>
            </a:r>
          </a:p>
        </p:txBody>
      </p:sp>
      <p:grpSp>
        <p:nvGrpSpPr>
          <p:cNvPr id="2" name="Group 1">
            <a:extLst>
              <a:ext uri="{FF2B5EF4-FFF2-40B4-BE49-F238E27FC236}">
                <a16:creationId xmlns:a16="http://schemas.microsoft.com/office/drawing/2014/main" id="{D2213C24-1178-3F40-97BE-75FE97CFD4D5}"/>
              </a:ext>
            </a:extLst>
          </p:cNvPr>
          <p:cNvGrpSpPr/>
          <p:nvPr/>
        </p:nvGrpSpPr>
        <p:grpSpPr>
          <a:xfrm>
            <a:off x="2037476" y="1733818"/>
            <a:ext cx="3180992" cy="1706599"/>
            <a:chOff x="2095731" y="1282009"/>
            <a:chExt cx="3180992" cy="1706599"/>
          </a:xfrm>
        </p:grpSpPr>
        <p:sp>
          <p:nvSpPr>
            <p:cNvPr id="12" name="TextBox 11"/>
            <p:cNvSpPr txBox="1"/>
            <p:nvPr/>
          </p:nvSpPr>
          <p:spPr>
            <a:xfrm>
              <a:off x="2775722" y="2205498"/>
              <a:ext cx="394339" cy="153888"/>
            </a:xfrm>
            <a:prstGeom prst="rect">
              <a:avLst/>
            </a:prstGeom>
            <a:noFill/>
          </p:spPr>
          <p:txBody>
            <a:bodyPr wrap="none" lIns="0" tIns="0" rIns="0" bIns="0" rtlCol="0" anchor="b" anchorCtr="0">
              <a:spAutoFit/>
            </a:bodyPr>
            <a:lstStyle/>
            <a:p>
              <a:pPr algn="ctr"/>
              <a:r>
                <a:rPr lang="en-US" sz="1000" b="1" dirty="0"/>
                <a:t>“Past”</a:t>
              </a:r>
            </a:p>
          </p:txBody>
        </p:sp>
        <p:sp>
          <p:nvSpPr>
            <p:cNvPr id="13" name="TextBox 12"/>
            <p:cNvSpPr txBox="1"/>
            <p:nvPr/>
          </p:nvSpPr>
          <p:spPr>
            <a:xfrm>
              <a:off x="4392853" y="2202034"/>
              <a:ext cx="524182" cy="153888"/>
            </a:xfrm>
            <a:prstGeom prst="rect">
              <a:avLst/>
            </a:prstGeom>
            <a:noFill/>
          </p:spPr>
          <p:txBody>
            <a:bodyPr wrap="none" lIns="0" tIns="0" rIns="0" bIns="0" rtlCol="0" anchor="b" anchorCtr="0">
              <a:spAutoFit/>
            </a:bodyPr>
            <a:lstStyle/>
            <a:p>
              <a:pPr algn="ctr"/>
              <a:r>
                <a:rPr lang="en-US" sz="1000" b="1" dirty="0"/>
                <a:t>“Future”</a:t>
              </a:r>
            </a:p>
          </p:txBody>
        </p:sp>
        <p:grpSp>
          <p:nvGrpSpPr>
            <p:cNvPr id="57" name="Group 56"/>
            <p:cNvGrpSpPr/>
            <p:nvPr/>
          </p:nvGrpSpPr>
          <p:grpSpPr>
            <a:xfrm>
              <a:off x="2095731" y="1282009"/>
              <a:ext cx="3180992" cy="1706599"/>
              <a:chOff x="3550734" y="1402773"/>
              <a:chExt cx="3180992" cy="1706599"/>
            </a:xfrm>
          </p:grpSpPr>
          <p:grpSp>
            <p:nvGrpSpPr>
              <p:cNvPr id="51" name="Group 50"/>
              <p:cNvGrpSpPr/>
              <p:nvPr/>
            </p:nvGrpSpPr>
            <p:grpSpPr>
              <a:xfrm>
                <a:off x="3550734" y="1402773"/>
                <a:ext cx="3180992" cy="1706599"/>
                <a:chOff x="3550734" y="1402773"/>
                <a:chExt cx="3180992" cy="1706599"/>
              </a:xfrm>
            </p:grpSpPr>
            <p:cxnSp>
              <p:nvCxnSpPr>
                <p:cNvPr id="10" name="Straight Connector 9"/>
                <p:cNvCxnSpPr>
                  <a:cxnSpLocks/>
                </p:cNvCxnSpPr>
                <p:nvPr/>
              </p:nvCxnSpPr>
              <p:spPr bwMode="auto">
                <a:xfrm>
                  <a:off x="5348155" y="1510204"/>
                  <a:ext cx="13555" cy="942050"/>
                </a:xfrm>
                <a:prstGeom prst="line">
                  <a:avLst/>
                </a:prstGeom>
                <a:solidFill>
                  <a:schemeClr val="accent1"/>
                </a:solidFill>
                <a:ln w="19050" cap="rnd" cmpd="sng" algn="ctr">
                  <a:solidFill>
                    <a:schemeClr val="tx1"/>
                  </a:solidFill>
                  <a:prstDash val="solid"/>
                  <a:round/>
                  <a:headEnd type="none" w="sm" len="sm"/>
                  <a:tailEnd type="none" w="sm" len="sm"/>
                </a:ln>
                <a:effectLst/>
              </p:spPr>
            </p:cxnSp>
            <p:sp>
              <p:nvSpPr>
                <p:cNvPr id="15" name="TextBox 14"/>
                <p:cNvSpPr txBox="1"/>
                <p:nvPr/>
              </p:nvSpPr>
              <p:spPr>
                <a:xfrm>
                  <a:off x="4810992" y="2493819"/>
                  <a:ext cx="1160574" cy="615553"/>
                </a:xfrm>
                <a:prstGeom prst="rect">
                  <a:avLst/>
                </a:prstGeom>
                <a:noFill/>
              </p:spPr>
              <p:txBody>
                <a:bodyPr wrap="none" lIns="0" tIns="0" rIns="0" bIns="0" rtlCol="0" anchor="b" anchorCtr="0">
                  <a:spAutoFit/>
                </a:bodyPr>
                <a:lstStyle/>
                <a:p>
                  <a:pPr algn="ctr"/>
                  <a:r>
                    <a:rPr lang="en-US" sz="1000" b="1" dirty="0">
                      <a:solidFill>
                        <a:srgbClr val="FF0000"/>
                      </a:solidFill>
                    </a:rPr>
                    <a:t>Pretend</a:t>
                  </a:r>
                </a:p>
                <a:p>
                  <a:pPr algn="ctr"/>
                  <a:r>
                    <a:rPr lang="en-US" sz="1000" b="1" dirty="0">
                      <a:solidFill>
                        <a:srgbClr val="FF0000"/>
                      </a:solidFill>
                    </a:rPr>
                    <a:t>you’re</a:t>
                  </a:r>
                </a:p>
                <a:p>
                  <a:pPr algn="ctr"/>
                  <a:r>
                    <a:rPr lang="en-US" sz="1000" b="1" dirty="0">
                      <a:solidFill>
                        <a:srgbClr val="FF0000"/>
                      </a:solidFill>
                    </a:rPr>
                    <a:t>here</a:t>
                  </a:r>
                </a:p>
                <a:p>
                  <a:pPr algn="ctr"/>
                  <a:r>
                    <a:rPr lang="en-US" sz="1000" b="1" dirty="0">
                      <a:solidFill>
                        <a:srgbClr val="FF0000"/>
                      </a:solidFill>
                    </a:rPr>
                    <a:t>(observation point)</a:t>
                  </a:r>
                </a:p>
              </p:txBody>
            </p:sp>
            <p:sp>
              <p:nvSpPr>
                <p:cNvPr id="16" name="TextBox 15"/>
                <p:cNvSpPr txBox="1"/>
                <p:nvPr/>
              </p:nvSpPr>
              <p:spPr>
                <a:xfrm>
                  <a:off x="4208318" y="1402773"/>
                  <a:ext cx="496932" cy="153888"/>
                </a:xfrm>
                <a:prstGeom prst="rect">
                  <a:avLst/>
                </a:prstGeom>
                <a:noFill/>
              </p:spPr>
              <p:txBody>
                <a:bodyPr wrap="none" lIns="0" tIns="0" rIns="0" bIns="0" rtlCol="0" anchor="b" anchorCtr="0">
                  <a:spAutoFit/>
                </a:bodyPr>
                <a:lstStyle/>
                <a:p>
                  <a:pPr algn="ctr"/>
                  <a:r>
                    <a:rPr lang="en-US" sz="1000" b="1" dirty="0">
                      <a:solidFill>
                        <a:srgbClr val="FF0000"/>
                      </a:solidFill>
                    </a:rPr>
                    <a:t>Use this</a:t>
                  </a:r>
                </a:p>
              </p:txBody>
            </p:sp>
            <p:sp>
              <p:nvSpPr>
                <p:cNvPr id="17" name="TextBox 16"/>
                <p:cNvSpPr txBox="1"/>
                <p:nvPr/>
              </p:nvSpPr>
              <p:spPr>
                <a:xfrm>
                  <a:off x="5611092" y="1423556"/>
                  <a:ext cx="881652" cy="153888"/>
                </a:xfrm>
                <a:prstGeom prst="rect">
                  <a:avLst/>
                </a:prstGeom>
                <a:noFill/>
              </p:spPr>
              <p:txBody>
                <a:bodyPr wrap="none" lIns="0" tIns="0" rIns="0" bIns="0" rtlCol="0" anchor="b" anchorCtr="0">
                  <a:spAutoFit/>
                </a:bodyPr>
                <a:lstStyle/>
                <a:p>
                  <a:pPr algn="ctr"/>
                  <a:r>
                    <a:rPr lang="en-US" sz="1000" b="1" dirty="0">
                      <a:solidFill>
                        <a:srgbClr val="FF0000"/>
                      </a:solidFill>
                    </a:rPr>
                    <a:t>To predict this</a:t>
                  </a:r>
                </a:p>
              </p:txBody>
            </p:sp>
            <p:grpSp>
              <p:nvGrpSpPr>
                <p:cNvPr id="33" name="Group 32"/>
                <p:cNvGrpSpPr/>
                <p:nvPr/>
              </p:nvGrpSpPr>
              <p:grpSpPr>
                <a:xfrm>
                  <a:off x="3550734" y="1650423"/>
                  <a:ext cx="3180992" cy="132629"/>
                  <a:chOff x="3114315" y="3905250"/>
                  <a:chExt cx="3180992" cy="132629"/>
                </a:xfrm>
              </p:grpSpPr>
              <p:cxnSp>
                <p:nvCxnSpPr>
                  <p:cNvPr id="19" name="Straight Connector 18"/>
                  <p:cNvCxnSpPr/>
                  <p:nvPr/>
                </p:nvCxnSpPr>
                <p:spPr bwMode="auto">
                  <a:xfrm>
                    <a:off x="3117273" y="3906982"/>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23" name="Straight Connector 22"/>
                  <p:cNvCxnSpPr/>
                  <p:nvPr/>
                </p:nvCxnSpPr>
                <p:spPr bwMode="auto">
                  <a:xfrm flipV="1">
                    <a:off x="4969885" y="3905250"/>
                    <a:ext cx="1323758" cy="1733"/>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29" name="Straight Connector 28"/>
                  <p:cNvCxnSpPr/>
                  <p:nvPr/>
                </p:nvCxnSpPr>
                <p:spPr bwMode="auto">
                  <a:xfrm rot="5400000">
                    <a:off x="6232167" y="3969762"/>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30" name="Straight Connector 29"/>
                  <p:cNvCxnSpPr/>
                  <p:nvPr/>
                </p:nvCxnSpPr>
                <p:spPr bwMode="auto">
                  <a:xfrm rot="5400000">
                    <a:off x="4906677" y="397257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31" name="Straight Connector 30"/>
                  <p:cNvCxnSpPr/>
                  <p:nvPr/>
                </p:nvCxnSpPr>
                <p:spPr bwMode="auto">
                  <a:xfrm rot="5400000">
                    <a:off x="3052763" y="3973442"/>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32" name="Straight Connector 31"/>
                  <p:cNvCxnSpPr/>
                  <p:nvPr/>
                </p:nvCxnSpPr>
                <p:spPr bwMode="auto">
                  <a:xfrm rot="5400000">
                    <a:off x="4799736" y="3974740"/>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sp>
            <p:nvSpPr>
              <p:cNvPr id="34" name="TextBox 33"/>
              <p:cNvSpPr txBox="1"/>
              <p:nvPr/>
            </p:nvSpPr>
            <p:spPr>
              <a:xfrm>
                <a:off x="3990109" y="1724890"/>
                <a:ext cx="896079" cy="153888"/>
              </a:xfrm>
              <a:prstGeom prst="rect">
                <a:avLst/>
              </a:prstGeom>
              <a:noFill/>
            </p:spPr>
            <p:txBody>
              <a:bodyPr wrap="none" lIns="0" tIns="0" rIns="0" bIns="0" rtlCol="0" anchor="b" anchorCtr="0">
                <a:spAutoFit/>
              </a:bodyPr>
              <a:lstStyle/>
              <a:p>
                <a:pPr algn="ctr"/>
                <a:r>
                  <a:rPr lang="en-US" sz="1000" b="1" dirty="0"/>
                  <a:t>Model inputs x</a:t>
                </a:r>
              </a:p>
            </p:txBody>
          </p:sp>
          <p:sp>
            <p:nvSpPr>
              <p:cNvPr id="35" name="TextBox 34"/>
              <p:cNvSpPr txBox="1"/>
              <p:nvPr/>
            </p:nvSpPr>
            <p:spPr>
              <a:xfrm>
                <a:off x="5642263" y="1704111"/>
                <a:ext cx="912109" cy="153888"/>
              </a:xfrm>
              <a:prstGeom prst="rect">
                <a:avLst/>
              </a:prstGeom>
              <a:noFill/>
            </p:spPr>
            <p:txBody>
              <a:bodyPr wrap="none" lIns="0" tIns="0" rIns="0" bIns="0" rtlCol="0" anchor="b" anchorCtr="0">
                <a:spAutoFit/>
              </a:bodyPr>
              <a:lstStyle/>
              <a:p>
                <a:pPr algn="ctr"/>
                <a:r>
                  <a:rPr lang="en-US" sz="1000" b="1" dirty="0"/>
                  <a:t>Model output y</a:t>
                </a:r>
              </a:p>
            </p:txBody>
          </p:sp>
        </p:grpSp>
      </p:grpSp>
      <p:sp>
        <p:nvSpPr>
          <p:cNvPr id="38" name="TextBox 37"/>
          <p:cNvSpPr txBox="1"/>
          <p:nvPr/>
        </p:nvSpPr>
        <p:spPr>
          <a:xfrm>
            <a:off x="2199778" y="3892309"/>
            <a:ext cx="496932" cy="153888"/>
          </a:xfrm>
          <a:prstGeom prst="rect">
            <a:avLst/>
          </a:prstGeom>
          <a:noFill/>
        </p:spPr>
        <p:txBody>
          <a:bodyPr wrap="none" lIns="0" tIns="0" rIns="0" bIns="0" rtlCol="0" anchor="b" anchorCtr="0">
            <a:spAutoFit/>
          </a:bodyPr>
          <a:lstStyle/>
          <a:p>
            <a:pPr algn="ctr"/>
            <a:r>
              <a:rPr lang="en-US" sz="1000" b="1" dirty="0">
                <a:solidFill>
                  <a:srgbClr val="FF0000"/>
                </a:solidFill>
              </a:rPr>
              <a:t>Use this</a:t>
            </a:r>
          </a:p>
        </p:txBody>
      </p:sp>
      <p:sp>
        <p:nvSpPr>
          <p:cNvPr id="39" name="TextBox 38"/>
          <p:cNvSpPr txBox="1"/>
          <p:nvPr/>
        </p:nvSpPr>
        <p:spPr>
          <a:xfrm>
            <a:off x="3602552" y="3913092"/>
            <a:ext cx="881652" cy="153888"/>
          </a:xfrm>
          <a:prstGeom prst="rect">
            <a:avLst/>
          </a:prstGeom>
          <a:noFill/>
        </p:spPr>
        <p:txBody>
          <a:bodyPr wrap="none" lIns="0" tIns="0" rIns="0" bIns="0" rtlCol="0" anchor="b" anchorCtr="0">
            <a:spAutoFit/>
          </a:bodyPr>
          <a:lstStyle/>
          <a:p>
            <a:pPr algn="ctr"/>
            <a:r>
              <a:rPr lang="en-US" sz="1000" b="1" dirty="0">
                <a:solidFill>
                  <a:srgbClr val="FF0000"/>
                </a:solidFill>
              </a:rPr>
              <a:t>To predict this</a:t>
            </a:r>
          </a:p>
        </p:txBody>
      </p:sp>
      <p:grpSp>
        <p:nvGrpSpPr>
          <p:cNvPr id="40" name="Group 39"/>
          <p:cNvGrpSpPr/>
          <p:nvPr/>
        </p:nvGrpSpPr>
        <p:grpSpPr>
          <a:xfrm>
            <a:off x="1542194" y="4139959"/>
            <a:ext cx="3180992" cy="132629"/>
            <a:chOff x="3114315" y="3905250"/>
            <a:chExt cx="3180992" cy="132629"/>
          </a:xfrm>
        </p:grpSpPr>
        <p:cxnSp>
          <p:nvCxnSpPr>
            <p:cNvPr id="41" name="Straight Connector 40"/>
            <p:cNvCxnSpPr/>
            <p:nvPr/>
          </p:nvCxnSpPr>
          <p:spPr bwMode="auto">
            <a:xfrm>
              <a:off x="3117273" y="3906982"/>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2" name="Straight Connector 41"/>
            <p:cNvCxnSpPr/>
            <p:nvPr/>
          </p:nvCxnSpPr>
          <p:spPr bwMode="auto">
            <a:xfrm flipV="1">
              <a:off x="4969885" y="3905250"/>
              <a:ext cx="1323758" cy="1733"/>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3" name="Straight Connector 42"/>
            <p:cNvCxnSpPr/>
            <p:nvPr/>
          </p:nvCxnSpPr>
          <p:spPr bwMode="auto">
            <a:xfrm rot="5400000">
              <a:off x="6232167" y="3969762"/>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4" name="Straight Connector 43"/>
            <p:cNvCxnSpPr/>
            <p:nvPr/>
          </p:nvCxnSpPr>
          <p:spPr bwMode="auto">
            <a:xfrm rot="5400000">
              <a:off x="4906677" y="397257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5" name="Straight Connector 44"/>
            <p:cNvCxnSpPr/>
            <p:nvPr/>
          </p:nvCxnSpPr>
          <p:spPr bwMode="auto">
            <a:xfrm rot="5400000">
              <a:off x="3052763" y="3973442"/>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46" name="Straight Connector 45"/>
            <p:cNvCxnSpPr/>
            <p:nvPr/>
          </p:nvCxnSpPr>
          <p:spPr bwMode="auto">
            <a:xfrm rot="5400000">
              <a:off x="4799736" y="3974740"/>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sp>
        <p:nvSpPr>
          <p:cNvPr id="47" name="TextBox 46"/>
          <p:cNvSpPr txBox="1"/>
          <p:nvPr/>
        </p:nvSpPr>
        <p:spPr>
          <a:xfrm>
            <a:off x="1981569" y="4214426"/>
            <a:ext cx="896079" cy="153888"/>
          </a:xfrm>
          <a:prstGeom prst="rect">
            <a:avLst/>
          </a:prstGeom>
          <a:noFill/>
        </p:spPr>
        <p:txBody>
          <a:bodyPr wrap="none" lIns="0" tIns="0" rIns="0" bIns="0" rtlCol="0" anchor="b" anchorCtr="0">
            <a:spAutoFit/>
          </a:bodyPr>
          <a:lstStyle/>
          <a:p>
            <a:pPr algn="ctr"/>
            <a:r>
              <a:rPr lang="en-US" sz="1000" b="1" dirty="0"/>
              <a:t>Model inputs x</a:t>
            </a:r>
          </a:p>
        </p:txBody>
      </p:sp>
      <p:sp>
        <p:nvSpPr>
          <p:cNvPr id="48" name="TextBox 47"/>
          <p:cNvSpPr txBox="1"/>
          <p:nvPr/>
        </p:nvSpPr>
        <p:spPr>
          <a:xfrm>
            <a:off x="3633723" y="4193647"/>
            <a:ext cx="912109" cy="153888"/>
          </a:xfrm>
          <a:prstGeom prst="rect">
            <a:avLst/>
          </a:prstGeom>
          <a:noFill/>
        </p:spPr>
        <p:txBody>
          <a:bodyPr wrap="none" lIns="0" tIns="0" rIns="0" bIns="0" rtlCol="0" anchor="b" anchorCtr="0">
            <a:spAutoFit/>
          </a:bodyPr>
          <a:lstStyle/>
          <a:p>
            <a:pPr algn="ctr"/>
            <a:r>
              <a:rPr lang="en-US" sz="1000" b="1" dirty="0"/>
              <a:t>Model output y</a:t>
            </a:r>
          </a:p>
        </p:txBody>
      </p:sp>
      <p:sp>
        <p:nvSpPr>
          <p:cNvPr id="49" name="TextBox 48"/>
          <p:cNvSpPr txBox="1"/>
          <p:nvPr/>
        </p:nvSpPr>
        <p:spPr>
          <a:xfrm>
            <a:off x="592652" y="4134762"/>
            <a:ext cx="716972" cy="246221"/>
          </a:xfrm>
          <a:prstGeom prst="rect">
            <a:avLst/>
          </a:prstGeom>
          <a:noFill/>
        </p:spPr>
        <p:txBody>
          <a:bodyPr wrap="square" lIns="0" tIns="0" rIns="0" bIns="0" rtlCol="0" anchor="b" anchorCtr="0">
            <a:spAutoFit/>
          </a:bodyPr>
          <a:lstStyle/>
          <a:p>
            <a:pPr algn="ctr"/>
            <a:r>
              <a:rPr lang="en-US" sz="1600" dirty="0"/>
              <a:t>This:</a:t>
            </a:r>
          </a:p>
        </p:txBody>
      </p:sp>
      <p:sp>
        <p:nvSpPr>
          <p:cNvPr id="62" name="TextBox 61"/>
          <p:cNvSpPr txBox="1"/>
          <p:nvPr/>
        </p:nvSpPr>
        <p:spPr>
          <a:xfrm>
            <a:off x="4727085" y="4120908"/>
            <a:ext cx="4128655" cy="246221"/>
          </a:xfrm>
          <a:prstGeom prst="rect">
            <a:avLst/>
          </a:prstGeom>
          <a:noFill/>
        </p:spPr>
        <p:txBody>
          <a:bodyPr wrap="square" lIns="0" tIns="0" rIns="0" bIns="0" rtlCol="0" anchor="b" anchorCtr="0">
            <a:spAutoFit/>
          </a:bodyPr>
          <a:lstStyle/>
          <a:p>
            <a:pPr algn="ctr"/>
            <a:r>
              <a:rPr lang="en-US" sz="1600" dirty="0"/>
              <a:t>is a data record for building the model</a:t>
            </a:r>
          </a:p>
        </p:txBody>
      </p:sp>
      <p:sp>
        <p:nvSpPr>
          <p:cNvPr id="63" name="TextBox 62"/>
          <p:cNvSpPr txBox="1"/>
          <p:nvPr/>
        </p:nvSpPr>
        <p:spPr>
          <a:xfrm>
            <a:off x="293723" y="4751389"/>
            <a:ext cx="8118764" cy="1723549"/>
          </a:xfrm>
          <a:prstGeom prst="rect">
            <a:avLst/>
          </a:prstGeom>
          <a:noFill/>
        </p:spPr>
        <p:txBody>
          <a:bodyPr wrap="square" lIns="0" tIns="0" rIns="0" bIns="0" rtlCol="0" anchor="b" anchorCtr="0">
            <a:spAutoFit/>
          </a:bodyPr>
          <a:lstStyle/>
          <a:p>
            <a:endParaRPr lang="en-US" sz="1600" b="1" dirty="0"/>
          </a:p>
          <a:p>
            <a:r>
              <a:rPr lang="en-US" sz="1600" dirty="0"/>
              <a:t>The records look like this: 	(x</a:t>
            </a:r>
            <a:r>
              <a:rPr lang="en-US" sz="1600" baseline="-25000" dirty="0"/>
              <a:t>1</a:t>
            </a:r>
            <a:r>
              <a:rPr lang="en-US" sz="1600" dirty="0"/>
              <a:t>,x</a:t>
            </a:r>
            <a:r>
              <a:rPr lang="en-US" sz="1600" baseline="-25000" dirty="0"/>
              <a:t>2</a:t>
            </a:r>
            <a:r>
              <a:rPr lang="en-US" sz="1600" dirty="0"/>
              <a:t>,x</a:t>
            </a:r>
            <a:r>
              <a:rPr lang="en-US" sz="1600" baseline="-25000" dirty="0"/>
              <a:t>3</a:t>
            </a:r>
            <a:r>
              <a:rPr lang="en-US" sz="1600" dirty="0"/>
              <a:t>,…,</a:t>
            </a:r>
            <a:r>
              <a:rPr lang="en-US" sz="1600" dirty="0" err="1"/>
              <a:t>x</a:t>
            </a:r>
            <a:r>
              <a:rPr lang="en-US" sz="1600" baseline="-25000" dirty="0" err="1"/>
              <a:t>n</a:t>
            </a:r>
            <a:r>
              <a:rPr lang="en-US" sz="1600" dirty="0" err="1"/>
              <a:t>,y</a:t>
            </a:r>
            <a:r>
              <a:rPr lang="en-US" sz="1600" dirty="0"/>
              <a:t>)</a:t>
            </a:r>
          </a:p>
          <a:p>
            <a:r>
              <a:rPr lang="en-US" sz="1600" dirty="0"/>
              <a:t>			(x</a:t>
            </a:r>
            <a:r>
              <a:rPr lang="en-US" sz="1600" baseline="-25000" dirty="0"/>
              <a:t>1</a:t>
            </a:r>
            <a:r>
              <a:rPr lang="en-US" sz="1600" dirty="0"/>
              <a:t>,x</a:t>
            </a:r>
            <a:r>
              <a:rPr lang="en-US" sz="1600" baseline="-25000" dirty="0"/>
              <a:t>2</a:t>
            </a:r>
            <a:r>
              <a:rPr lang="en-US" sz="1600" dirty="0"/>
              <a:t>,x</a:t>
            </a:r>
            <a:r>
              <a:rPr lang="en-US" sz="1600" baseline="-25000" dirty="0"/>
              <a:t>3</a:t>
            </a:r>
            <a:r>
              <a:rPr lang="en-US" sz="1600" dirty="0"/>
              <a:t>,…,</a:t>
            </a:r>
            <a:r>
              <a:rPr lang="en-US" sz="1600" dirty="0" err="1"/>
              <a:t>x</a:t>
            </a:r>
            <a:r>
              <a:rPr lang="en-US" sz="1600" baseline="-25000" dirty="0" err="1"/>
              <a:t>n</a:t>
            </a:r>
            <a:r>
              <a:rPr lang="en-US" sz="1600" dirty="0" err="1"/>
              <a:t>,y</a:t>
            </a:r>
            <a:r>
              <a:rPr lang="en-US" sz="1600" dirty="0"/>
              <a:t>)</a:t>
            </a:r>
          </a:p>
          <a:p>
            <a:r>
              <a:rPr lang="en-US" sz="1600" dirty="0"/>
              <a:t>			(x1,x</a:t>
            </a:r>
            <a:r>
              <a:rPr lang="en-US" sz="1600" baseline="-25000" dirty="0"/>
              <a:t>2</a:t>
            </a:r>
            <a:r>
              <a:rPr lang="en-US" sz="1600" dirty="0"/>
              <a:t>,x</a:t>
            </a:r>
            <a:r>
              <a:rPr lang="en-US" sz="1600" baseline="-25000" dirty="0"/>
              <a:t>3</a:t>
            </a:r>
            <a:r>
              <a:rPr lang="en-US" sz="1600" dirty="0"/>
              <a:t>,…,</a:t>
            </a:r>
            <a:r>
              <a:rPr lang="en-US" sz="1600" dirty="0" err="1"/>
              <a:t>x</a:t>
            </a:r>
            <a:r>
              <a:rPr lang="en-US" sz="1600" baseline="-25000" dirty="0" err="1"/>
              <a:t>n</a:t>
            </a:r>
            <a:r>
              <a:rPr lang="en-US" sz="1600" dirty="0" err="1"/>
              <a:t>,y</a:t>
            </a:r>
            <a:r>
              <a:rPr lang="en-US" sz="1600" dirty="0"/>
              <a:t>)</a:t>
            </a:r>
          </a:p>
          <a:p>
            <a:r>
              <a:rPr lang="en-US" sz="1600" dirty="0"/>
              <a:t>		</a:t>
            </a:r>
          </a:p>
          <a:p>
            <a:r>
              <a:rPr lang="en-US" sz="1600" dirty="0"/>
              <a:t>	       </a:t>
            </a:r>
          </a:p>
          <a:p>
            <a:r>
              <a:rPr lang="en-US" sz="1600" dirty="0"/>
              <a:t>Make hundreds of thousands of records for model building</a:t>
            </a:r>
          </a:p>
        </p:txBody>
      </p:sp>
      <p:sp>
        <p:nvSpPr>
          <p:cNvPr id="36" name="TextBox 35"/>
          <p:cNvSpPr txBox="1"/>
          <p:nvPr/>
        </p:nvSpPr>
        <p:spPr>
          <a:xfrm>
            <a:off x="3114179" y="4297555"/>
            <a:ext cx="476091" cy="307777"/>
          </a:xfrm>
          <a:prstGeom prst="rect">
            <a:avLst/>
          </a:prstGeom>
          <a:noFill/>
        </p:spPr>
        <p:txBody>
          <a:bodyPr wrap="none" lIns="0" tIns="0" rIns="0" bIns="0" rtlCol="0" anchor="b" anchorCtr="0">
            <a:spAutoFit/>
          </a:bodyPr>
          <a:lstStyle/>
          <a:p>
            <a:pPr algn="ctr"/>
            <a:r>
              <a:rPr lang="en-US" sz="1000" b="1" dirty="0">
                <a:solidFill>
                  <a:srgbClr val="FF0000"/>
                </a:solidFill>
              </a:rPr>
              <a:t>Scoring</a:t>
            </a:r>
          </a:p>
          <a:p>
            <a:pPr algn="ctr"/>
            <a:r>
              <a:rPr lang="en-US" sz="1000" b="1" dirty="0">
                <a:solidFill>
                  <a:srgbClr val="FF0000"/>
                </a:solidFill>
              </a:rPr>
              <a:t>time</a:t>
            </a:r>
          </a:p>
        </p:txBody>
      </p:sp>
      <p:sp>
        <p:nvSpPr>
          <p:cNvPr id="37" name="TextBox 36"/>
          <p:cNvSpPr txBox="1"/>
          <p:nvPr/>
        </p:nvSpPr>
        <p:spPr>
          <a:xfrm>
            <a:off x="3969607" y="4838864"/>
            <a:ext cx="400751" cy="153888"/>
          </a:xfrm>
          <a:prstGeom prst="rect">
            <a:avLst/>
          </a:prstGeom>
          <a:noFill/>
        </p:spPr>
        <p:txBody>
          <a:bodyPr wrap="none" lIns="0" tIns="0" rIns="0" bIns="0" rtlCol="0" anchor="b" anchorCtr="0">
            <a:spAutoFit/>
          </a:bodyPr>
          <a:lstStyle/>
          <a:p>
            <a:pPr algn="ctr"/>
            <a:r>
              <a:rPr lang="en-US" sz="1000" b="1" dirty="0">
                <a:solidFill>
                  <a:srgbClr val="FF0000"/>
                </a:solidFill>
              </a:rPr>
              <a:t>output</a:t>
            </a:r>
          </a:p>
        </p:txBody>
      </p:sp>
      <p:sp>
        <p:nvSpPr>
          <p:cNvPr id="50" name="TextBox 49"/>
          <p:cNvSpPr txBox="1"/>
          <p:nvPr/>
        </p:nvSpPr>
        <p:spPr>
          <a:xfrm>
            <a:off x="3219829" y="4835401"/>
            <a:ext cx="384722" cy="153888"/>
          </a:xfrm>
          <a:prstGeom prst="rect">
            <a:avLst/>
          </a:prstGeom>
          <a:noFill/>
        </p:spPr>
        <p:txBody>
          <a:bodyPr wrap="none" lIns="0" tIns="0" rIns="0" bIns="0" rtlCol="0" anchor="b" anchorCtr="0">
            <a:spAutoFit/>
          </a:bodyPr>
          <a:lstStyle/>
          <a:p>
            <a:pPr algn="ctr"/>
            <a:r>
              <a:rPr lang="en-US" sz="1000" b="1" dirty="0">
                <a:solidFill>
                  <a:srgbClr val="FF0000"/>
                </a:solidFill>
              </a:rPr>
              <a:t>inputs</a:t>
            </a:r>
          </a:p>
        </p:txBody>
      </p:sp>
      <p:grpSp>
        <p:nvGrpSpPr>
          <p:cNvPr id="6" name="Group 5">
            <a:extLst>
              <a:ext uri="{FF2B5EF4-FFF2-40B4-BE49-F238E27FC236}">
                <a16:creationId xmlns:a16="http://schemas.microsoft.com/office/drawing/2014/main" id="{8A14AF38-FED2-B04A-A2E2-8CDCA22A485E}"/>
              </a:ext>
            </a:extLst>
          </p:cNvPr>
          <p:cNvGrpSpPr/>
          <p:nvPr/>
        </p:nvGrpSpPr>
        <p:grpSpPr>
          <a:xfrm>
            <a:off x="275600" y="943918"/>
            <a:ext cx="8538548" cy="2903540"/>
            <a:chOff x="300652" y="580664"/>
            <a:chExt cx="8538548" cy="2903540"/>
          </a:xfrm>
        </p:grpSpPr>
        <p:sp>
          <p:nvSpPr>
            <p:cNvPr id="3" name="Right Arrow 2">
              <a:extLst>
                <a:ext uri="{FF2B5EF4-FFF2-40B4-BE49-F238E27FC236}">
                  <a16:creationId xmlns:a16="http://schemas.microsoft.com/office/drawing/2014/main" id="{57BA21B4-8B74-5F46-8EBA-CE0F967F9876}"/>
                </a:ext>
              </a:extLst>
            </p:cNvPr>
            <p:cNvSpPr/>
            <p:nvPr/>
          </p:nvSpPr>
          <p:spPr>
            <a:xfrm>
              <a:off x="3888193" y="3133239"/>
              <a:ext cx="3277481" cy="350965"/>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36820" y="3223219"/>
              <a:ext cx="1663918" cy="153888"/>
            </a:xfrm>
            <a:prstGeom prst="rect">
              <a:avLst/>
            </a:prstGeom>
            <a:noFill/>
          </p:spPr>
          <p:txBody>
            <a:bodyPr wrap="none" lIns="0" tIns="0" rIns="0" bIns="0" rtlCol="0" anchor="b" anchorCtr="0">
              <a:spAutoFit/>
            </a:bodyPr>
            <a:lstStyle/>
            <a:p>
              <a:pPr algn="ctr"/>
              <a:r>
                <a:rPr lang="en-US" sz="1000" b="1" dirty="0"/>
                <a:t>Move the observation point</a:t>
              </a:r>
            </a:p>
          </p:txBody>
        </p:sp>
        <p:sp>
          <p:nvSpPr>
            <p:cNvPr id="55" name="Title 1"/>
            <p:cNvSpPr txBox="1">
              <a:spLocks/>
            </p:cNvSpPr>
            <p:nvPr/>
          </p:nvSpPr>
          <p:spPr bwMode="gray">
            <a:xfrm>
              <a:off x="300652" y="580664"/>
              <a:ext cx="8538548" cy="65365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2000" b="1" i="0" u="none" strike="noStrike" kern="0" cap="none" spc="0" normalizeH="0" baseline="0" noProof="0" dirty="0">
                  <a:ln>
                    <a:noFill/>
                  </a:ln>
                  <a:solidFill>
                    <a:schemeClr val="tx1"/>
                  </a:solidFill>
                  <a:effectLst/>
                  <a:uLnTx/>
                  <a:uFillTx/>
                  <a:latin typeface="+mj-lt"/>
                  <a:ea typeface="+mj-ea"/>
                  <a:cs typeface="ヒラギノ角ゴ Pro W3"/>
                </a:rPr>
                <a:t>Slide the Observation Point Across Time</a:t>
              </a:r>
              <a:r>
                <a:rPr lang="en-US" sz="2400" b="1" kern="0" dirty="0">
                  <a:latin typeface="+mj-lt"/>
                  <a:ea typeface="+mj-ea"/>
                  <a:cs typeface="ヒラギノ角ゴ Pro W3"/>
                </a:rPr>
                <a:t>; </a:t>
              </a:r>
              <a:r>
                <a:rPr lang="en-US" sz="2000" b="1" kern="0" dirty="0">
                  <a:latin typeface="+mj-lt"/>
                  <a:ea typeface="+mj-ea"/>
                  <a:cs typeface="ヒラギノ角ゴ Pro W3"/>
                </a:rPr>
                <a:t>Build as many records as possible</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tx1"/>
                  </a:solidFill>
                  <a:effectLst/>
                  <a:uLnTx/>
                  <a:uFillTx/>
                  <a:latin typeface="+mj-lt"/>
                  <a:ea typeface="+mj-ea"/>
                  <a:cs typeface="ヒラギノ角ゴ Pro W3"/>
                </a:rPr>
                <a:t>Makes models more robust, stable, invariant to seasonality</a:t>
              </a:r>
              <a:endParaRPr kumimoji="0" lang="en-US" sz="2400" b="1" i="0" u="none" strike="noStrike" kern="0" cap="none" spc="0" normalizeH="0" baseline="0" noProof="0" dirty="0">
                <a:ln>
                  <a:noFill/>
                </a:ln>
                <a:solidFill>
                  <a:schemeClr val="tx1"/>
                </a:solidFill>
                <a:effectLst/>
                <a:uLnTx/>
                <a:uFillTx/>
                <a:latin typeface="+mj-lt"/>
                <a:ea typeface="+mj-ea"/>
                <a:cs typeface="ヒラギノ角ゴ Pro W3"/>
              </a:endParaRPr>
            </a:p>
          </p:txBody>
        </p:sp>
      </p:grpSp>
      <p:sp>
        <p:nvSpPr>
          <p:cNvPr id="7" name="TextBox 6">
            <a:extLst>
              <a:ext uri="{FF2B5EF4-FFF2-40B4-BE49-F238E27FC236}">
                <a16:creationId xmlns:a16="http://schemas.microsoft.com/office/drawing/2014/main" id="{AABA727C-29A4-E04D-94EE-131A301D5DC0}"/>
              </a:ext>
            </a:extLst>
          </p:cNvPr>
          <p:cNvSpPr txBox="1"/>
          <p:nvPr/>
        </p:nvSpPr>
        <p:spPr>
          <a:xfrm>
            <a:off x="3494179" y="5635833"/>
            <a:ext cx="343364" cy="369332"/>
          </a:xfrm>
          <a:prstGeom prst="rect">
            <a:avLst/>
          </a:prstGeom>
          <a:noFill/>
        </p:spPr>
        <p:txBody>
          <a:bodyPr wrap="none" rtlCol="0">
            <a:spAutoFit/>
          </a:bodyPr>
          <a:lstStyle/>
          <a:p>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0" presetClass="path" presetSubtype="0" accel="50000" decel="50000" fill="hold" nodeType="afterEffect">
                                  <p:stCondLst>
                                    <p:cond delay="1000"/>
                                  </p:stCondLst>
                                  <p:childTnLst>
                                    <p:animMotion origin="layout" path="M 8.33333E-7 -4.07407E-6 L 0.27795 -0.00162 " pathEditMode="relative" rAng="0" ptsTypes="AA">
                                      <p:cBhvr>
                                        <p:cTn id="10" dur="2000" fill="hold"/>
                                        <p:tgtEl>
                                          <p:spTgt spid="2"/>
                                        </p:tgtEl>
                                        <p:attrNameLst>
                                          <p:attrName>ppt_x</p:attrName>
                                          <p:attrName>ppt_y</p:attrName>
                                        </p:attrNameLst>
                                      </p:cBhvr>
                                      <p:rCtr x="1388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2"/>
          <p:cNvPicPr>
            <a:picLocks noChangeAspect="1" noChangeArrowheads="1"/>
          </p:cNvPicPr>
          <p:nvPr/>
        </p:nvPicPr>
        <p:blipFill>
          <a:blip r:embed="rId2" cstate="print"/>
          <a:srcRect/>
          <a:stretch>
            <a:fillRect/>
          </a:stretch>
        </p:blipFill>
        <p:spPr bwMode="auto">
          <a:xfrm>
            <a:off x="4800747" y="928470"/>
            <a:ext cx="4202421" cy="1413165"/>
          </a:xfrm>
          <a:prstGeom prst="rect">
            <a:avLst/>
          </a:prstGeom>
          <a:noFill/>
          <a:ln w="9525">
            <a:noFill/>
            <a:miter lim="800000"/>
            <a:headEnd/>
            <a:tailEnd/>
          </a:ln>
          <a:effectLst/>
        </p:spPr>
      </p:pic>
      <p:sp>
        <p:nvSpPr>
          <p:cNvPr id="17410" name="Title 1"/>
          <p:cNvSpPr>
            <a:spLocks noGrp="1"/>
          </p:cNvSpPr>
          <p:nvPr>
            <p:ph type="title"/>
          </p:nvPr>
        </p:nvSpPr>
        <p:spPr>
          <a:xfrm>
            <a:off x="323684" y="671393"/>
            <a:ext cx="8405812" cy="319088"/>
          </a:xfrm>
        </p:spPr>
        <p:txBody>
          <a:bodyPr>
            <a:noAutofit/>
          </a:bodyPr>
          <a:lstStyle/>
          <a:p>
            <a:r>
              <a:rPr lang="en-US" sz="3600" dirty="0">
                <a:latin typeface="Calibri" panose="020F0502020204030204" pitchFamily="34" charset="0"/>
                <a:cs typeface="Calibri" panose="020F0502020204030204" pitchFamily="34" charset="0"/>
              </a:rPr>
              <a:t>How to Assemble Modeling Data: </a:t>
            </a:r>
            <a:br>
              <a:rPr lang="en-US" sz="3600" dirty="0">
                <a:latin typeface="Calibri" panose="020F0502020204030204" pitchFamily="34" charset="0"/>
                <a:cs typeface="Calibri" panose="020F0502020204030204" pitchFamily="34" charset="0"/>
              </a:rPr>
            </a:br>
            <a:r>
              <a:rPr lang="en-US" sz="3600" dirty="0">
                <a:latin typeface="Calibri" panose="020F0502020204030204" pitchFamily="34" charset="0"/>
                <a:cs typeface="Calibri" panose="020F0502020204030204" pitchFamily="34" charset="0"/>
              </a:rPr>
              <a:t>Inclusions &amp; Exclusions</a:t>
            </a:r>
          </a:p>
        </p:txBody>
      </p:sp>
      <p:sp>
        <p:nvSpPr>
          <p:cNvPr id="4" name="Slide Number Placeholder 3"/>
          <p:cNvSpPr>
            <a:spLocks noGrp="1"/>
          </p:cNvSpPr>
          <p:nvPr>
            <p:ph type="sldNum" sz="quarter" idx="4294967295"/>
          </p:nvPr>
        </p:nvSpPr>
        <p:spPr>
          <a:xfrm>
            <a:off x="7430022" y="6467360"/>
            <a:ext cx="1524000" cy="238125"/>
          </a:xfrm>
        </p:spPr>
        <p:txBody>
          <a:bodyPr/>
          <a:lstStyle/>
          <a:p>
            <a:fld id="{02330697-FC26-4454-A3BE-90B07819C49A}" type="slidenum">
              <a:rPr lang="en-US" smtClean="0"/>
              <a:pPr/>
              <a:t>16</a:t>
            </a:fld>
            <a:endParaRPr lang="en-US" dirty="0"/>
          </a:p>
        </p:txBody>
      </p:sp>
      <p:sp>
        <p:nvSpPr>
          <p:cNvPr id="5" name="Content Placeholder 4"/>
          <p:cNvSpPr>
            <a:spLocks noGrp="1"/>
          </p:cNvSpPr>
          <p:nvPr>
            <p:ph idx="1"/>
          </p:nvPr>
        </p:nvSpPr>
        <p:spPr>
          <a:xfrm>
            <a:off x="189978" y="2254230"/>
            <a:ext cx="8750819" cy="4300536"/>
          </a:xfrm>
        </p:spPr>
        <p:txBody>
          <a:bodyPr>
            <a:normAutofit fontScale="77500" lnSpcReduction="20000"/>
          </a:bodyPr>
          <a:lstStyle/>
          <a:p>
            <a:pPr marL="182880" indent="-182880">
              <a:spcBef>
                <a:spcPts val="1000"/>
              </a:spcBef>
            </a:pPr>
            <a:r>
              <a:rPr lang="en-US" dirty="0"/>
              <a:t>Pretend you’re sitting at a time in the past</a:t>
            </a:r>
          </a:p>
          <a:p>
            <a:pPr marL="182880" indent="-182880">
              <a:spcBef>
                <a:spcPts val="1000"/>
              </a:spcBef>
            </a:pPr>
            <a:r>
              <a:rPr lang="en-US" dirty="0"/>
              <a:t>Look at that record’s “past” to collect potential model inputs</a:t>
            </a:r>
          </a:p>
          <a:p>
            <a:pPr marL="182880" indent="-182880">
              <a:spcBef>
                <a:spcPts val="1000"/>
              </a:spcBef>
            </a:pPr>
            <a:r>
              <a:rPr lang="en-US" dirty="0"/>
              <a:t>Look at that record’s “future” to decide model output (good, bad, loss…)</a:t>
            </a:r>
          </a:p>
          <a:p>
            <a:pPr marL="182880" indent="-182880">
              <a:spcBef>
                <a:spcPts val="1000"/>
              </a:spcBef>
            </a:pPr>
            <a:r>
              <a:rPr lang="en-US" dirty="0"/>
              <a:t>Slide the observation point across time to get lots of different modeling records that cover lots of time</a:t>
            </a:r>
          </a:p>
          <a:p>
            <a:pPr marL="182880" indent="-182880">
              <a:spcBef>
                <a:spcPts val="1000"/>
              </a:spcBef>
            </a:pPr>
            <a:r>
              <a:rPr lang="en-US" dirty="0"/>
              <a:t>Exclusions: remove any records that will inappropriately affect the model:</a:t>
            </a:r>
          </a:p>
          <a:p>
            <a:pPr marL="640080" lvl="1" indent="-182880">
              <a:spcBef>
                <a:spcPts val="1000"/>
              </a:spcBef>
            </a:pPr>
            <a:r>
              <a:rPr lang="en-US" dirty="0"/>
              <a:t>Remove people/records whom the model won’t be used on (employees, VIPs…)</a:t>
            </a:r>
          </a:p>
          <a:p>
            <a:pPr marL="640080" lvl="1" indent="-182880">
              <a:lnSpc>
                <a:spcPct val="100000"/>
              </a:lnSpc>
              <a:spcBef>
                <a:spcPts val="1000"/>
              </a:spcBef>
            </a:pPr>
            <a:r>
              <a:rPr lang="en-US" dirty="0"/>
              <a:t>Remove records with the outcome you’re trying to predict (bad, loss, cancel…) at the observation time. Examples to avoid:</a:t>
            </a:r>
          </a:p>
          <a:p>
            <a:pPr marL="1051560" lvl="2" indent="-137160">
              <a:spcBef>
                <a:spcPts val="1000"/>
              </a:spcBef>
            </a:pPr>
            <a:r>
              <a:rPr lang="en-US" dirty="0"/>
              <a:t>Predict future delinquency but record is already delinquent</a:t>
            </a:r>
          </a:p>
          <a:p>
            <a:pPr marL="1051560" lvl="2" indent="-137160">
              <a:spcBef>
                <a:spcPts val="1000"/>
              </a:spcBef>
            </a:pPr>
            <a:r>
              <a:rPr lang="en-US" dirty="0"/>
              <a:t>Predict future inactivity but account has already gone inactive</a:t>
            </a:r>
          </a:p>
          <a:p>
            <a:pPr marL="1051560" lvl="2" indent="-137160">
              <a:spcBef>
                <a:spcPts val="1000"/>
              </a:spcBef>
            </a:pPr>
            <a:r>
              <a:rPr lang="en-US" dirty="0"/>
              <a:t>Predict collectability but phone number has been overwritten with collection agency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0279" y="615126"/>
            <a:ext cx="8405812" cy="319088"/>
          </a:xfrm>
        </p:spPr>
        <p:txBody>
          <a:bodyPr>
            <a:noAutofit/>
          </a:bodyPr>
          <a:lstStyle/>
          <a:p>
            <a:r>
              <a:rPr lang="en-US" sz="3600" dirty="0">
                <a:latin typeface="+mn-lt"/>
              </a:rPr>
              <a:t>Out of Time Validation Helps Assure Model Robustness</a:t>
            </a:r>
          </a:p>
        </p:txBody>
      </p:sp>
      <p:sp>
        <p:nvSpPr>
          <p:cNvPr id="4" name="Slide Number Placeholder 3"/>
          <p:cNvSpPr>
            <a:spLocks noGrp="1"/>
          </p:cNvSpPr>
          <p:nvPr>
            <p:ph type="sldNum" sz="quarter" idx="4294967295"/>
          </p:nvPr>
        </p:nvSpPr>
        <p:spPr>
          <a:xfrm>
            <a:off x="7413985" y="6522494"/>
            <a:ext cx="1524000" cy="238125"/>
          </a:xfrm>
        </p:spPr>
        <p:txBody>
          <a:bodyPr/>
          <a:lstStyle/>
          <a:p>
            <a:fld id="{02330697-FC26-4454-A3BE-90B07819C49A}" type="slidenum">
              <a:rPr lang="en-US" smtClean="0"/>
              <a:pPr/>
              <a:t>17</a:t>
            </a:fld>
            <a:endParaRPr lang="en-US" dirty="0"/>
          </a:p>
        </p:txBody>
      </p:sp>
      <p:cxnSp>
        <p:nvCxnSpPr>
          <p:cNvPr id="8" name="Straight Arrow Connector 7"/>
          <p:cNvCxnSpPr/>
          <p:nvPr/>
        </p:nvCxnSpPr>
        <p:spPr bwMode="auto">
          <a:xfrm flipV="1">
            <a:off x="1588650" y="4162624"/>
            <a:ext cx="6826828" cy="10391"/>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1" name="TextBox 10"/>
          <p:cNvSpPr txBox="1"/>
          <p:nvPr/>
        </p:nvSpPr>
        <p:spPr>
          <a:xfrm>
            <a:off x="1443177" y="4547088"/>
            <a:ext cx="415115" cy="215444"/>
          </a:xfrm>
          <a:prstGeom prst="rect">
            <a:avLst/>
          </a:prstGeom>
          <a:noFill/>
        </p:spPr>
        <p:txBody>
          <a:bodyPr wrap="none" lIns="0" tIns="0" rIns="0" bIns="0" rtlCol="0" anchor="b" anchorCtr="0">
            <a:spAutoFit/>
          </a:bodyPr>
          <a:lstStyle/>
          <a:p>
            <a:pPr algn="ctr"/>
            <a:r>
              <a:rPr lang="en-US" sz="1400" b="1" dirty="0"/>
              <a:t>Time</a:t>
            </a:r>
          </a:p>
        </p:txBody>
      </p:sp>
      <p:sp>
        <p:nvSpPr>
          <p:cNvPr id="14" name="TextBox 13"/>
          <p:cNvSpPr txBox="1"/>
          <p:nvPr/>
        </p:nvSpPr>
        <p:spPr>
          <a:xfrm>
            <a:off x="8166095" y="4266532"/>
            <a:ext cx="426027" cy="307777"/>
          </a:xfrm>
          <a:prstGeom prst="rect">
            <a:avLst/>
          </a:prstGeom>
          <a:noFill/>
        </p:spPr>
        <p:txBody>
          <a:bodyPr wrap="square" lIns="0" tIns="0" rIns="0" bIns="0" rtlCol="0" anchor="b" anchorCtr="0">
            <a:spAutoFit/>
          </a:bodyPr>
          <a:lstStyle/>
          <a:p>
            <a:pPr algn="ctr"/>
            <a:r>
              <a:rPr lang="en-US" sz="1000" b="1" dirty="0"/>
              <a:t>Really</a:t>
            </a:r>
          </a:p>
          <a:p>
            <a:pPr algn="ctr"/>
            <a:r>
              <a:rPr lang="en-US" sz="1000" b="1" dirty="0"/>
              <a:t>today</a:t>
            </a:r>
          </a:p>
        </p:txBody>
      </p:sp>
      <p:grpSp>
        <p:nvGrpSpPr>
          <p:cNvPr id="58" name="Group 57"/>
          <p:cNvGrpSpPr/>
          <p:nvPr/>
        </p:nvGrpSpPr>
        <p:grpSpPr>
          <a:xfrm>
            <a:off x="1572996" y="3948382"/>
            <a:ext cx="1748630" cy="130897"/>
            <a:chOff x="2653651" y="4443846"/>
            <a:chExt cx="1748630" cy="130897"/>
          </a:xfrm>
        </p:grpSpPr>
        <p:cxnSp>
          <p:nvCxnSpPr>
            <p:cNvPr id="52" name="Straight Connector 51"/>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56" name="Straight Connector 55"/>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57" name="Straight Connector 56"/>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59" name="Group 58"/>
          <p:cNvGrpSpPr/>
          <p:nvPr/>
        </p:nvGrpSpPr>
        <p:grpSpPr>
          <a:xfrm>
            <a:off x="3076214" y="2355109"/>
            <a:ext cx="1748630" cy="130897"/>
            <a:chOff x="2653651" y="4443846"/>
            <a:chExt cx="1748630" cy="130897"/>
          </a:xfrm>
        </p:grpSpPr>
        <p:cxnSp>
          <p:nvCxnSpPr>
            <p:cNvPr id="60" name="Straight Connector 59"/>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1" name="Straight Connector 60"/>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4" name="Straight Connector 63"/>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65" name="Group 64"/>
          <p:cNvGrpSpPr/>
          <p:nvPr/>
        </p:nvGrpSpPr>
        <p:grpSpPr>
          <a:xfrm>
            <a:off x="2888310" y="2554268"/>
            <a:ext cx="1748630" cy="130897"/>
            <a:chOff x="2653651" y="4443846"/>
            <a:chExt cx="1748630" cy="130897"/>
          </a:xfrm>
        </p:grpSpPr>
        <p:cxnSp>
          <p:nvCxnSpPr>
            <p:cNvPr id="66" name="Straight Connector 65"/>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7" name="Straight Connector 66"/>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68" name="Straight Connector 67"/>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69" name="Group 68"/>
          <p:cNvGrpSpPr/>
          <p:nvPr/>
        </p:nvGrpSpPr>
        <p:grpSpPr>
          <a:xfrm>
            <a:off x="2512506" y="2952586"/>
            <a:ext cx="1748630" cy="130897"/>
            <a:chOff x="2653651" y="4443846"/>
            <a:chExt cx="1748630" cy="130897"/>
          </a:xfrm>
        </p:grpSpPr>
        <p:cxnSp>
          <p:nvCxnSpPr>
            <p:cNvPr id="70" name="Straight Connector 69"/>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71" name="Straight Connector 70"/>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72" name="Straight Connector 71"/>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73" name="Group 72"/>
          <p:cNvGrpSpPr/>
          <p:nvPr/>
        </p:nvGrpSpPr>
        <p:grpSpPr>
          <a:xfrm>
            <a:off x="2324604" y="3151745"/>
            <a:ext cx="1748630" cy="130897"/>
            <a:chOff x="2653651" y="4443846"/>
            <a:chExt cx="1748630" cy="130897"/>
          </a:xfrm>
        </p:grpSpPr>
        <p:cxnSp>
          <p:nvCxnSpPr>
            <p:cNvPr id="74" name="Straight Connector 73"/>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75" name="Straight Connector 74"/>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76" name="Straight Connector 75"/>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77" name="Group 76"/>
          <p:cNvGrpSpPr/>
          <p:nvPr/>
        </p:nvGrpSpPr>
        <p:grpSpPr>
          <a:xfrm>
            <a:off x="2136702" y="3350904"/>
            <a:ext cx="1748630" cy="130897"/>
            <a:chOff x="2653651" y="4443846"/>
            <a:chExt cx="1748630" cy="130897"/>
          </a:xfrm>
        </p:grpSpPr>
        <p:cxnSp>
          <p:nvCxnSpPr>
            <p:cNvPr id="78" name="Straight Connector 77"/>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79" name="Straight Connector 78"/>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80" name="Straight Connector 79"/>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81" name="Group 80"/>
          <p:cNvGrpSpPr/>
          <p:nvPr/>
        </p:nvGrpSpPr>
        <p:grpSpPr>
          <a:xfrm>
            <a:off x="1948800" y="3550063"/>
            <a:ext cx="1748630" cy="130897"/>
            <a:chOff x="2653651" y="4443846"/>
            <a:chExt cx="1748630" cy="130897"/>
          </a:xfrm>
        </p:grpSpPr>
        <p:cxnSp>
          <p:nvCxnSpPr>
            <p:cNvPr id="82" name="Straight Connector 81"/>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83" name="Straight Connector 82"/>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84" name="Straight Connector 83"/>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85" name="Group 84"/>
          <p:cNvGrpSpPr/>
          <p:nvPr/>
        </p:nvGrpSpPr>
        <p:grpSpPr>
          <a:xfrm>
            <a:off x="1760898" y="3749222"/>
            <a:ext cx="1748630" cy="130897"/>
            <a:chOff x="2653651" y="4443846"/>
            <a:chExt cx="1748630" cy="130897"/>
          </a:xfrm>
        </p:grpSpPr>
        <p:cxnSp>
          <p:nvCxnSpPr>
            <p:cNvPr id="86" name="Straight Connector 85"/>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87" name="Straight Connector 86"/>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88" name="Straight Connector 87"/>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89" name="Group 88"/>
          <p:cNvGrpSpPr/>
          <p:nvPr/>
        </p:nvGrpSpPr>
        <p:grpSpPr>
          <a:xfrm>
            <a:off x="2700408" y="2753427"/>
            <a:ext cx="1748630" cy="130897"/>
            <a:chOff x="2653651" y="4443846"/>
            <a:chExt cx="1748630" cy="130897"/>
          </a:xfrm>
        </p:grpSpPr>
        <p:cxnSp>
          <p:nvCxnSpPr>
            <p:cNvPr id="90" name="Straight Connector 89"/>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91" name="Straight Connector 90"/>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92" name="Straight Connector 91"/>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cxnSp>
        <p:nvCxnSpPr>
          <p:cNvPr id="94" name="Straight Connector 93"/>
          <p:cNvCxnSpPr>
            <a:cxnSpLocks/>
          </p:cNvCxnSpPr>
          <p:nvPr/>
        </p:nvCxnSpPr>
        <p:spPr bwMode="auto">
          <a:xfrm>
            <a:off x="5750889" y="1270654"/>
            <a:ext cx="0" cy="3102715"/>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97" name="TextBox 96"/>
          <p:cNvSpPr txBox="1"/>
          <p:nvPr/>
        </p:nvSpPr>
        <p:spPr>
          <a:xfrm>
            <a:off x="1434260" y="2007379"/>
            <a:ext cx="1599797" cy="307777"/>
          </a:xfrm>
          <a:prstGeom prst="rect">
            <a:avLst/>
          </a:prstGeom>
          <a:noFill/>
        </p:spPr>
        <p:txBody>
          <a:bodyPr wrap="none" lIns="0" tIns="0" rIns="0" bIns="0" rtlCol="0" anchor="b" anchorCtr="0">
            <a:spAutoFit/>
          </a:bodyPr>
          <a:lstStyle/>
          <a:p>
            <a:pPr algn="ctr"/>
            <a:r>
              <a:rPr lang="en-US" sz="1000" b="1" dirty="0"/>
              <a:t>Use this time period for</a:t>
            </a:r>
          </a:p>
          <a:p>
            <a:pPr algn="ctr"/>
            <a:r>
              <a:rPr lang="en-US" sz="1000" b="1" dirty="0"/>
              <a:t>model training and testing</a:t>
            </a:r>
          </a:p>
        </p:txBody>
      </p:sp>
      <p:grpSp>
        <p:nvGrpSpPr>
          <p:cNvPr id="137" name="Group 136"/>
          <p:cNvGrpSpPr/>
          <p:nvPr/>
        </p:nvGrpSpPr>
        <p:grpSpPr>
          <a:xfrm>
            <a:off x="4915405" y="3390900"/>
            <a:ext cx="1748630" cy="130897"/>
            <a:chOff x="2653651" y="4443846"/>
            <a:chExt cx="1748630" cy="130897"/>
          </a:xfrm>
        </p:grpSpPr>
        <p:cxnSp>
          <p:nvCxnSpPr>
            <p:cNvPr id="138" name="Straight Connector 137"/>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39" name="Straight Connector 138"/>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40" name="Straight Connector 139"/>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41" name="Group 140"/>
          <p:cNvGrpSpPr/>
          <p:nvPr/>
        </p:nvGrpSpPr>
        <p:grpSpPr>
          <a:xfrm>
            <a:off x="6418623" y="1797627"/>
            <a:ext cx="1748630" cy="130897"/>
            <a:chOff x="2653651" y="4443846"/>
            <a:chExt cx="1748630" cy="130897"/>
          </a:xfrm>
        </p:grpSpPr>
        <p:cxnSp>
          <p:nvCxnSpPr>
            <p:cNvPr id="142" name="Straight Connector 141"/>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43" name="Straight Connector 142"/>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44" name="Straight Connector 143"/>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45" name="Group 144"/>
          <p:cNvGrpSpPr/>
          <p:nvPr/>
        </p:nvGrpSpPr>
        <p:grpSpPr>
          <a:xfrm>
            <a:off x="6230719" y="1996786"/>
            <a:ext cx="1748630" cy="130897"/>
            <a:chOff x="2653651" y="4443846"/>
            <a:chExt cx="1748630" cy="130897"/>
          </a:xfrm>
        </p:grpSpPr>
        <p:cxnSp>
          <p:nvCxnSpPr>
            <p:cNvPr id="146" name="Straight Connector 145"/>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47" name="Straight Connector 146"/>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48" name="Straight Connector 147"/>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49" name="Group 148"/>
          <p:cNvGrpSpPr/>
          <p:nvPr/>
        </p:nvGrpSpPr>
        <p:grpSpPr>
          <a:xfrm>
            <a:off x="5854915" y="2395104"/>
            <a:ext cx="1748630" cy="130897"/>
            <a:chOff x="2653651" y="4443846"/>
            <a:chExt cx="1748630" cy="130897"/>
          </a:xfrm>
        </p:grpSpPr>
        <p:cxnSp>
          <p:nvCxnSpPr>
            <p:cNvPr id="150" name="Straight Connector 149"/>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51" name="Straight Connector 150"/>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52" name="Straight Connector 151"/>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53" name="Group 152"/>
          <p:cNvGrpSpPr/>
          <p:nvPr/>
        </p:nvGrpSpPr>
        <p:grpSpPr>
          <a:xfrm>
            <a:off x="5667013" y="2594263"/>
            <a:ext cx="1748630" cy="130897"/>
            <a:chOff x="2653651" y="4443846"/>
            <a:chExt cx="1748630" cy="130897"/>
          </a:xfrm>
        </p:grpSpPr>
        <p:cxnSp>
          <p:nvCxnSpPr>
            <p:cNvPr id="154" name="Straight Connector 153"/>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55" name="Straight Connector 154"/>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56" name="Straight Connector 155"/>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57" name="Group 156"/>
          <p:cNvGrpSpPr/>
          <p:nvPr/>
        </p:nvGrpSpPr>
        <p:grpSpPr>
          <a:xfrm>
            <a:off x="5479111" y="2793422"/>
            <a:ext cx="1748630" cy="130897"/>
            <a:chOff x="2653651" y="4443846"/>
            <a:chExt cx="1748630" cy="130897"/>
          </a:xfrm>
        </p:grpSpPr>
        <p:cxnSp>
          <p:nvCxnSpPr>
            <p:cNvPr id="158" name="Straight Connector 157"/>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59" name="Straight Connector 158"/>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60" name="Straight Connector 159"/>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61" name="Group 160"/>
          <p:cNvGrpSpPr/>
          <p:nvPr/>
        </p:nvGrpSpPr>
        <p:grpSpPr>
          <a:xfrm>
            <a:off x="5291209" y="2992581"/>
            <a:ext cx="1748630" cy="130897"/>
            <a:chOff x="2653651" y="4443846"/>
            <a:chExt cx="1748630" cy="130897"/>
          </a:xfrm>
        </p:grpSpPr>
        <p:cxnSp>
          <p:nvCxnSpPr>
            <p:cNvPr id="162" name="Straight Connector 161"/>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63" name="Straight Connector 162"/>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64" name="Straight Connector 163"/>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65" name="Group 164"/>
          <p:cNvGrpSpPr/>
          <p:nvPr/>
        </p:nvGrpSpPr>
        <p:grpSpPr>
          <a:xfrm>
            <a:off x="5103307" y="3191740"/>
            <a:ext cx="1748630" cy="130897"/>
            <a:chOff x="2653651" y="4443846"/>
            <a:chExt cx="1748630" cy="130897"/>
          </a:xfrm>
        </p:grpSpPr>
        <p:cxnSp>
          <p:nvCxnSpPr>
            <p:cNvPr id="166" name="Straight Connector 165"/>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67" name="Straight Connector 166"/>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68" name="Straight Connector 167"/>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69" name="Group 168"/>
          <p:cNvGrpSpPr/>
          <p:nvPr/>
        </p:nvGrpSpPr>
        <p:grpSpPr>
          <a:xfrm>
            <a:off x="6042817" y="2195945"/>
            <a:ext cx="1748630" cy="130897"/>
            <a:chOff x="2653651" y="4443846"/>
            <a:chExt cx="1748630" cy="130897"/>
          </a:xfrm>
        </p:grpSpPr>
        <p:cxnSp>
          <p:nvCxnSpPr>
            <p:cNvPr id="170" name="Straight Connector 169"/>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71" name="Straight Connector 170"/>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72" name="Straight Connector 171"/>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sp>
        <p:nvSpPr>
          <p:cNvPr id="209" name="TextBox 208"/>
          <p:cNvSpPr txBox="1"/>
          <p:nvPr/>
        </p:nvSpPr>
        <p:spPr>
          <a:xfrm>
            <a:off x="6863269" y="3550063"/>
            <a:ext cx="1442703" cy="307777"/>
          </a:xfrm>
          <a:prstGeom prst="rect">
            <a:avLst/>
          </a:prstGeom>
          <a:noFill/>
        </p:spPr>
        <p:txBody>
          <a:bodyPr wrap="none" lIns="0" tIns="0" rIns="0" bIns="0" rtlCol="0" anchor="b" anchorCtr="0">
            <a:spAutoFit/>
          </a:bodyPr>
          <a:lstStyle/>
          <a:p>
            <a:pPr algn="ctr"/>
            <a:r>
              <a:rPr lang="en-US" sz="1000" b="1" dirty="0"/>
              <a:t>Use this time period for</a:t>
            </a:r>
          </a:p>
          <a:p>
            <a:pPr algn="ctr"/>
            <a:r>
              <a:rPr lang="en-US" sz="1000" b="1" dirty="0"/>
              <a:t>Out Of Time validation</a:t>
            </a:r>
          </a:p>
        </p:txBody>
      </p:sp>
      <p:sp>
        <p:nvSpPr>
          <p:cNvPr id="210" name="TextBox 209"/>
          <p:cNvSpPr txBox="1"/>
          <p:nvPr/>
        </p:nvSpPr>
        <p:spPr>
          <a:xfrm>
            <a:off x="969528" y="5067850"/>
            <a:ext cx="7516288" cy="1107996"/>
          </a:xfrm>
          <a:prstGeom prst="rect">
            <a:avLst/>
          </a:prstGeom>
          <a:noFill/>
        </p:spPr>
        <p:txBody>
          <a:bodyPr wrap="none" lIns="0" tIns="0" rIns="0" bIns="0" rtlCol="0" anchor="b" anchorCtr="0">
            <a:spAutoFit/>
          </a:bodyPr>
          <a:lstStyle/>
          <a:p>
            <a:pPr>
              <a:buFont typeface="Arial" pitchFamily="34" charset="0"/>
              <a:buChar char="•"/>
            </a:pPr>
            <a:r>
              <a:rPr lang="en-US" sz="1800" b="1" dirty="0"/>
              <a:t> </a:t>
            </a:r>
            <a:r>
              <a:rPr lang="en-US" sz="1800" dirty="0"/>
              <a:t>Validation that the model works even in time frames it has never seen</a:t>
            </a:r>
          </a:p>
          <a:p>
            <a:pPr>
              <a:buFont typeface="Arial" pitchFamily="34" charset="0"/>
              <a:buChar char="•"/>
            </a:pPr>
            <a:r>
              <a:rPr lang="en-US" sz="1800" dirty="0"/>
              <a:t> Provides increased confidence that the model will perform when implemented</a:t>
            </a:r>
            <a:endParaRPr lang="en-US" dirty="0"/>
          </a:p>
          <a:p>
            <a:pPr>
              <a:buFont typeface="Arial" pitchFamily="34" charset="0"/>
              <a:buChar char="•"/>
            </a:pPr>
            <a:r>
              <a:rPr lang="en-US" dirty="0"/>
              <a:t> We will use the last 2 months (November, December) records as OOT data</a:t>
            </a:r>
          </a:p>
          <a:p>
            <a:pPr>
              <a:buFont typeface="Arial" pitchFamily="34" charset="0"/>
              <a:buChar char="•"/>
            </a:pPr>
            <a:r>
              <a:rPr lang="en-US" dirty="0"/>
              <a:t> Build all variable across all time, then separate the OOT records</a:t>
            </a:r>
            <a:endParaRPr lang="en-US" sz="1800" dirty="0"/>
          </a:p>
        </p:txBody>
      </p:sp>
      <p:grpSp>
        <p:nvGrpSpPr>
          <p:cNvPr id="93" name="Group 92">
            <a:extLst>
              <a:ext uri="{FF2B5EF4-FFF2-40B4-BE49-F238E27FC236}">
                <a16:creationId xmlns:a16="http://schemas.microsoft.com/office/drawing/2014/main" id="{561EBDDC-EB41-AC4D-B9B3-DD6B9742EC1E}"/>
              </a:ext>
            </a:extLst>
          </p:cNvPr>
          <p:cNvGrpSpPr/>
          <p:nvPr/>
        </p:nvGrpSpPr>
        <p:grpSpPr>
          <a:xfrm>
            <a:off x="3653769" y="1750991"/>
            <a:ext cx="1748630" cy="130897"/>
            <a:chOff x="2653651" y="4443846"/>
            <a:chExt cx="1748630" cy="130897"/>
          </a:xfrm>
        </p:grpSpPr>
        <p:cxnSp>
          <p:nvCxnSpPr>
            <p:cNvPr id="95" name="Straight Connector 94">
              <a:extLst>
                <a:ext uri="{FF2B5EF4-FFF2-40B4-BE49-F238E27FC236}">
                  <a16:creationId xmlns:a16="http://schemas.microsoft.com/office/drawing/2014/main" id="{C9BCA3ED-CE1D-4C4A-97BD-825E7C264B41}"/>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96" name="Straight Connector 95">
              <a:extLst>
                <a:ext uri="{FF2B5EF4-FFF2-40B4-BE49-F238E27FC236}">
                  <a16:creationId xmlns:a16="http://schemas.microsoft.com/office/drawing/2014/main" id="{70C1D219-7919-9F45-A122-32505188E22E}"/>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98" name="Straight Connector 97">
              <a:extLst>
                <a:ext uri="{FF2B5EF4-FFF2-40B4-BE49-F238E27FC236}">
                  <a16:creationId xmlns:a16="http://schemas.microsoft.com/office/drawing/2014/main" id="{E6D2FDB6-D19C-CE47-9B4B-B8EA2CA4469F}"/>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99" name="Group 98">
            <a:extLst>
              <a:ext uri="{FF2B5EF4-FFF2-40B4-BE49-F238E27FC236}">
                <a16:creationId xmlns:a16="http://schemas.microsoft.com/office/drawing/2014/main" id="{7C5CFA2A-13AD-6647-B7B4-5F2AFB33A3A7}"/>
              </a:ext>
            </a:extLst>
          </p:cNvPr>
          <p:cNvGrpSpPr/>
          <p:nvPr/>
        </p:nvGrpSpPr>
        <p:grpSpPr>
          <a:xfrm>
            <a:off x="3465865" y="1950150"/>
            <a:ext cx="1748630" cy="130897"/>
            <a:chOff x="2653651" y="4443846"/>
            <a:chExt cx="1748630" cy="130897"/>
          </a:xfrm>
        </p:grpSpPr>
        <p:cxnSp>
          <p:nvCxnSpPr>
            <p:cNvPr id="100" name="Straight Connector 99">
              <a:extLst>
                <a:ext uri="{FF2B5EF4-FFF2-40B4-BE49-F238E27FC236}">
                  <a16:creationId xmlns:a16="http://schemas.microsoft.com/office/drawing/2014/main" id="{21D4B338-E673-CB46-9F17-C497EAFB4145}"/>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01" name="Straight Connector 100">
              <a:extLst>
                <a:ext uri="{FF2B5EF4-FFF2-40B4-BE49-F238E27FC236}">
                  <a16:creationId xmlns:a16="http://schemas.microsoft.com/office/drawing/2014/main" id="{D6D33E70-B482-6B47-8970-BD7B4A8AA1F0}"/>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02" name="Straight Connector 101">
              <a:extLst>
                <a:ext uri="{FF2B5EF4-FFF2-40B4-BE49-F238E27FC236}">
                  <a16:creationId xmlns:a16="http://schemas.microsoft.com/office/drawing/2014/main" id="{FB75372B-52EF-B84B-B915-12F1327950F7}"/>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03" name="Group 102">
            <a:extLst>
              <a:ext uri="{FF2B5EF4-FFF2-40B4-BE49-F238E27FC236}">
                <a16:creationId xmlns:a16="http://schemas.microsoft.com/office/drawing/2014/main" id="{CB7CC648-0C9E-6E40-8294-D734F7E47CA1}"/>
              </a:ext>
            </a:extLst>
          </p:cNvPr>
          <p:cNvGrpSpPr/>
          <p:nvPr/>
        </p:nvGrpSpPr>
        <p:grpSpPr>
          <a:xfrm>
            <a:off x="3277963" y="2149309"/>
            <a:ext cx="1748630" cy="130897"/>
            <a:chOff x="2653651" y="4443846"/>
            <a:chExt cx="1748630" cy="130897"/>
          </a:xfrm>
        </p:grpSpPr>
        <p:cxnSp>
          <p:nvCxnSpPr>
            <p:cNvPr id="104" name="Straight Connector 103">
              <a:extLst>
                <a:ext uri="{FF2B5EF4-FFF2-40B4-BE49-F238E27FC236}">
                  <a16:creationId xmlns:a16="http://schemas.microsoft.com/office/drawing/2014/main" id="{8FCDA979-C1AF-074A-9CE5-72559C203E60}"/>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05" name="Straight Connector 104">
              <a:extLst>
                <a:ext uri="{FF2B5EF4-FFF2-40B4-BE49-F238E27FC236}">
                  <a16:creationId xmlns:a16="http://schemas.microsoft.com/office/drawing/2014/main" id="{6D6A6957-996E-9E40-BFE5-2D3A0868794D}"/>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06" name="Straight Connector 105">
              <a:extLst>
                <a:ext uri="{FF2B5EF4-FFF2-40B4-BE49-F238E27FC236}">
                  <a16:creationId xmlns:a16="http://schemas.microsoft.com/office/drawing/2014/main" id="{A2EA2166-7413-3E4A-BD28-2C1C40BAF5CF}"/>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07" name="Group 106">
            <a:extLst>
              <a:ext uri="{FF2B5EF4-FFF2-40B4-BE49-F238E27FC236}">
                <a16:creationId xmlns:a16="http://schemas.microsoft.com/office/drawing/2014/main" id="{A4CBECF1-EFB9-B548-BDA0-303A0A4C3E69}"/>
              </a:ext>
            </a:extLst>
          </p:cNvPr>
          <p:cNvGrpSpPr/>
          <p:nvPr/>
        </p:nvGrpSpPr>
        <p:grpSpPr>
          <a:xfrm>
            <a:off x="4680250" y="3575845"/>
            <a:ext cx="1748630" cy="130897"/>
            <a:chOff x="2653651" y="4443846"/>
            <a:chExt cx="1748630" cy="130897"/>
          </a:xfrm>
        </p:grpSpPr>
        <p:cxnSp>
          <p:nvCxnSpPr>
            <p:cNvPr id="108" name="Straight Connector 107">
              <a:extLst>
                <a:ext uri="{FF2B5EF4-FFF2-40B4-BE49-F238E27FC236}">
                  <a16:creationId xmlns:a16="http://schemas.microsoft.com/office/drawing/2014/main" id="{6B2B59F2-9608-304D-B1AC-12667B1D2B7F}"/>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09" name="Straight Connector 108">
              <a:extLst>
                <a:ext uri="{FF2B5EF4-FFF2-40B4-BE49-F238E27FC236}">
                  <a16:creationId xmlns:a16="http://schemas.microsoft.com/office/drawing/2014/main" id="{B8B3595C-D8A6-CF42-90EF-D69686B09B69}"/>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10" name="Straight Connector 109">
              <a:extLst>
                <a:ext uri="{FF2B5EF4-FFF2-40B4-BE49-F238E27FC236}">
                  <a16:creationId xmlns:a16="http://schemas.microsoft.com/office/drawing/2014/main" id="{C99E7D90-708C-1148-8C63-C3D08A79123B}"/>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11" name="Group 110">
            <a:extLst>
              <a:ext uri="{FF2B5EF4-FFF2-40B4-BE49-F238E27FC236}">
                <a16:creationId xmlns:a16="http://schemas.microsoft.com/office/drawing/2014/main" id="{A64A54BE-6D4D-B34B-83B1-A3A9F3772E7D}"/>
              </a:ext>
            </a:extLst>
          </p:cNvPr>
          <p:cNvGrpSpPr/>
          <p:nvPr/>
        </p:nvGrpSpPr>
        <p:grpSpPr>
          <a:xfrm>
            <a:off x="4492346" y="3775004"/>
            <a:ext cx="1748630" cy="130897"/>
            <a:chOff x="2653651" y="4443846"/>
            <a:chExt cx="1748630" cy="130897"/>
          </a:xfrm>
        </p:grpSpPr>
        <p:cxnSp>
          <p:nvCxnSpPr>
            <p:cNvPr id="112" name="Straight Connector 111">
              <a:extLst>
                <a:ext uri="{FF2B5EF4-FFF2-40B4-BE49-F238E27FC236}">
                  <a16:creationId xmlns:a16="http://schemas.microsoft.com/office/drawing/2014/main" id="{76A91F47-4423-B64B-8681-40FDF115C9FB}"/>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13" name="Straight Connector 112">
              <a:extLst>
                <a:ext uri="{FF2B5EF4-FFF2-40B4-BE49-F238E27FC236}">
                  <a16:creationId xmlns:a16="http://schemas.microsoft.com/office/drawing/2014/main" id="{56D578FB-3678-B844-8C7A-00AB096BB6FF}"/>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14" name="Straight Connector 113">
              <a:extLst>
                <a:ext uri="{FF2B5EF4-FFF2-40B4-BE49-F238E27FC236}">
                  <a16:creationId xmlns:a16="http://schemas.microsoft.com/office/drawing/2014/main" id="{31A0EA3E-3F27-754D-A2BF-3E424C081DD5}"/>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15" name="Group 114">
            <a:extLst>
              <a:ext uri="{FF2B5EF4-FFF2-40B4-BE49-F238E27FC236}">
                <a16:creationId xmlns:a16="http://schemas.microsoft.com/office/drawing/2014/main" id="{9954CABA-E86A-804D-9842-9C479857C92E}"/>
              </a:ext>
            </a:extLst>
          </p:cNvPr>
          <p:cNvGrpSpPr/>
          <p:nvPr/>
        </p:nvGrpSpPr>
        <p:grpSpPr>
          <a:xfrm>
            <a:off x="4304444" y="3974163"/>
            <a:ext cx="1748630" cy="130897"/>
            <a:chOff x="2653651" y="4443846"/>
            <a:chExt cx="1748630" cy="130897"/>
          </a:xfrm>
        </p:grpSpPr>
        <p:cxnSp>
          <p:nvCxnSpPr>
            <p:cNvPr id="116" name="Straight Connector 115">
              <a:extLst>
                <a:ext uri="{FF2B5EF4-FFF2-40B4-BE49-F238E27FC236}">
                  <a16:creationId xmlns:a16="http://schemas.microsoft.com/office/drawing/2014/main" id="{F8100E75-BE46-DD49-A3A3-3EC904E9FD5F}"/>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17" name="Straight Connector 116">
              <a:extLst>
                <a:ext uri="{FF2B5EF4-FFF2-40B4-BE49-F238E27FC236}">
                  <a16:creationId xmlns:a16="http://schemas.microsoft.com/office/drawing/2014/main" id="{ABFB7134-CD95-DE43-BCE9-5B63CC0C3FE4}"/>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18" name="Straight Connector 117">
              <a:extLst>
                <a:ext uri="{FF2B5EF4-FFF2-40B4-BE49-F238E27FC236}">
                  <a16:creationId xmlns:a16="http://schemas.microsoft.com/office/drawing/2014/main" id="{082A6BB5-93F6-6342-A5A3-60FE829C563D}"/>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27" name="Group 126">
            <a:extLst>
              <a:ext uri="{FF2B5EF4-FFF2-40B4-BE49-F238E27FC236}">
                <a16:creationId xmlns:a16="http://schemas.microsoft.com/office/drawing/2014/main" id="{1FBDE928-5A9C-3D4A-8301-8ABE056BA7B0}"/>
              </a:ext>
            </a:extLst>
          </p:cNvPr>
          <p:cNvGrpSpPr/>
          <p:nvPr/>
        </p:nvGrpSpPr>
        <p:grpSpPr>
          <a:xfrm>
            <a:off x="3810000" y="1555185"/>
            <a:ext cx="1748630" cy="130897"/>
            <a:chOff x="2653651" y="4443846"/>
            <a:chExt cx="1748630" cy="130897"/>
          </a:xfrm>
        </p:grpSpPr>
        <p:cxnSp>
          <p:nvCxnSpPr>
            <p:cNvPr id="128" name="Straight Connector 127">
              <a:extLst>
                <a:ext uri="{FF2B5EF4-FFF2-40B4-BE49-F238E27FC236}">
                  <a16:creationId xmlns:a16="http://schemas.microsoft.com/office/drawing/2014/main" id="{B4BD1115-A1A9-5345-8FD1-422B4A51F7AA}"/>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29" name="Straight Connector 128">
              <a:extLst>
                <a:ext uri="{FF2B5EF4-FFF2-40B4-BE49-F238E27FC236}">
                  <a16:creationId xmlns:a16="http://schemas.microsoft.com/office/drawing/2014/main" id="{8506296C-0E63-6E47-B5A5-3CFF6A1F2A7E}"/>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30" name="Straight Connector 129">
              <a:extLst>
                <a:ext uri="{FF2B5EF4-FFF2-40B4-BE49-F238E27FC236}">
                  <a16:creationId xmlns:a16="http://schemas.microsoft.com/office/drawing/2014/main" id="{5AF6F8CD-D31D-DC4B-8926-28159A879C30}"/>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31" name="Group 130">
            <a:extLst>
              <a:ext uri="{FF2B5EF4-FFF2-40B4-BE49-F238E27FC236}">
                <a16:creationId xmlns:a16="http://schemas.microsoft.com/office/drawing/2014/main" id="{3B102165-345A-8241-AC2B-CD154E936432}"/>
              </a:ext>
            </a:extLst>
          </p:cNvPr>
          <p:cNvGrpSpPr/>
          <p:nvPr/>
        </p:nvGrpSpPr>
        <p:grpSpPr>
          <a:xfrm>
            <a:off x="3997902" y="1356025"/>
            <a:ext cx="1748630" cy="130897"/>
            <a:chOff x="2653651" y="4443846"/>
            <a:chExt cx="1748630" cy="130897"/>
          </a:xfrm>
        </p:grpSpPr>
        <p:cxnSp>
          <p:nvCxnSpPr>
            <p:cNvPr id="132" name="Straight Connector 131">
              <a:extLst>
                <a:ext uri="{FF2B5EF4-FFF2-40B4-BE49-F238E27FC236}">
                  <a16:creationId xmlns:a16="http://schemas.microsoft.com/office/drawing/2014/main" id="{BF53ED25-9292-CA4D-903D-230A2A7C072F}"/>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33" name="Straight Connector 132">
              <a:extLst>
                <a:ext uri="{FF2B5EF4-FFF2-40B4-BE49-F238E27FC236}">
                  <a16:creationId xmlns:a16="http://schemas.microsoft.com/office/drawing/2014/main" id="{6653F4D7-0FC2-D246-B601-38377047B16E}"/>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34" name="Straight Connector 133">
              <a:extLst>
                <a:ext uri="{FF2B5EF4-FFF2-40B4-BE49-F238E27FC236}">
                  <a16:creationId xmlns:a16="http://schemas.microsoft.com/office/drawing/2014/main" id="{B2B75B70-D691-7D47-9AF1-521A7AA46439}"/>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35" name="Group 134">
            <a:extLst>
              <a:ext uri="{FF2B5EF4-FFF2-40B4-BE49-F238E27FC236}">
                <a16:creationId xmlns:a16="http://schemas.microsoft.com/office/drawing/2014/main" id="{F6114C94-F169-7F4B-A454-6C84AEC06663}"/>
              </a:ext>
            </a:extLst>
          </p:cNvPr>
          <p:cNvGrpSpPr/>
          <p:nvPr/>
        </p:nvGrpSpPr>
        <p:grpSpPr>
          <a:xfrm>
            <a:off x="6601754" y="1561325"/>
            <a:ext cx="1748630" cy="130897"/>
            <a:chOff x="2653651" y="4443846"/>
            <a:chExt cx="1748630" cy="130897"/>
          </a:xfrm>
        </p:grpSpPr>
        <p:cxnSp>
          <p:nvCxnSpPr>
            <p:cNvPr id="136" name="Straight Connector 135">
              <a:extLst>
                <a:ext uri="{FF2B5EF4-FFF2-40B4-BE49-F238E27FC236}">
                  <a16:creationId xmlns:a16="http://schemas.microsoft.com/office/drawing/2014/main" id="{F504029B-F487-3E46-A317-8C393BFAFB7E}"/>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73" name="Straight Connector 172">
              <a:extLst>
                <a:ext uri="{FF2B5EF4-FFF2-40B4-BE49-F238E27FC236}">
                  <a16:creationId xmlns:a16="http://schemas.microsoft.com/office/drawing/2014/main" id="{85603833-4AA7-D347-B5F5-1E69E32F991A}"/>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74" name="Straight Connector 173">
              <a:extLst>
                <a:ext uri="{FF2B5EF4-FFF2-40B4-BE49-F238E27FC236}">
                  <a16:creationId xmlns:a16="http://schemas.microsoft.com/office/drawing/2014/main" id="{7CEFCD86-BBFF-5A46-A2E6-A428E7319611}"/>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grpSp>
        <p:nvGrpSpPr>
          <p:cNvPr id="175" name="Group 174">
            <a:extLst>
              <a:ext uri="{FF2B5EF4-FFF2-40B4-BE49-F238E27FC236}">
                <a16:creationId xmlns:a16="http://schemas.microsoft.com/office/drawing/2014/main" id="{F923A38D-AEA6-A343-9AEB-AEA32D52F75C}"/>
              </a:ext>
            </a:extLst>
          </p:cNvPr>
          <p:cNvGrpSpPr/>
          <p:nvPr/>
        </p:nvGrpSpPr>
        <p:grpSpPr>
          <a:xfrm>
            <a:off x="6789656" y="1362165"/>
            <a:ext cx="1748630" cy="130897"/>
            <a:chOff x="2653651" y="4443846"/>
            <a:chExt cx="1748630" cy="130897"/>
          </a:xfrm>
        </p:grpSpPr>
        <p:cxnSp>
          <p:nvCxnSpPr>
            <p:cNvPr id="176" name="Straight Connector 175">
              <a:extLst>
                <a:ext uri="{FF2B5EF4-FFF2-40B4-BE49-F238E27FC236}">
                  <a16:creationId xmlns:a16="http://schemas.microsoft.com/office/drawing/2014/main" id="{9C99346A-A31C-E14D-BDD2-260D18982811}"/>
                </a:ext>
              </a:extLst>
            </p:cNvPr>
            <p:cNvCxnSpPr/>
            <p:nvPr/>
          </p:nvCxnSpPr>
          <p:spPr bwMode="auto">
            <a:xfrm>
              <a:off x="2656609" y="4443846"/>
              <a:ext cx="1745672"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77" name="Straight Connector 176">
              <a:extLst>
                <a:ext uri="{FF2B5EF4-FFF2-40B4-BE49-F238E27FC236}">
                  <a16:creationId xmlns:a16="http://schemas.microsoft.com/office/drawing/2014/main" id="{58661F93-B9D1-704C-AC47-28FE7F2C432F}"/>
                </a:ext>
              </a:extLst>
            </p:cNvPr>
            <p:cNvCxnSpPr/>
            <p:nvPr/>
          </p:nvCxnSpPr>
          <p:spPr bwMode="auto">
            <a:xfrm rot="5400000">
              <a:off x="2592099" y="4510306"/>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78" name="Straight Connector 177">
              <a:extLst>
                <a:ext uri="{FF2B5EF4-FFF2-40B4-BE49-F238E27FC236}">
                  <a16:creationId xmlns:a16="http://schemas.microsoft.com/office/drawing/2014/main" id="{1E58AB20-F04A-974B-83F2-27A269439605}"/>
                </a:ext>
              </a:extLst>
            </p:cNvPr>
            <p:cNvCxnSpPr/>
            <p:nvPr/>
          </p:nvCxnSpPr>
          <p:spPr bwMode="auto">
            <a:xfrm rot="5400000">
              <a:off x="4339072" y="4511604"/>
              <a:ext cx="124691" cy="1588"/>
            </a:xfrm>
            <a:prstGeom prst="line">
              <a:avLst/>
            </a:prstGeom>
            <a:solidFill>
              <a:schemeClr val="accent1"/>
            </a:solidFill>
            <a:ln w="19050" cap="rnd" cmpd="sng" algn="ctr">
              <a:solidFill>
                <a:schemeClr val="tx1"/>
              </a:solidFill>
              <a:prstDash val="solid"/>
              <a:round/>
              <a:headEnd type="none" w="sm" len="sm"/>
              <a:tailEnd type="none" w="sm" len="sm"/>
            </a:ln>
            <a:effectLst/>
          </p:spPr>
        </p:cxnSp>
      </p:grpSp>
      <p:sp>
        <p:nvSpPr>
          <p:cNvPr id="179" name="TextBox 178">
            <a:extLst>
              <a:ext uri="{FF2B5EF4-FFF2-40B4-BE49-F238E27FC236}">
                <a16:creationId xmlns:a16="http://schemas.microsoft.com/office/drawing/2014/main" id="{37743821-E5F4-B64F-AD85-584158261723}"/>
              </a:ext>
            </a:extLst>
          </p:cNvPr>
          <p:cNvSpPr txBox="1"/>
          <p:nvPr/>
        </p:nvSpPr>
        <p:spPr>
          <a:xfrm>
            <a:off x="6535594" y="4321787"/>
            <a:ext cx="923330" cy="153888"/>
          </a:xfrm>
          <a:prstGeom prst="rect">
            <a:avLst/>
          </a:prstGeom>
          <a:noFill/>
        </p:spPr>
        <p:txBody>
          <a:bodyPr wrap="none" lIns="0" tIns="0" rIns="0" bIns="0" rtlCol="0" anchor="b" anchorCtr="0">
            <a:spAutoFit/>
          </a:bodyPr>
          <a:lstStyle/>
          <a:p>
            <a:pPr algn="ctr"/>
            <a:r>
              <a:rPr lang="en-US" sz="1000" b="1" dirty="0"/>
              <a:t>OOT Validation</a:t>
            </a:r>
          </a:p>
        </p:txBody>
      </p:sp>
      <p:sp>
        <p:nvSpPr>
          <p:cNvPr id="180" name="TextBox 179">
            <a:extLst>
              <a:ext uri="{FF2B5EF4-FFF2-40B4-BE49-F238E27FC236}">
                <a16:creationId xmlns:a16="http://schemas.microsoft.com/office/drawing/2014/main" id="{1D553C60-C63E-5D4B-A5BB-6A87FC83F67F}"/>
              </a:ext>
            </a:extLst>
          </p:cNvPr>
          <p:cNvSpPr txBox="1"/>
          <p:nvPr/>
        </p:nvSpPr>
        <p:spPr>
          <a:xfrm>
            <a:off x="3347191" y="4321787"/>
            <a:ext cx="1030731" cy="153888"/>
          </a:xfrm>
          <a:prstGeom prst="rect">
            <a:avLst/>
          </a:prstGeom>
          <a:noFill/>
        </p:spPr>
        <p:txBody>
          <a:bodyPr wrap="none" lIns="0" tIns="0" rIns="0" bIns="0" rtlCol="0" anchor="b" anchorCtr="0">
            <a:spAutoFit/>
          </a:bodyPr>
          <a:lstStyle/>
          <a:p>
            <a:pPr algn="ctr"/>
            <a:r>
              <a:rPr lang="en-US" sz="1000" b="1" dirty="0"/>
              <a:t>Training, Testing</a:t>
            </a:r>
          </a:p>
        </p:txBody>
      </p:sp>
    </p:spTree>
    <p:extLst>
      <p:ext uri="{BB962C8B-B14F-4D97-AF65-F5344CB8AC3E}">
        <p14:creationId xmlns:p14="http://schemas.microsoft.com/office/powerpoint/2010/main" val="51182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44" y="370371"/>
            <a:ext cx="8407400" cy="317500"/>
          </a:xfrm>
        </p:spPr>
        <p:txBody>
          <a:bodyPr>
            <a:noAutofit/>
          </a:bodyPr>
          <a:lstStyle/>
          <a:p>
            <a:r>
              <a:rPr lang="en-US" sz="3600" dirty="0">
                <a:latin typeface="+mn-lt"/>
              </a:rPr>
              <a:t>Function to Smoothly Transition Between Values</a:t>
            </a:r>
          </a:p>
        </p:txBody>
      </p:sp>
      <p:sp>
        <p:nvSpPr>
          <p:cNvPr id="5" name="Slide Number Placeholder 4"/>
          <p:cNvSpPr>
            <a:spLocks noGrp="1"/>
          </p:cNvSpPr>
          <p:nvPr>
            <p:ph type="sldNum" sz="quarter" idx="12"/>
          </p:nvPr>
        </p:nvSpPr>
        <p:spPr/>
        <p:txBody>
          <a:bodyPr/>
          <a:lstStyle/>
          <a:p>
            <a:fld id="{69E57DC2-970A-4B3E-BB1C-7A09969E49DF}" type="slidenum">
              <a:rPr lang="en-US" smtClean="0"/>
              <a:t>18</a:t>
            </a:fld>
            <a:endParaRPr lang="en-US" dirty="0"/>
          </a:p>
        </p:txBody>
      </p:sp>
      <p:sp>
        <p:nvSpPr>
          <p:cNvPr id="6" name="Content Placeholder 5">
            <a:extLst>
              <a:ext uri="{FF2B5EF4-FFF2-40B4-BE49-F238E27FC236}">
                <a16:creationId xmlns:a16="http://schemas.microsoft.com/office/drawing/2014/main" id="{C127BD4F-FC96-F14C-BA71-589CA31BE4B9}"/>
              </a:ext>
            </a:extLst>
          </p:cNvPr>
          <p:cNvSpPr>
            <a:spLocks noGrp="1"/>
          </p:cNvSpPr>
          <p:nvPr>
            <p:ph idx="1"/>
          </p:nvPr>
        </p:nvSpPr>
        <p:spPr>
          <a:xfrm>
            <a:off x="377188" y="1032963"/>
            <a:ext cx="8306956" cy="4351338"/>
          </a:xfrm>
        </p:spPr>
        <p:txBody>
          <a:bodyPr>
            <a:normAutofit/>
          </a:bodyPr>
          <a:lstStyle/>
          <a:p>
            <a:r>
              <a:rPr lang="en-US" sz="2000" dirty="0"/>
              <a:t>Frequently we want a value to smoothly transition from one measurement to another</a:t>
            </a:r>
          </a:p>
          <a:p>
            <a:r>
              <a:rPr lang="en-US" sz="2000" dirty="0"/>
              <a:t>Very common when we’re not sure if we have enough samples in a group</a:t>
            </a:r>
          </a:p>
          <a:p>
            <a:r>
              <a:rPr lang="en-US" sz="2000" dirty="0"/>
              <a:t>Calculate a measure at some (small) group level</a:t>
            </a:r>
          </a:p>
          <a:p>
            <a:r>
              <a:rPr lang="en-US" sz="2000" dirty="0"/>
              <a:t>Calculate it also at a higher-hierarchical group level (could be entire population)</a:t>
            </a:r>
          </a:p>
          <a:p>
            <a:r>
              <a:rPr lang="en-US" sz="2000" dirty="0"/>
              <a:t>Smoothly transition from the granular level if enough statistics to the higher group level if not enough statistics</a:t>
            </a:r>
          </a:p>
        </p:txBody>
      </p:sp>
      <p:sp>
        <p:nvSpPr>
          <p:cNvPr id="3" name="TextBox 2">
            <a:extLst>
              <a:ext uri="{FF2B5EF4-FFF2-40B4-BE49-F238E27FC236}">
                <a16:creationId xmlns:a16="http://schemas.microsoft.com/office/drawing/2014/main" id="{32700767-969A-CD4F-BB3C-DF25C390E8DC}"/>
              </a:ext>
            </a:extLst>
          </p:cNvPr>
          <p:cNvSpPr txBox="1"/>
          <p:nvPr/>
        </p:nvSpPr>
        <p:spPr>
          <a:xfrm>
            <a:off x="224394" y="4337800"/>
            <a:ext cx="3262753" cy="369332"/>
          </a:xfrm>
          <a:prstGeom prst="rect">
            <a:avLst/>
          </a:prstGeom>
          <a:noFill/>
        </p:spPr>
        <p:txBody>
          <a:bodyPr wrap="none" rtlCol="0">
            <a:spAutoFit/>
          </a:bodyPr>
          <a:lstStyle/>
          <a:p>
            <a:r>
              <a:rPr lang="en-US" dirty="0"/>
              <a:t>Actual fraud rate in a city: </a:t>
            </a:r>
            <a:r>
              <a:rPr lang="en-US" dirty="0" err="1"/>
              <a:t>R</a:t>
            </a:r>
            <a:r>
              <a:rPr lang="en-US" baseline="-25000" dirty="0" err="1"/>
              <a:t>city</a:t>
            </a:r>
            <a:r>
              <a:rPr lang="en-US" baseline="-25000" dirty="0"/>
              <a:t> </a:t>
            </a:r>
            <a:r>
              <a:rPr lang="en-US" dirty="0"/>
              <a:t>=3</a:t>
            </a:r>
          </a:p>
        </p:txBody>
      </p:sp>
      <p:sp>
        <p:nvSpPr>
          <p:cNvPr id="7" name="TextBox 6">
            <a:extLst>
              <a:ext uri="{FF2B5EF4-FFF2-40B4-BE49-F238E27FC236}">
                <a16:creationId xmlns:a16="http://schemas.microsoft.com/office/drawing/2014/main" id="{023693EE-3A6D-BD47-AEC9-ECBB09B9E413}"/>
              </a:ext>
            </a:extLst>
          </p:cNvPr>
          <p:cNvSpPr txBox="1"/>
          <p:nvPr/>
        </p:nvSpPr>
        <p:spPr>
          <a:xfrm>
            <a:off x="224394" y="4808257"/>
            <a:ext cx="3750514" cy="369332"/>
          </a:xfrm>
          <a:prstGeom prst="rect">
            <a:avLst/>
          </a:prstGeom>
          <a:noFill/>
        </p:spPr>
        <p:txBody>
          <a:bodyPr wrap="none" rtlCol="0">
            <a:spAutoFit/>
          </a:bodyPr>
          <a:lstStyle/>
          <a:p>
            <a:r>
              <a:rPr lang="en-US" dirty="0"/>
              <a:t>Actual fraud rate in that state: </a:t>
            </a:r>
            <a:r>
              <a:rPr lang="en-US" dirty="0" err="1"/>
              <a:t>R</a:t>
            </a:r>
            <a:r>
              <a:rPr lang="en-US" baseline="-25000" dirty="0" err="1"/>
              <a:t>state</a:t>
            </a:r>
            <a:r>
              <a:rPr lang="en-US" baseline="-25000" dirty="0"/>
              <a:t> </a:t>
            </a:r>
            <a:r>
              <a:rPr lang="en-US" dirty="0"/>
              <a:t>=1</a:t>
            </a:r>
          </a:p>
        </p:txBody>
      </p:sp>
      <p:sp>
        <p:nvSpPr>
          <p:cNvPr id="4" name="TextBox 3">
            <a:extLst>
              <a:ext uri="{FF2B5EF4-FFF2-40B4-BE49-F238E27FC236}">
                <a16:creationId xmlns:a16="http://schemas.microsoft.com/office/drawing/2014/main" id="{8329E4DC-94CA-8440-89CC-3E0DD300203D}"/>
              </a:ext>
            </a:extLst>
          </p:cNvPr>
          <p:cNvSpPr txBox="1"/>
          <p:nvPr/>
        </p:nvSpPr>
        <p:spPr>
          <a:xfrm>
            <a:off x="224394" y="5278714"/>
            <a:ext cx="3172706" cy="646331"/>
          </a:xfrm>
          <a:prstGeom prst="rect">
            <a:avLst/>
          </a:prstGeom>
          <a:noFill/>
        </p:spPr>
        <p:txBody>
          <a:bodyPr wrap="square" rtlCol="0">
            <a:spAutoFit/>
          </a:bodyPr>
          <a:lstStyle/>
          <a:p>
            <a:r>
              <a:rPr lang="en-US" dirty="0"/>
              <a:t>Value we want: typical fraud rate for that city: &lt;</a:t>
            </a:r>
            <a:r>
              <a:rPr lang="en-US" dirty="0" err="1"/>
              <a:t>R</a:t>
            </a:r>
            <a:r>
              <a:rPr lang="en-US" baseline="-25000" dirty="0" err="1"/>
              <a:t>city</a:t>
            </a:r>
            <a:r>
              <a:rPr lang="en-US" baseline="-25000" dirty="0"/>
              <a:t> </a:t>
            </a:r>
            <a:r>
              <a:rPr lang="en-US" dirty="0"/>
              <a:t>&gt;</a:t>
            </a:r>
          </a:p>
        </p:txBody>
      </p:sp>
      <p:pic>
        <p:nvPicPr>
          <p:cNvPr id="9" name="Picture 8">
            <a:extLst>
              <a:ext uri="{FF2B5EF4-FFF2-40B4-BE49-F238E27FC236}">
                <a16:creationId xmlns:a16="http://schemas.microsoft.com/office/drawing/2014/main" id="{B3C822EE-E57C-2F4F-9410-12265EB0277D}"/>
              </a:ext>
            </a:extLst>
          </p:cNvPr>
          <p:cNvPicPr>
            <a:picLocks noChangeAspect="1"/>
          </p:cNvPicPr>
          <p:nvPr/>
        </p:nvPicPr>
        <p:blipFill>
          <a:blip r:embed="rId2"/>
          <a:stretch>
            <a:fillRect/>
          </a:stretch>
        </p:blipFill>
        <p:spPr>
          <a:xfrm>
            <a:off x="5429183" y="3968468"/>
            <a:ext cx="2096532" cy="1538944"/>
          </a:xfrm>
          <a:prstGeom prst="rect">
            <a:avLst/>
          </a:prstGeom>
        </p:spPr>
      </p:pic>
      <p:sp>
        <p:nvSpPr>
          <p:cNvPr id="10" name="Rectangle 9">
            <a:extLst>
              <a:ext uri="{FF2B5EF4-FFF2-40B4-BE49-F238E27FC236}">
                <a16:creationId xmlns:a16="http://schemas.microsoft.com/office/drawing/2014/main" id="{C9B9892F-C3D6-EB42-8691-FA37CC31A26C}"/>
              </a:ext>
            </a:extLst>
          </p:cNvPr>
          <p:cNvSpPr/>
          <p:nvPr/>
        </p:nvSpPr>
        <p:spPr>
          <a:xfrm>
            <a:off x="7395532" y="4153134"/>
            <a:ext cx="530915" cy="369332"/>
          </a:xfrm>
          <a:prstGeom prst="rect">
            <a:avLst/>
          </a:prstGeom>
        </p:spPr>
        <p:txBody>
          <a:bodyPr wrap="none">
            <a:spAutoFit/>
          </a:bodyPr>
          <a:lstStyle/>
          <a:p>
            <a:r>
              <a:rPr lang="en-US" dirty="0" err="1"/>
              <a:t>R</a:t>
            </a:r>
            <a:r>
              <a:rPr lang="en-US" baseline="-25000" dirty="0" err="1"/>
              <a:t>city</a:t>
            </a:r>
            <a:endParaRPr lang="en-US" dirty="0"/>
          </a:p>
        </p:txBody>
      </p:sp>
      <p:sp>
        <p:nvSpPr>
          <p:cNvPr id="11" name="Rectangle 10">
            <a:extLst>
              <a:ext uri="{FF2B5EF4-FFF2-40B4-BE49-F238E27FC236}">
                <a16:creationId xmlns:a16="http://schemas.microsoft.com/office/drawing/2014/main" id="{B9EB5DD7-8C2C-764E-9ACC-56233F1419A8}"/>
              </a:ext>
            </a:extLst>
          </p:cNvPr>
          <p:cNvSpPr/>
          <p:nvPr/>
        </p:nvSpPr>
        <p:spPr>
          <a:xfrm>
            <a:off x="5520331" y="4888070"/>
            <a:ext cx="617220" cy="369332"/>
          </a:xfrm>
          <a:prstGeom prst="rect">
            <a:avLst/>
          </a:prstGeom>
        </p:spPr>
        <p:txBody>
          <a:bodyPr wrap="none">
            <a:spAutoFit/>
          </a:bodyPr>
          <a:lstStyle/>
          <a:p>
            <a:r>
              <a:rPr lang="en-US" dirty="0" err="1"/>
              <a:t>R</a:t>
            </a:r>
            <a:r>
              <a:rPr lang="en-US" baseline="-25000" dirty="0" err="1"/>
              <a:t>state</a:t>
            </a:r>
            <a:endParaRPr lang="en-US" dirty="0"/>
          </a:p>
        </p:txBody>
      </p:sp>
      <p:sp>
        <p:nvSpPr>
          <p:cNvPr id="12" name="Rectangle 11">
            <a:extLst>
              <a:ext uri="{FF2B5EF4-FFF2-40B4-BE49-F238E27FC236}">
                <a16:creationId xmlns:a16="http://schemas.microsoft.com/office/drawing/2014/main" id="{FB41053A-45AE-A244-B576-B8B32F7E8F9A}"/>
              </a:ext>
            </a:extLst>
          </p:cNvPr>
          <p:cNvSpPr/>
          <p:nvPr/>
        </p:nvSpPr>
        <p:spPr>
          <a:xfrm>
            <a:off x="4530666" y="4368608"/>
            <a:ext cx="797013" cy="369332"/>
          </a:xfrm>
          <a:prstGeom prst="rect">
            <a:avLst/>
          </a:prstGeom>
        </p:spPr>
        <p:txBody>
          <a:bodyPr wrap="none">
            <a:spAutoFit/>
          </a:bodyPr>
          <a:lstStyle/>
          <a:p>
            <a:r>
              <a:rPr lang="en-US" dirty="0"/>
              <a:t>&lt;</a:t>
            </a:r>
            <a:r>
              <a:rPr lang="en-US" dirty="0" err="1"/>
              <a:t>R</a:t>
            </a:r>
            <a:r>
              <a:rPr lang="en-US" baseline="-25000" dirty="0" err="1"/>
              <a:t>city</a:t>
            </a:r>
            <a:r>
              <a:rPr lang="en-US" baseline="-25000" dirty="0"/>
              <a:t> </a:t>
            </a:r>
            <a:r>
              <a:rPr lang="en-US" dirty="0"/>
              <a:t>&gt;</a:t>
            </a:r>
          </a:p>
        </p:txBody>
      </p:sp>
      <p:pic>
        <p:nvPicPr>
          <p:cNvPr id="13" name="Picture 12">
            <a:extLst>
              <a:ext uri="{FF2B5EF4-FFF2-40B4-BE49-F238E27FC236}">
                <a16:creationId xmlns:a16="http://schemas.microsoft.com/office/drawing/2014/main" id="{CF744093-4216-BD47-B6C8-8D268A45F37B}"/>
              </a:ext>
            </a:extLst>
          </p:cNvPr>
          <p:cNvPicPr>
            <a:picLocks noChangeAspect="1"/>
          </p:cNvPicPr>
          <p:nvPr/>
        </p:nvPicPr>
        <p:blipFill>
          <a:blip r:embed="rId3"/>
          <a:stretch>
            <a:fillRect/>
          </a:stretch>
        </p:blipFill>
        <p:spPr>
          <a:xfrm>
            <a:off x="3974908" y="6114260"/>
            <a:ext cx="3213100" cy="495300"/>
          </a:xfrm>
          <a:prstGeom prst="rect">
            <a:avLst/>
          </a:prstGeom>
        </p:spPr>
      </p:pic>
      <p:cxnSp>
        <p:nvCxnSpPr>
          <p:cNvPr id="15" name="Straight Arrow Connector 14">
            <a:extLst>
              <a:ext uri="{FF2B5EF4-FFF2-40B4-BE49-F238E27FC236}">
                <a16:creationId xmlns:a16="http://schemas.microsoft.com/office/drawing/2014/main" id="{6F004C12-FB2F-0346-9373-22CBDB401117}"/>
              </a:ext>
            </a:extLst>
          </p:cNvPr>
          <p:cNvCxnSpPr/>
          <p:nvPr/>
        </p:nvCxnSpPr>
        <p:spPr>
          <a:xfrm flipV="1">
            <a:off x="6271146" y="4720900"/>
            <a:ext cx="0" cy="57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60532AB-1B00-3143-8974-61BDA5BCAB66}"/>
              </a:ext>
            </a:extLst>
          </p:cNvPr>
          <p:cNvCxnSpPr/>
          <p:nvPr/>
        </p:nvCxnSpPr>
        <p:spPr>
          <a:xfrm>
            <a:off x="6068525" y="4689563"/>
            <a:ext cx="408924"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75CD68-ED44-3843-B124-22E4BCEBB43B}"/>
              </a:ext>
            </a:extLst>
          </p:cNvPr>
          <p:cNvSpPr txBox="1"/>
          <p:nvPr/>
        </p:nvSpPr>
        <p:spPr>
          <a:xfrm>
            <a:off x="6635711" y="4744854"/>
            <a:ext cx="954798" cy="400110"/>
          </a:xfrm>
          <a:prstGeom prst="rect">
            <a:avLst/>
          </a:prstGeom>
          <a:noFill/>
        </p:spPr>
        <p:txBody>
          <a:bodyPr wrap="square" rtlCol="0">
            <a:spAutoFit/>
          </a:bodyPr>
          <a:lstStyle/>
          <a:p>
            <a:r>
              <a:rPr lang="en-US" sz="1000" dirty="0"/>
              <a:t>Here I used </a:t>
            </a:r>
            <a:r>
              <a:rPr lang="en-US" sz="1000" i="1" dirty="0">
                <a:latin typeface="Times New Roman" panose="02020603050405020304" pitchFamily="18" charset="0"/>
                <a:cs typeface="Times New Roman" panose="02020603050405020304" pitchFamily="18" charset="0"/>
              </a:rPr>
              <a:t>c</a:t>
            </a:r>
            <a:r>
              <a:rPr lang="en-US" sz="1000" dirty="0"/>
              <a:t>=4, </a:t>
            </a:r>
            <a:r>
              <a:rPr lang="en-US" sz="1000" i="1" dirty="0" err="1">
                <a:latin typeface="Times New Roman" panose="02020603050405020304" pitchFamily="18" charset="0"/>
                <a:cs typeface="Times New Roman" panose="02020603050405020304" pitchFamily="18" charset="0"/>
              </a:rPr>
              <a:t>n</a:t>
            </a:r>
            <a:r>
              <a:rPr lang="en-US" sz="1000" baseline="-25000" dirty="0" err="1"/>
              <a:t>mid</a:t>
            </a:r>
            <a:r>
              <a:rPr lang="en-US" sz="1000" dirty="0"/>
              <a:t>=15</a:t>
            </a:r>
          </a:p>
        </p:txBody>
      </p:sp>
      <p:sp>
        <p:nvSpPr>
          <p:cNvPr id="19" name="TextBox 18">
            <a:extLst>
              <a:ext uri="{FF2B5EF4-FFF2-40B4-BE49-F238E27FC236}">
                <a16:creationId xmlns:a16="http://schemas.microsoft.com/office/drawing/2014/main" id="{DBA2E9C6-6674-5B44-B70C-3803C820F507}"/>
              </a:ext>
            </a:extLst>
          </p:cNvPr>
          <p:cNvSpPr txBox="1"/>
          <p:nvPr/>
        </p:nvSpPr>
        <p:spPr>
          <a:xfrm>
            <a:off x="6068278" y="4470137"/>
            <a:ext cx="308098" cy="246221"/>
          </a:xfrm>
          <a:prstGeom prst="rect">
            <a:avLst/>
          </a:prstGeom>
          <a:noFill/>
        </p:spPr>
        <p:txBody>
          <a:bodyPr wrap="none" rtlCol="0">
            <a:spAutoFit/>
          </a:bodyPr>
          <a:lstStyle/>
          <a:p>
            <a:r>
              <a:rPr lang="en-US" sz="1000" dirty="0"/>
              <a:t>2</a:t>
            </a:r>
            <a:r>
              <a:rPr lang="en-US" sz="1000" i="1" dirty="0">
                <a:latin typeface="Times New Roman" panose="02020603050405020304" pitchFamily="18" charset="0"/>
                <a:cs typeface="Times New Roman" panose="02020603050405020304" pitchFamily="18" charset="0"/>
              </a:rPr>
              <a:t>c</a:t>
            </a:r>
          </a:p>
        </p:txBody>
      </p:sp>
      <p:sp>
        <p:nvSpPr>
          <p:cNvPr id="20" name="Rectangle 19">
            <a:extLst>
              <a:ext uri="{FF2B5EF4-FFF2-40B4-BE49-F238E27FC236}">
                <a16:creationId xmlns:a16="http://schemas.microsoft.com/office/drawing/2014/main" id="{5161A26F-C69D-7346-BE2D-2587102B8036}"/>
              </a:ext>
            </a:extLst>
          </p:cNvPr>
          <p:cNvSpPr/>
          <p:nvPr/>
        </p:nvSpPr>
        <p:spPr>
          <a:xfrm>
            <a:off x="6095613" y="5261191"/>
            <a:ext cx="381836" cy="246221"/>
          </a:xfrm>
          <a:prstGeom prst="rect">
            <a:avLst/>
          </a:prstGeom>
        </p:spPr>
        <p:txBody>
          <a:bodyPr wrap="none">
            <a:spAutoFit/>
          </a:bodyPr>
          <a:lstStyle/>
          <a:p>
            <a:r>
              <a:rPr lang="en-US" sz="1000" i="1" dirty="0" err="1">
                <a:latin typeface="Times New Roman" panose="02020603050405020304" pitchFamily="18" charset="0"/>
                <a:cs typeface="Times New Roman" panose="02020603050405020304" pitchFamily="18" charset="0"/>
              </a:rPr>
              <a:t>n</a:t>
            </a:r>
            <a:r>
              <a:rPr lang="en-US" sz="1000" baseline="-25000" dirty="0" err="1"/>
              <a:t>mid</a:t>
            </a:r>
            <a:endParaRPr lang="en-US" sz="1000" dirty="0"/>
          </a:p>
        </p:txBody>
      </p:sp>
      <p:sp>
        <p:nvSpPr>
          <p:cNvPr id="21" name="TextBox 20">
            <a:extLst>
              <a:ext uri="{FF2B5EF4-FFF2-40B4-BE49-F238E27FC236}">
                <a16:creationId xmlns:a16="http://schemas.microsoft.com/office/drawing/2014/main" id="{EA1FCB90-946B-4A4D-AB8A-841FF144351C}"/>
              </a:ext>
            </a:extLst>
          </p:cNvPr>
          <p:cNvSpPr txBox="1"/>
          <p:nvPr/>
        </p:nvSpPr>
        <p:spPr>
          <a:xfrm>
            <a:off x="4496343" y="4718562"/>
            <a:ext cx="872674" cy="523220"/>
          </a:xfrm>
          <a:prstGeom prst="rect">
            <a:avLst/>
          </a:prstGeom>
          <a:noFill/>
        </p:spPr>
        <p:txBody>
          <a:bodyPr wrap="square" rtlCol="0">
            <a:spAutoFit/>
          </a:bodyPr>
          <a:lstStyle/>
          <a:p>
            <a:pPr algn="ctr"/>
            <a:r>
              <a:rPr lang="en-US" sz="1400" dirty="0"/>
              <a:t>Value we want</a:t>
            </a:r>
          </a:p>
        </p:txBody>
      </p:sp>
      <p:sp>
        <p:nvSpPr>
          <p:cNvPr id="22" name="TextBox 21">
            <a:extLst>
              <a:ext uri="{FF2B5EF4-FFF2-40B4-BE49-F238E27FC236}">
                <a16:creationId xmlns:a16="http://schemas.microsoft.com/office/drawing/2014/main" id="{2F45EC93-8523-2341-B3D2-0ADBFD98F522}"/>
              </a:ext>
            </a:extLst>
          </p:cNvPr>
          <p:cNvSpPr txBox="1"/>
          <p:nvPr/>
        </p:nvSpPr>
        <p:spPr>
          <a:xfrm>
            <a:off x="5570993" y="5514991"/>
            <a:ext cx="2057400" cy="307777"/>
          </a:xfrm>
          <a:prstGeom prst="rect">
            <a:avLst/>
          </a:prstGeom>
          <a:noFill/>
        </p:spPr>
        <p:txBody>
          <a:bodyPr wrap="square" rtlCol="0">
            <a:spAutoFit/>
          </a:bodyPr>
          <a:lstStyle/>
          <a:p>
            <a:pPr algn="ctr"/>
            <a:r>
              <a:rPr lang="en-US" sz="1400" dirty="0"/>
              <a:t>Number of samples </a:t>
            </a:r>
            <a:r>
              <a:rPr lang="en-US" sz="1400" i="1" dirty="0">
                <a:latin typeface="Times New Roman" panose="02020603050405020304" pitchFamily="18" charset="0"/>
                <a:cs typeface="Times New Roman" panose="02020603050405020304" pitchFamily="18" charset="0"/>
              </a:rPr>
              <a:t>n</a:t>
            </a:r>
          </a:p>
        </p:txBody>
      </p:sp>
      <p:sp>
        <p:nvSpPr>
          <p:cNvPr id="23" name="TextBox 22">
            <a:extLst>
              <a:ext uri="{FF2B5EF4-FFF2-40B4-BE49-F238E27FC236}">
                <a16:creationId xmlns:a16="http://schemas.microsoft.com/office/drawing/2014/main" id="{0378E9B0-F488-3C45-B48A-53B7E31332A6}"/>
              </a:ext>
            </a:extLst>
          </p:cNvPr>
          <p:cNvSpPr txBox="1"/>
          <p:nvPr/>
        </p:nvSpPr>
        <p:spPr>
          <a:xfrm>
            <a:off x="578577" y="3865509"/>
            <a:ext cx="1059521" cy="369332"/>
          </a:xfrm>
          <a:prstGeom prst="rect">
            <a:avLst/>
          </a:prstGeom>
          <a:noFill/>
        </p:spPr>
        <p:txBody>
          <a:bodyPr wrap="none" rtlCol="0">
            <a:spAutoFit/>
          </a:bodyPr>
          <a:lstStyle/>
          <a:p>
            <a:r>
              <a:rPr lang="en-US" b="1" dirty="0"/>
              <a:t>Example:</a:t>
            </a:r>
          </a:p>
        </p:txBody>
      </p:sp>
      <p:sp>
        <p:nvSpPr>
          <p:cNvPr id="24" name="TextBox 23">
            <a:extLst>
              <a:ext uri="{FF2B5EF4-FFF2-40B4-BE49-F238E27FC236}">
                <a16:creationId xmlns:a16="http://schemas.microsoft.com/office/drawing/2014/main" id="{311F5916-3A40-4C4B-89C8-5C3907FE34A3}"/>
              </a:ext>
            </a:extLst>
          </p:cNvPr>
          <p:cNvSpPr txBox="1"/>
          <p:nvPr/>
        </p:nvSpPr>
        <p:spPr>
          <a:xfrm>
            <a:off x="578577" y="6169581"/>
            <a:ext cx="3220690" cy="369332"/>
          </a:xfrm>
          <a:prstGeom prst="rect">
            <a:avLst/>
          </a:prstGeom>
          <a:noFill/>
        </p:spPr>
        <p:txBody>
          <a:bodyPr wrap="none" rtlCol="0">
            <a:spAutoFit/>
          </a:bodyPr>
          <a:lstStyle/>
          <a:p>
            <a:r>
              <a:rPr lang="en-US" dirty="0"/>
              <a:t>Can use this smoothing formula:</a:t>
            </a:r>
          </a:p>
        </p:txBody>
      </p:sp>
    </p:spTree>
    <p:extLst>
      <p:ext uri="{BB962C8B-B14F-4D97-AF65-F5344CB8AC3E}">
        <p14:creationId xmlns:p14="http://schemas.microsoft.com/office/powerpoint/2010/main" val="227089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094" y="266644"/>
            <a:ext cx="8405812" cy="319088"/>
          </a:xfrm>
        </p:spPr>
        <p:txBody>
          <a:bodyPr>
            <a:noAutofit/>
          </a:bodyPr>
          <a:lstStyle/>
          <a:p>
            <a:r>
              <a:rPr lang="en-US" sz="3600" dirty="0">
                <a:latin typeface="+mn-lt"/>
              </a:rPr>
              <a:t>How to Encode Categorical Fields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19</a:t>
            </a:fld>
            <a:endParaRPr lang="en-US" dirty="0"/>
          </a:p>
        </p:txBody>
      </p:sp>
      <p:sp>
        <p:nvSpPr>
          <p:cNvPr id="6" name="Content Placeholder 5"/>
          <p:cNvSpPr>
            <a:spLocks noGrp="1"/>
          </p:cNvSpPr>
          <p:nvPr>
            <p:ph idx="1"/>
          </p:nvPr>
        </p:nvSpPr>
        <p:spPr>
          <a:xfrm>
            <a:off x="728243" y="1511668"/>
            <a:ext cx="8405812" cy="4300536"/>
          </a:xfrm>
        </p:spPr>
        <p:txBody>
          <a:bodyPr>
            <a:noAutofit/>
          </a:bodyPr>
          <a:lstStyle/>
          <a:p>
            <a:r>
              <a:rPr lang="en-US" sz="1600" dirty="0"/>
              <a:t>Label encoding: [A, B, C] -&gt; [1, 2, 3]. Really bad. ML algorithm assumes these are numeric</a:t>
            </a:r>
          </a:p>
          <a:p>
            <a:r>
              <a:rPr lang="en-US" sz="1600" dirty="0"/>
              <a:t>Dummy, one hot: Expand the category list into new variables:</a:t>
            </a:r>
          </a:p>
          <a:p>
            <a:pPr lvl="1"/>
            <a:r>
              <a:rPr lang="en-US" sz="1600" dirty="0"/>
              <a:t>[A, B, C] -&gt; x1, x2, x3… with binary values. So a record with value “B” -&gt; 0,1,0,0…</a:t>
            </a:r>
          </a:p>
          <a:p>
            <a:pPr lvl="1"/>
            <a:r>
              <a:rPr lang="en-US" sz="1600" b="1" dirty="0"/>
              <a:t>Problem</a:t>
            </a:r>
            <a:r>
              <a:rPr lang="en-US" sz="1600" dirty="0"/>
              <a:t>: explodes dimensionality, which is the opposite of what we want in modeling</a:t>
            </a:r>
          </a:p>
          <a:p>
            <a:r>
              <a:rPr lang="en-US" sz="1600" dirty="0"/>
              <a:t>Other dimensionality expanding: contrast, </a:t>
            </a:r>
            <a:r>
              <a:rPr lang="en-US" sz="1600" dirty="0" err="1"/>
              <a:t>Helmert</a:t>
            </a:r>
            <a:r>
              <a:rPr lang="en-US" sz="1600" dirty="0"/>
              <a:t>, GLM, comparison…</a:t>
            </a:r>
          </a:p>
        </p:txBody>
      </p:sp>
      <p:sp>
        <p:nvSpPr>
          <p:cNvPr id="2" name="TextBox 1"/>
          <p:cNvSpPr txBox="1"/>
          <p:nvPr/>
        </p:nvSpPr>
        <p:spPr>
          <a:xfrm>
            <a:off x="369094" y="730606"/>
            <a:ext cx="7716280" cy="492443"/>
          </a:xfrm>
          <a:prstGeom prst="rect">
            <a:avLst/>
          </a:prstGeom>
          <a:noFill/>
        </p:spPr>
        <p:txBody>
          <a:bodyPr wrap="none" lIns="0" tIns="0" rIns="0" bIns="0" rtlCol="0" anchor="b" anchorCtr="0">
            <a:spAutoFit/>
          </a:bodyPr>
          <a:lstStyle/>
          <a:p>
            <a:r>
              <a:rPr lang="en-US" sz="1600" dirty="0"/>
              <a:t>Let’s say you have a field that can take values A, B, C…</a:t>
            </a:r>
          </a:p>
          <a:p>
            <a:r>
              <a:rPr lang="en-US" sz="1600" dirty="0"/>
              <a:t>How do you encode these categories A, B, C… into numbers to go into a modeling algorithm?</a:t>
            </a:r>
          </a:p>
        </p:txBody>
      </p:sp>
      <p:sp>
        <p:nvSpPr>
          <p:cNvPr id="7" name="TextBox 6">
            <a:extLst>
              <a:ext uri="{FF2B5EF4-FFF2-40B4-BE49-F238E27FC236}">
                <a16:creationId xmlns:a16="http://schemas.microsoft.com/office/drawing/2014/main" id="{630761BD-3230-7940-937E-4E68673C8879}"/>
              </a:ext>
            </a:extLst>
          </p:cNvPr>
          <p:cNvSpPr txBox="1"/>
          <p:nvPr/>
        </p:nvSpPr>
        <p:spPr>
          <a:xfrm>
            <a:off x="29310" y="2133647"/>
            <a:ext cx="1002345" cy="646331"/>
          </a:xfrm>
          <a:prstGeom prst="rect">
            <a:avLst/>
          </a:prstGeom>
          <a:noFill/>
        </p:spPr>
        <p:txBody>
          <a:bodyPr wrap="square" rtlCol="0">
            <a:spAutoFit/>
          </a:bodyPr>
          <a:lstStyle/>
          <a:p>
            <a:pPr algn="ctr"/>
            <a:r>
              <a:rPr lang="en-US" i="1" dirty="0"/>
              <a:t>Don’t do these</a:t>
            </a:r>
          </a:p>
        </p:txBody>
      </p:sp>
      <p:sp>
        <p:nvSpPr>
          <p:cNvPr id="8" name="TextBox 7">
            <a:extLst>
              <a:ext uri="{FF2B5EF4-FFF2-40B4-BE49-F238E27FC236}">
                <a16:creationId xmlns:a16="http://schemas.microsoft.com/office/drawing/2014/main" id="{6010ABDA-B508-1C4D-8252-7F02D78013F6}"/>
              </a:ext>
            </a:extLst>
          </p:cNvPr>
          <p:cNvSpPr txBox="1"/>
          <p:nvPr/>
        </p:nvSpPr>
        <p:spPr>
          <a:xfrm>
            <a:off x="29310" y="4559436"/>
            <a:ext cx="718297" cy="646331"/>
          </a:xfrm>
          <a:prstGeom prst="rect">
            <a:avLst/>
          </a:prstGeom>
          <a:noFill/>
        </p:spPr>
        <p:txBody>
          <a:bodyPr wrap="square" rtlCol="0">
            <a:spAutoFit/>
          </a:bodyPr>
          <a:lstStyle/>
          <a:p>
            <a:pPr algn="ctr"/>
            <a:r>
              <a:rPr lang="en-US" i="1" dirty="0"/>
              <a:t>Do this</a:t>
            </a:r>
          </a:p>
        </p:txBody>
      </p:sp>
      <p:cxnSp>
        <p:nvCxnSpPr>
          <p:cNvPr id="5" name="Straight Connector 4">
            <a:extLst>
              <a:ext uri="{FF2B5EF4-FFF2-40B4-BE49-F238E27FC236}">
                <a16:creationId xmlns:a16="http://schemas.microsoft.com/office/drawing/2014/main" id="{8155E033-32D5-D444-83B7-3E402AF66A25}"/>
              </a:ext>
            </a:extLst>
          </p:cNvPr>
          <p:cNvCxnSpPr>
            <a:cxnSpLocks/>
          </p:cNvCxnSpPr>
          <p:nvPr/>
        </p:nvCxnSpPr>
        <p:spPr>
          <a:xfrm>
            <a:off x="216571" y="3309191"/>
            <a:ext cx="871085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5">
            <a:extLst>
              <a:ext uri="{FF2B5EF4-FFF2-40B4-BE49-F238E27FC236}">
                <a16:creationId xmlns:a16="http://schemas.microsoft.com/office/drawing/2014/main" id="{9CFB1D55-9F42-7D47-AF23-B4777E86159F}"/>
              </a:ext>
            </a:extLst>
          </p:cNvPr>
          <p:cNvSpPr txBox="1">
            <a:spLocks/>
          </p:cNvSpPr>
          <p:nvPr/>
        </p:nvSpPr>
        <p:spPr bwMode="gray">
          <a:xfrm>
            <a:off x="740329" y="3551050"/>
            <a:ext cx="8446484" cy="4300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For unsupervised models, categorical fields are mostly used for linking, grouping and profiles</a:t>
            </a:r>
          </a:p>
          <a:p>
            <a:r>
              <a:rPr lang="en-US" sz="1600" dirty="0"/>
              <a:t>When you have a label (supervised) can use </a:t>
            </a:r>
            <a:r>
              <a:rPr lang="en-US" sz="1600" b="1" dirty="0"/>
              <a:t>Target Encoding/Risk Tables</a:t>
            </a:r>
            <a:r>
              <a:rPr lang="en-US" sz="1600" dirty="0"/>
              <a:t>: For each possible category assign a value</a:t>
            </a:r>
          </a:p>
          <a:p>
            <a:r>
              <a:rPr lang="en-US" sz="1600" dirty="0"/>
              <a:t>No dimensionality expansion; each categorical field becomes one numeric variable</a:t>
            </a:r>
          </a:p>
          <a:p>
            <a:r>
              <a:rPr lang="en-US" sz="1600" dirty="0"/>
              <a:t>Several choices to use for the value: </a:t>
            </a:r>
          </a:p>
          <a:p>
            <a:pPr lvl="1"/>
            <a:r>
              <a:rPr lang="en-US" sz="1600" dirty="0"/>
              <a:t>Average of the dependent variables for all records in that category</a:t>
            </a:r>
          </a:p>
          <a:p>
            <a:pPr lvl="1"/>
            <a:r>
              <a:rPr lang="en-US" sz="1600" dirty="0"/>
              <a:t>Log odds: log(#bad/#good), also called weight-of-evidence</a:t>
            </a:r>
          </a:p>
          <a:p>
            <a:r>
              <a:rPr lang="en-US" sz="1600" dirty="0"/>
              <a:t>Good </a:t>
            </a:r>
            <a:r>
              <a:rPr lang="mr-IN" sz="1600" dirty="0"/>
              <a:t>–</a:t>
            </a:r>
            <a:r>
              <a:rPr lang="en-US" sz="1600" dirty="0"/>
              <a:t> direct encoding to what you’re trying to predict</a:t>
            </a:r>
          </a:p>
          <a:p>
            <a:r>
              <a:rPr lang="en-US" sz="1600" dirty="0"/>
              <a:t>Bad - loss of interaction information</a:t>
            </a:r>
          </a:p>
          <a:p>
            <a:r>
              <a:rPr lang="en-US" sz="1600" dirty="0"/>
              <a:t>Must be careful about overfitting. Smoothing helps.</a:t>
            </a:r>
          </a:p>
          <a:p>
            <a:pPr marL="0" indent="0">
              <a:buNone/>
            </a:pPr>
            <a:endParaRPr lang="en-US" sz="1600" dirty="0"/>
          </a:p>
        </p:txBody>
      </p:sp>
    </p:spTree>
    <p:extLst>
      <p:ext uri="{BB962C8B-B14F-4D97-AF65-F5344CB8AC3E}">
        <p14:creationId xmlns:p14="http://schemas.microsoft.com/office/powerpoint/2010/main" val="33996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normAutofit/>
          </a:bodyPr>
          <a:lstStyle/>
          <a:p>
            <a:r>
              <a:rPr lang="en-US" sz="3600" dirty="0">
                <a:latin typeface="+mn-lt"/>
              </a:rPr>
              <a:t>Comments About Project 2</a:t>
            </a:r>
          </a:p>
        </p:txBody>
      </p:sp>
      <p:sp>
        <p:nvSpPr>
          <p:cNvPr id="4" name="Content Placeholder 3"/>
          <p:cNvSpPr>
            <a:spLocks noGrp="1"/>
          </p:cNvSpPr>
          <p:nvPr>
            <p:ph sz="half" idx="2"/>
          </p:nvPr>
        </p:nvSpPr>
        <p:spPr>
          <a:xfrm>
            <a:off x="628649" y="1465407"/>
            <a:ext cx="8102395" cy="4195719"/>
          </a:xfrm>
        </p:spPr>
        <p:txBody>
          <a:bodyPr>
            <a:normAutofit lnSpcReduction="10000"/>
          </a:bodyPr>
          <a:lstStyle/>
          <a:p>
            <a:r>
              <a:rPr lang="en-US" sz="2600" dirty="0"/>
              <a:t>The formats were all generally good</a:t>
            </a:r>
          </a:p>
          <a:p>
            <a:r>
              <a:rPr lang="en-US" sz="2600" dirty="0"/>
              <a:t>Each section should have a new page</a:t>
            </a:r>
          </a:p>
          <a:p>
            <a:r>
              <a:rPr lang="en-US" sz="2600" dirty="0"/>
              <a:t>Maybe get a native English speaker to edit text</a:t>
            </a:r>
          </a:p>
          <a:p>
            <a:r>
              <a:rPr lang="en-US" sz="2600" dirty="0"/>
              <a:t>Remember, these are anomalous records, not necessarily fraud.</a:t>
            </a:r>
          </a:p>
          <a:p>
            <a:r>
              <a:rPr lang="en-US" sz="2600" dirty="0"/>
              <a:t>Please use the term fields for the data columns and variables after we have transformed into the model inputs</a:t>
            </a:r>
          </a:p>
          <a:p>
            <a:r>
              <a:rPr lang="en-US" sz="2600" dirty="0"/>
              <a:t>The goal isn’t to find the top 10 but to rank order all records by unusualness</a:t>
            </a:r>
          </a:p>
          <a:p>
            <a:endParaRPr lang="en-US" sz="2200" dirty="0"/>
          </a:p>
          <a:p>
            <a:endParaRPr lang="en-US" sz="2600" dirty="0"/>
          </a:p>
          <a:p>
            <a:endParaRPr lang="en-US" sz="2600" dirty="0"/>
          </a:p>
          <a:p>
            <a:pPr marL="0" indent="0">
              <a:buNone/>
            </a:pPr>
            <a:endParaRPr lang="en-US" sz="2600"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a:t>
            </a:fld>
            <a:endParaRPr lang="en-US"/>
          </a:p>
        </p:txBody>
      </p:sp>
    </p:spTree>
    <p:extLst>
      <p:ext uri="{BB962C8B-B14F-4D97-AF65-F5344CB8AC3E}">
        <p14:creationId xmlns:p14="http://schemas.microsoft.com/office/powerpoint/2010/main" val="563459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094" y="458388"/>
            <a:ext cx="8405812" cy="319088"/>
          </a:xfrm>
        </p:spPr>
        <p:txBody>
          <a:bodyPr>
            <a:noAutofit/>
          </a:bodyPr>
          <a:lstStyle/>
          <a:p>
            <a:r>
              <a:rPr lang="en-US" sz="3600" dirty="0">
                <a:latin typeface="+mn-lt"/>
              </a:rPr>
              <a:t>How to Do Target Encoding for </a:t>
            </a:r>
            <a:r>
              <a:rPr lang="en-US" sz="3600" dirty="0" err="1">
                <a:latin typeface="+mn-lt"/>
              </a:rPr>
              <a:t>Categoricals</a:t>
            </a:r>
            <a:endParaRPr lang="en-US" sz="3600" dirty="0">
              <a:latin typeface="+mn-lt"/>
            </a:endParaRPr>
          </a:p>
        </p:txBody>
      </p:sp>
      <p:sp>
        <p:nvSpPr>
          <p:cNvPr id="4" name="Slide Number Placeholder 3"/>
          <p:cNvSpPr>
            <a:spLocks noGrp="1"/>
          </p:cNvSpPr>
          <p:nvPr>
            <p:ph type="sldNum" sz="quarter" idx="11"/>
          </p:nvPr>
        </p:nvSpPr>
        <p:spPr>
          <a:xfrm>
            <a:off x="6457950" y="6356351"/>
            <a:ext cx="2057400" cy="365125"/>
          </a:xfrm>
        </p:spPr>
        <p:txBody>
          <a:bodyPr/>
          <a:lstStyle/>
          <a:p>
            <a:fld id="{02330697-FC26-4454-A3BE-90B07819C49A}" type="slidenum">
              <a:rPr lang="en-US" smtClean="0"/>
              <a:pPr/>
              <a:t>20</a:t>
            </a:fld>
            <a:endParaRPr lang="en-US" dirty="0"/>
          </a:p>
        </p:txBody>
      </p:sp>
      <p:sp>
        <p:nvSpPr>
          <p:cNvPr id="6" name="Content Placeholder 5"/>
          <p:cNvSpPr>
            <a:spLocks noGrp="1"/>
          </p:cNvSpPr>
          <p:nvPr>
            <p:ph idx="1"/>
          </p:nvPr>
        </p:nvSpPr>
        <p:spPr>
          <a:xfrm>
            <a:off x="-363416" y="1074803"/>
            <a:ext cx="9401907" cy="5167611"/>
          </a:xfrm>
        </p:spPr>
        <p:txBody>
          <a:bodyPr>
            <a:normAutofit/>
          </a:bodyPr>
          <a:lstStyle/>
          <a:p>
            <a:pPr lvl="1"/>
            <a:r>
              <a:rPr lang="en-US" sz="2000" dirty="0"/>
              <a:t>Consider a categorical field, say f</a:t>
            </a:r>
            <a:r>
              <a:rPr lang="en-US" sz="2000" baseline="-25000" dirty="0"/>
              <a:t>6</a:t>
            </a:r>
            <a:r>
              <a:rPr lang="en-US" sz="2000" dirty="0"/>
              <a:t>, that has possible values A, B, C, D</a:t>
            </a:r>
          </a:p>
          <a:p>
            <a:pPr lvl="1"/>
            <a:r>
              <a:rPr lang="en-US" sz="2000" dirty="0"/>
              <a:t>Could use a dummy variables: f</a:t>
            </a:r>
            <a:r>
              <a:rPr lang="en-US" sz="2000" baseline="-25000" dirty="0"/>
              <a:t>6 </a:t>
            </a:r>
            <a:r>
              <a:rPr lang="en-US" sz="2000" dirty="0"/>
              <a:t>is transformed into 4 variables 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x</a:t>
            </a:r>
            <a:r>
              <a:rPr lang="en-US" sz="2000" baseline="-25000" dirty="0"/>
              <a:t>4</a:t>
            </a:r>
            <a:r>
              <a:rPr lang="en-US" sz="2000" dirty="0"/>
              <a:t> such that </a:t>
            </a:r>
          </a:p>
          <a:p>
            <a:pPr lvl="1"/>
            <a:endParaRPr lang="en-US" sz="2000" dirty="0"/>
          </a:p>
          <a:p>
            <a:pPr lvl="1"/>
            <a:endParaRPr lang="en-US" sz="2000" dirty="0"/>
          </a:p>
          <a:p>
            <a:pPr marL="457200" lvl="1" indent="0">
              <a:buNone/>
            </a:pPr>
            <a:endParaRPr lang="en-US" sz="2000" dirty="0"/>
          </a:p>
          <a:p>
            <a:pPr lvl="1"/>
            <a:endParaRPr lang="en-US" sz="2000" dirty="0"/>
          </a:p>
          <a:p>
            <a:pPr lvl="1"/>
            <a:r>
              <a:rPr lang="en-US" sz="2000" dirty="0"/>
              <a:t>This is </a:t>
            </a:r>
            <a:r>
              <a:rPr lang="en-US" sz="2000" b="1" dirty="0"/>
              <a:t>bad practice </a:t>
            </a:r>
            <a:r>
              <a:rPr lang="en-US" sz="2000" dirty="0"/>
              <a:t>for machine learning/nonlinear modeling</a:t>
            </a:r>
          </a:p>
          <a:p>
            <a:pPr lvl="1"/>
            <a:r>
              <a:rPr lang="en-US" sz="2000" dirty="0"/>
              <a:t>Better to use target encoding: build a table with values for each category</a:t>
            </a:r>
          </a:p>
          <a:p>
            <a:pPr lvl="2"/>
            <a:r>
              <a:rPr lang="en-US" dirty="0"/>
              <a:t>Calculate </a:t>
            </a:r>
            <a:r>
              <a:rPr lang="en-US" dirty="0" err="1"/>
              <a:t>v</a:t>
            </a:r>
            <a:r>
              <a:rPr lang="en-US" baseline="-25000" dirty="0" err="1"/>
              <a:t>A</a:t>
            </a:r>
            <a:r>
              <a:rPr lang="en-US" baseline="-25000" dirty="0"/>
              <a:t> </a:t>
            </a:r>
            <a:r>
              <a:rPr lang="en-US" dirty="0"/>
              <a:t>= &lt;y&gt;|</a:t>
            </a:r>
            <a:r>
              <a:rPr lang="en-US" baseline="-25000" dirty="0"/>
              <a:t>f6=A</a:t>
            </a:r>
            <a:r>
              <a:rPr lang="en-US" dirty="0"/>
              <a:t>,   </a:t>
            </a:r>
            <a:r>
              <a:rPr lang="en-US" dirty="0" err="1"/>
              <a:t>v</a:t>
            </a:r>
            <a:r>
              <a:rPr lang="en-US" baseline="-25000" dirty="0" err="1"/>
              <a:t>B</a:t>
            </a:r>
            <a:r>
              <a:rPr lang="en-US" baseline="-25000" dirty="0"/>
              <a:t> </a:t>
            </a:r>
            <a:r>
              <a:rPr lang="en-US" dirty="0"/>
              <a:t>= &lt;y&gt;|</a:t>
            </a:r>
            <a:r>
              <a:rPr lang="en-US" baseline="-25000" dirty="0"/>
              <a:t>f6=B</a:t>
            </a:r>
            <a:r>
              <a:rPr lang="en-US" dirty="0"/>
              <a:t>,   </a:t>
            </a:r>
            <a:r>
              <a:rPr lang="en-US" dirty="0" err="1"/>
              <a:t>v</a:t>
            </a:r>
            <a:r>
              <a:rPr lang="en-US" baseline="-25000" dirty="0" err="1"/>
              <a:t>C</a:t>
            </a:r>
            <a:r>
              <a:rPr lang="en-US" baseline="-25000" dirty="0"/>
              <a:t> </a:t>
            </a:r>
            <a:r>
              <a:rPr lang="en-US" dirty="0"/>
              <a:t>= &lt;y&gt;|</a:t>
            </a:r>
            <a:r>
              <a:rPr lang="en-US" baseline="-25000" dirty="0"/>
              <a:t>f6=C</a:t>
            </a:r>
            <a:r>
              <a:rPr lang="en-US" dirty="0"/>
              <a:t>,   </a:t>
            </a:r>
            <a:r>
              <a:rPr lang="en-US" dirty="0" err="1"/>
              <a:t>v</a:t>
            </a:r>
            <a:r>
              <a:rPr lang="en-US" baseline="-25000" dirty="0" err="1"/>
              <a:t>D</a:t>
            </a:r>
            <a:r>
              <a:rPr lang="en-US" baseline="-25000" dirty="0"/>
              <a:t> </a:t>
            </a:r>
            <a:r>
              <a:rPr lang="en-US" dirty="0"/>
              <a:t>= &lt;y&gt;|</a:t>
            </a:r>
            <a:r>
              <a:rPr lang="en-US" baseline="-25000" dirty="0"/>
              <a:t>f6=D</a:t>
            </a:r>
          </a:p>
          <a:p>
            <a:pPr lvl="2"/>
            <a:r>
              <a:rPr lang="en-US" dirty="0"/>
              <a:t>Then encode f</a:t>
            </a:r>
            <a:r>
              <a:rPr lang="en-US" baseline="-25000" dirty="0"/>
              <a:t>6</a:t>
            </a:r>
            <a:r>
              <a:rPr lang="en-US" dirty="0"/>
              <a:t> as</a:t>
            </a:r>
          </a:p>
        </p:txBody>
      </p:sp>
      <p:grpSp>
        <p:nvGrpSpPr>
          <p:cNvPr id="15" name="Group 14">
            <a:extLst>
              <a:ext uri="{FF2B5EF4-FFF2-40B4-BE49-F238E27FC236}">
                <a16:creationId xmlns:a16="http://schemas.microsoft.com/office/drawing/2014/main" id="{25557150-C1B4-DE47-ACC4-FAC9BD9B55A7}"/>
              </a:ext>
            </a:extLst>
          </p:cNvPr>
          <p:cNvGrpSpPr/>
          <p:nvPr/>
        </p:nvGrpSpPr>
        <p:grpSpPr>
          <a:xfrm>
            <a:off x="2556312" y="4678124"/>
            <a:ext cx="3171401" cy="1212911"/>
            <a:chOff x="3149826" y="4886872"/>
            <a:chExt cx="3171401" cy="1212911"/>
          </a:xfrm>
        </p:grpSpPr>
        <p:sp>
          <p:nvSpPr>
            <p:cNvPr id="2" name="Rectangle 1">
              <a:extLst>
                <a:ext uri="{FF2B5EF4-FFF2-40B4-BE49-F238E27FC236}">
                  <a16:creationId xmlns:a16="http://schemas.microsoft.com/office/drawing/2014/main" id="{7D580ED5-DA2B-8E4B-A155-7708AD534141}"/>
                </a:ext>
              </a:extLst>
            </p:cNvPr>
            <p:cNvSpPr/>
            <p:nvPr/>
          </p:nvSpPr>
          <p:spPr>
            <a:xfrm>
              <a:off x="3149826" y="5363115"/>
              <a:ext cx="607859" cy="369332"/>
            </a:xfrm>
            <a:prstGeom prst="rect">
              <a:avLst/>
            </a:prstGeom>
          </p:spPr>
          <p:txBody>
            <a:bodyPr wrap="none">
              <a:spAutoFit/>
            </a:bodyPr>
            <a:lstStyle/>
            <a:p>
              <a:r>
                <a:rPr lang="en-US" dirty="0"/>
                <a:t>f</a:t>
              </a:r>
              <a:r>
                <a:rPr lang="en-US" baseline="-25000" dirty="0"/>
                <a:t>6 </a:t>
              </a:r>
              <a:r>
                <a:rPr lang="en-US" dirty="0"/>
                <a:t> -&gt;</a:t>
              </a:r>
            </a:p>
          </p:txBody>
        </p:sp>
        <p:sp>
          <p:nvSpPr>
            <p:cNvPr id="18" name="Left Brace 17">
              <a:extLst>
                <a:ext uri="{FF2B5EF4-FFF2-40B4-BE49-F238E27FC236}">
                  <a16:creationId xmlns:a16="http://schemas.microsoft.com/office/drawing/2014/main" id="{9D4F9547-3D6C-9A42-B400-DBD659CD2E9B}"/>
                </a:ext>
              </a:extLst>
            </p:cNvPr>
            <p:cNvSpPr/>
            <p:nvPr/>
          </p:nvSpPr>
          <p:spPr>
            <a:xfrm>
              <a:off x="4382327" y="4966847"/>
              <a:ext cx="333555" cy="1132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16D8E8F1-AE5F-8D4E-A51C-5DDCB1B7540A}"/>
                </a:ext>
              </a:extLst>
            </p:cNvPr>
            <p:cNvSpPr/>
            <p:nvPr/>
          </p:nvSpPr>
          <p:spPr>
            <a:xfrm>
              <a:off x="4794847" y="4886872"/>
              <a:ext cx="1511952" cy="369332"/>
            </a:xfrm>
            <a:prstGeom prst="rect">
              <a:avLst/>
            </a:prstGeom>
          </p:spPr>
          <p:txBody>
            <a:bodyPr wrap="none">
              <a:spAutoFit/>
            </a:bodyPr>
            <a:lstStyle/>
            <a:p>
              <a:r>
                <a:rPr lang="en-US" dirty="0" err="1"/>
                <a:t>v</a:t>
              </a:r>
              <a:r>
                <a:rPr lang="en-US" baseline="-25000" dirty="0" err="1"/>
                <a:t>A</a:t>
              </a:r>
              <a:r>
                <a:rPr lang="en-US" baseline="-25000" dirty="0"/>
                <a:t>   </a:t>
              </a:r>
              <a:r>
                <a:rPr lang="en-US" dirty="0"/>
                <a:t>when  f</a:t>
              </a:r>
              <a:r>
                <a:rPr lang="en-US" baseline="-25000" dirty="0"/>
                <a:t>6</a:t>
              </a:r>
              <a:r>
                <a:rPr lang="en-US" dirty="0"/>
                <a:t>=A</a:t>
              </a:r>
            </a:p>
          </p:txBody>
        </p:sp>
        <p:sp>
          <p:nvSpPr>
            <p:cNvPr id="24" name="Rectangle 23">
              <a:extLst>
                <a:ext uri="{FF2B5EF4-FFF2-40B4-BE49-F238E27FC236}">
                  <a16:creationId xmlns:a16="http://schemas.microsoft.com/office/drawing/2014/main" id="{6F65222B-BF44-9048-8159-B64F74D09488}"/>
                </a:ext>
              </a:extLst>
            </p:cNvPr>
            <p:cNvSpPr/>
            <p:nvPr/>
          </p:nvSpPr>
          <p:spPr>
            <a:xfrm>
              <a:off x="4794847" y="5165758"/>
              <a:ext cx="1497526" cy="369332"/>
            </a:xfrm>
            <a:prstGeom prst="rect">
              <a:avLst/>
            </a:prstGeom>
          </p:spPr>
          <p:txBody>
            <a:bodyPr wrap="none">
              <a:spAutoFit/>
            </a:bodyPr>
            <a:lstStyle/>
            <a:p>
              <a:r>
                <a:rPr lang="en-US" dirty="0" err="1"/>
                <a:t>v</a:t>
              </a:r>
              <a:r>
                <a:rPr lang="en-US" baseline="-25000" dirty="0" err="1"/>
                <a:t>B</a:t>
              </a:r>
              <a:r>
                <a:rPr lang="en-US" baseline="-25000" dirty="0"/>
                <a:t>   </a:t>
              </a:r>
              <a:r>
                <a:rPr lang="en-US" dirty="0"/>
                <a:t>when  f</a:t>
              </a:r>
              <a:r>
                <a:rPr lang="en-US" baseline="-25000" dirty="0"/>
                <a:t>6</a:t>
              </a:r>
              <a:r>
                <a:rPr lang="en-US" dirty="0"/>
                <a:t>=B</a:t>
              </a:r>
            </a:p>
          </p:txBody>
        </p:sp>
        <p:sp>
          <p:nvSpPr>
            <p:cNvPr id="25" name="Rectangle 24">
              <a:extLst>
                <a:ext uri="{FF2B5EF4-FFF2-40B4-BE49-F238E27FC236}">
                  <a16:creationId xmlns:a16="http://schemas.microsoft.com/office/drawing/2014/main" id="{CB5F5E51-7F57-8649-BFA9-B6374B7A32F1}"/>
                </a:ext>
              </a:extLst>
            </p:cNvPr>
            <p:cNvSpPr/>
            <p:nvPr/>
          </p:nvSpPr>
          <p:spPr>
            <a:xfrm>
              <a:off x="4794847" y="5444644"/>
              <a:ext cx="1494320" cy="369332"/>
            </a:xfrm>
            <a:prstGeom prst="rect">
              <a:avLst/>
            </a:prstGeom>
          </p:spPr>
          <p:txBody>
            <a:bodyPr wrap="none">
              <a:spAutoFit/>
            </a:bodyPr>
            <a:lstStyle/>
            <a:p>
              <a:r>
                <a:rPr lang="en-US" dirty="0" err="1"/>
                <a:t>v</a:t>
              </a:r>
              <a:r>
                <a:rPr lang="en-US" baseline="-25000" dirty="0" err="1"/>
                <a:t>C</a:t>
              </a:r>
              <a:r>
                <a:rPr lang="en-US" baseline="-25000" dirty="0"/>
                <a:t>   </a:t>
              </a:r>
              <a:r>
                <a:rPr lang="en-US" dirty="0"/>
                <a:t>when  f</a:t>
              </a:r>
              <a:r>
                <a:rPr lang="en-US" baseline="-25000" dirty="0"/>
                <a:t>6</a:t>
              </a:r>
              <a:r>
                <a:rPr lang="en-US" dirty="0"/>
                <a:t>=C</a:t>
              </a:r>
            </a:p>
          </p:txBody>
        </p:sp>
        <p:sp>
          <p:nvSpPr>
            <p:cNvPr id="26" name="Rectangle 25">
              <a:extLst>
                <a:ext uri="{FF2B5EF4-FFF2-40B4-BE49-F238E27FC236}">
                  <a16:creationId xmlns:a16="http://schemas.microsoft.com/office/drawing/2014/main" id="{25D68C2B-9578-FC4A-A9C5-60A58EB6FB9A}"/>
                </a:ext>
              </a:extLst>
            </p:cNvPr>
            <p:cNvSpPr/>
            <p:nvPr/>
          </p:nvSpPr>
          <p:spPr>
            <a:xfrm>
              <a:off x="4794847" y="5723529"/>
              <a:ext cx="1526380" cy="369332"/>
            </a:xfrm>
            <a:prstGeom prst="rect">
              <a:avLst/>
            </a:prstGeom>
          </p:spPr>
          <p:txBody>
            <a:bodyPr wrap="none">
              <a:spAutoFit/>
            </a:bodyPr>
            <a:lstStyle/>
            <a:p>
              <a:r>
                <a:rPr lang="en-US" dirty="0" err="1"/>
                <a:t>v</a:t>
              </a:r>
              <a:r>
                <a:rPr lang="en-US" baseline="-25000" dirty="0" err="1"/>
                <a:t>D</a:t>
              </a:r>
              <a:r>
                <a:rPr lang="en-US" baseline="-25000" dirty="0"/>
                <a:t>   </a:t>
              </a:r>
              <a:r>
                <a:rPr lang="en-US" dirty="0"/>
                <a:t>when  f</a:t>
              </a:r>
              <a:r>
                <a:rPr lang="en-US" baseline="-25000" dirty="0"/>
                <a:t>6</a:t>
              </a:r>
              <a:r>
                <a:rPr lang="en-US" dirty="0"/>
                <a:t>=D</a:t>
              </a:r>
            </a:p>
          </p:txBody>
        </p:sp>
        <p:sp>
          <p:nvSpPr>
            <p:cNvPr id="20" name="Rectangle 19">
              <a:extLst>
                <a:ext uri="{FF2B5EF4-FFF2-40B4-BE49-F238E27FC236}">
                  <a16:creationId xmlns:a16="http://schemas.microsoft.com/office/drawing/2014/main" id="{04360951-27A0-744E-BC3C-1FEF510C285F}"/>
                </a:ext>
              </a:extLst>
            </p:cNvPr>
            <p:cNvSpPr/>
            <p:nvPr/>
          </p:nvSpPr>
          <p:spPr>
            <a:xfrm>
              <a:off x="3707536" y="5342898"/>
              <a:ext cx="754566" cy="369332"/>
            </a:xfrm>
            <a:prstGeom prst="rect">
              <a:avLst/>
            </a:prstGeom>
          </p:spPr>
          <p:txBody>
            <a:bodyPr wrap="none">
              <a:spAutoFit/>
            </a:bodyPr>
            <a:lstStyle/>
            <a:p>
              <a:r>
                <a:rPr lang="en-US" dirty="0" err="1"/>
                <a:t>x</a:t>
              </a:r>
              <a:r>
                <a:rPr lang="en-US" baseline="-25000" dirty="0" err="1"/>
                <a:t>new</a:t>
              </a:r>
              <a:r>
                <a:rPr lang="en-US" baseline="-25000" dirty="0"/>
                <a:t> </a:t>
              </a:r>
              <a:r>
                <a:rPr lang="en-US" dirty="0"/>
                <a:t>= </a:t>
              </a:r>
            </a:p>
          </p:txBody>
        </p:sp>
      </p:grpSp>
      <p:grpSp>
        <p:nvGrpSpPr>
          <p:cNvPr id="16" name="Group 15">
            <a:extLst>
              <a:ext uri="{FF2B5EF4-FFF2-40B4-BE49-F238E27FC236}">
                <a16:creationId xmlns:a16="http://schemas.microsoft.com/office/drawing/2014/main" id="{3F6F23A0-AFE4-6046-AC3C-DCCB667CCE57}"/>
              </a:ext>
            </a:extLst>
          </p:cNvPr>
          <p:cNvGrpSpPr/>
          <p:nvPr/>
        </p:nvGrpSpPr>
        <p:grpSpPr>
          <a:xfrm>
            <a:off x="2599542" y="1822461"/>
            <a:ext cx="4204250" cy="1501707"/>
            <a:chOff x="2599542" y="1927293"/>
            <a:chExt cx="4204250" cy="1501707"/>
          </a:xfrm>
        </p:grpSpPr>
        <p:grpSp>
          <p:nvGrpSpPr>
            <p:cNvPr id="12" name="Group 11">
              <a:extLst>
                <a:ext uri="{FF2B5EF4-FFF2-40B4-BE49-F238E27FC236}">
                  <a16:creationId xmlns:a16="http://schemas.microsoft.com/office/drawing/2014/main" id="{48B44646-6010-2D45-91E3-BCA9946C4AEF}"/>
                </a:ext>
              </a:extLst>
            </p:cNvPr>
            <p:cNvGrpSpPr/>
            <p:nvPr/>
          </p:nvGrpSpPr>
          <p:grpSpPr>
            <a:xfrm>
              <a:off x="3854795" y="1927293"/>
              <a:ext cx="2948997" cy="1501707"/>
              <a:chOff x="4986068" y="2337664"/>
              <a:chExt cx="2948997" cy="1501707"/>
            </a:xfrm>
          </p:grpSpPr>
          <p:sp>
            <p:nvSpPr>
              <p:cNvPr id="7" name="Rectangle 6">
                <a:extLst>
                  <a:ext uri="{FF2B5EF4-FFF2-40B4-BE49-F238E27FC236}">
                    <a16:creationId xmlns:a16="http://schemas.microsoft.com/office/drawing/2014/main" id="{4C2B92AE-8003-7546-B1EE-FF0B56E28C35}"/>
                  </a:ext>
                </a:extLst>
              </p:cNvPr>
              <p:cNvSpPr/>
              <p:nvPr/>
            </p:nvSpPr>
            <p:spPr>
              <a:xfrm>
                <a:off x="5367799" y="2337664"/>
                <a:ext cx="1460656" cy="369332"/>
              </a:xfrm>
              <a:prstGeom prst="rect">
                <a:avLst/>
              </a:prstGeom>
            </p:spPr>
            <p:txBody>
              <a:bodyPr wrap="none">
                <a:spAutoFit/>
              </a:bodyPr>
              <a:lstStyle/>
              <a:p>
                <a:r>
                  <a:rPr lang="en-US" dirty="0"/>
                  <a:t>x</a:t>
                </a:r>
                <a:r>
                  <a:rPr lang="en-US" baseline="-25000" dirty="0"/>
                  <a:t>1  </a:t>
                </a:r>
                <a:r>
                  <a:rPr lang="en-US" dirty="0"/>
                  <a:t>  x</a:t>
                </a:r>
                <a:r>
                  <a:rPr lang="en-US" baseline="-25000" dirty="0"/>
                  <a:t>2  </a:t>
                </a:r>
                <a:r>
                  <a:rPr lang="en-US" dirty="0"/>
                  <a:t>  x</a:t>
                </a:r>
                <a:r>
                  <a:rPr lang="en-US" baseline="-25000" dirty="0"/>
                  <a:t>3   </a:t>
                </a:r>
                <a:r>
                  <a:rPr lang="en-US" dirty="0"/>
                  <a:t> x</a:t>
                </a:r>
                <a:r>
                  <a:rPr lang="en-US" baseline="-25000" dirty="0"/>
                  <a:t>4</a:t>
                </a:r>
                <a:r>
                  <a:rPr lang="en-US" dirty="0"/>
                  <a:t> </a:t>
                </a:r>
              </a:p>
            </p:txBody>
          </p:sp>
          <p:sp>
            <p:nvSpPr>
              <p:cNvPr id="3" name="Left Brace 2">
                <a:extLst>
                  <a:ext uri="{FF2B5EF4-FFF2-40B4-BE49-F238E27FC236}">
                    <a16:creationId xmlns:a16="http://schemas.microsoft.com/office/drawing/2014/main" id="{17EB3A54-BBC9-2944-977E-CB4B0A9ABEBE}"/>
                  </a:ext>
                </a:extLst>
              </p:cNvPr>
              <p:cNvSpPr/>
              <p:nvPr/>
            </p:nvSpPr>
            <p:spPr>
              <a:xfrm>
                <a:off x="4986068" y="2653164"/>
                <a:ext cx="333555" cy="1132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63868A0E-322D-4F44-9469-22FF751D0847}"/>
                  </a:ext>
                </a:extLst>
              </p:cNvPr>
              <p:cNvSpPr/>
              <p:nvPr/>
            </p:nvSpPr>
            <p:spPr>
              <a:xfrm>
                <a:off x="5367799" y="2653966"/>
                <a:ext cx="1340432" cy="369332"/>
              </a:xfrm>
              <a:prstGeom prst="rect">
                <a:avLst/>
              </a:prstGeom>
            </p:spPr>
            <p:txBody>
              <a:bodyPr wrap="none">
                <a:spAutoFit/>
              </a:bodyPr>
              <a:lstStyle/>
              <a:p>
                <a:r>
                  <a:rPr lang="en-US" dirty="0"/>
                  <a:t>1     0    0    0</a:t>
                </a:r>
              </a:p>
            </p:txBody>
          </p:sp>
          <p:sp>
            <p:nvSpPr>
              <p:cNvPr id="9" name="Rectangle 8">
                <a:extLst>
                  <a:ext uri="{FF2B5EF4-FFF2-40B4-BE49-F238E27FC236}">
                    <a16:creationId xmlns:a16="http://schemas.microsoft.com/office/drawing/2014/main" id="{4AB0E1AF-D528-0148-A048-742161CD978F}"/>
                  </a:ext>
                </a:extLst>
              </p:cNvPr>
              <p:cNvSpPr/>
              <p:nvPr/>
            </p:nvSpPr>
            <p:spPr>
              <a:xfrm>
                <a:off x="5367799" y="2925990"/>
                <a:ext cx="1340432" cy="369332"/>
              </a:xfrm>
              <a:prstGeom prst="rect">
                <a:avLst/>
              </a:prstGeom>
            </p:spPr>
            <p:txBody>
              <a:bodyPr wrap="none">
                <a:spAutoFit/>
              </a:bodyPr>
              <a:lstStyle/>
              <a:p>
                <a:r>
                  <a:rPr lang="en-US" dirty="0"/>
                  <a:t>0     1    0    0</a:t>
                </a:r>
              </a:p>
            </p:txBody>
          </p:sp>
          <p:sp>
            <p:nvSpPr>
              <p:cNvPr id="10" name="Rectangle 9">
                <a:extLst>
                  <a:ext uri="{FF2B5EF4-FFF2-40B4-BE49-F238E27FC236}">
                    <a16:creationId xmlns:a16="http://schemas.microsoft.com/office/drawing/2014/main" id="{869FF425-6995-BC45-9175-784665418AC1}"/>
                  </a:ext>
                </a:extLst>
              </p:cNvPr>
              <p:cNvSpPr/>
              <p:nvPr/>
            </p:nvSpPr>
            <p:spPr>
              <a:xfrm>
                <a:off x="5367799" y="3198014"/>
                <a:ext cx="1340432" cy="369332"/>
              </a:xfrm>
              <a:prstGeom prst="rect">
                <a:avLst/>
              </a:prstGeom>
            </p:spPr>
            <p:txBody>
              <a:bodyPr wrap="none">
                <a:spAutoFit/>
              </a:bodyPr>
              <a:lstStyle/>
              <a:p>
                <a:r>
                  <a:rPr lang="en-US" dirty="0"/>
                  <a:t>0     0    1    0</a:t>
                </a:r>
              </a:p>
            </p:txBody>
          </p:sp>
          <p:sp>
            <p:nvSpPr>
              <p:cNvPr id="11" name="Rectangle 10">
                <a:extLst>
                  <a:ext uri="{FF2B5EF4-FFF2-40B4-BE49-F238E27FC236}">
                    <a16:creationId xmlns:a16="http://schemas.microsoft.com/office/drawing/2014/main" id="{D9A89E76-1E62-9A44-A593-117BD9AEF3A2}"/>
                  </a:ext>
                </a:extLst>
              </p:cNvPr>
              <p:cNvSpPr/>
              <p:nvPr/>
            </p:nvSpPr>
            <p:spPr>
              <a:xfrm>
                <a:off x="5367799" y="3470039"/>
                <a:ext cx="1340432" cy="369332"/>
              </a:xfrm>
              <a:prstGeom prst="rect">
                <a:avLst/>
              </a:prstGeom>
            </p:spPr>
            <p:txBody>
              <a:bodyPr wrap="none">
                <a:spAutoFit/>
              </a:bodyPr>
              <a:lstStyle/>
              <a:p>
                <a:r>
                  <a:rPr lang="en-US" dirty="0"/>
                  <a:t>0     0    0    1</a:t>
                </a:r>
              </a:p>
            </p:txBody>
          </p:sp>
          <p:grpSp>
            <p:nvGrpSpPr>
              <p:cNvPr id="8" name="Group 7">
                <a:extLst>
                  <a:ext uri="{FF2B5EF4-FFF2-40B4-BE49-F238E27FC236}">
                    <a16:creationId xmlns:a16="http://schemas.microsoft.com/office/drawing/2014/main" id="{2B217AE1-3DB3-4F47-886C-8C8AFA9B9566}"/>
                  </a:ext>
                </a:extLst>
              </p:cNvPr>
              <p:cNvGrpSpPr/>
              <p:nvPr/>
            </p:nvGrpSpPr>
            <p:grpSpPr>
              <a:xfrm>
                <a:off x="6713256" y="2628347"/>
                <a:ext cx="1221809" cy="1205989"/>
                <a:chOff x="6713256" y="2616549"/>
                <a:chExt cx="1221809" cy="1205989"/>
              </a:xfrm>
            </p:grpSpPr>
            <p:sp>
              <p:nvSpPr>
                <p:cNvPr id="19" name="Rectangle 18">
                  <a:extLst>
                    <a:ext uri="{FF2B5EF4-FFF2-40B4-BE49-F238E27FC236}">
                      <a16:creationId xmlns:a16="http://schemas.microsoft.com/office/drawing/2014/main" id="{38340792-22FC-154C-8B68-DB4A20436CDC}"/>
                    </a:ext>
                  </a:extLst>
                </p:cNvPr>
                <p:cNvSpPr/>
                <p:nvPr/>
              </p:nvSpPr>
              <p:spPr>
                <a:xfrm>
                  <a:off x="6713256" y="2616549"/>
                  <a:ext cx="1212191" cy="369332"/>
                </a:xfrm>
                <a:prstGeom prst="rect">
                  <a:avLst/>
                </a:prstGeom>
              </p:spPr>
              <p:txBody>
                <a:bodyPr wrap="none">
                  <a:spAutoFit/>
                </a:bodyPr>
                <a:lstStyle/>
                <a:p>
                  <a:r>
                    <a:rPr lang="en-US" dirty="0"/>
                    <a:t>when  f</a:t>
                  </a:r>
                  <a:r>
                    <a:rPr lang="en-US" baseline="-25000" dirty="0"/>
                    <a:t>6</a:t>
                  </a:r>
                  <a:r>
                    <a:rPr lang="en-US" dirty="0"/>
                    <a:t>=A</a:t>
                  </a:r>
                </a:p>
              </p:txBody>
            </p:sp>
            <p:sp>
              <p:nvSpPr>
                <p:cNvPr id="21" name="Rectangle 20">
                  <a:extLst>
                    <a:ext uri="{FF2B5EF4-FFF2-40B4-BE49-F238E27FC236}">
                      <a16:creationId xmlns:a16="http://schemas.microsoft.com/office/drawing/2014/main" id="{D591329F-083A-5A43-8E5D-241A4F522532}"/>
                    </a:ext>
                  </a:extLst>
                </p:cNvPr>
                <p:cNvSpPr/>
                <p:nvPr/>
              </p:nvSpPr>
              <p:spPr>
                <a:xfrm>
                  <a:off x="6713256" y="2895435"/>
                  <a:ext cx="1204176" cy="369332"/>
                </a:xfrm>
                <a:prstGeom prst="rect">
                  <a:avLst/>
                </a:prstGeom>
              </p:spPr>
              <p:txBody>
                <a:bodyPr wrap="none">
                  <a:spAutoFit/>
                </a:bodyPr>
                <a:lstStyle/>
                <a:p>
                  <a:r>
                    <a:rPr lang="en-US" dirty="0"/>
                    <a:t>when  f</a:t>
                  </a:r>
                  <a:r>
                    <a:rPr lang="en-US" baseline="-25000" dirty="0"/>
                    <a:t>6</a:t>
                  </a:r>
                  <a:r>
                    <a:rPr lang="en-US" dirty="0"/>
                    <a:t>=B</a:t>
                  </a:r>
                </a:p>
              </p:txBody>
            </p:sp>
            <p:sp>
              <p:nvSpPr>
                <p:cNvPr id="22" name="Rectangle 21">
                  <a:extLst>
                    <a:ext uri="{FF2B5EF4-FFF2-40B4-BE49-F238E27FC236}">
                      <a16:creationId xmlns:a16="http://schemas.microsoft.com/office/drawing/2014/main" id="{3010A439-EBB7-ED42-B739-B715797733E9}"/>
                    </a:ext>
                  </a:extLst>
                </p:cNvPr>
                <p:cNvSpPr/>
                <p:nvPr/>
              </p:nvSpPr>
              <p:spPr>
                <a:xfrm>
                  <a:off x="6713256" y="3174321"/>
                  <a:ext cx="1202573" cy="369332"/>
                </a:xfrm>
                <a:prstGeom prst="rect">
                  <a:avLst/>
                </a:prstGeom>
              </p:spPr>
              <p:txBody>
                <a:bodyPr wrap="none">
                  <a:spAutoFit/>
                </a:bodyPr>
                <a:lstStyle/>
                <a:p>
                  <a:r>
                    <a:rPr lang="en-US" dirty="0"/>
                    <a:t>when  f</a:t>
                  </a:r>
                  <a:r>
                    <a:rPr lang="en-US" baseline="-25000" dirty="0"/>
                    <a:t>6</a:t>
                  </a:r>
                  <a:r>
                    <a:rPr lang="en-US" dirty="0"/>
                    <a:t>=C</a:t>
                  </a:r>
                </a:p>
              </p:txBody>
            </p:sp>
            <p:sp>
              <p:nvSpPr>
                <p:cNvPr id="23" name="Rectangle 22">
                  <a:extLst>
                    <a:ext uri="{FF2B5EF4-FFF2-40B4-BE49-F238E27FC236}">
                      <a16:creationId xmlns:a16="http://schemas.microsoft.com/office/drawing/2014/main" id="{F1A509CB-F713-9C4F-B9E0-91AD7BA85863}"/>
                    </a:ext>
                  </a:extLst>
                </p:cNvPr>
                <p:cNvSpPr/>
                <p:nvPr/>
              </p:nvSpPr>
              <p:spPr>
                <a:xfrm>
                  <a:off x="6713256" y="3453206"/>
                  <a:ext cx="1221809" cy="369332"/>
                </a:xfrm>
                <a:prstGeom prst="rect">
                  <a:avLst/>
                </a:prstGeom>
              </p:spPr>
              <p:txBody>
                <a:bodyPr wrap="none">
                  <a:spAutoFit/>
                </a:bodyPr>
                <a:lstStyle/>
                <a:p>
                  <a:r>
                    <a:rPr lang="en-US" dirty="0"/>
                    <a:t>when  f</a:t>
                  </a:r>
                  <a:r>
                    <a:rPr lang="en-US" baseline="-25000" dirty="0"/>
                    <a:t>6</a:t>
                  </a:r>
                  <a:r>
                    <a:rPr lang="en-US" dirty="0"/>
                    <a:t>=D</a:t>
                  </a:r>
                </a:p>
              </p:txBody>
            </p:sp>
          </p:grpSp>
        </p:grpSp>
        <p:sp>
          <p:nvSpPr>
            <p:cNvPr id="27" name="Rectangle 26">
              <a:extLst>
                <a:ext uri="{FF2B5EF4-FFF2-40B4-BE49-F238E27FC236}">
                  <a16:creationId xmlns:a16="http://schemas.microsoft.com/office/drawing/2014/main" id="{2AB86148-D767-7D4B-B7D3-089EF563D439}"/>
                </a:ext>
              </a:extLst>
            </p:cNvPr>
            <p:cNvSpPr/>
            <p:nvPr/>
          </p:nvSpPr>
          <p:spPr>
            <a:xfrm>
              <a:off x="2599542" y="2644868"/>
              <a:ext cx="607859" cy="369332"/>
            </a:xfrm>
            <a:prstGeom prst="rect">
              <a:avLst/>
            </a:prstGeom>
          </p:spPr>
          <p:txBody>
            <a:bodyPr wrap="none">
              <a:spAutoFit/>
            </a:bodyPr>
            <a:lstStyle/>
            <a:p>
              <a:r>
                <a:rPr lang="en-US" dirty="0"/>
                <a:t>f</a:t>
              </a:r>
              <a:r>
                <a:rPr lang="en-US" baseline="-25000" dirty="0"/>
                <a:t>6 </a:t>
              </a:r>
              <a:r>
                <a:rPr lang="en-US" dirty="0"/>
                <a:t> -&gt;</a:t>
              </a:r>
            </a:p>
          </p:txBody>
        </p:sp>
        <p:sp>
          <p:nvSpPr>
            <p:cNvPr id="28" name="Rectangle 27">
              <a:extLst>
                <a:ext uri="{FF2B5EF4-FFF2-40B4-BE49-F238E27FC236}">
                  <a16:creationId xmlns:a16="http://schemas.microsoft.com/office/drawing/2014/main" id="{06D5C6F9-EB25-CC46-8F60-6DA86420DF4E}"/>
                </a:ext>
              </a:extLst>
            </p:cNvPr>
            <p:cNvSpPr/>
            <p:nvPr/>
          </p:nvSpPr>
          <p:spPr>
            <a:xfrm>
              <a:off x="3157252" y="2624651"/>
              <a:ext cx="754566" cy="369332"/>
            </a:xfrm>
            <a:prstGeom prst="rect">
              <a:avLst/>
            </a:prstGeom>
          </p:spPr>
          <p:txBody>
            <a:bodyPr wrap="none">
              <a:spAutoFit/>
            </a:bodyPr>
            <a:lstStyle/>
            <a:p>
              <a:r>
                <a:rPr lang="en-US" dirty="0" err="1"/>
                <a:t>x</a:t>
              </a:r>
              <a:r>
                <a:rPr lang="en-US" baseline="-25000" dirty="0" err="1"/>
                <a:t>new</a:t>
              </a:r>
              <a:r>
                <a:rPr lang="en-US" baseline="-25000" dirty="0"/>
                <a:t> </a:t>
              </a:r>
              <a:r>
                <a:rPr lang="en-US" dirty="0"/>
                <a:t>= </a:t>
              </a:r>
            </a:p>
          </p:txBody>
        </p:sp>
      </p:grpSp>
    </p:spTree>
    <p:extLst>
      <p:ext uri="{BB962C8B-B14F-4D97-AF65-F5344CB8AC3E}">
        <p14:creationId xmlns:p14="http://schemas.microsoft.com/office/powerpoint/2010/main" val="195062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Autofit/>
          </a:bodyPr>
          <a:lstStyle/>
          <a:p>
            <a:r>
              <a:rPr lang="en-US" sz="3600" dirty="0">
                <a:latin typeface="+mn-lt"/>
              </a:rPr>
              <a:t>How to Avoid Overfitting When Using Target Encoding</a:t>
            </a:r>
          </a:p>
        </p:txBody>
      </p:sp>
      <p:sp>
        <p:nvSpPr>
          <p:cNvPr id="4" name="Slide Number Placeholder 3"/>
          <p:cNvSpPr>
            <a:spLocks noGrp="1"/>
          </p:cNvSpPr>
          <p:nvPr>
            <p:ph type="sldNum" sz="quarter" idx="11"/>
          </p:nvPr>
        </p:nvSpPr>
        <p:spPr/>
        <p:txBody>
          <a:bodyPr/>
          <a:lstStyle/>
          <a:p>
            <a:fld id="{02330697-FC26-4454-A3BE-90B07819C49A}" type="slidenum">
              <a:rPr lang="en-US" smtClean="0"/>
              <a:pPr/>
              <a:t>21</a:t>
            </a:fld>
            <a:endParaRPr lang="en-US" dirty="0"/>
          </a:p>
        </p:txBody>
      </p:sp>
      <p:sp>
        <p:nvSpPr>
          <p:cNvPr id="6" name="Content Placeholder 5"/>
          <p:cNvSpPr>
            <a:spLocks noGrp="1"/>
          </p:cNvSpPr>
          <p:nvPr>
            <p:ph idx="1"/>
          </p:nvPr>
        </p:nvSpPr>
        <p:spPr>
          <a:xfrm>
            <a:off x="281965" y="1316270"/>
            <a:ext cx="8405812" cy="5405206"/>
          </a:xfrm>
        </p:spPr>
        <p:txBody>
          <a:bodyPr>
            <a:normAutofit/>
          </a:bodyPr>
          <a:lstStyle/>
          <a:p>
            <a:r>
              <a:rPr lang="en-US" sz="2200" dirty="0"/>
              <a:t>When calculating the table values </a:t>
            </a:r>
            <a:r>
              <a:rPr lang="en-US" sz="2200" dirty="0" err="1"/>
              <a:t>v</a:t>
            </a:r>
            <a:r>
              <a:rPr lang="en-US" sz="2200" baseline="-25000" dirty="0" err="1"/>
              <a:t>A</a:t>
            </a:r>
            <a:r>
              <a:rPr lang="en-US" sz="2200" baseline="-25000" dirty="0"/>
              <a:t> </a:t>
            </a:r>
            <a:r>
              <a:rPr lang="en-US" sz="2200" dirty="0"/>
              <a:t>= &lt;y&gt;|</a:t>
            </a:r>
            <a:r>
              <a:rPr lang="en-US" sz="2200" baseline="-25000" dirty="0"/>
              <a:t>f6=A</a:t>
            </a:r>
            <a:r>
              <a:rPr lang="en-US" sz="2200" dirty="0"/>
              <a:t>, only use the </a:t>
            </a:r>
            <a:r>
              <a:rPr lang="en-US" sz="2200" i="1" dirty="0"/>
              <a:t>training</a:t>
            </a:r>
            <a:r>
              <a:rPr lang="en-US" sz="2200" dirty="0"/>
              <a:t> data. Never use the validation data.</a:t>
            </a:r>
          </a:p>
          <a:p>
            <a:r>
              <a:rPr lang="en-US" sz="2200" dirty="0"/>
              <a:t>Make sure you have a statistically sufficient sample in each category, for example, at least several dozen records.</a:t>
            </a:r>
          </a:p>
          <a:p>
            <a:r>
              <a:rPr lang="en-US" sz="2200" dirty="0"/>
              <a:t>If not enough records in a category, use expert knowledge/judgement to group categories (e.g., combine B and C together into a single category)</a:t>
            </a:r>
          </a:p>
          <a:p>
            <a:r>
              <a:rPr lang="en-US" sz="2200" dirty="0"/>
              <a:t>Should use a smoothing formula:</a:t>
            </a:r>
          </a:p>
          <a:p>
            <a:endParaRPr lang="en-US" sz="2200" dirty="0"/>
          </a:p>
          <a:p>
            <a:endParaRPr lang="en-US" sz="2200" dirty="0"/>
          </a:p>
          <a:p>
            <a:endParaRPr lang="en-US" sz="2200" dirty="0"/>
          </a:p>
          <a:p>
            <a:r>
              <a:rPr lang="en-US" sz="2200" dirty="0"/>
              <a:t>If still overfitting (</a:t>
            </a:r>
            <a:r>
              <a:rPr lang="en-US" sz="2200" dirty="0" err="1"/>
              <a:t>Obj</a:t>
            </a:r>
            <a:r>
              <a:rPr lang="en-US" sz="2200" baseline="-25000" dirty="0" err="1"/>
              <a:t>training</a:t>
            </a:r>
            <a:r>
              <a:rPr lang="en-US" sz="2200" baseline="-25000" dirty="0"/>
              <a:t> </a:t>
            </a:r>
            <a:r>
              <a:rPr lang="en-US" sz="2200" dirty="0"/>
              <a:t>much</a:t>
            </a:r>
            <a:r>
              <a:rPr lang="en-US" sz="2200" baseline="-25000" dirty="0"/>
              <a:t> </a:t>
            </a:r>
            <a:r>
              <a:rPr lang="en-US" sz="2200" dirty="0"/>
              <a:t>better than </a:t>
            </a:r>
            <a:r>
              <a:rPr lang="en-US" sz="2200" dirty="0" err="1"/>
              <a:t>Obj</a:t>
            </a:r>
            <a:r>
              <a:rPr lang="en-US" sz="2200" baseline="-25000" dirty="0" err="1"/>
              <a:t>testing</a:t>
            </a:r>
            <a:r>
              <a:rPr lang="en-US" sz="2200" dirty="0"/>
              <a:t>), systematically remove any of these table variables and observe the result. This will identify any table variable that is overfitting.</a:t>
            </a:r>
          </a:p>
          <a:p>
            <a:endParaRPr lang="en-US" dirty="0"/>
          </a:p>
          <a:p>
            <a:pPr lvl="1"/>
            <a:endParaRPr lang="en-US" dirty="0"/>
          </a:p>
        </p:txBody>
      </p:sp>
      <p:pic>
        <p:nvPicPr>
          <p:cNvPr id="10" name="Picture 9">
            <a:extLst>
              <a:ext uri="{FF2B5EF4-FFF2-40B4-BE49-F238E27FC236}">
                <a16:creationId xmlns:a16="http://schemas.microsoft.com/office/drawing/2014/main" id="{23580DEB-8240-AB42-B680-5E876E01E1EB}"/>
              </a:ext>
            </a:extLst>
          </p:cNvPr>
          <p:cNvPicPr>
            <a:picLocks noChangeAspect="1"/>
          </p:cNvPicPr>
          <p:nvPr/>
        </p:nvPicPr>
        <p:blipFill>
          <a:blip r:embed="rId2"/>
          <a:stretch>
            <a:fillRect/>
          </a:stretch>
        </p:blipFill>
        <p:spPr>
          <a:xfrm>
            <a:off x="5698581" y="3587072"/>
            <a:ext cx="2096532" cy="1538944"/>
          </a:xfrm>
          <a:prstGeom prst="rect">
            <a:avLst/>
          </a:prstGeom>
        </p:spPr>
      </p:pic>
      <p:sp>
        <p:nvSpPr>
          <p:cNvPr id="11" name="Rectangle 10">
            <a:extLst>
              <a:ext uri="{FF2B5EF4-FFF2-40B4-BE49-F238E27FC236}">
                <a16:creationId xmlns:a16="http://schemas.microsoft.com/office/drawing/2014/main" id="{99FC7269-E88A-3242-955B-C267A1422F0D}"/>
              </a:ext>
            </a:extLst>
          </p:cNvPr>
          <p:cNvSpPr/>
          <p:nvPr/>
        </p:nvSpPr>
        <p:spPr>
          <a:xfrm>
            <a:off x="7724991" y="3802546"/>
            <a:ext cx="530915" cy="369332"/>
          </a:xfrm>
          <a:prstGeom prst="rect">
            <a:avLst/>
          </a:prstGeom>
        </p:spPr>
        <p:txBody>
          <a:bodyPr wrap="none">
            <a:spAutoFit/>
          </a:bodyPr>
          <a:lstStyle/>
          <a:p>
            <a:r>
              <a:rPr lang="en-US" dirty="0" err="1"/>
              <a:t>R</a:t>
            </a:r>
            <a:r>
              <a:rPr lang="en-US" baseline="-25000" dirty="0" err="1"/>
              <a:t>city</a:t>
            </a:r>
            <a:endParaRPr lang="en-US" dirty="0"/>
          </a:p>
        </p:txBody>
      </p:sp>
      <p:sp>
        <p:nvSpPr>
          <p:cNvPr id="12" name="Rectangle 11">
            <a:extLst>
              <a:ext uri="{FF2B5EF4-FFF2-40B4-BE49-F238E27FC236}">
                <a16:creationId xmlns:a16="http://schemas.microsoft.com/office/drawing/2014/main" id="{0048AC12-98D2-A846-85DF-AF033AD453D4}"/>
              </a:ext>
            </a:extLst>
          </p:cNvPr>
          <p:cNvSpPr/>
          <p:nvPr/>
        </p:nvSpPr>
        <p:spPr>
          <a:xfrm>
            <a:off x="5789729" y="4506674"/>
            <a:ext cx="617220" cy="369332"/>
          </a:xfrm>
          <a:prstGeom prst="rect">
            <a:avLst/>
          </a:prstGeom>
        </p:spPr>
        <p:txBody>
          <a:bodyPr wrap="none">
            <a:spAutoFit/>
          </a:bodyPr>
          <a:lstStyle/>
          <a:p>
            <a:r>
              <a:rPr lang="en-US" dirty="0" err="1"/>
              <a:t>R</a:t>
            </a:r>
            <a:r>
              <a:rPr lang="en-US" baseline="-25000" dirty="0" err="1"/>
              <a:t>state</a:t>
            </a:r>
            <a:endParaRPr lang="en-US" dirty="0"/>
          </a:p>
        </p:txBody>
      </p:sp>
      <p:sp>
        <p:nvSpPr>
          <p:cNvPr id="13" name="Rectangle 12">
            <a:extLst>
              <a:ext uri="{FF2B5EF4-FFF2-40B4-BE49-F238E27FC236}">
                <a16:creationId xmlns:a16="http://schemas.microsoft.com/office/drawing/2014/main" id="{E15EF5E4-83DA-C340-B123-FD1187E852C2}"/>
              </a:ext>
            </a:extLst>
          </p:cNvPr>
          <p:cNvSpPr/>
          <p:nvPr/>
        </p:nvSpPr>
        <p:spPr>
          <a:xfrm>
            <a:off x="4800064" y="3987212"/>
            <a:ext cx="797013" cy="369332"/>
          </a:xfrm>
          <a:prstGeom prst="rect">
            <a:avLst/>
          </a:prstGeom>
        </p:spPr>
        <p:txBody>
          <a:bodyPr wrap="none">
            <a:spAutoFit/>
          </a:bodyPr>
          <a:lstStyle/>
          <a:p>
            <a:r>
              <a:rPr lang="en-US" dirty="0"/>
              <a:t>&lt;</a:t>
            </a:r>
            <a:r>
              <a:rPr lang="en-US" dirty="0" err="1"/>
              <a:t>R</a:t>
            </a:r>
            <a:r>
              <a:rPr lang="en-US" baseline="-25000" dirty="0" err="1"/>
              <a:t>city</a:t>
            </a:r>
            <a:r>
              <a:rPr lang="en-US" baseline="-25000" dirty="0"/>
              <a:t> </a:t>
            </a:r>
            <a:r>
              <a:rPr lang="en-US" dirty="0"/>
              <a:t>&gt;</a:t>
            </a:r>
          </a:p>
        </p:txBody>
      </p:sp>
      <p:pic>
        <p:nvPicPr>
          <p:cNvPr id="14" name="Picture 13">
            <a:extLst>
              <a:ext uri="{FF2B5EF4-FFF2-40B4-BE49-F238E27FC236}">
                <a16:creationId xmlns:a16="http://schemas.microsoft.com/office/drawing/2014/main" id="{9E0E5552-90F2-8D43-8B38-40F779D75747}"/>
              </a:ext>
            </a:extLst>
          </p:cNvPr>
          <p:cNvPicPr>
            <a:picLocks noChangeAspect="1"/>
          </p:cNvPicPr>
          <p:nvPr/>
        </p:nvPicPr>
        <p:blipFill>
          <a:blip r:embed="rId3"/>
          <a:stretch>
            <a:fillRect/>
          </a:stretch>
        </p:blipFill>
        <p:spPr>
          <a:xfrm>
            <a:off x="1120771" y="4496108"/>
            <a:ext cx="3213100" cy="495300"/>
          </a:xfrm>
          <a:prstGeom prst="rect">
            <a:avLst/>
          </a:prstGeom>
        </p:spPr>
      </p:pic>
      <p:cxnSp>
        <p:nvCxnSpPr>
          <p:cNvPr id="15" name="Straight Arrow Connector 14">
            <a:extLst>
              <a:ext uri="{FF2B5EF4-FFF2-40B4-BE49-F238E27FC236}">
                <a16:creationId xmlns:a16="http://schemas.microsoft.com/office/drawing/2014/main" id="{41ABCF15-7BFE-F64D-9447-7AA27B2CA8FF}"/>
              </a:ext>
            </a:extLst>
          </p:cNvPr>
          <p:cNvCxnSpPr/>
          <p:nvPr/>
        </p:nvCxnSpPr>
        <p:spPr>
          <a:xfrm flipV="1">
            <a:off x="6540544" y="4339504"/>
            <a:ext cx="0" cy="57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458930-7E9A-2B45-991F-A4CA3CA43EBB}"/>
              </a:ext>
            </a:extLst>
          </p:cNvPr>
          <p:cNvCxnSpPr/>
          <p:nvPr/>
        </p:nvCxnSpPr>
        <p:spPr>
          <a:xfrm>
            <a:off x="6337923" y="4308167"/>
            <a:ext cx="408924"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55ABB2C-D91F-274C-8EA7-DCCA84E9EE3A}"/>
              </a:ext>
            </a:extLst>
          </p:cNvPr>
          <p:cNvSpPr txBox="1"/>
          <p:nvPr/>
        </p:nvSpPr>
        <p:spPr>
          <a:xfrm>
            <a:off x="6965170" y="4394266"/>
            <a:ext cx="954798" cy="400110"/>
          </a:xfrm>
          <a:prstGeom prst="rect">
            <a:avLst/>
          </a:prstGeom>
          <a:noFill/>
        </p:spPr>
        <p:txBody>
          <a:bodyPr wrap="square" rtlCol="0">
            <a:spAutoFit/>
          </a:bodyPr>
          <a:lstStyle/>
          <a:p>
            <a:r>
              <a:rPr lang="en-US" sz="1000" dirty="0"/>
              <a:t>Here I used </a:t>
            </a:r>
            <a:r>
              <a:rPr lang="en-US" sz="1000" i="1" dirty="0">
                <a:latin typeface="Times New Roman" panose="02020603050405020304" pitchFamily="18" charset="0"/>
                <a:cs typeface="Times New Roman" panose="02020603050405020304" pitchFamily="18" charset="0"/>
              </a:rPr>
              <a:t>c</a:t>
            </a:r>
            <a:r>
              <a:rPr lang="en-US" sz="1000" dirty="0"/>
              <a:t>=4, </a:t>
            </a:r>
            <a:r>
              <a:rPr lang="en-US" sz="1000" i="1" dirty="0" err="1">
                <a:latin typeface="Times New Roman" panose="02020603050405020304" pitchFamily="18" charset="0"/>
                <a:cs typeface="Times New Roman" panose="02020603050405020304" pitchFamily="18" charset="0"/>
              </a:rPr>
              <a:t>n</a:t>
            </a:r>
            <a:r>
              <a:rPr lang="en-US" sz="1000" baseline="-25000" dirty="0" err="1"/>
              <a:t>mid</a:t>
            </a:r>
            <a:r>
              <a:rPr lang="en-US" sz="1000" dirty="0"/>
              <a:t>=15</a:t>
            </a:r>
          </a:p>
        </p:txBody>
      </p:sp>
      <p:sp>
        <p:nvSpPr>
          <p:cNvPr id="18" name="TextBox 17">
            <a:extLst>
              <a:ext uri="{FF2B5EF4-FFF2-40B4-BE49-F238E27FC236}">
                <a16:creationId xmlns:a16="http://schemas.microsoft.com/office/drawing/2014/main" id="{38E51BD7-5BF8-B44F-8321-1B45F3078773}"/>
              </a:ext>
            </a:extLst>
          </p:cNvPr>
          <p:cNvSpPr txBox="1"/>
          <p:nvPr/>
        </p:nvSpPr>
        <p:spPr>
          <a:xfrm>
            <a:off x="6337676" y="4088741"/>
            <a:ext cx="308098" cy="246221"/>
          </a:xfrm>
          <a:prstGeom prst="rect">
            <a:avLst/>
          </a:prstGeom>
          <a:noFill/>
        </p:spPr>
        <p:txBody>
          <a:bodyPr wrap="none" rtlCol="0">
            <a:spAutoFit/>
          </a:bodyPr>
          <a:lstStyle/>
          <a:p>
            <a:r>
              <a:rPr lang="en-US" sz="1000" dirty="0"/>
              <a:t>2</a:t>
            </a:r>
            <a:r>
              <a:rPr lang="en-US" sz="1000" i="1" dirty="0">
                <a:latin typeface="Times New Roman" panose="02020603050405020304" pitchFamily="18" charset="0"/>
                <a:cs typeface="Times New Roman" panose="02020603050405020304" pitchFamily="18" charset="0"/>
              </a:rPr>
              <a:t>c</a:t>
            </a:r>
          </a:p>
        </p:txBody>
      </p:sp>
      <p:sp>
        <p:nvSpPr>
          <p:cNvPr id="19" name="Rectangle 18">
            <a:extLst>
              <a:ext uri="{FF2B5EF4-FFF2-40B4-BE49-F238E27FC236}">
                <a16:creationId xmlns:a16="http://schemas.microsoft.com/office/drawing/2014/main" id="{1C20656D-F19A-CB44-A56E-4F309078CAA0}"/>
              </a:ext>
            </a:extLst>
          </p:cNvPr>
          <p:cNvSpPr/>
          <p:nvPr/>
        </p:nvSpPr>
        <p:spPr>
          <a:xfrm>
            <a:off x="6365011" y="4879795"/>
            <a:ext cx="381836" cy="246221"/>
          </a:xfrm>
          <a:prstGeom prst="rect">
            <a:avLst/>
          </a:prstGeom>
        </p:spPr>
        <p:txBody>
          <a:bodyPr wrap="none">
            <a:spAutoFit/>
          </a:bodyPr>
          <a:lstStyle/>
          <a:p>
            <a:r>
              <a:rPr lang="en-US" sz="1000" i="1" dirty="0" err="1">
                <a:latin typeface="Times New Roman" panose="02020603050405020304" pitchFamily="18" charset="0"/>
                <a:cs typeface="Times New Roman" panose="02020603050405020304" pitchFamily="18" charset="0"/>
              </a:rPr>
              <a:t>n</a:t>
            </a:r>
            <a:r>
              <a:rPr lang="en-US" sz="1000" baseline="-25000" dirty="0" err="1"/>
              <a:t>mid</a:t>
            </a:r>
            <a:endParaRPr lang="en-US" sz="1000" dirty="0"/>
          </a:p>
        </p:txBody>
      </p:sp>
      <p:sp>
        <p:nvSpPr>
          <p:cNvPr id="20" name="TextBox 19">
            <a:extLst>
              <a:ext uri="{FF2B5EF4-FFF2-40B4-BE49-F238E27FC236}">
                <a16:creationId xmlns:a16="http://schemas.microsoft.com/office/drawing/2014/main" id="{57543C1F-806D-784E-9BE4-C2CAFDC0CD3A}"/>
              </a:ext>
            </a:extLst>
          </p:cNvPr>
          <p:cNvSpPr txBox="1"/>
          <p:nvPr/>
        </p:nvSpPr>
        <p:spPr>
          <a:xfrm>
            <a:off x="4765741" y="4337166"/>
            <a:ext cx="872674" cy="523220"/>
          </a:xfrm>
          <a:prstGeom prst="rect">
            <a:avLst/>
          </a:prstGeom>
          <a:noFill/>
        </p:spPr>
        <p:txBody>
          <a:bodyPr wrap="square" rtlCol="0">
            <a:spAutoFit/>
          </a:bodyPr>
          <a:lstStyle/>
          <a:p>
            <a:pPr algn="ctr"/>
            <a:r>
              <a:rPr lang="en-US" sz="1400" dirty="0"/>
              <a:t>Value we want</a:t>
            </a:r>
          </a:p>
        </p:txBody>
      </p:sp>
      <p:sp>
        <p:nvSpPr>
          <p:cNvPr id="21" name="TextBox 20">
            <a:extLst>
              <a:ext uri="{FF2B5EF4-FFF2-40B4-BE49-F238E27FC236}">
                <a16:creationId xmlns:a16="http://schemas.microsoft.com/office/drawing/2014/main" id="{1363612B-D1F7-8846-851C-737579A825F1}"/>
              </a:ext>
            </a:extLst>
          </p:cNvPr>
          <p:cNvSpPr txBox="1"/>
          <p:nvPr/>
        </p:nvSpPr>
        <p:spPr>
          <a:xfrm>
            <a:off x="5900452" y="5164403"/>
            <a:ext cx="2057400" cy="307777"/>
          </a:xfrm>
          <a:prstGeom prst="rect">
            <a:avLst/>
          </a:prstGeom>
          <a:noFill/>
        </p:spPr>
        <p:txBody>
          <a:bodyPr wrap="square" rtlCol="0">
            <a:spAutoFit/>
          </a:bodyPr>
          <a:lstStyle/>
          <a:p>
            <a:pPr algn="ctr"/>
            <a:r>
              <a:rPr lang="en-US" sz="1400" dirty="0"/>
              <a:t>Number of samples </a:t>
            </a:r>
            <a:r>
              <a:rPr lang="en-US" sz="1400" i="1"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1082741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8077" y="423599"/>
            <a:ext cx="8722153" cy="319088"/>
          </a:xfrm>
        </p:spPr>
        <p:txBody>
          <a:bodyPr>
            <a:noAutofit/>
          </a:bodyPr>
          <a:lstStyle/>
          <a:p>
            <a:r>
              <a:rPr lang="en-US" sz="3600" dirty="0">
                <a:latin typeface="+mn-lt"/>
              </a:rPr>
              <a:t>Example Risk Table/Target Encoding Variables</a:t>
            </a:r>
          </a:p>
        </p:txBody>
      </p:sp>
      <p:sp>
        <p:nvSpPr>
          <p:cNvPr id="4" name="Slide Number Placeholder 3"/>
          <p:cNvSpPr>
            <a:spLocks noGrp="1"/>
          </p:cNvSpPr>
          <p:nvPr>
            <p:ph type="sldNum" sz="quarter" idx="11"/>
          </p:nvPr>
        </p:nvSpPr>
        <p:spPr>
          <a:xfrm>
            <a:off x="6457950" y="6356351"/>
            <a:ext cx="2057400" cy="365125"/>
          </a:xfrm>
        </p:spPr>
        <p:txBody>
          <a:bodyPr/>
          <a:lstStyle/>
          <a:p>
            <a:fld id="{02330697-FC26-4454-A3BE-90B07819C49A}" type="slidenum">
              <a:rPr lang="en-US" smtClean="0"/>
              <a:pPr/>
              <a:t>22</a:t>
            </a:fld>
            <a:endParaRPr lang="en-US" dirty="0"/>
          </a:p>
        </p:txBody>
      </p:sp>
      <p:pic>
        <p:nvPicPr>
          <p:cNvPr id="15" name="Picture 14">
            <a:extLst>
              <a:ext uri="{FF2B5EF4-FFF2-40B4-BE49-F238E27FC236}">
                <a16:creationId xmlns:a16="http://schemas.microsoft.com/office/drawing/2014/main" id="{C4D4B3CA-CA07-CC43-AC76-49CCFAF783A1}"/>
              </a:ext>
            </a:extLst>
          </p:cNvPr>
          <p:cNvPicPr>
            <a:picLocks noChangeAspect="1"/>
          </p:cNvPicPr>
          <p:nvPr/>
        </p:nvPicPr>
        <p:blipFill>
          <a:blip r:embed="rId2"/>
          <a:stretch>
            <a:fillRect/>
          </a:stretch>
        </p:blipFill>
        <p:spPr>
          <a:xfrm>
            <a:off x="284704" y="1203266"/>
            <a:ext cx="4210774" cy="2820697"/>
          </a:xfrm>
          <a:prstGeom prst="rect">
            <a:avLst/>
          </a:prstGeom>
        </p:spPr>
      </p:pic>
      <p:sp>
        <p:nvSpPr>
          <p:cNvPr id="16" name="TextBox 15">
            <a:extLst>
              <a:ext uri="{FF2B5EF4-FFF2-40B4-BE49-F238E27FC236}">
                <a16:creationId xmlns:a16="http://schemas.microsoft.com/office/drawing/2014/main" id="{19A3DA44-8C83-D34E-863E-32D13F6E38CA}"/>
              </a:ext>
            </a:extLst>
          </p:cNvPr>
          <p:cNvSpPr txBox="1"/>
          <p:nvPr/>
        </p:nvSpPr>
        <p:spPr>
          <a:xfrm>
            <a:off x="7097486" y="4180114"/>
            <a:ext cx="184731" cy="369332"/>
          </a:xfrm>
          <a:prstGeom prst="rect">
            <a:avLst/>
          </a:prstGeom>
          <a:noFill/>
        </p:spPr>
        <p:txBody>
          <a:bodyPr wrap="none" rtlCol="0">
            <a:spAutoFit/>
          </a:bodyPr>
          <a:lstStyle/>
          <a:p>
            <a:endParaRPr lang="en-US"/>
          </a:p>
        </p:txBody>
      </p:sp>
      <p:pic>
        <p:nvPicPr>
          <p:cNvPr id="3" name="Picture 2">
            <a:extLst>
              <a:ext uri="{FF2B5EF4-FFF2-40B4-BE49-F238E27FC236}">
                <a16:creationId xmlns:a16="http://schemas.microsoft.com/office/drawing/2014/main" id="{50A7A434-6A76-6849-BC9B-AB206B280420}"/>
              </a:ext>
            </a:extLst>
          </p:cNvPr>
          <p:cNvPicPr>
            <a:picLocks noChangeAspect="1"/>
          </p:cNvPicPr>
          <p:nvPr/>
        </p:nvPicPr>
        <p:blipFill>
          <a:blip r:embed="rId3"/>
          <a:stretch>
            <a:fillRect/>
          </a:stretch>
        </p:blipFill>
        <p:spPr>
          <a:xfrm>
            <a:off x="4874122" y="1150159"/>
            <a:ext cx="3855472" cy="2618399"/>
          </a:xfrm>
          <a:prstGeom prst="rect">
            <a:avLst/>
          </a:prstGeom>
        </p:spPr>
      </p:pic>
      <p:sp>
        <p:nvSpPr>
          <p:cNvPr id="7" name="TextBox 6">
            <a:extLst>
              <a:ext uri="{FF2B5EF4-FFF2-40B4-BE49-F238E27FC236}">
                <a16:creationId xmlns:a16="http://schemas.microsoft.com/office/drawing/2014/main" id="{AA0FAFD7-D2CA-A64A-99F6-D384C32A8659}"/>
              </a:ext>
            </a:extLst>
          </p:cNvPr>
          <p:cNvSpPr txBox="1"/>
          <p:nvPr/>
        </p:nvSpPr>
        <p:spPr>
          <a:xfrm>
            <a:off x="607099" y="4635223"/>
            <a:ext cx="3843745" cy="307777"/>
          </a:xfrm>
          <a:prstGeom prst="rect">
            <a:avLst/>
          </a:prstGeom>
          <a:noFill/>
        </p:spPr>
        <p:txBody>
          <a:bodyPr wrap="none" rtlCol="0">
            <a:spAutoFit/>
          </a:bodyPr>
          <a:lstStyle/>
          <a:p>
            <a:r>
              <a:rPr lang="en-US" sz="1400" dirty="0"/>
              <a:t>Some Python code that makes risk table variables:</a:t>
            </a:r>
          </a:p>
        </p:txBody>
      </p:sp>
      <p:pic>
        <p:nvPicPr>
          <p:cNvPr id="8" name="Picture 7">
            <a:extLst>
              <a:ext uri="{FF2B5EF4-FFF2-40B4-BE49-F238E27FC236}">
                <a16:creationId xmlns:a16="http://schemas.microsoft.com/office/drawing/2014/main" id="{92F2BE06-75BB-3242-8729-242DF3DED5D7}"/>
              </a:ext>
            </a:extLst>
          </p:cNvPr>
          <p:cNvPicPr>
            <a:picLocks noChangeAspect="1"/>
          </p:cNvPicPr>
          <p:nvPr/>
        </p:nvPicPr>
        <p:blipFill>
          <a:blip r:embed="rId4"/>
          <a:stretch>
            <a:fillRect/>
          </a:stretch>
        </p:blipFill>
        <p:spPr>
          <a:xfrm>
            <a:off x="1406764" y="4965095"/>
            <a:ext cx="6330471" cy="771133"/>
          </a:xfrm>
          <a:prstGeom prst="rect">
            <a:avLst/>
          </a:prstGeom>
        </p:spPr>
      </p:pic>
    </p:spTree>
    <p:extLst>
      <p:ext uri="{BB962C8B-B14F-4D97-AF65-F5344CB8AC3E}">
        <p14:creationId xmlns:p14="http://schemas.microsoft.com/office/powerpoint/2010/main" val="383653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Break</a:t>
            </a:r>
          </a:p>
        </p:txBody>
      </p:sp>
      <p:sp>
        <p:nvSpPr>
          <p:cNvPr id="5" name="Slide Number Placeholder 4"/>
          <p:cNvSpPr>
            <a:spLocks noGrp="1"/>
          </p:cNvSpPr>
          <p:nvPr>
            <p:ph type="sldNum" sz="quarter" idx="12"/>
          </p:nvPr>
        </p:nvSpPr>
        <p:spPr/>
        <p:txBody>
          <a:bodyPr/>
          <a:lstStyle/>
          <a:p>
            <a:fld id="{88CD9788-50B9-FE4F-BD86-303CACCBE7E1}" type="slidenum">
              <a:rPr lang="en-US" smtClean="0"/>
              <a:t>23</a:t>
            </a:fld>
            <a:endParaRPr lang="en-US"/>
          </a:p>
        </p:txBody>
      </p:sp>
    </p:spTree>
    <p:extLst>
      <p:ext uri="{BB962C8B-B14F-4D97-AF65-F5344CB8AC3E}">
        <p14:creationId xmlns:p14="http://schemas.microsoft.com/office/powerpoint/2010/main" val="1283067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090" y="-222919"/>
            <a:ext cx="7886700" cy="1325563"/>
          </a:xfrm>
        </p:spPr>
        <p:txBody>
          <a:bodyPr>
            <a:normAutofit/>
          </a:bodyPr>
          <a:lstStyle/>
          <a:p>
            <a:r>
              <a:rPr lang="en-US" sz="3600" dirty="0">
                <a:latin typeface="+mn-lt"/>
              </a:rPr>
              <a:t>Kinds of Identity Fraud in Project 2 Data</a:t>
            </a:r>
          </a:p>
        </p:txBody>
      </p:sp>
      <p:sp>
        <p:nvSpPr>
          <p:cNvPr id="5" name="Slide Number Placeholder 4"/>
          <p:cNvSpPr>
            <a:spLocks noGrp="1"/>
          </p:cNvSpPr>
          <p:nvPr>
            <p:ph type="sldNum" sz="quarter" idx="12"/>
          </p:nvPr>
        </p:nvSpPr>
        <p:spPr/>
        <p:txBody>
          <a:bodyPr/>
          <a:lstStyle/>
          <a:p>
            <a:fld id="{88CD9788-50B9-FE4F-BD86-303CACCBE7E1}" type="slidenum">
              <a:rPr lang="en-US" smtClean="0"/>
              <a:t>24</a:t>
            </a:fld>
            <a:endParaRPr lang="en-US"/>
          </a:p>
        </p:txBody>
      </p:sp>
      <p:sp>
        <p:nvSpPr>
          <p:cNvPr id="8" name="TextBox 7">
            <a:extLst>
              <a:ext uri="{FF2B5EF4-FFF2-40B4-BE49-F238E27FC236}">
                <a16:creationId xmlns:a16="http://schemas.microsoft.com/office/drawing/2014/main" id="{9925BE74-AAFB-634D-8133-8E417E4A543E}"/>
              </a:ext>
            </a:extLst>
          </p:cNvPr>
          <p:cNvSpPr txBox="1"/>
          <p:nvPr/>
        </p:nvSpPr>
        <p:spPr>
          <a:xfrm>
            <a:off x="337772" y="1519678"/>
            <a:ext cx="8596623" cy="3693319"/>
          </a:xfrm>
          <a:prstGeom prst="rect">
            <a:avLst/>
          </a:prstGeom>
          <a:noFill/>
        </p:spPr>
        <p:txBody>
          <a:bodyPr wrap="square" rtlCol="0">
            <a:spAutoFit/>
          </a:bodyPr>
          <a:lstStyle/>
          <a:p>
            <a:r>
              <a:rPr lang="en-US" dirty="0"/>
              <a:t>An individual fraudster has gotten a list of identity information (stolen, bought on internet…) and is going through this list applying for many products with many identities. He uses the victims’ core identity information (SSN, name, DOB) and his own contact information (address, phone number).</a:t>
            </a:r>
          </a:p>
          <a:p>
            <a:endParaRPr lang="en-US" dirty="0"/>
          </a:p>
          <a:p>
            <a:endParaRPr lang="en-US" dirty="0"/>
          </a:p>
          <a:p>
            <a:endParaRPr lang="en-US" dirty="0"/>
          </a:p>
          <a:p>
            <a:endParaRPr lang="en-US" dirty="0"/>
          </a:p>
          <a:p>
            <a:r>
              <a:rPr lang="en-US" dirty="0"/>
              <a:t>A victim’s identity was compromised in a data breach and his core identity information is being used by many fraudsters.</a:t>
            </a:r>
          </a:p>
          <a:p>
            <a:endParaRPr lang="en-US" dirty="0"/>
          </a:p>
          <a:p>
            <a:r>
              <a:rPr lang="en-US" dirty="0"/>
              <a:t>What variables would you make for these?</a:t>
            </a:r>
          </a:p>
          <a:p>
            <a:endParaRPr lang="en-US" dirty="0"/>
          </a:p>
        </p:txBody>
      </p:sp>
    </p:spTree>
    <p:extLst>
      <p:ext uri="{BB962C8B-B14F-4D97-AF65-F5344CB8AC3E}">
        <p14:creationId xmlns:p14="http://schemas.microsoft.com/office/powerpoint/2010/main" val="320267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090" y="-222919"/>
            <a:ext cx="7886700" cy="1325563"/>
          </a:xfrm>
        </p:spPr>
        <p:txBody>
          <a:bodyPr>
            <a:normAutofit/>
          </a:bodyPr>
          <a:lstStyle/>
          <a:p>
            <a:r>
              <a:rPr lang="en-US" sz="3600" dirty="0">
                <a:latin typeface="+mn-lt"/>
              </a:rPr>
              <a:t>Variables for Project 2</a:t>
            </a:r>
          </a:p>
        </p:txBody>
      </p:sp>
      <p:sp>
        <p:nvSpPr>
          <p:cNvPr id="5" name="Slide Number Placeholder 4"/>
          <p:cNvSpPr>
            <a:spLocks noGrp="1"/>
          </p:cNvSpPr>
          <p:nvPr>
            <p:ph type="sldNum" sz="quarter" idx="12"/>
          </p:nvPr>
        </p:nvSpPr>
        <p:spPr/>
        <p:txBody>
          <a:bodyPr/>
          <a:lstStyle/>
          <a:p>
            <a:fld id="{88CD9788-50B9-FE4F-BD86-303CACCBE7E1}" type="slidenum">
              <a:rPr lang="en-US" smtClean="0"/>
              <a:t>25</a:t>
            </a:fld>
            <a:endParaRPr lang="en-US"/>
          </a:p>
        </p:txBody>
      </p:sp>
      <p:sp>
        <p:nvSpPr>
          <p:cNvPr id="8" name="TextBox 7">
            <a:extLst>
              <a:ext uri="{FF2B5EF4-FFF2-40B4-BE49-F238E27FC236}">
                <a16:creationId xmlns:a16="http://schemas.microsoft.com/office/drawing/2014/main" id="{9925BE74-AAFB-634D-8133-8E417E4A543E}"/>
              </a:ext>
            </a:extLst>
          </p:cNvPr>
          <p:cNvSpPr txBox="1"/>
          <p:nvPr/>
        </p:nvSpPr>
        <p:spPr>
          <a:xfrm>
            <a:off x="261572" y="863186"/>
            <a:ext cx="8596623" cy="5909310"/>
          </a:xfrm>
          <a:prstGeom prst="rect">
            <a:avLst/>
          </a:prstGeom>
          <a:noFill/>
        </p:spPr>
        <p:txBody>
          <a:bodyPr wrap="square" rtlCol="0">
            <a:spAutoFit/>
          </a:bodyPr>
          <a:lstStyle/>
          <a:p>
            <a:r>
              <a:rPr lang="en-US" dirty="0"/>
              <a:t>Create two new fields: </a:t>
            </a:r>
            <a:r>
              <a:rPr lang="en-US" b="1" dirty="0" err="1"/>
              <a:t>namedob</a:t>
            </a:r>
            <a:r>
              <a:rPr lang="en-US" dirty="0"/>
              <a:t> = </a:t>
            </a:r>
            <a:r>
              <a:rPr lang="en-US" dirty="0" err="1"/>
              <a:t>firstname_lastname_dob</a:t>
            </a:r>
            <a:endParaRPr lang="en-US" dirty="0"/>
          </a:p>
          <a:p>
            <a:r>
              <a:rPr lang="en-US" dirty="0"/>
              <a:t>		      </a:t>
            </a:r>
            <a:r>
              <a:rPr lang="en-US" b="1" dirty="0" err="1"/>
              <a:t>fulladdress</a:t>
            </a:r>
            <a:r>
              <a:rPr lang="en-US" dirty="0"/>
              <a:t> = </a:t>
            </a:r>
            <a:r>
              <a:rPr lang="en-US" dirty="0" err="1"/>
              <a:t>address_zip</a:t>
            </a:r>
            <a:endParaRPr lang="en-US" dirty="0"/>
          </a:p>
          <a:p>
            <a:endParaRPr lang="en-US" dirty="0"/>
          </a:p>
          <a:p>
            <a:r>
              <a:rPr lang="en-US" dirty="0" err="1"/>
              <a:t>Entitities</a:t>
            </a:r>
            <a:r>
              <a:rPr lang="en-US" dirty="0"/>
              <a:t> for linking: </a:t>
            </a:r>
            <a:r>
              <a:rPr lang="en-US" dirty="0" err="1"/>
              <a:t>ssn</a:t>
            </a:r>
            <a:r>
              <a:rPr lang="en-US" dirty="0"/>
              <a:t>, </a:t>
            </a:r>
            <a:r>
              <a:rPr lang="en-US" dirty="0" err="1"/>
              <a:t>fulladdress</a:t>
            </a:r>
            <a:r>
              <a:rPr lang="en-US" dirty="0"/>
              <a:t>, </a:t>
            </a:r>
            <a:r>
              <a:rPr lang="en-US" dirty="0" err="1"/>
              <a:t>namedob</a:t>
            </a:r>
            <a:r>
              <a:rPr lang="en-US" dirty="0"/>
              <a:t>, phone</a:t>
            </a:r>
          </a:p>
          <a:p>
            <a:endParaRPr lang="en-US" dirty="0"/>
          </a:p>
          <a:p>
            <a:r>
              <a:rPr lang="en-US" dirty="0"/>
              <a:t>Combination groups: (</a:t>
            </a:r>
            <a:r>
              <a:rPr lang="en-US" dirty="0" err="1"/>
              <a:t>ssn,fulladdress</a:t>
            </a:r>
            <a:r>
              <a:rPr lang="en-US" dirty="0"/>
              <a:t>), (</a:t>
            </a:r>
            <a:r>
              <a:rPr lang="en-US" dirty="0" err="1"/>
              <a:t>ssn,namedob</a:t>
            </a:r>
            <a:r>
              <a:rPr lang="en-US" dirty="0"/>
              <a:t>), (</a:t>
            </a:r>
            <a:r>
              <a:rPr lang="en-US" dirty="0" err="1"/>
              <a:t>ssn</a:t>
            </a:r>
            <a:r>
              <a:rPr lang="en-US" dirty="0"/>
              <a:t>, phone), (</a:t>
            </a:r>
            <a:r>
              <a:rPr lang="en-US" dirty="0" err="1"/>
              <a:t>fulladdress,namedob</a:t>
            </a:r>
            <a:r>
              <a:rPr lang="en-US" dirty="0"/>
              <a:t>), (</a:t>
            </a:r>
            <a:r>
              <a:rPr lang="en-US" dirty="0" err="1"/>
              <a:t>fulladdress,phone</a:t>
            </a:r>
            <a:r>
              <a:rPr lang="en-US" dirty="0"/>
              <a:t>), (</a:t>
            </a:r>
            <a:r>
              <a:rPr lang="en-US" dirty="0" err="1"/>
              <a:t>namedob,phone</a:t>
            </a:r>
            <a:r>
              <a:rPr lang="en-US" dirty="0"/>
              <a:t>), (</a:t>
            </a:r>
            <a:r>
              <a:rPr lang="en-US" dirty="0" err="1"/>
              <a:t>firstname,ssn</a:t>
            </a:r>
            <a:r>
              <a:rPr lang="en-US" dirty="0"/>
              <a:t>), (</a:t>
            </a:r>
            <a:r>
              <a:rPr lang="en-US" dirty="0" err="1"/>
              <a:t>lastname,ssn</a:t>
            </a:r>
            <a:r>
              <a:rPr lang="en-US" dirty="0"/>
              <a:t>)…</a:t>
            </a:r>
          </a:p>
          <a:p>
            <a:endParaRPr lang="en-US" dirty="0"/>
          </a:p>
          <a:p>
            <a:r>
              <a:rPr lang="en-US" dirty="0"/>
              <a:t>For each entity and combination group:</a:t>
            </a:r>
          </a:p>
          <a:p>
            <a:endParaRPr lang="en-US" dirty="0"/>
          </a:p>
          <a:p>
            <a:r>
              <a:rPr lang="en-US" dirty="0"/>
              <a:t>Days since last seen: how many days since I last saw that entity or combination group</a:t>
            </a:r>
          </a:p>
          <a:p>
            <a:endParaRPr lang="en-US" dirty="0"/>
          </a:p>
          <a:p>
            <a:r>
              <a:rPr lang="en-US" dirty="0"/>
              <a:t>Velocity: # records seen over the past n days, n = 0, 1, 3, 7, … whatever you like. How many times have I seen that entity or combination group over the past n days.</a:t>
            </a:r>
          </a:p>
          <a:p>
            <a:endParaRPr lang="en-US" dirty="0"/>
          </a:p>
          <a:p>
            <a:r>
              <a:rPr lang="en-US" dirty="0"/>
              <a:t>Risk table variable for day of week</a:t>
            </a:r>
          </a:p>
          <a:p>
            <a:endParaRPr lang="en-US" dirty="0"/>
          </a:p>
          <a:p>
            <a:r>
              <a:rPr lang="en-US" dirty="0"/>
              <a:t>Anything else you can think of</a:t>
            </a:r>
          </a:p>
          <a:p>
            <a:endParaRPr lang="en-US" dirty="0"/>
          </a:p>
          <a:p>
            <a:endParaRPr lang="en-US" dirty="0"/>
          </a:p>
        </p:txBody>
      </p:sp>
    </p:spTree>
    <p:extLst>
      <p:ext uri="{BB962C8B-B14F-4D97-AF65-F5344CB8AC3E}">
        <p14:creationId xmlns:p14="http://schemas.microsoft.com/office/powerpoint/2010/main" val="3152805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090" y="-222919"/>
            <a:ext cx="7886700" cy="1325563"/>
          </a:xfrm>
        </p:spPr>
        <p:txBody>
          <a:bodyPr>
            <a:normAutofit/>
          </a:bodyPr>
          <a:lstStyle/>
          <a:p>
            <a:r>
              <a:rPr lang="en-US" sz="3600" dirty="0">
                <a:latin typeface="+mn-lt"/>
              </a:rPr>
              <a:t>Example Variables for Project 2</a:t>
            </a:r>
          </a:p>
        </p:txBody>
      </p:sp>
      <p:sp>
        <p:nvSpPr>
          <p:cNvPr id="5" name="Slide Number Placeholder 4"/>
          <p:cNvSpPr>
            <a:spLocks noGrp="1"/>
          </p:cNvSpPr>
          <p:nvPr>
            <p:ph type="sldNum" sz="quarter" idx="12"/>
          </p:nvPr>
        </p:nvSpPr>
        <p:spPr/>
        <p:txBody>
          <a:bodyPr/>
          <a:lstStyle/>
          <a:p>
            <a:fld id="{88CD9788-50B9-FE4F-BD86-303CACCBE7E1}" type="slidenum">
              <a:rPr lang="en-US" smtClean="0"/>
              <a:t>26</a:t>
            </a:fld>
            <a:endParaRPr lang="en-US"/>
          </a:p>
        </p:txBody>
      </p:sp>
      <p:sp>
        <p:nvSpPr>
          <p:cNvPr id="3" name="TextBox 2">
            <a:extLst>
              <a:ext uri="{FF2B5EF4-FFF2-40B4-BE49-F238E27FC236}">
                <a16:creationId xmlns:a16="http://schemas.microsoft.com/office/drawing/2014/main" id="{B0E6E5A4-7A1E-124E-85A1-EF4E8F5D3703}"/>
              </a:ext>
            </a:extLst>
          </p:cNvPr>
          <p:cNvSpPr txBox="1"/>
          <p:nvPr/>
        </p:nvSpPr>
        <p:spPr>
          <a:xfrm>
            <a:off x="526843" y="1501554"/>
            <a:ext cx="989117" cy="369332"/>
          </a:xfrm>
          <a:prstGeom prst="rect">
            <a:avLst/>
          </a:prstGeom>
          <a:noFill/>
        </p:spPr>
        <p:txBody>
          <a:bodyPr wrap="none" rtlCol="0">
            <a:spAutoFit/>
          </a:bodyPr>
          <a:lstStyle/>
          <a:p>
            <a:r>
              <a:rPr lang="en-US" dirty="0"/>
              <a:t>Velocity:</a:t>
            </a:r>
          </a:p>
        </p:txBody>
      </p:sp>
      <p:sp>
        <p:nvSpPr>
          <p:cNvPr id="11" name="TextBox 10">
            <a:extLst>
              <a:ext uri="{FF2B5EF4-FFF2-40B4-BE49-F238E27FC236}">
                <a16:creationId xmlns:a16="http://schemas.microsoft.com/office/drawing/2014/main" id="{0E433AE7-3DC9-284E-98C7-0D63A1580350}"/>
              </a:ext>
            </a:extLst>
          </p:cNvPr>
          <p:cNvSpPr txBox="1"/>
          <p:nvPr/>
        </p:nvSpPr>
        <p:spPr>
          <a:xfrm>
            <a:off x="412100" y="3268389"/>
            <a:ext cx="1218603" cy="369332"/>
          </a:xfrm>
          <a:prstGeom prst="rect">
            <a:avLst/>
          </a:prstGeom>
          <a:noFill/>
        </p:spPr>
        <p:txBody>
          <a:bodyPr wrap="none" rtlCol="0">
            <a:spAutoFit/>
          </a:bodyPr>
          <a:lstStyle/>
          <a:p>
            <a:r>
              <a:rPr lang="en-US" dirty="0"/>
              <a:t>Days since:</a:t>
            </a:r>
          </a:p>
        </p:txBody>
      </p:sp>
      <p:grpSp>
        <p:nvGrpSpPr>
          <p:cNvPr id="16" name="Group 15">
            <a:extLst>
              <a:ext uri="{FF2B5EF4-FFF2-40B4-BE49-F238E27FC236}">
                <a16:creationId xmlns:a16="http://schemas.microsoft.com/office/drawing/2014/main" id="{42AA9A49-DF92-9A49-99E2-8CC95B5382CE}"/>
              </a:ext>
            </a:extLst>
          </p:cNvPr>
          <p:cNvGrpSpPr/>
          <p:nvPr/>
        </p:nvGrpSpPr>
        <p:grpSpPr>
          <a:xfrm>
            <a:off x="1915116" y="2961706"/>
            <a:ext cx="4155077" cy="1477328"/>
            <a:chOff x="2664573" y="3475320"/>
            <a:chExt cx="4155077" cy="1477328"/>
          </a:xfrm>
        </p:grpSpPr>
        <p:sp>
          <p:nvSpPr>
            <p:cNvPr id="13" name="TextBox 12">
              <a:extLst>
                <a:ext uri="{FF2B5EF4-FFF2-40B4-BE49-F238E27FC236}">
                  <a16:creationId xmlns:a16="http://schemas.microsoft.com/office/drawing/2014/main" id="{8D614505-BCD7-9E44-BAA3-7C165960773B}"/>
                </a:ext>
              </a:extLst>
            </p:cNvPr>
            <p:cNvSpPr txBox="1"/>
            <p:nvPr/>
          </p:nvSpPr>
          <p:spPr>
            <a:xfrm>
              <a:off x="2664573" y="4029318"/>
              <a:ext cx="2701509" cy="369332"/>
            </a:xfrm>
            <a:prstGeom prst="rect">
              <a:avLst/>
            </a:prstGeom>
            <a:noFill/>
          </p:spPr>
          <p:txBody>
            <a:bodyPr wrap="none" rtlCol="0">
              <a:spAutoFit/>
            </a:bodyPr>
            <a:lstStyle/>
            <a:p>
              <a:r>
                <a:rPr lang="en-US" dirty="0"/>
                <a:t># days since I last saw that </a:t>
              </a:r>
            </a:p>
          </p:txBody>
        </p:sp>
        <p:sp>
          <p:nvSpPr>
            <p:cNvPr id="14" name="TextBox 13">
              <a:extLst>
                <a:ext uri="{FF2B5EF4-FFF2-40B4-BE49-F238E27FC236}">
                  <a16:creationId xmlns:a16="http://schemas.microsoft.com/office/drawing/2014/main" id="{CFAF4722-8282-DD47-BD3D-EB5106D59579}"/>
                </a:ext>
              </a:extLst>
            </p:cNvPr>
            <p:cNvSpPr txBox="1"/>
            <p:nvPr/>
          </p:nvSpPr>
          <p:spPr>
            <a:xfrm>
              <a:off x="5431506" y="3475320"/>
              <a:ext cx="1281120" cy="1477328"/>
            </a:xfrm>
            <a:prstGeom prst="rect">
              <a:avLst/>
            </a:prstGeom>
            <a:noFill/>
          </p:spPr>
          <p:txBody>
            <a:bodyPr wrap="none" rtlCol="0">
              <a:spAutoFit/>
            </a:bodyPr>
            <a:lstStyle/>
            <a:p>
              <a:pPr algn="ctr"/>
              <a:r>
                <a:rPr lang="en-US" sz="1000" dirty="0" err="1"/>
                <a:t>ssn</a:t>
              </a:r>
              <a:endParaRPr lang="en-US" sz="1000" dirty="0"/>
            </a:p>
            <a:p>
              <a:pPr algn="ctr"/>
              <a:r>
                <a:rPr lang="en-US" sz="1000" dirty="0" err="1"/>
                <a:t>fulladdress</a:t>
              </a:r>
              <a:endParaRPr lang="en-US" sz="1000" dirty="0"/>
            </a:p>
            <a:p>
              <a:pPr algn="ctr"/>
              <a:r>
                <a:rPr lang="en-US" sz="1000" dirty="0" err="1"/>
                <a:t>namedob</a:t>
              </a:r>
              <a:endParaRPr lang="en-US" sz="1000" dirty="0"/>
            </a:p>
            <a:p>
              <a:pPr algn="ctr"/>
              <a:r>
                <a:rPr lang="en-US" sz="1000" dirty="0"/>
                <a:t>phone</a:t>
              </a:r>
            </a:p>
            <a:p>
              <a:pPr algn="ctr"/>
              <a:r>
                <a:rPr lang="en-US" sz="1000" dirty="0" err="1"/>
                <a:t>ssn,fulladdress</a:t>
              </a:r>
              <a:endParaRPr lang="en-US" sz="1000" dirty="0"/>
            </a:p>
            <a:p>
              <a:pPr algn="ctr"/>
              <a:r>
                <a:rPr lang="en-US" sz="1000" dirty="0" err="1"/>
                <a:t>ssn,namedob</a:t>
              </a:r>
              <a:endParaRPr lang="en-US" sz="1000" dirty="0"/>
            </a:p>
            <a:p>
              <a:pPr algn="ctr"/>
              <a:r>
                <a:rPr lang="en-US" sz="1000" dirty="0" err="1"/>
                <a:t>ssn,phone</a:t>
              </a:r>
              <a:endParaRPr lang="en-US" sz="1000" dirty="0"/>
            </a:p>
            <a:p>
              <a:pPr algn="ctr"/>
              <a:r>
                <a:rPr lang="en-US" sz="1000" dirty="0" err="1"/>
                <a:t>fulladdress,namedob</a:t>
              </a:r>
              <a:endParaRPr lang="en-US" sz="1000" dirty="0"/>
            </a:p>
            <a:p>
              <a:pPr algn="ctr"/>
              <a:r>
                <a:rPr lang="en-US" sz="1000" dirty="0"/>
                <a:t>…</a:t>
              </a:r>
            </a:p>
          </p:txBody>
        </p:sp>
        <p:sp>
          <p:nvSpPr>
            <p:cNvPr id="15" name="Double Brace 14">
              <a:extLst>
                <a:ext uri="{FF2B5EF4-FFF2-40B4-BE49-F238E27FC236}">
                  <a16:creationId xmlns:a16="http://schemas.microsoft.com/office/drawing/2014/main" id="{38AD9F41-557A-5A44-B0F0-9138FA4DF746}"/>
                </a:ext>
              </a:extLst>
            </p:cNvPr>
            <p:cNvSpPr/>
            <p:nvPr/>
          </p:nvSpPr>
          <p:spPr>
            <a:xfrm>
              <a:off x="5324483" y="3485185"/>
              <a:ext cx="1495167" cy="1457599"/>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 name="TextBox 16">
            <a:extLst>
              <a:ext uri="{FF2B5EF4-FFF2-40B4-BE49-F238E27FC236}">
                <a16:creationId xmlns:a16="http://schemas.microsoft.com/office/drawing/2014/main" id="{EBAC1F6E-9658-4141-B73A-53AFE4EBD048}"/>
              </a:ext>
            </a:extLst>
          </p:cNvPr>
          <p:cNvSpPr txBox="1"/>
          <p:nvPr/>
        </p:nvSpPr>
        <p:spPr>
          <a:xfrm>
            <a:off x="136896" y="5035224"/>
            <a:ext cx="1769010" cy="369332"/>
          </a:xfrm>
          <a:prstGeom prst="rect">
            <a:avLst/>
          </a:prstGeom>
          <a:noFill/>
        </p:spPr>
        <p:txBody>
          <a:bodyPr wrap="none" rtlCol="0">
            <a:spAutoFit/>
          </a:bodyPr>
          <a:lstStyle/>
          <a:p>
            <a:r>
              <a:rPr lang="en-US" dirty="0"/>
              <a:t>Relative velocity:</a:t>
            </a:r>
          </a:p>
        </p:txBody>
      </p:sp>
      <p:grpSp>
        <p:nvGrpSpPr>
          <p:cNvPr id="24" name="Group 23">
            <a:extLst>
              <a:ext uri="{FF2B5EF4-FFF2-40B4-BE49-F238E27FC236}">
                <a16:creationId xmlns:a16="http://schemas.microsoft.com/office/drawing/2014/main" id="{B0092724-9717-7D44-8EA1-D7093556823D}"/>
              </a:ext>
            </a:extLst>
          </p:cNvPr>
          <p:cNvGrpSpPr/>
          <p:nvPr/>
        </p:nvGrpSpPr>
        <p:grpSpPr>
          <a:xfrm>
            <a:off x="1752882" y="922445"/>
            <a:ext cx="7474034" cy="1477328"/>
            <a:chOff x="1752882" y="922445"/>
            <a:chExt cx="7474034" cy="1477328"/>
          </a:xfrm>
        </p:grpSpPr>
        <p:grpSp>
          <p:nvGrpSpPr>
            <p:cNvPr id="9" name="Group 8">
              <a:extLst>
                <a:ext uri="{FF2B5EF4-FFF2-40B4-BE49-F238E27FC236}">
                  <a16:creationId xmlns:a16="http://schemas.microsoft.com/office/drawing/2014/main" id="{BDC176DE-146D-2F45-9592-63313A47C3DA}"/>
                </a:ext>
              </a:extLst>
            </p:cNvPr>
            <p:cNvGrpSpPr/>
            <p:nvPr/>
          </p:nvGrpSpPr>
          <p:grpSpPr>
            <a:xfrm>
              <a:off x="1752882" y="922445"/>
              <a:ext cx="7474034" cy="1477328"/>
              <a:chOff x="1502111" y="851712"/>
              <a:chExt cx="7474034" cy="1477328"/>
            </a:xfrm>
          </p:grpSpPr>
          <p:sp>
            <p:nvSpPr>
              <p:cNvPr id="4" name="TextBox 3">
                <a:extLst>
                  <a:ext uri="{FF2B5EF4-FFF2-40B4-BE49-F238E27FC236}">
                    <a16:creationId xmlns:a16="http://schemas.microsoft.com/office/drawing/2014/main" id="{56F06003-3538-1644-A405-97C0E01296CA}"/>
                  </a:ext>
                </a:extLst>
              </p:cNvPr>
              <p:cNvSpPr txBox="1"/>
              <p:nvPr/>
            </p:nvSpPr>
            <p:spPr>
              <a:xfrm>
                <a:off x="1502111" y="1405710"/>
                <a:ext cx="7474034" cy="369332"/>
              </a:xfrm>
              <a:prstGeom prst="rect">
                <a:avLst/>
              </a:prstGeom>
              <a:noFill/>
            </p:spPr>
            <p:txBody>
              <a:bodyPr wrap="none" rtlCol="0">
                <a:spAutoFit/>
              </a:bodyPr>
              <a:lstStyle/>
              <a:p>
                <a:r>
                  <a:rPr lang="en-US" dirty="0"/>
                  <a:t># records with the same                                 over the last  0, 1, 3, 7, 14, 30  days</a:t>
                </a:r>
              </a:p>
            </p:txBody>
          </p:sp>
          <p:sp>
            <p:nvSpPr>
              <p:cNvPr id="6" name="TextBox 5">
                <a:extLst>
                  <a:ext uri="{FF2B5EF4-FFF2-40B4-BE49-F238E27FC236}">
                    <a16:creationId xmlns:a16="http://schemas.microsoft.com/office/drawing/2014/main" id="{8A72FEEF-8149-874F-8994-E7F8385E546A}"/>
                  </a:ext>
                </a:extLst>
              </p:cNvPr>
              <p:cNvSpPr txBox="1"/>
              <p:nvPr/>
            </p:nvSpPr>
            <p:spPr>
              <a:xfrm>
                <a:off x="4046622" y="851712"/>
                <a:ext cx="1281120" cy="1477328"/>
              </a:xfrm>
              <a:prstGeom prst="rect">
                <a:avLst/>
              </a:prstGeom>
              <a:noFill/>
            </p:spPr>
            <p:txBody>
              <a:bodyPr wrap="none" rtlCol="0">
                <a:spAutoFit/>
              </a:bodyPr>
              <a:lstStyle/>
              <a:p>
                <a:pPr algn="ctr"/>
                <a:r>
                  <a:rPr lang="en-US" sz="1000" dirty="0" err="1"/>
                  <a:t>ssn</a:t>
                </a:r>
                <a:endParaRPr lang="en-US" sz="1000" dirty="0"/>
              </a:p>
              <a:p>
                <a:pPr algn="ctr"/>
                <a:r>
                  <a:rPr lang="en-US" sz="1000" dirty="0" err="1"/>
                  <a:t>fulladdress</a:t>
                </a:r>
                <a:endParaRPr lang="en-US" sz="1000" dirty="0"/>
              </a:p>
              <a:p>
                <a:pPr algn="ctr"/>
                <a:r>
                  <a:rPr lang="en-US" sz="1000" dirty="0" err="1"/>
                  <a:t>namedob</a:t>
                </a:r>
                <a:endParaRPr lang="en-US" sz="1000" dirty="0"/>
              </a:p>
              <a:p>
                <a:pPr algn="ctr"/>
                <a:r>
                  <a:rPr lang="en-US" sz="1000" dirty="0"/>
                  <a:t>phone</a:t>
                </a:r>
              </a:p>
              <a:p>
                <a:pPr algn="ctr"/>
                <a:r>
                  <a:rPr lang="en-US" sz="1000" dirty="0" err="1"/>
                  <a:t>ssn,fulladdress</a:t>
                </a:r>
                <a:endParaRPr lang="en-US" sz="1000" dirty="0"/>
              </a:p>
              <a:p>
                <a:pPr algn="ctr"/>
                <a:r>
                  <a:rPr lang="en-US" sz="1000" dirty="0" err="1"/>
                  <a:t>ssn,namedob</a:t>
                </a:r>
                <a:endParaRPr lang="en-US" sz="1000" dirty="0"/>
              </a:p>
              <a:p>
                <a:pPr algn="ctr"/>
                <a:r>
                  <a:rPr lang="en-US" sz="1000" dirty="0" err="1"/>
                  <a:t>ssn,phone</a:t>
                </a:r>
                <a:endParaRPr lang="en-US" sz="1000" dirty="0"/>
              </a:p>
              <a:p>
                <a:pPr algn="ctr"/>
                <a:r>
                  <a:rPr lang="en-US" sz="1000" dirty="0" err="1"/>
                  <a:t>fulladdress,namedob</a:t>
                </a:r>
                <a:endParaRPr lang="en-US" sz="1000" dirty="0"/>
              </a:p>
              <a:p>
                <a:pPr algn="ctr"/>
                <a:r>
                  <a:rPr lang="en-US" sz="1000" dirty="0"/>
                  <a:t>…</a:t>
                </a:r>
              </a:p>
            </p:txBody>
          </p:sp>
          <p:sp>
            <p:nvSpPr>
              <p:cNvPr id="7" name="Double Brace 6">
                <a:extLst>
                  <a:ext uri="{FF2B5EF4-FFF2-40B4-BE49-F238E27FC236}">
                    <a16:creationId xmlns:a16="http://schemas.microsoft.com/office/drawing/2014/main" id="{4E27C23F-5FD2-0F47-AE4B-D2123DA0A23E}"/>
                  </a:ext>
                </a:extLst>
              </p:cNvPr>
              <p:cNvSpPr/>
              <p:nvPr/>
            </p:nvSpPr>
            <p:spPr>
              <a:xfrm>
                <a:off x="3939599" y="861577"/>
                <a:ext cx="1495167" cy="1457599"/>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Double Brace 11">
              <a:extLst>
                <a:ext uri="{FF2B5EF4-FFF2-40B4-BE49-F238E27FC236}">
                  <a16:creationId xmlns:a16="http://schemas.microsoft.com/office/drawing/2014/main" id="{C3841294-309A-AB4D-9257-89D8A0C68370}"/>
                </a:ext>
              </a:extLst>
            </p:cNvPr>
            <p:cNvSpPr/>
            <p:nvPr/>
          </p:nvSpPr>
          <p:spPr>
            <a:xfrm>
              <a:off x="7024815" y="1562254"/>
              <a:ext cx="1564255" cy="210065"/>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03947164-1F16-2D4D-9F67-E7F1BBF32275}"/>
              </a:ext>
            </a:extLst>
          </p:cNvPr>
          <p:cNvGrpSpPr/>
          <p:nvPr/>
        </p:nvGrpSpPr>
        <p:grpSpPr>
          <a:xfrm>
            <a:off x="2417943" y="5129509"/>
            <a:ext cx="6534738" cy="711550"/>
            <a:chOff x="2417943" y="5129509"/>
            <a:chExt cx="6534738" cy="711550"/>
          </a:xfrm>
        </p:grpSpPr>
        <p:sp>
          <p:nvSpPr>
            <p:cNvPr id="8" name="TextBox 7">
              <a:extLst>
                <a:ext uri="{FF2B5EF4-FFF2-40B4-BE49-F238E27FC236}">
                  <a16:creationId xmlns:a16="http://schemas.microsoft.com/office/drawing/2014/main" id="{95CBA5D5-573C-5C40-A83D-D5CC8B47E798}"/>
                </a:ext>
              </a:extLst>
            </p:cNvPr>
            <p:cNvSpPr txBox="1"/>
            <p:nvPr/>
          </p:nvSpPr>
          <p:spPr>
            <a:xfrm>
              <a:off x="3305108" y="5129509"/>
              <a:ext cx="4731039" cy="369332"/>
            </a:xfrm>
            <a:prstGeom prst="rect">
              <a:avLst/>
            </a:prstGeom>
            <a:noFill/>
          </p:spPr>
          <p:txBody>
            <a:bodyPr wrap="none" rtlCol="0">
              <a:spAutoFit/>
            </a:bodyPr>
            <a:lstStyle/>
            <a:p>
              <a:r>
                <a:rPr lang="en-US" dirty="0"/>
                <a:t># apps with that </a:t>
              </a:r>
              <a:r>
                <a:rPr lang="en-US" b="1" i="1" dirty="0"/>
                <a:t>group </a:t>
              </a:r>
              <a:r>
                <a:rPr lang="en-US" dirty="0"/>
                <a:t>seen in the recent past    </a:t>
              </a:r>
            </a:p>
          </p:txBody>
        </p:sp>
        <p:sp>
          <p:nvSpPr>
            <p:cNvPr id="19" name="TextBox 18">
              <a:extLst>
                <a:ext uri="{FF2B5EF4-FFF2-40B4-BE49-F238E27FC236}">
                  <a16:creationId xmlns:a16="http://schemas.microsoft.com/office/drawing/2014/main" id="{01BA8576-4668-F14A-A128-5BE08988DD5B}"/>
                </a:ext>
              </a:extLst>
            </p:cNvPr>
            <p:cNvSpPr txBox="1"/>
            <p:nvPr/>
          </p:nvSpPr>
          <p:spPr>
            <a:xfrm>
              <a:off x="2417943" y="5471727"/>
              <a:ext cx="6534738" cy="369332"/>
            </a:xfrm>
            <a:prstGeom prst="rect">
              <a:avLst/>
            </a:prstGeom>
            <a:noFill/>
          </p:spPr>
          <p:txBody>
            <a:bodyPr wrap="none" rtlCol="0">
              <a:spAutoFit/>
            </a:bodyPr>
            <a:lstStyle/>
            <a:p>
              <a:r>
                <a:rPr lang="en-US" dirty="0"/>
                <a:t># apps with that </a:t>
              </a:r>
              <a:r>
                <a:rPr lang="en-US" b="1" i="1" dirty="0"/>
                <a:t>same group </a:t>
              </a:r>
              <a:r>
                <a:rPr lang="en-US" dirty="0"/>
                <a:t>seen in the past  1, 3, 7, 14, 30  days    </a:t>
              </a:r>
            </a:p>
          </p:txBody>
        </p:sp>
        <p:sp>
          <p:nvSpPr>
            <p:cNvPr id="20" name="Double Brace 19">
              <a:extLst>
                <a:ext uri="{FF2B5EF4-FFF2-40B4-BE49-F238E27FC236}">
                  <a16:creationId xmlns:a16="http://schemas.microsoft.com/office/drawing/2014/main" id="{93419DA9-49E9-D54F-BA64-E5ED7FC89FB6}"/>
                </a:ext>
              </a:extLst>
            </p:cNvPr>
            <p:cNvSpPr/>
            <p:nvPr/>
          </p:nvSpPr>
          <p:spPr>
            <a:xfrm>
              <a:off x="6757347" y="5551360"/>
              <a:ext cx="1355125" cy="210065"/>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cxnSp>
          <p:nvCxnSpPr>
            <p:cNvPr id="22" name="Straight Connector 21">
              <a:extLst>
                <a:ext uri="{FF2B5EF4-FFF2-40B4-BE49-F238E27FC236}">
                  <a16:creationId xmlns:a16="http://schemas.microsoft.com/office/drawing/2014/main" id="{15EF3239-ACD6-0A45-B319-CDDFBAEFDF71}"/>
                </a:ext>
              </a:extLst>
            </p:cNvPr>
            <p:cNvCxnSpPr/>
            <p:nvPr/>
          </p:nvCxnSpPr>
          <p:spPr>
            <a:xfrm>
              <a:off x="2594683" y="5480397"/>
              <a:ext cx="6171127"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9797D34F-B460-C948-B84B-2575C77A1384}"/>
              </a:ext>
            </a:extLst>
          </p:cNvPr>
          <p:cNvSpPr txBox="1"/>
          <p:nvPr/>
        </p:nvSpPr>
        <p:spPr>
          <a:xfrm>
            <a:off x="6757347" y="3609491"/>
            <a:ext cx="1281120" cy="1477328"/>
          </a:xfrm>
          <a:prstGeom prst="rect">
            <a:avLst/>
          </a:prstGeom>
          <a:noFill/>
        </p:spPr>
        <p:txBody>
          <a:bodyPr wrap="none" rtlCol="0">
            <a:spAutoFit/>
          </a:bodyPr>
          <a:lstStyle/>
          <a:p>
            <a:pPr algn="ctr"/>
            <a:r>
              <a:rPr lang="en-US" sz="1000" dirty="0" err="1"/>
              <a:t>ssn</a:t>
            </a:r>
            <a:endParaRPr lang="en-US" sz="1000" dirty="0"/>
          </a:p>
          <a:p>
            <a:pPr algn="ctr"/>
            <a:r>
              <a:rPr lang="en-US" sz="1000" dirty="0" err="1"/>
              <a:t>fulladdress</a:t>
            </a:r>
            <a:endParaRPr lang="en-US" sz="1000" dirty="0"/>
          </a:p>
          <a:p>
            <a:pPr algn="ctr"/>
            <a:r>
              <a:rPr lang="en-US" sz="1000" dirty="0" err="1"/>
              <a:t>namedob</a:t>
            </a:r>
            <a:endParaRPr lang="en-US" sz="1000" dirty="0"/>
          </a:p>
          <a:p>
            <a:pPr algn="ctr"/>
            <a:r>
              <a:rPr lang="en-US" sz="1000" dirty="0"/>
              <a:t>phone</a:t>
            </a:r>
          </a:p>
          <a:p>
            <a:pPr algn="ctr"/>
            <a:r>
              <a:rPr lang="en-US" sz="1000" dirty="0" err="1"/>
              <a:t>ssn,fulladdress</a:t>
            </a:r>
            <a:endParaRPr lang="en-US" sz="1000" dirty="0"/>
          </a:p>
          <a:p>
            <a:pPr algn="ctr"/>
            <a:r>
              <a:rPr lang="en-US" sz="1000" dirty="0" err="1"/>
              <a:t>ssn,namedob</a:t>
            </a:r>
            <a:endParaRPr lang="en-US" sz="1000" dirty="0"/>
          </a:p>
          <a:p>
            <a:pPr algn="ctr"/>
            <a:r>
              <a:rPr lang="en-US" sz="1000" dirty="0" err="1"/>
              <a:t>ssn,phone</a:t>
            </a:r>
            <a:endParaRPr lang="en-US" sz="1000" dirty="0"/>
          </a:p>
          <a:p>
            <a:pPr algn="ctr"/>
            <a:r>
              <a:rPr lang="en-US" sz="1000" dirty="0" err="1"/>
              <a:t>fulladdress,namedob</a:t>
            </a:r>
            <a:endParaRPr lang="en-US" sz="1000" dirty="0"/>
          </a:p>
          <a:p>
            <a:pPr algn="ctr"/>
            <a:r>
              <a:rPr lang="en-US" sz="1000" dirty="0"/>
              <a:t>…</a:t>
            </a:r>
          </a:p>
        </p:txBody>
      </p:sp>
      <p:sp>
        <p:nvSpPr>
          <p:cNvPr id="30" name="Arc 29">
            <a:extLst>
              <a:ext uri="{FF2B5EF4-FFF2-40B4-BE49-F238E27FC236}">
                <a16:creationId xmlns:a16="http://schemas.microsoft.com/office/drawing/2014/main" id="{A18729EA-E2E5-BB4D-8075-0C52C2545D4F}"/>
              </a:ext>
            </a:extLst>
          </p:cNvPr>
          <p:cNvSpPr/>
          <p:nvPr/>
        </p:nvSpPr>
        <p:spPr>
          <a:xfrm flipH="1">
            <a:off x="5322608" y="4625762"/>
            <a:ext cx="2789863" cy="1144223"/>
          </a:xfrm>
          <a:prstGeom prst="arc">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47505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Homework 5 </a:t>
            </a:r>
            <a:r>
              <a:rPr lang="mr-IN" sz="3600" dirty="0">
                <a:latin typeface="+mn-lt"/>
              </a:rPr>
              <a:t>–</a:t>
            </a:r>
            <a:r>
              <a:rPr lang="en-US" sz="3600" dirty="0">
                <a:latin typeface="+mn-lt"/>
              </a:rPr>
              <a:t> Calculate All Variables</a:t>
            </a:r>
          </a:p>
        </p:txBody>
      </p:sp>
      <p:sp>
        <p:nvSpPr>
          <p:cNvPr id="4" name="Content Placeholder 3"/>
          <p:cNvSpPr>
            <a:spLocks noGrp="1"/>
          </p:cNvSpPr>
          <p:nvPr>
            <p:ph sz="half" idx="2"/>
          </p:nvPr>
        </p:nvSpPr>
        <p:spPr>
          <a:xfrm>
            <a:off x="445624" y="1837656"/>
            <a:ext cx="8385859" cy="4351338"/>
          </a:xfrm>
        </p:spPr>
        <p:txBody>
          <a:bodyPr>
            <a:normAutofit/>
          </a:bodyPr>
          <a:lstStyle/>
          <a:p>
            <a:r>
              <a:rPr lang="en-US" sz="2400" dirty="0"/>
              <a:t>Build all the candidate variables for Project 2</a:t>
            </a:r>
          </a:p>
          <a:p>
            <a:r>
              <a:rPr lang="en-US" sz="2400" dirty="0"/>
              <a:t>Include one risk table variable: likelihood of fraud for that day of the week. Don’t use the OOT data to calculate the risk table.</a:t>
            </a:r>
          </a:p>
          <a:p>
            <a:r>
              <a:rPr lang="en-US" sz="2400" dirty="0"/>
              <a:t>Provide basic statistics for all candidate variables:</a:t>
            </a:r>
          </a:p>
          <a:p>
            <a:pPr lvl="1"/>
            <a:r>
              <a:rPr lang="en-US" sz="2000" dirty="0"/>
              <a:t>Min, max, mean, </a:t>
            </a:r>
            <a:r>
              <a:rPr lang="en-US" sz="2000" dirty="0" err="1"/>
              <a:t>stdev</a:t>
            </a:r>
            <a:endParaRPr lang="en-US" sz="2000" dirty="0"/>
          </a:p>
          <a:p>
            <a:r>
              <a:rPr lang="en-US" sz="2400" dirty="0"/>
              <a:t>Submit a table/excel file with all candidate variables and statistics</a:t>
            </a:r>
          </a:p>
          <a:p>
            <a:r>
              <a:rPr lang="en-US" sz="2400" dirty="0"/>
              <a:t>Probably have about 200 or so candidate variables</a:t>
            </a:r>
          </a:p>
        </p:txBody>
      </p:sp>
      <p:sp>
        <p:nvSpPr>
          <p:cNvPr id="5" name="Slide Number Placeholder 4"/>
          <p:cNvSpPr>
            <a:spLocks noGrp="1"/>
          </p:cNvSpPr>
          <p:nvPr>
            <p:ph type="sldNum" sz="quarter" idx="12"/>
          </p:nvPr>
        </p:nvSpPr>
        <p:spPr/>
        <p:txBody>
          <a:bodyPr/>
          <a:lstStyle/>
          <a:p>
            <a:fld id="{88CD9788-50B9-FE4F-BD86-303CACCBE7E1}" type="slidenum">
              <a:rPr lang="en-US" smtClean="0"/>
              <a:t>27</a:t>
            </a:fld>
            <a:endParaRPr lang="en-US"/>
          </a:p>
        </p:txBody>
      </p:sp>
    </p:spTree>
    <p:extLst>
      <p:ext uri="{BB962C8B-B14F-4D97-AF65-F5344CB8AC3E}">
        <p14:creationId xmlns:p14="http://schemas.microsoft.com/office/powerpoint/2010/main" val="4276433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61" y="-223927"/>
            <a:ext cx="8220989" cy="1325563"/>
          </a:xfrm>
        </p:spPr>
        <p:txBody>
          <a:bodyPr>
            <a:normAutofit/>
          </a:bodyPr>
          <a:lstStyle/>
          <a:p>
            <a:r>
              <a:rPr lang="en-US" sz="3600" dirty="0">
                <a:latin typeface="+mn-lt"/>
              </a:rPr>
              <a:t>Some Python to Create Project 2 Variables</a:t>
            </a:r>
          </a:p>
        </p:txBody>
      </p:sp>
      <p:sp>
        <p:nvSpPr>
          <p:cNvPr id="5" name="Slide Number Placeholder 4"/>
          <p:cNvSpPr>
            <a:spLocks noGrp="1"/>
          </p:cNvSpPr>
          <p:nvPr>
            <p:ph type="sldNum" sz="quarter" idx="12"/>
          </p:nvPr>
        </p:nvSpPr>
        <p:spPr/>
        <p:txBody>
          <a:bodyPr/>
          <a:lstStyle/>
          <a:p>
            <a:fld id="{88CD9788-50B9-FE4F-BD86-303CACCBE7E1}" type="slidenum">
              <a:rPr lang="en-US" smtClean="0"/>
              <a:t>28</a:t>
            </a:fld>
            <a:endParaRPr lang="en-US"/>
          </a:p>
        </p:txBody>
      </p:sp>
      <p:pic>
        <p:nvPicPr>
          <p:cNvPr id="6" name="Picture 5" descr="A screenshot of text&#10;&#10;Description automatically generated">
            <a:extLst>
              <a:ext uri="{FF2B5EF4-FFF2-40B4-BE49-F238E27FC236}">
                <a16:creationId xmlns:a16="http://schemas.microsoft.com/office/drawing/2014/main" id="{FF6B6CC1-5DB7-4840-A36D-49ED01037393}"/>
              </a:ext>
            </a:extLst>
          </p:cNvPr>
          <p:cNvPicPr>
            <a:picLocks noChangeAspect="1"/>
          </p:cNvPicPr>
          <p:nvPr/>
        </p:nvPicPr>
        <p:blipFill>
          <a:blip r:embed="rId3"/>
          <a:stretch>
            <a:fillRect/>
          </a:stretch>
        </p:blipFill>
        <p:spPr>
          <a:xfrm>
            <a:off x="118357" y="1791979"/>
            <a:ext cx="3725087" cy="262721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AE1449E-65DA-6542-93A9-001934DA6B49}"/>
              </a:ext>
            </a:extLst>
          </p:cNvPr>
          <p:cNvPicPr>
            <a:picLocks noChangeAspect="1"/>
          </p:cNvPicPr>
          <p:nvPr/>
        </p:nvPicPr>
        <p:blipFill>
          <a:blip r:embed="rId4"/>
          <a:stretch>
            <a:fillRect/>
          </a:stretch>
        </p:blipFill>
        <p:spPr>
          <a:xfrm>
            <a:off x="545090" y="5284667"/>
            <a:ext cx="2044700" cy="86995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7286FD89-1205-114A-8CD1-30089A16F2C5}"/>
              </a:ext>
            </a:extLst>
          </p:cNvPr>
          <p:cNvPicPr>
            <a:picLocks noChangeAspect="1"/>
          </p:cNvPicPr>
          <p:nvPr/>
        </p:nvPicPr>
        <p:blipFill>
          <a:blip r:embed="rId5"/>
          <a:stretch>
            <a:fillRect/>
          </a:stretch>
        </p:blipFill>
        <p:spPr>
          <a:xfrm>
            <a:off x="4023973" y="1031813"/>
            <a:ext cx="4950257" cy="2531437"/>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1877A6CF-AD8F-8842-BACA-DCB10B1CE779}"/>
              </a:ext>
            </a:extLst>
          </p:cNvPr>
          <p:cNvPicPr>
            <a:picLocks noChangeAspect="1"/>
          </p:cNvPicPr>
          <p:nvPr/>
        </p:nvPicPr>
        <p:blipFill>
          <a:blip r:embed="rId6"/>
          <a:stretch>
            <a:fillRect/>
          </a:stretch>
        </p:blipFill>
        <p:spPr>
          <a:xfrm>
            <a:off x="4404855" y="4271601"/>
            <a:ext cx="4035527" cy="1719606"/>
          </a:xfrm>
          <a:prstGeom prst="rect">
            <a:avLst/>
          </a:prstGeom>
        </p:spPr>
      </p:pic>
      <p:sp>
        <p:nvSpPr>
          <p:cNvPr id="16" name="TextBox 15">
            <a:extLst>
              <a:ext uri="{FF2B5EF4-FFF2-40B4-BE49-F238E27FC236}">
                <a16:creationId xmlns:a16="http://schemas.microsoft.com/office/drawing/2014/main" id="{9CCD397B-52F4-A14E-A8E0-389BCD68CE8D}"/>
              </a:ext>
            </a:extLst>
          </p:cNvPr>
          <p:cNvSpPr txBox="1"/>
          <p:nvPr/>
        </p:nvSpPr>
        <p:spPr>
          <a:xfrm>
            <a:off x="328126" y="1031813"/>
            <a:ext cx="2478627" cy="276999"/>
          </a:xfrm>
          <a:prstGeom prst="rect">
            <a:avLst/>
          </a:prstGeom>
          <a:noFill/>
        </p:spPr>
        <p:txBody>
          <a:bodyPr wrap="none" rtlCol="0">
            <a:spAutoFit/>
          </a:bodyPr>
          <a:lstStyle/>
          <a:p>
            <a:r>
              <a:rPr lang="en-US" sz="1200" dirty="0"/>
              <a:t>Start by reading the </a:t>
            </a:r>
            <a:r>
              <a:rPr lang="en-US" sz="1200" b="1" i="1" dirty="0"/>
              <a:t>cleaned</a:t>
            </a:r>
            <a:r>
              <a:rPr lang="en-US" sz="1200" dirty="0"/>
              <a:t> data file</a:t>
            </a:r>
          </a:p>
        </p:txBody>
      </p:sp>
    </p:spTree>
    <p:extLst>
      <p:ext uri="{BB962C8B-B14F-4D97-AF65-F5344CB8AC3E}">
        <p14:creationId xmlns:p14="http://schemas.microsoft.com/office/powerpoint/2010/main" val="242108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629205"/>
          </a:xfrm>
        </p:spPr>
        <p:txBody>
          <a:bodyPr>
            <a:normAutofit/>
          </a:bodyPr>
          <a:lstStyle/>
          <a:p>
            <a:r>
              <a:rPr lang="en-US" sz="3600" dirty="0">
                <a:latin typeface="+mn-lt"/>
              </a:rPr>
              <a:t>Example of a Good Executive Summary</a:t>
            </a:r>
          </a:p>
        </p:txBody>
      </p:sp>
      <p:sp>
        <p:nvSpPr>
          <p:cNvPr id="5" name="Slide Number Placeholder 4"/>
          <p:cNvSpPr>
            <a:spLocks noGrp="1"/>
          </p:cNvSpPr>
          <p:nvPr>
            <p:ph type="sldNum" sz="quarter" idx="12"/>
          </p:nvPr>
        </p:nvSpPr>
        <p:spPr/>
        <p:txBody>
          <a:bodyPr/>
          <a:lstStyle/>
          <a:p>
            <a:fld id="{88CD9788-50B9-FE4F-BD86-303CACCBE7E1}" type="slidenum">
              <a:rPr lang="en-US" smtClean="0"/>
              <a:t>3</a:t>
            </a:fld>
            <a:endParaRPr lang="en-US"/>
          </a:p>
        </p:txBody>
      </p:sp>
      <p:pic>
        <p:nvPicPr>
          <p:cNvPr id="8" name="Picture 7" descr="A screenshot of a cell phone&#10;&#10;Description automatically generated">
            <a:extLst>
              <a:ext uri="{FF2B5EF4-FFF2-40B4-BE49-F238E27FC236}">
                <a16:creationId xmlns:a16="http://schemas.microsoft.com/office/drawing/2014/main" id="{F76B4573-0565-E249-B112-48C4234D6045}"/>
              </a:ext>
            </a:extLst>
          </p:cNvPr>
          <p:cNvPicPr>
            <a:picLocks noChangeAspect="1"/>
          </p:cNvPicPr>
          <p:nvPr/>
        </p:nvPicPr>
        <p:blipFill>
          <a:blip r:embed="rId3"/>
          <a:stretch>
            <a:fillRect/>
          </a:stretch>
        </p:blipFill>
        <p:spPr>
          <a:xfrm>
            <a:off x="1437468" y="619614"/>
            <a:ext cx="4774707" cy="6101862"/>
          </a:xfrm>
          <a:prstGeom prst="rect">
            <a:avLst/>
          </a:prstGeom>
        </p:spPr>
      </p:pic>
      <p:sp>
        <p:nvSpPr>
          <p:cNvPr id="9" name="Rectangle 8">
            <a:extLst>
              <a:ext uri="{FF2B5EF4-FFF2-40B4-BE49-F238E27FC236}">
                <a16:creationId xmlns:a16="http://schemas.microsoft.com/office/drawing/2014/main" id="{F77E77DF-944B-A74B-87FF-B9911AB8CA6A}"/>
              </a:ext>
            </a:extLst>
          </p:cNvPr>
          <p:cNvSpPr/>
          <p:nvPr/>
        </p:nvSpPr>
        <p:spPr>
          <a:xfrm>
            <a:off x="3373317" y="1046286"/>
            <a:ext cx="1661745" cy="143606"/>
          </a:xfrm>
          <a:prstGeom prst="rect">
            <a:avLst/>
          </a:prstGeom>
          <a:solidFill>
            <a:schemeClr val="accent6">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EB237F-F115-454A-86E8-540825F685C9}"/>
              </a:ext>
            </a:extLst>
          </p:cNvPr>
          <p:cNvSpPr/>
          <p:nvPr/>
        </p:nvSpPr>
        <p:spPr>
          <a:xfrm>
            <a:off x="4698024" y="1213339"/>
            <a:ext cx="882162" cy="143606"/>
          </a:xfrm>
          <a:prstGeom prst="rect">
            <a:avLst/>
          </a:prstGeom>
          <a:solidFill>
            <a:schemeClr val="accent6">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5BE35A-4223-1D40-A0D1-9CC2296223E0}"/>
              </a:ext>
            </a:extLst>
          </p:cNvPr>
          <p:cNvSpPr/>
          <p:nvPr/>
        </p:nvSpPr>
        <p:spPr>
          <a:xfrm>
            <a:off x="1485903" y="1356945"/>
            <a:ext cx="1034560" cy="143606"/>
          </a:xfrm>
          <a:prstGeom prst="rect">
            <a:avLst/>
          </a:prstGeom>
          <a:solidFill>
            <a:schemeClr val="accent6">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9F2233-6C81-114C-81DD-1B332DE97D5F}"/>
              </a:ext>
            </a:extLst>
          </p:cNvPr>
          <p:cNvSpPr/>
          <p:nvPr/>
        </p:nvSpPr>
        <p:spPr>
          <a:xfrm>
            <a:off x="3499135" y="5023340"/>
            <a:ext cx="1653157" cy="123091"/>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B915562-80A8-0341-88DE-B540B60CAFF1}"/>
              </a:ext>
            </a:extLst>
          </p:cNvPr>
          <p:cNvSpPr/>
          <p:nvPr/>
        </p:nvSpPr>
        <p:spPr>
          <a:xfrm>
            <a:off x="1485903" y="5773616"/>
            <a:ext cx="4539759" cy="803030"/>
          </a:xfrm>
          <a:prstGeom prst="rect">
            <a:avLst/>
          </a:prstGeom>
          <a:solidFill>
            <a:schemeClr val="accent6">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8DFD55-750E-1845-9D65-0EB107F74470}"/>
              </a:ext>
            </a:extLst>
          </p:cNvPr>
          <p:cNvSpPr/>
          <p:nvPr/>
        </p:nvSpPr>
        <p:spPr>
          <a:xfrm>
            <a:off x="4155098" y="1380392"/>
            <a:ext cx="1524733" cy="120159"/>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ED55BC-1FC6-C540-8476-A1666D4FBEA0}"/>
              </a:ext>
            </a:extLst>
          </p:cNvPr>
          <p:cNvSpPr/>
          <p:nvPr/>
        </p:nvSpPr>
        <p:spPr>
          <a:xfrm>
            <a:off x="1485903" y="3018693"/>
            <a:ext cx="4615959" cy="2625968"/>
          </a:xfrm>
          <a:prstGeom prst="rect">
            <a:avLst/>
          </a:prstGeom>
          <a:solidFill>
            <a:schemeClr val="accent6">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61D0FF-DF12-E64C-8AF3-903BE8858A10}"/>
              </a:ext>
            </a:extLst>
          </p:cNvPr>
          <p:cNvSpPr/>
          <p:nvPr/>
        </p:nvSpPr>
        <p:spPr>
          <a:xfrm>
            <a:off x="1485903" y="1969477"/>
            <a:ext cx="4492866" cy="269631"/>
          </a:xfrm>
          <a:prstGeom prst="rect">
            <a:avLst/>
          </a:prstGeom>
          <a:solidFill>
            <a:schemeClr val="accent6">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69FA1A-6344-7748-B112-7A2558C6D961}"/>
              </a:ext>
            </a:extLst>
          </p:cNvPr>
          <p:cNvSpPr/>
          <p:nvPr/>
        </p:nvSpPr>
        <p:spPr>
          <a:xfrm>
            <a:off x="1437468" y="3798273"/>
            <a:ext cx="1759927" cy="128953"/>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17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8" name="Picture 4"/>
          <p:cNvPicPr>
            <a:picLocks noChangeAspect="1" noChangeArrowheads="1"/>
          </p:cNvPicPr>
          <p:nvPr/>
        </p:nvPicPr>
        <p:blipFill>
          <a:blip r:embed="rId2" cstate="print"/>
          <a:srcRect/>
          <a:stretch>
            <a:fillRect/>
          </a:stretch>
        </p:blipFill>
        <p:spPr bwMode="auto">
          <a:xfrm>
            <a:off x="6652634" y="4987032"/>
            <a:ext cx="2000337" cy="1167022"/>
          </a:xfrm>
          <a:prstGeom prst="rect">
            <a:avLst/>
          </a:prstGeom>
          <a:noFill/>
          <a:ln w="9525">
            <a:noFill/>
            <a:miter lim="800000"/>
            <a:headEnd/>
            <a:tailEnd/>
          </a:ln>
          <a:effectLst/>
        </p:spPr>
      </p:pic>
      <p:sp>
        <p:nvSpPr>
          <p:cNvPr id="17410" name="Title 1"/>
          <p:cNvSpPr>
            <a:spLocks noGrp="1"/>
          </p:cNvSpPr>
          <p:nvPr>
            <p:ph type="title"/>
          </p:nvPr>
        </p:nvSpPr>
        <p:spPr>
          <a:xfrm>
            <a:off x="301336" y="296139"/>
            <a:ext cx="8405812" cy="319088"/>
          </a:xfrm>
        </p:spPr>
        <p:txBody>
          <a:bodyPr>
            <a:noAutofit/>
          </a:bodyPr>
          <a:lstStyle/>
          <a:p>
            <a:r>
              <a:rPr lang="en-US" sz="3600" dirty="0">
                <a:latin typeface="+mn-lt"/>
              </a:rPr>
              <a:t>General Model Measures of Goodness</a:t>
            </a:r>
          </a:p>
        </p:txBody>
      </p:sp>
      <p:sp>
        <p:nvSpPr>
          <p:cNvPr id="4" name="Slide Number Placeholder 3"/>
          <p:cNvSpPr>
            <a:spLocks noGrp="1"/>
          </p:cNvSpPr>
          <p:nvPr>
            <p:ph type="sldNum" sz="quarter" idx="4294967295"/>
          </p:nvPr>
        </p:nvSpPr>
        <p:spPr>
          <a:xfrm>
            <a:off x="7406852" y="6406429"/>
            <a:ext cx="1524000" cy="238125"/>
          </a:xfrm>
        </p:spPr>
        <p:txBody>
          <a:bodyPr/>
          <a:lstStyle/>
          <a:p>
            <a:fld id="{02330697-FC26-4454-A3BE-90B07819C49A}" type="slidenum">
              <a:rPr lang="en-US" smtClean="0"/>
              <a:pPr/>
              <a:t>4</a:t>
            </a:fld>
            <a:endParaRPr lang="en-US" dirty="0"/>
          </a:p>
        </p:txBody>
      </p:sp>
      <p:sp>
        <p:nvSpPr>
          <p:cNvPr id="5" name="Content Placeholder 4"/>
          <p:cNvSpPr>
            <a:spLocks noGrp="1"/>
          </p:cNvSpPr>
          <p:nvPr>
            <p:ph idx="1"/>
          </p:nvPr>
        </p:nvSpPr>
        <p:spPr>
          <a:xfrm>
            <a:off x="289643" y="1109582"/>
            <a:ext cx="5721788" cy="5748418"/>
          </a:xfrm>
        </p:spPr>
        <p:txBody>
          <a:bodyPr>
            <a:normAutofit/>
          </a:bodyPr>
          <a:lstStyle/>
          <a:p>
            <a:r>
              <a:rPr lang="en-US" sz="1800" b="1" dirty="0"/>
              <a:t>Continuous target </a:t>
            </a:r>
            <a:r>
              <a:rPr lang="en-US" sz="1800" dirty="0"/>
              <a:t>($ loss, profit…). Use sum of error, MSE or R</a:t>
            </a:r>
            <a:r>
              <a:rPr lang="en-US" sz="1800" baseline="30000" dirty="0"/>
              <a:t>2</a:t>
            </a:r>
          </a:p>
          <a:p>
            <a:pPr lvl="1"/>
            <a:r>
              <a:rPr lang="en-US" sz="1800" dirty="0"/>
              <a:t>Each record has an error. Just add up the errors, or the square of the errors</a:t>
            </a:r>
          </a:p>
          <a:p>
            <a:pPr lvl="1"/>
            <a:endParaRPr lang="en-US" sz="1800" dirty="0"/>
          </a:p>
          <a:p>
            <a:pPr lvl="1"/>
            <a:endParaRPr lang="en-US" sz="1800" dirty="0"/>
          </a:p>
          <a:p>
            <a:pPr lvl="1"/>
            <a:endParaRPr lang="en-US" sz="1800" dirty="0"/>
          </a:p>
          <a:p>
            <a:r>
              <a:rPr lang="en-US" sz="1800" b="1" dirty="0"/>
              <a:t>Marketing models </a:t>
            </a:r>
            <a:r>
              <a:rPr lang="en-US" sz="1800" dirty="0"/>
              <a:t>typically use lift</a:t>
            </a:r>
          </a:p>
          <a:p>
            <a:pPr lvl="1"/>
            <a:r>
              <a:rPr lang="en-US" sz="1800" dirty="0"/>
              <a:t>Lift of 3 means response is 3 times random</a:t>
            </a:r>
          </a:p>
          <a:p>
            <a:pPr marL="0" indent="0">
              <a:buNone/>
            </a:pPr>
            <a:endParaRPr lang="en-US" sz="1800" dirty="0"/>
          </a:p>
          <a:p>
            <a:pPr marL="0" indent="0">
              <a:buNone/>
            </a:pPr>
            <a:endParaRPr lang="en-US" sz="1800" dirty="0"/>
          </a:p>
          <a:p>
            <a:pPr marL="0" indent="0">
              <a:buNone/>
            </a:pPr>
            <a:endParaRPr lang="en-US" sz="1800" dirty="0"/>
          </a:p>
          <a:p>
            <a:r>
              <a:rPr lang="en-US" sz="1800" b="1" dirty="0"/>
              <a:t>Binary target </a:t>
            </a:r>
            <a:r>
              <a:rPr lang="en-US" sz="1800" dirty="0"/>
              <a:t>(good/bad). Use KS, ROC, FDR</a:t>
            </a:r>
          </a:p>
          <a:p>
            <a:pPr lvl="1"/>
            <a:r>
              <a:rPr lang="en-US" sz="1800" dirty="0"/>
              <a:t>KS is a robust measure of how well two distributions are separated (goods vs </a:t>
            </a:r>
            <a:r>
              <a:rPr lang="en-US" sz="1800" dirty="0" err="1"/>
              <a:t>bads</a:t>
            </a:r>
            <a:r>
              <a:rPr lang="en-US" sz="1800" dirty="0"/>
              <a:t>)</a:t>
            </a:r>
          </a:p>
          <a:p>
            <a:endParaRPr lang="en-US" sz="1800" dirty="0"/>
          </a:p>
          <a:p>
            <a:pPr marL="0" indent="0">
              <a:buNone/>
            </a:pPr>
            <a:endParaRPr lang="en-US" sz="1800" dirty="0"/>
          </a:p>
        </p:txBody>
      </p:sp>
      <p:sp>
        <p:nvSpPr>
          <p:cNvPr id="14" name="TextBox 13"/>
          <p:cNvSpPr txBox="1"/>
          <p:nvPr/>
        </p:nvSpPr>
        <p:spPr>
          <a:xfrm>
            <a:off x="6939951" y="5341564"/>
            <a:ext cx="384722" cy="153888"/>
          </a:xfrm>
          <a:prstGeom prst="rect">
            <a:avLst/>
          </a:prstGeom>
          <a:noFill/>
        </p:spPr>
        <p:txBody>
          <a:bodyPr wrap="none" lIns="0" tIns="0" rIns="0" bIns="0" rtlCol="0" anchor="b" anchorCtr="0">
            <a:spAutoFit/>
          </a:bodyPr>
          <a:lstStyle/>
          <a:p>
            <a:pPr algn="ctr"/>
            <a:r>
              <a:rPr lang="en-US" sz="1000" b="1" dirty="0"/>
              <a:t>goods</a:t>
            </a:r>
          </a:p>
        </p:txBody>
      </p:sp>
      <p:sp>
        <p:nvSpPr>
          <p:cNvPr id="11" name="TextBox 10"/>
          <p:cNvSpPr txBox="1"/>
          <p:nvPr/>
        </p:nvSpPr>
        <p:spPr>
          <a:xfrm>
            <a:off x="7365051" y="6133450"/>
            <a:ext cx="581891" cy="153888"/>
          </a:xfrm>
          <a:prstGeom prst="rect">
            <a:avLst/>
          </a:prstGeom>
          <a:noFill/>
        </p:spPr>
        <p:txBody>
          <a:bodyPr wrap="none" lIns="0" tIns="0" rIns="0" bIns="0" rtlCol="0" anchor="b" anchorCtr="0">
            <a:spAutoFit/>
          </a:bodyPr>
          <a:lstStyle/>
          <a:p>
            <a:pPr algn="ctr"/>
            <a:r>
              <a:rPr lang="en-US" sz="1000" b="1" dirty="0"/>
              <a:t>Score bin</a:t>
            </a:r>
          </a:p>
        </p:txBody>
      </p:sp>
      <p:sp>
        <p:nvSpPr>
          <p:cNvPr id="12" name="TextBox 11"/>
          <p:cNvSpPr txBox="1"/>
          <p:nvPr/>
        </p:nvSpPr>
        <p:spPr>
          <a:xfrm>
            <a:off x="6190895" y="5264619"/>
            <a:ext cx="426083" cy="307777"/>
          </a:xfrm>
          <a:prstGeom prst="rect">
            <a:avLst/>
          </a:prstGeom>
          <a:noFill/>
        </p:spPr>
        <p:txBody>
          <a:bodyPr wrap="square" lIns="0" tIns="0" rIns="0" bIns="0" rtlCol="0" anchor="b" anchorCtr="0">
            <a:spAutoFit/>
          </a:bodyPr>
          <a:lstStyle/>
          <a:p>
            <a:pPr algn="ctr"/>
            <a:r>
              <a:rPr lang="en-US" sz="1000" b="1" dirty="0"/>
              <a:t># in that bin</a:t>
            </a:r>
          </a:p>
        </p:txBody>
      </p:sp>
      <p:sp>
        <p:nvSpPr>
          <p:cNvPr id="15" name="TextBox 14"/>
          <p:cNvSpPr txBox="1"/>
          <p:nvPr/>
        </p:nvSpPr>
        <p:spPr>
          <a:xfrm>
            <a:off x="7948172" y="5341564"/>
            <a:ext cx="298159" cy="153888"/>
          </a:xfrm>
          <a:prstGeom prst="rect">
            <a:avLst/>
          </a:prstGeom>
          <a:noFill/>
        </p:spPr>
        <p:txBody>
          <a:bodyPr wrap="none" lIns="0" tIns="0" rIns="0" bIns="0" rtlCol="0" anchor="b" anchorCtr="0">
            <a:spAutoFit/>
          </a:bodyPr>
          <a:lstStyle/>
          <a:p>
            <a:pPr algn="ctr"/>
            <a:r>
              <a:rPr lang="en-US" sz="1000" b="1" dirty="0" err="1"/>
              <a:t>bads</a:t>
            </a:r>
            <a:endParaRPr lang="en-US" sz="1000" b="1" dirty="0"/>
          </a:p>
        </p:txBody>
      </p:sp>
      <p:pic>
        <p:nvPicPr>
          <p:cNvPr id="287750" name="Picture 6"/>
          <p:cNvPicPr>
            <a:picLocks noChangeAspect="1" noChangeArrowheads="1"/>
          </p:cNvPicPr>
          <p:nvPr/>
        </p:nvPicPr>
        <p:blipFill>
          <a:blip r:embed="rId3" cstate="print"/>
          <a:srcRect/>
          <a:stretch>
            <a:fillRect/>
          </a:stretch>
        </p:blipFill>
        <p:spPr bwMode="auto">
          <a:xfrm>
            <a:off x="6649789" y="4987951"/>
            <a:ext cx="2000337" cy="1171789"/>
          </a:xfrm>
          <a:prstGeom prst="rect">
            <a:avLst/>
          </a:prstGeom>
          <a:noFill/>
          <a:ln w="9525">
            <a:noFill/>
            <a:miter lim="800000"/>
            <a:headEnd/>
            <a:tailEnd/>
          </a:ln>
          <a:effectLst/>
        </p:spPr>
      </p:pic>
      <p:pic>
        <p:nvPicPr>
          <p:cNvPr id="2" name="Picture 1">
            <a:extLst>
              <a:ext uri="{FF2B5EF4-FFF2-40B4-BE49-F238E27FC236}">
                <a16:creationId xmlns:a16="http://schemas.microsoft.com/office/drawing/2014/main" id="{BC5A7B8A-9248-8146-8097-AF79FAD90D87}"/>
              </a:ext>
            </a:extLst>
          </p:cNvPr>
          <p:cNvPicPr>
            <a:picLocks noChangeAspect="1"/>
          </p:cNvPicPr>
          <p:nvPr/>
        </p:nvPicPr>
        <p:blipFill>
          <a:blip r:embed="rId4"/>
          <a:stretch>
            <a:fillRect/>
          </a:stretch>
        </p:blipFill>
        <p:spPr>
          <a:xfrm>
            <a:off x="5961618" y="1002339"/>
            <a:ext cx="2985097" cy="1613065"/>
          </a:xfrm>
          <a:prstGeom prst="rect">
            <a:avLst/>
          </a:prstGeom>
        </p:spPr>
      </p:pic>
      <p:sp>
        <p:nvSpPr>
          <p:cNvPr id="3" name="TextBox 2">
            <a:extLst>
              <a:ext uri="{FF2B5EF4-FFF2-40B4-BE49-F238E27FC236}">
                <a16:creationId xmlns:a16="http://schemas.microsoft.com/office/drawing/2014/main" id="{C8C91AC5-CD36-3648-8530-926B6C866EEA}"/>
              </a:ext>
            </a:extLst>
          </p:cNvPr>
          <p:cNvSpPr txBox="1"/>
          <p:nvPr/>
        </p:nvSpPr>
        <p:spPr>
          <a:xfrm>
            <a:off x="6728863" y="790471"/>
            <a:ext cx="439544" cy="215444"/>
          </a:xfrm>
          <a:prstGeom prst="rect">
            <a:avLst/>
          </a:prstGeom>
          <a:noFill/>
        </p:spPr>
        <p:txBody>
          <a:bodyPr wrap="none" rtlCol="0">
            <a:spAutoFit/>
          </a:bodyPr>
          <a:lstStyle/>
          <a:p>
            <a:r>
              <a:rPr lang="en-US" sz="800" dirty="0"/>
              <a:t>actual</a:t>
            </a:r>
          </a:p>
        </p:txBody>
      </p:sp>
      <p:sp>
        <p:nvSpPr>
          <p:cNvPr id="13" name="TextBox 12">
            <a:extLst>
              <a:ext uri="{FF2B5EF4-FFF2-40B4-BE49-F238E27FC236}">
                <a16:creationId xmlns:a16="http://schemas.microsoft.com/office/drawing/2014/main" id="{4823C9D6-C5D7-B443-A6B7-2D3621ADDDA7}"/>
              </a:ext>
            </a:extLst>
          </p:cNvPr>
          <p:cNvSpPr txBox="1"/>
          <p:nvPr/>
        </p:nvSpPr>
        <p:spPr>
          <a:xfrm>
            <a:off x="7236286" y="798094"/>
            <a:ext cx="587020" cy="215444"/>
          </a:xfrm>
          <a:prstGeom prst="rect">
            <a:avLst/>
          </a:prstGeom>
          <a:noFill/>
        </p:spPr>
        <p:txBody>
          <a:bodyPr wrap="none" rtlCol="0">
            <a:spAutoFit/>
          </a:bodyPr>
          <a:lstStyle/>
          <a:p>
            <a:r>
              <a:rPr lang="en-US" sz="800" dirty="0"/>
              <a:t>predicted</a:t>
            </a:r>
          </a:p>
        </p:txBody>
      </p:sp>
      <p:cxnSp>
        <p:nvCxnSpPr>
          <p:cNvPr id="7" name="Straight Arrow Connector 6">
            <a:extLst>
              <a:ext uri="{FF2B5EF4-FFF2-40B4-BE49-F238E27FC236}">
                <a16:creationId xmlns:a16="http://schemas.microsoft.com/office/drawing/2014/main" id="{7A684DC3-B378-8C40-9C72-D73DA369525E}"/>
              </a:ext>
            </a:extLst>
          </p:cNvPr>
          <p:cNvCxnSpPr>
            <a:cxnSpLocks/>
          </p:cNvCxnSpPr>
          <p:nvPr/>
        </p:nvCxnSpPr>
        <p:spPr>
          <a:xfrm flipH="1">
            <a:off x="6918687" y="973698"/>
            <a:ext cx="9382" cy="1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579B78-5B07-7E44-97C0-BD67730DD198}"/>
              </a:ext>
            </a:extLst>
          </p:cNvPr>
          <p:cNvCxnSpPr>
            <a:cxnSpLocks/>
          </p:cNvCxnSpPr>
          <p:nvPr/>
        </p:nvCxnSpPr>
        <p:spPr>
          <a:xfrm flipH="1">
            <a:off x="7282570" y="978434"/>
            <a:ext cx="148603" cy="157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321AACC-9368-9B42-9D8D-104DE4E06C00}"/>
              </a:ext>
            </a:extLst>
          </p:cNvPr>
          <p:cNvSpPr txBox="1"/>
          <p:nvPr/>
        </p:nvSpPr>
        <p:spPr>
          <a:xfrm>
            <a:off x="8281855" y="1424270"/>
            <a:ext cx="516488" cy="215444"/>
          </a:xfrm>
          <a:prstGeom prst="rect">
            <a:avLst/>
          </a:prstGeom>
          <a:noFill/>
        </p:spPr>
        <p:txBody>
          <a:bodyPr wrap="none" rtlCol="0">
            <a:spAutoFit/>
          </a:bodyPr>
          <a:lstStyle/>
          <a:p>
            <a:r>
              <a:rPr lang="en-US" sz="800" dirty="0"/>
              <a:t>average</a:t>
            </a:r>
          </a:p>
        </p:txBody>
      </p:sp>
      <p:cxnSp>
        <p:nvCxnSpPr>
          <p:cNvPr id="22" name="Straight Arrow Connector 21">
            <a:extLst>
              <a:ext uri="{FF2B5EF4-FFF2-40B4-BE49-F238E27FC236}">
                <a16:creationId xmlns:a16="http://schemas.microsoft.com/office/drawing/2014/main" id="{B2FB85F6-DD0F-754E-BB7D-DD4F717B7A1D}"/>
              </a:ext>
            </a:extLst>
          </p:cNvPr>
          <p:cNvCxnSpPr>
            <a:cxnSpLocks/>
          </p:cNvCxnSpPr>
          <p:nvPr/>
        </p:nvCxnSpPr>
        <p:spPr>
          <a:xfrm flipH="1">
            <a:off x="8304080" y="1583556"/>
            <a:ext cx="148603" cy="157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7520AFD9-45E6-094B-B996-0DFBD9B2C80C}"/>
              </a:ext>
            </a:extLst>
          </p:cNvPr>
          <p:cNvPicPr>
            <a:picLocks noChangeAspect="1"/>
          </p:cNvPicPr>
          <p:nvPr/>
        </p:nvPicPr>
        <p:blipFill>
          <a:blip r:embed="rId5"/>
          <a:stretch>
            <a:fillRect/>
          </a:stretch>
        </p:blipFill>
        <p:spPr>
          <a:xfrm>
            <a:off x="6871109" y="3247771"/>
            <a:ext cx="1581574" cy="1202300"/>
          </a:xfrm>
          <a:prstGeom prst="rect">
            <a:avLst/>
          </a:prstGeom>
        </p:spPr>
      </p:pic>
      <p:sp>
        <p:nvSpPr>
          <p:cNvPr id="25" name="TextBox 24">
            <a:extLst>
              <a:ext uri="{FF2B5EF4-FFF2-40B4-BE49-F238E27FC236}">
                <a16:creationId xmlns:a16="http://schemas.microsoft.com/office/drawing/2014/main" id="{825EDF65-9FBB-F04B-A9C3-47C0F3332DBB}"/>
              </a:ext>
            </a:extLst>
          </p:cNvPr>
          <p:cNvSpPr txBox="1"/>
          <p:nvPr/>
        </p:nvSpPr>
        <p:spPr>
          <a:xfrm>
            <a:off x="7110220" y="3339846"/>
            <a:ext cx="1129966" cy="400110"/>
          </a:xfrm>
          <a:prstGeom prst="rect">
            <a:avLst/>
          </a:prstGeom>
          <a:noFill/>
        </p:spPr>
        <p:txBody>
          <a:bodyPr wrap="square" rtlCol="0">
            <a:spAutoFit/>
          </a:bodyPr>
          <a:lstStyle/>
          <a:p>
            <a:pPr algn="ctr"/>
            <a:r>
              <a:rPr lang="en-US" sz="1000" dirty="0"/>
              <a:t>Cumulative Lift over random</a:t>
            </a:r>
          </a:p>
        </p:txBody>
      </p:sp>
      <p:cxnSp>
        <p:nvCxnSpPr>
          <p:cNvPr id="26" name="Straight Connector 25">
            <a:extLst>
              <a:ext uri="{FF2B5EF4-FFF2-40B4-BE49-F238E27FC236}">
                <a16:creationId xmlns:a16="http://schemas.microsoft.com/office/drawing/2014/main" id="{31FAB569-B6C5-4B4E-9FFA-4F01B54EE06C}"/>
              </a:ext>
            </a:extLst>
          </p:cNvPr>
          <p:cNvCxnSpPr>
            <a:cxnSpLocks/>
          </p:cNvCxnSpPr>
          <p:nvPr/>
        </p:nvCxnSpPr>
        <p:spPr>
          <a:xfrm flipH="1">
            <a:off x="7045004" y="4218198"/>
            <a:ext cx="131600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FA1434B-CBE0-114E-A0E1-7A1EEBEACA9C}"/>
              </a:ext>
            </a:extLst>
          </p:cNvPr>
          <p:cNvSpPr txBox="1"/>
          <p:nvPr/>
        </p:nvSpPr>
        <p:spPr>
          <a:xfrm>
            <a:off x="6999742" y="4048021"/>
            <a:ext cx="714257" cy="215444"/>
          </a:xfrm>
          <a:prstGeom prst="rect">
            <a:avLst/>
          </a:prstGeom>
          <a:noFill/>
        </p:spPr>
        <p:txBody>
          <a:bodyPr wrap="square" rtlCol="0">
            <a:spAutoFit/>
          </a:bodyPr>
          <a:lstStyle/>
          <a:p>
            <a:r>
              <a:rPr lang="en-US" sz="800" dirty="0"/>
              <a:t>random</a:t>
            </a:r>
          </a:p>
        </p:txBody>
      </p:sp>
      <p:sp>
        <p:nvSpPr>
          <p:cNvPr id="28" name="TextBox 27">
            <a:extLst>
              <a:ext uri="{FF2B5EF4-FFF2-40B4-BE49-F238E27FC236}">
                <a16:creationId xmlns:a16="http://schemas.microsoft.com/office/drawing/2014/main" id="{64322B27-589D-CC46-84A7-354CDFF45774}"/>
              </a:ext>
            </a:extLst>
          </p:cNvPr>
          <p:cNvSpPr txBox="1"/>
          <p:nvPr/>
        </p:nvSpPr>
        <p:spPr>
          <a:xfrm>
            <a:off x="7110220" y="4421812"/>
            <a:ext cx="1229734" cy="246221"/>
          </a:xfrm>
          <a:prstGeom prst="rect">
            <a:avLst/>
          </a:prstGeom>
          <a:noFill/>
        </p:spPr>
        <p:txBody>
          <a:bodyPr wrap="square" rtlCol="0">
            <a:spAutoFit/>
          </a:bodyPr>
          <a:lstStyle/>
          <a:p>
            <a:r>
              <a:rPr lang="en-US" sz="1000" dirty="0"/>
              <a:t>Response score bin</a:t>
            </a:r>
          </a:p>
        </p:txBody>
      </p:sp>
    </p:spTree>
    <p:extLst>
      <p:ext uri="{BB962C8B-B14F-4D97-AF65-F5344CB8AC3E}">
        <p14:creationId xmlns:p14="http://schemas.microsoft.com/office/powerpoint/2010/main" val="356694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87750"/>
                                        </p:tgtEl>
                                      </p:cBhvr>
                                    </p:animEffect>
                                    <p:set>
                                      <p:cBhvr>
                                        <p:cTn id="7" dur="1" fill="hold">
                                          <p:stCondLst>
                                            <p:cond delay="499"/>
                                          </p:stCondLst>
                                        </p:cTn>
                                        <p:tgtEl>
                                          <p:spTgt spid="2877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7" y="521608"/>
            <a:ext cx="8620689" cy="319088"/>
          </a:xfrm>
        </p:spPr>
        <p:txBody>
          <a:bodyPr>
            <a:noAutofit/>
          </a:bodyPr>
          <a:lstStyle/>
          <a:p>
            <a:r>
              <a:rPr lang="en-US" sz="3600" dirty="0">
                <a:latin typeface="+mn-lt"/>
              </a:rPr>
              <a:t>Most Common Measures of Goodness for Fraud Models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a:t>
            </a:fld>
            <a:endParaRPr lang="en-US" dirty="0"/>
          </a:p>
        </p:txBody>
      </p:sp>
      <p:sp>
        <p:nvSpPr>
          <p:cNvPr id="5" name="Content Placeholder 4"/>
          <p:cNvSpPr>
            <a:spLocks noGrp="1"/>
          </p:cNvSpPr>
          <p:nvPr>
            <p:ph idx="1"/>
          </p:nvPr>
        </p:nvSpPr>
        <p:spPr>
          <a:xfrm>
            <a:off x="301336" y="949266"/>
            <a:ext cx="8405812" cy="4548424"/>
          </a:xfrm>
        </p:spPr>
        <p:txBody>
          <a:bodyPr>
            <a:normAutofit lnSpcReduction="10000"/>
          </a:bodyPr>
          <a:lstStyle/>
          <a:p>
            <a:endParaRPr lang="en-US" dirty="0"/>
          </a:p>
          <a:p>
            <a:pPr marL="0" indent="0">
              <a:buNone/>
            </a:pPr>
            <a:r>
              <a:rPr lang="en-US" sz="2400" dirty="0"/>
              <a:t>Fraud models use FDR and False positives (we use KS as a guide)</a:t>
            </a:r>
          </a:p>
          <a:p>
            <a:pPr marL="0" indent="0">
              <a:buNone/>
            </a:pPr>
            <a:endParaRPr lang="en-US" sz="2400" dirty="0"/>
          </a:p>
          <a:p>
            <a:pPr lvl="1"/>
            <a:r>
              <a:rPr lang="en-US" b="1" dirty="0"/>
              <a:t>KS</a:t>
            </a:r>
            <a:r>
              <a:rPr lang="en-US" dirty="0"/>
              <a:t> (Kolmogorov-Smirnov) is a robust measure of how well two distributions are separated (goods vs </a:t>
            </a:r>
            <a:r>
              <a:rPr lang="en-US" dirty="0" err="1"/>
              <a:t>bads</a:t>
            </a:r>
            <a:r>
              <a:rPr lang="en-US" dirty="0"/>
              <a:t>)</a:t>
            </a:r>
          </a:p>
          <a:p>
            <a:pPr lvl="1"/>
            <a:r>
              <a:rPr lang="en-US" b="1" dirty="0"/>
              <a:t>FDR</a:t>
            </a:r>
            <a:r>
              <a:rPr lang="en-US" dirty="0"/>
              <a:t>: Fraud Detection Rate </a:t>
            </a:r>
            <a:r>
              <a:rPr lang="mr-IN" dirty="0"/>
              <a:t>–</a:t>
            </a:r>
            <a:r>
              <a:rPr lang="en-US" dirty="0"/>
              <a:t> what % of all the frauds are caught at a particular examination cutoff location.  Example: FDR 50% at 5% means the model catches 50% of all the frauds in 5% of the population.</a:t>
            </a:r>
          </a:p>
          <a:p>
            <a:pPr lvl="1"/>
            <a:r>
              <a:rPr lang="en-US" b="1" dirty="0"/>
              <a:t>False positives</a:t>
            </a:r>
            <a:r>
              <a:rPr lang="en-US" dirty="0"/>
              <a:t>: How many goods (mistakes) do I catch for each bad caught, or for all I examine.</a:t>
            </a:r>
          </a:p>
          <a:p>
            <a:pPr lvl="2"/>
            <a:r>
              <a:rPr lang="en-US" dirty="0"/>
              <a:t>False positive </a:t>
            </a:r>
            <a:r>
              <a:rPr lang="en-US" i="1" dirty="0"/>
              <a:t>ratio</a:t>
            </a:r>
            <a:r>
              <a:rPr lang="en-US" dirty="0"/>
              <a:t> = # goods caught / # </a:t>
            </a:r>
            <a:r>
              <a:rPr lang="en-US" dirty="0" err="1"/>
              <a:t>bads</a:t>
            </a:r>
            <a:r>
              <a:rPr lang="en-US" dirty="0"/>
              <a:t> caught</a:t>
            </a:r>
          </a:p>
          <a:p>
            <a:pPr lvl="2"/>
            <a:r>
              <a:rPr lang="en-US" dirty="0"/>
              <a:t>False positive</a:t>
            </a:r>
            <a:r>
              <a:rPr lang="en-US" i="1" dirty="0"/>
              <a:t> rate </a:t>
            </a:r>
            <a:r>
              <a:rPr lang="en-US" dirty="0"/>
              <a:t>= # goods caught / # examined</a:t>
            </a:r>
          </a:p>
          <a:p>
            <a:pPr lvl="1"/>
            <a:endParaRPr lang="en-US" dirty="0"/>
          </a:p>
        </p:txBody>
      </p:sp>
      <p:sp>
        <p:nvSpPr>
          <p:cNvPr id="2" name="TextBox 1"/>
          <p:cNvSpPr txBox="1"/>
          <p:nvPr/>
        </p:nvSpPr>
        <p:spPr>
          <a:xfrm>
            <a:off x="3364091" y="5319487"/>
            <a:ext cx="5073248" cy="677108"/>
          </a:xfrm>
          <a:prstGeom prst="rect">
            <a:avLst/>
          </a:prstGeom>
          <a:noFill/>
        </p:spPr>
        <p:txBody>
          <a:bodyPr wrap="none" rtlCol="0">
            <a:spAutoFit/>
          </a:bodyPr>
          <a:lstStyle/>
          <a:p>
            <a:pPr marL="0" lvl="2"/>
            <a:r>
              <a:rPr lang="en-US" sz="2000" dirty="0"/>
              <a:t>= # goods caught / (# goods and # </a:t>
            </a:r>
            <a:r>
              <a:rPr lang="en-US" sz="2000" dirty="0" err="1"/>
              <a:t>bads</a:t>
            </a:r>
            <a:r>
              <a:rPr lang="en-US" sz="2000" dirty="0"/>
              <a:t> caught)</a:t>
            </a:r>
          </a:p>
          <a:p>
            <a:endParaRPr lang="en-US" dirty="0"/>
          </a:p>
        </p:txBody>
      </p:sp>
    </p:spTree>
    <p:extLst>
      <p:ext uri="{BB962C8B-B14F-4D97-AF65-F5344CB8AC3E}">
        <p14:creationId xmlns:p14="http://schemas.microsoft.com/office/powerpoint/2010/main" val="209459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4232" y="1285445"/>
            <a:ext cx="8405812" cy="1384611"/>
          </a:xfrm>
        </p:spPr>
        <p:txBody>
          <a:bodyPr>
            <a:normAutofit fontScale="92500" lnSpcReduction="20000"/>
          </a:bodyPr>
          <a:lstStyle/>
          <a:p>
            <a:r>
              <a:rPr lang="en-US" sz="2000" dirty="0"/>
              <a:t>We want to measure how well the goods and </a:t>
            </a:r>
            <a:r>
              <a:rPr lang="en-US" sz="2000" dirty="0" err="1"/>
              <a:t>bads</a:t>
            </a:r>
            <a:r>
              <a:rPr lang="en-US" sz="2000" dirty="0"/>
              <a:t> are separated</a:t>
            </a:r>
          </a:p>
          <a:p>
            <a:r>
              <a:rPr lang="en-US" sz="2000" dirty="0"/>
              <a:t>Plot the goods and </a:t>
            </a:r>
            <a:r>
              <a:rPr lang="en-US" sz="2000" dirty="0" err="1"/>
              <a:t>bads</a:t>
            </a:r>
            <a:r>
              <a:rPr lang="en-US" sz="2000" dirty="0"/>
              <a:t>. Start adding them up (cumulative distribution)</a:t>
            </a:r>
          </a:p>
          <a:p>
            <a:r>
              <a:rPr lang="en-US" sz="2000" dirty="0"/>
              <a:t>Doesn’t matter which side you start with</a:t>
            </a:r>
          </a:p>
          <a:p>
            <a:r>
              <a:rPr lang="en-US" sz="2000" dirty="0"/>
              <a:t>The KS is the maximum of the difference of the </a:t>
            </a:r>
            <a:r>
              <a:rPr lang="en-US" sz="2000" dirty="0" err="1"/>
              <a:t>cumulatives</a:t>
            </a:r>
            <a:endParaRPr lang="en-US" sz="2000" dirty="0"/>
          </a:p>
        </p:txBody>
      </p:sp>
      <p:grpSp>
        <p:nvGrpSpPr>
          <p:cNvPr id="33" name="Group 32"/>
          <p:cNvGrpSpPr/>
          <p:nvPr/>
        </p:nvGrpSpPr>
        <p:grpSpPr>
          <a:xfrm>
            <a:off x="911757" y="2969251"/>
            <a:ext cx="5241925" cy="3344863"/>
            <a:chOff x="1996132" y="2677701"/>
            <a:chExt cx="5241925" cy="3344863"/>
          </a:xfrm>
        </p:grpSpPr>
        <p:pic>
          <p:nvPicPr>
            <p:cNvPr id="287749" name="Picture 5"/>
            <p:cNvPicPr>
              <a:picLocks noChangeAspect="1" noChangeArrowheads="1"/>
            </p:cNvPicPr>
            <p:nvPr/>
          </p:nvPicPr>
          <p:blipFill>
            <a:blip r:embed="rId2" cstate="print"/>
            <a:srcRect/>
            <a:stretch>
              <a:fillRect/>
            </a:stretch>
          </p:blipFill>
          <p:spPr bwMode="auto">
            <a:xfrm>
              <a:off x="1996132" y="2677701"/>
              <a:ext cx="5241925" cy="3344863"/>
            </a:xfrm>
            <a:prstGeom prst="rect">
              <a:avLst/>
            </a:prstGeom>
            <a:noFill/>
            <a:ln w="9525">
              <a:noFill/>
              <a:miter lim="800000"/>
              <a:headEnd/>
              <a:tailEnd/>
            </a:ln>
            <a:effectLst/>
          </p:spPr>
        </p:pic>
        <p:sp>
          <p:nvSpPr>
            <p:cNvPr id="15" name="TextBox 14"/>
            <p:cNvSpPr txBox="1"/>
            <p:nvPr/>
          </p:nvSpPr>
          <p:spPr>
            <a:xfrm>
              <a:off x="3850589" y="3255031"/>
              <a:ext cx="384721" cy="153888"/>
            </a:xfrm>
            <a:prstGeom prst="rect">
              <a:avLst/>
            </a:prstGeom>
            <a:noFill/>
          </p:spPr>
          <p:txBody>
            <a:bodyPr wrap="none" lIns="0" tIns="0" rIns="0" bIns="0" rtlCol="0" anchor="b" anchorCtr="0">
              <a:spAutoFit/>
            </a:bodyPr>
            <a:lstStyle/>
            <a:p>
              <a:pPr algn="ctr"/>
              <a:r>
                <a:rPr lang="en-US" sz="1000" b="1" dirty="0"/>
                <a:t>goods</a:t>
              </a:r>
            </a:p>
          </p:txBody>
        </p:sp>
        <p:sp>
          <p:nvSpPr>
            <p:cNvPr id="22" name="TextBox 21"/>
            <p:cNvSpPr txBox="1"/>
            <p:nvPr/>
          </p:nvSpPr>
          <p:spPr>
            <a:xfrm>
              <a:off x="5253966" y="3255031"/>
              <a:ext cx="298159" cy="153888"/>
            </a:xfrm>
            <a:prstGeom prst="rect">
              <a:avLst/>
            </a:prstGeom>
            <a:noFill/>
          </p:spPr>
          <p:txBody>
            <a:bodyPr wrap="none" lIns="0" tIns="0" rIns="0" bIns="0" rtlCol="0" anchor="b" anchorCtr="0">
              <a:spAutoFit/>
            </a:bodyPr>
            <a:lstStyle/>
            <a:p>
              <a:pPr algn="ctr"/>
              <a:r>
                <a:rPr lang="en-US" sz="1000" b="1" dirty="0" err="1">
                  <a:solidFill>
                    <a:srgbClr val="C00000"/>
                  </a:solidFill>
                </a:rPr>
                <a:t>bads</a:t>
              </a:r>
              <a:endParaRPr lang="en-US" sz="1000" b="1" dirty="0">
                <a:solidFill>
                  <a:srgbClr val="C00000"/>
                </a:solidFill>
              </a:endParaRPr>
            </a:p>
          </p:txBody>
        </p:sp>
      </p:grpSp>
      <p:grpSp>
        <p:nvGrpSpPr>
          <p:cNvPr id="38" name="Group 37"/>
          <p:cNvGrpSpPr/>
          <p:nvPr/>
        </p:nvGrpSpPr>
        <p:grpSpPr>
          <a:xfrm>
            <a:off x="911757" y="2948337"/>
            <a:ext cx="5241925" cy="3359915"/>
            <a:chOff x="2039262" y="2662649"/>
            <a:chExt cx="5241925" cy="3359915"/>
          </a:xfrm>
        </p:grpSpPr>
        <p:pic>
          <p:nvPicPr>
            <p:cNvPr id="287750" name="Picture 6"/>
            <p:cNvPicPr>
              <a:picLocks noChangeAspect="1" noChangeArrowheads="1"/>
            </p:cNvPicPr>
            <p:nvPr/>
          </p:nvPicPr>
          <p:blipFill>
            <a:blip r:embed="rId3" cstate="print"/>
            <a:srcRect/>
            <a:stretch>
              <a:fillRect/>
            </a:stretch>
          </p:blipFill>
          <p:spPr bwMode="auto">
            <a:xfrm>
              <a:off x="2039262" y="2677701"/>
              <a:ext cx="5241925" cy="3344863"/>
            </a:xfrm>
            <a:prstGeom prst="rect">
              <a:avLst/>
            </a:prstGeom>
            <a:noFill/>
            <a:ln w="9525">
              <a:noFill/>
              <a:miter lim="800000"/>
              <a:headEnd/>
              <a:tailEnd/>
            </a:ln>
            <a:effectLst/>
          </p:spPr>
        </p:pic>
        <p:grpSp>
          <p:nvGrpSpPr>
            <p:cNvPr id="31" name="Group 30"/>
            <p:cNvGrpSpPr/>
            <p:nvPr/>
          </p:nvGrpSpPr>
          <p:grpSpPr>
            <a:xfrm>
              <a:off x="5236682" y="2662649"/>
              <a:ext cx="1620901" cy="461587"/>
              <a:chOff x="5202178" y="2662649"/>
              <a:chExt cx="1620901" cy="461587"/>
            </a:xfrm>
          </p:grpSpPr>
          <p:sp>
            <p:nvSpPr>
              <p:cNvPr id="30" name="TextBox 29"/>
              <p:cNvSpPr txBox="1"/>
              <p:nvPr/>
            </p:nvSpPr>
            <p:spPr>
              <a:xfrm>
                <a:off x="6191496" y="2970348"/>
                <a:ext cx="631583" cy="153888"/>
              </a:xfrm>
              <a:prstGeom prst="rect">
                <a:avLst/>
              </a:prstGeom>
              <a:noFill/>
            </p:spPr>
            <p:txBody>
              <a:bodyPr wrap="none" lIns="0" tIns="0" rIns="0" bIns="0" rtlCol="0" anchor="b" anchorCtr="0">
                <a:spAutoFit/>
              </a:bodyPr>
              <a:lstStyle/>
              <a:p>
                <a:pPr algn="ctr"/>
                <a:r>
                  <a:rPr lang="en-US" sz="1000" b="1" dirty="0">
                    <a:solidFill>
                      <a:srgbClr val="C00000"/>
                    </a:solidFill>
                  </a:rPr>
                  <a:t>cum. </a:t>
                </a:r>
                <a:r>
                  <a:rPr lang="en-US" sz="1000" b="1" dirty="0" err="1">
                    <a:solidFill>
                      <a:srgbClr val="C00000"/>
                    </a:solidFill>
                  </a:rPr>
                  <a:t>bads</a:t>
                </a:r>
                <a:endParaRPr lang="en-US" sz="1000" b="1" dirty="0">
                  <a:solidFill>
                    <a:srgbClr val="C00000"/>
                  </a:solidFill>
                </a:endParaRPr>
              </a:p>
            </p:txBody>
          </p:sp>
          <p:sp>
            <p:nvSpPr>
              <p:cNvPr id="29" name="TextBox 28"/>
              <p:cNvSpPr txBox="1"/>
              <p:nvPr/>
            </p:nvSpPr>
            <p:spPr>
              <a:xfrm>
                <a:off x="5202178" y="2662649"/>
                <a:ext cx="718145" cy="153888"/>
              </a:xfrm>
              <a:prstGeom prst="rect">
                <a:avLst/>
              </a:prstGeom>
              <a:noFill/>
            </p:spPr>
            <p:txBody>
              <a:bodyPr wrap="none" lIns="0" tIns="0" rIns="0" bIns="0" rtlCol="0" anchor="b" anchorCtr="0">
                <a:spAutoFit/>
              </a:bodyPr>
              <a:lstStyle/>
              <a:p>
                <a:pPr algn="ctr"/>
                <a:r>
                  <a:rPr lang="en-US" sz="1000" b="1" dirty="0"/>
                  <a:t>cum. goods</a:t>
                </a:r>
              </a:p>
            </p:txBody>
          </p:sp>
        </p:grpSp>
      </p:grpSp>
      <p:sp>
        <p:nvSpPr>
          <p:cNvPr id="17410" name="Title 1"/>
          <p:cNvSpPr>
            <a:spLocks noGrp="1"/>
          </p:cNvSpPr>
          <p:nvPr>
            <p:ph type="title"/>
          </p:nvPr>
        </p:nvSpPr>
        <p:spPr>
          <a:xfrm>
            <a:off x="369888" y="521608"/>
            <a:ext cx="8405812" cy="319088"/>
          </a:xfrm>
        </p:spPr>
        <p:txBody>
          <a:bodyPr>
            <a:normAutofit fontScale="90000"/>
          </a:bodyPr>
          <a:lstStyle/>
          <a:p>
            <a:r>
              <a:rPr lang="en-US" sz="4000" dirty="0">
                <a:latin typeface="+mn-lt"/>
              </a:rPr>
              <a:t>KS is a Good Guide for a Fraud Model</a:t>
            </a:r>
            <a:r>
              <a:rPr lang="mr-IN" sz="4000" dirty="0">
                <a:latin typeface="+mn-lt"/>
              </a:rPr>
              <a:t>…</a:t>
            </a:r>
            <a:br>
              <a:rPr lang="en-US" sz="4000" dirty="0">
                <a:latin typeface="+mn-lt"/>
              </a:rPr>
            </a:br>
            <a:r>
              <a:rPr lang="en-US" sz="2700" dirty="0"/>
              <a:t>But is not the most important measure</a:t>
            </a:r>
          </a:p>
        </p:txBody>
      </p:sp>
      <p:sp>
        <p:nvSpPr>
          <p:cNvPr id="4" name="Slide Number Placeholder 3"/>
          <p:cNvSpPr>
            <a:spLocks noGrp="1"/>
          </p:cNvSpPr>
          <p:nvPr>
            <p:ph type="sldNum" sz="quarter" idx="11"/>
          </p:nvPr>
        </p:nvSpPr>
        <p:spPr/>
        <p:txBody>
          <a:bodyPr/>
          <a:lstStyle/>
          <a:p>
            <a:fld id="{02330697-FC26-4454-A3BE-90B07819C49A}" type="slidenum">
              <a:rPr lang="en-US" smtClean="0"/>
              <a:pPr/>
              <a:t>6</a:t>
            </a:fld>
            <a:endParaRPr lang="en-US" dirty="0"/>
          </a:p>
        </p:txBody>
      </p:sp>
      <p:grpSp>
        <p:nvGrpSpPr>
          <p:cNvPr id="18" name="Group 17"/>
          <p:cNvGrpSpPr/>
          <p:nvPr/>
        </p:nvGrpSpPr>
        <p:grpSpPr>
          <a:xfrm>
            <a:off x="3572689" y="3396977"/>
            <a:ext cx="914399" cy="2306544"/>
            <a:chOff x="4657064" y="3105427"/>
            <a:chExt cx="914399" cy="2306544"/>
          </a:xfrm>
        </p:grpSpPr>
        <p:cxnSp>
          <p:nvCxnSpPr>
            <p:cNvPr id="19" name="Straight Arrow Connector 18"/>
            <p:cNvCxnSpPr/>
            <p:nvPr/>
          </p:nvCxnSpPr>
          <p:spPr bwMode="auto">
            <a:xfrm rot="5400000">
              <a:off x="3505258" y="4257233"/>
              <a:ext cx="2306544" cy="2932"/>
            </a:xfrm>
            <a:prstGeom prst="straightConnector1">
              <a:avLst/>
            </a:prstGeom>
            <a:solidFill>
              <a:schemeClr val="accent1"/>
            </a:solidFill>
            <a:ln w="57150" cap="rnd" cmpd="sng" algn="ctr">
              <a:solidFill>
                <a:schemeClr val="tx1"/>
              </a:solidFill>
              <a:prstDash val="solid"/>
              <a:round/>
              <a:headEnd type="arrow"/>
              <a:tailEnd type="arrow"/>
            </a:ln>
            <a:effectLst/>
          </p:spPr>
        </p:cxnSp>
        <p:sp>
          <p:nvSpPr>
            <p:cNvPr id="20" name="TextBox 19"/>
            <p:cNvSpPr txBox="1"/>
            <p:nvPr/>
          </p:nvSpPr>
          <p:spPr>
            <a:xfrm>
              <a:off x="4731489" y="3402420"/>
              <a:ext cx="839974" cy="276999"/>
            </a:xfrm>
            <a:prstGeom prst="rect">
              <a:avLst/>
            </a:prstGeom>
            <a:noFill/>
          </p:spPr>
          <p:txBody>
            <a:bodyPr wrap="none" lIns="0" tIns="0" rIns="0" bIns="0" rtlCol="0" anchor="b" anchorCtr="0">
              <a:spAutoFit/>
            </a:bodyPr>
            <a:lstStyle/>
            <a:p>
              <a:pPr algn="ctr"/>
              <a:r>
                <a:rPr lang="en-US" sz="1800" b="1" dirty="0"/>
                <a:t>KS = 74</a:t>
              </a:r>
            </a:p>
          </p:txBody>
        </p:sp>
      </p:grpSp>
      <p:pic>
        <p:nvPicPr>
          <p:cNvPr id="17" name="Picture 16">
            <a:extLst>
              <a:ext uri="{FF2B5EF4-FFF2-40B4-BE49-F238E27FC236}">
                <a16:creationId xmlns:a16="http://schemas.microsoft.com/office/drawing/2014/main" id="{3F408BEA-6E6C-8E4E-909A-285FA1212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8381" y="4146994"/>
            <a:ext cx="3143294" cy="495344"/>
          </a:xfrm>
          <a:prstGeom prst="rect">
            <a:avLst/>
          </a:prstGeom>
        </p:spPr>
      </p:pic>
    </p:spTree>
    <p:extLst>
      <p:ext uri="{BB962C8B-B14F-4D97-AF65-F5344CB8AC3E}">
        <p14:creationId xmlns:p14="http://schemas.microsoft.com/office/powerpoint/2010/main" val="180525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0"/>
                                        <p:tgtEl>
                                          <p:spTgt spid="38"/>
                                        </p:tgtEl>
                                      </p:cBhvr>
                                    </p:animEffect>
                                  </p:childTnLst>
                                </p:cTn>
                              </p:par>
                            </p:childTnLst>
                          </p:cTn>
                        </p:par>
                        <p:par>
                          <p:cTn id="8" fill="hold">
                            <p:stCondLst>
                              <p:cond delay="5000"/>
                            </p:stCondLst>
                            <p:childTnLst>
                              <p:par>
                                <p:cTn id="9" presetID="10" presetClass="entr" presetSubtype="0" fill="hold" nodeType="afterEffect">
                                  <p:stCondLst>
                                    <p:cond delay="10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000"/>
                                        <p:tgtEl>
                                          <p:spTgt spid="18"/>
                                        </p:tgtEl>
                                      </p:cBhvr>
                                    </p:animEffect>
                                  </p:childTnLst>
                                </p:cTn>
                              </p:par>
                            </p:childTnLst>
                          </p:cTn>
                        </p:par>
                        <p:par>
                          <p:cTn id="12" fill="hold">
                            <p:stCondLst>
                              <p:cond delay="8000"/>
                            </p:stCondLst>
                            <p:childTnLst>
                              <p:par>
                                <p:cTn id="13" presetID="1" presetClass="entr" presetSubtype="0" fill="hold" nodeType="afterEffect">
                                  <p:stCondLst>
                                    <p:cond delay="50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420077"/>
            <a:ext cx="8405812" cy="319088"/>
          </a:xfrm>
        </p:spPr>
        <p:txBody>
          <a:bodyPr>
            <a:noAutofit/>
          </a:bodyPr>
          <a:lstStyle/>
          <a:p>
            <a:r>
              <a:rPr lang="en-US" sz="3600" dirty="0">
                <a:latin typeface="+mn-lt"/>
              </a:rPr>
              <a:t>FDR: Main Measure of Goodness for Fraud</a:t>
            </a:r>
          </a:p>
        </p:txBody>
      </p:sp>
      <p:sp>
        <p:nvSpPr>
          <p:cNvPr id="4" name="Slide Number Placeholder 3"/>
          <p:cNvSpPr>
            <a:spLocks noGrp="1"/>
          </p:cNvSpPr>
          <p:nvPr>
            <p:ph type="sldNum" sz="quarter" idx="11"/>
          </p:nvPr>
        </p:nvSpPr>
        <p:spPr/>
        <p:txBody>
          <a:bodyPr/>
          <a:lstStyle/>
          <a:p>
            <a:fld id="{02330697-FC26-4454-A3BE-90B07819C49A}" type="slidenum">
              <a:rPr lang="en-US" smtClean="0"/>
              <a:pPr/>
              <a:t>7</a:t>
            </a:fld>
            <a:endParaRPr lang="en-US" dirty="0"/>
          </a:p>
        </p:txBody>
      </p:sp>
      <p:pic>
        <p:nvPicPr>
          <p:cNvPr id="287747" name="Picture 3"/>
          <p:cNvPicPr>
            <a:picLocks noChangeAspect="1" noChangeArrowheads="1"/>
          </p:cNvPicPr>
          <p:nvPr/>
        </p:nvPicPr>
        <p:blipFill>
          <a:blip r:embed="rId2" cstate="print"/>
          <a:srcRect/>
          <a:stretch>
            <a:fillRect/>
          </a:stretch>
        </p:blipFill>
        <p:spPr bwMode="auto">
          <a:xfrm>
            <a:off x="613064" y="1375544"/>
            <a:ext cx="4243416" cy="2712353"/>
          </a:xfrm>
          <a:prstGeom prst="rect">
            <a:avLst/>
          </a:prstGeom>
          <a:noFill/>
          <a:ln w="9525">
            <a:noFill/>
            <a:miter lim="800000"/>
            <a:headEnd/>
            <a:tailEnd/>
          </a:ln>
          <a:effectLst/>
        </p:spPr>
      </p:pic>
      <p:cxnSp>
        <p:nvCxnSpPr>
          <p:cNvPr id="9" name="Straight Arrow Connector 8"/>
          <p:cNvCxnSpPr/>
          <p:nvPr/>
        </p:nvCxnSpPr>
        <p:spPr bwMode="auto">
          <a:xfrm rot="10800000" flipV="1">
            <a:off x="3588789" y="2617929"/>
            <a:ext cx="706582" cy="10391"/>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1" name="TextBox 10"/>
          <p:cNvSpPr txBox="1"/>
          <p:nvPr/>
        </p:nvSpPr>
        <p:spPr>
          <a:xfrm>
            <a:off x="5838839" y="2024811"/>
            <a:ext cx="2208315" cy="738664"/>
          </a:xfrm>
          <a:prstGeom prst="rect">
            <a:avLst/>
          </a:prstGeom>
          <a:noFill/>
        </p:spPr>
        <p:txBody>
          <a:bodyPr wrap="square" lIns="0" tIns="0" rIns="0" bIns="0" rtlCol="0" anchor="b" anchorCtr="0">
            <a:spAutoFit/>
          </a:bodyPr>
          <a:lstStyle/>
          <a:p>
            <a:pPr algn="ctr"/>
            <a:r>
              <a:rPr lang="en-US" sz="1600" b="1" dirty="0"/>
              <a:t>Fraud Detection Rate:</a:t>
            </a:r>
          </a:p>
          <a:p>
            <a:pPr algn="ctr"/>
            <a:r>
              <a:rPr lang="en-US" sz="1600" b="1" dirty="0"/>
              <a:t>% all the fraud found at a score cutoff </a:t>
            </a:r>
          </a:p>
        </p:txBody>
      </p:sp>
      <p:pic>
        <p:nvPicPr>
          <p:cNvPr id="2" name="Picture 2"/>
          <p:cNvPicPr>
            <a:picLocks noChangeAspect="1" noChangeArrowheads="1"/>
          </p:cNvPicPr>
          <p:nvPr/>
        </p:nvPicPr>
        <p:blipFill>
          <a:blip r:embed="rId3" cstate="print"/>
          <a:srcRect/>
          <a:stretch>
            <a:fillRect/>
          </a:stretch>
        </p:blipFill>
        <p:spPr bwMode="auto">
          <a:xfrm>
            <a:off x="4856480" y="2888807"/>
            <a:ext cx="4074160" cy="2954077"/>
          </a:xfrm>
          <a:prstGeom prst="rect">
            <a:avLst/>
          </a:prstGeom>
          <a:noFill/>
          <a:ln w="9525">
            <a:noFill/>
            <a:miter lim="800000"/>
            <a:headEnd/>
            <a:tailEnd/>
          </a:ln>
          <a:effectLst/>
        </p:spPr>
      </p:pic>
      <p:sp>
        <p:nvSpPr>
          <p:cNvPr id="10" name="TextBox 9"/>
          <p:cNvSpPr txBox="1"/>
          <p:nvPr/>
        </p:nvSpPr>
        <p:spPr>
          <a:xfrm>
            <a:off x="3684155" y="4301228"/>
            <a:ext cx="1101435" cy="738664"/>
          </a:xfrm>
          <a:prstGeom prst="rect">
            <a:avLst/>
          </a:prstGeom>
          <a:noFill/>
        </p:spPr>
        <p:txBody>
          <a:bodyPr wrap="square" lIns="0" tIns="0" rIns="0" bIns="0" rtlCol="0" anchor="b" anchorCtr="0">
            <a:spAutoFit/>
          </a:bodyPr>
          <a:lstStyle/>
          <a:p>
            <a:pPr algn="ctr"/>
            <a:r>
              <a:rPr lang="en-US" sz="1200" b="1" dirty="0"/>
              <a:t>Can  detect ~45% of fraud by examining 3% population</a:t>
            </a:r>
          </a:p>
        </p:txBody>
      </p:sp>
      <p:sp>
        <p:nvSpPr>
          <p:cNvPr id="12" name="Oval 11"/>
          <p:cNvSpPr/>
          <p:nvPr/>
        </p:nvSpPr>
        <p:spPr bwMode="auto">
          <a:xfrm>
            <a:off x="6125927" y="4170911"/>
            <a:ext cx="155863" cy="166255"/>
          </a:xfrm>
          <a:prstGeom prst="ellips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ヒラギノ角ゴ Pro W3" pitchFamily="64" charset="-128"/>
            </a:endParaRPr>
          </a:p>
        </p:txBody>
      </p:sp>
      <p:cxnSp>
        <p:nvCxnSpPr>
          <p:cNvPr id="21" name="Straight Arrow Connector 20"/>
          <p:cNvCxnSpPr/>
          <p:nvPr/>
        </p:nvCxnSpPr>
        <p:spPr bwMode="auto">
          <a:xfrm flipV="1">
            <a:off x="4785590" y="4276838"/>
            <a:ext cx="1269447" cy="315147"/>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23" name="TextBox 22"/>
          <p:cNvSpPr txBox="1"/>
          <p:nvPr/>
        </p:nvSpPr>
        <p:spPr>
          <a:xfrm>
            <a:off x="3992070" y="2078995"/>
            <a:ext cx="945690" cy="369332"/>
          </a:xfrm>
          <a:prstGeom prst="rect">
            <a:avLst/>
          </a:prstGeom>
          <a:noFill/>
        </p:spPr>
        <p:txBody>
          <a:bodyPr wrap="square" lIns="0" tIns="0" rIns="0" bIns="0" rtlCol="0" anchor="b" anchorCtr="0">
            <a:spAutoFit/>
          </a:bodyPr>
          <a:lstStyle/>
          <a:p>
            <a:pPr algn="ctr"/>
            <a:r>
              <a:rPr lang="en-US" sz="1200" b="1" dirty="0"/>
              <a:t>Examine from this end</a:t>
            </a:r>
          </a:p>
        </p:txBody>
      </p:sp>
      <p:sp>
        <p:nvSpPr>
          <p:cNvPr id="24" name="TextBox 23"/>
          <p:cNvSpPr txBox="1"/>
          <p:nvPr/>
        </p:nvSpPr>
        <p:spPr>
          <a:xfrm>
            <a:off x="2057617" y="2244251"/>
            <a:ext cx="408766" cy="184666"/>
          </a:xfrm>
          <a:prstGeom prst="rect">
            <a:avLst/>
          </a:prstGeom>
          <a:noFill/>
        </p:spPr>
        <p:txBody>
          <a:bodyPr wrap="none" lIns="0" tIns="0" rIns="0" bIns="0" rtlCol="0" anchor="b" anchorCtr="0">
            <a:spAutoFit/>
          </a:bodyPr>
          <a:lstStyle/>
          <a:p>
            <a:pPr algn="ctr"/>
            <a:r>
              <a:rPr lang="en-US" sz="1200" b="1" dirty="0"/>
              <a:t>Goods</a:t>
            </a:r>
          </a:p>
        </p:txBody>
      </p:sp>
      <p:sp>
        <p:nvSpPr>
          <p:cNvPr id="25" name="TextBox 24"/>
          <p:cNvSpPr txBox="1"/>
          <p:nvPr/>
        </p:nvSpPr>
        <p:spPr>
          <a:xfrm>
            <a:off x="3202397" y="2254642"/>
            <a:ext cx="306174" cy="184666"/>
          </a:xfrm>
          <a:prstGeom prst="rect">
            <a:avLst/>
          </a:prstGeom>
          <a:noFill/>
        </p:spPr>
        <p:txBody>
          <a:bodyPr wrap="none" lIns="0" tIns="0" rIns="0" bIns="0" rtlCol="0" anchor="b" anchorCtr="0">
            <a:spAutoFit/>
          </a:bodyPr>
          <a:lstStyle/>
          <a:p>
            <a:pPr algn="ctr"/>
            <a:r>
              <a:rPr lang="en-US" sz="1200" b="1" dirty="0" err="1"/>
              <a:t>Bads</a:t>
            </a:r>
            <a:endParaRPr lang="en-US" sz="1200" b="1" dirty="0"/>
          </a:p>
        </p:txBody>
      </p:sp>
      <p:sp>
        <p:nvSpPr>
          <p:cNvPr id="3" name="Down Arrow 2"/>
          <p:cNvSpPr/>
          <p:nvPr/>
        </p:nvSpPr>
        <p:spPr>
          <a:xfrm flipV="1">
            <a:off x="6164892" y="5707957"/>
            <a:ext cx="77931" cy="3443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48427" y="6011628"/>
            <a:ext cx="1112735" cy="461665"/>
          </a:xfrm>
          <a:prstGeom prst="rect">
            <a:avLst/>
          </a:prstGeom>
          <a:noFill/>
        </p:spPr>
        <p:txBody>
          <a:bodyPr wrap="square" rtlCol="0">
            <a:spAutoFit/>
          </a:bodyPr>
          <a:lstStyle/>
          <a:p>
            <a:pPr algn="ctr"/>
            <a:r>
              <a:rPr lang="en-US" sz="1200" dirty="0"/>
              <a:t>3% population examined</a:t>
            </a:r>
          </a:p>
        </p:txBody>
      </p:sp>
      <p:sp>
        <p:nvSpPr>
          <p:cNvPr id="5" name="TextBox 4">
            <a:extLst>
              <a:ext uri="{FF2B5EF4-FFF2-40B4-BE49-F238E27FC236}">
                <a16:creationId xmlns:a16="http://schemas.microsoft.com/office/drawing/2014/main" id="{C7B80CDF-1AD2-0E43-9265-7B638E12A108}"/>
              </a:ext>
            </a:extLst>
          </p:cNvPr>
          <p:cNvSpPr txBox="1"/>
          <p:nvPr/>
        </p:nvSpPr>
        <p:spPr>
          <a:xfrm>
            <a:off x="544153" y="5141448"/>
            <a:ext cx="4145654" cy="1477328"/>
          </a:xfrm>
          <a:prstGeom prst="rect">
            <a:avLst/>
          </a:prstGeom>
          <a:noFill/>
        </p:spPr>
        <p:txBody>
          <a:bodyPr wrap="square" rtlCol="0">
            <a:spAutoFit/>
          </a:bodyPr>
          <a:lstStyle/>
          <a:p>
            <a:r>
              <a:rPr lang="en-US" dirty="0"/>
              <a:t>The Fraud Detection Rate (FDR) is very common in business applications. It’s more robust and meaningful than the False Positive measure of goodness. </a:t>
            </a:r>
          </a:p>
          <a:p>
            <a:endParaRPr lang="en-US" dirty="0"/>
          </a:p>
        </p:txBody>
      </p:sp>
      <p:sp>
        <p:nvSpPr>
          <p:cNvPr id="7" name="TextBox 6">
            <a:extLst>
              <a:ext uri="{FF2B5EF4-FFF2-40B4-BE49-F238E27FC236}">
                <a16:creationId xmlns:a16="http://schemas.microsoft.com/office/drawing/2014/main" id="{EA98F3CC-4F8B-EC49-94DB-62651877F742}"/>
              </a:ext>
            </a:extLst>
          </p:cNvPr>
          <p:cNvSpPr txBox="1"/>
          <p:nvPr/>
        </p:nvSpPr>
        <p:spPr>
          <a:xfrm>
            <a:off x="2280192" y="3949397"/>
            <a:ext cx="909160" cy="276999"/>
          </a:xfrm>
          <a:prstGeom prst="rect">
            <a:avLst/>
          </a:prstGeom>
          <a:noFill/>
        </p:spPr>
        <p:txBody>
          <a:bodyPr wrap="none" rtlCol="0">
            <a:spAutoFit/>
          </a:bodyPr>
          <a:lstStyle/>
          <a:p>
            <a:r>
              <a:rPr lang="en-US" sz="1200" dirty="0"/>
              <a:t>Fraud score</a:t>
            </a:r>
          </a:p>
        </p:txBody>
      </p:sp>
    </p:spTree>
    <p:extLst>
      <p:ext uri="{BB962C8B-B14F-4D97-AF65-F5344CB8AC3E}">
        <p14:creationId xmlns:p14="http://schemas.microsoft.com/office/powerpoint/2010/main" val="74136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Autofit/>
          </a:bodyPr>
          <a:lstStyle/>
          <a:p>
            <a:r>
              <a:rPr lang="en-US" sz="3600" dirty="0">
                <a:latin typeface="+mn-lt"/>
              </a:rPr>
              <a:t>ROC/AUC: Other Goodness Measures for Binary Classification</a:t>
            </a:r>
          </a:p>
        </p:txBody>
      </p:sp>
      <p:sp>
        <p:nvSpPr>
          <p:cNvPr id="4" name="Slide Number Placeholder 3"/>
          <p:cNvSpPr>
            <a:spLocks noGrp="1"/>
          </p:cNvSpPr>
          <p:nvPr>
            <p:ph type="sldNum" sz="quarter" idx="11"/>
          </p:nvPr>
        </p:nvSpPr>
        <p:spPr/>
        <p:txBody>
          <a:bodyPr/>
          <a:lstStyle/>
          <a:p>
            <a:fld id="{02330697-FC26-4454-A3BE-90B07819C49A}" type="slidenum">
              <a:rPr lang="en-US" smtClean="0"/>
              <a:pPr/>
              <a:t>8</a:t>
            </a:fld>
            <a:endParaRPr lang="en-US" dirty="0"/>
          </a:p>
        </p:txBody>
      </p:sp>
      <p:sp>
        <p:nvSpPr>
          <p:cNvPr id="5" name="Content Placeholder 4"/>
          <p:cNvSpPr>
            <a:spLocks noGrp="1"/>
          </p:cNvSpPr>
          <p:nvPr>
            <p:ph idx="1"/>
          </p:nvPr>
        </p:nvSpPr>
        <p:spPr>
          <a:xfrm>
            <a:off x="294081" y="1364639"/>
            <a:ext cx="8405812" cy="1407581"/>
          </a:xfrm>
        </p:spPr>
        <p:txBody>
          <a:bodyPr/>
          <a:lstStyle/>
          <a:p>
            <a:r>
              <a:rPr lang="en-US" sz="2000" dirty="0"/>
              <a:t>ROC – Receiver Operating Characteristic</a:t>
            </a:r>
          </a:p>
          <a:p>
            <a:r>
              <a:rPr lang="en-US" sz="2000" dirty="0"/>
              <a:t>ROC is the plot of cum. goods by cum. </a:t>
            </a:r>
            <a:r>
              <a:rPr lang="en-US" sz="2000" dirty="0" err="1"/>
              <a:t>bads</a:t>
            </a:r>
            <a:endParaRPr lang="en-US" sz="2000" dirty="0"/>
          </a:p>
          <a:p>
            <a:r>
              <a:rPr lang="en-US" sz="2000" dirty="0"/>
              <a:t>AUC – Area Under (ROC) Curve</a:t>
            </a:r>
          </a:p>
          <a:p>
            <a:endParaRPr lang="en-US" dirty="0"/>
          </a:p>
        </p:txBody>
      </p:sp>
      <p:grpSp>
        <p:nvGrpSpPr>
          <p:cNvPr id="2" name="Group 1"/>
          <p:cNvGrpSpPr/>
          <p:nvPr/>
        </p:nvGrpSpPr>
        <p:grpSpPr>
          <a:xfrm>
            <a:off x="433899" y="3762791"/>
            <a:ext cx="2746623" cy="1885325"/>
            <a:chOff x="6157555" y="643253"/>
            <a:chExt cx="2030781" cy="1356638"/>
          </a:xfrm>
        </p:grpSpPr>
        <p:pic>
          <p:nvPicPr>
            <p:cNvPr id="587778" name="Picture 2"/>
            <p:cNvPicPr>
              <a:picLocks noChangeAspect="1" noChangeArrowheads="1"/>
            </p:cNvPicPr>
            <p:nvPr/>
          </p:nvPicPr>
          <p:blipFill>
            <a:blip r:embed="rId2" cstate="print"/>
            <a:srcRect/>
            <a:stretch>
              <a:fillRect/>
            </a:stretch>
          </p:blipFill>
          <p:spPr bwMode="auto">
            <a:xfrm>
              <a:off x="6157555" y="715993"/>
              <a:ext cx="2009738" cy="1283898"/>
            </a:xfrm>
            <a:prstGeom prst="rect">
              <a:avLst/>
            </a:prstGeom>
            <a:noFill/>
            <a:ln w="9525">
              <a:noFill/>
              <a:miter lim="800000"/>
              <a:headEnd/>
              <a:tailEnd/>
            </a:ln>
            <a:effectLst/>
          </p:spPr>
        </p:pic>
        <p:sp>
          <p:nvSpPr>
            <p:cNvPr id="22" name="TextBox 21"/>
            <p:cNvSpPr txBox="1"/>
            <p:nvPr/>
          </p:nvSpPr>
          <p:spPr>
            <a:xfrm>
              <a:off x="7678581" y="899170"/>
              <a:ext cx="509755" cy="123111"/>
            </a:xfrm>
            <a:prstGeom prst="rect">
              <a:avLst/>
            </a:prstGeom>
            <a:noFill/>
          </p:spPr>
          <p:txBody>
            <a:bodyPr wrap="none" lIns="0" tIns="0" rIns="0" bIns="0" rtlCol="0" anchor="b" anchorCtr="0">
              <a:spAutoFit/>
            </a:bodyPr>
            <a:lstStyle/>
            <a:p>
              <a:pPr algn="ctr"/>
              <a:r>
                <a:rPr lang="en-US" sz="800" b="1" dirty="0">
                  <a:solidFill>
                    <a:srgbClr val="C00000"/>
                  </a:solidFill>
                </a:rPr>
                <a:t>cum. </a:t>
              </a:r>
              <a:r>
                <a:rPr lang="en-US" sz="800" b="1" dirty="0" err="1">
                  <a:solidFill>
                    <a:srgbClr val="C00000"/>
                  </a:solidFill>
                </a:rPr>
                <a:t>bads</a:t>
              </a:r>
              <a:endParaRPr lang="en-US" sz="800" b="1" dirty="0">
                <a:solidFill>
                  <a:srgbClr val="C00000"/>
                </a:solidFill>
              </a:endParaRPr>
            </a:p>
          </p:txBody>
        </p:sp>
        <p:sp>
          <p:nvSpPr>
            <p:cNvPr id="23" name="TextBox 22"/>
            <p:cNvSpPr txBox="1"/>
            <p:nvPr/>
          </p:nvSpPr>
          <p:spPr>
            <a:xfrm>
              <a:off x="7121586" y="643253"/>
              <a:ext cx="577081" cy="123111"/>
            </a:xfrm>
            <a:prstGeom prst="rect">
              <a:avLst/>
            </a:prstGeom>
            <a:noFill/>
          </p:spPr>
          <p:txBody>
            <a:bodyPr wrap="none" lIns="0" tIns="0" rIns="0" bIns="0" rtlCol="0" anchor="b" anchorCtr="0">
              <a:spAutoFit/>
            </a:bodyPr>
            <a:lstStyle/>
            <a:p>
              <a:pPr algn="ctr"/>
              <a:r>
                <a:rPr lang="en-US" sz="800" b="1" dirty="0"/>
                <a:t>cum. goods</a:t>
              </a:r>
            </a:p>
          </p:txBody>
        </p:sp>
        <p:sp>
          <p:nvSpPr>
            <p:cNvPr id="24" name="TextBox 23"/>
            <p:cNvSpPr txBox="1"/>
            <p:nvPr/>
          </p:nvSpPr>
          <p:spPr>
            <a:xfrm>
              <a:off x="7775855" y="1412392"/>
              <a:ext cx="240450" cy="123111"/>
            </a:xfrm>
            <a:prstGeom prst="rect">
              <a:avLst/>
            </a:prstGeom>
            <a:noFill/>
          </p:spPr>
          <p:txBody>
            <a:bodyPr wrap="square" lIns="0" tIns="0" rIns="0" bIns="0" rtlCol="0" anchor="b" anchorCtr="0">
              <a:spAutoFit/>
            </a:bodyPr>
            <a:lstStyle/>
            <a:p>
              <a:pPr algn="ctr"/>
              <a:r>
                <a:rPr lang="en-US" sz="800" b="1" dirty="0" err="1">
                  <a:solidFill>
                    <a:srgbClr val="C00000"/>
                  </a:solidFill>
                </a:rPr>
                <a:t>bads</a:t>
              </a:r>
              <a:endParaRPr lang="en-US" sz="800" b="1" dirty="0">
                <a:solidFill>
                  <a:srgbClr val="C00000"/>
                </a:solidFill>
              </a:endParaRPr>
            </a:p>
          </p:txBody>
        </p:sp>
        <p:sp>
          <p:nvSpPr>
            <p:cNvPr id="26" name="TextBox 25"/>
            <p:cNvSpPr txBox="1"/>
            <p:nvPr/>
          </p:nvSpPr>
          <p:spPr>
            <a:xfrm>
              <a:off x="6502863" y="838786"/>
              <a:ext cx="307777" cy="123111"/>
            </a:xfrm>
            <a:prstGeom prst="rect">
              <a:avLst/>
            </a:prstGeom>
            <a:noFill/>
          </p:spPr>
          <p:txBody>
            <a:bodyPr wrap="none" lIns="0" tIns="0" rIns="0" bIns="0" rtlCol="0" anchor="b" anchorCtr="0">
              <a:spAutoFit/>
            </a:bodyPr>
            <a:lstStyle/>
            <a:p>
              <a:pPr algn="ctr"/>
              <a:r>
                <a:rPr lang="en-US" sz="800" b="1" dirty="0"/>
                <a:t>goods</a:t>
              </a:r>
            </a:p>
          </p:txBody>
        </p:sp>
      </p:grpSp>
      <p:grpSp>
        <p:nvGrpSpPr>
          <p:cNvPr id="3" name="Group 2"/>
          <p:cNvGrpSpPr/>
          <p:nvPr/>
        </p:nvGrpSpPr>
        <p:grpSpPr>
          <a:xfrm>
            <a:off x="3645343" y="2897409"/>
            <a:ext cx="5281068" cy="3458942"/>
            <a:chOff x="1339465" y="2829750"/>
            <a:chExt cx="5281068" cy="3458942"/>
          </a:xfrm>
        </p:grpSpPr>
        <p:pic>
          <p:nvPicPr>
            <p:cNvPr id="587779" name="Picture 3"/>
            <p:cNvPicPr>
              <a:picLocks noChangeAspect="1" noChangeArrowheads="1"/>
            </p:cNvPicPr>
            <p:nvPr/>
          </p:nvPicPr>
          <p:blipFill>
            <a:blip r:embed="rId3" cstate="print"/>
            <a:srcRect/>
            <a:stretch>
              <a:fillRect/>
            </a:stretch>
          </p:blipFill>
          <p:spPr bwMode="auto">
            <a:xfrm>
              <a:off x="2286000" y="2829750"/>
              <a:ext cx="4334533" cy="3150618"/>
            </a:xfrm>
            <a:prstGeom prst="rect">
              <a:avLst/>
            </a:prstGeom>
            <a:noFill/>
            <a:ln w="9525">
              <a:noFill/>
              <a:miter lim="800000"/>
              <a:headEnd/>
              <a:tailEnd/>
            </a:ln>
            <a:effectLst/>
          </p:spPr>
        </p:pic>
        <p:cxnSp>
          <p:nvCxnSpPr>
            <p:cNvPr id="21" name="Straight Connector 20"/>
            <p:cNvCxnSpPr/>
            <p:nvPr/>
          </p:nvCxnSpPr>
          <p:spPr bwMode="auto">
            <a:xfrm flipV="1">
              <a:off x="2579298" y="2968910"/>
              <a:ext cx="3726611" cy="2570672"/>
            </a:xfrm>
            <a:prstGeom prst="line">
              <a:avLst/>
            </a:prstGeom>
            <a:solidFill>
              <a:schemeClr val="accent1"/>
            </a:solidFill>
            <a:ln w="19050" cap="rnd" cmpd="sng" algn="ctr">
              <a:solidFill>
                <a:schemeClr val="tx1"/>
              </a:solidFill>
              <a:prstDash val="solid"/>
              <a:round/>
              <a:headEnd type="none" w="sm" len="sm"/>
              <a:tailEnd type="none" w="sm" len="sm"/>
            </a:ln>
            <a:effectLst/>
          </p:spPr>
        </p:cxnSp>
        <p:sp>
          <p:nvSpPr>
            <p:cNvPr id="27" name="TextBox 26"/>
            <p:cNvSpPr txBox="1"/>
            <p:nvPr/>
          </p:nvSpPr>
          <p:spPr>
            <a:xfrm>
              <a:off x="3697691" y="6104026"/>
              <a:ext cx="1231106" cy="184666"/>
            </a:xfrm>
            <a:prstGeom prst="rect">
              <a:avLst/>
            </a:prstGeom>
            <a:noFill/>
          </p:spPr>
          <p:txBody>
            <a:bodyPr wrap="none" lIns="0" tIns="0" rIns="0" bIns="0" rtlCol="0" anchor="b" anchorCtr="0">
              <a:spAutoFit/>
            </a:bodyPr>
            <a:lstStyle/>
            <a:p>
              <a:pPr algn="ctr"/>
              <a:r>
                <a:rPr lang="en-US" sz="1200" b="1" dirty="0"/>
                <a:t>Cumulative </a:t>
              </a:r>
              <a:r>
                <a:rPr lang="en-US" sz="1200" b="1" dirty="0" err="1"/>
                <a:t>bads</a:t>
              </a:r>
              <a:endParaRPr lang="en-US" sz="1200" b="1" dirty="0"/>
            </a:p>
          </p:txBody>
        </p:sp>
        <p:sp>
          <p:nvSpPr>
            <p:cNvPr id="28" name="TextBox 27"/>
            <p:cNvSpPr txBox="1"/>
            <p:nvPr/>
          </p:nvSpPr>
          <p:spPr>
            <a:xfrm>
              <a:off x="1339465" y="3695132"/>
              <a:ext cx="851644" cy="369332"/>
            </a:xfrm>
            <a:prstGeom prst="rect">
              <a:avLst/>
            </a:prstGeom>
            <a:noFill/>
          </p:spPr>
          <p:txBody>
            <a:bodyPr wrap="square" lIns="0" tIns="0" rIns="0" bIns="0" rtlCol="0" anchor="b" anchorCtr="0">
              <a:spAutoFit/>
            </a:bodyPr>
            <a:lstStyle/>
            <a:p>
              <a:pPr algn="ctr"/>
              <a:r>
                <a:rPr lang="en-US" sz="1200" b="1" dirty="0"/>
                <a:t>Cumulative goods</a:t>
              </a:r>
            </a:p>
          </p:txBody>
        </p:sp>
        <p:sp>
          <p:nvSpPr>
            <p:cNvPr id="31" name="TextBox 30"/>
            <p:cNvSpPr txBox="1"/>
            <p:nvPr/>
          </p:nvSpPr>
          <p:spPr>
            <a:xfrm>
              <a:off x="3746540" y="3003414"/>
              <a:ext cx="1064395" cy="153888"/>
            </a:xfrm>
            <a:prstGeom prst="rect">
              <a:avLst/>
            </a:prstGeom>
            <a:noFill/>
          </p:spPr>
          <p:txBody>
            <a:bodyPr wrap="none" lIns="0" tIns="0" rIns="0" bIns="0" rtlCol="0" anchor="b" anchorCtr="0">
              <a:spAutoFit/>
            </a:bodyPr>
            <a:lstStyle/>
            <a:p>
              <a:pPr algn="ctr"/>
              <a:r>
                <a:rPr lang="en-US" sz="1000" b="1" dirty="0"/>
                <a:t>ROC is this curve</a:t>
              </a:r>
            </a:p>
          </p:txBody>
        </p:sp>
        <p:sp>
          <p:nvSpPr>
            <p:cNvPr id="32" name="TextBox 31"/>
            <p:cNvSpPr txBox="1"/>
            <p:nvPr/>
          </p:nvSpPr>
          <p:spPr>
            <a:xfrm>
              <a:off x="5307145" y="3637305"/>
              <a:ext cx="783103" cy="461665"/>
            </a:xfrm>
            <a:prstGeom prst="rect">
              <a:avLst/>
            </a:prstGeom>
            <a:noFill/>
          </p:spPr>
          <p:txBody>
            <a:bodyPr wrap="square" lIns="0" tIns="0" rIns="0" bIns="0" rtlCol="0" anchor="b" anchorCtr="0">
              <a:spAutoFit/>
            </a:bodyPr>
            <a:lstStyle/>
            <a:p>
              <a:pPr algn="ctr"/>
              <a:r>
                <a:rPr lang="en-US" sz="1000" b="1" dirty="0"/>
                <a:t>This line is for a random model</a:t>
              </a:r>
            </a:p>
          </p:txBody>
        </p:sp>
        <p:sp>
          <p:nvSpPr>
            <p:cNvPr id="33" name="TextBox 32"/>
            <p:cNvSpPr txBox="1"/>
            <p:nvPr/>
          </p:nvSpPr>
          <p:spPr>
            <a:xfrm>
              <a:off x="3320317" y="3768289"/>
              <a:ext cx="979435" cy="153888"/>
            </a:xfrm>
            <a:prstGeom prst="rect">
              <a:avLst/>
            </a:prstGeom>
            <a:noFill/>
          </p:spPr>
          <p:txBody>
            <a:bodyPr wrap="none" lIns="0" tIns="0" rIns="0" bIns="0" rtlCol="0" anchor="b" anchorCtr="0">
              <a:spAutoFit/>
            </a:bodyPr>
            <a:lstStyle/>
            <a:p>
              <a:pPr algn="ctr"/>
              <a:r>
                <a:rPr lang="en-US" sz="1000" b="1" dirty="0"/>
                <a:t>AUC is this area</a:t>
              </a:r>
            </a:p>
          </p:txBody>
        </p:sp>
        <p:grpSp>
          <p:nvGrpSpPr>
            <p:cNvPr id="34" name="Group 33"/>
            <p:cNvGrpSpPr/>
            <p:nvPr/>
          </p:nvGrpSpPr>
          <p:grpSpPr>
            <a:xfrm>
              <a:off x="2957661" y="3124186"/>
              <a:ext cx="820623" cy="2147977"/>
              <a:chOff x="4657064" y="3105427"/>
              <a:chExt cx="820623" cy="2306544"/>
            </a:xfrm>
          </p:grpSpPr>
          <p:cxnSp>
            <p:nvCxnSpPr>
              <p:cNvPr id="35" name="Straight Arrow Connector 34"/>
              <p:cNvCxnSpPr/>
              <p:nvPr/>
            </p:nvCxnSpPr>
            <p:spPr bwMode="auto">
              <a:xfrm rot="5400000">
                <a:off x="3505258" y="4257233"/>
                <a:ext cx="2306544" cy="2932"/>
              </a:xfrm>
              <a:prstGeom prst="straightConnector1">
                <a:avLst/>
              </a:prstGeom>
              <a:solidFill>
                <a:schemeClr val="accent1"/>
              </a:solidFill>
              <a:ln w="57150" cap="rnd" cmpd="sng" algn="ctr">
                <a:solidFill>
                  <a:schemeClr val="tx1"/>
                </a:solidFill>
                <a:prstDash val="solid"/>
                <a:round/>
                <a:headEnd type="arrow"/>
                <a:tailEnd type="arrow"/>
              </a:ln>
              <a:effectLst/>
            </p:spPr>
          </p:cxnSp>
          <p:sp>
            <p:nvSpPr>
              <p:cNvPr id="36" name="TextBox 35"/>
              <p:cNvSpPr txBox="1"/>
              <p:nvPr/>
            </p:nvSpPr>
            <p:spPr>
              <a:xfrm>
                <a:off x="4825264" y="3448072"/>
                <a:ext cx="652423" cy="231348"/>
              </a:xfrm>
              <a:prstGeom prst="rect">
                <a:avLst/>
              </a:prstGeom>
              <a:noFill/>
            </p:spPr>
            <p:txBody>
              <a:bodyPr wrap="none" lIns="0" tIns="0" rIns="0" bIns="0" rtlCol="0" anchor="b" anchorCtr="0">
                <a:spAutoFit/>
              </a:bodyPr>
              <a:lstStyle/>
              <a:p>
                <a:pPr algn="ctr"/>
                <a:r>
                  <a:rPr lang="en-US" sz="1400" b="1" dirty="0"/>
                  <a:t>KS = 74</a:t>
                </a:r>
              </a:p>
            </p:txBody>
          </p:sp>
        </p:grpSp>
      </p:grpSp>
    </p:spTree>
    <p:extLst>
      <p:ext uri="{BB962C8B-B14F-4D97-AF65-F5344CB8AC3E}">
        <p14:creationId xmlns:p14="http://schemas.microsoft.com/office/powerpoint/2010/main" val="102855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3497" y="409719"/>
            <a:ext cx="8405812" cy="319088"/>
          </a:xfrm>
        </p:spPr>
        <p:txBody>
          <a:bodyPr>
            <a:noAutofit/>
          </a:bodyPr>
          <a:lstStyle/>
          <a:p>
            <a:r>
              <a:rPr lang="en-US" sz="3600" dirty="0">
                <a:latin typeface="+mn-lt"/>
              </a:rPr>
              <a:t>Other Measures of Goodness for Binary Classification Scores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9</a:t>
            </a:fld>
            <a:endParaRPr lang="en-US" dirty="0"/>
          </a:p>
        </p:txBody>
      </p:sp>
      <p:sp>
        <p:nvSpPr>
          <p:cNvPr id="5" name="Content Placeholder 4"/>
          <p:cNvSpPr>
            <a:spLocks noGrp="1"/>
          </p:cNvSpPr>
          <p:nvPr>
            <p:ph idx="1"/>
          </p:nvPr>
        </p:nvSpPr>
        <p:spPr>
          <a:xfrm>
            <a:off x="550280" y="1197722"/>
            <a:ext cx="8405812" cy="1707502"/>
          </a:xfrm>
        </p:spPr>
        <p:txBody>
          <a:bodyPr>
            <a:normAutofit fontScale="92500" lnSpcReduction="10000"/>
          </a:bodyPr>
          <a:lstStyle/>
          <a:p>
            <a:r>
              <a:rPr lang="en-US" sz="1800" dirty="0"/>
              <a:t>Build a model, select a </a:t>
            </a:r>
            <a:r>
              <a:rPr lang="en-US" sz="1800" dirty="0" err="1"/>
              <a:t>cutpoint</a:t>
            </a:r>
            <a:r>
              <a:rPr lang="en-US" sz="1800" dirty="0"/>
              <a:t>/cutoff</a:t>
            </a:r>
          </a:p>
          <a:p>
            <a:r>
              <a:rPr lang="en-US" sz="1800" dirty="0"/>
              <a:t>The records </a:t>
            </a:r>
            <a:r>
              <a:rPr lang="en-US" sz="1800" b="1" dirty="0"/>
              <a:t>correctly</a:t>
            </a:r>
            <a:r>
              <a:rPr lang="en-US" sz="1800" dirty="0"/>
              <a:t> classified are </a:t>
            </a:r>
            <a:r>
              <a:rPr lang="en-US" sz="1800" b="1" dirty="0"/>
              <a:t>true</a:t>
            </a:r>
            <a:r>
              <a:rPr lang="en-US" sz="1800" dirty="0"/>
              <a:t> positives/negatives</a:t>
            </a:r>
          </a:p>
          <a:p>
            <a:r>
              <a:rPr lang="en-US" sz="1800" dirty="0"/>
              <a:t>The records </a:t>
            </a:r>
            <a:r>
              <a:rPr lang="en-US" sz="1800" b="1" dirty="0"/>
              <a:t>incorrectly</a:t>
            </a:r>
            <a:r>
              <a:rPr lang="en-US" sz="1800" dirty="0"/>
              <a:t> classified are </a:t>
            </a:r>
            <a:r>
              <a:rPr lang="en-US" sz="1800" b="1" dirty="0"/>
              <a:t>false</a:t>
            </a:r>
            <a:r>
              <a:rPr lang="en-US" sz="1800" dirty="0"/>
              <a:t> positives/negatives</a:t>
            </a:r>
          </a:p>
          <a:p>
            <a:r>
              <a:rPr lang="en-US" sz="1800" dirty="0"/>
              <a:t>Fraud Detection Rate (FDR) is percent of total frauds caught at a particular cutoff </a:t>
            </a:r>
          </a:p>
          <a:p>
            <a:r>
              <a:rPr lang="en-US" sz="1800" dirty="0"/>
              <a:t>False Positive Ratio = #FP / #TP</a:t>
            </a:r>
          </a:p>
          <a:p>
            <a:endParaRPr lang="en-US" sz="1800" dirty="0"/>
          </a:p>
        </p:txBody>
      </p:sp>
      <p:pic>
        <p:nvPicPr>
          <p:cNvPr id="287749" name="Picture 5"/>
          <p:cNvPicPr>
            <a:picLocks noChangeAspect="1" noChangeArrowheads="1"/>
          </p:cNvPicPr>
          <p:nvPr/>
        </p:nvPicPr>
        <p:blipFill>
          <a:blip r:embed="rId3" cstate="print"/>
          <a:srcRect/>
          <a:stretch>
            <a:fillRect/>
          </a:stretch>
        </p:blipFill>
        <p:spPr bwMode="auto">
          <a:xfrm>
            <a:off x="1409564" y="2878897"/>
            <a:ext cx="5241925" cy="3344863"/>
          </a:xfrm>
          <a:prstGeom prst="rect">
            <a:avLst/>
          </a:prstGeom>
          <a:noFill/>
          <a:ln w="9525">
            <a:noFill/>
            <a:miter lim="800000"/>
            <a:headEnd/>
            <a:tailEnd/>
          </a:ln>
          <a:effectLst/>
        </p:spPr>
      </p:pic>
      <p:sp>
        <p:nvSpPr>
          <p:cNvPr id="13" name="TextBox 12"/>
          <p:cNvSpPr txBox="1"/>
          <p:nvPr/>
        </p:nvSpPr>
        <p:spPr>
          <a:xfrm>
            <a:off x="3191802" y="3055051"/>
            <a:ext cx="457200" cy="153888"/>
          </a:xfrm>
          <a:prstGeom prst="rect">
            <a:avLst/>
          </a:prstGeom>
          <a:noFill/>
        </p:spPr>
        <p:txBody>
          <a:bodyPr wrap="square" lIns="0" tIns="0" rIns="0" bIns="0" rtlCol="0" anchor="b" anchorCtr="0">
            <a:spAutoFit/>
          </a:bodyPr>
          <a:lstStyle/>
          <a:p>
            <a:pPr algn="ctr"/>
            <a:r>
              <a:rPr lang="en-US" sz="1000" b="1" dirty="0"/>
              <a:t>goods</a:t>
            </a:r>
          </a:p>
        </p:txBody>
      </p:sp>
      <p:sp>
        <p:nvSpPr>
          <p:cNvPr id="14" name="TextBox 13"/>
          <p:cNvSpPr txBox="1"/>
          <p:nvPr/>
        </p:nvSpPr>
        <p:spPr>
          <a:xfrm>
            <a:off x="4586403" y="3055051"/>
            <a:ext cx="457200" cy="153888"/>
          </a:xfrm>
          <a:prstGeom prst="rect">
            <a:avLst/>
          </a:prstGeom>
          <a:noFill/>
        </p:spPr>
        <p:txBody>
          <a:bodyPr wrap="square" lIns="0" tIns="0" rIns="0" bIns="0" rtlCol="0" anchor="b" anchorCtr="0">
            <a:spAutoFit/>
          </a:bodyPr>
          <a:lstStyle/>
          <a:p>
            <a:pPr algn="ctr"/>
            <a:r>
              <a:rPr lang="en-US" sz="1000" b="1" dirty="0" err="1">
                <a:solidFill>
                  <a:srgbClr val="C00000"/>
                </a:solidFill>
              </a:rPr>
              <a:t>bads</a:t>
            </a:r>
            <a:endParaRPr lang="en-US" sz="1000" b="1" dirty="0">
              <a:solidFill>
                <a:srgbClr val="C00000"/>
              </a:solidFill>
            </a:endParaRPr>
          </a:p>
        </p:txBody>
      </p:sp>
      <p:cxnSp>
        <p:nvCxnSpPr>
          <p:cNvPr id="18" name="Straight Connector 17"/>
          <p:cNvCxnSpPr/>
          <p:nvPr/>
        </p:nvCxnSpPr>
        <p:spPr bwMode="auto">
          <a:xfrm>
            <a:off x="4485764" y="3194561"/>
            <a:ext cx="8627" cy="2596551"/>
          </a:xfrm>
          <a:prstGeom prst="line">
            <a:avLst/>
          </a:prstGeom>
          <a:solidFill>
            <a:schemeClr val="accent1"/>
          </a:solidFill>
          <a:ln w="19050" cap="rnd" cmpd="sng" algn="ctr">
            <a:solidFill>
              <a:schemeClr val="tx1"/>
            </a:solidFill>
            <a:prstDash val="solid"/>
            <a:round/>
            <a:headEnd type="none" w="sm" len="sm"/>
            <a:tailEnd type="none" w="sm" len="sm"/>
          </a:ln>
          <a:effectLst/>
        </p:spPr>
      </p:cxnSp>
      <p:sp>
        <p:nvSpPr>
          <p:cNvPr id="21" name="TextBox 20"/>
          <p:cNvSpPr txBox="1"/>
          <p:nvPr/>
        </p:nvSpPr>
        <p:spPr>
          <a:xfrm>
            <a:off x="4241700" y="5854271"/>
            <a:ext cx="511486" cy="307777"/>
          </a:xfrm>
          <a:prstGeom prst="rect">
            <a:avLst/>
          </a:prstGeom>
          <a:noFill/>
        </p:spPr>
        <p:txBody>
          <a:bodyPr wrap="square" lIns="0" tIns="0" rIns="0" bIns="0" rtlCol="0" anchor="b" anchorCtr="0">
            <a:spAutoFit/>
          </a:bodyPr>
          <a:lstStyle/>
          <a:p>
            <a:pPr algn="ctr"/>
            <a:r>
              <a:rPr lang="en-US" sz="1000" b="1" dirty="0"/>
              <a:t>Score cutoff</a:t>
            </a:r>
          </a:p>
        </p:txBody>
      </p:sp>
      <p:sp>
        <p:nvSpPr>
          <p:cNvPr id="22" name="TextBox 21"/>
          <p:cNvSpPr txBox="1"/>
          <p:nvPr/>
        </p:nvSpPr>
        <p:spPr>
          <a:xfrm>
            <a:off x="5417451" y="5933088"/>
            <a:ext cx="828136" cy="246221"/>
          </a:xfrm>
          <a:prstGeom prst="rect">
            <a:avLst/>
          </a:prstGeom>
          <a:noFill/>
        </p:spPr>
        <p:txBody>
          <a:bodyPr wrap="square" lIns="0" tIns="0" rIns="0" bIns="0" rtlCol="0" anchor="b" anchorCtr="0">
            <a:spAutoFit/>
          </a:bodyPr>
          <a:lstStyle/>
          <a:p>
            <a:pPr algn="ctr"/>
            <a:r>
              <a:rPr lang="en-US" sz="1600" b="1" dirty="0"/>
              <a:t>Score</a:t>
            </a:r>
          </a:p>
        </p:txBody>
      </p:sp>
      <p:sp>
        <p:nvSpPr>
          <p:cNvPr id="23" name="TextBox 22"/>
          <p:cNvSpPr txBox="1"/>
          <p:nvPr/>
        </p:nvSpPr>
        <p:spPr>
          <a:xfrm>
            <a:off x="264606" y="3816741"/>
            <a:ext cx="1167408" cy="246221"/>
          </a:xfrm>
          <a:prstGeom prst="rect">
            <a:avLst/>
          </a:prstGeom>
          <a:noFill/>
        </p:spPr>
        <p:txBody>
          <a:bodyPr wrap="square" lIns="0" tIns="0" rIns="0" bIns="0" rtlCol="0" anchor="b" anchorCtr="0">
            <a:spAutoFit/>
          </a:bodyPr>
          <a:lstStyle/>
          <a:p>
            <a:pPr algn="ctr"/>
            <a:r>
              <a:rPr lang="en-US" sz="1600" b="1" dirty="0"/>
              <a:t>Populations</a:t>
            </a:r>
          </a:p>
        </p:txBody>
      </p:sp>
      <p:sp>
        <p:nvSpPr>
          <p:cNvPr id="24" name="TextBox 23"/>
          <p:cNvSpPr txBox="1"/>
          <p:nvPr/>
        </p:nvSpPr>
        <p:spPr>
          <a:xfrm>
            <a:off x="4605082" y="4327396"/>
            <a:ext cx="613928" cy="307777"/>
          </a:xfrm>
          <a:prstGeom prst="rect">
            <a:avLst/>
          </a:prstGeom>
          <a:noFill/>
        </p:spPr>
        <p:txBody>
          <a:bodyPr wrap="square" lIns="0" tIns="0" rIns="0" bIns="0" rtlCol="0" anchor="b" anchorCtr="0">
            <a:spAutoFit/>
          </a:bodyPr>
          <a:lstStyle/>
          <a:p>
            <a:pPr algn="ctr"/>
            <a:r>
              <a:rPr lang="en-US" sz="1000" b="1" dirty="0"/>
              <a:t>True Positives</a:t>
            </a:r>
          </a:p>
        </p:txBody>
      </p:sp>
      <p:sp>
        <p:nvSpPr>
          <p:cNvPr id="25" name="TextBox 24"/>
          <p:cNvSpPr txBox="1"/>
          <p:nvPr/>
        </p:nvSpPr>
        <p:spPr>
          <a:xfrm>
            <a:off x="4869625" y="6256838"/>
            <a:ext cx="613928" cy="307777"/>
          </a:xfrm>
          <a:prstGeom prst="rect">
            <a:avLst/>
          </a:prstGeom>
          <a:noFill/>
        </p:spPr>
        <p:txBody>
          <a:bodyPr wrap="square" lIns="0" tIns="0" rIns="0" bIns="0" rtlCol="0" anchor="b" anchorCtr="0">
            <a:spAutoFit/>
          </a:bodyPr>
          <a:lstStyle/>
          <a:p>
            <a:pPr algn="ctr"/>
            <a:r>
              <a:rPr lang="en-US" sz="1000" b="1" dirty="0"/>
              <a:t>False Positives</a:t>
            </a:r>
          </a:p>
        </p:txBody>
      </p:sp>
      <p:cxnSp>
        <p:nvCxnSpPr>
          <p:cNvPr id="28" name="Straight Arrow Connector 27"/>
          <p:cNvCxnSpPr/>
          <p:nvPr/>
        </p:nvCxnSpPr>
        <p:spPr bwMode="auto">
          <a:xfrm flipH="1" flipV="1">
            <a:off x="4589282" y="5713457"/>
            <a:ext cx="396815" cy="595223"/>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29" name="TextBox 28"/>
          <p:cNvSpPr txBox="1"/>
          <p:nvPr/>
        </p:nvSpPr>
        <p:spPr>
          <a:xfrm>
            <a:off x="3058079" y="4281388"/>
            <a:ext cx="613928" cy="307777"/>
          </a:xfrm>
          <a:prstGeom prst="rect">
            <a:avLst/>
          </a:prstGeom>
          <a:noFill/>
        </p:spPr>
        <p:txBody>
          <a:bodyPr wrap="square" lIns="0" tIns="0" rIns="0" bIns="0" rtlCol="0" anchor="b" anchorCtr="0">
            <a:spAutoFit/>
          </a:bodyPr>
          <a:lstStyle/>
          <a:p>
            <a:pPr algn="ctr"/>
            <a:r>
              <a:rPr lang="en-US" sz="1000" b="1" dirty="0"/>
              <a:t>True Negatives</a:t>
            </a:r>
          </a:p>
        </p:txBody>
      </p:sp>
      <p:sp>
        <p:nvSpPr>
          <p:cNvPr id="30" name="TextBox 29"/>
          <p:cNvSpPr txBox="1"/>
          <p:nvPr/>
        </p:nvSpPr>
        <p:spPr>
          <a:xfrm>
            <a:off x="3244983" y="6176325"/>
            <a:ext cx="613928" cy="307777"/>
          </a:xfrm>
          <a:prstGeom prst="rect">
            <a:avLst/>
          </a:prstGeom>
          <a:noFill/>
        </p:spPr>
        <p:txBody>
          <a:bodyPr wrap="square" lIns="0" tIns="0" rIns="0" bIns="0" rtlCol="0" anchor="b" anchorCtr="0">
            <a:spAutoFit/>
          </a:bodyPr>
          <a:lstStyle/>
          <a:p>
            <a:pPr algn="ctr"/>
            <a:r>
              <a:rPr lang="en-US" sz="1000" b="1" dirty="0"/>
              <a:t>False Negatives</a:t>
            </a:r>
          </a:p>
        </p:txBody>
      </p:sp>
      <p:cxnSp>
        <p:nvCxnSpPr>
          <p:cNvPr id="31" name="Straight Arrow Connector 30"/>
          <p:cNvCxnSpPr/>
          <p:nvPr/>
        </p:nvCxnSpPr>
        <p:spPr bwMode="auto">
          <a:xfrm flipV="1">
            <a:off x="3640376" y="5563934"/>
            <a:ext cx="402567" cy="572216"/>
          </a:xfrm>
          <a:prstGeom prst="straightConnector1">
            <a:avLst/>
          </a:prstGeom>
          <a:solidFill>
            <a:schemeClr val="accent1"/>
          </a:solidFill>
          <a:ln w="19050" cap="rnd" cmpd="sng" algn="ctr">
            <a:solidFill>
              <a:schemeClr val="tx1"/>
            </a:solidFill>
            <a:prstDash val="solid"/>
            <a:round/>
            <a:headEnd type="none" w="sm" len="sm"/>
            <a:tailEnd type="arrow"/>
          </a:ln>
          <a:effectLst/>
        </p:spPr>
      </p:cxnSp>
      <p:sp>
        <p:nvSpPr>
          <p:cNvPr id="19" name="TextBox 18">
            <a:extLst>
              <a:ext uri="{FF2B5EF4-FFF2-40B4-BE49-F238E27FC236}">
                <a16:creationId xmlns:a16="http://schemas.microsoft.com/office/drawing/2014/main" id="{93407542-F0A4-9B47-A4C1-C9EE5FBE8CB8}"/>
              </a:ext>
            </a:extLst>
          </p:cNvPr>
          <p:cNvSpPr txBox="1"/>
          <p:nvPr/>
        </p:nvSpPr>
        <p:spPr>
          <a:xfrm>
            <a:off x="5839167" y="2984731"/>
            <a:ext cx="3252158" cy="1508105"/>
          </a:xfrm>
          <a:prstGeom prst="rect">
            <a:avLst/>
          </a:prstGeom>
          <a:noFill/>
        </p:spPr>
        <p:txBody>
          <a:bodyPr wrap="square" lIns="0" tIns="0" rIns="0" bIns="0" rtlCol="0" anchor="b" anchorCtr="0">
            <a:spAutoFit/>
          </a:bodyPr>
          <a:lstStyle/>
          <a:p>
            <a:r>
              <a:rPr lang="en-US" sz="1400" dirty="0"/>
              <a:t>We want high </a:t>
            </a:r>
            <a:r>
              <a:rPr lang="en-US" sz="1400" dirty="0" err="1"/>
              <a:t>trues</a:t>
            </a:r>
            <a:r>
              <a:rPr lang="en-US" sz="1400" dirty="0"/>
              <a:t>, low </a:t>
            </a:r>
            <a:r>
              <a:rPr lang="en-US" sz="1400" dirty="0" err="1"/>
              <a:t>falses</a:t>
            </a:r>
            <a:endParaRPr lang="en-US" sz="1400" dirty="0"/>
          </a:p>
          <a:p>
            <a:endParaRPr lang="en-US" sz="1400" dirty="0"/>
          </a:p>
          <a:p>
            <a:r>
              <a:rPr lang="en-US" sz="1400" dirty="0"/>
              <a:t>So another measure of goodness is the relationship of the trues to the </a:t>
            </a:r>
            <a:r>
              <a:rPr lang="en-US" sz="1400" dirty="0" err="1"/>
              <a:t>falses</a:t>
            </a:r>
            <a:endParaRPr lang="en-US" sz="1400" dirty="0"/>
          </a:p>
          <a:p>
            <a:endParaRPr lang="en-US" sz="1400" dirty="0"/>
          </a:p>
          <a:p>
            <a:r>
              <a:rPr lang="en-US" sz="1400" dirty="0"/>
              <a:t>Using these measures require you to set a cutoff</a:t>
            </a:r>
          </a:p>
        </p:txBody>
      </p:sp>
    </p:spTree>
    <p:extLst>
      <p:ext uri="{BB962C8B-B14F-4D97-AF65-F5344CB8AC3E}">
        <p14:creationId xmlns:p14="http://schemas.microsoft.com/office/powerpoint/2010/main" val="1177452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10034</TotalTime>
  <Words>2945</Words>
  <Application>Microsoft Macintosh PowerPoint</Application>
  <PresentationFormat>On-screen Show (4:3)</PresentationFormat>
  <Paragraphs>462</Paragraphs>
  <Slides>28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2/20 Class 6 – Model Measures of Goodness</vt:lpstr>
      <vt:lpstr>Comments About Project 2</vt:lpstr>
      <vt:lpstr>Example of a Good Executive Summary</vt:lpstr>
      <vt:lpstr>General Model Measures of Goodness</vt:lpstr>
      <vt:lpstr>Most Common Measures of Goodness for Fraud Models</vt:lpstr>
      <vt:lpstr>KS is a Good Guide for a Fraud Model… But is not the most important measure</vt:lpstr>
      <vt:lpstr>FDR: Main Measure of Goodness for Fraud</vt:lpstr>
      <vt:lpstr>ROC/AUC: Other Goodness Measures for Binary Classification</vt:lpstr>
      <vt:lpstr>Other Measures of Goodness for Binary Classification Scores</vt:lpstr>
      <vt:lpstr>Other Measures of Goodness for Binary Classification</vt:lpstr>
      <vt:lpstr>FDR: Measure of Goodness for Project 2</vt:lpstr>
      <vt:lpstr>The Dark Side of Modeling: Overfitting</vt:lpstr>
      <vt:lpstr>How to Avoid Overfitting:  Training/Testing Data</vt:lpstr>
      <vt:lpstr>Creating Special Expert Variables</vt:lpstr>
      <vt:lpstr>Must Go Back in Time to Build Data Records</vt:lpstr>
      <vt:lpstr>How to Assemble Modeling Data:  Inclusions &amp; Exclusions</vt:lpstr>
      <vt:lpstr>Out of Time Validation Helps Assure Model Robustness</vt:lpstr>
      <vt:lpstr>Function to Smoothly Transition Between Values</vt:lpstr>
      <vt:lpstr>How to Encode Categorical Fields</vt:lpstr>
      <vt:lpstr>How to Do Target Encoding for Categoricals</vt:lpstr>
      <vt:lpstr>How to Avoid Overfitting When Using Target Encoding</vt:lpstr>
      <vt:lpstr>Example Risk Table/Target Encoding Variables</vt:lpstr>
      <vt:lpstr>Break</vt:lpstr>
      <vt:lpstr>Kinds of Identity Fraud in Project 2 Data</vt:lpstr>
      <vt:lpstr>Variables for Project 2</vt:lpstr>
      <vt:lpstr>Example Variables for Project 2</vt:lpstr>
      <vt:lpstr>Homework 5 – Calculate All Variables</vt:lpstr>
      <vt:lpstr>Some Python to Create Project 2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coggeshall</dc:creator>
  <cp:lastModifiedBy>steve coggeshall</cp:lastModifiedBy>
  <cp:revision>1276</cp:revision>
  <cp:lastPrinted>2020-02-17T01:43:26Z</cp:lastPrinted>
  <dcterms:created xsi:type="dcterms:W3CDTF">2016-12-14T00:44:22Z</dcterms:created>
  <dcterms:modified xsi:type="dcterms:W3CDTF">2020-02-19T23:26:30Z</dcterms:modified>
</cp:coreProperties>
</file>