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46" r:id="rId2"/>
    <p:sldId id="1127" r:id="rId3"/>
    <p:sldId id="1906" r:id="rId4"/>
    <p:sldId id="729" r:id="rId5"/>
    <p:sldId id="1129" r:id="rId6"/>
    <p:sldId id="1968" r:id="rId7"/>
    <p:sldId id="1848" r:id="rId8"/>
    <p:sldId id="987" r:id="rId9"/>
    <p:sldId id="797" r:id="rId10"/>
    <p:sldId id="1762" r:id="rId11"/>
    <p:sldId id="1425" r:id="rId12"/>
    <p:sldId id="1115" r:id="rId13"/>
    <p:sldId id="1808" r:id="rId14"/>
    <p:sldId id="1809" r:id="rId15"/>
    <p:sldId id="1124" r:id="rId16"/>
    <p:sldId id="1134" r:id="rId17"/>
    <p:sldId id="1966" r:id="rId18"/>
    <p:sldId id="996" r:id="rId19"/>
    <p:sldId id="703" r:id="rId20"/>
    <p:sldId id="1881" r:id="rId21"/>
    <p:sldId id="19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319"/>
    <p:restoredTop sz="97687"/>
  </p:normalViewPr>
  <p:slideViewPr>
    <p:cSldViewPr snapToGrid="0" snapToObjects="1">
      <p:cViewPr varScale="1">
        <p:scale>
          <a:sx n="211" d="100"/>
          <a:sy n="211" d="100"/>
        </p:scale>
        <p:origin x="38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A69E-4FC8-8249-BC28-1B039120D3A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B85C-57F3-154F-B42E-754239D3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07F-C711-FB4E-9980-F17B0E83623D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987-170C-5C48-B529-D22B5234C191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D58-4C16-C048-A740-A56DAEDB5C70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94B9148-225C-4CEB-963A-DF097CE3075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3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1529" y="643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5"/>
                </a:solidFill>
              </a:defRPr>
            </a:lvl1pPr>
          </a:lstStyle>
          <a:p>
            <a:fld id="{540D25EC-C99B-46A1-8A64-DC625A340C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96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49E-DE58-3A43-8243-47508D233332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C75-7CEA-374E-A321-B54ED15A2653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88B-673C-154D-B084-D457DFD285F0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6C2F-739B-9C43-9280-9095C862FED4}" type="datetime1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8A46-94F7-E541-BB47-1A76E6082E21}" type="datetime1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C2E-2E46-7140-9E31-A8892F7542A7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D8C-72FB-D448-8394-BBEA53A1D9FA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C63D-D438-A040-BF01-98273FE3C4BF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5156-9ECB-274D-816B-D36D2076BD1E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em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4" Type="http://schemas.openxmlformats.org/officeDocument/2006/relationships/image" Target="../media/image21.emf"/><Relationship Id="rId9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391" y="119269"/>
            <a:ext cx="8935278" cy="6622085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3/5 Class 8 – Risk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820337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Things to be careful about with a wrapper</a:t>
            </a:r>
          </a:p>
          <a:p>
            <a:r>
              <a:rPr lang="en-US" sz="2400" dirty="0"/>
              <a:t>Regularization</a:t>
            </a:r>
          </a:p>
          <a:p>
            <a:r>
              <a:rPr lang="en-US" sz="2400" dirty="0"/>
              <a:t>Fitness landscape</a:t>
            </a:r>
          </a:p>
          <a:p>
            <a:r>
              <a:rPr lang="en-US" sz="2400" dirty="0"/>
              <a:t>ML models: Neural nets</a:t>
            </a:r>
          </a:p>
          <a:p>
            <a:r>
              <a:rPr lang="en-US" sz="2400" dirty="0"/>
              <a:t>Risk management in business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>
            <a:extLst>
              <a:ext uri="{FF2B5EF4-FFF2-40B4-BE49-F238E27FC236}">
                <a16:creationId xmlns:a16="http://schemas.microsoft.com/office/drawing/2014/main" id="{B9810E72-0605-1D4C-84A2-65F1F0A05C9C}"/>
              </a:ext>
            </a:extLst>
          </p:cNvPr>
          <p:cNvSpPr/>
          <p:nvPr/>
        </p:nvSpPr>
        <p:spPr>
          <a:xfrm>
            <a:off x="4376641" y="2535263"/>
            <a:ext cx="2145707" cy="23110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D363C8B-1257-314F-9C23-14705167F3DA}"/>
              </a:ext>
            </a:extLst>
          </p:cNvPr>
          <p:cNvSpPr/>
          <p:nvPr/>
        </p:nvSpPr>
        <p:spPr>
          <a:xfrm>
            <a:off x="1411225" y="2535263"/>
            <a:ext cx="2291852" cy="23110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09570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Unravel the Mysteries of a Neural Net: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E2F479-0B6E-3B41-AD0C-FE7DA80A8E31}"/>
              </a:ext>
            </a:extLst>
          </p:cNvPr>
          <p:cNvGrpSpPr/>
          <p:nvPr/>
        </p:nvGrpSpPr>
        <p:grpSpPr>
          <a:xfrm>
            <a:off x="1101135" y="1717566"/>
            <a:ext cx="165098" cy="1858480"/>
            <a:chOff x="1101135" y="1653909"/>
            <a:chExt cx="165098" cy="185848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8EB1D9-C4F3-0144-AA97-01C3FEB5EE36}"/>
                </a:ext>
              </a:extLst>
            </p:cNvPr>
            <p:cNvSpPr/>
            <p:nvPr/>
          </p:nvSpPr>
          <p:spPr>
            <a:xfrm>
              <a:off x="1101135" y="1653909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421B9B-8A20-084D-BA65-D9123A88B625}"/>
                </a:ext>
              </a:extLst>
            </p:cNvPr>
            <p:cNvSpPr/>
            <p:nvPr/>
          </p:nvSpPr>
          <p:spPr>
            <a:xfrm>
              <a:off x="1101135" y="2221030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D71C6B-5339-0E4E-9808-FCDCD6776008}"/>
                </a:ext>
              </a:extLst>
            </p:cNvPr>
            <p:cNvSpPr/>
            <p:nvPr/>
          </p:nvSpPr>
          <p:spPr>
            <a:xfrm>
              <a:off x="1101135" y="2788151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2C788F-E8FF-E844-A8E1-CD3FE9F32B9F}"/>
                </a:ext>
              </a:extLst>
            </p:cNvPr>
            <p:cNvSpPr/>
            <p:nvPr/>
          </p:nvSpPr>
          <p:spPr>
            <a:xfrm>
              <a:off x="1101135" y="3355273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847B8-40F1-CB47-8F36-81168CA7DF22}"/>
              </a:ext>
            </a:extLst>
          </p:cNvPr>
          <p:cNvGrpSpPr/>
          <p:nvPr/>
        </p:nvGrpSpPr>
        <p:grpSpPr>
          <a:xfrm>
            <a:off x="3957310" y="2043832"/>
            <a:ext cx="165098" cy="1205948"/>
            <a:chOff x="4032541" y="2035502"/>
            <a:chExt cx="165098" cy="12059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92A87-A1BE-7F46-871E-B926AC647623}"/>
                </a:ext>
              </a:extLst>
            </p:cNvPr>
            <p:cNvSpPr/>
            <p:nvPr/>
          </p:nvSpPr>
          <p:spPr>
            <a:xfrm>
              <a:off x="4032541" y="2035502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D78EFA-1130-EF43-A621-8CC583BCAE15}"/>
                </a:ext>
              </a:extLst>
            </p:cNvPr>
            <p:cNvSpPr/>
            <p:nvPr/>
          </p:nvSpPr>
          <p:spPr>
            <a:xfrm>
              <a:off x="4032541" y="2559918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3CA502-5F0C-5444-90BA-ED885F358DA8}"/>
                </a:ext>
              </a:extLst>
            </p:cNvPr>
            <p:cNvSpPr/>
            <p:nvPr/>
          </p:nvSpPr>
          <p:spPr>
            <a:xfrm>
              <a:off x="4032541" y="3084334"/>
              <a:ext cx="165098" cy="157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CB34EA5-BAE5-024D-B785-CB844D000CE2}"/>
              </a:ext>
            </a:extLst>
          </p:cNvPr>
          <p:cNvSpPr/>
          <p:nvPr/>
        </p:nvSpPr>
        <p:spPr>
          <a:xfrm>
            <a:off x="6719573" y="2568248"/>
            <a:ext cx="165098" cy="15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A42881-E654-D041-B36D-DC3ED9C4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24" y="3229660"/>
            <a:ext cx="1093528" cy="334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8C9B4A-A2B2-384B-AED7-C35F8588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541" y="1565478"/>
            <a:ext cx="561952" cy="2961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0B9B41-320F-AF4F-80A1-C0662D5A6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471" y="2498415"/>
            <a:ext cx="2159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D0CEB0-1897-EB4A-BE3B-C0C585335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604" y="2453965"/>
            <a:ext cx="381000" cy="393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E275B6-21AD-B14D-9CE0-76DEE5DCE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239" y="2403165"/>
            <a:ext cx="355600" cy="495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A711AE-45D9-844C-BD1F-30F204861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56" y="2511115"/>
            <a:ext cx="279400" cy="279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7777BE-624E-2545-A917-1EAC7FE68D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88" y="4220600"/>
            <a:ext cx="1077431" cy="10172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66A35D-EAD3-BA41-9645-0B2EB7D516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9945" y="4220600"/>
            <a:ext cx="1151044" cy="10172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63D1734-FD4C-994E-9A77-CE1D6712C42B}"/>
              </a:ext>
            </a:extLst>
          </p:cNvPr>
          <p:cNvSpPr txBox="1"/>
          <p:nvPr/>
        </p:nvSpPr>
        <p:spPr>
          <a:xfrm>
            <a:off x="254825" y="2785652"/>
            <a:ext cx="57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88FB6-8581-8149-AACB-D85331272A09}"/>
              </a:ext>
            </a:extLst>
          </p:cNvPr>
          <p:cNvSpPr txBox="1"/>
          <p:nvPr/>
        </p:nvSpPr>
        <p:spPr>
          <a:xfrm>
            <a:off x="1914240" y="2882589"/>
            <a:ext cx="106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7751D4-C0C3-6F43-80C5-A9397C4C8129}"/>
              </a:ext>
            </a:extLst>
          </p:cNvPr>
          <p:cNvSpPr txBox="1"/>
          <p:nvPr/>
        </p:nvSpPr>
        <p:spPr>
          <a:xfrm>
            <a:off x="4892979" y="2831876"/>
            <a:ext cx="105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 vector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84909-BD21-B141-AB53-5672AA203F0A}"/>
              </a:ext>
            </a:extLst>
          </p:cNvPr>
          <p:cNvSpPr txBox="1"/>
          <p:nvPr/>
        </p:nvSpPr>
        <p:spPr>
          <a:xfrm>
            <a:off x="7989538" y="2258264"/>
            <a:ext cx="54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scalar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2A03FF-F64E-0F43-9B82-531CE4EAA1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3281" y="4539014"/>
            <a:ext cx="224328" cy="2397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8B864AF-8DF1-2046-B223-FD8FA3F6A15A}"/>
              </a:ext>
            </a:extLst>
          </p:cNvPr>
          <p:cNvSpPr txBox="1"/>
          <p:nvPr/>
        </p:nvSpPr>
        <p:spPr>
          <a:xfrm>
            <a:off x="3444497" y="1280674"/>
            <a:ext cx="57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8BB383-0D2E-E64D-A6C7-8F9764A7403E}"/>
              </a:ext>
            </a:extLst>
          </p:cNvPr>
          <p:cNvSpPr txBox="1"/>
          <p:nvPr/>
        </p:nvSpPr>
        <p:spPr>
          <a:xfrm>
            <a:off x="5910232" y="1609703"/>
            <a:ext cx="54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86D4B-A067-BB42-A627-775346F179B8}"/>
              </a:ext>
            </a:extLst>
          </p:cNvPr>
          <p:cNvSpPr txBox="1"/>
          <p:nvPr/>
        </p:nvSpPr>
        <p:spPr>
          <a:xfrm>
            <a:off x="7022184" y="3468585"/>
            <a:ext cx="54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82F212-03C8-9B49-8E8B-7BA0F1A7EA6E}"/>
              </a:ext>
            </a:extLst>
          </p:cNvPr>
          <p:cNvSpPr txBox="1"/>
          <p:nvPr/>
        </p:nvSpPr>
        <p:spPr>
          <a:xfrm>
            <a:off x="4393514" y="3610435"/>
            <a:ext cx="57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699D669-EA51-6A40-ABBB-BF182DD08FAC}"/>
              </a:ext>
            </a:extLst>
          </p:cNvPr>
          <p:cNvSpPr/>
          <p:nvPr/>
        </p:nvSpPr>
        <p:spPr>
          <a:xfrm rot="12141842">
            <a:off x="3595770" y="1901789"/>
            <a:ext cx="745690" cy="421019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933D618D-1591-A240-B015-2E95F0A3B862}"/>
              </a:ext>
            </a:extLst>
          </p:cNvPr>
          <p:cNvSpPr/>
          <p:nvPr/>
        </p:nvSpPr>
        <p:spPr>
          <a:xfrm rot="899693" flipV="1">
            <a:off x="4029780" y="2740445"/>
            <a:ext cx="648088" cy="296516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59C6684-BEEE-544A-8EFC-A577C6EF0516}"/>
              </a:ext>
            </a:extLst>
          </p:cNvPr>
          <p:cNvSpPr/>
          <p:nvPr/>
        </p:nvSpPr>
        <p:spPr>
          <a:xfrm rot="11469006">
            <a:off x="6300485" y="2251507"/>
            <a:ext cx="745690" cy="306339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65B06936-09EF-A249-8543-47D906F5AC12}"/>
              </a:ext>
            </a:extLst>
          </p:cNvPr>
          <p:cNvSpPr/>
          <p:nvPr/>
        </p:nvSpPr>
        <p:spPr>
          <a:xfrm rot="899693" flipV="1">
            <a:off x="6668163" y="2463371"/>
            <a:ext cx="648088" cy="296516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133020A-BDE1-A944-8799-CE6A363E15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0066" y="3563794"/>
            <a:ext cx="141668" cy="1204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10C660B-D953-3D45-9416-F5E8C8CE44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5951" y="3229118"/>
            <a:ext cx="219583" cy="120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5295C4-8E06-EF4A-8D0B-F3A5BB6651E7}"/>
              </a:ext>
            </a:extLst>
          </p:cNvPr>
          <p:cNvSpPr txBox="1"/>
          <p:nvPr/>
        </p:nvSpPr>
        <p:spPr>
          <a:xfrm>
            <a:off x="473009" y="5490188"/>
            <a:ext cx="944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vector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69A58-F103-FC43-AD8A-C928A95E79BC}"/>
              </a:ext>
            </a:extLst>
          </p:cNvPr>
          <p:cNvSpPr txBox="1"/>
          <p:nvPr/>
        </p:nvSpPr>
        <p:spPr>
          <a:xfrm>
            <a:off x="7367749" y="5499079"/>
            <a:ext cx="130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Transfer functions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DB89E9-C1AE-794B-BC8B-DB1F14764B27}"/>
              </a:ext>
            </a:extLst>
          </p:cNvPr>
          <p:cNvSpPr txBox="1"/>
          <p:nvPr/>
        </p:nvSpPr>
        <p:spPr>
          <a:xfrm>
            <a:off x="2912250" y="5474689"/>
            <a:ext cx="2961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Parameters/weights adjusted during training</a:t>
            </a:r>
          </a:p>
        </p:txBody>
      </p:sp>
      <p:pic>
        <p:nvPicPr>
          <p:cNvPr id="17420" name="Picture 174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02903-BFBC-664A-BEEE-1A77533DDC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08353" y="3827641"/>
            <a:ext cx="2141169" cy="1662546"/>
          </a:xfrm>
          <a:prstGeom prst="rect">
            <a:avLst/>
          </a:prstGeom>
        </p:spPr>
      </p:pic>
      <p:pic>
        <p:nvPicPr>
          <p:cNvPr id="17421" name="Picture 17420">
            <a:extLst>
              <a:ext uri="{FF2B5EF4-FFF2-40B4-BE49-F238E27FC236}">
                <a16:creationId xmlns:a16="http://schemas.microsoft.com/office/drawing/2014/main" id="{6D3749A5-559B-6849-85B3-AAD7206935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0656" y="463138"/>
            <a:ext cx="1407787" cy="391640"/>
          </a:xfrm>
          <a:prstGeom prst="rect">
            <a:avLst/>
          </a:prstGeom>
        </p:spPr>
      </p:pic>
      <p:sp>
        <p:nvSpPr>
          <p:cNvPr id="17422" name="TextBox 17421">
            <a:extLst>
              <a:ext uri="{FF2B5EF4-FFF2-40B4-BE49-F238E27FC236}">
                <a16:creationId xmlns:a16="http://schemas.microsoft.com/office/drawing/2014/main" id="{45776554-2C3B-384E-A026-20AB507D800C}"/>
              </a:ext>
            </a:extLst>
          </p:cNvPr>
          <p:cNvSpPr txBox="1"/>
          <p:nvPr/>
        </p:nvSpPr>
        <p:spPr>
          <a:xfrm>
            <a:off x="684156" y="6063611"/>
            <a:ext cx="746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neural net is a mathematical function that maps inputs to an output with a bunch of adjustable parameters. It uses vector and matrix multiplication with transfer functions.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2E116F-AA3C-7C43-9594-0A841CD1E88B}"/>
              </a:ext>
            </a:extLst>
          </p:cNvPr>
          <p:cNvSpPr txBox="1"/>
          <p:nvPr/>
        </p:nvSpPr>
        <p:spPr>
          <a:xfrm>
            <a:off x="-35517" y="244180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EADE46-3790-C745-8328-06685BA13289}"/>
              </a:ext>
            </a:extLst>
          </p:cNvPr>
          <p:cNvSpPr txBox="1"/>
          <p:nvPr/>
        </p:nvSpPr>
        <p:spPr>
          <a:xfrm>
            <a:off x="8513699" y="24893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F5514-54D1-EF4C-84E3-4532CBA3B3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2417" y="4220600"/>
            <a:ext cx="2425129" cy="990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6E3B2-90B1-2F43-972B-94A48135F1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69233" y="1888055"/>
            <a:ext cx="1528376" cy="35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839E1-7AC2-904F-A543-6B4137C79C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4163" y="3053919"/>
            <a:ext cx="2519536" cy="4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How is a Neural Net Trained?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gray">
          <a:xfrm>
            <a:off x="193842" y="1094788"/>
            <a:ext cx="8321508" cy="500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1pPr>
            <a:lvl2pPr marL="3476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2pPr>
            <a:lvl3pPr marL="5762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3pPr>
            <a:lvl4pPr marL="8048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4pPr>
            <a:lvl5pPr marL="10334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5pPr>
            <a:lvl6pPr marL="14906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9478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4050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8622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kern="0" dirty="0"/>
              <a:t>The weights are trained by </a:t>
            </a:r>
            <a:r>
              <a:rPr lang="en-US" sz="1600" b="1" kern="0" dirty="0"/>
              <a:t>backpropagating</a:t>
            </a:r>
            <a:r>
              <a:rPr lang="en-US" sz="1600" kern="0" dirty="0"/>
              <a:t> the error, record by record. </a:t>
            </a:r>
          </a:p>
          <a:p>
            <a:pPr>
              <a:lnSpc>
                <a:spcPct val="100000"/>
              </a:lnSpc>
            </a:pPr>
            <a:endParaRPr lang="en-US" sz="1600" kern="0" dirty="0"/>
          </a:p>
          <a:p>
            <a:pPr>
              <a:lnSpc>
                <a:spcPct val="100000"/>
              </a:lnSpc>
            </a:pPr>
            <a:r>
              <a:rPr lang="en-US" sz="1600" kern="0" dirty="0"/>
              <a:t>Data is shown to the neural net, record by record, and the weights are slightly adjusted for each record. </a:t>
            </a:r>
          </a:p>
          <a:p>
            <a:pPr>
              <a:lnSpc>
                <a:spcPct val="100000"/>
              </a:lnSpc>
            </a:pPr>
            <a:endParaRPr lang="en-US" sz="1600" kern="0" dirty="0"/>
          </a:p>
          <a:p>
            <a:pPr>
              <a:lnSpc>
                <a:spcPct val="100000"/>
              </a:lnSpc>
            </a:pPr>
            <a:r>
              <a:rPr lang="en-US" sz="1600" kern="0" dirty="0"/>
              <a:t>The entire data set is passed through many times, each complete pass is called a </a:t>
            </a:r>
            <a:r>
              <a:rPr lang="en-US" sz="1600" b="1" kern="0" dirty="0"/>
              <a:t>training epoch</a:t>
            </a:r>
            <a:r>
              <a:rPr lang="en-US" sz="1600" kern="0" dirty="0"/>
              <a:t>.</a:t>
            </a:r>
          </a:p>
          <a:p>
            <a:pPr>
              <a:lnSpc>
                <a:spcPct val="100000"/>
              </a:lnSpc>
            </a:pPr>
            <a:endParaRPr lang="en-US" sz="1600" kern="0" dirty="0"/>
          </a:p>
          <a:p>
            <a:pPr>
              <a:lnSpc>
                <a:spcPct val="100000"/>
              </a:lnSpc>
            </a:pPr>
            <a:r>
              <a:rPr lang="en-US" sz="1600" kern="0" dirty="0"/>
              <a:t>For each training record, we calculate the error. Typical error/loss function is the square of the errors,</a:t>
            </a:r>
          </a:p>
          <a:p>
            <a:pPr>
              <a:lnSpc>
                <a:spcPct val="100000"/>
              </a:lnSpc>
            </a:pPr>
            <a:endParaRPr lang="en-US" sz="1600" kern="0" dirty="0"/>
          </a:p>
          <a:p>
            <a:pPr>
              <a:lnSpc>
                <a:spcPct val="100000"/>
              </a:lnSpc>
            </a:pPr>
            <a:r>
              <a:rPr lang="en-US" sz="1600" kern="0" dirty="0"/>
              <a:t>At each layer, starting from the end, one propagates the error backwards to each node, and we calculate the gradient of the error with respect to the node weights.</a:t>
            </a:r>
          </a:p>
          <a:p>
            <a:pPr>
              <a:lnSpc>
                <a:spcPct val="100000"/>
              </a:lnSpc>
            </a:pPr>
            <a:endParaRPr lang="en-US" sz="1600" kern="0" dirty="0"/>
          </a:p>
          <a:p>
            <a:pPr>
              <a:lnSpc>
                <a:spcPct val="100000"/>
              </a:lnSpc>
            </a:pPr>
            <a:r>
              <a:rPr lang="en-US" sz="1600" kern="0" dirty="0"/>
              <a:t>The weights are slightly adjusted for each data record, and the records are passed through many times as the weights settle into a local optimum</a:t>
            </a:r>
          </a:p>
          <a:p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E65492-8E59-8646-9AC6-FB302160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5" y="3903203"/>
            <a:ext cx="1561714" cy="258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62680-68A0-1F4D-AB0B-65356A466765}"/>
              </a:ext>
            </a:extLst>
          </p:cNvPr>
          <p:cNvCxnSpPr/>
          <p:nvPr/>
        </p:nvCxnSpPr>
        <p:spPr>
          <a:xfrm flipH="1">
            <a:off x="3852381" y="6351179"/>
            <a:ext cx="136173" cy="111329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A290D-7FE0-FF44-A048-A254FD6B6316}"/>
              </a:ext>
            </a:extLst>
          </p:cNvPr>
          <p:cNvGrpSpPr/>
          <p:nvPr/>
        </p:nvGrpSpPr>
        <p:grpSpPr>
          <a:xfrm>
            <a:off x="2631249" y="5943374"/>
            <a:ext cx="3796329" cy="722509"/>
            <a:chOff x="2631249" y="5943374"/>
            <a:chExt cx="3796329" cy="7225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D8EB9A-33B1-BB4A-B9BD-209738ADB2B1}"/>
                </a:ext>
              </a:extLst>
            </p:cNvPr>
            <p:cNvSpPr txBox="1"/>
            <p:nvPr/>
          </p:nvSpPr>
          <p:spPr>
            <a:xfrm>
              <a:off x="3564182" y="6436208"/>
              <a:ext cx="805029" cy="22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Learning rate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881B89-2DDB-B946-9418-7B65789C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249" y="5943374"/>
              <a:ext cx="3796329" cy="548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96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Do a Neural Net on the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094" y="367272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423" y="953068"/>
            <a:ext cx="876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Deep Learning is a neural net architecture with more than one hidden layer (hence “deep”). It’s not really new but wasn’t very practical until hardware and algorithms improved sufficiently, particularly with GPUs.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AAD7BD-FA1F-E243-9B13-66E15EAA53FB}"/>
              </a:ext>
            </a:extLst>
          </p:cNvPr>
          <p:cNvGrpSpPr/>
          <p:nvPr/>
        </p:nvGrpSpPr>
        <p:grpSpPr>
          <a:xfrm>
            <a:off x="840202" y="2128375"/>
            <a:ext cx="7668602" cy="3401273"/>
            <a:chOff x="840202" y="2214640"/>
            <a:chExt cx="7668602" cy="34012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6FBDC6-B7BD-B741-A7FA-0ED51860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126" y="2214640"/>
              <a:ext cx="7142672" cy="34012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3EDBE2-6E41-6D4C-8625-03015EAA2D3F}"/>
                </a:ext>
              </a:extLst>
            </p:cNvPr>
            <p:cNvSpPr txBox="1"/>
            <p:nvPr/>
          </p:nvSpPr>
          <p:spPr>
            <a:xfrm>
              <a:off x="7652479" y="3735733"/>
              <a:ext cx="856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7290E-2914-1446-B8AB-E851CA81A79A}"/>
                </a:ext>
              </a:extLst>
            </p:cNvPr>
            <p:cNvSpPr txBox="1"/>
            <p:nvPr/>
          </p:nvSpPr>
          <p:spPr>
            <a:xfrm>
              <a:off x="840202" y="3735733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18DA63-4759-A541-B7A8-C804764B86B9}"/>
                </a:ext>
              </a:extLst>
            </p:cNvPr>
            <p:cNvSpPr txBox="1"/>
            <p:nvPr/>
          </p:nvSpPr>
          <p:spPr>
            <a:xfrm>
              <a:off x="1288212" y="2784254"/>
              <a:ext cx="794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87949-B2A2-804D-8366-13C55E0C5FFB}"/>
                </a:ext>
              </a:extLst>
            </p:cNvPr>
            <p:cNvSpPr txBox="1"/>
            <p:nvPr/>
          </p:nvSpPr>
          <p:spPr>
            <a:xfrm>
              <a:off x="1288212" y="3399495"/>
              <a:ext cx="794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A98D72-3978-C44D-B5B7-75F19661D646}"/>
                </a:ext>
              </a:extLst>
            </p:cNvPr>
            <p:cNvSpPr txBox="1"/>
            <p:nvPr/>
          </p:nvSpPr>
          <p:spPr>
            <a:xfrm>
              <a:off x="1288212" y="4014736"/>
              <a:ext cx="794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523DD1-540D-8D4B-886F-7A2DD3FD847B}"/>
                </a:ext>
              </a:extLst>
            </p:cNvPr>
            <p:cNvSpPr txBox="1"/>
            <p:nvPr/>
          </p:nvSpPr>
          <p:spPr>
            <a:xfrm>
              <a:off x="1288212" y="4629977"/>
              <a:ext cx="794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137AFA-A471-554D-9002-3ABB21345476}"/>
              </a:ext>
            </a:extLst>
          </p:cNvPr>
          <p:cNvSpPr txBox="1"/>
          <p:nvPr/>
        </p:nvSpPr>
        <p:spPr>
          <a:xfrm>
            <a:off x="752856" y="5817425"/>
            <a:ext cx="760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neural net with more than one hidden layer is a deep learning neural net. </a:t>
            </a:r>
          </a:p>
          <a:p>
            <a:pPr algn="ctr"/>
            <a:r>
              <a:rPr lang="en-US" dirty="0"/>
              <a:t>The hidden layers can have any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336408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094" y="313736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Convolutional Neural Net (</a:t>
            </a:r>
            <a:r>
              <a:rPr lang="en-US" dirty="0">
                <a:latin typeface="+mn-lt"/>
              </a:rPr>
              <a:t>C</a:t>
            </a:r>
            <a:r>
              <a:rPr lang="en-US" sz="3600" dirty="0">
                <a:latin typeface="+mn-lt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66271" y="6448367"/>
            <a:ext cx="2057400" cy="365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1225130" y="988046"/>
            <a:ext cx="2864921" cy="1798023"/>
          </a:xfrm>
        </p:spPr>
        <p:txBody>
          <a:bodyPr>
            <a:normAutofit/>
          </a:bodyPr>
          <a:lstStyle/>
          <a:p>
            <a:pPr marL="182880" indent="-182880"/>
            <a:r>
              <a:rPr lang="en-US" sz="1600" dirty="0"/>
              <a:t>Specific kind of deep learning, designed for modeling on images.</a:t>
            </a:r>
          </a:p>
          <a:p>
            <a:pPr marL="182880" indent="-182880"/>
            <a:r>
              <a:rPr lang="en-US" sz="1600" dirty="0"/>
              <a:t>Use a sliding patch at various resolutions to automatically discover basic building block features like edges, curves…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9F803E-D762-A449-B498-2388178B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5" y="3579110"/>
            <a:ext cx="7756639" cy="2727970"/>
          </a:xfrm>
          <a:prstGeom prst="rect">
            <a:avLst/>
          </a:prstGeom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83BE8D58-C22E-C84D-B77F-CF9B0B04FE64}"/>
              </a:ext>
            </a:extLst>
          </p:cNvPr>
          <p:cNvSpPr txBox="1">
            <a:spLocks/>
          </p:cNvSpPr>
          <p:nvPr/>
        </p:nvSpPr>
        <p:spPr bwMode="gray">
          <a:xfrm>
            <a:off x="4847274" y="956151"/>
            <a:ext cx="2864921" cy="191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/>
            <a:r>
              <a:rPr lang="en-US" sz="1600" dirty="0"/>
              <a:t>The basic features are combined into more complex features in further layers.</a:t>
            </a:r>
          </a:p>
          <a:p>
            <a:pPr marL="182880" indent="-182880"/>
            <a:r>
              <a:rPr lang="en-US" sz="1600" dirty="0"/>
              <a:t>The final image is learned as a combination of the complex, automatically-discovered features.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897273-FED0-C74C-8105-B6062D56FE81}"/>
              </a:ext>
            </a:extLst>
          </p:cNvPr>
          <p:cNvGrpSpPr/>
          <p:nvPr/>
        </p:nvGrpSpPr>
        <p:grpSpPr>
          <a:xfrm>
            <a:off x="1083084" y="3078857"/>
            <a:ext cx="7051620" cy="3443667"/>
            <a:chOff x="1083084" y="3078857"/>
            <a:chExt cx="7051620" cy="3443667"/>
          </a:xfrm>
        </p:grpSpPr>
        <p:sp>
          <p:nvSpPr>
            <p:cNvPr id="3" name="TextBox 2"/>
            <p:cNvSpPr txBox="1"/>
            <p:nvPr/>
          </p:nvSpPr>
          <p:spPr>
            <a:xfrm>
              <a:off x="2196914" y="6307080"/>
              <a:ext cx="250857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400" b="1" dirty="0"/>
                <a:t>Early layers are loosely connected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19967" y="6307080"/>
              <a:ext cx="2314737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400" b="1" dirty="0"/>
                <a:t>Later layers are fully connected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3084" y="3078857"/>
              <a:ext cx="24278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Deconstruct image into overlapping patches at different resolutions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65431" y="3078857"/>
              <a:ext cx="22722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Maxpooling</a:t>
              </a:r>
              <a:r>
                <a:rPr lang="en-US" sz="1200" i="1" dirty="0"/>
                <a:t> layers find basic shapes, combine into features that form a “basis” for the image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2144" y="3078857"/>
              <a:ext cx="18138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Train a fully connected </a:t>
              </a:r>
              <a:r>
                <a:rPr lang="en-US" sz="1200" i="1" dirty="0" err="1"/>
                <a:t>nn</a:t>
              </a:r>
              <a:r>
                <a:rPr lang="en-US" sz="1200" i="1" dirty="0"/>
                <a:t> to combine the features into the image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4A8BA3-4208-414F-813D-3CD417115395}"/>
                </a:ext>
              </a:extLst>
            </p:cNvPr>
            <p:cNvSpPr/>
            <p:nvPr/>
          </p:nvSpPr>
          <p:spPr>
            <a:xfrm>
              <a:off x="6475563" y="5159575"/>
              <a:ext cx="1659141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17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Recurrent Neural Net (RNN)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8A251-0960-C440-B888-9A42B416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65" y="1751593"/>
            <a:ext cx="959722" cy="1492250"/>
          </a:xfrm>
          <a:prstGeom prst="rect">
            <a:avLst/>
          </a:prstGeom>
        </p:spPr>
      </p:pic>
      <p:pic>
        <p:nvPicPr>
          <p:cNvPr id="7" name="Picture 6" descr="A picture containing electronics, sky, train&#10;&#10;Description automatically generated">
            <a:extLst>
              <a:ext uri="{FF2B5EF4-FFF2-40B4-BE49-F238E27FC236}">
                <a16:creationId xmlns:a16="http://schemas.microsoft.com/office/drawing/2014/main" id="{B1E7121B-D6F7-B74B-9D10-66C51A3D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0" y="3961910"/>
            <a:ext cx="6299200" cy="16491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AA3ECD-DB95-264F-A995-A4AAAADAAB28}"/>
              </a:ext>
            </a:extLst>
          </p:cNvPr>
          <p:cNvGrpSpPr/>
          <p:nvPr/>
        </p:nvGrpSpPr>
        <p:grpSpPr>
          <a:xfrm>
            <a:off x="2460673" y="1621492"/>
            <a:ext cx="1047630" cy="1492250"/>
            <a:chOff x="673596" y="1384300"/>
            <a:chExt cx="1047630" cy="14922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0721E2-7023-AF44-8682-BA372EE2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550" y="1384300"/>
              <a:ext cx="959722" cy="149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89B725-58DB-CC49-A1BB-3FB32382412C}"/>
                </a:ext>
              </a:extLst>
            </p:cNvPr>
            <p:cNvSpPr/>
            <p:nvPr/>
          </p:nvSpPr>
          <p:spPr>
            <a:xfrm>
              <a:off x="673596" y="1676400"/>
              <a:ext cx="259853" cy="679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0A643-03D9-7E42-AC07-4D74D78CBB0A}"/>
                </a:ext>
              </a:extLst>
            </p:cNvPr>
            <p:cNvSpPr/>
            <p:nvPr/>
          </p:nvSpPr>
          <p:spPr>
            <a:xfrm>
              <a:off x="1461374" y="1793368"/>
              <a:ext cx="259852" cy="679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02F228-6089-8642-B62D-DA327892407C}"/>
                </a:ext>
              </a:extLst>
            </p:cNvPr>
            <p:cNvSpPr/>
            <p:nvPr/>
          </p:nvSpPr>
          <p:spPr>
            <a:xfrm>
              <a:off x="1219447" y="1788672"/>
              <a:ext cx="259853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869B48-89D3-F942-9AD9-B76617E37EFF}"/>
                </a:ext>
              </a:extLst>
            </p:cNvPr>
            <p:cNvSpPr/>
            <p:nvPr/>
          </p:nvSpPr>
          <p:spPr>
            <a:xfrm>
              <a:off x="913212" y="1788672"/>
              <a:ext cx="259853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298B0E-4846-8E45-A626-323CA6F1CBE2}"/>
              </a:ext>
            </a:extLst>
          </p:cNvPr>
          <p:cNvSpPr txBox="1"/>
          <p:nvPr/>
        </p:nvSpPr>
        <p:spPr>
          <a:xfrm>
            <a:off x="789786" y="2078137"/>
            <a:ext cx="184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Here’s a regular neural net: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751DB-FEC7-744C-9D48-0AB02C224BCC}"/>
              </a:ext>
            </a:extLst>
          </p:cNvPr>
          <p:cNvSpPr txBox="1"/>
          <p:nvPr/>
        </p:nvSpPr>
        <p:spPr>
          <a:xfrm>
            <a:off x="4743836" y="1774146"/>
            <a:ext cx="252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b="1" dirty="0"/>
              <a:t>recurrent neural net </a:t>
            </a:r>
            <a:r>
              <a:rPr lang="en-US" dirty="0"/>
              <a:t>has a feedback loop where the hidden layer output comes back in as part of the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3DD05-F361-C646-A29F-724C6873335A}"/>
              </a:ext>
            </a:extLst>
          </p:cNvPr>
          <p:cNvSpPr txBox="1"/>
          <p:nvPr/>
        </p:nvSpPr>
        <p:spPr>
          <a:xfrm>
            <a:off x="429386" y="5722490"/>
            <a:ext cx="829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can “unfold” this feedback loop, and it behaves like a sequence of regular NNs. </a:t>
            </a:r>
          </a:p>
          <a:p>
            <a:pPr algn="ctr"/>
            <a:r>
              <a:rPr lang="en-US" dirty="0"/>
              <a:t>This is a natural architecture to process a series of evolving input vectors.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D085B-B032-B542-8FC9-7961275121FD}"/>
              </a:ext>
            </a:extLst>
          </p:cNvPr>
          <p:cNvSpPr txBox="1"/>
          <p:nvPr/>
        </p:nvSpPr>
        <p:spPr>
          <a:xfrm>
            <a:off x="7424468" y="3732706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output of the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EC060-A10F-8C49-8120-DE73E1C2731A}"/>
              </a:ext>
            </a:extLst>
          </p:cNvPr>
          <p:cNvSpPr txBox="1"/>
          <p:nvPr/>
        </p:nvSpPr>
        <p:spPr>
          <a:xfrm>
            <a:off x="429385" y="6430347"/>
            <a:ext cx="333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Understanding LSTM Network, Colah’s blog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2EB35-310A-0649-B66F-C219ED9D2DDA}"/>
              </a:ext>
            </a:extLst>
          </p:cNvPr>
          <p:cNvSpPr txBox="1"/>
          <p:nvPr/>
        </p:nvSpPr>
        <p:spPr>
          <a:xfrm>
            <a:off x="702305" y="984806"/>
            <a:ext cx="39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Designed to remember past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81A7C-F17A-EB4C-AF54-CB6271878B0E}"/>
              </a:ext>
            </a:extLst>
          </p:cNvPr>
          <p:cNvSpPr txBox="1"/>
          <p:nvPr/>
        </p:nvSpPr>
        <p:spPr>
          <a:xfrm>
            <a:off x="2755098" y="316849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7DC54-98A8-DF44-82D4-2F993ED39E61}"/>
              </a:ext>
            </a:extLst>
          </p:cNvPr>
          <p:cNvSpPr txBox="1"/>
          <p:nvPr/>
        </p:nvSpPr>
        <p:spPr>
          <a:xfrm>
            <a:off x="2984488" y="142133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4327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Long Short Term Memory Net (LSTM)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D24CB90-8588-FF4E-B045-B0E9FAC9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1" y="3335600"/>
            <a:ext cx="6101414" cy="2294679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24F25D8-3972-C04D-99C5-7C505BCB7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406" y="1533248"/>
            <a:ext cx="4051460" cy="1516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A4A5D7-7706-E745-A517-AC4A363E9F3F}"/>
              </a:ext>
            </a:extLst>
          </p:cNvPr>
          <p:cNvSpPr txBox="1"/>
          <p:nvPr/>
        </p:nvSpPr>
        <p:spPr>
          <a:xfrm>
            <a:off x="429385" y="6430347"/>
            <a:ext cx="333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Understanding LSTM Network, Colah’s blog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E38D-AB46-8346-99EB-E36D9F5B6BE8}"/>
              </a:ext>
            </a:extLst>
          </p:cNvPr>
          <p:cNvSpPr txBox="1"/>
          <p:nvPr/>
        </p:nvSpPr>
        <p:spPr>
          <a:xfrm>
            <a:off x="429385" y="1999445"/>
            <a:ext cx="23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Here’s a regular recurrent neural net: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89D7A-751B-1D40-962C-89AAAC7CA9AB}"/>
              </a:ext>
            </a:extLst>
          </p:cNvPr>
          <p:cNvSpPr txBox="1"/>
          <p:nvPr/>
        </p:nvSpPr>
        <p:spPr>
          <a:xfrm>
            <a:off x="161967" y="4149571"/>
            <a:ext cx="25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LSTM neural net has a special internal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274BF-672F-5347-B241-02C6C65CECCE}"/>
              </a:ext>
            </a:extLst>
          </p:cNvPr>
          <p:cNvSpPr txBox="1"/>
          <p:nvPr/>
        </p:nvSpPr>
        <p:spPr>
          <a:xfrm>
            <a:off x="161966" y="1045631"/>
            <a:ext cx="72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Designed to remember past information over a long time horizon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8C749-C096-A14E-A863-4FCD4F086643}"/>
              </a:ext>
            </a:extLst>
          </p:cNvPr>
          <p:cNvSpPr txBox="1"/>
          <p:nvPr/>
        </p:nvSpPr>
        <p:spPr>
          <a:xfrm>
            <a:off x="4616142" y="3223818"/>
            <a:ext cx="81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How much of the old info to remember or forget [0,1]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C68141-2CA9-F743-96B5-DFD8D3E91A1E}"/>
              </a:ext>
            </a:extLst>
          </p:cNvPr>
          <p:cNvCxnSpPr>
            <a:cxnSpLocks/>
          </p:cNvCxnSpPr>
          <p:nvPr/>
        </p:nvCxnSpPr>
        <p:spPr>
          <a:xfrm>
            <a:off x="5021346" y="3789675"/>
            <a:ext cx="67763" cy="34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52B213-F92B-D448-B2CA-ECABD7A413B9}"/>
              </a:ext>
            </a:extLst>
          </p:cNvPr>
          <p:cNvSpPr txBox="1"/>
          <p:nvPr/>
        </p:nvSpPr>
        <p:spPr>
          <a:xfrm>
            <a:off x="2558713" y="3510922"/>
            <a:ext cx="170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Ongoing memory state on a “conveyor belt” running through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F8445-2B87-9740-BC9D-58EE212D95C2}"/>
              </a:ext>
            </a:extLst>
          </p:cNvPr>
          <p:cNvCxnSpPr>
            <a:cxnSpLocks/>
          </p:cNvCxnSpPr>
          <p:nvPr/>
        </p:nvCxnSpPr>
        <p:spPr>
          <a:xfrm>
            <a:off x="4149980" y="3805609"/>
            <a:ext cx="554450" cy="34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24B0B6-36BC-8F4F-A4DF-DAD85B7EF703}"/>
              </a:ext>
            </a:extLst>
          </p:cNvPr>
          <p:cNvSpPr txBox="1"/>
          <p:nvPr/>
        </p:nvSpPr>
        <p:spPr>
          <a:xfrm>
            <a:off x="5482109" y="3400678"/>
            <a:ext cx="81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 in new info if it helps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4972BE-7599-674A-B97F-EB73FCD6D3E7}"/>
              </a:ext>
            </a:extLst>
          </p:cNvPr>
          <p:cNvCxnSpPr>
            <a:cxnSpLocks/>
          </p:cNvCxnSpPr>
          <p:nvPr/>
        </p:nvCxnSpPr>
        <p:spPr>
          <a:xfrm flipH="1">
            <a:off x="5732342" y="3739232"/>
            <a:ext cx="123439" cy="39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CEEF8E-7DB0-CD44-B69F-BC69AD92DD1D}"/>
              </a:ext>
            </a:extLst>
          </p:cNvPr>
          <p:cNvSpPr txBox="1"/>
          <p:nvPr/>
        </p:nvSpPr>
        <p:spPr>
          <a:xfrm>
            <a:off x="6542750" y="3498499"/>
            <a:ext cx="11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 some of the ongoing memory to the neural net 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A3C18C-5B5A-024C-826F-BD63726807DD}"/>
              </a:ext>
            </a:extLst>
          </p:cNvPr>
          <p:cNvCxnSpPr>
            <a:cxnSpLocks/>
          </p:cNvCxnSpPr>
          <p:nvPr/>
        </p:nvCxnSpPr>
        <p:spPr>
          <a:xfrm flipH="1">
            <a:off x="6369269" y="3934942"/>
            <a:ext cx="422517" cy="5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D8B545-5AEB-7248-AF22-47A638FE5B0B}"/>
              </a:ext>
            </a:extLst>
          </p:cNvPr>
          <p:cNvSpPr txBox="1"/>
          <p:nvPr/>
        </p:nvSpPr>
        <p:spPr>
          <a:xfrm>
            <a:off x="3736315" y="5316972"/>
            <a:ext cx="11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Regular RNN output to the next iteration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9F185-36E6-454A-82E6-9A3901CC505E}"/>
              </a:ext>
            </a:extLst>
          </p:cNvPr>
          <p:cNvCxnSpPr>
            <a:cxnSpLocks/>
          </p:cNvCxnSpPr>
          <p:nvPr/>
        </p:nvCxnSpPr>
        <p:spPr>
          <a:xfrm flipV="1">
            <a:off x="4572000" y="4970045"/>
            <a:ext cx="132430" cy="34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5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1834"/>
            <a:ext cx="8207542" cy="5146205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Risk management</a:t>
            </a:r>
            <a:r>
              <a:rPr lang="en-US" sz="2600" dirty="0">
                <a:solidFill>
                  <a:schemeClr val="tx1"/>
                </a:solidFill>
              </a:rPr>
              <a:t> is the process of identifying, assessing and controlling threats to an organization. These threats, or risks, could stem from a wide variety of sources, including financial uncertainty, legal liabilities, strategic management errors, accidents and natural disasters.</a:t>
            </a:r>
          </a:p>
          <a:p>
            <a:r>
              <a:rPr lang="en-US" sz="2600" dirty="0">
                <a:solidFill>
                  <a:schemeClr val="tx1"/>
                </a:solidFill>
              </a:rPr>
              <a:t>Classic risk management areas include fraud, credit risk, portfolio losses, legal risk, reputational risk</a:t>
            </a:r>
          </a:p>
          <a:p>
            <a:r>
              <a:rPr lang="en-US" sz="2600" dirty="0">
                <a:solidFill>
                  <a:schemeClr val="tx1"/>
                </a:solidFill>
              </a:rPr>
              <a:t>Many companies have a Chief Risk Officer who oversees all corporate risk areas, primarily financial risk (credit and fraud).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 company will typically </a:t>
            </a:r>
            <a:r>
              <a:rPr lang="en-US" sz="2600" i="1" dirty="0">
                <a:solidFill>
                  <a:schemeClr val="tx1"/>
                </a:solidFill>
              </a:rPr>
              <a:t>stress test </a:t>
            </a:r>
            <a:r>
              <a:rPr lang="en-US" sz="2600" dirty="0">
                <a:solidFill>
                  <a:schemeClr val="tx1"/>
                </a:solidFill>
              </a:rPr>
              <a:t>their business. Consider what would happen under a variety of bad scenarios (bad economy, natural disaster…)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There are many decision tools including scores and forecasts for fraud, credit losses, bankruptcies, collections, all on both individual and portfolio levels.</a:t>
            </a:r>
          </a:p>
          <a:p>
            <a:r>
              <a:rPr lang="en-US" sz="2600" dirty="0">
                <a:solidFill>
                  <a:schemeClr val="tx1"/>
                </a:solidFill>
              </a:rPr>
              <a:t>Decisions made: account openings/closings, credit line increases, over-the-limit authorization, input to interest rates, cash advances, general transaction approval, portfolio loss exposure, funds financing, loss reserves, expand portfolios, contract or expand exposure…</a:t>
            </a:r>
          </a:p>
          <a:p>
            <a:r>
              <a:rPr lang="en-US" sz="2600" dirty="0">
                <a:solidFill>
                  <a:schemeClr val="tx1"/>
                </a:solidFill>
              </a:rPr>
              <a:t>Generally there is a healthy conflict between risk management and marketing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Risk Management in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755" y="6418039"/>
            <a:ext cx="719245" cy="365125"/>
          </a:xfrm>
          <a:prstGeom prst="rect">
            <a:avLst/>
          </a:prstGeom>
        </p:spPr>
        <p:txBody>
          <a:bodyPr/>
          <a:lstStyle/>
          <a:p>
            <a:fld id="{2507ED02-A486-41EA-9F0C-707F137916FC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6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1834"/>
            <a:ext cx="7745506" cy="48307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U.S. credit models regulated under FCRA (1970) and ECOA (1974)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Fraud models regulated under GLBA (1999)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Can’t use protected class information to deny credit. Protected classes include </a:t>
            </a:r>
            <a:r>
              <a:rPr lang="en-US" sz="2000" i="1" dirty="0">
                <a:solidFill>
                  <a:schemeClr val="tx1"/>
                </a:solidFill>
              </a:rPr>
              <a:t>race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gender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religion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age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marital status, disability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Disparate Treatment </a:t>
            </a:r>
            <a:r>
              <a:rPr lang="en-US" sz="2000" dirty="0">
                <a:solidFill>
                  <a:schemeClr val="tx1"/>
                </a:solidFill>
              </a:rPr>
              <a:t>– can’t use any variable built from information about a protected class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Disparate Impact </a:t>
            </a:r>
            <a:r>
              <a:rPr lang="en-US" sz="2000" dirty="0">
                <a:solidFill>
                  <a:schemeClr val="tx1"/>
                </a:solidFill>
              </a:rPr>
              <a:t>- even if no protected class variables are used, the model still can’t have differentiated treatment on a protected class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Modelers know not to explicitly use any field about a protected class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Modelers work with business lead, client, lawyers, regulators to maximize model performance and minimize disparate impact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Business Models Must Be Compliant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755" y="6418039"/>
            <a:ext cx="719245" cy="365125"/>
          </a:xfrm>
          <a:prstGeom prst="rect">
            <a:avLst/>
          </a:prstGeom>
        </p:spPr>
        <p:txBody>
          <a:bodyPr/>
          <a:lstStyle/>
          <a:p>
            <a:fld id="{2507ED02-A486-41EA-9F0C-707F137916FC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2A6-BB6F-E14A-B59F-EB8493A7A258}"/>
              </a:ext>
            </a:extLst>
          </p:cNvPr>
          <p:cNvSpPr txBox="1"/>
          <p:nvPr/>
        </p:nvSpPr>
        <p:spPr>
          <a:xfrm>
            <a:off x="1755648" y="4431792"/>
            <a:ext cx="223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do we do?</a:t>
            </a:r>
          </a:p>
        </p:txBody>
      </p:sp>
    </p:spTree>
    <p:extLst>
      <p:ext uri="{BB962C8B-B14F-4D97-AF65-F5344CB8AC3E}">
        <p14:creationId xmlns:p14="http://schemas.microsoft.com/office/powerpoint/2010/main" val="2959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45" y="154144"/>
            <a:ext cx="866377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Stepwise Selection Can Give Different Results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2118" y="6384860"/>
            <a:ext cx="2057400" cy="365125"/>
          </a:xfrm>
        </p:spPr>
        <p:txBody>
          <a:bodyPr/>
          <a:lstStyle/>
          <a:p>
            <a:fld id="{88CD9788-50B9-FE4F-BD86-303CACCBE7E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8D8EA-CD6B-1A46-A402-AE47A90EC2E0}"/>
              </a:ext>
            </a:extLst>
          </p:cNvPr>
          <p:cNvSpPr txBox="1"/>
          <p:nvPr/>
        </p:nvSpPr>
        <p:spPr>
          <a:xfrm>
            <a:off x="451485" y="1479707"/>
            <a:ext cx="824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Particularly with small data sets, stepwise selection can give quite different results with different runs on the same data. Why? What should you do?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40502-C300-FE4F-AFF7-08E6D858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365"/>
            <a:ext cx="9144000" cy="3489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5E0656-EB79-504A-BF3C-EC56FA2507BB}"/>
              </a:ext>
            </a:extLst>
          </p:cNvPr>
          <p:cNvSpPr txBox="1"/>
          <p:nvPr/>
        </p:nvSpPr>
        <p:spPr>
          <a:xfrm>
            <a:off x="3455044" y="6565356"/>
            <a:ext cx="484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and 5 are both important but strongly correlated. Only need one of them.</a:t>
            </a:r>
          </a:p>
        </p:txBody>
      </p:sp>
    </p:spTree>
    <p:extLst>
      <p:ext uri="{BB962C8B-B14F-4D97-AF65-F5344CB8AC3E}">
        <p14:creationId xmlns:p14="http://schemas.microsoft.com/office/powerpoint/2010/main" val="274112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609EB0B-5311-6646-97DC-8FAD9FEB03D8}"/>
              </a:ext>
            </a:extLst>
          </p:cNvPr>
          <p:cNvSpPr txBox="1"/>
          <p:nvPr/>
        </p:nvSpPr>
        <p:spPr>
          <a:xfrm flipH="1">
            <a:off x="4768985" y="1521762"/>
            <a:ext cx="105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Baseline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69" y="76200"/>
            <a:ext cx="8657531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Modify Models to Minimize Disparate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755" y="6418039"/>
            <a:ext cx="719245" cy="365125"/>
          </a:xfrm>
          <a:prstGeom prst="rect">
            <a:avLst/>
          </a:prstGeom>
        </p:spPr>
        <p:txBody>
          <a:bodyPr/>
          <a:lstStyle/>
          <a:p>
            <a:fld id="{2507ED02-A486-41EA-9F0C-707F137916FC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AB7C3-4CF6-7A4D-90D8-9A6C83B8871D}"/>
              </a:ext>
            </a:extLst>
          </p:cNvPr>
          <p:cNvSpPr/>
          <p:nvPr/>
        </p:nvSpPr>
        <p:spPr>
          <a:xfrm flipH="1">
            <a:off x="2005583" y="1469136"/>
            <a:ext cx="3748239" cy="303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C7595-DBA3-F94F-BC9B-76EC88EA2A16}"/>
              </a:ext>
            </a:extLst>
          </p:cNvPr>
          <p:cNvSpPr txBox="1"/>
          <p:nvPr/>
        </p:nvSpPr>
        <p:spPr>
          <a:xfrm>
            <a:off x="128031" y="2281456"/>
            <a:ext cx="177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Goodness</a:t>
            </a:r>
          </a:p>
          <a:p>
            <a:pPr algn="ctr"/>
            <a:r>
              <a:rPr lang="en-US" dirty="0"/>
              <a:t>KS, FDR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5ED91-3104-6D4D-A661-9520453E4C5E}"/>
              </a:ext>
            </a:extLst>
          </p:cNvPr>
          <p:cNvSpPr txBox="1"/>
          <p:nvPr/>
        </p:nvSpPr>
        <p:spPr>
          <a:xfrm flipH="1">
            <a:off x="2424106" y="4583277"/>
            <a:ext cx="283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Amount of Disparate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8AF57-7DB8-5B4D-BD41-89EF934FFAF9}"/>
              </a:ext>
            </a:extLst>
          </p:cNvPr>
          <p:cNvSpPr txBox="1"/>
          <p:nvPr/>
        </p:nvSpPr>
        <p:spPr>
          <a:xfrm flipH="1">
            <a:off x="1376771" y="13506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55E12-1F71-8A47-9729-A1732DE81B2B}"/>
              </a:ext>
            </a:extLst>
          </p:cNvPr>
          <p:cNvSpPr txBox="1"/>
          <p:nvPr/>
        </p:nvSpPr>
        <p:spPr>
          <a:xfrm flipH="1">
            <a:off x="1424733" y="4227945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D750C-7A5D-114E-94D2-C6FD04FD32BC}"/>
              </a:ext>
            </a:extLst>
          </p:cNvPr>
          <p:cNvSpPr txBox="1"/>
          <p:nvPr/>
        </p:nvSpPr>
        <p:spPr>
          <a:xfrm flipH="1">
            <a:off x="1892598" y="4629028"/>
            <a:ext cx="44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77F1C-41BC-C64C-9137-345C85E15AE1}"/>
              </a:ext>
            </a:extLst>
          </p:cNvPr>
          <p:cNvSpPr txBox="1"/>
          <p:nvPr/>
        </p:nvSpPr>
        <p:spPr>
          <a:xfrm flipH="1">
            <a:off x="5465184" y="465950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BF115-30C8-BC4C-8AD0-960E691E554D}"/>
              </a:ext>
            </a:extLst>
          </p:cNvPr>
          <p:cNvSpPr txBox="1"/>
          <p:nvPr/>
        </p:nvSpPr>
        <p:spPr>
          <a:xfrm>
            <a:off x="5753822" y="2294918"/>
            <a:ext cx="317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Want high model goodness, </a:t>
            </a:r>
          </a:p>
          <a:p>
            <a:pPr algn="ctr"/>
            <a:r>
              <a:rPr lang="en-US" dirty="0"/>
              <a:t>low disparate impact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D3318B-B6D4-254F-B4B0-9CA7EFE5D913}"/>
              </a:ext>
            </a:extLst>
          </p:cNvPr>
          <p:cNvSpPr/>
          <p:nvPr/>
        </p:nvSpPr>
        <p:spPr>
          <a:xfrm flipH="1">
            <a:off x="4799513" y="1817734"/>
            <a:ext cx="130831" cy="134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60FC38-8A6C-7D4A-BE08-33E5BF0FB75D}"/>
              </a:ext>
            </a:extLst>
          </p:cNvPr>
          <p:cNvCxnSpPr>
            <a:cxnSpLocks/>
          </p:cNvCxnSpPr>
          <p:nvPr/>
        </p:nvCxnSpPr>
        <p:spPr>
          <a:xfrm flipH="1">
            <a:off x="2502861" y="1884790"/>
            <a:ext cx="2360517" cy="2448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FB690C-C941-1642-A173-F7BBF2F59731}"/>
              </a:ext>
            </a:extLst>
          </p:cNvPr>
          <p:cNvCxnSpPr>
            <a:cxnSpLocks/>
          </p:cNvCxnSpPr>
          <p:nvPr/>
        </p:nvCxnSpPr>
        <p:spPr>
          <a:xfrm flipH="1">
            <a:off x="2480510" y="1882796"/>
            <a:ext cx="2382868" cy="1196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B88C25-EDC8-024B-8508-1B6A3945E19C}"/>
              </a:ext>
            </a:extLst>
          </p:cNvPr>
          <p:cNvSpPr txBox="1"/>
          <p:nvPr/>
        </p:nvSpPr>
        <p:spPr>
          <a:xfrm flipH="1">
            <a:off x="2822421" y="3859664"/>
            <a:ext cx="86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offending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3646F-A6E2-4040-B3E0-D7487861618B}"/>
              </a:ext>
            </a:extLst>
          </p:cNvPr>
          <p:cNvSpPr txBox="1"/>
          <p:nvPr/>
        </p:nvSpPr>
        <p:spPr>
          <a:xfrm flipH="1">
            <a:off x="1996899" y="2316853"/>
            <a:ext cx="104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variables</a:t>
            </a:r>
          </a:p>
          <a:p>
            <a:pPr algn="ctr"/>
            <a:r>
              <a:rPr lang="en-US" sz="1200" dirty="0"/>
              <a:t>and retrain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17A7E84-655D-5744-86F7-DE3FC78C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3" y="5091071"/>
            <a:ext cx="8082325" cy="14559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Avoid all protected class info when building variables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BISG* to infer racial disparate impact caused by each model variable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Remove offending variables and retrain the model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278B-1E74-1642-A951-8D95D51227D9}"/>
              </a:ext>
            </a:extLst>
          </p:cNvPr>
          <p:cNvSpPr txBox="1"/>
          <p:nvPr/>
        </p:nvSpPr>
        <p:spPr>
          <a:xfrm>
            <a:off x="797436" y="6462101"/>
            <a:ext cx="713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*BISG – Bayesian Improved Surname Geocoding – use census data with last names to infer race on each record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7A7CA-0D07-074B-91C2-40C54055F061}"/>
              </a:ext>
            </a:extLst>
          </p:cNvPr>
          <p:cNvSpPr txBox="1"/>
          <p:nvPr/>
        </p:nvSpPr>
        <p:spPr>
          <a:xfrm>
            <a:off x="3935441" y="1621251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must lower DI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95B78F-5A53-2343-9A63-7408FED49DAD}"/>
              </a:ext>
            </a:extLst>
          </p:cNvPr>
          <p:cNvCxnSpPr>
            <a:cxnSpLocks/>
          </p:cNvCxnSpPr>
          <p:nvPr/>
        </p:nvCxnSpPr>
        <p:spPr>
          <a:xfrm flipH="1">
            <a:off x="4194048" y="1878694"/>
            <a:ext cx="524256" cy="0"/>
          </a:xfrm>
          <a:prstGeom prst="straightConnector1">
            <a:avLst/>
          </a:prstGeom>
          <a:ln>
            <a:solidFill>
              <a:srgbClr val="DD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2B080A-B459-9746-81B5-226B765178FD}"/>
              </a:ext>
            </a:extLst>
          </p:cNvPr>
          <p:cNvCxnSpPr>
            <a:cxnSpLocks/>
          </p:cNvCxnSpPr>
          <p:nvPr/>
        </p:nvCxnSpPr>
        <p:spPr>
          <a:xfrm flipV="1">
            <a:off x="2493191" y="3110127"/>
            <a:ext cx="0" cy="120597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Help With Project 2/ Talk About Exam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9" y="595087"/>
            <a:ext cx="8607495" cy="3175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Each ML Method Has An Objective Function and Learning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65" y="1759221"/>
            <a:ext cx="1642286" cy="18857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5C57DE1-5E28-594A-BB18-26EF9E5D3A0F}"/>
              </a:ext>
            </a:extLst>
          </p:cNvPr>
          <p:cNvGrpSpPr/>
          <p:nvPr/>
        </p:nvGrpSpPr>
        <p:grpSpPr>
          <a:xfrm>
            <a:off x="394717" y="1965960"/>
            <a:ext cx="5651666" cy="1338828"/>
            <a:chOff x="686701" y="2182441"/>
            <a:chExt cx="5651666" cy="1338828"/>
          </a:xfrm>
        </p:grpSpPr>
        <p:sp>
          <p:nvSpPr>
            <p:cNvPr id="7" name="TextBox 6"/>
            <p:cNvSpPr txBox="1"/>
            <p:nvPr/>
          </p:nvSpPr>
          <p:spPr>
            <a:xfrm>
              <a:off x="686701" y="2182441"/>
              <a:ext cx="4031873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dirty="0"/>
                <a:t>Loss/error term		   can be  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MSE: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Logistic error: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02" y="2387933"/>
              <a:ext cx="1161143" cy="1885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224" y="2755512"/>
              <a:ext cx="1609143" cy="2148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795" y="3174137"/>
              <a:ext cx="3828572" cy="21828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49271" y="1293129"/>
            <a:ext cx="661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Objective function </a:t>
            </a:r>
            <a:r>
              <a:rPr lang="en-US" sz="1800" dirty="0"/>
              <a:t>is typically a Loss term (error) plus Regularization: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3323" y="2177402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396" y="21566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Regularization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095" y="5504363"/>
            <a:ext cx="780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Each modeling method also has a set of </a:t>
            </a:r>
            <a:r>
              <a:rPr lang="en-US" sz="1800" b="1" dirty="0"/>
              <a:t>training rules </a:t>
            </a:r>
            <a:r>
              <a:rPr lang="en-US" sz="1800" dirty="0"/>
              <a:t>to adjust the parameters </a:t>
            </a:r>
            <a:r>
              <a:rPr lang="en-US" sz="1800" b="1" dirty="0"/>
              <a:t>a</a:t>
            </a:r>
            <a:r>
              <a:rPr lang="en-US" sz="1800" dirty="0"/>
              <a:t>: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79105" y="1981417"/>
            <a:ext cx="101549" cy="2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58996" y="1976893"/>
            <a:ext cx="92699" cy="20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5880" y="1312531"/>
            <a:ext cx="1097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adjustable parameters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964015" y="1523868"/>
            <a:ext cx="614363" cy="39809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394717" y="3333888"/>
            <a:ext cx="8115940" cy="184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The regularization term minimizes model complexity by minimizing the parameters </a:t>
            </a:r>
            <a:r>
              <a:rPr lang="en-US" sz="1800" b="1" dirty="0"/>
              <a:t>a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Can use a variety of regularization forms, e.g.</a:t>
            </a:r>
          </a:p>
          <a:p>
            <a:pPr marL="214313" indent="-214313"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L1 norm (Lasso):</a:t>
            </a:r>
          </a:p>
          <a:p>
            <a:pPr marL="214313" indent="-214313"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L2 norm (Ridge):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F1DA80-E700-1D48-B22E-37056A724E71}"/>
              </a:ext>
            </a:extLst>
          </p:cNvPr>
          <p:cNvGrpSpPr/>
          <p:nvPr/>
        </p:nvGrpSpPr>
        <p:grpSpPr>
          <a:xfrm>
            <a:off x="2910019" y="5972894"/>
            <a:ext cx="3033141" cy="634113"/>
            <a:chOff x="2309743" y="5068307"/>
            <a:chExt cx="3033141" cy="634113"/>
          </a:xfrm>
        </p:grpSpPr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743" y="5068307"/>
              <a:ext cx="3033141" cy="429714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3246281" y="5386131"/>
              <a:ext cx="136173" cy="11189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58082" y="547158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Learning rate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846BE85-EFB5-3F4A-BE86-BA0B30FD5492}"/>
              </a:ext>
            </a:extLst>
          </p:cNvPr>
          <p:cNvSpPr txBox="1"/>
          <p:nvPr/>
        </p:nvSpPr>
        <p:spPr>
          <a:xfrm>
            <a:off x="2339147" y="5276429"/>
            <a:ext cx="12779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Regularization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D10EF7-E654-4A42-8CBC-9C7380AE7AE2}"/>
              </a:ext>
            </a:extLst>
          </p:cNvPr>
          <p:cNvCxnSpPr>
            <a:cxnSpLocks/>
          </p:cNvCxnSpPr>
          <p:nvPr/>
        </p:nvCxnSpPr>
        <p:spPr>
          <a:xfrm flipH="1">
            <a:off x="2806460" y="5120676"/>
            <a:ext cx="194648" cy="179288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4C4C29-C49C-5845-A8C8-DB6473C3D6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5665" y="4505365"/>
            <a:ext cx="3603905" cy="207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4FD9F1-4CF9-474F-B1BE-9941DF92B2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6551" y="4876724"/>
            <a:ext cx="3267615" cy="2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36" y="86489"/>
            <a:ext cx="8686799" cy="66357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Ridge Regression (Tikhonov Regularization)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AD9E5-CDF9-7B45-B86C-D33D0A9F12DF}"/>
              </a:ext>
            </a:extLst>
          </p:cNvPr>
          <p:cNvSpPr txBox="1"/>
          <p:nvPr/>
        </p:nvSpPr>
        <p:spPr>
          <a:xfrm>
            <a:off x="423096" y="1146604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linear regression: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C30F3-F680-6A45-A4A0-98B07041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57" y="1549419"/>
            <a:ext cx="1091508" cy="30680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EA740FA-CE3F-7E41-8DD9-E4878301C786}"/>
              </a:ext>
            </a:extLst>
          </p:cNvPr>
          <p:cNvGrpSpPr/>
          <p:nvPr/>
        </p:nvGrpSpPr>
        <p:grpSpPr>
          <a:xfrm>
            <a:off x="5869563" y="1024421"/>
            <a:ext cx="2713536" cy="1296835"/>
            <a:chOff x="5588445" y="898297"/>
            <a:chExt cx="2713536" cy="129683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4A429-C4A3-9243-B1EC-D5E5769BA083}"/>
                </a:ext>
              </a:extLst>
            </p:cNvPr>
            <p:cNvGrpSpPr/>
            <p:nvPr/>
          </p:nvGrpSpPr>
          <p:grpSpPr>
            <a:xfrm>
              <a:off x="6457950" y="898297"/>
              <a:ext cx="1232297" cy="1296835"/>
              <a:chOff x="1183365" y="2316831"/>
              <a:chExt cx="1232297" cy="129683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6DDA1E-76CB-6B48-AFB5-D730FBCA2048}"/>
                  </a:ext>
                </a:extLst>
              </p:cNvPr>
              <p:cNvGrpSpPr/>
              <p:nvPr/>
            </p:nvGrpSpPr>
            <p:grpSpPr>
              <a:xfrm>
                <a:off x="1264596" y="2316831"/>
                <a:ext cx="1151066" cy="1296835"/>
                <a:chOff x="1264596" y="2316831"/>
                <a:chExt cx="1151066" cy="12968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A7A7E74-9FE7-D54A-AAB4-F261404F773C}"/>
                    </a:ext>
                  </a:extLst>
                </p:cNvPr>
                <p:cNvGrpSpPr/>
                <p:nvPr/>
              </p:nvGrpSpPr>
              <p:grpSpPr>
                <a:xfrm>
                  <a:off x="1264596" y="2316831"/>
                  <a:ext cx="1072797" cy="369332"/>
                  <a:chOff x="1264596" y="2316831"/>
                  <a:chExt cx="1072797" cy="369332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A81AA79-07B1-BA4B-AEE7-8B2D34F7BF34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596" y="2347609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ABA3650-686D-DB49-9B30-2804B3A1BD5B}"/>
                      </a:ext>
                    </a:extLst>
                  </p:cNvPr>
                  <p:cNvSpPr txBox="1"/>
                  <p:nvPr/>
                </p:nvSpPr>
                <p:spPr>
                  <a:xfrm>
                    <a:off x="1516301" y="231683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  .  .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7780D91-DC9E-4D43-B0A0-EE6589BB3366}"/>
                      </a:ext>
                    </a:extLst>
                  </p:cNvPr>
                  <p:cNvSpPr txBox="1"/>
                  <p:nvPr/>
                </p:nvSpPr>
                <p:spPr>
                  <a:xfrm>
                    <a:off x="2013265" y="2347609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i="1" baseline="-250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US" sz="1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711DB74-65CB-A14C-A7B9-9CE8AF1E7703}"/>
                    </a:ext>
                  </a:extLst>
                </p:cNvPr>
                <p:cNvGrpSpPr/>
                <p:nvPr/>
              </p:nvGrpSpPr>
              <p:grpSpPr>
                <a:xfrm>
                  <a:off x="1264596" y="3244334"/>
                  <a:ext cx="1072797" cy="369332"/>
                  <a:chOff x="1264596" y="3244334"/>
                  <a:chExt cx="1072797" cy="369332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7790D0D-1A01-BC43-B949-B167A351CB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596" y="327511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4CF2436-3785-6849-8947-667FDA5C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6301" y="3244334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  .  .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EEFC170-050B-BD45-A501-7E464A80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013265" y="327511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i="1" baseline="-250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US" sz="1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75FBF4-37B4-E244-9677-AF9D282A311A}"/>
                    </a:ext>
                  </a:extLst>
                </p:cNvPr>
                <p:cNvSpPr txBox="1"/>
                <p:nvPr/>
              </p:nvSpPr>
              <p:spPr>
                <a:xfrm rot="5400000">
                  <a:off x="1946302" y="281300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 .  .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80155E1-86C2-5442-BE5F-649F716AFE62}"/>
                    </a:ext>
                  </a:extLst>
                </p:cNvPr>
                <p:cNvSpPr txBox="1"/>
                <p:nvPr/>
              </p:nvSpPr>
              <p:spPr>
                <a:xfrm rot="5400000">
                  <a:off x="1190508" y="281300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 .  .</a:t>
                  </a:r>
                </a:p>
              </p:txBody>
            </p:sp>
          </p:grpSp>
          <p:sp>
            <p:nvSpPr>
              <p:cNvPr id="23" name="Double Bracket 22">
                <a:extLst>
                  <a:ext uri="{FF2B5EF4-FFF2-40B4-BE49-F238E27FC236}">
                    <a16:creationId xmlns:a16="http://schemas.microsoft.com/office/drawing/2014/main" id="{4CD51880-451B-A94B-935E-D9E5315AF676}"/>
                  </a:ext>
                </a:extLst>
              </p:cNvPr>
              <p:cNvSpPr/>
              <p:nvPr/>
            </p:nvSpPr>
            <p:spPr>
              <a:xfrm>
                <a:off x="1183365" y="2372690"/>
                <a:ext cx="1232170" cy="124097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3968EF-F6CF-174F-A23B-3D9FEBA0A230}"/>
                  </a:ext>
                </a:extLst>
              </p:cNvPr>
              <p:cNvSpPr txBox="1"/>
              <p:nvPr/>
            </p:nvSpPr>
            <p:spPr>
              <a:xfrm>
                <a:off x="1626967" y="2734416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B422D5-6F4D-3A49-AFBD-5AD7146AE759}"/>
                </a:ext>
              </a:extLst>
            </p:cNvPr>
            <p:cNvGrpSpPr/>
            <p:nvPr/>
          </p:nvGrpSpPr>
          <p:grpSpPr>
            <a:xfrm>
              <a:off x="7794671" y="898297"/>
              <a:ext cx="507310" cy="1270553"/>
              <a:chOff x="2666904" y="2347609"/>
              <a:chExt cx="507310" cy="127055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94A8C0-2553-6045-991F-A20DFDD7D609}"/>
                  </a:ext>
                </a:extLst>
              </p:cNvPr>
              <p:cNvSpPr txBox="1"/>
              <p:nvPr/>
            </p:nvSpPr>
            <p:spPr>
              <a:xfrm>
                <a:off x="2720525" y="2347609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39229D-9C78-9D44-8108-4229721E9E33}"/>
                  </a:ext>
                </a:extLst>
              </p:cNvPr>
              <p:cNvSpPr txBox="1"/>
              <p:nvPr/>
            </p:nvSpPr>
            <p:spPr>
              <a:xfrm>
                <a:off x="2720525" y="3282368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64559A-D360-E444-9CD6-F132E63F86CE}"/>
                  </a:ext>
                </a:extLst>
              </p:cNvPr>
              <p:cNvSpPr txBox="1"/>
              <p:nvPr/>
            </p:nvSpPr>
            <p:spPr>
              <a:xfrm rot="5400000">
                <a:off x="2641615" y="280575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  .  .</a:t>
                </a:r>
              </a:p>
            </p:txBody>
          </p:sp>
          <p:sp>
            <p:nvSpPr>
              <p:cNvPr id="28" name="Double Bracket 27">
                <a:extLst>
                  <a:ext uri="{FF2B5EF4-FFF2-40B4-BE49-F238E27FC236}">
                    <a16:creationId xmlns:a16="http://schemas.microsoft.com/office/drawing/2014/main" id="{8BF26ECF-0B51-BF4B-88D9-E168AF5DD17E}"/>
                  </a:ext>
                </a:extLst>
              </p:cNvPr>
              <p:cNvSpPr/>
              <p:nvPr/>
            </p:nvSpPr>
            <p:spPr>
              <a:xfrm>
                <a:off x="2666904" y="2377186"/>
                <a:ext cx="440987" cy="124097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5F4392-13CF-3643-B0A5-8A2ECCCBED2B}"/>
                  </a:ext>
                </a:extLst>
              </p:cNvPr>
              <p:cNvSpPr txBox="1"/>
              <p:nvPr/>
            </p:nvSpPr>
            <p:spPr>
              <a:xfrm>
                <a:off x="2801996" y="2734416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C2E639-23AF-BB4A-B190-7B8FB064000C}"/>
                </a:ext>
              </a:extLst>
            </p:cNvPr>
            <p:cNvGrpSpPr/>
            <p:nvPr/>
          </p:nvGrpSpPr>
          <p:grpSpPr>
            <a:xfrm>
              <a:off x="5588445" y="898297"/>
              <a:ext cx="491280" cy="1270553"/>
              <a:chOff x="2666904" y="2347609"/>
              <a:chExt cx="491280" cy="1270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237C68-16AF-5547-AD2D-E3217FC62AE5}"/>
                  </a:ext>
                </a:extLst>
              </p:cNvPr>
              <p:cNvSpPr txBox="1"/>
              <p:nvPr/>
            </p:nvSpPr>
            <p:spPr>
              <a:xfrm>
                <a:off x="2720525" y="2347609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A80AF5-197A-D848-861E-61BB79789DE8}"/>
                  </a:ext>
                </a:extLst>
              </p:cNvPr>
              <p:cNvSpPr txBox="1"/>
              <p:nvPr/>
            </p:nvSpPr>
            <p:spPr>
              <a:xfrm>
                <a:off x="2720525" y="3282368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80BA5F-28EA-DF46-9A2F-71A7ED6796FF}"/>
                  </a:ext>
                </a:extLst>
              </p:cNvPr>
              <p:cNvSpPr txBox="1"/>
              <p:nvPr/>
            </p:nvSpPr>
            <p:spPr>
              <a:xfrm rot="5400000">
                <a:off x="2641615" y="280575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  .  .</a:t>
                </a:r>
              </a:p>
            </p:txBody>
          </p:sp>
          <p:sp>
            <p:nvSpPr>
              <p:cNvPr id="36" name="Double Bracket 35">
                <a:extLst>
                  <a:ext uri="{FF2B5EF4-FFF2-40B4-BE49-F238E27FC236}">
                    <a16:creationId xmlns:a16="http://schemas.microsoft.com/office/drawing/2014/main" id="{2F17BDE6-F24E-564A-9D0E-DC939789E15A}"/>
                  </a:ext>
                </a:extLst>
              </p:cNvPr>
              <p:cNvSpPr/>
              <p:nvPr/>
            </p:nvSpPr>
            <p:spPr>
              <a:xfrm>
                <a:off x="2666904" y="2377186"/>
                <a:ext cx="440987" cy="124097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FA670-F1DC-E441-A18B-090FAD2513B2}"/>
                  </a:ext>
                </a:extLst>
              </p:cNvPr>
              <p:cNvSpPr txBox="1"/>
              <p:nvPr/>
            </p:nvSpPr>
            <p:spPr>
              <a:xfrm>
                <a:off x="2801996" y="273441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995FD5-51F1-CB49-8C4A-855C6562CAD9}"/>
                </a:ext>
              </a:extLst>
            </p:cNvPr>
            <p:cNvSpPr txBox="1"/>
            <p:nvPr/>
          </p:nvSpPr>
          <p:spPr>
            <a:xfrm>
              <a:off x="6090709" y="1331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AEB82C5-FFD6-C84B-8B3C-6CA96AB4B3CB}"/>
              </a:ext>
            </a:extLst>
          </p:cNvPr>
          <p:cNvSpPr txBox="1"/>
          <p:nvPr/>
        </p:nvSpPr>
        <p:spPr>
          <a:xfrm>
            <a:off x="317776" y="2717260"/>
            <a:ext cx="593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 the mean square error (MSE)                           gives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39AACE-1E69-2C49-BCD0-04F5267A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04" y="2761751"/>
            <a:ext cx="1178922" cy="2919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43E8CB5-C2EE-834F-BD84-D88479EFDE43}"/>
              </a:ext>
            </a:extLst>
          </p:cNvPr>
          <p:cNvSpPr txBox="1"/>
          <p:nvPr/>
        </p:nvSpPr>
        <p:spPr>
          <a:xfrm>
            <a:off x="4065648" y="1457394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matrix form: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ED2D67-FD3B-F24F-A740-8C309853E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34" y="2762347"/>
            <a:ext cx="2117522" cy="2791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07966D-B625-C440-829A-B947BCD9CAEB}"/>
              </a:ext>
            </a:extLst>
          </p:cNvPr>
          <p:cNvSpPr txBox="1"/>
          <p:nvPr/>
        </p:nvSpPr>
        <p:spPr>
          <a:xfrm>
            <a:off x="6391066" y="3031885"/>
            <a:ext cx="107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Typically close to singular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969AB45-80A7-D648-B2D6-36C34A416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034" y="3931255"/>
            <a:ext cx="1522394" cy="2713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283F2-6DF1-3843-95BE-0AAD93FB45E8}"/>
              </a:ext>
            </a:extLst>
          </p:cNvPr>
          <p:cNvSpPr txBox="1"/>
          <p:nvPr/>
        </p:nvSpPr>
        <p:spPr>
          <a:xfrm>
            <a:off x="166013" y="3876928"/>
            <a:ext cx="54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            is close to singular we add a “ridge” to it: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79C3622-A060-1F49-BD40-D315A8CB9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64" y="3946146"/>
            <a:ext cx="538126" cy="200233"/>
          </a:xfrm>
          <a:prstGeom prst="rect">
            <a:avLst/>
          </a:prstGeom>
        </p:spPr>
      </p:pic>
      <p:sp>
        <p:nvSpPr>
          <p:cNvPr id="51" name="Double Bracket 50">
            <a:extLst>
              <a:ext uri="{FF2B5EF4-FFF2-40B4-BE49-F238E27FC236}">
                <a16:creationId xmlns:a16="http://schemas.microsoft.com/office/drawing/2014/main" id="{005A83E3-8423-874C-A2B2-875A1E5C14F6}"/>
              </a:ext>
            </a:extLst>
          </p:cNvPr>
          <p:cNvSpPr/>
          <p:nvPr/>
        </p:nvSpPr>
        <p:spPr>
          <a:xfrm>
            <a:off x="7683657" y="3583586"/>
            <a:ext cx="1277537" cy="11521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8AAC27A-1FC0-7341-8631-7A0B6CC49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698" y="3672012"/>
            <a:ext cx="289091" cy="1180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4C08B87-804A-DF48-8357-265C2969B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098" y="3824412"/>
            <a:ext cx="289091" cy="1180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FED7FF-E756-3D47-B6EF-1409EE903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498" y="3976812"/>
            <a:ext cx="289091" cy="11807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B8872ED-4A6C-E947-989A-98EE53020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898" y="4129212"/>
            <a:ext cx="289091" cy="11807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013CAD5-1EDF-6A48-B7F8-DC6719D469C0}"/>
              </a:ext>
            </a:extLst>
          </p:cNvPr>
          <p:cNvSpPr txBox="1"/>
          <p:nvPr/>
        </p:nvSpPr>
        <p:spPr>
          <a:xfrm rot="2498586">
            <a:off x="8360588" y="42439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 .  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FF153-EC8F-2E4B-9B11-99DEB892312A}"/>
              </a:ext>
            </a:extLst>
          </p:cNvPr>
          <p:cNvSpPr txBox="1"/>
          <p:nvPr/>
        </p:nvSpPr>
        <p:spPr>
          <a:xfrm>
            <a:off x="339909" y="4970148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same as adding a term to the MSE for the minimization: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DAA064-49D7-5949-ACE8-3A85CED8DA0F}"/>
              </a:ext>
            </a:extLst>
          </p:cNvPr>
          <p:cNvSpPr txBox="1"/>
          <p:nvPr/>
        </p:nvSpPr>
        <p:spPr>
          <a:xfrm>
            <a:off x="6988575" y="565283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called the L</a:t>
            </a:r>
            <a:r>
              <a:rPr lang="en-US" baseline="-25000" dirty="0"/>
              <a:t>2 </a:t>
            </a:r>
            <a:r>
              <a:rPr lang="en-US" dirty="0"/>
              <a:t>norm</a:t>
            </a:r>
            <a:endParaRPr lang="en-US" baseline="-25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B1D868-02A5-044D-B320-CD249D16A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0295" y="5660733"/>
            <a:ext cx="1414170" cy="35354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67F173-1125-3842-B435-0690B599BF28}"/>
              </a:ext>
            </a:extLst>
          </p:cNvPr>
          <p:cNvSpPr txBox="1"/>
          <p:nvPr/>
        </p:nvSpPr>
        <p:spPr>
          <a:xfrm>
            <a:off x="290636" y="5652838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6F63C7-E67C-6346-9FB4-1FD78DCCE830}"/>
              </a:ext>
            </a:extLst>
          </p:cNvPr>
          <p:cNvSpPr txBox="1"/>
          <p:nvPr/>
        </p:nvSpPr>
        <p:spPr>
          <a:xfrm>
            <a:off x="4532343" y="565283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40E8EA0-FEC4-A642-9AD1-3DE50A5F7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1238" y="4828045"/>
            <a:ext cx="849539" cy="18047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9A63115-71B1-2E48-A9DF-B7CF6E87E522}"/>
              </a:ext>
            </a:extLst>
          </p:cNvPr>
          <p:cNvSpPr txBox="1"/>
          <p:nvPr/>
        </p:nvSpPr>
        <p:spPr>
          <a:xfrm>
            <a:off x="554448" y="6305351"/>
            <a:ext cx="738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make the MSE small along with the number/sizes of the coefficients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D375466-79EA-4B4E-9289-D17A53F8C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9328" y="5608194"/>
            <a:ext cx="2750631" cy="3962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C42018-DC18-CD48-AC7A-760C87C59EBF}"/>
              </a:ext>
            </a:extLst>
          </p:cNvPr>
          <p:cNvSpPr/>
          <p:nvPr/>
        </p:nvSpPr>
        <p:spPr>
          <a:xfrm>
            <a:off x="4000787" y="6127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dirty="0">
                <a:solidFill>
                  <a:srgbClr val="222222"/>
                </a:solidFill>
                <a:latin typeface="Arial" panose="020B0604020202020204" pitchFamily="34" charset="0"/>
              </a:rPr>
              <a:t>Ти́хонов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36" y="86489"/>
            <a:ext cx="8686799" cy="6635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Regularization for 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5</a:t>
            </a:fld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7F173-1125-3842-B435-0690B599BF28}"/>
              </a:ext>
            </a:extLst>
          </p:cNvPr>
          <p:cNvSpPr txBox="1"/>
          <p:nvPr/>
        </p:nvSpPr>
        <p:spPr>
          <a:xfrm>
            <a:off x="459255" y="1541281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 regression</a:t>
            </a:r>
            <a:r>
              <a:rPr lang="en-US" dirty="0"/>
              <a:t>: Minimize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216376-FA61-CA43-B418-584A19411481}"/>
              </a:ext>
            </a:extLst>
          </p:cNvPr>
          <p:cNvGrpSpPr/>
          <p:nvPr/>
        </p:nvGrpSpPr>
        <p:grpSpPr>
          <a:xfrm>
            <a:off x="4398280" y="2092515"/>
            <a:ext cx="3842282" cy="369332"/>
            <a:chOff x="4584225" y="2092515"/>
            <a:chExt cx="384228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DAA064-49D7-5949-ACE8-3A85CED8DA0F}"/>
                </a:ext>
              </a:extLst>
            </p:cNvPr>
            <p:cNvSpPr txBox="1"/>
            <p:nvPr/>
          </p:nvSpPr>
          <p:spPr>
            <a:xfrm>
              <a:off x="6959439" y="209251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 the L</a:t>
              </a:r>
              <a:r>
                <a:rPr lang="en-US" baseline="-25000" dirty="0"/>
                <a:t>2 </a:t>
              </a:r>
              <a:r>
                <a:rPr lang="en-US" dirty="0"/>
                <a:t>norm</a:t>
              </a:r>
              <a:endParaRPr lang="en-US" baseline="-25000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1B1D868-02A5-044D-B320-CD249D16A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6436" y="2100410"/>
              <a:ext cx="1414170" cy="35354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6F63C7-E67C-6346-9FB4-1FD78DCCE830}"/>
                </a:ext>
              </a:extLst>
            </p:cNvPr>
            <p:cNvSpPr txBox="1"/>
            <p:nvPr/>
          </p:nvSpPr>
          <p:spPr>
            <a:xfrm>
              <a:off x="4584225" y="2092515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9A63115-71B1-2E48-A9DF-B7CF6E87E522}"/>
              </a:ext>
            </a:extLst>
          </p:cNvPr>
          <p:cNvSpPr txBox="1"/>
          <p:nvPr/>
        </p:nvSpPr>
        <p:spPr>
          <a:xfrm>
            <a:off x="366126" y="5393627"/>
            <a:ext cx="841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these methods minimize the MSE along with the number/sizes of the coefficients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Regularization is an </a:t>
            </a:r>
            <a:r>
              <a:rPr lang="en-US" i="1" dirty="0"/>
              <a:t>embedded</a:t>
            </a:r>
            <a:r>
              <a:rPr lang="en-US" dirty="0"/>
              <a:t> feature selection method.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F776BC-AB75-6944-8532-EC330F3F85A8}"/>
              </a:ext>
            </a:extLst>
          </p:cNvPr>
          <p:cNvSpPr txBox="1"/>
          <p:nvPr/>
        </p:nvSpPr>
        <p:spPr>
          <a:xfrm>
            <a:off x="459255" y="317635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regression</a:t>
            </a:r>
            <a:r>
              <a:rPr lang="en-US" dirty="0"/>
              <a:t>: Minimize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CFE295-FACF-C34B-BDDF-4A09A6CC75BA}"/>
              </a:ext>
            </a:extLst>
          </p:cNvPr>
          <p:cNvGrpSpPr/>
          <p:nvPr/>
        </p:nvGrpSpPr>
        <p:grpSpPr>
          <a:xfrm>
            <a:off x="4398280" y="3727593"/>
            <a:ext cx="3859643" cy="369332"/>
            <a:chOff x="4398280" y="3727593"/>
            <a:chExt cx="3859643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48BCD7-68FA-DD4A-A432-90BDF4E399D6}"/>
                </a:ext>
              </a:extLst>
            </p:cNvPr>
            <p:cNvSpPr txBox="1"/>
            <p:nvPr/>
          </p:nvSpPr>
          <p:spPr>
            <a:xfrm>
              <a:off x="6790855" y="3727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 the L</a:t>
              </a:r>
              <a:r>
                <a:rPr lang="en-US" baseline="-25000" dirty="0"/>
                <a:t>1 </a:t>
              </a:r>
              <a:r>
                <a:rPr lang="en-US" dirty="0"/>
                <a:t>norm</a:t>
              </a:r>
              <a:endParaRPr lang="en-US" baseline="-25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628C35-3DE7-284A-B786-2C68171D846A}"/>
                </a:ext>
              </a:extLst>
            </p:cNvPr>
            <p:cNvSpPr txBox="1"/>
            <p:nvPr/>
          </p:nvSpPr>
          <p:spPr>
            <a:xfrm>
              <a:off x="4398280" y="3727593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DF7CF2-D5E3-F247-86C8-16668B19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2262" y="3731935"/>
              <a:ext cx="1422400" cy="330200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2878BD6B-36A3-9345-BAA6-78525426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348" y="1499894"/>
            <a:ext cx="2750631" cy="396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EE38D7-892B-5C49-8BE8-4A1C6ACB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104" y="3145360"/>
            <a:ext cx="2750631" cy="39731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B441367-0B61-0B48-A593-3D489DFEFB73}"/>
              </a:ext>
            </a:extLst>
          </p:cNvPr>
          <p:cNvSpPr txBox="1"/>
          <p:nvPr/>
        </p:nvSpPr>
        <p:spPr>
          <a:xfrm>
            <a:off x="459255" y="4465665"/>
            <a:ext cx="320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Elastic Net regression</a:t>
            </a:r>
            <a:r>
              <a:rPr lang="en-US" dirty="0"/>
              <a:t>: Minimize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442957-F1B1-364D-9008-0481B5585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524" y="4445671"/>
            <a:ext cx="4072467" cy="3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Do a 1-d Linear Regression on the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38292" y="64674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59A7F4-7178-9647-A0F8-62221517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Fitness Landscape and Local Minima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00ED4-5AEA-C94D-A2C6-BABF28C11C62}"/>
              </a:ext>
            </a:extLst>
          </p:cNvPr>
          <p:cNvSpPr txBox="1"/>
          <p:nvPr/>
        </p:nvSpPr>
        <p:spPr>
          <a:xfrm>
            <a:off x="510639" y="1159515"/>
            <a:ext cx="812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fitness landscape is the surface of the objective function (fitness) plotted over the space of model fitting parameters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For linear regression the fitness landscape is a quadratic:</a:t>
            </a:r>
          </a:p>
          <a:p>
            <a:endParaRPr lang="en-US" dirty="0">
              <a:latin typeface="Calibri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Calibri" charset="0"/>
              <a:ea typeface="Times New Roman" charset="0"/>
              <a:cs typeface="Times New Roman" charset="0"/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For nonlinear models the fitness landscape can be very complex: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7AFE2D-2770-2B4B-BEF3-680D9CC9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30" y="1973384"/>
            <a:ext cx="1795938" cy="1511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02496-816C-6E41-9F2C-0FC889125FEA}"/>
              </a:ext>
            </a:extLst>
          </p:cNvPr>
          <p:cNvSpPr txBox="1"/>
          <p:nvPr/>
        </p:nvSpPr>
        <p:spPr>
          <a:xfrm>
            <a:off x="6724667" y="3434452"/>
            <a:ext cx="115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Parameters </a:t>
            </a:r>
            <a:r>
              <a:rPr lang="en-US" sz="1400" i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688FA-1EE1-A44A-9402-914933391DDC}"/>
              </a:ext>
            </a:extLst>
          </p:cNvPr>
          <p:cNvSpPr txBox="1"/>
          <p:nvPr/>
        </p:nvSpPr>
        <p:spPr>
          <a:xfrm>
            <a:off x="5666452" y="2399008"/>
            <a:ext cx="73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Fitness (SSE)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00C50A-C5B3-5642-94B8-D1B678E4DA84}"/>
              </a:ext>
            </a:extLst>
          </p:cNvPr>
          <p:cNvCxnSpPr/>
          <p:nvPr/>
        </p:nvCxnSpPr>
        <p:spPr>
          <a:xfrm flipH="1" flipV="1">
            <a:off x="1935678" y="3164774"/>
            <a:ext cx="142504" cy="3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B555B6-F27B-4D41-9F1F-8FA439D38366}"/>
              </a:ext>
            </a:extLst>
          </p:cNvPr>
          <p:cNvCxnSpPr>
            <a:cxnSpLocks/>
          </p:cNvCxnSpPr>
          <p:nvPr/>
        </p:nvCxnSpPr>
        <p:spPr>
          <a:xfrm flipV="1">
            <a:off x="2633386" y="3158395"/>
            <a:ext cx="99584" cy="33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B121C-2C99-424A-9552-55E9BA4B2BD9}"/>
              </a:ext>
            </a:extLst>
          </p:cNvPr>
          <p:cNvCxnSpPr/>
          <p:nvPr/>
        </p:nvCxnSpPr>
        <p:spPr>
          <a:xfrm flipH="1" flipV="1">
            <a:off x="3399668" y="3108809"/>
            <a:ext cx="142504" cy="3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25B07-CB54-3749-9E9D-D19673F8C7A7}"/>
                  </a:ext>
                </a:extLst>
              </p:cNvPr>
              <p:cNvSpPr/>
              <p:nvPr/>
            </p:nvSpPr>
            <p:spPr>
              <a:xfrm>
                <a:off x="6398522" y="3059953"/>
                <a:ext cx="864851" cy="326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𝑆𝑆𝐸</m:t>
                          </m:r>
                        </m:num>
                        <m:den>
                          <m:r>
                            <a:rPr lang="mr-IN" sz="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den>
                      </m:f>
                      <m:r>
                        <a:rPr lang="en-US" sz="80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8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0 </m:t>
                      </m:r>
                    </m:oMath>
                  </m:oMathPara>
                </a14:m>
                <a:endParaRPr lang="en-US" sz="800" dirty="0"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25B07-CB54-3749-9E9D-D19673F8C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22" y="3059953"/>
                <a:ext cx="864851" cy="3263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C9779A-BE6E-5146-B311-7A8A3D392215}"/>
              </a:ext>
            </a:extLst>
          </p:cNvPr>
          <p:cNvCxnSpPr/>
          <p:nvPr/>
        </p:nvCxnSpPr>
        <p:spPr>
          <a:xfrm>
            <a:off x="6641535" y="3073181"/>
            <a:ext cx="1243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90421-949A-A743-A4B5-B50FDE066850}"/>
              </a:ext>
            </a:extLst>
          </p:cNvPr>
          <p:cNvSpPr txBox="1"/>
          <p:nvPr/>
        </p:nvSpPr>
        <p:spPr>
          <a:xfrm>
            <a:off x="7118488" y="3122343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finds the minimum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889C34-70D0-0242-BA14-EBE7ED32E795}"/>
              </a:ext>
            </a:extLst>
          </p:cNvPr>
          <p:cNvGrpSpPr/>
          <p:nvPr/>
        </p:nvGrpSpPr>
        <p:grpSpPr>
          <a:xfrm>
            <a:off x="5203224" y="4742492"/>
            <a:ext cx="3033141" cy="634113"/>
            <a:chOff x="2309743" y="5068307"/>
            <a:chExt cx="3033141" cy="63411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7261118-7D9E-4543-87DE-44375E7E1B3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743" y="5068307"/>
              <a:ext cx="3033141" cy="429714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EFBE4E-5637-CD4F-8C37-EE8C5DCCE592}"/>
                </a:ext>
              </a:extLst>
            </p:cNvPr>
            <p:cNvCxnSpPr/>
            <p:nvPr/>
          </p:nvCxnSpPr>
          <p:spPr>
            <a:xfrm flipH="1">
              <a:off x="3246281" y="5386131"/>
              <a:ext cx="136173" cy="11189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2BEDF-A0A6-944B-8CCC-43E78D934550}"/>
                </a:ext>
              </a:extLst>
            </p:cNvPr>
            <p:cNvSpPr txBox="1"/>
            <p:nvPr/>
          </p:nvSpPr>
          <p:spPr>
            <a:xfrm>
              <a:off x="2958082" y="547158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Learning rate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113574-F407-2642-8C2D-A0817C305094}"/>
              </a:ext>
            </a:extLst>
          </p:cNvPr>
          <p:cNvSpPr txBox="1"/>
          <p:nvPr/>
        </p:nvSpPr>
        <p:spPr>
          <a:xfrm>
            <a:off x="4990026" y="4393044"/>
            <a:ext cx="352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move iteratively toward a local minimum: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EB598-1D9E-3549-BBA9-5322BCA02F8E}"/>
              </a:ext>
            </a:extLst>
          </p:cNvPr>
          <p:cNvSpPr txBox="1"/>
          <p:nvPr/>
        </p:nvSpPr>
        <p:spPr>
          <a:xfrm>
            <a:off x="5137001" y="5608900"/>
            <a:ext cx="337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start with a high learning rate, then decrease it to hope to escape local minima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8BFFA2-AEBC-DE43-B44E-51B82EB1C852}"/>
              </a:ext>
            </a:extLst>
          </p:cNvPr>
          <p:cNvGrpSpPr/>
          <p:nvPr/>
        </p:nvGrpSpPr>
        <p:grpSpPr>
          <a:xfrm>
            <a:off x="-1978132" y="4189706"/>
            <a:ext cx="6036954" cy="2601035"/>
            <a:chOff x="-1978132" y="4189706"/>
            <a:chExt cx="6036954" cy="26010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A6E8D0-77A7-4F4B-838C-850031F660C8}"/>
                </a:ext>
              </a:extLst>
            </p:cNvPr>
            <p:cNvGrpSpPr/>
            <p:nvPr/>
          </p:nvGrpSpPr>
          <p:grpSpPr>
            <a:xfrm>
              <a:off x="-1978132" y="4189706"/>
              <a:ext cx="6036954" cy="2601035"/>
              <a:chOff x="-532741" y="3890289"/>
              <a:chExt cx="6409377" cy="29246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47966DF-7558-924E-904C-CC55E6C58531}"/>
                  </a:ext>
                </a:extLst>
              </p:cNvPr>
              <p:cNvGrpSpPr/>
              <p:nvPr/>
            </p:nvGrpSpPr>
            <p:grpSpPr>
              <a:xfrm>
                <a:off x="-532741" y="3890289"/>
                <a:ext cx="6409377" cy="2577187"/>
                <a:chOff x="-431800" y="2273193"/>
                <a:chExt cx="6409377" cy="2577187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A98BC884-BFF9-D247-8D4E-9799E13AD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22593">
                  <a:off x="-372423" y="2614430"/>
                  <a:ext cx="6350000" cy="2159000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C519B1-6CB1-384D-9639-7D2E2A43DB41}"/>
                    </a:ext>
                  </a:extLst>
                </p:cNvPr>
                <p:cNvSpPr/>
                <p:nvPr/>
              </p:nvSpPr>
              <p:spPr>
                <a:xfrm>
                  <a:off x="-431800" y="2273193"/>
                  <a:ext cx="3325091" cy="25771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1E0747-9CAA-F447-9472-813CAD9BCBE8}"/>
                  </a:ext>
                </a:extLst>
              </p:cNvPr>
              <p:cNvSpPr txBox="1"/>
              <p:nvPr/>
            </p:nvSpPr>
            <p:spPr>
              <a:xfrm>
                <a:off x="1526811" y="4619751"/>
                <a:ext cx="1730484" cy="5883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Objective</a:t>
                </a:r>
              </a:p>
              <a:p>
                <a:pPr algn="ctr"/>
                <a:r>
                  <a:rPr lang="en-US" sz="1400" dirty="0"/>
                  <a:t>(error + complexity)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BCFB5C-E03A-384B-8226-D2F7E1DCBCC1}"/>
                  </a:ext>
                </a:extLst>
              </p:cNvPr>
              <p:cNvSpPr txBox="1"/>
              <p:nvPr/>
            </p:nvSpPr>
            <p:spPr>
              <a:xfrm rot="18659030">
                <a:off x="4947131" y="6018951"/>
                <a:ext cx="1265172" cy="3267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Parameter 2</a:t>
                </a:r>
                <a:endParaRPr lang="en-US" sz="1400" i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2A0C2F-1A0E-3D44-8A05-4EEC3B6DEEF9}"/>
                  </a:ext>
                </a:extLst>
              </p:cNvPr>
              <p:cNvSpPr txBox="1"/>
              <p:nvPr/>
            </p:nvSpPr>
            <p:spPr>
              <a:xfrm rot="1717526">
                <a:off x="3342720" y="6176725"/>
                <a:ext cx="10799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Parameter 1</a:t>
                </a:r>
                <a:endParaRPr lang="en-US" sz="1400" i="1" dirty="0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4F001F-D6E5-244A-AF82-C4CB395683B2}"/>
                </a:ext>
              </a:extLst>
            </p:cNvPr>
            <p:cNvSpPr/>
            <p:nvPr/>
          </p:nvSpPr>
          <p:spPr>
            <a:xfrm>
              <a:off x="1367380" y="4575835"/>
              <a:ext cx="249381" cy="258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45CD79-CEA1-734F-A4B3-F4B76B3CAC3A}"/>
              </a:ext>
            </a:extLst>
          </p:cNvPr>
          <p:cNvSpPr txBox="1"/>
          <p:nvPr/>
        </p:nvSpPr>
        <p:spPr>
          <a:xfrm>
            <a:off x="2006930" y="3446997"/>
            <a:ext cx="104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quadratic in </a:t>
            </a:r>
            <a:r>
              <a:rPr lang="en-US" sz="1200" i="1" dirty="0"/>
              <a:t>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F838C3-0BC7-694D-BB1A-06F2E8632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563" y="2880744"/>
            <a:ext cx="4377832" cy="2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0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955A9-46D8-E441-B08B-A4D8E46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6172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Ways to Improve Model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C79EE05-C679-234B-87DA-B5B85800882F}"/>
              </a:ext>
            </a:extLst>
          </p:cNvPr>
          <p:cNvSpPr txBox="1">
            <a:spLocks/>
          </p:cNvSpPr>
          <p:nvPr/>
        </p:nvSpPr>
        <p:spPr>
          <a:xfrm>
            <a:off x="379070" y="1587285"/>
            <a:ext cx="8611547" cy="4769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Weighting</a:t>
            </a:r>
          </a:p>
          <a:p>
            <a:pPr lvl="1"/>
            <a:r>
              <a:rPr lang="en-US" dirty="0"/>
              <a:t>Fraud problems are highly imbalanced. Models generally do better learning from balanced data sets.</a:t>
            </a:r>
          </a:p>
          <a:p>
            <a:pPr lvl="1"/>
            <a:r>
              <a:rPr lang="en-US" dirty="0"/>
              <a:t>Good/bad balances somewhere between 1:1 to 10:1 are typically best.</a:t>
            </a:r>
          </a:p>
          <a:p>
            <a:pPr lvl="1"/>
            <a:r>
              <a:rPr lang="en-US" dirty="0"/>
              <a:t>Can </a:t>
            </a:r>
          </a:p>
          <a:p>
            <a:pPr lvl="2"/>
            <a:r>
              <a:rPr lang="en-US" dirty="0"/>
              <a:t>Subsample the goods.</a:t>
            </a:r>
          </a:p>
          <a:p>
            <a:pPr lvl="2"/>
            <a:r>
              <a:rPr lang="en-US" dirty="0" err="1"/>
              <a:t>Upsample</a:t>
            </a:r>
            <a:r>
              <a:rPr lang="en-US" dirty="0"/>
              <a:t> the </a:t>
            </a:r>
            <a:r>
              <a:rPr lang="en-US" dirty="0" err="1"/>
              <a:t>bads</a:t>
            </a:r>
            <a:r>
              <a:rPr lang="en-US" dirty="0"/>
              <a:t>: use weights, reproduce the records, “invent” new artificial </a:t>
            </a:r>
            <a:r>
              <a:rPr lang="en-US" dirty="0" err="1"/>
              <a:t>bads</a:t>
            </a:r>
            <a:r>
              <a:rPr lang="en-US" dirty="0"/>
              <a:t> (ROSE, SMOTE)</a:t>
            </a:r>
          </a:p>
          <a:p>
            <a:pPr lvl="2"/>
            <a:endParaRPr lang="en-US" dirty="0"/>
          </a:p>
          <a:p>
            <a:r>
              <a:rPr lang="en-US" dirty="0"/>
              <a:t>Capping variables</a:t>
            </a:r>
          </a:p>
          <a:p>
            <a:pPr lvl="1"/>
            <a:r>
              <a:rPr lang="en-US" dirty="0"/>
              <a:t>Many variables have long tails, where high is bad.</a:t>
            </a:r>
          </a:p>
          <a:p>
            <a:pPr lvl="1"/>
            <a:r>
              <a:rPr lang="en-US" dirty="0"/>
              <a:t>The model has to learn this entire range, but frequently only “slightly high” is necessary to learn.</a:t>
            </a:r>
          </a:p>
          <a:p>
            <a:pPr lvl="1"/>
            <a:r>
              <a:rPr lang="en-US" dirty="0"/>
              <a:t>Model can do better by focusing on the area where it matters, similar to plotting a long tail distribution with a fixed number of bin.</a:t>
            </a:r>
          </a:p>
          <a:p>
            <a:pPr lvl="1"/>
            <a:r>
              <a:rPr lang="en-US" dirty="0"/>
              <a:t>Solution – capping (max) some variables can make the model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10063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Neural Net or Multi 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96" y="2319965"/>
            <a:ext cx="4289979" cy="3095182"/>
          </a:xfrm>
        </p:spPr>
      </p:pic>
      <p:sp>
        <p:nvSpPr>
          <p:cNvPr id="3" name="TextBox 2"/>
          <p:cNvSpPr txBox="1"/>
          <p:nvPr/>
        </p:nvSpPr>
        <p:spPr>
          <a:xfrm>
            <a:off x="5753596" y="1751610"/>
            <a:ext cx="79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2287" y="1745672"/>
            <a:ext cx="9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7022" y="2856055"/>
            <a:ext cx="85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gray">
          <a:xfrm>
            <a:off x="193842" y="1352118"/>
            <a:ext cx="4974628" cy="430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1pPr>
            <a:lvl2pPr marL="3476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2pPr>
            <a:lvl3pPr marL="5762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3pPr>
            <a:lvl4pPr marL="8048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4pPr>
            <a:lvl5pPr marL="10334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5pPr>
            <a:lvl6pPr marL="14906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9478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4050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8622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A typical neural net consists of an input layer, some number of hidden layers and an output layer.</a:t>
            </a:r>
          </a:p>
          <a:p>
            <a:endParaRPr lang="en-US" sz="1600" kern="0" dirty="0"/>
          </a:p>
          <a:p>
            <a:r>
              <a:rPr lang="en-US" sz="1600" kern="0" dirty="0"/>
              <a:t>All the independent variables (x’s) form the input layer.</a:t>
            </a:r>
          </a:p>
          <a:p>
            <a:endParaRPr lang="en-US" sz="1600" kern="0" dirty="0"/>
          </a:p>
          <a:p>
            <a:r>
              <a:rPr lang="en-US" sz="1600" kern="0" dirty="0"/>
              <a:t>The dependent variable y is the output layer.</a:t>
            </a:r>
          </a:p>
          <a:p>
            <a:endParaRPr lang="en-US" sz="1600" kern="0" dirty="0"/>
          </a:p>
          <a:p>
            <a:r>
              <a:rPr lang="en-US" sz="1600" kern="0" dirty="0"/>
              <a:t>The hidden layer is a set of nodes or “neurons”</a:t>
            </a:r>
          </a:p>
          <a:p>
            <a:endParaRPr lang="en-US" sz="1600" kern="0" dirty="0"/>
          </a:p>
          <a:p>
            <a:r>
              <a:rPr lang="en-US" sz="1600" kern="0" dirty="0"/>
              <a:t>Each node in the hidden layer receives weighted signals from all the nodes in the previous layer and does a transform on this linear combination of signals.</a:t>
            </a:r>
          </a:p>
          <a:p>
            <a:endParaRPr lang="en-US" sz="1600" kern="0" dirty="0"/>
          </a:p>
          <a:p>
            <a:r>
              <a:rPr lang="en-US" sz="1600" kern="0" dirty="0"/>
              <a:t>The transform/activation function can be a logistic function (sigmoid), or something else.</a:t>
            </a:r>
          </a:p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96" y="4969825"/>
            <a:ext cx="1410253" cy="35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8ABFF-DB64-274E-BF17-66AC291745E6}"/>
              </a:ext>
            </a:extLst>
          </p:cNvPr>
          <p:cNvSpPr txBox="1"/>
          <p:nvPr/>
        </p:nvSpPr>
        <p:spPr>
          <a:xfrm>
            <a:off x="7201896" y="5443807"/>
            <a:ext cx="171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Sigmoid activation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2842E-360B-4748-8CCE-5EE24D80916A}"/>
              </a:ext>
            </a:extLst>
          </p:cNvPr>
          <p:cNvSpPr txBox="1"/>
          <p:nvPr/>
        </p:nvSpPr>
        <p:spPr>
          <a:xfrm>
            <a:off x="369094" y="6356351"/>
            <a:ext cx="709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 # hidden layers, # nodes/layer, transform/activation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704057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77.615"/>
  <p:tag name="OUTPUTDPI" val="1200"/>
  <p:tag name="LATEXADDIN" val="\documentclass{article}&#10;\usepackage{amsmath}&#10;\pagestyle{empty}&#10;\begin{document}&#10;$$&#10;O({\bf a}) = L({\bf a})+R({\bf a})&#10;$$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1.9647"/>
  <p:tag name="ORIGINALWIDTH" val="1990.251"/>
  <p:tag name="OUTPUTDPI" val="1200"/>
  <p:tag name="LATEXADDIN" val="\documentclass{article}&#10;\usepackage{amsmath}&#10;\pagestyle{empty}&#10;\begin{document}&#10;$$&#10;a_i^{n+1} =a_i^n+\eta\Delta a_i, \quad \Delta a_i = -{\partial&#10;O({\bf a})\over\partial a_i}&#10;$$&#10;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761.9047"/>
  <p:tag name="OUTPUTDPI" val="1200"/>
  <p:tag name="LATEXADDIN" val="\documentclass{article}&#10;\usepackage{amsmath}&#10;\pagestyle{empty}&#10;\begin{document}&#10;$$L=\Sigma_i l(y_i,\hat y_i)&#10;$$&#10;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1055.868"/>
  <p:tag name="OUTPUTDPI" val="1200"/>
  <p:tag name="LATEXADDIN" val="\documentclass{article}&#10;\usepackage{amsmath}&#10;\pagestyle{empty}&#10;\begin{document}&#10;$$l(y_i,\hat y_i)=(y_i-\hat y_i)^2$$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321"/>
  <p:tag name="ORIGINALWIDTH" val="2512.186"/>
  <p:tag name="OUTPUTDPI" val="1200"/>
  <p:tag name="LATEXADDIN" val="\documentclass{article}&#10;\usepackage{amsmath}&#10;\pagestyle{empty}&#10;\begin{document}&#10;$$l(y_i,\hat y_i)=y_i\ln{(1+e^{-\hat y_i})}&#10;+(1-y_i)\ln{(1+e^{\hat y_i})}$$&#10;&#10;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1.9647"/>
  <p:tag name="ORIGINALWIDTH" val="1990.251"/>
  <p:tag name="OUTPUTDPI" val="1200"/>
  <p:tag name="LATEXADDIN" val="\documentclass{article}&#10;\usepackage{amsmath}&#10;\pagestyle{empty}&#10;\begin{document}&#10;$$&#10;a_i^{n+1} =a_i^n+\eta\Delta a_i, \quad \Delta a_i = -{\partial&#10;O({\bf a})\over\partial a_i}&#10;$$&#10;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4.2145"/>
  <p:tag name="ORIGINALWIDTH" val="1131.609"/>
  <p:tag name="OUTPUTDPI" val="1200"/>
  <p:tag name="LATEXADDIN" val="\documentclass{article}&#10;\usepackage{amsmath}&#10;\pagestyle{empty}&#10;\begin{document}&#10;$$={1\over 1+\exp(-\sum a_ix_i)}$$&#10;&#10;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10318</TotalTime>
  <Words>1727</Words>
  <Application>Microsoft Macintosh PowerPoint</Application>
  <PresentationFormat>On-screen Show (4:3)</PresentationFormat>
  <Paragraphs>257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3/5 Class 8 – Risk Management</vt:lpstr>
      <vt:lpstr>Stepwise Selection Can Give Different Results</vt:lpstr>
      <vt:lpstr>Each ML Method Has An Objective Function and Learning Rules</vt:lpstr>
      <vt:lpstr>Ridge Regression (Tikhonov Regularization)</vt:lpstr>
      <vt:lpstr>Regularization for Feature Selection</vt:lpstr>
      <vt:lpstr>Do a 1-d Linear Regression on the Board</vt:lpstr>
      <vt:lpstr>Fitness Landscape and Local Minima</vt:lpstr>
      <vt:lpstr>Ways to Improve Model</vt:lpstr>
      <vt:lpstr>Neural Net or Multi Layer Perceptron (MLP)</vt:lpstr>
      <vt:lpstr>Unravel the Mysteries of a Neural Net:</vt:lpstr>
      <vt:lpstr>How is a Neural Net Trained?</vt:lpstr>
      <vt:lpstr>Do a Neural Net on the Board</vt:lpstr>
      <vt:lpstr>Deep Learning</vt:lpstr>
      <vt:lpstr>Convolutional Neural Net (CNN)</vt:lpstr>
      <vt:lpstr>Recurrent Neural Net (RNN)</vt:lpstr>
      <vt:lpstr>Long Short Term Memory Net (LSTM)</vt:lpstr>
      <vt:lpstr>Break</vt:lpstr>
      <vt:lpstr>Risk Management in Business</vt:lpstr>
      <vt:lpstr>Business Models Must Be Compliant</vt:lpstr>
      <vt:lpstr>Modify Models to Minimize Disparate Impact</vt:lpstr>
      <vt:lpstr>Help With Project 2/ Talk About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coggeshall</dc:creator>
  <cp:lastModifiedBy>steve coggeshall</cp:lastModifiedBy>
  <cp:revision>1317</cp:revision>
  <cp:lastPrinted>2020-02-17T01:43:26Z</cp:lastPrinted>
  <dcterms:created xsi:type="dcterms:W3CDTF">2016-12-14T00:44:22Z</dcterms:created>
  <dcterms:modified xsi:type="dcterms:W3CDTF">2020-03-05T00:38:41Z</dcterms:modified>
</cp:coreProperties>
</file>