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1931" r:id="rId2"/>
    <p:sldId id="441" r:id="rId3"/>
    <p:sldId id="1980" r:id="rId4"/>
    <p:sldId id="1977" r:id="rId5"/>
    <p:sldId id="1970" r:id="rId6"/>
    <p:sldId id="1969" r:id="rId7"/>
    <p:sldId id="1971" r:id="rId8"/>
    <p:sldId id="1982" r:id="rId9"/>
    <p:sldId id="1991" r:id="rId10"/>
    <p:sldId id="1983" r:id="rId11"/>
    <p:sldId id="1988" r:id="rId12"/>
    <p:sldId id="1984" r:id="rId13"/>
    <p:sldId id="1986" r:id="rId14"/>
    <p:sldId id="1120" r:id="rId15"/>
    <p:sldId id="1973" r:id="rId16"/>
    <p:sldId id="1978" r:id="rId17"/>
    <p:sldId id="1975" r:id="rId18"/>
    <p:sldId id="1976" r:id="rId19"/>
    <p:sldId id="1987" r:id="rId20"/>
    <p:sldId id="1119" r:id="rId21"/>
    <p:sldId id="1117" r:id="rId22"/>
    <p:sldId id="1118" r:id="rId23"/>
    <p:sldId id="602" r:id="rId24"/>
    <p:sldId id="1985" r:id="rId25"/>
    <p:sldId id="1989" r:id="rId26"/>
    <p:sldId id="1990" r:id="rId27"/>
    <p:sldId id="1132" r:id="rId28"/>
    <p:sldId id="454" r:id="rId29"/>
    <p:sldId id="430" r:id="rId30"/>
    <p:sldId id="901" r:id="rId31"/>
    <p:sldId id="1105" r:id="rId32"/>
    <p:sldId id="280" r:id="rId33"/>
    <p:sldId id="11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319"/>
    <p:restoredTop sz="97687"/>
  </p:normalViewPr>
  <p:slideViewPr>
    <p:cSldViewPr snapToGrid="0" snapToObjects="1">
      <p:cViewPr varScale="1">
        <p:scale>
          <a:sx n="222" d="100"/>
          <a:sy n="222" d="100"/>
        </p:scale>
        <p:origin x="2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A69E-4FC8-8249-BC28-1B039120D3AC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B85C-57F3-154F-B42E-754239D30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B85C-57F3-154F-B42E-754239D30DE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07F-C711-FB4E-9980-F17B0E83623D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4987-170C-5C48-B529-D22B5234C191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3D58-4C16-C048-A740-A56DAEDB5C70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-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9888" y="869951"/>
            <a:ext cx="8405812" cy="31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888" y="1687513"/>
            <a:ext cx="8405812" cy="4300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spect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A94B9148-225C-4CEB-963A-DF097CE30754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49E-DE58-3A43-8243-47508D233332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C75-7CEA-374E-A321-B54ED15A2653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588B-673C-154D-B084-D457DFD285F0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6C2F-739B-9C43-9280-9095C862FED4}" type="datetime1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8A46-94F7-E541-BB47-1A76E6082E21}" type="datetime1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C2E-2E46-7140-9E31-A8892F7542A7}" type="datetime1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D8C-72FB-D448-8394-BBEA53A1D9FA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C63D-D438-A040-BF01-98273FE3C4BF}" type="datetime1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5156-9ECB-274D-816B-D36D2076BD1E}" type="datetime1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9788-50B9-FE4F-BD86-303CACCB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391" y="119269"/>
            <a:ext cx="8935278" cy="6622085"/>
          </a:xfrm>
          <a:prstGeom prst="rect">
            <a:avLst/>
          </a:prstGeom>
          <a:solidFill>
            <a:srgbClr val="EFE1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3/12 Class 9 </a:t>
            </a:r>
            <a:r>
              <a:rPr lang="mr-IN" sz="3600" dirty="0">
                <a:latin typeface="+mn-lt"/>
              </a:rPr>
              <a:t>–</a:t>
            </a:r>
            <a:r>
              <a:rPr lang="en-US" sz="3600" dirty="0">
                <a:latin typeface="+mn-lt"/>
              </a:rPr>
              <a:t> Credit Card Transaction Fraud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837656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Main types of financial fraud: origination (application) and transaction</a:t>
            </a:r>
          </a:p>
          <a:p>
            <a:r>
              <a:rPr lang="en-US" sz="2400" dirty="0"/>
              <a:t>Statistics about financial fraud</a:t>
            </a:r>
          </a:p>
          <a:p>
            <a:r>
              <a:rPr lang="en-US" sz="2400" dirty="0"/>
              <a:t>Project 2 was application fraud; Project 3 is transaction fraud</a:t>
            </a:r>
          </a:p>
          <a:p>
            <a:r>
              <a:rPr lang="en-US" sz="2400" dirty="0"/>
              <a:t>Credit card transaction fraud dynamics, data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9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AE0D6A7-A1EF-9C43-BD44-C4FB1038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04" y="0"/>
            <a:ext cx="5491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818344-3942-7144-8315-EFBB638B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26" y="578396"/>
            <a:ext cx="7042781" cy="52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8D0641-4811-964C-A80C-6AF67DA9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25" y="0"/>
            <a:ext cx="5941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A picture containing meter&#10;&#10;Description automatically generated">
            <a:extLst>
              <a:ext uri="{FF2B5EF4-FFF2-40B4-BE49-F238E27FC236}">
                <a16:creationId xmlns:a16="http://schemas.microsoft.com/office/drawing/2014/main" id="{845251EB-94CB-E443-A75D-55F3908A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080"/>
            <a:ext cx="9144000" cy="30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2FF3F9-0E22-B54D-ACDA-C767BD80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9" y="1671356"/>
            <a:ext cx="8535762" cy="46688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AB03A5-6E2D-5E44-89D4-ECFBA9C0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793"/>
            <a:ext cx="7886700" cy="7067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Modes of Online Fraud</a:t>
            </a:r>
          </a:p>
        </p:txBody>
      </p:sp>
    </p:spTree>
    <p:extLst>
      <p:ext uri="{BB962C8B-B14F-4D97-AF65-F5344CB8AC3E}">
        <p14:creationId xmlns:p14="http://schemas.microsoft.com/office/powerpoint/2010/main" val="131349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0B18C6-509E-6042-986B-8CD84645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0" y="1203820"/>
            <a:ext cx="7757260" cy="54300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57483E-8BA7-354C-9C65-C7D08DD6E9EE}"/>
              </a:ext>
            </a:extLst>
          </p:cNvPr>
          <p:cNvSpPr txBox="1">
            <a:spLocks/>
          </p:cNvSpPr>
          <p:nvPr/>
        </p:nvSpPr>
        <p:spPr>
          <a:xfrm>
            <a:off x="768939" y="274669"/>
            <a:ext cx="7886700" cy="69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Fraud Scams</a:t>
            </a:r>
          </a:p>
        </p:txBody>
      </p:sp>
    </p:spTree>
    <p:extLst>
      <p:ext uri="{BB962C8B-B14F-4D97-AF65-F5344CB8AC3E}">
        <p14:creationId xmlns:p14="http://schemas.microsoft.com/office/powerpoint/2010/main" val="226359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737BF5-6358-EF4E-849D-47EBADA5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2" y="553544"/>
            <a:ext cx="7980797" cy="539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1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EBAFC-FBB7-6540-A9E5-2F437699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0"/>
            <a:ext cx="8471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77AD5-0092-EF4C-82C5-43178A22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8" y="1243295"/>
            <a:ext cx="8190957" cy="44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0D2A4-CBC9-024F-95AD-1C800E5C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5" y="1151402"/>
            <a:ext cx="8797110" cy="40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4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7774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What You’ve Learned So Far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04" y="758949"/>
            <a:ext cx="8353985" cy="4665662"/>
          </a:xfrm>
        </p:spPr>
        <p:txBody>
          <a:bodyPr>
            <a:noAutofit/>
          </a:bodyPr>
          <a:lstStyle/>
          <a:p>
            <a:r>
              <a:rPr lang="en-US" sz="2200" dirty="0"/>
              <a:t>How to approach and solve fraud problems</a:t>
            </a:r>
          </a:p>
          <a:p>
            <a:r>
              <a:rPr lang="en-US" sz="2200" dirty="0"/>
              <a:t>How to examine and clean large, messy data </a:t>
            </a:r>
          </a:p>
          <a:p>
            <a:r>
              <a:rPr lang="en-US" sz="2200" dirty="0"/>
              <a:t>How to handle missing fields and categorical fields</a:t>
            </a:r>
          </a:p>
          <a:p>
            <a:r>
              <a:rPr lang="en-US" sz="2200" dirty="0"/>
              <a:t>How to build variables using groupings, entities, ratios, normalizations, linking</a:t>
            </a:r>
          </a:p>
          <a:p>
            <a:r>
              <a:rPr lang="en-US" sz="2200" dirty="0"/>
              <a:t>How to scale variables and scores</a:t>
            </a:r>
          </a:p>
          <a:p>
            <a:r>
              <a:rPr lang="en-US" sz="2200" dirty="0"/>
              <a:t>Applied these principles to an unsupervised fraud problem</a:t>
            </a:r>
          </a:p>
          <a:p>
            <a:pPr lvl="1"/>
            <a:r>
              <a:rPr lang="en-US" sz="1800" dirty="0"/>
              <a:t>Forensic accounting rather than a real time fraud system</a:t>
            </a:r>
          </a:p>
          <a:p>
            <a:pPr lvl="1"/>
            <a:r>
              <a:rPr lang="en-US" sz="1800" dirty="0"/>
              <a:t>Two independent ways to build an unsupervised fraud score</a:t>
            </a:r>
          </a:p>
          <a:p>
            <a:r>
              <a:rPr lang="en-US" sz="2200" dirty="0"/>
              <a:t>In Project 2</a:t>
            </a:r>
          </a:p>
          <a:p>
            <a:pPr lvl="1"/>
            <a:r>
              <a:rPr lang="en-US" sz="1800" dirty="0"/>
              <a:t>Built a real time fraud system (where time flow is critical)</a:t>
            </a:r>
          </a:p>
          <a:p>
            <a:pPr lvl="1"/>
            <a:r>
              <a:rPr lang="en-US" sz="1800" dirty="0"/>
              <a:t>Built variables using link analysis, being careful about time flow</a:t>
            </a:r>
          </a:p>
          <a:p>
            <a:pPr lvl="1"/>
            <a:r>
              <a:rPr lang="en-US" sz="1800" dirty="0"/>
              <a:t>Built and evaluated a supervised fraud model</a:t>
            </a:r>
          </a:p>
          <a:p>
            <a:r>
              <a:rPr lang="en-US" sz="2200" dirty="0"/>
              <a:t>Project 3 </a:t>
            </a:r>
          </a:p>
          <a:p>
            <a:pPr lvl="1"/>
            <a:r>
              <a:rPr lang="en-US" sz="1800" dirty="0"/>
              <a:t>Smaller, more sensitive data set</a:t>
            </a:r>
          </a:p>
          <a:p>
            <a:pPr lvl="1"/>
            <a:r>
              <a:rPr lang="en-US" sz="1800" dirty="0"/>
              <a:t>Examine $ tradeoffs for score cutoff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2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Credit Card Transaction Approval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C556C-38C5-C748-B183-5D34F43397AB}"/>
              </a:ext>
            </a:extLst>
          </p:cNvPr>
          <p:cNvSpPr txBox="1"/>
          <p:nvPr/>
        </p:nvSpPr>
        <p:spPr>
          <a:xfrm>
            <a:off x="1439728" y="4803789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58E91-A86B-5A44-82C2-6D30E1999A78}"/>
              </a:ext>
            </a:extLst>
          </p:cNvPr>
          <p:cNvSpPr txBox="1"/>
          <p:nvPr/>
        </p:nvSpPr>
        <p:spPr>
          <a:xfrm>
            <a:off x="4338823" y="4526790"/>
            <a:ext cx="2893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Issuing bank</a:t>
            </a:r>
          </a:p>
          <a:p>
            <a:pPr algn="ctr"/>
            <a:r>
              <a:rPr lang="en-US" dirty="0"/>
              <a:t>Runs fraud algorithm</a:t>
            </a:r>
          </a:p>
          <a:p>
            <a:pPr algn="ctr"/>
            <a:r>
              <a:rPr lang="en-US" dirty="0"/>
              <a:t>(relationship with consumer)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1AFED-981E-C94B-A77A-A7F91E24D997}"/>
              </a:ext>
            </a:extLst>
          </p:cNvPr>
          <p:cNvSpPr txBox="1"/>
          <p:nvPr/>
        </p:nvSpPr>
        <p:spPr>
          <a:xfrm>
            <a:off x="4370883" y="3152214"/>
            <a:ext cx="2828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Association network</a:t>
            </a:r>
          </a:p>
          <a:p>
            <a:pPr algn="ctr"/>
            <a:r>
              <a:rPr lang="en-US" dirty="0"/>
              <a:t>(Visa, MC, Discover, Amex…)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2281A-153A-A245-BBAE-D52982B6A7C6}"/>
              </a:ext>
            </a:extLst>
          </p:cNvPr>
          <p:cNvSpPr txBox="1"/>
          <p:nvPr/>
        </p:nvSpPr>
        <p:spPr>
          <a:xfrm>
            <a:off x="4352641" y="1777639"/>
            <a:ext cx="286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Acquiring bank</a:t>
            </a:r>
          </a:p>
          <a:p>
            <a:pPr algn="ctr"/>
            <a:r>
              <a:rPr lang="en-US" dirty="0"/>
              <a:t>(relationship with merchant)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0B22B-F096-6248-8646-072DE7540474}"/>
              </a:ext>
            </a:extLst>
          </p:cNvPr>
          <p:cNvSpPr txBox="1"/>
          <p:nvPr/>
        </p:nvSpPr>
        <p:spPr>
          <a:xfrm>
            <a:off x="1417992" y="177763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Merchant</a:t>
            </a:r>
          </a:p>
          <a:p>
            <a:pPr algn="ctr"/>
            <a:r>
              <a:rPr lang="en-US" dirty="0"/>
              <a:t>card swipe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B3F42D-4886-FD47-84CA-63644B5CD9B3}"/>
              </a:ext>
            </a:extLst>
          </p:cNvPr>
          <p:cNvCxnSpPr>
            <a:cxnSpLocks/>
          </p:cNvCxnSpPr>
          <p:nvPr/>
        </p:nvCxnSpPr>
        <p:spPr>
          <a:xfrm flipV="1">
            <a:off x="2011359" y="2581080"/>
            <a:ext cx="0" cy="1997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930EA3-B418-C74F-80CF-EEDF1F756031}"/>
              </a:ext>
            </a:extLst>
          </p:cNvPr>
          <p:cNvGrpSpPr/>
          <p:nvPr/>
        </p:nvGrpSpPr>
        <p:grpSpPr>
          <a:xfrm>
            <a:off x="2779295" y="4813997"/>
            <a:ext cx="1449805" cy="348916"/>
            <a:chOff x="2779295" y="5017168"/>
            <a:chExt cx="1449805" cy="348916"/>
          </a:xfrm>
        </p:grpSpPr>
        <p:sp>
          <p:nvSpPr>
            <p:cNvPr id="16" name="Left-Right Arrow 15">
              <a:extLst>
                <a:ext uri="{FF2B5EF4-FFF2-40B4-BE49-F238E27FC236}">
                  <a16:creationId xmlns:a16="http://schemas.microsoft.com/office/drawing/2014/main" id="{874CBEBD-CE81-1949-9FC3-B39E73707651}"/>
                </a:ext>
              </a:extLst>
            </p:cNvPr>
            <p:cNvSpPr/>
            <p:nvPr/>
          </p:nvSpPr>
          <p:spPr>
            <a:xfrm>
              <a:off x="2779295" y="5017168"/>
              <a:ext cx="1449805" cy="348916"/>
            </a:xfrm>
            <a:prstGeom prst="left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82A460-202B-0742-8880-85DC8E483702}"/>
                </a:ext>
              </a:extLst>
            </p:cNvPr>
            <p:cNvSpPr txBox="1"/>
            <p:nvPr/>
          </p:nvSpPr>
          <p:spPr>
            <a:xfrm>
              <a:off x="3041699" y="5053127"/>
              <a:ext cx="954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Relationship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AF02ED-71C9-104B-9DF6-A923D78EEAAA}"/>
              </a:ext>
            </a:extLst>
          </p:cNvPr>
          <p:cNvGrpSpPr/>
          <p:nvPr/>
        </p:nvGrpSpPr>
        <p:grpSpPr>
          <a:xfrm>
            <a:off x="5538727" y="2479441"/>
            <a:ext cx="493293" cy="617302"/>
            <a:chOff x="5524500" y="2718442"/>
            <a:chExt cx="493293" cy="61730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C80AC5-A3ED-6747-A3F8-86E2FDD7E6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0" y="2718442"/>
              <a:ext cx="0" cy="6173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4EAAE8-6F25-EE48-A5A6-B566EB102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793" y="2718442"/>
              <a:ext cx="0" cy="617302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F0000"/>
                  </a:gs>
                  <a:gs pos="9000">
                    <a:srgbClr val="FF0000"/>
                  </a:gs>
                  <a:gs pos="39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78BE72-1D76-0E42-9A94-B3AC3A936C21}"/>
              </a:ext>
            </a:extLst>
          </p:cNvPr>
          <p:cNvGrpSpPr/>
          <p:nvPr/>
        </p:nvGrpSpPr>
        <p:grpSpPr>
          <a:xfrm>
            <a:off x="2720694" y="1981269"/>
            <a:ext cx="1515979" cy="239070"/>
            <a:chOff x="2779295" y="2341132"/>
            <a:chExt cx="1515979" cy="2390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57EB4C-8219-8440-B63E-8DF5F9F6B543}"/>
                </a:ext>
              </a:extLst>
            </p:cNvPr>
            <p:cNvCxnSpPr/>
            <p:nvPr/>
          </p:nvCxnSpPr>
          <p:spPr>
            <a:xfrm>
              <a:off x="2779295" y="2341132"/>
              <a:ext cx="15159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925362-5CB0-D84E-B825-1F4C1DA6A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295" y="2580202"/>
              <a:ext cx="1515978" cy="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F0000"/>
                  </a:gs>
                  <a:gs pos="13000">
                    <a:srgbClr val="FF0000"/>
                  </a:gs>
                  <a:gs pos="32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84ED34-C7FA-1A48-975C-B5DC83482517}"/>
              </a:ext>
            </a:extLst>
          </p:cNvPr>
          <p:cNvGrpSpPr/>
          <p:nvPr/>
        </p:nvGrpSpPr>
        <p:grpSpPr>
          <a:xfrm>
            <a:off x="5538727" y="3854016"/>
            <a:ext cx="493293" cy="617302"/>
            <a:chOff x="5524500" y="2718442"/>
            <a:chExt cx="493293" cy="61730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9326AC7-3E7E-B64D-992A-C0A4E5E1BC9C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0" y="2718442"/>
              <a:ext cx="0" cy="6173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388B80-E6D6-A44E-8799-FD6590022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793" y="2718442"/>
              <a:ext cx="0" cy="617302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F0000"/>
                  </a:gs>
                  <a:gs pos="9000">
                    <a:srgbClr val="FF0000"/>
                  </a:gs>
                  <a:gs pos="39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CFEF99-257F-D84A-A6AE-A6AA06F0F56C}"/>
              </a:ext>
            </a:extLst>
          </p:cNvPr>
          <p:cNvSpPr txBox="1"/>
          <p:nvPr/>
        </p:nvSpPr>
        <p:spPr>
          <a:xfrm>
            <a:off x="2971418" y="6033186"/>
            <a:ext cx="348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this happens in about 3 seconds</a:t>
            </a:r>
          </a:p>
        </p:txBody>
      </p:sp>
    </p:spTree>
    <p:extLst>
      <p:ext uri="{BB962C8B-B14F-4D97-AF65-F5344CB8AC3E}">
        <p14:creationId xmlns:p14="http://schemas.microsoft.com/office/powerpoint/2010/main" val="171464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History of Credit Card Transaction Fraud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715" y="1325563"/>
            <a:ext cx="8353985" cy="4839492"/>
          </a:xfrm>
        </p:spPr>
        <p:txBody>
          <a:bodyPr>
            <a:normAutofit/>
          </a:bodyPr>
          <a:lstStyle/>
          <a:p>
            <a:r>
              <a:rPr lang="en-US" sz="2400" dirty="0"/>
              <a:t>Credit cards introduced in the 1950s</a:t>
            </a:r>
          </a:p>
          <a:p>
            <a:r>
              <a:rPr lang="en-US" sz="2400" dirty="0"/>
              <a:t>Weekly hot list of bad (lost/stolen) accounts</a:t>
            </a:r>
          </a:p>
          <a:p>
            <a:r>
              <a:rPr lang="en-US" sz="2400" dirty="0"/>
              <a:t>Rule-based expert systems (if this, then flag as fraud)</a:t>
            </a:r>
          </a:p>
          <a:p>
            <a:r>
              <a:rPr lang="en-US" sz="2400" dirty="0"/>
              <a:t>HNC (FICO) first widespread commercial fraud product</a:t>
            </a:r>
          </a:p>
          <a:p>
            <a:pPr lvl="1"/>
            <a:r>
              <a:rPr lang="en-US" sz="2000" dirty="0"/>
              <a:t>Transaction profiles (1992)</a:t>
            </a:r>
          </a:p>
          <a:p>
            <a:pPr lvl="1"/>
            <a:r>
              <a:rPr lang="en-US" sz="2000" b="1" dirty="0"/>
              <a:t>Falcon</a:t>
            </a:r>
            <a:r>
              <a:rPr lang="en-US" sz="2000" dirty="0"/>
              <a:t> (1993) – supervised neural net</a:t>
            </a:r>
          </a:p>
          <a:p>
            <a:pPr lvl="1"/>
            <a:r>
              <a:rPr lang="en-US" sz="2000" dirty="0"/>
              <a:t>Quickly became the dominant, global solution by late 1990s</a:t>
            </a:r>
          </a:p>
          <a:p>
            <a:r>
              <a:rPr lang="en-US" sz="2400" dirty="0"/>
              <a:t>Other small, boutique neural net fraud products</a:t>
            </a:r>
          </a:p>
          <a:p>
            <a:r>
              <a:rPr lang="en-US" sz="2400" dirty="0"/>
              <a:t>Early 2000s other big player build products</a:t>
            </a:r>
          </a:p>
          <a:p>
            <a:pPr lvl="1"/>
            <a:r>
              <a:rPr lang="en-US" sz="2000" dirty="0"/>
              <a:t>SAS, IBM, BAES, VISA, MC…</a:t>
            </a:r>
          </a:p>
          <a:p>
            <a:r>
              <a:rPr lang="en-US" sz="2400" dirty="0"/>
              <a:t>Now many products, FICO Falcon still dominant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Falcon History and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07" y="1104108"/>
            <a:ext cx="8353985" cy="5473699"/>
          </a:xfrm>
        </p:spPr>
        <p:txBody>
          <a:bodyPr>
            <a:normAutofit/>
          </a:bodyPr>
          <a:lstStyle/>
          <a:p>
            <a:r>
              <a:rPr lang="en-US" sz="2600" dirty="0"/>
              <a:t>Robert Hecht-Nielsen and Todd </a:t>
            </a:r>
            <a:r>
              <a:rPr lang="en-US" sz="2600" dirty="0" err="1"/>
              <a:t>Gutschow</a:t>
            </a:r>
            <a:r>
              <a:rPr lang="en-US" sz="2600" dirty="0"/>
              <a:t> start HNC Software in San Diego (1986)</a:t>
            </a:r>
          </a:p>
          <a:p>
            <a:r>
              <a:rPr lang="en-US" sz="2600" dirty="0"/>
              <a:t>Tried to commercialize neural net technology</a:t>
            </a:r>
          </a:p>
          <a:p>
            <a:pPr lvl="1"/>
            <a:r>
              <a:rPr lang="en-US" sz="2200" dirty="0"/>
              <a:t>Searched for a practical use</a:t>
            </a:r>
          </a:p>
          <a:p>
            <a:pPr lvl="1"/>
            <a:r>
              <a:rPr lang="en-US" sz="2200" dirty="0"/>
              <a:t>Stumbled on credit card fraud detection (Allen </a:t>
            </a:r>
            <a:r>
              <a:rPr lang="en-US" sz="2200" dirty="0" err="1"/>
              <a:t>Jost</a:t>
            </a:r>
            <a:r>
              <a:rPr lang="en-US" sz="2200" dirty="0"/>
              <a:t>). Huge success! Patent filed 1992. IPO 1995. Bought by FICO 2002.</a:t>
            </a:r>
          </a:p>
          <a:p>
            <a:r>
              <a:rPr lang="en-US" sz="2600" dirty="0"/>
              <a:t>Falcon – supervised neural net</a:t>
            </a:r>
          </a:p>
          <a:p>
            <a:pPr lvl="1"/>
            <a:r>
              <a:rPr lang="en-US" sz="2200" dirty="0"/>
              <a:t>Data: transaction “swipe” (card #, $ </a:t>
            </a:r>
            <a:r>
              <a:rPr lang="en-US" sz="2200" dirty="0" err="1"/>
              <a:t>amt</a:t>
            </a:r>
            <a:r>
              <a:rPr lang="en-US" sz="2200" dirty="0"/>
              <a:t>, day/time, merchant..)</a:t>
            </a:r>
          </a:p>
          <a:p>
            <a:pPr lvl="1"/>
            <a:r>
              <a:rPr lang="en-US" sz="2200" dirty="0"/>
              <a:t>Use concept of profiles (typical behavior for the card/merchant)</a:t>
            </a:r>
          </a:p>
          <a:p>
            <a:pPr lvl="1"/>
            <a:r>
              <a:rPr lang="en-US" sz="2200" dirty="0"/>
              <a:t>Build many hundreds of candidate variables</a:t>
            </a:r>
          </a:p>
          <a:p>
            <a:pPr lvl="1"/>
            <a:r>
              <a:rPr lang="en-US" sz="2200" dirty="0"/>
              <a:t>Fraud labels supplied by contributing banks</a:t>
            </a:r>
          </a:p>
          <a:p>
            <a:pPr lvl="1"/>
            <a:r>
              <a:rPr lang="en-US" sz="2200" dirty="0"/>
              <a:t>Trained offline, implemented at issuing bank (mainframe)</a:t>
            </a:r>
          </a:p>
          <a:p>
            <a:pPr lvl="1"/>
            <a:r>
              <a:rPr lang="en-US" sz="2200" dirty="0"/>
              <a:t>Model retrained every few years</a:t>
            </a:r>
          </a:p>
          <a:p>
            <a:pPr lvl="1"/>
            <a:r>
              <a:rPr lang="en-US" sz="2200" dirty="0"/>
              <a:t>Falcon Workstation for investigation and case management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3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77" y="741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Credit Card Fraud Modes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5" y="1238341"/>
            <a:ext cx="8371301" cy="532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account compromised:</a:t>
            </a:r>
          </a:p>
          <a:p>
            <a:pPr lvl="1"/>
            <a:r>
              <a:rPr lang="en-US" sz="2000" dirty="0"/>
              <a:t>Existing account:</a:t>
            </a:r>
          </a:p>
          <a:p>
            <a:pPr lvl="2"/>
            <a:r>
              <a:rPr lang="en-US" sz="1600" dirty="0"/>
              <a:t>Lost/stolen</a:t>
            </a:r>
          </a:p>
          <a:p>
            <a:pPr lvl="2"/>
            <a:r>
              <a:rPr lang="en-US" sz="1600" dirty="0"/>
              <a:t>Intercepted (skimming) -&gt; counterfeit</a:t>
            </a:r>
          </a:p>
          <a:p>
            <a:pPr lvl="2"/>
            <a:r>
              <a:rPr lang="en-US" sz="1600" dirty="0"/>
              <a:t>Other account takeover (online hack…)</a:t>
            </a:r>
          </a:p>
          <a:p>
            <a:pPr lvl="1"/>
            <a:r>
              <a:rPr lang="en-US" sz="2000" dirty="0"/>
              <a:t>At origination:</a:t>
            </a:r>
          </a:p>
          <a:p>
            <a:pPr lvl="2"/>
            <a:r>
              <a:rPr lang="en-US" sz="1600" dirty="0"/>
              <a:t>Never received issue (NRI) (stolen out of mail)</a:t>
            </a:r>
          </a:p>
          <a:p>
            <a:pPr lvl="2"/>
            <a:r>
              <a:rPr lang="en-US" sz="1600" dirty="0"/>
              <a:t>Application fraud/Identity fraud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Point of sale (POS) differences:</a:t>
            </a:r>
          </a:p>
          <a:p>
            <a:pPr lvl="1"/>
            <a:r>
              <a:rPr lang="en-US" sz="2000" dirty="0"/>
              <a:t>Card present (CP)</a:t>
            </a:r>
          </a:p>
          <a:p>
            <a:pPr lvl="1"/>
            <a:r>
              <a:rPr lang="en-US" sz="2000" dirty="0"/>
              <a:t>Card not present (CNP) - internet, phone, mail</a:t>
            </a:r>
          </a:p>
          <a:p>
            <a:pPr marL="0" indent="0">
              <a:buNone/>
            </a:pPr>
            <a:r>
              <a:rPr lang="en-US" sz="2400" dirty="0"/>
              <a:t>Latest evolving fraud dynamics:</a:t>
            </a:r>
          </a:p>
          <a:p>
            <a:pPr lvl="1"/>
            <a:r>
              <a:rPr lang="en-US" sz="2000" dirty="0"/>
              <a:t>Introduction of chip (EMV) (</a:t>
            </a:r>
            <a:r>
              <a:rPr lang="en-US" sz="2000" b="1" dirty="0"/>
              <a:t>E</a:t>
            </a:r>
            <a:r>
              <a:rPr lang="en-US" sz="2000" dirty="0"/>
              <a:t>urocard, </a:t>
            </a:r>
            <a:r>
              <a:rPr lang="en-US" sz="2000" b="1" dirty="0"/>
              <a:t>M</a:t>
            </a:r>
            <a:r>
              <a:rPr lang="en-US" sz="2000" dirty="0"/>
              <a:t>astercard, </a:t>
            </a:r>
            <a:r>
              <a:rPr lang="en-US" sz="2000" b="1" dirty="0"/>
              <a:t>V</a:t>
            </a:r>
            <a:r>
              <a:rPr lang="en-US" sz="2000" dirty="0"/>
              <a:t>isa)</a:t>
            </a:r>
          </a:p>
          <a:p>
            <a:pPr lvl="2"/>
            <a:r>
              <a:rPr lang="en-US" sz="1600" dirty="0"/>
              <a:t>CP -&gt; CNP</a:t>
            </a:r>
          </a:p>
          <a:p>
            <a:pPr lvl="2"/>
            <a:r>
              <a:rPr lang="en-US" sz="1600" dirty="0"/>
              <a:t>Counterfeit -&gt; application/identity fraud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68B7B-F4DC-9E42-A036-34BE3ADE9B24}"/>
              </a:ext>
            </a:extLst>
          </p:cNvPr>
          <p:cNvSpPr txBox="1"/>
          <p:nvPr/>
        </p:nvSpPr>
        <p:spPr>
          <a:xfrm>
            <a:off x="6643025" y="210735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Transaction Fraud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8E5AA-72AC-0241-8A68-DECB1EFDBA1C}"/>
              </a:ext>
            </a:extLst>
          </p:cNvPr>
          <p:cNvSpPr txBox="1"/>
          <p:nvPr/>
        </p:nvSpPr>
        <p:spPr>
          <a:xfrm>
            <a:off x="6677182" y="3324049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 Fraud</a:t>
            </a:r>
          </a:p>
        </p:txBody>
      </p:sp>
    </p:spTree>
    <p:extLst>
      <p:ext uri="{BB962C8B-B14F-4D97-AF65-F5344CB8AC3E}">
        <p14:creationId xmlns:p14="http://schemas.microsoft.com/office/powerpoint/2010/main" val="71283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CA8E49-FF96-5C43-A365-39F73056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393"/>
            <a:ext cx="9144000" cy="4019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6A6D2-9560-4344-B76E-009540057080}"/>
              </a:ext>
            </a:extLst>
          </p:cNvPr>
          <p:cNvSpPr txBox="1"/>
          <p:nvPr/>
        </p:nvSpPr>
        <p:spPr>
          <a:xfrm>
            <a:off x="320948" y="696397"/>
            <a:ext cx="841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introduction of chips, fraud has migrated from counterfeit to CNP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49923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EE1D25-10E5-0948-BBE6-7C271016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9" y="1146301"/>
            <a:ext cx="7615781" cy="49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5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3ADFD-E6D0-4943-AB77-C3712B67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494"/>
            <a:ext cx="9144000" cy="59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77" y="741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Credit Card Transaction Fraud Signals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46" y="1213410"/>
            <a:ext cx="8371301" cy="5329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How account compromised:</a:t>
            </a:r>
          </a:p>
          <a:p>
            <a:pPr marL="0" indent="0">
              <a:buNone/>
            </a:pPr>
            <a:r>
              <a:rPr lang="en-US" b="1" dirty="0"/>
              <a:t>Lost/Stolen card</a:t>
            </a:r>
            <a:r>
              <a:rPr lang="en-US" dirty="0"/>
              <a:t>. Someone steals your card or you lose it, and someone uses it.</a:t>
            </a:r>
          </a:p>
          <a:p>
            <a:pPr marL="0" indent="0">
              <a:buNone/>
            </a:pPr>
            <a:r>
              <a:rPr lang="en-US" b="1" dirty="0"/>
              <a:t>Common point of compromise</a:t>
            </a:r>
            <a:r>
              <a:rPr lang="en-US" dirty="0"/>
              <a:t>. Someone at a merchant “steals” many cards. Makes counterfeit cards. Skimmers at gas stations, ATMs, restaurants, stores…</a:t>
            </a:r>
          </a:p>
          <a:p>
            <a:pPr marL="0" indent="0">
              <a:buNone/>
            </a:pPr>
            <a:r>
              <a:rPr lang="en-US" b="1" dirty="0"/>
              <a:t>Online account hacked</a:t>
            </a:r>
            <a:r>
              <a:rPr lang="en-US" dirty="0"/>
              <a:t>. Someone gets your username/password and gets card info from online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Signals of fraud:</a:t>
            </a:r>
          </a:p>
          <a:p>
            <a:pPr lvl="1"/>
            <a:r>
              <a:rPr lang="en-US" dirty="0"/>
              <a:t>Burst of activity at different merchants</a:t>
            </a:r>
          </a:p>
          <a:p>
            <a:pPr lvl="1"/>
            <a:r>
              <a:rPr lang="en-US" dirty="0"/>
              <a:t>Larger than normal purchase amounts, same or different merchants</a:t>
            </a:r>
          </a:p>
          <a:p>
            <a:pPr lvl="1"/>
            <a:r>
              <a:rPr lang="en-US" dirty="0"/>
              <a:t>Used at merchants not used before for that card</a:t>
            </a:r>
          </a:p>
          <a:p>
            <a:pPr lvl="1"/>
            <a:r>
              <a:rPr lang="en-US" dirty="0"/>
              <a:t>Used at a very different geography</a:t>
            </a:r>
          </a:p>
          <a:p>
            <a:pPr lvl="1"/>
            <a:r>
              <a:rPr lang="en-US" dirty="0"/>
              <a:t>Used at a high risk merchant (online, jewelry, electronics…)</a:t>
            </a:r>
          </a:p>
          <a:p>
            <a:pPr lvl="1"/>
            <a:r>
              <a:rPr lang="en-US" dirty="0"/>
              <a:t>Increased usage in card-not-present</a:t>
            </a:r>
          </a:p>
          <a:p>
            <a:pPr lvl="1"/>
            <a:r>
              <a:rPr lang="en-US" dirty="0"/>
              <a:t>Employee or merchant invents transactions</a:t>
            </a:r>
          </a:p>
          <a:p>
            <a:pPr lvl="1"/>
            <a:r>
              <a:rPr lang="en-US" dirty="0"/>
              <a:t>Infrequent recurring charges, same amount or same merchant</a:t>
            </a:r>
          </a:p>
          <a:p>
            <a:pPr lvl="1"/>
            <a:r>
              <a:rPr lang="en-US" dirty="0"/>
              <a:t>Employee or merchant invents a fictitious merchant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Think about these signals for making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5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Credit Card Transaction Data for Project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EBD5-FCEC-CB48-B533-6155C2A5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8" y="1006119"/>
            <a:ext cx="8145462" cy="5134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C7F33-8AAB-A442-A95C-BECA51AD8038}"/>
              </a:ext>
            </a:extLst>
          </p:cNvPr>
          <p:cNvSpPr txBox="1"/>
          <p:nvPr/>
        </p:nvSpPr>
        <p:spPr>
          <a:xfrm>
            <a:off x="861647" y="6354247"/>
            <a:ext cx="688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96,000 records, ~1,000 frauds. These are the only fields we have.</a:t>
            </a:r>
          </a:p>
        </p:txBody>
      </p:sp>
    </p:spTree>
    <p:extLst>
      <p:ext uri="{BB962C8B-B14F-4D97-AF65-F5344CB8AC3E}">
        <p14:creationId xmlns:p14="http://schemas.microsoft.com/office/powerpoint/2010/main" val="71864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97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Project 3. Card Transaction Fraud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283792"/>
            <a:ext cx="7886700" cy="49474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 a supervised fraud model on the card transaction data. Use proper methodology: data cleaning, variable creation, training, testing, OOT, appropriate algorithms, proper treatment of time.</a:t>
            </a:r>
          </a:p>
          <a:p>
            <a:r>
              <a:rPr lang="en-US" dirty="0"/>
              <a:t>For this problem you’ll again build many candidate variables (hundreds) and then use feature selection methods to reduce the number of variables.</a:t>
            </a:r>
          </a:p>
          <a:p>
            <a:r>
              <a:rPr lang="en-US" dirty="0"/>
              <a:t>Prepare a report showing the details of the project. Use good formatting, good grammar/spelling, be complete, full DQR in an appendix.</a:t>
            </a:r>
          </a:p>
          <a:p>
            <a:r>
              <a:rPr lang="en-US" dirty="0"/>
              <a:t>For this problem you will have fraud labels (supervised), and you can quantitatively assess model performance, which should be in your report.</a:t>
            </a:r>
          </a:p>
          <a:p>
            <a:r>
              <a:rPr lang="en-US" dirty="0"/>
              <a:t>The report is identical for all members on the team, but each team member turns in a copy on Blackboard to be graded.</a:t>
            </a:r>
          </a:p>
          <a:p>
            <a:r>
              <a:rPr lang="en-US" dirty="0"/>
              <a:t>Each team will make a ppt presentation of their results</a:t>
            </a:r>
          </a:p>
          <a:p>
            <a:r>
              <a:rPr lang="en-US" dirty="0"/>
              <a:t>Report due 4/26 midnight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5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F37B0A-409F-E64B-A14E-9C3F98422D33}"/>
              </a:ext>
            </a:extLst>
          </p:cNvPr>
          <p:cNvSpPr/>
          <p:nvPr/>
        </p:nvSpPr>
        <p:spPr>
          <a:xfrm>
            <a:off x="129922" y="1071846"/>
            <a:ext cx="8590184" cy="1804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Main Types of Financial Fraud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715" y="1325563"/>
            <a:ext cx="8353985" cy="483949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Application fraud</a:t>
            </a:r>
            <a:r>
              <a:rPr lang="en-US" sz="2400" dirty="0"/>
              <a:t>. Fraud during the account </a:t>
            </a:r>
            <a:r>
              <a:rPr lang="en-US" sz="2400" i="1" dirty="0"/>
              <a:t>opening</a:t>
            </a:r>
            <a:r>
              <a:rPr lang="en-US" sz="2400" dirty="0"/>
              <a:t> process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2000" dirty="0"/>
              <a:t>Identity fraud - applying for a product under false credentials (id theft, synthetic, manipulation)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2000" dirty="0"/>
              <a:t>First party fraud – use your correct credentials but no intention to pay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400" b="1" dirty="0"/>
              <a:t>Transaction fraud</a:t>
            </a:r>
            <a:r>
              <a:rPr lang="en-US" sz="2400" dirty="0"/>
              <a:t>. Fraud during the account </a:t>
            </a:r>
            <a:r>
              <a:rPr lang="en-US" sz="2400" i="1" dirty="0"/>
              <a:t>usage</a:t>
            </a:r>
            <a:r>
              <a:rPr lang="en-US" sz="2400" dirty="0"/>
              <a:t> process</a:t>
            </a:r>
          </a:p>
          <a:p>
            <a:pPr lvl="1"/>
            <a:r>
              <a:rPr lang="en-US" sz="2000" dirty="0"/>
              <a:t>Credit card transactions</a:t>
            </a:r>
          </a:p>
          <a:p>
            <a:pPr lvl="1"/>
            <a:r>
              <a:rPr lang="en-US" sz="2000" dirty="0"/>
              <a:t>Money transfers from a compromised account (account takeover)</a:t>
            </a:r>
          </a:p>
          <a:p>
            <a:pPr lvl="1"/>
            <a:r>
              <a:rPr lang="en-US" sz="2000" dirty="0"/>
              <a:t>Insurance claims (auto, P&amp;C, healthcare…)</a:t>
            </a:r>
          </a:p>
          <a:p>
            <a:pPr lvl="1"/>
            <a:r>
              <a:rPr lang="en-US" sz="2000" dirty="0"/>
              <a:t>Tax returns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Other scams</a:t>
            </a:r>
            <a:r>
              <a:rPr lang="en-US" sz="2400" dirty="0"/>
              <a:t>. Nigerian, phishing, phone, charities, pyramids, mail, internet auction…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8325-B627-3345-BA46-91BEBDF47A1B}"/>
              </a:ext>
            </a:extLst>
          </p:cNvPr>
          <p:cNvSpPr txBox="1"/>
          <p:nvPr/>
        </p:nvSpPr>
        <p:spPr>
          <a:xfrm>
            <a:off x="129922" y="1691078"/>
            <a:ext cx="75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10AE6-8C93-6D45-9B18-0666CCEBA31E}"/>
              </a:ext>
            </a:extLst>
          </p:cNvPr>
          <p:cNvSpPr txBox="1"/>
          <p:nvPr/>
        </p:nvSpPr>
        <p:spPr>
          <a:xfrm>
            <a:off x="129922" y="3565510"/>
            <a:ext cx="75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46684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480145"/>
            <a:ext cx="7886700" cy="69813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Steps for Supervised Fraud Algorithm (Project 3)</a:t>
            </a:r>
            <a:br>
              <a:rPr lang="en-US" dirty="0"/>
            </a:b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36" y="1530125"/>
            <a:ext cx="8354325" cy="5117436"/>
          </a:xfrm>
        </p:spPr>
        <p:txBody>
          <a:bodyPr>
            <a:normAutofit/>
          </a:bodyPr>
          <a:lstStyle/>
          <a:p>
            <a:r>
              <a:rPr lang="en-US" sz="2400" dirty="0"/>
              <a:t>Understand the business problem and fraud modes</a:t>
            </a:r>
          </a:p>
          <a:p>
            <a:r>
              <a:rPr lang="en-US" sz="2400" dirty="0"/>
              <a:t>Explore data and do a DQR</a:t>
            </a:r>
          </a:p>
          <a:p>
            <a:r>
              <a:rPr lang="en-US" sz="2400" dirty="0"/>
              <a:t>Build expert variables</a:t>
            </a:r>
          </a:p>
          <a:p>
            <a:r>
              <a:rPr lang="en-US" sz="2400" dirty="0"/>
              <a:t>Divide the data into </a:t>
            </a:r>
            <a:r>
              <a:rPr lang="en-US" sz="2400" dirty="0" err="1"/>
              <a:t>training_testing</a:t>
            </a:r>
            <a:r>
              <a:rPr lang="en-US" sz="2400" dirty="0"/>
              <a:t>/out of time (OOT)</a:t>
            </a:r>
          </a:p>
          <a:p>
            <a:r>
              <a:rPr lang="en-US" sz="2400" dirty="0"/>
              <a:t>Perform feature selection (filter, wrapper) </a:t>
            </a:r>
          </a:p>
          <a:p>
            <a:r>
              <a:rPr lang="en-US" sz="2400" dirty="0"/>
              <a:t>Try many models and parameter combinations. Examine model performance and redo/adjust as needed. </a:t>
            </a:r>
          </a:p>
          <a:p>
            <a:r>
              <a:rPr lang="en-US" sz="2400" dirty="0"/>
              <a:t>Finalize model, build three evaluation tables (</a:t>
            </a:r>
            <a:r>
              <a:rPr lang="en-US" sz="2400" dirty="0" err="1"/>
              <a:t>trn</a:t>
            </a:r>
            <a:r>
              <a:rPr lang="en-US" sz="2400" dirty="0"/>
              <a:t>, </a:t>
            </a:r>
            <a:r>
              <a:rPr lang="en-US" sz="2400" dirty="0" err="1"/>
              <a:t>tst</a:t>
            </a:r>
            <a:r>
              <a:rPr lang="en-US" sz="2400" dirty="0"/>
              <a:t>, </a:t>
            </a:r>
            <a:r>
              <a:rPr lang="en-US" sz="2400" dirty="0" err="1"/>
              <a:t>oot</a:t>
            </a:r>
            <a:r>
              <a:rPr lang="en-US" sz="2400" dirty="0"/>
              <a:t>)</a:t>
            </a:r>
          </a:p>
          <a:p>
            <a:r>
              <a:rPr lang="en-US" sz="2400" dirty="0"/>
              <a:t>Write report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69888" y="521608"/>
            <a:ext cx="8405812" cy="3190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Homework 7: DQR on Credit Card Transaction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30697-FC26-4454-A3BE-90B07819C4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888" y="1625791"/>
            <a:ext cx="8405812" cy="4341366"/>
          </a:xfrm>
        </p:spPr>
        <p:txBody>
          <a:bodyPr>
            <a:normAutofit/>
          </a:bodyPr>
          <a:lstStyle/>
          <a:p>
            <a:r>
              <a:rPr lang="en-US" sz="2400" dirty="0"/>
              <a:t>Build a Data Quality Report for the card transaction data</a:t>
            </a:r>
          </a:p>
          <a:p>
            <a:r>
              <a:rPr lang="en-US" sz="2400" dirty="0"/>
              <a:t>Report should be a Word document or pdf</a:t>
            </a:r>
          </a:p>
          <a:p>
            <a:r>
              <a:rPr lang="en-US" sz="2400" dirty="0"/>
              <a:t>Professional business report: complete, good formatting, good grammar, no spelling errors</a:t>
            </a:r>
          </a:p>
          <a:p>
            <a:r>
              <a:rPr lang="en-US" sz="2400" dirty="0"/>
              <a:t>Good formatting on all your data plots: good choices of scales (log, linear, ranges), legible labels</a:t>
            </a:r>
          </a:p>
          <a:p>
            <a:r>
              <a:rPr lang="en-US" sz="2400" dirty="0"/>
              <a:t>Due 3/26</a:t>
            </a:r>
          </a:p>
        </p:txBody>
      </p:sp>
    </p:spTree>
    <p:extLst>
      <p:ext uri="{BB962C8B-B14F-4D97-AF65-F5344CB8AC3E}">
        <p14:creationId xmlns:p14="http://schemas.microsoft.com/office/powerpoint/2010/main" val="223173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97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Preparation and Modeling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321772"/>
            <a:ext cx="7886700" cy="503457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Assemble data, time frames, populations, exclusions</a:t>
            </a:r>
          </a:p>
          <a:p>
            <a:r>
              <a:rPr lang="en-US" dirty="0"/>
              <a:t>Perform basic statistics: field populations, percentages, field distributions, do a Data Quality Report (DQR)</a:t>
            </a:r>
          </a:p>
          <a:p>
            <a:r>
              <a:rPr lang="en-US" dirty="0"/>
              <a:t>Interact with domain experts, decide entities, clean the data, construct all variables</a:t>
            </a:r>
          </a:p>
          <a:p>
            <a:r>
              <a:rPr lang="en-US" dirty="0"/>
              <a:t>Decide training, testing, out of time samples</a:t>
            </a:r>
          </a:p>
          <a:p>
            <a:r>
              <a:rPr lang="en-US" dirty="0"/>
              <a:t>Build simple baseline linear/logistic model</a:t>
            </a:r>
          </a:p>
          <a:p>
            <a:r>
              <a:rPr lang="en-US" dirty="0"/>
              <a:t>Build many nonlinear models. Try many methods and parameters.</a:t>
            </a:r>
          </a:p>
          <a:p>
            <a:r>
              <a:rPr lang="en-US" dirty="0"/>
              <a:t>Candidate final model: examine important inputs. Do they make sense? Beware of models that perform too well.</a:t>
            </a:r>
          </a:p>
          <a:p>
            <a:r>
              <a:rPr lang="en-US" dirty="0"/>
              <a:t>Iterate candidate final model with business leaders. Are all the inputs OK? Performance OK?</a:t>
            </a:r>
          </a:p>
          <a:p>
            <a:r>
              <a:rPr lang="en-US" dirty="0"/>
              <a:t>Finalize models, deliver, document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77" y="13984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Look at Credit Card Transaction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5A0F9-04C4-654A-BD5C-7192F6A78993}"/>
              </a:ext>
            </a:extLst>
          </p:cNvPr>
          <p:cNvSpPr txBox="1"/>
          <p:nvPr/>
        </p:nvSpPr>
        <p:spPr>
          <a:xfrm>
            <a:off x="1307939" y="2071868"/>
            <a:ext cx="3994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 through data exploration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9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44A2B8-2B37-FB42-B5FF-70FFDBC8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9142B-6D77-6D44-8C31-6182AD1A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91"/>
            <a:ext cx="9144000" cy="63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49F9D-BBF7-BA48-BFA7-6DA65528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91"/>
            <a:ext cx="9144000" cy="63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3E18-395B-EA46-82C0-36AB4D9D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477"/>
            <a:ext cx="9144000" cy="57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EDFBC6-9C57-F142-84F0-B9D0AFF8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06" y="366153"/>
            <a:ext cx="5543134" cy="61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E3DAB6-C78F-B14B-80A6-BBE7083BCA0D}"/>
              </a:ext>
            </a:extLst>
          </p:cNvPr>
          <p:cNvSpPr/>
          <p:nvPr/>
        </p:nvSpPr>
        <p:spPr>
          <a:xfrm>
            <a:off x="129922" y="3085345"/>
            <a:ext cx="8681018" cy="32710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Main Types of Financial Fraud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715" y="1325563"/>
            <a:ext cx="8353985" cy="483949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Application fraud</a:t>
            </a:r>
            <a:r>
              <a:rPr lang="en-US" sz="2400" dirty="0"/>
              <a:t>. Fraud during the account </a:t>
            </a:r>
            <a:r>
              <a:rPr lang="en-US" sz="2400" i="1" dirty="0"/>
              <a:t>opening</a:t>
            </a:r>
            <a:r>
              <a:rPr lang="en-US" sz="2400" dirty="0"/>
              <a:t> process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2000" dirty="0"/>
              <a:t>Identity fraud - applying for a product under false credentials (id theft, synthetic, manipulation)</a:t>
            </a:r>
          </a:p>
          <a:p>
            <a:pPr marL="640080" lvl="1" indent="-274320">
              <a:buFont typeface="+mj-lt"/>
              <a:buAutoNum type="arabicPeriod"/>
            </a:pPr>
            <a:r>
              <a:rPr lang="en-US" sz="2000" dirty="0"/>
              <a:t>First party fraud – use your correct credentials but no intention to pay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400" b="1" dirty="0"/>
              <a:t>Transaction fraud</a:t>
            </a:r>
            <a:r>
              <a:rPr lang="en-US" sz="2400" dirty="0"/>
              <a:t>. Fraud during the account </a:t>
            </a:r>
            <a:r>
              <a:rPr lang="en-US" sz="2400" i="1" dirty="0"/>
              <a:t>usage</a:t>
            </a:r>
            <a:r>
              <a:rPr lang="en-US" sz="2400" dirty="0"/>
              <a:t> process</a:t>
            </a:r>
          </a:p>
          <a:p>
            <a:pPr lvl="1"/>
            <a:r>
              <a:rPr lang="en-US" sz="2000" dirty="0"/>
              <a:t>Credit card transactions</a:t>
            </a:r>
          </a:p>
          <a:p>
            <a:pPr lvl="1"/>
            <a:r>
              <a:rPr lang="en-US" sz="2000" dirty="0"/>
              <a:t>Money transfers from a compromised account (account takeover)</a:t>
            </a:r>
          </a:p>
          <a:p>
            <a:pPr lvl="1"/>
            <a:r>
              <a:rPr lang="en-US" sz="2000" dirty="0"/>
              <a:t>Insurance claims (auto, P&amp;C, healthcare…)</a:t>
            </a:r>
          </a:p>
          <a:p>
            <a:pPr lvl="1"/>
            <a:r>
              <a:rPr lang="en-US" sz="2000" dirty="0"/>
              <a:t>Tax returns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Other scams</a:t>
            </a:r>
            <a:r>
              <a:rPr lang="en-US" sz="2400" dirty="0"/>
              <a:t>. Nigerian, phishing, phone, charities, pyramids, mail, internet auction…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9788-50B9-FE4F-BD86-303CACCBE7E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8325-B627-3345-BA46-91BEBDF47A1B}"/>
              </a:ext>
            </a:extLst>
          </p:cNvPr>
          <p:cNvSpPr txBox="1"/>
          <p:nvPr/>
        </p:nvSpPr>
        <p:spPr>
          <a:xfrm>
            <a:off x="129922" y="1691078"/>
            <a:ext cx="75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10AE6-8C93-6D45-9B18-0666CCEBA31E}"/>
              </a:ext>
            </a:extLst>
          </p:cNvPr>
          <p:cNvSpPr txBox="1"/>
          <p:nvPr/>
        </p:nvSpPr>
        <p:spPr>
          <a:xfrm>
            <a:off x="129922" y="3565510"/>
            <a:ext cx="75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17462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10504</TotalTime>
  <Words>1425</Words>
  <Application>Microsoft Macintosh PowerPoint</Application>
  <PresentationFormat>On-screen Show (4:3)</PresentationFormat>
  <Paragraphs>219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3/12 Class 9 – Credit Card Transaction Fraud</vt:lpstr>
      <vt:lpstr>What You’ve Learned So Far</vt:lpstr>
      <vt:lpstr>Main Types of Financial Fraud</vt:lpstr>
      <vt:lpstr>PowerPoint Presentation</vt:lpstr>
      <vt:lpstr>Break</vt:lpstr>
      <vt:lpstr>Break</vt:lpstr>
      <vt:lpstr>Break</vt:lpstr>
      <vt:lpstr>PowerPoint Presentation</vt:lpstr>
      <vt:lpstr>Main Types of Financial Fraud</vt:lpstr>
      <vt:lpstr>PowerPoint Presentation</vt:lpstr>
      <vt:lpstr>PowerPoint Presentation</vt:lpstr>
      <vt:lpstr>PowerPoint Presentation</vt:lpstr>
      <vt:lpstr>PowerPoint Presentation</vt:lpstr>
      <vt:lpstr>Modes of Online Fraud</vt:lpstr>
      <vt:lpstr>PowerPoint Presentation</vt:lpstr>
      <vt:lpstr>PowerPoint Presentation</vt:lpstr>
      <vt:lpstr>Break</vt:lpstr>
      <vt:lpstr>PowerPoint Presentation</vt:lpstr>
      <vt:lpstr>PowerPoint Presentation</vt:lpstr>
      <vt:lpstr>Credit Card Transaction Approval Process</vt:lpstr>
      <vt:lpstr>History of Credit Card Transaction Fraud Detection</vt:lpstr>
      <vt:lpstr>Falcon History and Processes</vt:lpstr>
      <vt:lpstr>Credit Card Fraud Modes</vt:lpstr>
      <vt:lpstr>PowerPoint Presentation</vt:lpstr>
      <vt:lpstr>PowerPoint Presentation</vt:lpstr>
      <vt:lpstr>PowerPoint Presentation</vt:lpstr>
      <vt:lpstr>Credit Card Transaction Fraud Signals</vt:lpstr>
      <vt:lpstr>Credit Card Transaction Data for Project 3</vt:lpstr>
      <vt:lpstr>Project 3. Card Transaction Fraud</vt:lpstr>
      <vt:lpstr>Steps for Supervised Fraud Algorithm (Project 3) </vt:lpstr>
      <vt:lpstr>Homework 7: DQR on Credit Card Transaction Data</vt:lpstr>
      <vt:lpstr>Data Preparation and Modeling Process</vt:lpstr>
      <vt:lpstr>Look at Credit Card Transaction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coggeshall</dc:creator>
  <cp:lastModifiedBy>steve coggeshall</cp:lastModifiedBy>
  <cp:revision>1337</cp:revision>
  <cp:lastPrinted>2020-02-17T01:43:26Z</cp:lastPrinted>
  <dcterms:created xsi:type="dcterms:W3CDTF">2016-12-14T00:44:22Z</dcterms:created>
  <dcterms:modified xsi:type="dcterms:W3CDTF">2020-03-11T22:15:46Z</dcterms:modified>
</cp:coreProperties>
</file>