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448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9" r:id="rId1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3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75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09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8956 w 4917"/>
                <a:gd name="T3" fmla="*/ 0 h 1000"/>
                <a:gd name="T4" fmla="*/ 9972 w 4917"/>
                <a:gd name="T5" fmla="*/ 1015 h 1000"/>
                <a:gd name="T6" fmla="*/ 8958 w 4917"/>
                <a:gd name="T7" fmla="*/ 2029 h 1000"/>
                <a:gd name="T8" fmla="*/ 0 w 4917"/>
                <a:gd name="T9" fmla="*/ 20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F56E0157-8A0B-4826-A052-3911234BA86B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0A24B-0B8D-4C87-B73F-2F0BED709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5C93-B48D-4FED-89E2-5D34722C0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4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5E3C4-0724-460B-A0EC-06A9464F5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4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E22C5-E9A4-4408-8B29-AB0050B3E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8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9EA95-42DB-4120-8202-EB7654D0D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2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4F8F-01A2-4324-A8EA-A04E4C440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0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8DE3-B9BB-48FF-BA5C-3227DB43C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22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24727-0191-415B-9AF3-BE625770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21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F88A5-097E-4D37-9F67-2F6667CB8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3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BC430-66DC-42BA-9EEF-DC68A50B2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57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CB7D82C-62C4-4086-889C-36EF070C5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Conclusions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5263" y="1417638"/>
            <a:ext cx="8683625" cy="2925762"/>
          </a:xfrm>
        </p:spPr>
        <p:txBody>
          <a:bodyPr/>
          <a:lstStyle/>
          <a:p>
            <a:pPr algn="ctr"/>
            <a:r>
              <a:rPr lang="en-US" altLang="en-US" sz="5400" smtClean="0">
                <a:solidFill>
                  <a:schemeClr val="tx1"/>
                </a:solidFill>
              </a:rPr>
              <a:t>Good Luck!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EF44A-D6E4-4A4F-8906-38713205C29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D8377-DA5A-4201-AD99-CD73002BED9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42875"/>
            <a:ext cx="8229600" cy="1143000"/>
          </a:xfrm>
        </p:spPr>
        <p:txBody>
          <a:bodyPr/>
          <a:lstStyle/>
          <a:p>
            <a:r>
              <a:rPr lang="en-US" altLang="en-US" smtClean="0"/>
              <a:t>Course Objectives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95438"/>
            <a:ext cx="8229600" cy="4572000"/>
          </a:xfrm>
        </p:spPr>
        <p:txBody>
          <a:bodyPr/>
          <a:lstStyle/>
          <a:p>
            <a:r>
              <a:rPr lang="en-US" altLang="en-US" smtClean="0"/>
              <a:t> Modelers with Excel Skills Who Can:</a:t>
            </a:r>
          </a:p>
          <a:p>
            <a:pPr lvl="1"/>
            <a:r>
              <a:rPr lang="en-US" altLang="en-US" sz="2800" smtClean="0"/>
              <a:t>Transform business situations into well defined quantitative/ analytic problems</a:t>
            </a:r>
          </a:p>
          <a:p>
            <a:pPr lvl="1"/>
            <a:r>
              <a:rPr lang="en-US" altLang="en-US" sz="2800" smtClean="0"/>
              <a:t>Develop spreadsheets based models</a:t>
            </a:r>
          </a:p>
          <a:p>
            <a:pPr lvl="1"/>
            <a:r>
              <a:rPr lang="en-US" altLang="en-US" sz="2800" smtClean="0"/>
              <a:t>Analyze models, identify “optimal” or “near optimal” solutions</a:t>
            </a:r>
          </a:p>
          <a:p>
            <a:pPr lvl="1"/>
            <a:r>
              <a:rPr lang="en-US" altLang="en-US" sz="2800" smtClean="0"/>
              <a:t>Provide managerial insights, provide meaningful results for decision makers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D60DB-D7B6-4051-9604-1F7DF7AA5E5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6" name="Oval 2"/>
          <p:cNvSpPr>
            <a:spLocks noChangeArrowheads="1"/>
          </p:cNvSpPr>
          <p:nvPr/>
        </p:nvSpPr>
        <p:spPr bwMode="auto">
          <a:xfrm>
            <a:off x="1600200" y="2352675"/>
            <a:ext cx="2590800" cy="1447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sx="75000" sy="75000" algn="tl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Modeling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Skills</a:t>
            </a:r>
          </a:p>
        </p:txBody>
      </p:sp>
      <p:sp>
        <p:nvSpPr>
          <p:cNvPr id="8197" name="Oval 3"/>
          <p:cNvSpPr>
            <a:spLocks noChangeArrowheads="1"/>
          </p:cNvSpPr>
          <p:nvPr/>
        </p:nvSpPr>
        <p:spPr bwMode="auto">
          <a:xfrm>
            <a:off x="5619750" y="2476500"/>
            <a:ext cx="2590800" cy="1447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sx="75000" sy="75000" algn="tl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EXCEL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Skills</a:t>
            </a:r>
          </a:p>
        </p:txBody>
      </p:sp>
      <p:sp>
        <p:nvSpPr>
          <p:cNvPr id="8198" name="Oval 4"/>
          <p:cNvSpPr>
            <a:spLocks noChangeArrowheads="1"/>
          </p:cNvSpPr>
          <p:nvPr/>
        </p:nvSpPr>
        <p:spPr bwMode="auto">
          <a:xfrm>
            <a:off x="3505200" y="4791075"/>
            <a:ext cx="2590800" cy="1447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sx="75000" sy="75000" algn="tl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Functional Area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3333750" y="3752850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rot="5400000">
            <a:off x="5448300" y="3838575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rot="-2700000">
            <a:off x="4397375" y="2576513"/>
            <a:ext cx="1016000" cy="1022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Rectangle 8"/>
          <p:cNvSpPr>
            <a:spLocks noGrp="1" noChangeArrowheads="1"/>
          </p:cNvSpPr>
          <p:nvPr>
            <p:ph type="title"/>
          </p:nvPr>
        </p:nvSpPr>
        <p:spPr>
          <a:xfrm>
            <a:off x="428625" y="231775"/>
            <a:ext cx="8229600" cy="1143000"/>
          </a:xfrm>
          <a:noFill/>
        </p:spPr>
        <p:txBody>
          <a:bodyPr/>
          <a:lstStyle/>
          <a:p>
            <a:r>
              <a:rPr lang="en-US" altLang="en-US" smtClean="0"/>
              <a:t>Skill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E09E33-53C3-45B9-8698-FB5E1225A2E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Managerial Problems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81138"/>
            <a:ext cx="8115300" cy="4133850"/>
          </a:xfrm>
        </p:spPr>
        <p:txBody>
          <a:bodyPr/>
          <a:lstStyle/>
          <a:p>
            <a:r>
              <a:rPr lang="en-US" altLang="en-US" dirty="0" smtClean="0"/>
              <a:t>Optimization</a:t>
            </a:r>
          </a:p>
          <a:p>
            <a:pPr lvl="1"/>
            <a:r>
              <a:rPr lang="en-US" altLang="en-US" dirty="0" smtClean="0"/>
              <a:t>Linear Programming</a:t>
            </a:r>
          </a:p>
          <a:p>
            <a:pPr lvl="2"/>
            <a:r>
              <a:rPr lang="en-US" altLang="en-US" smtClean="0"/>
              <a:t>Real, Integer, </a:t>
            </a:r>
            <a:r>
              <a:rPr lang="en-US" altLang="en-US" dirty="0" smtClean="0"/>
              <a:t>or Binary decision variables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Nonlinear Programming</a:t>
            </a:r>
          </a:p>
          <a:p>
            <a:r>
              <a:rPr lang="en-US" altLang="en-US" dirty="0" smtClean="0"/>
              <a:t>Decision Trees (We did not cover Fa2019)</a:t>
            </a:r>
          </a:p>
          <a:p>
            <a:r>
              <a:rPr lang="en-US" altLang="en-US" dirty="0" smtClean="0"/>
              <a:t>Simulation 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81CFC8-C0E7-4783-9DAA-E0FFB63440E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Area Applications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17625"/>
            <a:ext cx="7967663" cy="4348163"/>
          </a:xfrm>
        </p:spPr>
        <p:txBody>
          <a:bodyPr/>
          <a:lstStyle/>
          <a:p>
            <a:r>
              <a:rPr lang="en-US" altLang="en-US" smtClean="0"/>
              <a:t>Finance: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/>
              <a:t>Capital Budgeting, Portfolio Optimization, Bond &amp; Option Pricing</a:t>
            </a:r>
          </a:p>
          <a:p>
            <a:r>
              <a:rPr lang="en-US" altLang="en-US" smtClean="0"/>
              <a:t>Marketing: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/>
              <a:t>Sales forces planning, pricing, forecasting, media budgeting, New product planning…</a:t>
            </a:r>
          </a:p>
          <a:p>
            <a:r>
              <a:rPr lang="en-US" altLang="en-US" smtClean="0"/>
              <a:t>Operations: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/>
              <a:t>Production planning &amp; scheduling, Capacity Planning, Manpower planning</a:t>
            </a:r>
            <a:endParaRPr lang="en-US" altLang="en-US" sz="2000" smtClean="0"/>
          </a:p>
          <a:p>
            <a:r>
              <a:rPr lang="en-US" altLang="en-US" smtClean="0"/>
              <a:t>Strategy: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/>
              <a:t>	Strategic equilibriums, Real options and investment planning…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D7474-3046-4D4A-849D-0A611C8B993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Modeling Skills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19238"/>
            <a:ext cx="7364413" cy="4437062"/>
          </a:xfrm>
        </p:spPr>
        <p:txBody>
          <a:bodyPr/>
          <a:lstStyle/>
          <a:p>
            <a:r>
              <a:rPr lang="en-US" altLang="en-US" sz="3600" smtClean="0"/>
              <a:t>Learning by doing</a:t>
            </a:r>
          </a:p>
          <a:p>
            <a:endParaRPr lang="en-US" altLang="en-US" sz="3600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F0ED2-5B8C-4DEB-9D44-033099E2E1D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Efficiency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Excel</a:t>
            </a:r>
          </a:p>
          <a:p>
            <a:r>
              <a:rPr lang="en-US" altLang="en-US" smtClean="0"/>
              <a:t>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B4DF3-396F-43D0-A5E7-A4D25533F54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Selecting Region</a:t>
            </a:r>
          </a:p>
          <a:p>
            <a:r>
              <a:rPr lang="en-US" altLang="en-US" smtClean="0"/>
              <a:t>Ctl + g</a:t>
            </a:r>
          </a:p>
          <a:p>
            <a:pPr lvl="1"/>
            <a:r>
              <a:rPr lang="en-US" altLang="en-US" smtClean="0"/>
              <a:t>Go to [wherever you want to go]</a:t>
            </a:r>
          </a:p>
          <a:p>
            <a:r>
              <a:rPr lang="en-US" altLang="en-US" smtClean="0"/>
              <a:t>Grouping worksheets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F7C2C1-3682-4A50-9D9E-5BBC4B07492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Alt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You run solver a hunderd times a day. Do you still want to use a mouse?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Alt + F4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F1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Alt + Tab, and Alt + Esc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Ctrl + Esc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Windows +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196</TotalTime>
  <Pages>11</Pages>
  <Words>173</Words>
  <Application>Microsoft Office PowerPoint</Application>
  <PresentationFormat>On-screen Show (4:3)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Times New Roman</vt:lpstr>
      <vt:lpstr>Verdana</vt:lpstr>
      <vt:lpstr>Wingdings</vt:lpstr>
      <vt:lpstr>Radial</vt:lpstr>
      <vt:lpstr>DSO-547: Spreadsheet-Based Business Modeling</vt:lpstr>
      <vt:lpstr>Course Objectives</vt:lpstr>
      <vt:lpstr>Skill Sets</vt:lpstr>
      <vt:lpstr>Types of Managerial Problems</vt:lpstr>
      <vt:lpstr>Functional Area Applications</vt:lpstr>
      <vt:lpstr>Modeling Skills</vt:lpstr>
      <vt:lpstr>More on Efficiency</vt:lpstr>
      <vt:lpstr>Excel</vt:lpstr>
      <vt:lpstr>Windows</vt:lpstr>
      <vt:lpstr>Good Luck!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390</cp:revision>
  <cp:lastPrinted>2001-03-15T14:22:47Z</cp:lastPrinted>
  <dcterms:created xsi:type="dcterms:W3CDTF">1997-08-21T21:46:56Z</dcterms:created>
  <dcterms:modified xsi:type="dcterms:W3CDTF">2019-12-05T17:59:42Z</dcterms:modified>
</cp:coreProperties>
</file>