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15"/>
  </p:notesMasterIdLst>
  <p:handoutMasterIdLst>
    <p:handoutMasterId r:id="rId16"/>
  </p:handoutMasterIdLst>
  <p:sldIdLst>
    <p:sldId id="425" r:id="rId2"/>
    <p:sldId id="426" r:id="rId3"/>
    <p:sldId id="427" r:id="rId4"/>
    <p:sldId id="431" r:id="rId5"/>
    <p:sldId id="432" r:id="rId6"/>
    <p:sldId id="433" r:id="rId7"/>
    <p:sldId id="434" r:id="rId8"/>
    <p:sldId id="480" r:id="rId9"/>
    <p:sldId id="492" r:id="rId10"/>
    <p:sldId id="491" r:id="rId11"/>
    <p:sldId id="494" r:id="rId12"/>
    <p:sldId id="495" r:id="rId13"/>
    <p:sldId id="496" r:id="rId14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CC3300"/>
    <a:srgbClr val="0033CC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127" d="100"/>
          <a:sy n="127" d="100"/>
        </p:scale>
        <p:origin x="95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62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0144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864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50 w 4917"/>
                <a:gd name="T3" fmla="*/ 0 h 1000"/>
                <a:gd name="T4" fmla="*/ 7515 w 4917"/>
                <a:gd name="T5" fmla="*/ 765 h 1000"/>
                <a:gd name="T6" fmla="*/ 6751 w 4917"/>
                <a:gd name="T7" fmla="*/ 1529 h 1000"/>
                <a:gd name="T8" fmla="*/ 0 w 4917"/>
                <a:gd name="T9" fmla="*/ 15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772C82FB-E409-4490-A14B-9914874CBC91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B15D9-3619-402A-A1F7-0D7C8A964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35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40BB5-73B6-4D9D-9883-27A02EBD3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3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F2315-B043-4EF7-8CB9-8B16AED29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38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CE34-6B19-4A9C-9B77-D1F2C228B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17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FC9E1-5087-4F33-AC1F-89FE8B03D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5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CD58E-9EAF-4F4A-B3BF-098D493943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75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39A3F-6F09-4EB2-A1DF-BF07DF65D6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11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C36C0-19F2-47B4-B6C8-940AB512B5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57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F9F79-6C43-4825-B1FD-87479EABB1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4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BF9EA-C9D0-42F7-AB75-8EE8C2BA3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43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2EAB7-7B9B-4FFF-AD63-45662D490E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49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2E88016-6B02-4C10-B33E-C3B19E6E90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Excel Basics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273C7F-B9BF-425A-A1A6-E6B009BFF9F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Tab: Insert</a:t>
            </a:r>
          </a:p>
        </p:txBody>
      </p:sp>
      <p:sp>
        <p:nvSpPr>
          <p:cNvPr id="15364" name="Oval 10"/>
          <p:cNvSpPr>
            <a:spLocks noChangeArrowheads="1"/>
          </p:cNvSpPr>
          <p:nvPr/>
        </p:nvSpPr>
        <p:spPr bwMode="auto">
          <a:xfrm>
            <a:off x="3630613" y="2719388"/>
            <a:ext cx="777875" cy="261937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5" name="Oval 11"/>
          <p:cNvSpPr>
            <a:spLocks noChangeArrowheads="1"/>
          </p:cNvSpPr>
          <p:nvPr/>
        </p:nvSpPr>
        <p:spPr bwMode="auto">
          <a:xfrm>
            <a:off x="482600" y="2374900"/>
            <a:ext cx="777875" cy="328613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536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2117725"/>
            <a:ext cx="91440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3486150" y="2963863"/>
            <a:ext cx="1065213" cy="263525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4F0224-B068-4C69-9BA3-CE21F8DC056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Tab: Formulas</a:t>
            </a:r>
          </a:p>
        </p:txBody>
      </p:sp>
      <p:sp>
        <p:nvSpPr>
          <p:cNvPr id="16388" name="Oval 7"/>
          <p:cNvSpPr>
            <a:spLocks noChangeArrowheads="1"/>
          </p:cNvSpPr>
          <p:nvPr/>
        </p:nvSpPr>
        <p:spPr bwMode="auto">
          <a:xfrm>
            <a:off x="314325" y="2400300"/>
            <a:ext cx="701675" cy="404813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4075113" y="2686050"/>
            <a:ext cx="1065212" cy="261938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90" name="Oval 9"/>
          <p:cNvSpPr>
            <a:spLocks noChangeArrowheads="1"/>
          </p:cNvSpPr>
          <p:nvPr/>
        </p:nvSpPr>
        <p:spPr bwMode="auto">
          <a:xfrm>
            <a:off x="6286500" y="2686050"/>
            <a:ext cx="1196975" cy="295275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63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013"/>
            <a:ext cx="91440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Oval 10"/>
          <p:cNvSpPr>
            <a:spLocks noChangeArrowheads="1"/>
          </p:cNvSpPr>
          <p:nvPr/>
        </p:nvSpPr>
        <p:spPr bwMode="auto">
          <a:xfrm>
            <a:off x="3863975" y="3005138"/>
            <a:ext cx="1019175" cy="284162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776913" y="2981325"/>
            <a:ext cx="1019175" cy="284163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E88852-D2AE-4F1D-9C6D-6F6951DEAF9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Tab: Data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750" y="3054350"/>
            <a:ext cx="2806700" cy="871538"/>
          </a:xfrm>
          <a:noFill/>
        </p:spPr>
      </p:pic>
      <p:sp>
        <p:nvSpPr>
          <p:cNvPr id="17413" name="Oval 10"/>
          <p:cNvSpPr>
            <a:spLocks noChangeArrowheads="1"/>
          </p:cNvSpPr>
          <p:nvPr/>
        </p:nvSpPr>
        <p:spPr bwMode="auto">
          <a:xfrm>
            <a:off x="3079750" y="2806700"/>
            <a:ext cx="1019175" cy="284163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4" name="Oval 11"/>
          <p:cNvSpPr>
            <a:spLocks noChangeArrowheads="1"/>
          </p:cNvSpPr>
          <p:nvPr/>
        </p:nvSpPr>
        <p:spPr bwMode="auto">
          <a:xfrm>
            <a:off x="7177088" y="2070100"/>
            <a:ext cx="1230312" cy="261938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5" name="Oval 12"/>
          <p:cNvSpPr>
            <a:spLocks noChangeArrowheads="1"/>
          </p:cNvSpPr>
          <p:nvPr/>
        </p:nvSpPr>
        <p:spPr bwMode="auto">
          <a:xfrm>
            <a:off x="7189788" y="2300288"/>
            <a:ext cx="777875" cy="261937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6" name="Oval 13"/>
          <p:cNvSpPr>
            <a:spLocks noChangeArrowheads="1"/>
          </p:cNvSpPr>
          <p:nvPr/>
        </p:nvSpPr>
        <p:spPr bwMode="auto">
          <a:xfrm>
            <a:off x="1063625" y="3446463"/>
            <a:ext cx="512763" cy="273050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7" name="Oval 14"/>
          <p:cNvSpPr>
            <a:spLocks noChangeArrowheads="1"/>
          </p:cNvSpPr>
          <p:nvPr/>
        </p:nvSpPr>
        <p:spPr bwMode="auto">
          <a:xfrm>
            <a:off x="1504950" y="3457575"/>
            <a:ext cx="479425" cy="261938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8" name="Oval 15"/>
          <p:cNvSpPr>
            <a:spLocks noChangeArrowheads="1"/>
          </p:cNvSpPr>
          <p:nvPr/>
        </p:nvSpPr>
        <p:spPr bwMode="auto">
          <a:xfrm>
            <a:off x="6086475" y="2546350"/>
            <a:ext cx="463550" cy="303213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74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138" y="1995488"/>
            <a:ext cx="9144001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Oval 7"/>
          <p:cNvSpPr>
            <a:spLocks noChangeArrowheads="1"/>
          </p:cNvSpPr>
          <p:nvPr/>
        </p:nvSpPr>
        <p:spPr bwMode="auto">
          <a:xfrm>
            <a:off x="7453313" y="2341563"/>
            <a:ext cx="1054100" cy="261937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ED4511-D05D-4ACB-9A18-25690172AED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Tab: View</a:t>
            </a:r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3949700" y="2674938"/>
            <a:ext cx="1054100" cy="261937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37" name="Oval 8"/>
          <p:cNvSpPr>
            <a:spLocks noChangeArrowheads="1"/>
          </p:cNvSpPr>
          <p:nvPr/>
        </p:nvSpPr>
        <p:spPr bwMode="auto">
          <a:xfrm>
            <a:off x="7288213" y="2552700"/>
            <a:ext cx="655637" cy="261938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84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078038"/>
            <a:ext cx="91440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4457700" y="2684463"/>
            <a:ext cx="373063" cy="350837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2727B-864C-425A-8848-2EFFA60F5F6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Basics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CC2A0-4BE3-43C0-BCE6-1A8D25A17ED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Skills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1654175"/>
            <a:ext cx="7364412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Basic </a:t>
            </a:r>
            <a:r>
              <a:rPr lang="en-US" altLang="en-US" sz="2000" b="1" dirty="0" smtClean="0"/>
              <a:t>Excel (We will cover only these today)</a:t>
            </a:r>
            <a:endParaRPr lang="en-US" altLang="en-US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Formula – logical, mathematical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Formatting – naming ranges, conditional formatting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Advanced </a:t>
            </a:r>
            <a:r>
              <a:rPr lang="en-US" altLang="en-US" sz="2000" dirty="0" smtClean="0"/>
              <a:t>Excel (We will not cover these)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Data Analysis –Filtering, Pivot tables, Data tables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Special </a:t>
            </a:r>
            <a:r>
              <a:rPr lang="en-US" altLang="en-US" sz="2000" dirty="0" smtClean="0"/>
              <a:t>Add-ins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Solver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Crystal </a:t>
            </a:r>
            <a:r>
              <a:rPr lang="en-US" altLang="en-US" sz="1800" dirty="0" smtClean="0"/>
              <a:t>Ball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Spreadsheet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Defining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Layout of Spreadsheet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CC4060-BDF3-4D7C-AA03-FCD0C8550FF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Basics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33538"/>
            <a:ext cx="8229600" cy="3640137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mtClean="0"/>
              <a:t>Edit, format, cut, copy and paste cells</a:t>
            </a:r>
          </a:p>
          <a:p>
            <a:pPr eaLnBrk="1" hangingPunct="1"/>
            <a:r>
              <a:rPr lang="en-US" altLang="en-US" smtClean="0"/>
              <a:t>Name cells and ranges</a:t>
            </a:r>
          </a:p>
          <a:p>
            <a:pPr eaLnBrk="1" hangingPunct="1"/>
            <a:r>
              <a:rPr lang="en-US" altLang="en-US" smtClean="0"/>
              <a:t>Insert, delete and select rows, columns and worksheets</a:t>
            </a:r>
          </a:p>
          <a:p>
            <a:pPr eaLnBrk="1" hangingPunct="1"/>
            <a:r>
              <a:rPr lang="en-US" altLang="en-US" smtClean="0"/>
              <a:t>Undo and redo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i="1" smtClean="0"/>
              <a:t>Learn by trial and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4430BC-DB15-47C0-A9FD-35E9EE5D3F0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Formulas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562100"/>
            <a:ext cx="7818438" cy="45339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 Relative reference:   </a:t>
            </a:r>
          </a:p>
          <a:p>
            <a:pPr lvl="1" eaLnBrk="1" hangingPunct="1"/>
            <a:r>
              <a:rPr lang="en-US" altLang="en-US" smtClean="0"/>
              <a:t> = A4.  If you copy this formula, the referenced cell will change. (stay the same if dragged)</a:t>
            </a:r>
          </a:p>
          <a:p>
            <a:pPr eaLnBrk="1" hangingPunct="1"/>
            <a:r>
              <a:rPr lang="en-US" altLang="en-US" sz="2400" smtClean="0"/>
              <a:t> Absolute reference:  </a:t>
            </a:r>
          </a:p>
          <a:p>
            <a:pPr lvl="1" eaLnBrk="1" hangingPunct="1"/>
            <a:r>
              <a:rPr lang="en-US" altLang="en-US" smtClean="0"/>
              <a:t> = $A4 (column doesn’t change),  </a:t>
            </a:r>
          </a:p>
          <a:p>
            <a:pPr lvl="1" eaLnBrk="1" hangingPunct="1"/>
            <a:r>
              <a:rPr lang="en-US" altLang="en-US" smtClean="0"/>
              <a:t> = A$4 (row doesn’t change), </a:t>
            </a:r>
          </a:p>
          <a:p>
            <a:pPr lvl="1" eaLnBrk="1" hangingPunct="1"/>
            <a:r>
              <a:rPr lang="en-US" altLang="en-US" smtClean="0"/>
              <a:t> = $A$4 (this cell is always referenced)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(Press “F4” to switch among relative and absolute references)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0F4F54-DF26-43B3-8E0A-43121DED888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 Names (Use with Caution)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593850"/>
            <a:ext cx="7958137" cy="38814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Any cell or range of cells may be named</a:t>
            </a:r>
          </a:p>
          <a:p>
            <a:pPr eaLnBrk="1" hangingPunct="1"/>
            <a:r>
              <a:rPr lang="en-US" altLang="en-US" sz="2400" smtClean="0"/>
              <a:t>Name or cell reference may be used in formulas</a:t>
            </a:r>
          </a:p>
          <a:p>
            <a:pPr lvl="1" eaLnBrk="1" hangingPunct="1"/>
            <a:r>
              <a:rPr lang="en-US" altLang="en-US" smtClean="0"/>
              <a:t>Names easier to debug and use</a:t>
            </a:r>
          </a:p>
          <a:p>
            <a:pPr eaLnBrk="1" hangingPunct="1"/>
            <a:r>
              <a:rPr lang="en-US" altLang="en-US" sz="2400" smtClean="0"/>
              <a:t>Require extra work to enter and maintain</a:t>
            </a:r>
          </a:p>
          <a:p>
            <a:pPr eaLnBrk="1" hangingPunct="1"/>
            <a:r>
              <a:rPr lang="en-US" altLang="en-US" sz="2400" smtClean="0"/>
              <a:t>Select Formulas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smtClean="0"/>
              <a:t> Defined Names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smtClean="0"/>
              <a:t> Define Name to assign a name</a:t>
            </a:r>
          </a:p>
          <a:p>
            <a:pPr eaLnBrk="1" hangingPunct="1"/>
            <a:r>
              <a:rPr lang="en-US" altLang="en-US" sz="2400" smtClean="0"/>
              <a:t>Or, pull-down window at top left of spreadsheet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31573-14BB-49F5-A18B-3BD7FDABE5F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63688"/>
            <a:ext cx="7958137" cy="4291012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Useful </a:t>
            </a:r>
            <a:r>
              <a:rPr lang="en-US" altLang="en-US" sz="2400" dirty="0" smtClean="0"/>
              <a:t>Functions:</a:t>
            </a:r>
          </a:p>
          <a:p>
            <a:pPr lvl="1" eaLnBrk="1" hangingPunct="1"/>
            <a:r>
              <a:rPr lang="en-US" altLang="en-US" dirty="0" smtClean="0"/>
              <a:t>MAX, MIN, AVERAGE</a:t>
            </a:r>
          </a:p>
          <a:p>
            <a:pPr lvl="1" eaLnBrk="1" hangingPunct="1"/>
            <a:r>
              <a:rPr lang="en-US" altLang="en-US" b="1" dirty="0" smtClean="0"/>
              <a:t>IF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AND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OR</a:t>
            </a:r>
          </a:p>
          <a:p>
            <a:pPr lvl="1" eaLnBrk="1" hangingPunct="1"/>
            <a:r>
              <a:rPr lang="en-US" altLang="en-US" dirty="0" smtClean="0"/>
              <a:t>SUM, </a:t>
            </a:r>
            <a:r>
              <a:rPr lang="en-US" altLang="en-US" b="1" dirty="0" smtClean="0"/>
              <a:t>SUMPRODUCT</a:t>
            </a:r>
            <a:endParaRPr lang="en-US" altLang="en-US" dirty="0" smtClean="0"/>
          </a:p>
          <a:p>
            <a:pPr lvl="1" eaLnBrk="1" hangingPunct="1"/>
            <a:r>
              <a:rPr lang="en-US" altLang="en-US" b="1" dirty="0" smtClean="0"/>
              <a:t>COUNT</a:t>
            </a:r>
            <a:endParaRPr lang="en-US" altLang="en-US" b="1" dirty="0" smtClean="0"/>
          </a:p>
          <a:p>
            <a:pPr lvl="1" eaLnBrk="1" hangingPunct="1"/>
            <a:r>
              <a:rPr lang="en-US" altLang="en-US" b="1" dirty="0" smtClean="0"/>
              <a:t>INDEX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MATCH</a:t>
            </a:r>
          </a:p>
          <a:p>
            <a:pPr lvl="1" eaLnBrk="1" hangingPunct="1"/>
            <a:r>
              <a:rPr lang="en-US" altLang="en-US" dirty="0" smtClean="0"/>
              <a:t>VLOOKUP, HLOOKUP</a:t>
            </a:r>
          </a:p>
          <a:p>
            <a:pPr lvl="1" eaLnBrk="1" hangingPunct="1"/>
            <a:r>
              <a:rPr lang="en-US" altLang="en-US" dirty="0" smtClean="0"/>
              <a:t>NPV</a:t>
            </a:r>
            <a:endParaRPr lang="en-US" altLang="en-US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13C7AD-077C-4715-9272-3F14AE80335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Excel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514475"/>
            <a:ext cx="8228012" cy="41322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400" smtClean="0"/>
              <a:t>Display all formulas: “Ctrl-`” (Apostrophe)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400" smtClean="0"/>
              <a:t>Auditing tools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Formulas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mtClean="0"/>
              <a:t>Formula Auditing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mtClean="0"/>
              <a:t>Dependents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mtClean="0"/>
              <a:t>Precedents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400" smtClean="0"/>
              <a:t>Freeze panes: View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smtClean="0"/>
              <a:t> Window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smtClean="0"/>
              <a:t>Freeze panes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400" smtClean="0"/>
              <a:t>Conditional formatting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400" smtClean="0"/>
              <a:t>Hide/protect rows/columns/sheets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7BBFDD-D4D5-474C-942A-52A1B1EF7E9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Tab: Home</a:t>
            </a:r>
          </a:p>
        </p:txBody>
      </p:sp>
      <p:sp>
        <p:nvSpPr>
          <p:cNvPr id="14340" name="Oval 11"/>
          <p:cNvSpPr>
            <a:spLocks noChangeArrowheads="1"/>
          </p:cNvSpPr>
          <p:nvPr/>
        </p:nvSpPr>
        <p:spPr bwMode="auto">
          <a:xfrm>
            <a:off x="7773988" y="2366963"/>
            <a:ext cx="635000" cy="350837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41" name="Oval 12"/>
          <p:cNvSpPr>
            <a:spLocks noChangeArrowheads="1"/>
          </p:cNvSpPr>
          <p:nvPr/>
        </p:nvSpPr>
        <p:spPr bwMode="auto">
          <a:xfrm>
            <a:off x="6759575" y="2474913"/>
            <a:ext cx="690563" cy="261937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434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013"/>
            <a:ext cx="91440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Oval 10"/>
          <p:cNvSpPr>
            <a:spLocks noChangeArrowheads="1"/>
          </p:cNvSpPr>
          <p:nvPr/>
        </p:nvSpPr>
        <p:spPr bwMode="auto">
          <a:xfrm>
            <a:off x="4787900" y="2787650"/>
            <a:ext cx="777875" cy="261938"/>
          </a:xfrm>
          <a:prstGeom prst="ellips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160</TotalTime>
  <Pages>11</Pages>
  <Words>318</Words>
  <Application>Microsoft Office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Times New Roman</vt:lpstr>
      <vt:lpstr>Verdana</vt:lpstr>
      <vt:lpstr>Wingdings</vt:lpstr>
      <vt:lpstr>Radial</vt:lpstr>
      <vt:lpstr>DSO-547: Spreadsheet-Based Business Modeling</vt:lpstr>
      <vt:lpstr>EXCEL Basics</vt:lpstr>
      <vt:lpstr>EXCEL Skills</vt:lpstr>
      <vt:lpstr>EXCEL Basics</vt:lpstr>
      <vt:lpstr>Formulas</vt:lpstr>
      <vt:lpstr>Range Names (Use with Caution)</vt:lpstr>
      <vt:lpstr>Functions</vt:lpstr>
      <vt:lpstr>More Excel</vt:lpstr>
      <vt:lpstr>Tab: Home</vt:lpstr>
      <vt:lpstr>Tab: Insert</vt:lpstr>
      <vt:lpstr>Tab: Formulas</vt:lpstr>
      <vt:lpstr>Tab: Data</vt:lpstr>
      <vt:lpstr>Tab: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402</cp:revision>
  <cp:lastPrinted>2001-03-15T14:22:47Z</cp:lastPrinted>
  <dcterms:created xsi:type="dcterms:W3CDTF">1997-08-21T21:46:56Z</dcterms:created>
  <dcterms:modified xsi:type="dcterms:W3CDTF">2019-08-27T20:16:47Z</dcterms:modified>
</cp:coreProperties>
</file>