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5" r:id="rId1"/>
  </p:sldMasterIdLst>
  <p:notesMasterIdLst>
    <p:notesMasterId r:id="rId30"/>
  </p:notesMasterIdLst>
  <p:handoutMasterIdLst>
    <p:handoutMasterId r:id="rId31"/>
  </p:handoutMasterIdLst>
  <p:sldIdLst>
    <p:sldId id="425" r:id="rId2"/>
    <p:sldId id="426" r:id="rId3"/>
    <p:sldId id="427" r:id="rId4"/>
    <p:sldId id="428" r:id="rId5"/>
    <p:sldId id="429" r:id="rId6"/>
    <p:sldId id="434" r:id="rId7"/>
    <p:sldId id="436" r:id="rId8"/>
    <p:sldId id="437" r:id="rId9"/>
    <p:sldId id="493" r:id="rId10"/>
    <p:sldId id="438" r:id="rId11"/>
    <p:sldId id="439" r:id="rId12"/>
    <p:sldId id="440" r:id="rId13"/>
    <p:sldId id="441" r:id="rId14"/>
    <p:sldId id="442" r:id="rId15"/>
    <p:sldId id="443" r:id="rId16"/>
    <p:sldId id="444" r:id="rId17"/>
    <p:sldId id="512" r:id="rId18"/>
    <p:sldId id="495" r:id="rId19"/>
    <p:sldId id="499" r:id="rId20"/>
    <p:sldId id="497" r:id="rId21"/>
    <p:sldId id="500" r:id="rId22"/>
    <p:sldId id="513" r:id="rId23"/>
    <p:sldId id="514" r:id="rId24"/>
    <p:sldId id="515" r:id="rId25"/>
    <p:sldId id="516" r:id="rId26"/>
    <p:sldId id="454" r:id="rId27"/>
    <p:sldId id="455" r:id="rId28"/>
    <p:sldId id="456" r:id="rId29"/>
  </p:sldIdLst>
  <p:sldSz cx="9144000" cy="6858000" type="screen4x3"/>
  <p:notesSz cx="7010400" cy="92964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7">
          <p15:clr>
            <a:srgbClr val="A4A3A4"/>
          </p15:clr>
        </p15:guide>
        <p15:guide id="2" pos="220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FAF"/>
    <a:srgbClr val="9EE2FA"/>
    <a:srgbClr val="000000"/>
    <a:srgbClr val="C59039"/>
    <a:srgbClr val="4ACE30"/>
    <a:srgbClr val="D6D1EF"/>
    <a:srgbClr val="DFCDF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94614" autoAdjust="0"/>
  </p:normalViewPr>
  <p:slideViewPr>
    <p:cSldViewPr snapToGrid="0">
      <p:cViewPr varScale="1">
        <p:scale>
          <a:sx n="127" d="100"/>
          <a:sy n="127" d="100"/>
        </p:scale>
        <p:origin x="954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684" y="-60"/>
      </p:cViewPr>
      <p:guideLst>
        <p:guide orient="horz" pos="2927"/>
        <p:guide pos="22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6183313" y="7488238"/>
            <a:ext cx="5349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38915" name="Rectangle 6"/>
          <p:cNvSpPr>
            <a:spLocks noChangeArrowheads="1"/>
          </p:cNvSpPr>
          <p:nvPr/>
        </p:nvSpPr>
        <p:spPr bwMode="auto">
          <a:xfrm>
            <a:off x="152400" y="1524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en-US" altLang="en-US" sz="240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9245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709613"/>
            <a:ext cx="4648200" cy="34861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422775"/>
            <a:ext cx="5159375" cy="41640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211" tIns="44812" rIns="91211" bIns="448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37045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62653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smtClean="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0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smtClean="0">
                <a:latin typeface="Times New Roman" pitchFamily="18" charset="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T0" fmla="*/ 0 w 4917"/>
                <a:gd name="T1" fmla="*/ 0 h 1000"/>
                <a:gd name="T2" fmla="*/ 11884 w 4917"/>
                <a:gd name="T3" fmla="*/ 0 h 1000"/>
                <a:gd name="T4" fmla="*/ 13232 w 4917"/>
                <a:gd name="T5" fmla="*/ 1347 h 1000"/>
                <a:gd name="T6" fmla="*/ 11887 w 4917"/>
                <a:gd name="T7" fmla="*/ 2692 h 1000"/>
                <a:gd name="T8" fmla="*/ 0 w 4917"/>
                <a:gd name="T9" fmla="*/ 2692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7"/>
                <a:gd name="T16" fmla="*/ 0 h 1000"/>
                <a:gd name="T17" fmla="*/ 2459 w 4917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Rectangle 12"/>
          <p:cNvSpPr>
            <a:spLocks noChangeArrowheads="1"/>
          </p:cNvSpPr>
          <p:nvPr userDrawn="1"/>
        </p:nvSpPr>
        <p:spPr bwMode="auto">
          <a:xfrm>
            <a:off x="0" y="6324600"/>
            <a:ext cx="9826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600" b="1" smtClean="0">
                <a:solidFill>
                  <a:schemeClr val="bg1"/>
                </a:solidFill>
              </a:rPr>
              <a:t>4 - </a:t>
            </a:r>
            <a:fld id="{EE9EEF8C-87B6-41E0-B64B-4E6C885F655C}" type="slidenum">
              <a:rPr lang="en-US" altLang="en-US" sz="1600" b="1" smtClean="0">
                <a:solidFill>
                  <a:schemeClr val="bg1"/>
                </a:solidFill>
              </a:rPr>
              <a:pPr eaLnBrk="1" hangingPunct="1">
                <a:defRPr/>
              </a:pPr>
              <a:t>‹#›</a:t>
            </a:fld>
            <a:endParaRPr lang="en-US" altLang="en-US" sz="1600" b="1" smtClean="0">
              <a:solidFill>
                <a:schemeClr val="bg1"/>
              </a:solidFill>
            </a:endParaRPr>
          </a:p>
        </p:txBody>
      </p:sp>
      <p:sp>
        <p:nvSpPr>
          <p:cNvPr id="1304583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04584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41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3BCE13-532A-4099-AF1E-653765EE40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8137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78588" y="228600"/>
            <a:ext cx="2093912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30925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8C202-3A09-4876-AA2A-4D71119745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9330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46100" y="1498600"/>
            <a:ext cx="8026400" cy="4521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D73BA-95CB-4752-8B15-E0B806B6A5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88412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46100" y="1498600"/>
            <a:ext cx="3937000" cy="452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1498600"/>
            <a:ext cx="3937000" cy="452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889961-E912-41C0-BC34-2932108551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356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04A6DF-293E-4657-8F5F-AC60E06045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652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B9C539-3026-4176-8817-1575B87056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3991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6100" y="1498600"/>
            <a:ext cx="3937000" cy="452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1498600"/>
            <a:ext cx="3937000" cy="452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05ABC7-2B31-47BE-8C30-D56BCAB5B2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08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08056E-05D9-4F03-A579-98192949A9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264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4E4C45-5297-4CD5-A0D5-D842F8729F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9392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565090-A5E8-4563-A5D6-F80332E7B0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6071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42C5B5-E9C9-4860-813F-45998CA4A9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0257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25D390-6C92-4EA9-9C1F-AB9DB11C74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933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3"/>
          <p:cNvSpPr>
            <a:spLocks noChangeArrowheads="1"/>
          </p:cNvSpPr>
          <p:nvPr/>
        </p:nvSpPr>
        <p:spPr bwMode="auto">
          <a:xfrm>
            <a:off x="317500" y="533400"/>
            <a:ext cx="8572500" cy="5981700"/>
          </a:xfrm>
          <a:prstGeom prst="roundRect">
            <a:avLst>
              <a:gd name="adj" fmla="val 13727"/>
            </a:avLst>
          </a:prstGeom>
          <a:noFill/>
          <a:ln w="508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 sz="2400" smtClean="0">
              <a:latin typeface="Times New Roman" pitchFamily="18" charset="0"/>
            </a:endParaRPr>
          </a:p>
        </p:txBody>
      </p:sp>
      <p:sp>
        <p:nvSpPr>
          <p:cNvPr id="1027" name="AutoShape 4"/>
          <p:cNvSpPr>
            <a:spLocks noChangeArrowheads="1"/>
          </p:cNvSpPr>
          <p:nvPr/>
        </p:nvSpPr>
        <p:spPr bwMode="blackWhite">
          <a:xfrm>
            <a:off x="0" y="152400"/>
            <a:ext cx="8534400" cy="1219200"/>
          </a:xfrm>
          <a:custGeom>
            <a:avLst/>
            <a:gdLst>
              <a:gd name="T0" fmla="*/ 0 w 7000"/>
              <a:gd name="T1" fmla="*/ 0 h 1000"/>
              <a:gd name="T2" fmla="*/ 2147483646 w 7000"/>
              <a:gd name="T3" fmla="*/ 0 h 1000"/>
              <a:gd name="T4" fmla="*/ 2147483646 w 7000"/>
              <a:gd name="T5" fmla="*/ 2147483646 h 1000"/>
              <a:gd name="T6" fmla="*/ 2147483646 w 7000"/>
              <a:gd name="T7" fmla="*/ 2147483646 h 1000"/>
              <a:gd name="T8" fmla="*/ 0 w 7000"/>
              <a:gd name="T9" fmla="*/ 2147483646 h 1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00"/>
              <a:gd name="T16" fmla="*/ 0 h 1000"/>
              <a:gd name="T17" fmla="*/ 3500 w 7000"/>
              <a:gd name="T18" fmla="*/ 1000 h 1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00" h="1000">
                <a:moveTo>
                  <a:pt x="0" y="0"/>
                </a:moveTo>
                <a:lnTo>
                  <a:pt x="6499" y="0"/>
                </a:lnTo>
                <a:cubicBezTo>
                  <a:pt x="6776" y="0"/>
                  <a:pt x="7000" y="223"/>
                  <a:pt x="7000" y="500"/>
                </a:cubicBezTo>
                <a:cubicBezTo>
                  <a:pt x="7000" y="776"/>
                  <a:pt x="6776" y="999"/>
                  <a:pt x="6500" y="1000"/>
                </a:cubicBezTo>
                <a:lnTo>
                  <a:pt x="0" y="1000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0" y="1219200"/>
            <a:ext cx="80772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6100" y="1498600"/>
            <a:ext cx="8026400" cy="452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30356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0356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0356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326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2B251239-19E9-45DE-9646-62D98088AA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  <p:sldLayoutId id="2147483914" r:id="rId12"/>
    <p:sldLayoutId id="2147483915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 smtClean="0"/>
              <a:t>DSO-547: </a:t>
            </a:r>
            <a:r>
              <a:rPr lang="en-US" altLang="en-US" sz="3600" dirty="0" smtClean="0"/>
              <a:t>Designing Spreadsheet-Based </a:t>
            </a:r>
            <a:r>
              <a:rPr lang="en-US" altLang="en-US" sz="3600" dirty="0" smtClean="0"/>
              <a:t>Business </a:t>
            </a:r>
            <a:r>
              <a:rPr lang="en-US" altLang="en-US" sz="3600" dirty="0" smtClean="0"/>
              <a:t>Models</a:t>
            </a:r>
            <a:endParaRPr lang="en-US" altLang="en-US" sz="3600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81113" y="3371850"/>
            <a:ext cx="6383337" cy="2055813"/>
          </a:xfrm>
        </p:spPr>
        <p:txBody>
          <a:bodyPr/>
          <a:lstStyle/>
          <a:p>
            <a:pPr marL="609600" indent="-609600" algn="ctr" eaLnBrk="1" hangingPunct="1"/>
            <a:r>
              <a:rPr lang="en-US" altLang="en-US" smtClean="0"/>
              <a:t>Introduction</a:t>
            </a:r>
          </a:p>
          <a:p>
            <a:pPr marL="609600" indent="-609600" algn="ctr" eaLnBrk="1" hangingPunct="1"/>
            <a:endParaRPr lang="en-US" altLang="en-US" smtClean="0"/>
          </a:p>
          <a:p>
            <a:pPr marL="609600" indent="-609600" algn="ctr" eaLnBrk="1" hangingPunct="1"/>
            <a:r>
              <a:rPr lang="en-US" altLang="en-US" smtClean="0"/>
              <a:t>Hiroshi Ochiumi</a:t>
            </a:r>
          </a:p>
          <a:p>
            <a:pPr marL="609600" indent="-609600"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0CF989D-1B2D-4BF2-A79F-36F79590A038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Grading 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2475" y="1792288"/>
            <a:ext cx="8026400" cy="4116387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/>
              <a:t>Homework Assignments 		30%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/>
              <a:t>Midterm Exam			  	20%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/>
              <a:t>Final Exam				  	</a:t>
            </a:r>
            <a:r>
              <a:rPr lang="en-US" altLang="en-US" dirty="0" smtClean="0"/>
              <a:t>40</a:t>
            </a:r>
            <a:r>
              <a:rPr lang="en-US" altLang="en-US" dirty="0" smtClean="0"/>
              <a:t>%</a:t>
            </a:r>
            <a:endParaRPr lang="en-US" altLang="en-US" dirty="0" smtClean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/>
              <a:t>Class Participation		    		</a:t>
            </a:r>
            <a:r>
              <a:rPr lang="en-US" altLang="en-US" dirty="0" smtClean="0"/>
              <a:t>5%</a:t>
            </a:r>
            <a:endParaRPr lang="en-US" altLang="en-US" dirty="0" smtClean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/>
              <a:t>Problem of the Day			</a:t>
            </a:r>
            <a:r>
              <a:rPr lang="en-US" altLang="en-US" dirty="0" smtClean="0"/>
              <a:t>5%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F97FB9D-99BD-4738-A450-C5DC8BCDC6C6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Pedagogy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1609725"/>
            <a:ext cx="8026400" cy="32988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Lectures</a:t>
            </a: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Hands </a:t>
            </a:r>
            <a:r>
              <a:rPr lang="en-US" altLang="en-US" dirty="0" smtClean="0"/>
              <a:t>on spreadsheet modeling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Lots </a:t>
            </a:r>
            <a:r>
              <a:rPr lang="en-US" altLang="en-US" dirty="0" smtClean="0"/>
              <a:t>of </a:t>
            </a:r>
            <a:r>
              <a:rPr lang="en-US" altLang="en-US" dirty="0" smtClean="0"/>
              <a:t>examples - bring your laptop</a:t>
            </a: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Practice problems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Group </a:t>
            </a:r>
            <a:r>
              <a:rPr lang="en-US" altLang="en-US" dirty="0" smtClean="0"/>
              <a:t>homework assignments </a:t>
            </a: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We may do a case (if we can find time)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2163C2B-37F0-4664-964E-C7CA16A0549F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204788" y="11588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Expectations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1687513"/>
            <a:ext cx="8026400" cy="3883025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Read the assigned material</a:t>
            </a:r>
          </a:p>
          <a:p>
            <a:pPr eaLnBrk="1" hangingPunct="1"/>
            <a:r>
              <a:rPr lang="en-US" altLang="en-US" sz="2400" smtClean="0"/>
              <a:t>Participate in class discussion</a:t>
            </a:r>
          </a:p>
          <a:p>
            <a:pPr eaLnBrk="1" hangingPunct="1"/>
            <a:r>
              <a:rPr lang="en-US" altLang="en-US" sz="2400" smtClean="0"/>
              <a:t>Complete the assigned exercises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1F5DA43-9AC3-4FFC-8C46-6A255D76C542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II. Basics of Modeling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578945-63EF-41D2-970A-9C5CFF8A07DE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Questions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684338"/>
            <a:ext cx="8026400" cy="45212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en-US" smtClean="0"/>
              <a:t>What does modeling mean?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mtClean="0"/>
              <a:t>What are the standard types of models?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mtClean="0"/>
              <a:t>What are the benefits of modeling for managers?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mtClean="0"/>
              <a:t>What is the modeling process?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mtClean="0"/>
              <a:t>What role does Excel play?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F23E8A3-5336-4D72-9508-7E006CB67DBA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What is Modeling?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1698625"/>
            <a:ext cx="8026400" cy="3568700"/>
          </a:xfrm>
        </p:spPr>
        <p:txBody>
          <a:bodyPr/>
          <a:lstStyle/>
          <a:p>
            <a:pPr eaLnBrk="1" hangingPunct="1"/>
            <a:r>
              <a:rPr lang="en-US" altLang="en-US" smtClean="0"/>
              <a:t>Creating a </a:t>
            </a:r>
            <a:r>
              <a:rPr lang="en-US" altLang="en-US" i="1" smtClean="0"/>
              <a:t>simplified representation of reality</a:t>
            </a:r>
          </a:p>
          <a:p>
            <a:pPr eaLnBrk="1" hangingPunct="1"/>
            <a:r>
              <a:rPr lang="en-US" altLang="en-US" smtClean="0"/>
              <a:t>Working with this version to </a:t>
            </a:r>
            <a:r>
              <a:rPr lang="en-US" altLang="en-US" i="1" smtClean="0"/>
              <a:t>understand</a:t>
            </a:r>
            <a:r>
              <a:rPr lang="en-US" altLang="en-US" smtClean="0"/>
              <a:t> or </a:t>
            </a:r>
            <a:r>
              <a:rPr lang="en-US" altLang="en-US" i="1" smtClean="0"/>
              <a:t>control</a:t>
            </a:r>
            <a:r>
              <a:rPr lang="en-US" altLang="en-US" smtClean="0"/>
              <a:t> some aspect of the world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B4830DF-EA5E-4432-8DB7-3BB6A252245C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Types of Models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1976438"/>
            <a:ext cx="8026400" cy="2895600"/>
          </a:xfrm>
        </p:spPr>
        <p:txBody>
          <a:bodyPr/>
          <a:lstStyle/>
          <a:p>
            <a:pPr eaLnBrk="1" hangingPunct="1"/>
            <a:r>
              <a:rPr lang="en-US" altLang="en-US" smtClean="0"/>
              <a:t>Mental:</a:t>
            </a:r>
          </a:p>
          <a:p>
            <a:pPr eaLnBrk="1" hangingPunct="1"/>
            <a:r>
              <a:rPr lang="en-US" altLang="en-US" smtClean="0"/>
              <a:t>Visual:</a:t>
            </a:r>
          </a:p>
          <a:p>
            <a:pPr eaLnBrk="1" hangingPunct="1"/>
            <a:r>
              <a:rPr lang="en-US" altLang="en-US" smtClean="0"/>
              <a:t>Physical: </a:t>
            </a:r>
          </a:p>
          <a:p>
            <a:pPr eaLnBrk="1" hangingPunct="1"/>
            <a:r>
              <a:rPr lang="en-US" altLang="en-US" smtClean="0"/>
              <a:t>Analytical:</a:t>
            </a:r>
          </a:p>
        </p:txBody>
      </p:sp>
      <p:sp>
        <p:nvSpPr>
          <p:cNvPr id="1328133" name="Text Box 5"/>
          <p:cNvSpPr txBox="1">
            <a:spLocks noChangeArrowheads="1"/>
          </p:cNvSpPr>
          <p:nvPr/>
        </p:nvSpPr>
        <p:spPr bwMode="auto">
          <a:xfrm>
            <a:off x="2363788" y="1973263"/>
            <a:ext cx="55245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/>
              <a:t>time to school, hiring criteria</a:t>
            </a:r>
          </a:p>
        </p:txBody>
      </p:sp>
      <p:sp>
        <p:nvSpPr>
          <p:cNvPr id="1328134" name="Text Box 6"/>
          <p:cNvSpPr txBox="1">
            <a:spLocks noChangeArrowheads="1"/>
          </p:cNvSpPr>
          <p:nvPr/>
        </p:nvSpPr>
        <p:spPr bwMode="auto">
          <a:xfrm>
            <a:off x="2271713" y="2492375"/>
            <a:ext cx="16081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/>
              <a:t>map</a:t>
            </a:r>
          </a:p>
        </p:txBody>
      </p:sp>
      <p:sp>
        <p:nvSpPr>
          <p:cNvPr id="1328135" name="Text Box 7"/>
          <p:cNvSpPr txBox="1">
            <a:spLocks noChangeArrowheads="1"/>
          </p:cNvSpPr>
          <p:nvPr/>
        </p:nvSpPr>
        <p:spPr bwMode="auto">
          <a:xfrm>
            <a:off x="2565400" y="2997200"/>
            <a:ext cx="52752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robot, airplane wing model </a:t>
            </a:r>
          </a:p>
        </p:txBody>
      </p:sp>
      <p:sp>
        <p:nvSpPr>
          <p:cNvPr id="1328137" name="Text Box 9"/>
          <p:cNvSpPr txBox="1">
            <a:spLocks noChangeArrowheads="1"/>
          </p:cNvSpPr>
          <p:nvPr/>
        </p:nvSpPr>
        <p:spPr bwMode="auto">
          <a:xfrm>
            <a:off x="2863850" y="3508375"/>
            <a:ext cx="528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population growth model</a:t>
            </a:r>
            <a:endParaRPr lang="en-US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28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28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28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28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28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28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28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28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8133" grpId="0"/>
      <p:bldP spid="1328134" grpId="0"/>
      <p:bldP spid="1328135" grpId="0"/>
      <p:bldP spid="132813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2B1419E-9CDC-4916-9677-0BA5C3134BD5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Benefits of Modeling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2138" y="1638300"/>
            <a:ext cx="8026400" cy="45212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Improves thinking skills </a:t>
            </a:r>
          </a:p>
          <a:p>
            <a:pPr lvl="1" eaLnBrk="1" hangingPunct="1"/>
            <a:r>
              <a:rPr lang="en-US" altLang="en-US" smtClean="0"/>
              <a:t>Break problems down into components</a:t>
            </a:r>
          </a:p>
          <a:p>
            <a:pPr lvl="1" eaLnBrk="1" hangingPunct="1"/>
            <a:r>
              <a:rPr lang="en-US" altLang="en-US" smtClean="0"/>
              <a:t>Make assumptions explicit</a:t>
            </a:r>
          </a:p>
          <a:p>
            <a:pPr eaLnBrk="1" hangingPunct="1"/>
            <a:r>
              <a:rPr lang="en-US" altLang="en-US" sz="2400" smtClean="0"/>
              <a:t>Saves costs</a:t>
            </a:r>
          </a:p>
          <a:p>
            <a:pPr lvl="1" eaLnBrk="1" hangingPunct="1"/>
            <a:r>
              <a:rPr lang="en-US" altLang="en-US" smtClean="0"/>
              <a:t>Relative to alternatives (e.g., surveys)</a:t>
            </a:r>
          </a:p>
          <a:p>
            <a:pPr lvl="1" eaLnBrk="1" hangingPunct="1"/>
            <a:r>
              <a:rPr lang="en-US" altLang="en-US" smtClean="0"/>
              <a:t>Avoiding expensive errors</a:t>
            </a:r>
          </a:p>
          <a:p>
            <a:pPr eaLnBrk="1" hangingPunct="1"/>
            <a:r>
              <a:rPr lang="en-US" altLang="en-US" sz="2400" smtClean="0"/>
              <a:t>Allows exploration of the impossible</a:t>
            </a:r>
          </a:p>
          <a:p>
            <a:pPr eaLnBrk="1" hangingPunct="1"/>
            <a:r>
              <a:rPr lang="en-US" altLang="en-US" sz="2400" smtClean="0"/>
              <a:t>Improves business intuition</a:t>
            </a:r>
          </a:p>
          <a:p>
            <a:pPr eaLnBrk="1" hangingPunct="1"/>
            <a:r>
              <a:rPr lang="en-US" altLang="en-US" sz="2400" smtClean="0"/>
              <a:t>Serves as a means of communication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1CBF2B1-4952-4CF3-9BDC-5618328ED929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Classes of Managerial Problems</a:t>
            </a:r>
            <a:endParaRPr lang="en-US" altLang="en-US" dirty="0" smtClean="0"/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5475" y="1698625"/>
            <a:ext cx="8229600" cy="3922713"/>
          </a:xfrm>
        </p:spPr>
        <p:txBody>
          <a:bodyPr/>
          <a:lstStyle/>
          <a:p>
            <a:pPr eaLnBrk="1" hangingPunct="1"/>
            <a:r>
              <a:rPr lang="en-US" altLang="en-US" b="1" dirty="0"/>
              <a:t>Resource </a:t>
            </a:r>
            <a:r>
              <a:rPr lang="en-US" altLang="en-US" b="1" dirty="0" smtClean="0"/>
              <a:t>Allocation (optimization)</a:t>
            </a:r>
            <a:endParaRPr lang="en-US" altLang="en-US" b="1" dirty="0"/>
          </a:p>
          <a:p>
            <a:pPr lvl="1" eaLnBrk="1" hangingPunct="1"/>
            <a:r>
              <a:rPr lang="en-US" altLang="en-US" dirty="0"/>
              <a:t>Optimally allocate limited resources</a:t>
            </a:r>
          </a:p>
          <a:p>
            <a:pPr eaLnBrk="1" hangingPunct="1"/>
            <a:r>
              <a:rPr lang="en-US" altLang="en-US" b="1" dirty="0"/>
              <a:t>Risk </a:t>
            </a:r>
            <a:r>
              <a:rPr lang="en-US" altLang="en-US" b="1" dirty="0" smtClean="0"/>
              <a:t>Analysis (simulation)</a:t>
            </a:r>
            <a:endParaRPr lang="en-US" altLang="en-US" b="1" dirty="0"/>
          </a:p>
          <a:p>
            <a:pPr lvl="1" eaLnBrk="1" hangingPunct="1"/>
            <a:r>
              <a:rPr lang="en-US" altLang="en-US" dirty="0"/>
              <a:t>Explicitly incorporating uncertainty</a:t>
            </a:r>
          </a:p>
          <a:p>
            <a:pPr lvl="1" eaLnBrk="1" hangingPunct="1"/>
            <a:r>
              <a:rPr lang="en-US" altLang="en-US" dirty="0"/>
              <a:t>Evaluating the impact of different scenarios</a:t>
            </a:r>
          </a:p>
          <a:p>
            <a:pPr eaLnBrk="1" hangingPunct="1"/>
            <a:r>
              <a:rPr lang="en-US" altLang="en-US" dirty="0" smtClean="0"/>
              <a:t>Contingent </a:t>
            </a:r>
            <a:r>
              <a:rPr lang="en-US" altLang="en-US" dirty="0" smtClean="0"/>
              <a:t>Decisions (Decision Analysis)</a:t>
            </a:r>
          </a:p>
          <a:p>
            <a:pPr lvl="1" eaLnBrk="1" hangingPunct="1"/>
            <a:r>
              <a:rPr lang="en-US" altLang="en-US" dirty="0" smtClean="0"/>
              <a:t>Sequential decision making</a:t>
            </a:r>
          </a:p>
          <a:p>
            <a:pPr lvl="2" eaLnBrk="1" hangingPunct="1"/>
            <a:r>
              <a:rPr lang="en-US" altLang="en-US" dirty="0" smtClean="0"/>
              <a:t> Reacting to changes</a:t>
            </a:r>
          </a:p>
          <a:p>
            <a:pPr lvl="2" eaLnBrk="1" hangingPunct="1"/>
            <a:r>
              <a:rPr lang="en-US" altLang="en-US" dirty="0" smtClean="0"/>
              <a:t> Anticipating </a:t>
            </a:r>
            <a:r>
              <a:rPr lang="en-US" altLang="en-US" dirty="0" smtClean="0"/>
              <a:t>changes</a:t>
            </a:r>
            <a:r>
              <a:rPr lang="en-US" altLang="en-US" dirty="0" smtClean="0"/>
              <a:t>	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E8FE22B-B855-4057-B630-D268CD5F553E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Classes of Managerial Problems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7850" y="1636713"/>
            <a:ext cx="8115300" cy="413385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Data Analysis</a:t>
            </a:r>
          </a:p>
          <a:p>
            <a:pPr lvl="1" eaLnBrk="1" hangingPunct="1"/>
            <a:r>
              <a:rPr lang="en-US" altLang="en-US" dirty="0" smtClean="0"/>
              <a:t>Sort / Filtering / Organizing data to find useful </a:t>
            </a:r>
            <a:r>
              <a:rPr lang="en-US" altLang="en-US" dirty="0" smtClean="0"/>
              <a:t>information</a:t>
            </a:r>
          </a:p>
          <a:p>
            <a:pPr eaLnBrk="1" hangingPunct="1"/>
            <a:r>
              <a:rPr lang="en-US" altLang="en-US" dirty="0" smtClean="0"/>
              <a:t>Statistical Learning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Regression</a:t>
            </a:r>
          </a:p>
          <a:p>
            <a:pPr lvl="1" eaLnBrk="1" hangingPunct="1"/>
            <a:r>
              <a:rPr lang="en-US" altLang="en-US" dirty="0" smtClean="0"/>
              <a:t>Clustering</a:t>
            </a:r>
          </a:p>
          <a:p>
            <a:pPr lvl="1" eaLnBrk="1" hangingPunct="1"/>
            <a:r>
              <a:rPr lang="en-US" altLang="en-US" dirty="0" smtClean="0"/>
              <a:t>Support Vector Machine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Estimation &amp; Forecasting</a:t>
            </a:r>
          </a:p>
          <a:p>
            <a:pPr lvl="1" eaLnBrk="1" hangingPunct="1"/>
            <a:r>
              <a:rPr lang="en-US" altLang="en-US" dirty="0" smtClean="0"/>
              <a:t>Projecting into the </a:t>
            </a:r>
            <a:r>
              <a:rPr lang="en-US" altLang="en-US" dirty="0" smtClean="0"/>
              <a:t>future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A486466-7203-4FFE-9AAF-58C976DF55FB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I. Course Overview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5431B67-D4E6-4489-95F3-E0CAD56B4207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Standard Models in Management</a:t>
            </a:r>
          </a:p>
        </p:txBody>
      </p:sp>
      <p:graphicFrame>
        <p:nvGraphicFramePr>
          <p:cNvPr id="1382435" name="Group 3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0131840"/>
              </p:ext>
            </p:extLst>
          </p:nvPr>
        </p:nvGraphicFramePr>
        <p:xfrm>
          <a:off x="457200" y="1522413"/>
          <a:ext cx="8361680" cy="3263900"/>
        </p:xfrm>
        <a:graphic>
          <a:graphicData uri="http://schemas.openxmlformats.org/drawingml/2006/table">
            <a:tbl>
              <a:tblPr/>
              <a:tblGrid>
                <a:gridCol w="2768609"/>
                <a:gridCol w="2270871"/>
                <a:gridCol w="3322200"/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Managerial Problems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Models</a:t>
                      </a:r>
                      <a:endParaRPr kumimoji="0" lang="en-US" sz="20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Excel Add-ins</a:t>
                      </a:r>
                      <a:endParaRPr kumimoji="0" lang="en-US" sz="20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9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Resource Allocation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Optimization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Solver</a:t>
                      </a:r>
                      <a:b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</a:b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Analytic Solver Platform</a:t>
                      </a:r>
                      <a:b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</a:b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Open Solver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Evolver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9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Risk Analysis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Simulation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Crystal Ball</a:t>
                      </a:r>
                      <a:b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</a:b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@RISK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Argo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576" name="Text Box 33"/>
          <p:cNvSpPr txBox="1">
            <a:spLocks noChangeArrowheads="1"/>
          </p:cNvSpPr>
          <p:nvPr/>
        </p:nvSpPr>
        <p:spPr bwMode="auto">
          <a:xfrm>
            <a:off x="1812925" y="1103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09C2578-52CC-49B4-A691-6080D08BBA74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Functional Area Applications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547813"/>
            <a:ext cx="7967663" cy="47863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Operations: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400" smtClean="0"/>
              <a:t>	</a:t>
            </a:r>
            <a:r>
              <a:rPr lang="en-US" altLang="en-US" sz="2000" smtClean="0"/>
              <a:t>Production planning &amp; scheduling, Capacity Planning, Manpower planning, Routing telephone calls, Managing waiting lines, Designing logistics systems, Scheduling airplanes and flight crews…</a:t>
            </a:r>
            <a:endParaRPr lang="en-US" alt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Finance: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400" smtClean="0"/>
              <a:t>	</a:t>
            </a:r>
            <a:r>
              <a:rPr lang="en-US" altLang="en-US" sz="2000" smtClean="0"/>
              <a:t>Capital Budgeting, Portfolio Optimization, Bond &amp; Option Pricing…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Marketing: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400" smtClean="0"/>
              <a:t>	</a:t>
            </a:r>
            <a:r>
              <a:rPr lang="en-US" altLang="en-US" sz="2000" smtClean="0"/>
              <a:t>Sales forces planning, pricing, forecasting, media budgeting, New product planning…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Strategy: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 smtClean="0"/>
              <a:t>	Strategic equilibriums, Real options and investment planning…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08DE17C-8F54-4F85-BDD2-CF88FCDF21E8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27651" name="Oval 9"/>
          <p:cNvSpPr>
            <a:spLocks noChangeArrowheads="1"/>
          </p:cNvSpPr>
          <p:nvPr/>
        </p:nvSpPr>
        <p:spPr bwMode="auto">
          <a:xfrm>
            <a:off x="3954463" y="1724025"/>
            <a:ext cx="1206500" cy="5969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7652" name="Rectangle 10"/>
          <p:cNvSpPr>
            <a:spLocks noGrp="1" noChangeArrowheads="1"/>
          </p:cNvSpPr>
          <p:nvPr>
            <p:ph type="title"/>
          </p:nvPr>
        </p:nvSpPr>
        <p:spPr>
          <a:xfrm>
            <a:off x="168275" y="38100"/>
            <a:ext cx="8015288" cy="914400"/>
          </a:xfrm>
          <a:noFill/>
        </p:spPr>
        <p:txBody>
          <a:bodyPr lIns="90488" tIns="44450" rIns="90488" bIns="44450" anchor="t"/>
          <a:lstStyle/>
          <a:p>
            <a:pPr eaLnBrk="1" hangingPunct="1"/>
            <a:r>
              <a:rPr lang="en-US" altLang="en-US" smtClean="0"/>
              <a:t>Example: A Simple Profit Model</a:t>
            </a:r>
            <a:br>
              <a:rPr lang="en-US" altLang="en-US" smtClean="0"/>
            </a:br>
            <a:r>
              <a:rPr lang="en-US" altLang="en-US" smtClean="0"/>
              <a:t>(Influence Chart)</a:t>
            </a:r>
          </a:p>
        </p:txBody>
      </p:sp>
      <p:sp>
        <p:nvSpPr>
          <p:cNvPr id="27653" name="Oval 20"/>
          <p:cNvSpPr>
            <a:spLocks noChangeArrowheads="1"/>
          </p:cNvSpPr>
          <p:nvPr/>
        </p:nvSpPr>
        <p:spPr bwMode="auto">
          <a:xfrm>
            <a:off x="3944938" y="1724025"/>
            <a:ext cx="1206500" cy="5969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Profit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3659188" y="3159125"/>
            <a:ext cx="5159375" cy="2819400"/>
            <a:chOff x="2305" y="1990"/>
            <a:chExt cx="3250" cy="1776"/>
          </a:xfrm>
        </p:grpSpPr>
        <p:sp>
          <p:nvSpPr>
            <p:cNvPr id="27672" name="Oval 5"/>
            <p:cNvSpPr>
              <a:spLocks noChangeArrowheads="1"/>
            </p:cNvSpPr>
            <p:nvPr/>
          </p:nvSpPr>
          <p:spPr bwMode="auto">
            <a:xfrm>
              <a:off x="2305" y="3150"/>
              <a:ext cx="1096" cy="42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7673" name="Oval 2"/>
            <p:cNvSpPr>
              <a:spLocks noChangeArrowheads="1"/>
            </p:cNvSpPr>
            <p:nvPr/>
          </p:nvSpPr>
          <p:spPr bwMode="auto">
            <a:xfrm>
              <a:off x="4747" y="3198"/>
              <a:ext cx="808" cy="56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Fixed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costs</a:t>
              </a:r>
            </a:p>
          </p:txBody>
        </p:sp>
        <p:sp>
          <p:nvSpPr>
            <p:cNvPr id="27674" name="Oval 3"/>
            <p:cNvSpPr>
              <a:spLocks noChangeArrowheads="1"/>
            </p:cNvSpPr>
            <p:nvPr/>
          </p:nvSpPr>
          <p:spPr bwMode="auto">
            <a:xfrm>
              <a:off x="3451" y="3246"/>
              <a:ext cx="1144" cy="5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Quantity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produced</a:t>
              </a:r>
            </a:p>
          </p:txBody>
        </p:sp>
        <p:sp>
          <p:nvSpPr>
            <p:cNvPr id="27675" name="Line 15"/>
            <p:cNvSpPr>
              <a:spLocks noChangeShapeType="1"/>
            </p:cNvSpPr>
            <p:nvPr/>
          </p:nvSpPr>
          <p:spPr bwMode="auto">
            <a:xfrm flipV="1">
              <a:off x="2875" y="1990"/>
              <a:ext cx="1192" cy="11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6" name="Line 16"/>
            <p:cNvSpPr>
              <a:spLocks noChangeShapeType="1"/>
            </p:cNvSpPr>
            <p:nvPr/>
          </p:nvSpPr>
          <p:spPr bwMode="auto">
            <a:xfrm flipV="1">
              <a:off x="4027" y="2038"/>
              <a:ext cx="280" cy="12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7" name="Line 17"/>
            <p:cNvSpPr>
              <a:spLocks noChangeShapeType="1"/>
            </p:cNvSpPr>
            <p:nvPr/>
          </p:nvSpPr>
          <p:spPr bwMode="auto">
            <a:xfrm flipH="1" flipV="1">
              <a:off x="4499" y="2038"/>
              <a:ext cx="680" cy="11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8" name="Oval 22"/>
            <p:cNvSpPr>
              <a:spLocks noChangeArrowheads="1"/>
            </p:cNvSpPr>
            <p:nvPr/>
          </p:nvSpPr>
          <p:spPr bwMode="auto">
            <a:xfrm>
              <a:off x="2305" y="3150"/>
              <a:ext cx="1096" cy="4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Unit cost</a:t>
              </a:r>
            </a:p>
          </p:txBody>
        </p:sp>
      </p:grp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373063" y="3311525"/>
            <a:ext cx="4102100" cy="1295400"/>
            <a:chOff x="235" y="2086"/>
            <a:chExt cx="2584" cy="816"/>
          </a:xfrm>
        </p:grpSpPr>
        <p:sp>
          <p:nvSpPr>
            <p:cNvPr id="27665" name="Oval 6"/>
            <p:cNvSpPr>
              <a:spLocks noChangeArrowheads="1"/>
            </p:cNvSpPr>
            <p:nvPr/>
          </p:nvSpPr>
          <p:spPr bwMode="auto">
            <a:xfrm>
              <a:off x="1435" y="2526"/>
              <a:ext cx="1384" cy="37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7666" name="Oval 7"/>
            <p:cNvSpPr>
              <a:spLocks noChangeArrowheads="1"/>
            </p:cNvSpPr>
            <p:nvPr/>
          </p:nvSpPr>
          <p:spPr bwMode="auto">
            <a:xfrm>
              <a:off x="235" y="2526"/>
              <a:ext cx="1096" cy="37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Unit price</a:t>
              </a:r>
            </a:p>
          </p:txBody>
        </p:sp>
        <p:sp>
          <p:nvSpPr>
            <p:cNvPr id="27667" name="Line 13"/>
            <p:cNvSpPr>
              <a:spLocks noChangeShapeType="1"/>
            </p:cNvSpPr>
            <p:nvPr/>
          </p:nvSpPr>
          <p:spPr bwMode="auto">
            <a:xfrm flipV="1">
              <a:off x="763" y="2086"/>
              <a:ext cx="424" cy="4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8" name="Line 14"/>
            <p:cNvSpPr>
              <a:spLocks noChangeShapeType="1"/>
            </p:cNvSpPr>
            <p:nvPr/>
          </p:nvSpPr>
          <p:spPr bwMode="auto">
            <a:xfrm flipH="1" flipV="1">
              <a:off x="1571" y="2086"/>
              <a:ext cx="584" cy="4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9" name="Oval 18"/>
            <p:cNvSpPr>
              <a:spLocks noChangeArrowheads="1"/>
            </p:cNvSpPr>
            <p:nvPr/>
          </p:nvSpPr>
          <p:spPr bwMode="auto">
            <a:xfrm>
              <a:off x="1429" y="2526"/>
              <a:ext cx="1384" cy="37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Quantity sold</a:t>
              </a:r>
            </a:p>
          </p:txBody>
        </p:sp>
        <p:sp>
          <p:nvSpPr>
            <p:cNvPr id="27670" name="Oval 23"/>
            <p:cNvSpPr>
              <a:spLocks noChangeArrowheads="1"/>
            </p:cNvSpPr>
            <p:nvPr/>
          </p:nvSpPr>
          <p:spPr bwMode="auto">
            <a:xfrm>
              <a:off x="235" y="2526"/>
              <a:ext cx="1096" cy="37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7671" name="Oval 24"/>
            <p:cNvSpPr>
              <a:spLocks noChangeArrowheads="1"/>
            </p:cNvSpPr>
            <p:nvPr/>
          </p:nvSpPr>
          <p:spPr bwMode="auto">
            <a:xfrm>
              <a:off x="1429" y="2526"/>
              <a:ext cx="1384" cy="37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1428750" y="2168525"/>
            <a:ext cx="6170613" cy="1144588"/>
            <a:chOff x="900" y="1366"/>
            <a:chExt cx="3887" cy="721"/>
          </a:xfrm>
        </p:grpSpPr>
        <p:sp>
          <p:nvSpPr>
            <p:cNvPr id="27658" name="Oval 4"/>
            <p:cNvSpPr>
              <a:spLocks noChangeArrowheads="1"/>
            </p:cNvSpPr>
            <p:nvPr/>
          </p:nvSpPr>
          <p:spPr bwMode="auto">
            <a:xfrm>
              <a:off x="3979" y="1710"/>
              <a:ext cx="808" cy="328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Cost</a:t>
              </a:r>
            </a:p>
          </p:txBody>
        </p:sp>
        <p:sp>
          <p:nvSpPr>
            <p:cNvPr id="27659" name="Oval 8"/>
            <p:cNvSpPr>
              <a:spLocks noChangeArrowheads="1"/>
            </p:cNvSpPr>
            <p:nvPr/>
          </p:nvSpPr>
          <p:spPr bwMode="auto">
            <a:xfrm>
              <a:off x="906" y="1759"/>
              <a:ext cx="1002" cy="328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7660" name="Line 11"/>
            <p:cNvSpPr>
              <a:spLocks noChangeShapeType="1"/>
            </p:cNvSpPr>
            <p:nvPr/>
          </p:nvSpPr>
          <p:spPr bwMode="auto">
            <a:xfrm flipV="1">
              <a:off x="1771" y="1366"/>
              <a:ext cx="760" cy="4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1" name="Line 12"/>
            <p:cNvSpPr>
              <a:spLocks noChangeShapeType="1"/>
            </p:cNvSpPr>
            <p:nvPr/>
          </p:nvSpPr>
          <p:spPr bwMode="auto">
            <a:xfrm flipH="1" flipV="1">
              <a:off x="3203" y="1366"/>
              <a:ext cx="824" cy="4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2" name="Oval 19"/>
            <p:cNvSpPr>
              <a:spLocks noChangeArrowheads="1"/>
            </p:cNvSpPr>
            <p:nvPr/>
          </p:nvSpPr>
          <p:spPr bwMode="auto">
            <a:xfrm>
              <a:off x="900" y="1759"/>
              <a:ext cx="1002" cy="328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Revenue</a:t>
              </a:r>
            </a:p>
          </p:txBody>
        </p:sp>
        <p:sp>
          <p:nvSpPr>
            <p:cNvPr id="27663" name="Oval 21"/>
            <p:cNvSpPr>
              <a:spLocks noChangeArrowheads="1"/>
            </p:cNvSpPr>
            <p:nvPr/>
          </p:nvSpPr>
          <p:spPr bwMode="auto">
            <a:xfrm>
              <a:off x="3979" y="1710"/>
              <a:ext cx="808" cy="32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7664" name="Oval 25"/>
            <p:cNvSpPr>
              <a:spLocks noChangeArrowheads="1"/>
            </p:cNvSpPr>
            <p:nvPr/>
          </p:nvSpPr>
          <p:spPr bwMode="auto">
            <a:xfrm>
              <a:off x="900" y="1759"/>
              <a:ext cx="1002" cy="32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27657" name="Oval 26"/>
          <p:cNvSpPr>
            <a:spLocks noChangeArrowheads="1"/>
          </p:cNvSpPr>
          <p:nvPr/>
        </p:nvSpPr>
        <p:spPr bwMode="auto">
          <a:xfrm>
            <a:off x="3944938" y="1724025"/>
            <a:ext cx="1206500" cy="5969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E16CB7-6496-4324-BFD0-7E94831C0766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Relationships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0700" y="1601788"/>
            <a:ext cx="8026400" cy="668337"/>
          </a:xfrm>
        </p:spPr>
        <p:txBody>
          <a:bodyPr/>
          <a:lstStyle/>
          <a:p>
            <a:pPr eaLnBrk="1" hangingPunct="1"/>
            <a:r>
              <a:rPr lang="en-US" altLang="en-US" smtClean="0"/>
              <a:t>Profit = revenue - cost</a:t>
            </a:r>
          </a:p>
        </p:txBody>
      </p:sp>
      <p:sp>
        <p:nvSpPr>
          <p:cNvPr id="1399812" name="Rectangle 4"/>
          <p:cNvSpPr>
            <a:spLocks noChangeArrowheads="1"/>
          </p:cNvSpPr>
          <p:nvPr/>
        </p:nvSpPr>
        <p:spPr bwMode="auto">
          <a:xfrm>
            <a:off x="515938" y="2454275"/>
            <a:ext cx="8026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Profit = (unit price)(quantity sold) - cost</a:t>
            </a:r>
          </a:p>
        </p:txBody>
      </p:sp>
      <p:sp>
        <p:nvSpPr>
          <p:cNvPr id="1399813" name="Rectangle 5"/>
          <p:cNvSpPr>
            <a:spLocks noChangeArrowheads="1"/>
          </p:cNvSpPr>
          <p:nvPr/>
        </p:nvSpPr>
        <p:spPr bwMode="auto">
          <a:xfrm>
            <a:off x="520700" y="3344863"/>
            <a:ext cx="8026400" cy="148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Profit = (unit price)(quantity sold) - 			[fixed cost + (unit cost)(quantity 		produced)]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9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9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9812" grpId="0"/>
      <p:bldP spid="13998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9BF9A09-0D8F-46F3-9A23-9650A87F70A2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29699" name="Oval 2"/>
          <p:cNvSpPr>
            <a:spLocks noChangeArrowheads="1"/>
          </p:cNvSpPr>
          <p:nvPr/>
        </p:nvSpPr>
        <p:spPr bwMode="auto">
          <a:xfrm>
            <a:off x="7535863" y="5076825"/>
            <a:ext cx="1282700" cy="9017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Fixed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costs</a:t>
            </a:r>
          </a:p>
        </p:txBody>
      </p:sp>
      <p:sp>
        <p:nvSpPr>
          <p:cNvPr id="29700" name="Oval 3"/>
          <p:cNvSpPr>
            <a:spLocks noChangeArrowheads="1"/>
          </p:cNvSpPr>
          <p:nvPr/>
        </p:nvSpPr>
        <p:spPr bwMode="auto">
          <a:xfrm>
            <a:off x="5478463" y="5153025"/>
            <a:ext cx="1816100" cy="8255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Quantity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produced</a:t>
            </a:r>
          </a:p>
        </p:txBody>
      </p:sp>
      <p:sp>
        <p:nvSpPr>
          <p:cNvPr id="29701" name="Oval 4"/>
          <p:cNvSpPr>
            <a:spLocks noChangeArrowheads="1"/>
          </p:cNvSpPr>
          <p:nvPr/>
        </p:nvSpPr>
        <p:spPr bwMode="auto">
          <a:xfrm>
            <a:off x="6316663" y="2714625"/>
            <a:ext cx="1282700" cy="520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Cost</a:t>
            </a:r>
          </a:p>
        </p:txBody>
      </p:sp>
      <p:sp>
        <p:nvSpPr>
          <p:cNvPr id="29702" name="Oval 5"/>
          <p:cNvSpPr>
            <a:spLocks noChangeArrowheads="1"/>
          </p:cNvSpPr>
          <p:nvPr/>
        </p:nvSpPr>
        <p:spPr bwMode="auto">
          <a:xfrm>
            <a:off x="3659188" y="5000625"/>
            <a:ext cx="17399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9703" name="Oval 6"/>
          <p:cNvSpPr>
            <a:spLocks noChangeArrowheads="1"/>
          </p:cNvSpPr>
          <p:nvPr/>
        </p:nvSpPr>
        <p:spPr bwMode="auto">
          <a:xfrm>
            <a:off x="2278063" y="4010025"/>
            <a:ext cx="2197100" cy="5969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9704" name="Oval 7"/>
          <p:cNvSpPr>
            <a:spLocks noChangeArrowheads="1"/>
          </p:cNvSpPr>
          <p:nvPr/>
        </p:nvSpPr>
        <p:spPr bwMode="auto">
          <a:xfrm>
            <a:off x="373063" y="4010025"/>
            <a:ext cx="1739900" cy="5969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Unit price</a:t>
            </a:r>
          </a:p>
        </p:txBody>
      </p:sp>
      <p:sp>
        <p:nvSpPr>
          <p:cNvPr id="29705" name="Oval 8"/>
          <p:cNvSpPr>
            <a:spLocks noChangeArrowheads="1"/>
          </p:cNvSpPr>
          <p:nvPr/>
        </p:nvSpPr>
        <p:spPr bwMode="auto">
          <a:xfrm>
            <a:off x="1438275" y="2792413"/>
            <a:ext cx="1590675" cy="520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9706" name="Oval 9"/>
          <p:cNvSpPr>
            <a:spLocks noChangeArrowheads="1"/>
          </p:cNvSpPr>
          <p:nvPr/>
        </p:nvSpPr>
        <p:spPr bwMode="auto">
          <a:xfrm>
            <a:off x="3954463" y="1724025"/>
            <a:ext cx="1206500" cy="5969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9707" name="Rectangle 10"/>
          <p:cNvSpPr>
            <a:spLocks noGrp="1" noChangeArrowheads="1"/>
          </p:cNvSpPr>
          <p:nvPr>
            <p:ph type="title"/>
          </p:nvPr>
        </p:nvSpPr>
        <p:spPr>
          <a:xfrm>
            <a:off x="168275" y="358775"/>
            <a:ext cx="8015288" cy="914400"/>
          </a:xfrm>
          <a:noFill/>
        </p:spPr>
        <p:txBody>
          <a:bodyPr lIns="90488" tIns="44450" rIns="90488" bIns="44450" anchor="t"/>
          <a:lstStyle/>
          <a:p>
            <a:pPr eaLnBrk="1" hangingPunct="1"/>
            <a:r>
              <a:rPr lang="en-US" altLang="en-US" smtClean="0"/>
              <a:t>Developing a Mathematical Model</a:t>
            </a:r>
          </a:p>
        </p:txBody>
      </p:sp>
      <p:sp>
        <p:nvSpPr>
          <p:cNvPr id="29708" name="Line 11"/>
          <p:cNvSpPr>
            <a:spLocks noChangeShapeType="1"/>
          </p:cNvSpPr>
          <p:nvPr/>
        </p:nvSpPr>
        <p:spPr bwMode="auto">
          <a:xfrm flipV="1">
            <a:off x="2811463" y="2168525"/>
            <a:ext cx="1206500" cy="698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9" name="Line 12"/>
          <p:cNvSpPr>
            <a:spLocks noChangeShapeType="1"/>
          </p:cNvSpPr>
          <p:nvPr/>
        </p:nvSpPr>
        <p:spPr bwMode="auto">
          <a:xfrm flipH="1" flipV="1">
            <a:off x="5084763" y="2168525"/>
            <a:ext cx="1308100" cy="698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0" name="Line 13"/>
          <p:cNvSpPr>
            <a:spLocks noChangeShapeType="1"/>
          </p:cNvSpPr>
          <p:nvPr/>
        </p:nvSpPr>
        <p:spPr bwMode="auto">
          <a:xfrm flipV="1">
            <a:off x="1211263" y="3311525"/>
            <a:ext cx="673100" cy="698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1" name="Line 14"/>
          <p:cNvSpPr>
            <a:spLocks noChangeShapeType="1"/>
          </p:cNvSpPr>
          <p:nvPr/>
        </p:nvSpPr>
        <p:spPr bwMode="auto">
          <a:xfrm flipH="1" flipV="1">
            <a:off x="2493963" y="3311525"/>
            <a:ext cx="927100" cy="698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2" name="Line 15"/>
          <p:cNvSpPr>
            <a:spLocks noChangeShapeType="1"/>
          </p:cNvSpPr>
          <p:nvPr/>
        </p:nvSpPr>
        <p:spPr bwMode="auto">
          <a:xfrm flipV="1">
            <a:off x="4564063" y="3159125"/>
            <a:ext cx="1892300" cy="1841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3" name="Line 16"/>
          <p:cNvSpPr>
            <a:spLocks noChangeShapeType="1"/>
          </p:cNvSpPr>
          <p:nvPr/>
        </p:nvSpPr>
        <p:spPr bwMode="auto">
          <a:xfrm flipV="1">
            <a:off x="6392863" y="3235325"/>
            <a:ext cx="444500" cy="1917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4" name="Line 17"/>
          <p:cNvSpPr>
            <a:spLocks noChangeShapeType="1"/>
          </p:cNvSpPr>
          <p:nvPr/>
        </p:nvSpPr>
        <p:spPr bwMode="auto">
          <a:xfrm flipH="1" flipV="1">
            <a:off x="7142163" y="3235325"/>
            <a:ext cx="1079500" cy="1841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5" name="Oval 18"/>
          <p:cNvSpPr>
            <a:spLocks noChangeArrowheads="1"/>
          </p:cNvSpPr>
          <p:nvPr/>
        </p:nvSpPr>
        <p:spPr bwMode="auto">
          <a:xfrm>
            <a:off x="2268538" y="4010025"/>
            <a:ext cx="2197100" cy="5969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Quantity sold</a:t>
            </a:r>
          </a:p>
        </p:txBody>
      </p:sp>
      <p:sp>
        <p:nvSpPr>
          <p:cNvPr id="29716" name="Oval 19"/>
          <p:cNvSpPr>
            <a:spLocks noChangeArrowheads="1"/>
          </p:cNvSpPr>
          <p:nvPr/>
        </p:nvSpPr>
        <p:spPr bwMode="auto">
          <a:xfrm>
            <a:off x="1428750" y="2792413"/>
            <a:ext cx="1590675" cy="520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Revenue</a:t>
            </a:r>
          </a:p>
        </p:txBody>
      </p:sp>
      <p:sp>
        <p:nvSpPr>
          <p:cNvPr id="29717" name="Oval 20"/>
          <p:cNvSpPr>
            <a:spLocks noChangeArrowheads="1"/>
          </p:cNvSpPr>
          <p:nvPr/>
        </p:nvSpPr>
        <p:spPr bwMode="auto">
          <a:xfrm>
            <a:off x="3944938" y="1724025"/>
            <a:ext cx="1206500" cy="5969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Profit</a:t>
            </a:r>
          </a:p>
        </p:txBody>
      </p:sp>
      <p:sp>
        <p:nvSpPr>
          <p:cNvPr id="29718" name="Oval 21"/>
          <p:cNvSpPr>
            <a:spLocks noChangeArrowheads="1"/>
          </p:cNvSpPr>
          <p:nvPr/>
        </p:nvSpPr>
        <p:spPr bwMode="auto">
          <a:xfrm>
            <a:off x="6316663" y="2714625"/>
            <a:ext cx="1282700" cy="5207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9719" name="Oval 22"/>
          <p:cNvSpPr>
            <a:spLocks noChangeArrowheads="1"/>
          </p:cNvSpPr>
          <p:nvPr/>
        </p:nvSpPr>
        <p:spPr bwMode="auto">
          <a:xfrm>
            <a:off x="3659188" y="5000625"/>
            <a:ext cx="1739900" cy="6731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Unit cost</a:t>
            </a:r>
          </a:p>
        </p:txBody>
      </p:sp>
      <p:sp>
        <p:nvSpPr>
          <p:cNvPr id="29720" name="Oval 23"/>
          <p:cNvSpPr>
            <a:spLocks noChangeArrowheads="1"/>
          </p:cNvSpPr>
          <p:nvPr/>
        </p:nvSpPr>
        <p:spPr bwMode="auto">
          <a:xfrm>
            <a:off x="373063" y="4010025"/>
            <a:ext cx="1739900" cy="5969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9721" name="Oval 24"/>
          <p:cNvSpPr>
            <a:spLocks noChangeArrowheads="1"/>
          </p:cNvSpPr>
          <p:nvPr/>
        </p:nvSpPr>
        <p:spPr bwMode="auto">
          <a:xfrm>
            <a:off x="2268538" y="4010025"/>
            <a:ext cx="2197100" cy="5969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9722" name="Oval 25"/>
          <p:cNvSpPr>
            <a:spLocks noChangeArrowheads="1"/>
          </p:cNvSpPr>
          <p:nvPr/>
        </p:nvSpPr>
        <p:spPr bwMode="auto">
          <a:xfrm>
            <a:off x="1428750" y="2792413"/>
            <a:ext cx="1590675" cy="5207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9723" name="Oval 26"/>
          <p:cNvSpPr>
            <a:spLocks noChangeArrowheads="1"/>
          </p:cNvSpPr>
          <p:nvPr/>
        </p:nvSpPr>
        <p:spPr bwMode="auto">
          <a:xfrm>
            <a:off x="3944938" y="1724025"/>
            <a:ext cx="1206500" cy="5969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9724" name="Rectangle 27"/>
          <p:cNvSpPr>
            <a:spLocks noChangeArrowheads="1"/>
          </p:cNvSpPr>
          <p:nvPr/>
        </p:nvSpPr>
        <p:spPr bwMode="auto">
          <a:xfrm>
            <a:off x="6019800" y="5934075"/>
            <a:ext cx="420688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Q</a:t>
            </a:r>
          </a:p>
        </p:txBody>
      </p:sp>
      <p:sp>
        <p:nvSpPr>
          <p:cNvPr id="29725" name="Rectangle 28"/>
          <p:cNvSpPr>
            <a:spLocks noChangeArrowheads="1"/>
          </p:cNvSpPr>
          <p:nvPr/>
        </p:nvSpPr>
        <p:spPr bwMode="auto">
          <a:xfrm>
            <a:off x="1905000" y="2352675"/>
            <a:ext cx="3937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R</a:t>
            </a:r>
          </a:p>
        </p:txBody>
      </p:sp>
      <p:sp>
        <p:nvSpPr>
          <p:cNvPr id="29726" name="Rectangle 29"/>
          <p:cNvSpPr>
            <a:spLocks noChangeArrowheads="1"/>
          </p:cNvSpPr>
          <p:nvPr/>
        </p:nvSpPr>
        <p:spPr bwMode="auto">
          <a:xfrm>
            <a:off x="6705600" y="2276475"/>
            <a:ext cx="3937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C</a:t>
            </a:r>
          </a:p>
        </p:txBody>
      </p:sp>
      <p:sp>
        <p:nvSpPr>
          <p:cNvPr id="29727" name="Rectangle 30"/>
          <p:cNvSpPr>
            <a:spLocks noChangeArrowheads="1"/>
          </p:cNvSpPr>
          <p:nvPr/>
        </p:nvSpPr>
        <p:spPr bwMode="auto">
          <a:xfrm>
            <a:off x="1066800" y="4562475"/>
            <a:ext cx="3714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p</a:t>
            </a:r>
          </a:p>
        </p:txBody>
      </p:sp>
      <p:sp>
        <p:nvSpPr>
          <p:cNvPr id="29728" name="Rectangle 31"/>
          <p:cNvSpPr>
            <a:spLocks noChangeArrowheads="1"/>
          </p:cNvSpPr>
          <p:nvPr/>
        </p:nvSpPr>
        <p:spPr bwMode="auto">
          <a:xfrm>
            <a:off x="2971800" y="4638675"/>
            <a:ext cx="388938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</a:t>
            </a:r>
          </a:p>
        </p:txBody>
      </p:sp>
      <p:sp>
        <p:nvSpPr>
          <p:cNvPr id="29729" name="Rectangle 32"/>
          <p:cNvSpPr>
            <a:spLocks noChangeArrowheads="1"/>
          </p:cNvSpPr>
          <p:nvPr/>
        </p:nvSpPr>
        <p:spPr bwMode="auto">
          <a:xfrm>
            <a:off x="4470400" y="5688013"/>
            <a:ext cx="33972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c</a:t>
            </a:r>
          </a:p>
        </p:txBody>
      </p:sp>
      <p:sp>
        <p:nvSpPr>
          <p:cNvPr id="29730" name="Rectangle 33"/>
          <p:cNvSpPr>
            <a:spLocks noChangeArrowheads="1"/>
          </p:cNvSpPr>
          <p:nvPr/>
        </p:nvSpPr>
        <p:spPr bwMode="auto">
          <a:xfrm>
            <a:off x="8001000" y="6010275"/>
            <a:ext cx="3556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F</a:t>
            </a:r>
          </a:p>
        </p:txBody>
      </p:sp>
      <p:sp>
        <p:nvSpPr>
          <p:cNvPr id="29731" name="Rectangle 34"/>
          <p:cNvSpPr>
            <a:spLocks noChangeArrowheads="1"/>
          </p:cNvSpPr>
          <p:nvPr/>
        </p:nvSpPr>
        <p:spPr bwMode="auto">
          <a:xfrm>
            <a:off x="311150" y="5405438"/>
            <a:ext cx="3862388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Profit = R - 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	 = pS - (cQ + F)</a:t>
            </a:r>
            <a:endParaRPr lang="en-US" altLang="en-US" sz="2400" b="1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1DD307A-D037-466B-A4BA-9C1A55C78977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Spreadsheet Model</a:t>
            </a:r>
          </a:p>
        </p:txBody>
      </p:sp>
      <p:pic>
        <p:nvPicPr>
          <p:cNvPr id="3072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60538" y="1355725"/>
            <a:ext cx="4916487" cy="5316538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D6FCC97-4620-434E-9D87-9C8F0BE1755D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cs typeface="Times New Roman" panose="02020603050405020304" pitchFamily="18" charset="0"/>
              </a:rPr>
              <a:t>The Creative Problem-Solving Process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4675" y="1728788"/>
            <a:ext cx="8256588" cy="4525962"/>
          </a:xfrm>
        </p:spPr>
        <p:txBody>
          <a:bodyPr/>
          <a:lstStyle/>
          <a:p>
            <a:pPr marL="533400" indent="-533400" eaLnBrk="1" hangingPunct="1"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altLang="en-US" sz="2400" b="1" dirty="0" smtClean="0">
                <a:cs typeface="Times New Roman" panose="02020603050405020304" pitchFamily="18" charset="0"/>
              </a:rPr>
              <a:t>Exploring the mess</a:t>
            </a:r>
          </a:p>
          <a:p>
            <a:pPr marL="917575" lvl="1" indent="-457200"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>
                <a:cs typeface="Times New Roman" panose="02020603050405020304" pitchFamily="18" charset="0"/>
              </a:rPr>
              <a:t>Search mess for problems and opportunities.</a:t>
            </a:r>
          </a:p>
          <a:p>
            <a:pPr marL="917575" lvl="1" indent="-457200"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>
                <a:cs typeface="Times New Roman" panose="02020603050405020304" pitchFamily="18" charset="0"/>
              </a:rPr>
              <a:t>Accept a challenge and undertake systematic efforts </a:t>
            </a:r>
            <a:r>
              <a:rPr lang="en-US" altLang="en-US" sz="2000" dirty="0" smtClean="0">
                <a:cs typeface="Times New Roman" panose="02020603050405020304" pitchFamily="18" charset="0"/>
              </a:rPr>
              <a:t>to respond </a:t>
            </a:r>
            <a:r>
              <a:rPr lang="en-US" altLang="en-US" sz="2000" dirty="0" smtClean="0">
                <a:cs typeface="Times New Roman" panose="02020603050405020304" pitchFamily="18" charset="0"/>
              </a:rPr>
              <a:t>to it.</a:t>
            </a:r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en-US" altLang="en-US" sz="2400" b="1" dirty="0" smtClean="0">
                <a:cs typeface="Times New Roman" panose="02020603050405020304" pitchFamily="18" charset="0"/>
              </a:rPr>
              <a:t>2.	Searching for information</a:t>
            </a:r>
          </a:p>
          <a:p>
            <a:pPr marL="917575" lvl="1" indent="-457200"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>
                <a:cs typeface="Times New Roman" panose="02020603050405020304" pitchFamily="18" charset="0"/>
              </a:rPr>
              <a:t>Gather data, impressions, feelings, observations; examine situation from many different viewpoints.</a:t>
            </a:r>
          </a:p>
          <a:p>
            <a:pPr marL="917575" lvl="1" indent="-457200"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>
                <a:cs typeface="Times New Roman" panose="02020603050405020304" pitchFamily="18" charset="0"/>
              </a:rPr>
              <a:t>Identify most important information.</a:t>
            </a:r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en-US" altLang="en-US" sz="2400" b="1" dirty="0" smtClean="0">
                <a:cs typeface="Times New Roman" panose="02020603050405020304" pitchFamily="18" charset="0"/>
              </a:rPr>
              <a:t>3. Identifying a problem</a:t>
            </a:r>
          </a:p>
          <a:p>
            <a:pPr marL="917575" lvl="1" indent="-457200"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>
                <a:cs typeface="Times New Roman" panose="02020603050405020304" pitchFamily="18" charset="0"/>
              </a:rPr>
              <a:t>Generate many different potential problem statements.</a:t>
            </a:r>
          </a:p>
          <a:p>
            <a:pPr marL="917575" lvl="1" indent="-457200"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>
                <a:cs typeface="Times New Roman" panose="02020603050405020304" pitchFamily="18" charset="0"/>
              </a:rPr>
              <a:t>Choose a working problem statement.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8C8B383-6724-4D3C-8B85-FD64C2AA1F7A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46100" y="1565275"/>
            <a:ext cx="8418513" cy="48450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smtClean="0">
                <a:cs typeface="Times New Roman" panose="02020603050405020304" pitchFamily="18" charset="0"/>
              </a:rPr>
              <a:t>4. Searching for solutions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smtClean="0">
                <a:cs typeface="Times New Roman" panose="02020603050405020304" pitchFamily="18" charset="0"/>
              </a:rPr>
              <a:t>Develop many different alternatives and possibilities for solutions.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smtClean="0">
                <a:cs typeface="Times New Roman" panose="02020603050405020304" pitchFamily="18" charset="0"/>
              </a:rPr>
              <a:t>Select one or a few ideas that seem most promising.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smtClean="0">
                <a:cs typeface="Times New Roman" panose="02020603050405020304" pitchFamily="18" charset="0"/>
              </a:rPr>
              <a:t>5. Evaluating solutions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smtClean="0">
                <a:cs typeface="Times New Roman" panose="02020603050405020304" pitchFamily="18" charset="0"/>
              </a:rPr>
              <a:t>Formulate criteria for reviewing and evaluating ideas.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smtClean="0">
                <a:cs typeface="Times New Roman" panose="02020603050405020304" pitchFamily="18" charset="0"/>
              </a:rPr>
              <a:t>Select the most important criteria.  Use criteria to evaluate, strengthen, and refine ideas.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smtClean="0">
                <a:cs typeface="Times New Roman" panose="02020603050405020304" pitchFamily="18" charset="0"/>
              </a:rPr>
              <a:t>6. Implementing a solution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smtClean="0">
                <a:cs typeface="Times New Roman" panose="02020603050405020304" pitchFamily="18" charset="0"/>
              </a:rPr>
              <a:t>Consider possible sources of assistance and resistance to proposed solution.  Identify implementation steps and required resources.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smtClean="0">
                <a:cs typeface="Times New Roman" panose="02020603050405020304" pitchFamily="18" charset="0"/>
              </a:rPr>
              <a:t>Prepare most promising solution for implementation. </a:t>
            </a:r>
            <a:endParaRPr lang="en-US" altLang="en-US" sz="2000" smtClean="0"/>
          </a:p>
        </p:txBody>
      </p:sp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193675" y="358775"/>
            <a:ext cx="76247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>
                <a:solidFill>
                  <a:schemeClr val="tx2"/>
                </a:solidFill>
                <a:cs typeface="Times New Roman" panose="02020603050405020304" pitchFamily="18" charset="0"/>
              </a:rPr>
              <a:t>(Cont.)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64DC1E9-849F-4544-9E20-DDF2D61C3AB1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Another View </a:t>
            </a:r>
            <a:br>
              <a:rPr lang="en-US" altLang="en-US" smtClean="0"/>
            </a:br>
            <a:r>
              <a:rPr lang="en-US" altLang="en-US" smtClean="0"/>
              <a:t>(By Donald Knuth)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1825" y="1620838"/>
            <a:ext cx="7958138" cy="3881437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Five stages of modeling:</a:t>
            </a:r>
          </a:p>
          <a:p>
            <a:pPr marL="914400" lvl="1" indent="-457200"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1. Decide what you want the model to do;</a:t>
            </a:r>
          </a:p>
          <a:p>
            <a:pPr marL="914400" lvl="1" indent="-457200"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2. Decide how to build the model;</a:t>
            </a:r>
          </a:p>
          <a:p>
            <a:pPr marL="914400" lvl="1" indent="-457200"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3. Build the model;</a:t>
            </a:r>
          </a:p>
          <a:p>
            <a:pPr marL="914400" lvl="1" indent="-457200"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4. Debug the model;</a:t>
            </a:r>
          </a:p>
          <a:p>
            <a:pPr marL="914400" lvl="1" indent="-457200"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5. Trash stages 1 through 4 and start again, now that you know what you really wanted in the first place.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D4025A1-99DD-4099-8DF8-B7E4C9ACBB2A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Central Theme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4675" y="2025650"/>
            <a:ext cx="7993063" cy="2928938"/>
          </a:xfrm>
        </p:spPr>
        <p:txBody>
          <a:bodyPr/>
          <a:lstStyle/>
          <a:p>
            <a:pPr eaLnBrk="1" hangingPunct="1"/>
            <a:r>
              <a:rPr lang="en-US" altLang="en-US" smtClean="0"/>
              <a:t>Learn the art and skills of logical reasoning with formal models -- how to think and think better.</a:t>
            </a:r>
          </a:p>
          <a:p>
            <a:pPr eaLnBrk="1" hangingPunct="1"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en-US" altLang="en-US" smtClean="0"/>
              <a:t>	(Context: Business World)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4833B59-56FC-4535-8069-2D27870198AC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279400" y="14128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Course Objectives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8475" y="1647825"/>
            <a:ext cx="8229600" cy="4151313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 Modelers with Excel Skills Who Can:</a:t>
            </a:r>
          </a:p>
          <a:p>
            <a:pPr lvl="3" eaLnBrk="1" hangingPunct="1"/>
            <a:endParaRPr lang="en-US" altLang="en-US" sz="1800" smtClean="0"/>
          </a:p>
          <a:p>
            <a:pPr lvl="1" eaLnBrk="1" hangingPunct="1"/>
            <a:r>
              <a:rPr lang="en-US" altLang="en-US" sz="2000" smtClean="0"/>
              <a:t>Transform business situations into well defined quantitative/ analytic problems</a:t>
            </a:r>
          </a:p>
          <a:p>
            <a:pPr lvl="1" eaLnBrk="1" hangingPunct="1"/>
            <a:endParaRPr lang="en-US" altLang="en-US" sz="2000" smtClean="0"/>
          </a:p>
          <a:p>
            <a:pPr lvl="1" eaLnBrk="1" hangingPunct="1"/>
            <a:r>
              <a:rPr lang="en-US" altLang="en-US" sz="2000" smtClean="0"/>
              <a:t>Develop spreadsheet-based models</a:t>
            </a:r>
          </a:p>
          <a:p>
            <a:pPr lvl="1" eaLnBrk="1" hangingPunct="1"/>
            <a:endParaRPr lang="en-US" altLang="en-US" sz="2000" smtClean="0"/>
          </a:p>
          <a:p>
            <a:pPr lvl="1" eaLnBrk="1" hangingPunct="1"/>
            <a:r>
              <a:rPr lang="en-US" altLang="en-US" sz="2000" smtClean="0"/>
              <a:t>Analyze models, identify “near optimal” solutions</a:t>
            </a:r>
          </a:p>
          <a:p>
            <a:pPr lvl="1" eaLnBrk="1" hangingPunct="1"/>
            <a:endParaRPr lang="en-US" altLang="en-US" sz="2000" smtClean="0"/>
          </a:p>
          <a:p>
            <a:pPr lvl="1" eaLnBrk="1" hangingPunct="1"/>
            <a:r>
              <a:rPr lang="en-US" altLang="en-US" sz="2000" smtClean="0"/>
              <a:t>Provide critical managerial insights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2D4F4D6-FDCB-4AB0-9638-8D16A71AC5C7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10243" name="Oval 9"/>
          <p:cNvSpPr>
            <a:spLocks noChangeArrowheads="1"/>
          </p:cNvSpPr>
          <p:nvPr/>
        </p:nvSpPr>
        <p:spPr bwMode="auto">
          <a:xfrm>
            <a:off x="1184275" y="1978025"/>
            <a:ext cx="2547938" cy="1427163"/>
          </a:xfrm>
          <a:prstGeom prst="ellipse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Modeling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Skills</a:t>
            </a:r>
          </a:p>
        </p:txBody>
      </p:sp>
      <p:sp>
        <p:nvSpPr>
          <p:cNvPr id="10244" name="Line 5"/>
          <p:cNvSpPr>
            <a:spLocks noChangeShapeType="1"/>
          </p:cNvSpPr>
          <p:nvPr/>
        </p:nvSpPr>
        <p:spPr bwMode="auto">
          <a:xfrm>
            <a:off x="2903538" y="3370263"/>
            <a:ext cx="9906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5" name="Line 6"/>
          <p:cNvSpPr>
            <a:spLocks noChangeShapeType="1"/>
          </p:cNvSpPr>
          <p:nvPr/>
        </p:nvSpPr>
        <p:spPr bwMode="auto">
          <a:xfrm rot="5400000">
            <a:off x="5018088" y="3455988"/>
            <a:ext cx="9906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6" name="Line 7"/>
          <p:cNvSpPr>
            <a:spLocks noChangeShapeType="1"/>
          </p:cNvSpPr>
          <p:nvPr/>
        </p:nvSpPr>
        <p:spPr bwMode="auto">
          <a:xfrm rot="-2700000">
            <a:off x="3967163" y="2193925"/>
            <a:ext cx="1016000" cy="1022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7" name="Rectangle 8"/>
          <p:cNvSpPr>
            <a:spLocks noGrp="1" noChangeArrowheads="1"/>
          </p:cNvSpPr>
          <p:nvPr>
            <p:ph type="title"/>
          </p:nvPr>
        </p:nvSpPr>
        <p:spPr>
          <a:xfrm>
            <a:off x="250825" y="120650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en-US" altLang="en-US" smtClean="0"/>
              <a:t>Knowledge/Skill Sets</a:t>
            </a:r>
          </a:p>
        </p:txBody>
      </p:sp>
      <p:sp>
        <p:nvSpPr>
          <p:cNvPr id="10248" name="Oval 10"/>
          <p:cNvSpPr>
            <a:spLocks noChangeArrowheads="1"/>
          </p:cNvSpPr>
          <p:nvPr/>
        </p:nvSpPr>
        <p:spPr bwMode="auto">
          <a:xfrm>
            <a:off x="5189538" y="2082800"/>
            <a:ext cx="2547937" cy="1427163"/>
          </a:xfrm>
          <a:prstGeom prst="ellipse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EXCEL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Skills</a:t>
            </a:r>
          </a:p>
        </p:txBody>
      </p:sp>
      <p:sp>
        <p:nvSpPr>
          <p:cNvPr id="10249" name="Oval 12"/>
          <p:cNvSpPr>
            <a:spLocks noChangeArrowheads="1"/>
          </p:cNvSpPr>
          <p:nvPr/>
        </p:nvSpPr>
        <p:spPr bwMode="auto">
          <a:xfrm>
            <a:off x="3081338" y="4397375"/>
            <a:ext cx="2622550" cy="1436688"/>
          </a:xfrm>
          <a:prstGeom prst="ellipse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Functional Area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Applications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C3A48AE-A35E-4893-AEFE-5D6C9844EDB6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EXCEL Skills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1363" y="1682750"/>
            <a:ext cx="7364412" cy="44370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b="1" dirty="0" smtClean="0"/>
              <a:t>Basic Excel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dirty="0" smtClean="0"/>
              <a:t>Formula – logical, mathematical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dirty="0" smtClean="0"/>
              <a:t>Formatting – conditional formatting, naming ranges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Advanced Excel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Data Tabulation –Filtering, Pivot tables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b="1" dirty="0" smtClean="0"/>
              <a:t>Special Functions/Tools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dirty="0" smtClean="0"/>
              <a:t>Solver</a:t>
            </a:r>
            <a:endParaRPr lang="en-US" altLang="en-US" sz="1800" b="1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dirty="0" smtClean="0"/>
              <a:t>Crystal </a:t>
            </a:r>
            <a:r>
              <a:rPr lang="en-US" altLang="en-US" sz="1800" b="1" dirty="0" smtClean="0"/>
              <a:t>Ball</a:t>
            </a:r>
            <a:endParaRPr lang="en-US" altLang="en-US" sz="1800" b="1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000" b="1" dirty="0" smtClean="0"/>
              <a:t>Spreadsheet Engineering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dirty="0" smtClean="0"/>
              <a:t>Defining Modules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dirty="0" smtClean="0"/>
              <a:t>Layout of Spreadsheet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dirty="0" smtClean="0"/>
              <a:t>Testing &amp; Debugging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4592B06-FDF3-486D-973C-65ADE015CB80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Textbook</a:t>
            </a: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625475" y="2017713"/>
            <a:ext cx="7793038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3200" i="1"/>
              <a:t>Business Analytics: The Art of Modeling With Spreadsheets</a:t>
            </a:r>
            <a:endParaRPr lang="en-US" altLang="en-US"/>
          </a:p>
          <a:p>
            <a:pPr eaLnBrk="1" hangingPunct="1">
              <a:spcBef>
                <a:spcPct val="75000"/>
              </a:spcBef>
              <a:buFont typeface="Wingdings" panose="05000000000000000000" pitchFamily="2" charset="2"/>
              <a:buNone/>
            </a:pPr>
            <a:r>
              <a:rPr lang="en-US" altLang="en-US"/>
              <a:t>Stephen G. Powell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Kenneth R. Baker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John Wiley and Sons, Inc.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C08C303-55D9-49EF-9B25-7C1D31EF05DF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204788" y="114300"/>
            <a:ext cx="73787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Organization of the Book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2300" y="1649413"/>
            <a:ext cx="8069263" cy="4416425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Modeling basics and craft skills </a:t>
            </a:r>
          </a:p>
          <a:p>
            <a:pPr lvl="1" eaLnBrk="1" hangingPunct="1"/>
            <a:r>
              <a:rPr lang="en-US" altLang="en-US" sz="2000" dirty="0" smtClean="0"/>
              <a:t>Effective abstraction, model debugging, and translating models into managerial insights</a:t>
            </a:r>
          </a:p>
          <a:p>
            <a:pPr eaLnBrk="1" hangingPunct="1"/>
            <a:r>
              <a:rPr lang="en-US" altLang="en-US" sz="2400" dirty="0" smtClean="0"/>
              <a:t>Excel basics &amp; spreadsheet engineering</a:t>
            </a:r>
          </a:p>
          <a:p>
            <a:pPr lvl="1" eaLnBrk="1" hangingPunct="1"/>
            <a:r>
              <a:rPr lang="en-US" altLang="en-US" sz="2000" dirty="0" smtClean="0"/>
              <a:t>How to design, build, test, and perform analysis with a spreadsheet model</a:t>
            </a:r>
          </a:p>
          <a:p>
            <a:pPr eaLnBrk="1" hangingPunct="1"/>
            <a:r>
              <a:rPr lang="en-US" altLang="en-US" sz="2400" dirty="0" smtClean="0"/>
              <a:t>Advanced management science models</a:t>
            </a:r>
          </a:p>
          <a:p>
            <a:pPr lvl="1" eaLnBrk="1" hangingPunct="1"/>
            <a:r>
              <a:rPr lang="en-US" altLang="en-US" sz="2000" dirty="0" smtClean="0"/>
              <a:t>Data and statistics </a:t>
            </a:r>
          </a:p>
          <a:p>
            <a:pPr lvl="1" eaLnBrk="1" hangingPunct="1"/>
            <a:r>
              <a:rPr lang="en-US" altLang="en-US" sz="2000" b="1" dirty="0" smtClean="0"/>
              <a:t>Optimization</a:t>
            </a:r>
          </a:p>
          <a:p>
            <a:pPr lvl="1" eaLnBrk="1" hangingPunct="1"/>
            <a:r>
              <a:rPr lang="en-US" altLang="en-US" sz="2000" dirty="0" smtClean="0"/>
              <a:t>Decision analysis </a:t>
            </a:r>
          </a:p>
          <a:p>
            <a:pPr lvl="1" eaLnBrk="1" hangingPunct="1"/>
            <a:r>
              <a:rPr lang="en-US" altLang="en-US" sz="2000" b="1" dirty="0" smtClean="0"/>
              <a:t>Simulation</a:t>
            </a:r>
            <a:endParaRPr lang="en-US" altLang="en-US" b="1" dirty="0" smtClean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4348AE0-5666-4491-BE03-253984C4A1CE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Classes of </a:t>
            </a:r>
            <a:r>
              <a:rPr lang="en-US" altLang="en-US" dirty="0" smtClean="0"/>
              <a:t>Problems/Models</a:t>
            </a:r>
            <a:endParaRPr lang="en-US" altLang="en-US" dirty="0" smtClean="0"/>
          </a:p>
        </p:txBody>
      </p:sp>
      <p:graphicFrame>
        <p:nvGraphicFramePr>
          <p:cNvPr id="1378344" name="Group 4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602644"/>
              </p:ext>
            </p:extLst>
          </p:nvPr>
        </p:nvGraphicFramePr>
        <p:xfrm>
          <a:off x="482600" y="1716088"/>
          <a:ext cx="8102600" cy="2349500"/>
        </p:xfrm>
        <a:graphic>
          <a:graphicData uri="http://schemas.openxmlformats.org/drawingml/2006/table">
            <a:tbl>
              <a:tblPr/>
              <a:tblGrid>
                <a:gridCol w="3054350"/>
                <a:gridCol w="3470275"/>
                <a:gridCol w="1577975"/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Managerial Problems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Models</a:t>
                      </a:r>
                      <a:endParaRPr kumimoji="0" lang="en-US" sz="20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Time Plan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9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Resource Allocation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Optimization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60%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9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Risk Analysis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Simulation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40%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294" name="Text Box 33"/>
          <p:cNvSpPr txBox="1">
            <a:spLocks noChangeArrowheads="1"/>
          </p:cNvSpPr>
          <p:nvPr/>
        </p:nvSpPr>
        <p:spPr bwMode="auto">
          <a:xfrm>
            <a:off x="1812925" y="1103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906</TotalTime>
  <Pages>11</Pages>
  <Words>768</Words>
  <Application>Microsoft Office PowerPoint</Application>
  <PresentationFormat>On-screen Show (4:3)</PresentationFormat>
  <Paragraphs>239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Arial Black</vt:lpstr>
      <vt:lpstr>Times New Roman</vt:lpstr>
      <vt:lpstr>Verdana</vt:lpstr>
      <vt:lpstr>Wingdings</vt:lpstr>
      <vt:lpstr>Radial</vt:lpstr>
      <vt:lpstr>DSO-547: Designing Spreadsheet-Based Business Models</vt:lpstr>
      <vt:lpstr>I. Course Overview</vt:lpstr>
      <vt:lpstr>Central Theme</vt:lpstr>
      <vt:lpstr>Course Objectives</vt:lpstr>
      <vt:lpstr>Knowledge/Skill Sets</vt:lpstr>
      <vt:lpstr>EXCEL Skills</vt:lpstr>
      <vt:lpstr>Textbook</vt:lpstr>
      <vt:lpstr>Organization of the Book</vt:lpstr>
      <vt:lpstr>Classes of Problems/Models</vt:lpstr>
      <vt:lpstr>Grading </vt:lpstr>
      <vt:lpstr>Pedagogy</vt:lpstr>
      <vt:lpstr>Expectations</vt:lpstr>
      <vt:lpstr>II. Basics of Modeling</vt:lpstr>
      <vt:lpstr>Questions</vt:lpstr>
      <vt:lpstr>What is Modeling?</vt:lpstr>
      <vt:lpstr>Types of Models</vt:lpstr>
      <vt:lpstr>Benefits of Modeling</vt:lpstr>
      <vt:lpstr>Classes of Managerial Problems</vt:lpstr>
      <vt:lpstr>Classes of Managerial Problems</vt:lpstr>
      <vt:lpstr>Standard Models in Management</vt:lpstr>
      <vt:lpstr>Functional Area Applications</vt:lpstr>
      <vt:lpstr>Example: A Simple Profit Model (Influence Chart)</vt:lpstr>
      <vt:lpstr>Relationships</vt:lpstr>
      <vt:lpstr>Developing a Mathematical Model</vt:lpstr>
      <vt:lpstr>Spreadsheet Model</vt:lpstr>
      <vt:lpstr>The Creative Problem-Solving Process</vt:lpstr>
      <vt:lpstr>PowerPoint Presentation</vt:lpstr>
      <vt:lpstr>Another View  (By Donald Knuth)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IOM-547: Spreadsheet-Based Business Modeling</dc:title>
  <dc:subject/>
  <dc:creator>Ochiumi, Hiroshi</dc:creator>
  <cp:keywords/>
  <dc:description/>
  <cp:lastModifiedBy>Ochiumi, Hiroshi</cp:lastModifiedBy>
  <cp:revision>470</cp:revision>
  <cp:lastPrinted>2001-03-15T14:22:47Z</cp:lastPrinted>
  <dcterms:created xsi:type="dcterms:W3CDTF">1997-08-21T21:46:56Z</dcterms:created>
  <dcterms:modified xsi:type="dcterms:W3CDTF">2019-08-27T17:48:45Z</dcterms:modified>
</cp:coreProperties>
</file>