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33"/>
  </p:notesMasterIdLst>
  <p:handoutMasterIdLst>
    <p:handoutMasterId r:id="rId34"/>
  </p:handoutMasterIdLst>
  <p:sldIdLst>
    <p:sldId id="425" r:id="rId2"/>
    <p:sldId id="526" r:id="rId3"/>
    <p:sldId id="532" r:id="rId4"/>
    <p:sldId id="470" r:id="rId5"/>
    <p:sldId id="472" r:id="rId6"/>
    <p:sldId id="473" r:id="rId7"/>
    <p:sldId id="474" r:id="rId8"/>
    <p:sldId id="475" r:id="rId9"/>
    <p:sldId id="528" r:id="rId10"/>
    <p:sldId id="533" r:id="rId11"/>
    <p:sldId id="530" r:id="rId12"/>
    <p:sldId id="538" r:id="rId13"/>
    <p:sldId id="534" r:id="rId14"/>
    <p:sldId id="539" r:id="rId15"/>
    <p:sldId id="477" r:id="rId16"/>
    <p:sldId id="518" r:id="rId17"/>
    <p:sldId id="512" r:id="rId18"/>
    <p:sldId id="519" r:id="rId19"/>
    <p:sldId id="535" r:id="rId20"/>
    <p:sldId id="537" r:id="rId21"/>
    <p:sldId id="520" r:id="rId22"/>
    <p:sldId id="521" r:id="rId23"/>
    <p:sldId id="522" r:id="rId24"/>
    <p:sldId id="523" r:id="rId25"/>
    <p:sldId id="524" r:id="rId26"/>
    <p:sldId id="448" r:id="rId27"/>
    <p:sldId id="468" r:id="rId28"/>
    <p:sldId id="540" r:id="rId29"/>
    <p:sldId id="541" r:id="rId30"/>
    <p:sldId id="542" r:id="rId31"/>
    <p:sldId id="543" r:id="rId3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112" d="100"/>
          <a:sy n="112" d="100"/>
        </p:scale>
        <p:origin x="102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41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85800"/>
            <a:ext cx="4665662" cy="3498850"/>
          </a:xfrm>
          <a:ln/>
        </p:spPr>
      </p:sp>
    </p:spTree>
    <p:extLst>
      <p:ext uri="{BB962C8B-B14F-4D97-AF65-F5344CB8AC3E}">
        <p14:creationId xmlns:p14="http://schemas.microsoft.com/office/powerpoint/2010/main" val="21202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85800"/>
            <a:ext cx="4665662" cy="3498850"/>
          </a:xfrm>
          <a:ln/>
        </p:spPr>
      </p:sp>
    </p:spTree>
    <p:extLst>
      <p:ext uri="{BB962C8B-B14F-4D97-AF65-F5344CB8AC3E}">
        <p14:creationId xmlns:p14="http://schemas.microsoft.com/office/powerpoint/2010/main" val="321313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E18033-0E79-465B-8790-A522F52FA4F8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5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FC399C-4B43-4572-B121-6CE7BE0DB985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780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839B28-1665-4AE0-ABC4-A77B101219B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129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8956 w 4917"/>
                <a:gd name="T3" fmla="*/ 0 h 1000"/>
                <a:gd name="T4" fmla="*/ 9972 w 4917"/>
                <a:gd name="T5" fmla="*/ 1015 h 1000"/>
                <a:gd name="T6" fmla="*/ 8958 w 4917"/>
                <a:gd name="T7" fmla="*/ 2029 h 1000"/>
                <a:gd name="T8" fmla="*/ 0 w 4917"/>
                <a:gd name="T9" fmla="*/ 20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E7A50A75-BE5D-4A1A-BFA7-1E283C599B2A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31221-175A-4407-A3AC-1E489C32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78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1A22-B9A6-44D9-A338-EACE70ABA2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74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61CF-38DC-423F-B8A9-A5DBA59AF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18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B9F7-541B-41FF-B4EE-521A4281E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4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D74DA-D745-4B57-AF49-670331D0F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1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A0570-3739-4FB2-9BCA-173A116C95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21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F47EC-4BAB-4564-83E5-031A8FBB4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7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37B07-55DA-4FFE-BDA5-E97C2AF94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3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3B9DD-0534-4735-B780-D6CB79B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86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A62F0-2173-4AD2-9B46-7A2728038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FBE7C-8FD4-4F1B-A7D9-EA5F5B95C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55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13D13-C22E-436F-B9C0-D77A04039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218749A-A69F-4A29-913F-C5A8489DA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FC112-BB03-45C1-9477-388834ABDC9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46188" y="3357563"/>
            <a:ext cx="6662737" cy="2640012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Optimization: 1. Introduction</a:t>
            </a:r>
          </a:p>
          <a:p>
            <a:pPr marL="609600" indent="-609600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06C359-0079-4DE4-AE43-E5A41DEB37F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Optimization Models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70338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Three Questions</a:t>
            </a:r>
          </a:p>
          <a:p>
            <a:pPr lvl="1" eaLnBrk="1" hangingPunct="1"/>
            <a:r>
              <a:rPr lang="en-US" altLang="en-US" smtClean="0"/>
              <a:t>What am I trying to decide?</a:t>
            </a:r>
          </a:p>
          <a:p>
            <a:pPr lvl="1" eaLnBrk="1" hangingPunct="1"/>
            <a:r>
              <a:rPr lang="en-US" altLang="en-US" smtClean="0"/>
              <a:t>What is the objective to be maximized or minimized?</a:t>
            </a:r>
          </a:p>
          <a:p>
            <a:pPr lvl="1" eaLnBrk="1" hangingPunct="1"/>
            <a:r>
              <a:rPr lang="en-US" altLang="en-US" smtClean="0"/>
              <a:t>What limitations or requirements restrict the values of the decision variables?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33FF45-2F2A-4A88-A853-CE1E30FD379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8600"/>
            <a:ext cx="7581900" cy="4811713"/>
          </a:xfrm>
        </p:spPr>
        <p:txBody>
          <a:bodyPr/>
          <a:lstStyle/>
          <a:p>
            <a:pPr eaLnBrk="1" hangingPunct="1"/>
            <a:r>
              <a:rPr lang="en-US" altLang="en-US" smtClean="0"/>
              <a:t>Math model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Excel model – by Data Table (next page)</a:t>
            </a:r>
          </a:p>
        </p:txBody>
      </p:sp>
      <p:sp>
        <p:nvSpPr>
          <p:cNvPr id="1363972" name="Text Box 4"/>
          <p:cNvSpPr txBox="1">
            <a:spLocks noChangeArrowheads="1"/>
          </p:cNvSpPr>
          <p:nvPr/>
        </p:nvSpPr>
        <p:spPr bwMode="auto">
          <a:xfrm>
            <a:off x="1881188" y="1943100"/>
            <a:ext cx="54864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Book Antiqua" panose="0204060205030503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400"/>
              <a:t>Maximize	1200S + 1000M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/>
              <a:t>Subject to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/>
              <a:t>	   4S	+ 0M </a:t>
            </a:r>
            <a:r>
              <a:rPr lang="en-US" altLang="en-US" sz="2400">
                <a:sym typeface="Symbol" panose="05050102010706020507" pitchFamily="18" charset="2"/>
              </a:rPr>
              <a:t> 400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   8S	+ 4M  1000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   0S	+ 1M  120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S, M 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46D77B-37AC-4E38-9973-57CA183F0BE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296863"/>
            <a:ext cx="7186613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Summary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595438"/>
            <a:ext cx="7772400" cy="49276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 smtClean="0"/>
              <a:t>This example demonstrates:</a:t>
            </a:r>
          </a:p>
          <a:p>
            <a:pPr lvl="1" eaLnBrk="1" hangingPunct="1"/>
            <a:r>
              <a:rPr lang="en-US" altLang="en-US" smtClean="0"/>
              <a:t>An Excel model layout</a:t>
            </a:r>
          </a:p>
          <a:p>
            <a:pPr lvl="1" eaLnBrk="1" hangingPunct="1"/>
            <a:r>
              <a:rPr lang="en-US" altLang="en-US" smtClean="0"/>
              <a:t>Functions: If, And, Match, Index, Sumproduct, Max</a:t>
            </a:r>
          </a:p>
          <a:p>
            <a:pPr lvl="1" eaLnBrk="1" hangingPunct="1"/>
            <a:r>
              <a:rPr lang="en-US" altLang="en-US" smtClean="0"/>
              <a:t>Two-variable Data Table</a:t>
            </a:r>
          </a:p>
          <a:p>
            <a:pPr lvl="1" eaLnBrk="1" hangingPunct="1"/>
            <a:r>
              <a:rPr lang="en-US" altLang="en-US" smtClean="0"/>
              <a:t>Relative and absolute references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Auditing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F50C67-F5BB-4696-878A-EB8F3BDEB15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>
          <a:xfrm>
            <a:off x="195263" y="180975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Excel Model – </a:t>
            </a:r>
            <a:br>
              <a:rPr lang="en-US" altLang="en-US" smtClean="0"/>
            </a:br>
            <a:r>
              <a:rPr lang="en-US" altLang="en-US" smtClean="0"/>
              <a:t>by Linear Programming 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4125" y="1498600"/>
            <a:ext cx="6602413" cy="48942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F49F6-46F3-4B19-ACEA-B27EAC1295A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Optimization Software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401763"/>
            <a:ext cx="8220075" cy="5151437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Solver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Standard with Excel</a:t>
            </a:r>
          </a:p>
          <a:p>
            <a:pPr lvl="1" eaLnBrk="1" hangingPunct="1"/>
            <a:r>
              <a:rPr lang="en-US" altLang="en-US" dirty="0" smtClean="0"/>
              <a:t>Developed and supported by Frontline Systems, Inc. (www.frontsys.com)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i="1" dirty="0" smtClean="0"/>
              <a:t>Analytic Solver Platform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Comes with textbook, but we don’t need it for our course materials.</a:t>
            </a:r>
          </a:p>
          <a:p>
            <a:pPr lvl="1" eaLnBrk="1" hangingPunct="1"/>
            <a:r>
              <a:rPr lang="en-US" altLang="en-US" dirty="0" smtClean="0"/>
              <a:t>More advanced than standard solver (but past students had technical issues.)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074FF-7132-44EE-9825-62BA57B08AE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Parameters Window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747838"/>
            <a:ext cx="7958138" cy="4206875"/>
          </a:xfrm>
        </p:spPr>
        <p:txBody>
          <a:bodyPr/>
          <a:lstStyle/>
          <a:p>
            <a:pPr eaLnBrk="1" hangingPunct="1"/>
            <a:r>
              <a:rPr lang="en-US" altLang="en-US" smtClean="0"/>
              <a:t>Target (set) cell -- objective cell</a:t>
            </a:r>
          </a:p>
          <a:p>
            <a:pPr lvl="1" eaLnBrk="1" hangingPunct="1"/>
            <a:r>
              <a:rPr lang="en-US" altLang="en-US" smtClean="0"/>
              <a:t>Maximize, minimize, or set equal to target value</a:t>
            </a:r>
          </a:p>
          <a:p>
            <a:pPr eaLnBrk="1" hangingPunct="1"/>
            <a:r>
              <a:rPr lang="en-US" altLang="en-US" smtClean="0"/>
              <a:t>Changing cells -- decision variables</a:t>
            </a:r>
          </a:p>
          <a:p>
            <a:pPr eaLnBrk="1" hangingPunct="1"/>
            <a:r>
              <a:rPr lang="en-US" altLang="en-US" smtClean="0"/>
              <a:t>Constraints</a:t>
            </a:r>
          </a:p>
          <a:p>
            <a:pPr lvl="1" eaLnBrk="1" hangingPunct="1"/>
            <a:r>
              <a:rPr lang="en-US" altLang="en-US" smtClean="0"/>
              <a:t>Restrictions on decision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2DDB7-1D16-4E51-B42B-F68D20B1C1C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Parameters Dialog Box</a:t>
            </a:r>
          </a:p>
        </p:txBody>
      </p:sp>
      <p:pic>
        <p:nvPicPr>
          <p:cNvPr id="23556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000" y="2336800"/>
            <a:ext cx="6138863" cy="3359150"/>
          </a:xfrm>
          <a:noFill/>
        </p:spPr>
      </p:pic>
      <p:sp>
        <p:nvSpPr>
          <p:cNvPr id="23557" name="Text Box 19"/>
          <p:cNvSpPr txBox="1">
            <a:spLocks noChangeArrowheads="1"/>
          </p:cNvSpPr>
          <p:nvPr/>
        </p:nvSpPr>
        <p:spPr bwMode="auto">
          <a:xfrm>
            <a:off x="369888" y="248285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Objective</a:t>
            </a:r>
          </a:p>
        </p:txBody>
      </p:sp>
      <p:sp>
        <p:nvSpPr>
          <p:cNvPr id="23558" name="Text Box 21"/>
          <p:cNvSpPr txBox="1">
            <a:spLocks noChangeArrowheads="1"/>
          </p:cNvSpPr>
          <p:nvPr/>
        </p:nvSpPr>
        <p:spPr bwMode="auto">
          <a:xfrm>
            <a:off x="387350" y="3244850"/>
            <a:ext cx="1584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Decision variables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387350" y="4302125"/>
            <a:ext cx="192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Constraints</a:t>
            </a:r>
          </a:p>
        </p:txBody>
      </p:sp>
      <p:sp>
        <p:nvSpPr>
          <p:cNvPr id="23560" name="Line 23"/>
          <p:cNvSpPr>
            <a:spLocks noChangeShapeType="1"/>
          </p:cNvSpPr>
          <p:nvPr/>
        </p:nvSpPr>
        <p:spPr bwMode="auto">
          <a:xfrm>
            <a:off x="1989138" y="2752725"/>
            <a:ext cx="674687" cy="61913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Line 24"/>
          <p:cNvSpPr>
            <a:spLocks noChangeShapeType="1"/>
          </p:cNvSpPr>
          <p:nvPr/>
        </p:nvSpPr>
        <p:spPr bwMode="auto">
          <a:xfrm>
            <a:off x="2016125" y="2762250"/>
            <a:ext cx="1614488" cy="357188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2" name="Line 25"/>
          <p:cNvSpPr>
            <a:spLocks noChangeShapeType="1"/>
          </p:cNvSpPr>
          <p:nvPr/>
        </p:nvSpPr>
        <p:spPr bwMode="auto">
          <a:xfrm>
            <a:off x="1909763" y="3595688"/>
            <a:ext cx="842962" cy="98425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3" name="Line 26"/>
          <p:cNvSpPr>
            <a:spLocks noChangeShapeType="1"/>
          </p:cNvSpPr>
          <p:nvPr/>
        </p:nvSpPr>
        <p:spPr bwMode="auto">
          <a:xfrm>
            <a:off x="2278063" y="4581525"/>
            <a:ext cx="493712" cy="9525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4" name="Oval 27"/>
          <p:cNvSpPr>
            <a:spLocks noChangeArrowheads="1"/>
          </p:cNvSpPr>
          <p:nvPr/>
        </p:nvSpPr>
        <p:spPr bwMode="auto">
          <a:xfrm>
            <a:off x="5073650" y="2976563"/>
            <a:ext cx="2303463" cy="341312"/>
          </a:xfrm>
          <a:prstGeom prst="ellipse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5" name="Text Box 28"/>
          <p:cNvSpPr txBox="1">
            <a:spLocks noChangeArrowheads="1"/>
          </p:cNvSpPr>
          <p:nvPr/>
        </p:nvSpPr>
        <p:spPr bwMode="auto">
          <a:xfrm>
            <a:off x="5813425" y="1571625"/>
            <a:ext cx="2066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Not used for optimization</a:t>
            </a:r>
          </a:p>
        </p:txBody>
      </p:sp>
      <p:sp>
        <p:nvSpPr>
          <p:cNvPr id="23566" name="Line 29"/>
          <p:cNvSpPr>
            <a:spLocks noChangeShapeType="1"/>
          </p:cNvSpPr>
          <p:nvPr/>
        </p:nvSpPr>
        <p:spPr bwMode="auto">
          <a:xfrm flipH="1">
            <a:off x="5916613" y="2278063"/>
            <a:ext cx="134937" cy="663575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4D951B-435E-41EB-9217-EBD25E33B5A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24579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4363" y="3295650"/>
            <a:ext cx="5478462" cy="1704975"/>
          </a:xfrm>
          <a:noFill/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Constraints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668463"/>
            <a:ext cx="39370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Click on Add button in Parameters window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066800" y="5267325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Formula cell on left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767263" y="5249863"/>
            <a:ext cx="333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Number cell on right</a:t>
            </a:r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V="1">
            <a:off x="2362200" y="4229100"/>
            <a:ext cx="228600" cy="990600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 flipH="1" flipV="1">
            <a:off x="5753100" y="4191000"/>
            <a:ext cx="457200" cy="1066800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C27057-37C9-479E-B32B-567607BECEA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897063"/>
            <a:ext cx="7958137" cy="38814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Left-hand-side (LHS)</a:t>
            </a:r>
          </a:p>
          <a:p>
            <a:pPr lvl="1" eaLnBrk="1" hangingPunct="1"/>
            <a:r>
              <a:rPr lang="en-US" altLang="en-US" smtClean="0"/>
              <a:t>Usually a function</a:t>
            </a:r>
          </a:p>
          <a:p>
            <a:pPr eaLnBrk="1" hangingPunct="1"/>
            <a:r>
              <a:rPr lang="en-US" altLang="en-US" sz="2400" smtClean="0"/>
              <a:t>Right-hand-side (RHS)</a:t>
            </a:r>
          </a:p>
          <a:p>
            <a:pPr lvl="1" eaLnBrk="1" hangingPunct="1"/>
            <a:r>
              <a:rPr lang="en-US" altLang="en-US" smtClean="0"/>
              <a:t>Usually a number (i.e., a parameter)</a:t>
            </a:r>
          </a:p>
          <a:p>
            <a:pPr eaLnBrk="1" hangingPunct="1"/>
            <a:r>
              <a:rPr lang="en-US" altLang="en-US" sz="2400" smtClean="0"/>
              <a:t>Three types of constraints</a:t>
            </a:r>
          </a:p>
          <a:p>
            <a:pPr lvl="1" eaLnBrk="1" hangingPunct="1"/>
            <a:r>
              <a:rPr lang="en-US" altLang="en-US" smtClean="0"/>
              <a:t>LHS &lt;= RHS	  (Capacities or ceilings)</a:t>
            </a:r>
          </a:p>
          <a:p>
            <a:pPr lvl="1" eaLnBrk="1" hangingPunct="1"/>
            <a:r>
              <a:rPr lang="en-US" altLang="en-US" smtClean="0"/>
              <a:t>LHS &gt;= RHS	  (Commitments or thresholds)</a:t>
            </a:r>
          </a:p>
          <a:p>
            <a:pPr lvl="1" eaLnBrk="1" hangingPunct="1"/>
            <a:r>
              <a:rPr lang="en-US" altLang="en-US" smtClean="0"/>
              <a:t>LHS = RHS    (Material balance)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C59321-8190-4A69-9CDF-6D691A05B42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638300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Find the best set of decisions for a particular measure of performance</a:t>
            </a:r>
          </a:p>
          <a:p>
            <a:pPr eaLnBrk="1" hangingPunct="1"/>
            <a:r>
              <a:rPr lang="en-US" altLang="en-US" smtClean="0"/>
              <a:t>Refer to both the goal and an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18745-EEC5-4571-81A7-F68323BE417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Ranges for Decision Variables and Constraints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766888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Changing cells allows for commas but better to put in one contiguous range</a:t>
            </a:r>
          </a:p>
          <a:p>
            <a:pPr eaLnBrk="1" hangingPunct="1"/>
            <a:r>
              <a:rPr lang="en-US" altLang="en-US" smtClean="0"/>
              <a:t>Add Constraint window allows for ranges</a:t>
            </a:r>
          </a:p>
          <a:p>
            <a:pPr lvl="1" eaLnBrk="1" hangingPunct="1"/>
            <a:r>
              <a:rPr lang="en-US" altLang="en-US" smtClean="0"/>
              <a:t>Group LT, GT, EQ, constraints together</a:t>
            </a:r>
          </a:p>
          <a:p>
            <a:pPr lvl="1" eaLnBrk="1" hangingPunct="1"/>
            <a:r>
              <a:rPr lang="en-US" altLang="en-US" smtClean="0"/>
              <a:t>Enter as ranges </a:t>
            </a:r>
          </a:p>
          <a:p>
            <a:pPr lvl="1" eaLnBrk="1" hangingPunct="1"/>
            <a:r>
              <a:rPr lang="en-US" altLang="en-US" smtClean="0"/>
              <a:t>LHS will be matched with RHS in one-to-one correspondence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25" y="714375"/>
            <a:ext cx="5467350" cy="5534025"/>
          </a:xfrm>
          <a:prstGeom prst="rect">
            <a:avLst/>
          </a:prstGeom>
        </p:spPr>
      </p:pic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120052-FFDB-4556-A9AE-8725842E571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Options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81013" y="4643438"/>
            <a:ext cx="2755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Check if decision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variables 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non-negative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481013" y="1455371"/>
            <a:ext cx="3192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Simplex LP </a:t>
            </a:r>
            <a:r>
              <a:rPr lang="en-US" altLang="en-US" sz="2400" dirty="0"/>
              <a:t>if model is linear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 flipV="1">
            <a:off x="3063874" y="4452085"/>
            <a:ext cx="972097" cy="1024790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3063874" y="2091559"/>
            <a:ext cx="3631215" cy="2308991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3A1ED-97F1-41C0-9466-22E1743F86F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Solving the Boat Manufacturer Problem</a:t>
            </a:r>
          </a:p>
        </p:txBody>
      </p:sp>
      <p:pic>
        <p:nvPicPr>
          <p:cNvPr id="2867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5388" y="1919288"/>
            <a:ext cx="6827837" cy="37353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33F78-B285-4E5E-90D4-25B58CBFFDA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Results 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575" y="2344738"/>
            <a:ext cx="6761163" cy="26066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2F21F8-FE77-4309-9062-F272427515F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20713" y="1628775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Unique Optimal Solution</a:t>
            </a:r>
          </a:p>
          <a:p>
            <a:pPr eaLnBrk="1" hangingPunct="1"/>
            <a:r>
              <a:rPr lang="en-US" altLang="en-US"/>
              <a:t>Alternative Optimal Solutions</a:t>
            </a:r>
          </a:p>
          <a:p>
            <a:pPr eaLnBrk="1" hangingPunct="1"/>
            <a:r>
              <a:rPr lang="en-US" altLang="en-US"/>
              <a:t>Unbounded Problem</a:t>
            </a:r>
          </a:p>
          <a:p>
            <a:pPr eaLnBrk="1" hangingPunct="1"/>
            <a:r>
              <a:rPr lang="en-US" altLang="en-US"/>
              <a:t>Infeasible Problem</a:t>
            </a:r>
          </a:p>
          <a:p>
            <a:pPr lvl="1" eaLnBrk="1" hangingPunct="1">
              <a:buClr>
                <a:schemeClr val="tx1"/>
              </a:buClr>
            </a:pPr>
            <a:endParaRPr lang="en-US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Possible Outcomes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E14EBB-0349-4BA9-BEF3-0549A8A0A45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123825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Interpreting Results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Optimal values of decision variables</a:t>
            </a:r>
          </a:p>
          <a:p>
            <a:pPr lvl="1" eaLnBrk="1" hangingPunct="1"/>
            <a:r>
              <a:rPr lang="en-US" altLang="en-US" smtClean="0"/>
              <a:t>Best course of action for the model</a:t>
            </a:r>
          </a:p>
          <a:p>
            <a:pPr eaLnBrk="1" hangingPunct="1"/>
            <a:r>
              <a:rPr lang="en-US" altLang="en-US" smtClean="0"/>
              <a:t>Optimal value of objective function</a:t>
            </a:r>
          </a:p>
          <a:p>
            <a:pPr lvl="1" eaLnBrk="1" hangingPunct="1"/>
            <a:r>
              <a:rPr lang="en-US" altLang="en-US" smtClean="0"/>
              <a:t>Best level of performance possible</a:t>
            </a:r>
          </a:p>
          <a:p>
            <a:pPr eaLnBrk="1" hangingPunct="1"/>
            <a:r>
              <a:rPr lang="en-US" altLang="en-US" smtClean="0"/>
              <a:t>Constraint outcomes</a:t>
            </a:r>
            <a:endParaRPr lang="en-US" altLang="en-US" i="1" smtClean="0"/>
          </a:p>
          <a:p>
            <a:pPr lvl="1" eaLnBrk="1" hangingPunct="1"/>
            <a:r>
              <a:rPr lang="en-US" altLang="en-US" smtClean="0"/>
              <a:t>Constraint is </a:t>
            </a:r>
            <a:r>
              <a:rPr lang="en-US" altLang="en-US" i="1" smtClean="0"/>
              <a:t>tight</a:t>
            </a:r>
            <a:r>
              <a:rPr lang="en-US" altLang="en-US" smtClean="0"/>
              <a:t> or </a:t>
            </a:r>
            <a:r>
              <a:rPr lang="en-US" altLang="en-US" i="1" smtClean="0"/>
              <a:t>binding </a:t>
            </a:r>
            <a:r>
              <a:rPr lang="en-US" altLang="en-US" smtClean="0"/>
              <a:t>if LHS=RHS in “&lt;=“ or “&gt;=“ constraint, otherwise </a:t>
            </a:r>
            <a:r>
              <a:rPr lang="en-US" altLang="en-US" i="1" smtClean="0"/>
              <a:t>slack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900018-11E3-4BA6-830B-6518DCC0463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Standard Model Template Is Recommended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657350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Enhances ability to communicate</a:t>
            </a:r>
          </a:p>
          <a:p>
            <a:pPr lvl="1" eaLnBrk="1" hangingPunct="1"/>
            <a:r>
              <a:rPr lang="en-US" altLang="en-US" smtClean="0"/>
              <a:t>Provides common language</a:t>
            </a:r>
          </a:p>
          <a:p>
            <a:pPr lvl="1" eaLnBrk="1" hangingPunct="1"/>
            <a:r>
              <a:rPr lang="en-US" altLang="en-US" smtClean="0"/>
              <a:t>Reinforces understanding how models shaped</a:t>
            </a:r>
          </a:p>
          <a:p>
            <a:pPr eaLnBrk="1" hangingPunct="1"/>
            <a:r>
              <a:rPr lang="en-US" altLang="en-US" smtClean="0"/>
              <a:t>Improves ability to diagnose errors</a:t>
            </a:r>
          </a:p>
          <a:p>
            <a:pPr eaLnBrk="1" hangingPunct="1"/>
            <a:r>
              <a:rPr lang="en-US" altLang="en-US" smtClean="0"/>
              <a:t>Permits scaling more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26274-18FA-4DE0-9613-2866B450D57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692275"/>
            <a:ext cx="8005762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Organize in modules</a:t>
            </a:r>
          </a:p>
          <a:p>
            <a:pPr lvl="1" eaLnBrk="1" hangingPunct="1"/>
            <a:r>
              <a:rPr lang="en-US" altLang="en-US" smtClean="0"/>
              <a:t>Decision variables, objective function, constraints in a logical format</a:t>
            </a:r>
          </a:p>
          <a:p>
            <a:pPr lvl="1" eaLnBrk="1" hangingPunct="1"/>
            <a:r>
              <a:rPr lang="en-US" altLang="en-US" smtClean="0"/>
              <a:t>Use descriptive labels to the left or above</a:t>
            </a:r>
            <a:endParaRPr lang="en-US" altLang="en-US" sz="2800" smtClean="0"/>
          </a:p>
          <a:p>
            <a:pPr eaLnBrk="1" hangingPunct="1"/>
            <a:r>
              <a:rPr lang="en-US" altLang="en-US" sz="2400" smtClean="0"/>
              <a:t>Place decision variables in single row or column </a:t>
            </a:r>
          </a:p>
          <a:p>
            <a:pPr lvl="1" eaLnBrk="1" hangingPunct="1"/>
            <a:r>
              <a:rPr lang="en-US" altLang="en-US" smtClean="0"/>
              <a:t>Use color or border highlighting</a:t>
            </a:r>
          </a:p>
          <a:p>
            <a:pPr eaLnBrk="1" hangingPunct="1"/>
            <a:r>
              <a:rPr lang="en-US" altLang="en-US" sz="2400" smtClean="0"/>
              <a:t>Place objective in single highlighted cell</a:t>
            </a:r>
          </a:p>
          <a:p>
            <a:pPr lvl="1" eaLnBrk="1" hangingPunct="1"/>
            <a:r>
              <a:rPr lang="en-US" altLang="en-US" smtClean="0"/>
              <a:t>Use SUM or SUMPRODUCT where appropriate</a:t>
            </a:r>
          </a:p>
          <a:p>
            <a:pPr eaLnBrk="1" hangingPunct="1"/>
            <a:r>
              <a:rPr lang="en-US" altLang="en-US" sz="2400" smtClean="0"/>
              <a:t>Arrange constraints to make LHS and RHS clear</a:t>
            </a:r>
          </a:p>
          <a:p>
            <a:pPr lvl="1" eaLnBrk="1" hangingPunct="1"/>
            <a:r>
              <a:rPr lang="en-US" altLang="en-US" smtClean="0"/>
              <a:t>Use SUMPRODUCT for LHS where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D588C-5C18-4C2F-81E5-F638E6303175}" type="slidenum">
              <a:rPr lang="en-US" altLang="en-US" sz="1400" smtClean="0"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>
              <a:latin typeface="Arial Narrow" panose="020B060602020203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Manufacturer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mtClean="0">
                <a:ea typeface="MS PGothic" panose="020B0600070205080204" pitchFamily="34" charset="-128"/>
              </a:rPr>
              <a:t>A computer manufacturer </a:t>
            </a:r>
            <a:r>
              <a:rPr lang="en-US" altLang="en-US" smtClean="0"/>
              <a:t>produces </a:t>
            </a:r>
            <a:r>
              <a:rPr lang="en-US" altLang="ja-JP" smtClean="0">
                <a:ea typeface="MS PGothic" panose="020B0600070205080204" pitchFamily="34" charset="-128"/>
              </a:rPr>
              <a:t>2 types of computers HS (High Speed) and LS (Low Speed).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mtClean="0">
                <a:ea typeface="MS PGothic" panose="020B0600070205080204" pitchFamily="34" charset="-128"/>
              </a:rPr>
              <a:t>The profit margin for HS computer is $100 per unit and for LS computer is $75 per unit.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mtClean="0">
                <a:ea typeface="MS PGothic" panose="020B0600070205080204" pitchFamily="34" charset="-128"/>
              </a:rPr>
              <a:t>One assembling machine is used for both models. The machine operates 600 minutes a day. A HS unit needs 30 minutes, and a LS unit needs 10 minutes.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135BD8-11F2-4C7A-A9AF-FB7C2C5DAA6C}" type="slidenum">
              <a:rPr lang="en-US" altLang="en-US" sz="1400" smtClean="0"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>
              <a:latin typeface="Arial Narrow" panose="020B060602020203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Manufacturer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anose="020B0600070205080204" pitchFamily="34" charset="-128"/>
              </a:rPr>
              <a:t>One testing machine is also used for both models.</a:t>
            </a:r>
          </a:p>
          <a:p>
            <a:pPr eaLnBrk="1" hangingPunct="1"/>
            <a:r>
              <a:rPr lang="en-US" altLang="ja-JP" smtClean="0">
                <a:ea typeface="MS PGothic" panose="020B0600070205080204" pitchFamily="34" charset="-128"/>
              </a:rPr>
              <a:t>The machine operates 600 minutes a day.</a:t>
            </a:r>
          </a:p>
          <a:p>
            <a:pPr eaLnBrk="1" hangingPunct="1"/>
            <a:r>
              <a:rPr lang="en-US" altLang="ja-JP" smtClean="0">
                <a:ea typeface="MS PGothic" panose="020B0600070205080204" pitchFamily="34" charset="-128"/>
              </a:rPr>
              <a:t>A HS unit needs 10 minutes and A LS unit needs 20 minutes.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71FB6-1492-4328-8DA6-74766231126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Components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851025"/>
            <a:ext cx="7958137" cy="3881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Decision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What must be decided?  Be explicit with units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Objective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What measure compares decision variables?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only one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What restrictions limit our choice of decision variables?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DE0B9A-BF60-4527-876A-8F5E8B072C53}" type="slidenum">
              <a:rPr lang="en-US" altLang="en-US" sz="1400" smtClean="0"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>
              <a:latin typeface="Arial Narrow" panose="020B060602020203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Manufacturer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anose="020B0600070205080204" pitchFamily="34" charset="-128"/>
              </a:rPr>
              <a:t>We also need a packaging machine. </a:t>
            </a:r>
          </a:p>
          <a:p>
            <a:pPr eaLnBrk="1" hangingPunct="1"/>
            <a:r>
              <a:rPr lang="en-US" altLang="ja-JP" smtClean="0">
                <a:ea typeface="MS PGothic" panose="020B0600070205080204" pitchFamily="34" charset="-128"/>
              </a:rPr>
              <a:t>The machine operates 600 min a day. </a:t>
            </a:r>
          </a:p>
          <a:p>
            <a:pPr eaLnBrk="1" hangingPunct="1"/>
            <a:r>
              <a:rPr lang="en-US" altLang="ja-JP" smtClean="0">
                <a:ea typeface="MS PGothic" panose="020B0600070205080204" pitchFamily="34" charset="-128"/>
              </a:rPr>
              <a:t>Every single product needs 20 min for packing. 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CFC3C-9363-405D-AB48-D50CEBD9111E}" type="slidenum">
              <a:rPr lang="en-US" altLang="en-US" sz="1400" smtClean="0"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>
              <a:latin typeface="Arial Narrow" panose="020B060602020203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Manufacturer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Identify:</a:t>
            </a:r>
          </a:p>
          <a:p>
            <a:pPr lvl="1" eaLnBrk="1" hangingPunct="1"/>
            <a:r>
              <a:rPr lang="en-US" altLang="en-US" smtClean="0"/>
              <a:t>Objective function</a:t>
            </a:r>
          </a:p>
          <a:p>
            <a:pPr lvl="1" eaLnBrk="1" hangingPunct="1"/>
            <a:r>
              <a:rPr lang="en-US" altLang="en-US" smtClean="0"/>
              <a:t>Decision variable(s)</a:t>
            </a:r>
          </a:p>
          <a:p>
            <a:pPr lvl="1" eaLnBrk="1" hangingPunct="1"/>
            <a:r>
              <a:rPr lang="en-US" altLang="en-US" smtClean="0"/>
              <a:t>Constraints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AD58B-623A-4BCE-8EFA-2E7CF509977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 Stories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2025650"/>
            <a:ext cx="7958137" cy="388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SzPct val="90000"/>
              <a:defRPr/>
            </a:pPr>
            <a:r>
              <a:rPr lang="en-US" smtClean="0"/>
              <a:t>The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San Francisco Police Department</a:t>
            </a:r>
            <a:r>
              <a:rPr lang="en-US" smtClean="0"/>
              <a:t> improved the way it scheduled its patrol officers &amp; saved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$11 million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per year, improved response time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by 20%,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&amp; increased revenue from traffic citations by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 million.</a:t>
            </a:r>
            <a:endParaRPr lang="en-US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latin typeface="Arial" charset="0"/>
              </a:rPr>
              <a:t>                                      </a:t>
            </a:r>
            <a:endParaRPr lang="en-US" sz="1600" b="1" smtClean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D79359-A390-4480-B341-996E0080839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 Stories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778000"/>
            <a:ext cx="8026400" cy="452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American Airlines</a:t>
            </a:r>
            <a:r>
              <a:rPr lang="en-US" smtClean="0"/>
              <a:t>, three years of improvement to the TRIP crew scheduling model have yielded annual savings of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$20 million!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Optimization models of overbooking, discount allocation, and traffic management contributes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$500 million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per year to American Airlines.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BD40E5-16AF-4304-806C-399942D2088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 Stories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793875"/>
            <a:ext cx="7958138" cy="3881438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Reynolds Metals Company</a:t>
            </a:r>
            <a:r>
              <a:rPr lang="en-US" smtClean="0"/>
              <a:t> uses a central dispatch model to assign shipments to 14 trucking firms for its over 200 locations;  it has improved delivery time and reduced annual freight costs by over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$7 million.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BD040A-3D8C-42DF-A74B-42E776F291A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 Stories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808163"/>
            <a:ext cx="7958137" cy="38814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SzPct val="90000"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Digital Equipment Corporation (DEC)</a:t>
            </a: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/>
              <a:t>used a Global Supply Chain Management model to locate its facilities, &amp; plan its sourcing, production, &amp; distribution networks.   The restructuring has reduced cumulative costs by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 billion</a:t>
            </a:r>
            <a:r>
              <a:rPr lang="en-US" smtClean="0">
                <a:solidFill>
                  <a:srgbClr val="FF5050"/>
                </a:solidFill>
              </a:rPr>
              <a:t>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588CE7-6BAC-46B2-A367-A26022A1EC0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More…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32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GTE Corp. </a:t>
            </a:r>
            <a:r>
              <a:rPr lang="en-US" smtClean="0"/>
              <a:t>uses NETCAP to plan its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$300 million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annual investment in new telephone lines and other customer access facilities.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endParaRPr 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B13E54-4046-4CBB-9CAB-A5B69559DF9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296863"/>
            <a:ext cx="7186613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Boat Manufacturer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595438"/>
            <a:ext cx="7772400" cy="4927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Two types of boats</a:t>
            </a:r>
          </a:p>
          <a:p>
            <a:pPr lvl="1" eaLnBrk="1" hangingPunct="1"/>
            <a:r>
              <a:rPr lang="en-US" altLang="en-US" smtClean="0"/>
              <a:t>Sailboats &amp; Motor Boats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Unit profit</a:t>
            </a:r>
          </a:p>
          <a:p>
            <a:pPr lvl="1" eaLnBrk="1" hangingPunct="1"/>
            <a:r>
              <a:rPr lang="en-US" altLang="en-US" smtClean="0"/>
              <a:t>$1200/sailboat, $1000/motor boat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Raw material requirements and availability</a:t>
            </a:r>
          </a:p>
        </p:txBody>
      </p:sp>
      <p:graphicFrame>
        <p:nvGraphicFramePr>
          <p:cNvPr id="1361924" name="Group 4"/>
          <p:cNvGraphicFramePr>
            <a:graphicFrameLocks noGrp="1"/>
          </p:cNvGraphicFramePr>
          <p:nvPr/>
        </p:nvGraphicFramePr>
        <p:xfrm>
          <a:off x="1023938" y="4113213"/>
          <a:ext cx="7196137" cy="1889272"/>
        </p:xfrm>
        <a:graphic>
          <a:graphicData uri="http://schemas.openxmlformats.org/drawingml/2006/table">
            <a:tbl>
              <a:tblPr/>
              <a:tblGrid>
                <a:gridCol w="1941512">
                  <a:extLst>
                    <a:ext uri="{9D8B030D-6E8A-4147-A177-3AD203B41FA5}"/>
                  </a:extLst>
                </a:gridCol>
                <a:gridCol w="1989138">
                  <a:extLst>
                    <a:ext uri="{9D8B030D-6E8A-4147-A177-3AD203B41FA5}"/>
                  </a:extLst>
                </a:gridCol>
                <a:gridCol w="2012950">
                  <a:extLst>
                    <a:ext uri="{9D8B030D-6E8A-4147-A177-3AD203B41FA5}"/>
                  </a:extLst>
                </a:gridCol>
                <a:gridCol w="1252537">
                  <a:extLst>
                    <a:ext uri="{9D8B030D-6E8A-4147-A177-3AD203B41FA5}"/>
                  </a:extLst>
                </a:gridCol>
              </a:tblGrid>
              <a:tr h="700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Raw Materials</a:t>
                      </a:r>
                    </a:p>
                  </a:txBody>
                  <a:tcPr marT="45659" marB="4565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Sailboat Requirements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Motor Boat Requirements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 Hand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Sailcloth</a:t>
                      </a:r>
                    </a:p>
                  </a:txBody>
                  <a:tcPr marT="45659" marB="4565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Glass Fiber</a:t>
                      </a:r>
                    </a:p>
                  </a:txBody>
                  <a:tcPr marT="45659" marB="4565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Engines</a:t>
                      </a:r>
                    </a:p>
                  </a:txBody>
                  <a:tcPr marT="45659" marB="4565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70</TotalTime>
  <Pages>11</Pages>
  <Words>915</Words>
  <Application>Microsoft Office PowerPoint</Application>
  <PresentationFormat>On-screen Show (4:3)</PresentationFormat>
  <Paragraphs>201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Arial</vt:lpstr>
      <vt:lpstr>Arial Black</vt:lpstr>
      <vt:lpstr>Arial Narrow</vt:lpstr>
      <vt:lpstr>Book Antiqua</vt:lpstr>
      <vt:lpstr>Symbol</vt:lpstr>
      <vt:lpstr>Times New Roman</vt:lpstr>
      <vt:lpstr>Verdana</vt:lpstr>
      <vt:lpstr>Wingdings</vt:lpstr>
      <vt:lpstr>Radial</vt:lpstr>
      <vt:lpstr>DSO-547: Spreadsheet-Based Business Modeling</vt:lpstr>
      <vt:lpstr>Optimization</vt:lpstr>
      <vt:lpstr>Model Components</vt:lpstr>
      <vt:lpstr>Success Stories</vt:lpstr>
      <vt:lpstr>Success Stories</vt:lpstr>
      <vt:lpstr>Success Stories</vt:lpstr>
      <vt:lpstr>Success Stories</vt:lpstr>
      <vt:lpstr>More…</vt:lpstr>
      <vt:lpstr>Example: Boat Manufacturer</vt:lpstr>
      <vt:lpstr>Building Optimization Models</vt:lpstr>
      <vt:lpstr>Models</vt:lpstr>
      <vt:lpstr>PowerPoint Presentation</vt:lpstr>
      <vt:lpstr>Example Summary</vt:lpstr>
      <vt:lpstr>Excel Model –  by Linear Programming </vt:lpstr>
      <vt:lpstr>Excel Optimization Software </vt:lpstr>
      <vt:lpstr>Solver Parameters Window</vt:lpstr>
      <vt:lpstr>Solver Parameters Dialog Box</vt:lpstr>
      <vt:lpstr>Adding Constraints</vt:lpstr>
      <vt:lpstr>Constraints</vt:lpstr>
      <vt:lpstr>Ranges for Decision Variables and Constraints</vt:lpstr>
      <vt:lpstr>Solver Options</vt:lpstr>
      <vt:lpstr>Example: Solving the Boat Manufacturer Problem</vt:lpstr>
      <vt:lpstr>Solver Results </vt:lpstr>
      <vt:lpstr>Possible Outcomes</vt:lpstr>
      <vt:lpstr>Interpreting Results</vt:lpstr>
      <vt:lpstr>A Standard Model Template Is Recommended</vt:lpstr>
      <vt:lpstr>Layout</vt:lpstr>
      <vt:lpstr>Computer Manufacturer</vt:lpstr>
      <vt:lpstr>Computer Manufacturer</vt:lpstr>
      <vt:lpstr>Computer Manufacturer</vt:lpstr>
      <vt:lpstr>Computer Manufacturer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390</cp:revision>
  <cp:lastPrinted>2001-03-15T14:22:47Z</cp:lastPrinted>
  <dcterms:created xsi:type="dcterms:W3CDTF">1997-08-21T21:46:56Z</dcterms:created>
  <dcterms:modified xsi:type="dcterms:W3CDTF">2019-09-03T03:17:49Z</dcterms:modified>
</cp:coreProperties>
</file>