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18"/>
  </p:notesMasterIdLst>
  <p:handoutMasterIdLst>
    <p:handoutMasterId r:id="rId19"/>
  </p:handoutMasterIdLst>
  <p:sldIdLst>
    <p:sldId id="425" r:id="rId2"/>
    <p:sldId id="426" r:id="rId3"/>
    <p:sldId id="427" r:id="rId4"/>
    <p:sldId id="428" r:id="rId5"/>
    <p:sldId id="429" r:id="rId6"/>
    <p:sldId id="442" r:id="rId7"/>
    <p:sldId id="459" r:id="rId8"/>
    <p:sldId id="446" r:id="rId9"/>
    <p:sldId id="454" r:id="rId10"/>
    <p:sldId id="447" r:id="rId11"/>
    <p:sldId id="455" r:id="rId12"/>
    <p:sldId id="448" r:id="rId13"/>
    <p:sldId id="456" r:id="rId14"/>
    <p:sldId id="452" r:id="rId15"/>
    <p:sldId id="453" r:id="rId16"/>
    <p:sldId id="457" r:id="rId17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FAF"/>
    <a:srgbClr val="9EE2FA"/>
    <a:srgbClr val="000000"/>
    <a:srgbClr val="C59039"/>
    <a:srgbClr val="4ACE30"/>
    <a:srgbClr val="D6D1EF"/>
    <a:srgbClr val="DFCDF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14" autoAdjust="0"/>
  </p:normalViewPr>
  <p:slideViewPr>
    <p:cSldViewPr snapToGrid="0">
      <p:cViewPr varScale="1">
        <p:scale>
          <a:sx n="112" d="100"/>
          <a:sy n="112" d="100"/>
        </p:scale>
        <p:origin x="102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-6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83313" y="7488238"/>
            <a:ext cx="5349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152400" y="152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ctr"/>
                <a:tab pos="54864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3200" algn="ctr"/>
                <a:tab pos="54864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743200" algn="ctr"/>
                <a:tab pos="54864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3200" algn="ctr"/>
                <a:tab pos="54864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3200" algn="ctr"/>
                <a:tab pos="54864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2400" b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46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96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2775"/>
            <a:ext cx="515937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11" tIns="44812" rIns="91211" bIns="4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8380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305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b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b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5860 w 4917"/>
                <a:gd name="T3" fmla="*/ 0 h 1000"/>
                <a:gd name="T4" fmla="*/ 6524 w 4917"/>
                <a:gd name="T5" fmla="*/ 664 h 1000"/>
                <a:gd name="T6" fmla="*/ 5861 w 4917"/>
                <a:gd name="T7" fmla="*/ 1327 h 1000"/>
                <a:gd name="T8" fmla="*/ 0 w 4917"/>
                <a:gd name="T9" fmla="*/ 132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smtClean="0">
                <a:solidFill>
                  <a:schemeClr val="bg1"/>
                </a:solidFill>
              </a:rPr>
              <a:t>4 - </a:t>
            </a:r>
            <a:fld id="{642C2E4A-94C8-408D-BA53-5C514E22B210}" type="slidenum">
              <a:rPr lang="en-US" altLang="en-US" sz="160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en-US" sz="1600" smtClean="0">
              <a:solidFill>
                <a:schemeClr val="bg1"/>
              </a:solidFill>
            </a:endParaRPr>
          </a:p>
        </p:txBody>
      </p:sp>
      <p:sp>
        <p:nvSpPr>
          <p:cNvPr id="1304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B0EC9-184E-4758-AA15-2495A8E816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83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588" y="228600"/>
            <a:ext cx="20939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0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4DACD-DCB0-4107-AC40-8BFE6C4AB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89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671DF-F90E-4016-A77D-2B12F1CF81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50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09240-A0DE-4CA2-A888-6E5896A67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18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FECFE-712E-4362-84B9-D068D98675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28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1409A-F75F-45B9-A7F5-B605F1780C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83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BC0FD-D77D-4FC8-9E3A-89E533C0F5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3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3A3E4-5D72-40D3-998F-CAE8F71230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3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043D9-94A6-4937-8935-9AC748432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24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57095-2BC9-496F-8A8A-1268828619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15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EA17E-CDBD-4DF9-B19E-506B3C692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38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317500" y="533400"/>
            <a:ext cx="8572500" cy="59817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2147483646 w 7000"/>
              <a:gd name="T3" fmla="*/ 0 h 1000"/>
              <a:gd name="T4" fmla="*/ 2147483646 w 7000"/>
              <a:gd name="T5" fmla="*/ 743224320 h 1000"/>
              <a:gd name="T6" fmla="*/ 2147483646 w 7000"/>
              <a:gd name="T7" fmla="*/ 1486448640 h 1000"/>
              <a:gd name="T8" fmla="*/ 0 w 7000"/>
              <a:gd name="T9" fmla="*/ 148644864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98600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0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2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5847650-6610-4310-9528-59AE694B69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DSO-547: Spreadsheet-Based Business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1113" y="3371850"/>
            <a:ext cx="6383337" cy="2055813"/>
          </a:xfrm>
        </p:spPr>
        <p:txBody>
          <a:bodyPr/>
          <a:lstStyle/>
          <a:p>
            <a:pPr marL="609600" indent="-609600" algn="ctr" eaLnBrk="1" hangingPunct="1"/>
            <a:r>
              <a:rPr lang="en-US" altLang="en-US" smtClean="0"/>
              <a:t>2. Linear Programming</a:t>
            </a:r>
          </a:p>
          <a:p>
            <a:pPr marL="609600" indent="-609600" algn="ctr" eaLnBrk="1" hangingPunct="1"/>
            <a:endParaRPr lang="en-US" altLang="en-US" smtClean="0"/>
          </a:p>
          <a:p>
            <a:pPr marL="609600" indent="-609600" algn="ctr" eaLnBrk="1" hangingPunct="1"/>
            <a:r>
              <a:rPr lang="en-US" altLang="en-US" smtClean="0"/>
              <a:t>Hiroshi Ochiumi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2C6FEE-5143-4F0A-A50A-A480D37E190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 A Covering Model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Dahlby Outfitters </a:t>
            </a:r>
          </a:p>
        </p:txBody>
      </p:sp>
      <p:sp>
        <p:nvSpPr>
          <p:cNvPr id="1336324" name="Text Box 4"/>
          <p:cNvSpPr txBox="1">
            <a:spLocks noChangeArrowheads="1"/>
          </p:cNvSpPr>
          <p:nvPr/>
        </p:nvSpPr>
        <p:spPr bwMode="auto">
          <a:xfrm>
            <a:off x="771525" y="2203450"/>
            <a:ext cx="7742238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Decisions:  Seeds (S), Raisins (R), Flakes (F), Pecans (P), 		Walnuts (W)</a:t>
            </a:r>
          </a:p>
          <a:p>
            <a:pPr>
              <a:lnSpc>
                <a:spcPct val="120000"/>
              </a:lnSpc>
              <a:buClrTx/>
              <a:buSzTx/>
              <a:buFontTx/>
              <a:buNone/>
            </a:pPr>
            <a:endParaRPr lang="en-US" altLang="en-US" sz="2000" b="0"/>
          </a:p>
          <a:p>
            <a:pPr>
              <a:buClrTx/>
              <a:buSzTx/>
              <a:buFontTx/>
              <a:buNone/>
            </a:pPr>
            <a:r>
              <a:rPr lang="en-US" altLang="en-US" sz="2000" b="0"/>
              <a:t>Minimize      4S + 5R + 3F + 7P + 6W  (Cost)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/>
              <a:t>Subject to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/>
              <a:t>  (Vitamin)    10S  + 20R +  10F  + 30P   + 20W 	</a:t>
            </a:r>
            <a:r>
              <a:rPr lang="en-US" altLang="en-US" sz="2000" b="0">
                <a:sym typeface="Symbol" panose="05050102010706020507" pitchFamily="18" charset="2"/>
              </a:rPr>
              <a:t>&gt;= 20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/>
              <a:t>  (Mineral) 	 5S  +   7R +    4F  +  9P   +   2W	</a:t>
            </a:r>
            <a:r>
              <a:rPr lang="en-US" altLang="en-US" sz="2000" b="0">
                <a:sym typeface="Symbol" panose="05050102010706020507" pitchFamily="18" charset="2"/>
              </a:rPr>
              <a:t>&gt;= 10 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/>
              <a:t>  (Protein)	 1S  +   4R +  10F  +   2P  +   1W	</a:t>
            </a:r>
            <a:r>
              <a:rPr lang="en-US" altLang="en-US" sz="2000" b="0">
                <a:sym typeface="Symbol" panose="05050102010706020507" pitchFamily="18" charset="2"/>
              </a:rPr>
              <a:t>&gt;= 15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>
                <a:sym typeface="Symbol" panose="05050102010706020507" pitchFamily="18" charset="2"/>
              </a:rPr>
              <a:t>  (Calories)  </a:t>
            </a:r>
            <a:r>
              <a:rPr lang="en-US" altLang="en-US" sz="2000" b="0"/>
              <a:t>500S</a:t>
            </a:r>
            <a:r>
              <a:rPr lang="en-US" altLang="en-US" sz="800" b="0"/>
              <a:t> </a:t>
            </a:r>
            <a:r>
              <a:rPr lang="en-US" altLang="en-US" sz="2000" b="0"/>
              <a:t>+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2000" b="0"/>
              <a:t>450R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2000" b="0"/>
              <a:t>+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2000" b="0"/>
              <a:t>160F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2000" b="0"/>
              <a:t>+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2000" b="0"/>
              <a:t>300P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2000" b="0"/>
              <a:t>+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2000" b="0"/>
              <a:t>500W	</a:t>
            </a:r>
            <a:r>
              <a:rPr lang="en-US" altLang="en-US" sz="2000" b="0">
                <a:sym typeface="Symbol" panose="05050102010706020507" pitchFamily="18" charset="2"/>
              </a:rPr>
              <a:t>&gt;= 600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>
                <a:sym typeface="Symbol" panose="05050102010706020507" pitchFamily="18" charset="2"/>
              </a:rPr>
              <a:t>  (Non-negative)	 S, R, F, P, W &gt;=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3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D074A7-BFF2-44C9-8F22-C27C394C390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pic>
        <p:nvPicPr>
          <p:cNvPr id="16388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013" y="1395413"/>
            <a:ext cx="7988300" cy="50609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29D2DB-3914-461C-BFF3-E8E1A3D45A5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4: A Blending Model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Diaz Coffee Company </a:t>
            </a:r>
          </a:p>
          <a:p>
            <a:pPr lvl="1" eaLnBrk="1" hangingPunct="1"/>
            <a:r>
              <a:rPr lang="en-US" altLang="en-US" smtClean="0"/>
              <a:t>Make a weighted-average constraint linear</a:t>
            </a:r>
          </a:p>
          <a:p>
            <a:pPr lvl="1" eaLnBrk="1" hangingPunct="1"/>
            <a:r>
              <a:rPr lang="en-US" altLang="en-US" smtClean="0"/>
              <a:t>Aroma rating: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Strength:</a:t>
            </a:r>
          </a:p>
        </p:txBody>
      </p:sp>
      <p:graphicFrame>
        <p:nvGraphicFramePr>
          <p:cNvPr id="1337350" name="Object 6"/>
          <p:cNvGraphicFramePr>
            <a:graphicFrameLocks noChangeAspect="1"/>
          </p:cNvGraphicFramePr>
          <p:nvPr/>
        </p:nvGraphicFramePr>
        <p:xfrm>
          <a:off x="3105150" y="2973388"/>
          <a:ext cx="298926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3" imgW="1497950" imgH="393529" progId="Equation.3">
                  <p:embed/>
                </p:oleObj>
              </mc:Choice>
              <mc:Fallback>
                <p:oleObj name="Equation" r:id="rId3" imgW="1497950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2973388"/>
                        <a:ext cx="2989263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351" name="Object 7"/>
          <p:cNvGraphicFramePr>
            <a:graphicFrameLocks noChangeAspect="1"/>
          </p:cNvGraphicFramePr>
          <p:nvPr/>
        </p:nvGraphicFramePr>
        <p:xfrm>
          <a:off x="2382838" y="3968750"/>
          <a:ext cx="43576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5" imgW="2184400" imgH="203200" progId="Equation.3">
                  <p:embed/>
                </p:oleObj>
              </mc:Choice>
              <mc:Fallback>
                <p:oleObj name="Equation" r:id="rId5" imgW="21844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3968750"/>
                        <a:ext cx="43576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352" name="Object 8"/>
          <p:cNvGraphicFramePr>
            <a:graphicFrameLocks noChangeAspect="1"/>
          </p:cNvGraphicFramePr>
          <p:nvPr/>
        </p:nvGraphicFramePr>
        <p:xfrm>
          <a:off x="3211513" y="4598988"/>
          <a:ext cx="27114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7" imgW="1358310" imgH="177723" progId="Equation.3">
                  <p:embed/>
                </p:oleObj>
              </mc:Choice>
              <mc:Fallback>
                <p:oleObj name="Equation" r:id="rId7" imgW="1358310" imgH="17772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4598988"/>
                        <a:ext cx="27114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353" name="Object 9"/>
          <p:cNvGraphicFramePr>
            <a:graphicFrameLocks noChangeAspect="1"/>
          </p:cNvGraphicFramePr>
          <p:nvPr/>
        </p:nvGraphicFramePr>
        <p:xfrm>
          <a:off x="3182938" y="5424488"/>
          <a:ext cx="29638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9" imgW="1485900" imgH="393700" progId="Equation.3">
                  <p:embed/>
                </p:oleObj>
              </mc:Choice>
              <mc:Fallback>
                <p:oleObj name="Equation" r:id="rId9" imgW="14859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5424488"/>
                        <a:ext cx="296386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6A32D7-E5F2-4202-A14B-DBA62232CFC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pic>
        <p:nvPicPr>
          <p:cNvPr id="1843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4750" y="1346200"/>
            <a:ext cx="6929438" cy="51022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F70EA8-D36E-4657-8A16-99FCF3FDA39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5: </a:t>
            </a:r>
            <a:r>
              <a:rPr lang="en-US" altLang="zh-CN" sz="4000" smtClean="0">
                <a:ea typeface="宋体" panose="02010600030101010101" pitchFamily="2" charset="-122"/>
              </a:rPr>
              <a:t>Advertising Mix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endParaRPr lang="en-US" alt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98600"/>
            <a:ext cx="8026400" cy="48720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smtClean="0">
                <a:ea typeface="宋体" panose="02010600030101010101" pitchFamily="2" charset="-122"/>
              </a:rPr>
              <a:t>A cable television advertising campaign is aimed at three demographic groups: single adult males, single adult females, and married couples.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smtClean="0">
                <a:ea typeface="宋体" panose="02010600030101010101" pitchFamily="2" charset="-122"/>
              </a:rPr>
              <a:t>The campaign requires 500,000 viewers among the single males, and 200,000 viewers in each of the other two groups.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smtClean="0">
                <a:ea typeface="宋体" panose="02010600030101010101" pitchFamily="2" charset="-122"/>
              </a:rPr>
              <a:t>Five channels are available, each with its own audience demographics. The table below shows the number of viewers of each type per $1,000 of advertising for each of the five channels.</a:t>
            </a: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8232A4-DAFE-4FEC-9345-1064DA7BBD0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0483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498600"/>
            <a:ext cx="8115300" cy="4700588"/>
          </a:xfrm>
        </p:spPr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	That is, $2000 spent on channel 2 would reach 200 Single Men, 1800 Single Women, and 4,000 couples, etc.</a:t>
            </a:r>
            <a:r>
              <a:rPr lang="en-US" altLang="zh-CN" sz="2400" smtClean="0">
                <a:ea typeface="宋体" panose="02010600030101010101" pitchFamily="2" charset="-122"/>
              </a:rPr>
              <a:t> </a:t>
            </a:r>
            <a:endParaRPr lang="en-US" altLang="en-US" sz="240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sz="2400" i="1" smtClean="0"/>
              <a:t>What is the minimum cost media purchase that will meet your goals for each of the three demographic groups?</a:t>
            </a:r>
            <a:endParaRPr lang="en-US" altLang="en-US" sz="2400" smtClean="0"/>
          </a:p>
        </p:txBody>
      </p:sp>
      <p:graphicFrame>
        <p:nvGraphicFramePr>
          <p:cNvPr id="1351787" name="Group 107"/>
          <p:cNvGraphicFramePr>
            <a:graphicFrameLocks noGrp="1"/>
          </p:cNvGraphicFramePr>
          <p:nvPr>
            <p:ph sz="half" idx="2"/>
          </p:nvPr>
        </p:nvGraphicFramePr>
        <p:xfrm>
          <a:off x="817563" y="1471613"/>
          <a:ext cx="7515225" cy="2620964"/>
        </p:xfrm>
        <a:graphic>
          <a:graphicData uri="http://schemas.openxmlformats.org/drawingml/2006/table">
            <a:tbl>
              <a:tblPr/>
              <a:tblGrid>
                <a:gridCol w="1898650">
                  <a:extLst>
                    <a:ext uri="{9D8B030D-6E8A-4147-A177-3AD203B41FA5}"/>
                  </a:extLst>
                </a:gridCol>
                <a:gridCol w="1860550">
                  <a:extLst>
                    <a:ext uri="{9D8B030D-6E8A-4147-A177-3AD203B41FA5}"/>
                  </a:extLst>
                </a:gridCol>
                <a:gridCol w="2089150">
                  <a:extLst>
                    <a:ext uri="{9D8B030D-6E8A-4147-A177-3AD203B41FA5}"/>
                  </a:extLst>
                </a:gridCol>
                <a:gridCol w="1666875">
                  <a:extLst>
                    <a:ext uri="{9D8B030D-6E8A-4147-A177-3AD203B41FA5}"/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Single Men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Single Women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Couples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Channel 1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38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Channel 2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Channel 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Channel 4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Channel 5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9F8C66-60FB-40CD-9BED-5A1D3951E5B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pic>
        <p:nvPicPr>
          <p:cNvPr id="2150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0738" y="1452563"/>
            <a:ext cx="7537450" cy="48101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EB644F-73A0-46A4-A7BE-18525A2EBD7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Properties of Linear Functions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920875"/>
            <a:ext cx="7958138" cy="38814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Example: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Profit = UnitPrice x SalesQuant – 				UnitCost x ProdQuant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   = 100 x SQ – 60 x PQ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eaLnBrk="1" hangingPunct="1"/>
            <a:r>
              <a:rPr lang="en-US" altLang="en-US" sz="2400" smtClean="0"/>
              <a:t>Additivity</a:t>
            </a:r>
          </a:p>
          <a:p>
            <a:pPr eaLnBrk="1" hangingPunct="1"/>
            <a:r>
              <a:rPr lang="en-US" altLang="en-US" sz="2400" smtClean="0"/>
              <a:t>Proportionality</a:t>
            </a:r>
          </a:p>
          <a:p>
            <a:pPr eaLnBrk="1" hangingPunct="1"/>
            <a:r>
              <a:rPr lang="en-US" altLang="en-US" sz="2400" smtClean="0"/>
              <a:t>Divisibility</a:t>
            </a:r>
          </a:p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D3914F-827A-49FB-A73E-345C67FD17B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Classification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673225"/>
            <a:ext cx="7977188" cy="40862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Linear optimization/programming (LP)</a:t>
            </a:r>
          </a:p>
          <a:p>
            <a:pPr lvl="1" eaLnBrk="1" hangingPunct="1"/>
            <a:r>
              <a:rPr lang="en-US" altLang="en-US" smtClean="0"/>
              <a:t>Objective and </a:t>
            </a:r>
            <a:r>
              <a:rPr lang="en-US" altLang="en-US" i="1" smtClean="0"/>
              <a:t>all</a:t>
            </a:r>
            <a:r>
              <a:rPr lang="en-US" altLang="en-US" smtClean="0"/>
              <a:t> constraints are linear functions of the decision variables</a:t>
            </a:r>
          </a:p>
          <a:p>
            <a:pPr eaLnBrk="1" hangingPunct="1"/>
            <a:r>
              <a:rPr lang="en-US" altLang="en-US" sz="2400" smtClean="0"/>
              <a:t>Nonlinear optimization/programming (NP)</a:t>
            </a:r>
          </a:p>
          <a:p>
            <a:pPr lvl="1" eaLnBrk="1" hangingPunct="1"/>
            <a:r>
              <a:rPr lang="en-US" altLang="en-US" smtClean="0"/>
              <a:t>Either objective or a constraint (or both) are nonlinear functions of the decision variables</a:t>
            </a:r>
          </a:p>
          <a:p>
            <a:pPr eaLnBrk="1" hangingPunct="1"/>
            <a:r>
              <a:rPr lang="en-US" altLang="en-US" sz="2400" smtClean="0"/>
              <a:t>Techniques for solving linear models are more powerful </a:t>
            </a:r>
          </a:p>
          <a:p>
            <a:pPr lvl="1" eaLnBrk="1" hangingPunct="1"/>
            <a:r>
              <a:rPr lang="en-US" altLang="en-US" smtClean="0"/>
              <a:t>Use wherever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E54D93-824C-43B3-B68E-70C38FBB905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Linear Programming Problems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41488"/>
            <a:ext cx="8026400" cy="45212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sz="2400" b="1" smtClean="0"/>
              <a:t>Allocation models</a:t>
            </a:r>
            <a:r>
              <a:rPr lang="en-US" altLang="en-US" sz="2400" smtClean="0"/>
              <a:t>:  Maximize objective (e.g., profit) subject to “&lt;=“ constraints on capacity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400" b="1" smtClean="0"/>
              <a:t>Covering models</a:t>
            </a:r>
            <a:r>
              <a:rPr lang="en-US" altLang="en-US" sz="2400" smtClean="0"/>
              <a:t>:   Minimize objective (e.g., cost) subject to “&gt;=“ constraints on required coverage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400" b="1" smtClean="0"/>
              <a:t>Blending models</a:t>
            </a:r>
            <a:r>
              <a:rPr lang="en-US" altLang="en-US" sz="2400" smtClean="0"/>
              <a:t>:  Mix materials with different properties to find best blend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400" b="1" smtClean="0"/>
              <a:t>Network models</a:t>
            </a:r>
            <a:r>
              <a:rPr lang="en-US" altLang="en-US" sz="2400" smtClean="0"/>
              <a:t>: Describe patterns of flow in a connected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D1B34E-2253-4C36-8F2A-76271DA58A2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Steps in Formulation</a:t>
            </a:r>
          </a:p>
        </p:txBody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563688"/>
            <a:ext cx="8026400" cy="4521200"/>
          </a:xfrm>
        </p:spPr>
        <p:txBody>
          <a:bodyPr/>
          <a:lstStyle/>
          <a:p>
            <a:pPr marL="533400" indent="-533400" eaLnBrk="1" hangingPunct="1">
              <a:spcAft>
                <a:spcPct val="4000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dirty="0" smtClean="0"/>
              <a:t>Define the decision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variables</a:t>
            </a:r>
          </a:p>
          <a:p>
            <a:pPr marL="533400" indent="-533400" eaLnBrk="1" hangingPunct="1">
              <a:buSzPct val="90000"/>
              <a:buFontTx/>
              <a:buAutoNum type="arabicPeriod"/>
              <a:defRPr/>
            </a:pPr>
            <a:r>
              <a:rPr lang="en-US" dirty="0" smtClean="0"/>
              <a:t>Write the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objective</a:t>
            </a:r>
            <a:r>
              <a:rPr lang="en-US" dirty="0" smtClean="0"/>
              <a:t> as a function of these variables</a:t>
            </a:r>
          </a:p>
          <a:p>
            <a:pPr marL="533400" indent="-533400" eaLnBrk="1" hangingPunct="1">
              <a:buSzPct val="90000"/>
              <a:buFontTx/>
              <a:buAutoNum type="arabicPeriod"/>
              <a:defRPr/>
            </a:pPr>
            <a:r>
              <a:rPr lang="en-US" dirty="0" smtClean="0"/>
              <a:t>Write the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constraints</a:t>
            </a:r>
            <a:r>
              <a:rPr lang="en-US" dirty="0" smtClean="0"/>
              <a:t> as functions of these variables</a:t>
            </a:r>
          </a:p>
          <a:p>
            <a:pPr marL="533400" indent="-533400" eaLnBrk="1" hangingPunct="1">
              <a:buSzPct val="90000"/>
              <a:buFontTx/>
              <a:buAutoNum type="arabicPeriod"/>
              <a:defRPr/>
            </a:pPr>
            <a:r>
              <a:rPr lang="en-US" dirty="0" smtClean="0"/>
              <a:t>Determine the variable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restrictions</a:t>
            </a:r>
            <a:r>
              <a:rPr lang="en-US" dirty="0" smtClean="0"/>
              <a:t>, e.g. non-negative,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0A7373-B0BA-48DD-A75A-E3B49266E5C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Boat Manufacturer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498600"/>
            <a:ext cx="7581900" cy="3811588"/>
          </a:xfrm>
        </p:spPr>
        <p:txBody>
          <a:bodyPr/>
          <a:lstStyle/>
          <a:p>
            <a:pPr eaLnBrk="1" hangingPunct="1"/>
            <a:r>
              <a:rPr lang="en-US" altLang="en-US" smtClean="0"/>
              <a:t>Math model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Excel model</a:t>
            </a:r>
          </a:p>
        </p:txBody>
      </p:sp>
      <p:sp>
        <p:nvSpPr>
          <p:cNvPr id="1327111" name="Text Box 7"/>
          <p:cNvSpPr txBox="1">
            <a:spLocks noChangeArrowheads="1"/>
          </p:cNvSpPr>
          <p:nvPr/>
        </p:nvSpPr>
        <p:spPr bwMode="auto">
          <a:xfrm>
            <a:off x="1711325" y="2046288"/>
            <a:ext cx="54864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b="0">
              <a:latin typeface="Book Antiqua" panose="0204060205030503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2000" b="0"/>
              <a:t>Maximize	1200S + 1000M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/>
              <a:t>Subject to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/>
              <a:t>	   4S	+ 0M </a:t>
            </a:r>
            <a:r>
              <a:rPr lang="en-US" altLang="en-US" sz="2000" b="0">
                <a:sym typeface="Symbol" panose="05050102010706020507" pitchFamily="18" charset="2"/>
              </a:rPr>
              <a:t> 400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>
                <a:sym typeface="Symbol" panose="05050102010706020507" pitchFamily="18" charset="2"/>
              </a:rPr>
              <a:t>	   8S	+ 4M  1000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>
                <a:sym typeface="Symbol" panose="05050102010706020507" pitchFamily="18" charset="2"/>
              </a:rPr>
              <a:t>	   0S	+ 1M  120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>
                <a:sym typeface="Symbol" panose="05050102010706020507" pitchFamily="18" charset="2"/>
              </a:rPr>
              <a:t>		 S, M 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7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F17E25-378C-4595-88F5-4F1EE09ED35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pic>
        <p:nvPicPr>
          <p:cNvPr id="1229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5538" y="1397000"/>
            <a:ext cx="6858000" cy="50831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F26433-C1ED-45C3-AFB2-B11426F611E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An Allocation Model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Veerman Furniture Company </a:t>
            </a:r>
          </a:p>
        </p:txBody>
      </p:sp>
      <p:sp>
        <p:nvSpPr>
          <p:cNvPr id="1335300" name="Text Box 4"/>
          <p:cNvSpPr txBox="1">
            <a:spLocks noChangeArrowheads="1"/>
          </p:cNvSpPr>
          <p:nvPr/>
        </p:nvSpPr>
        <p:spPr bwMode="auto">
          <a:xfrm>
            <a:off x="1601788" y="2544763"/>
            <a:ext cx="6129337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/>
              <a:t>Decisions: Chairs (C), Desks (D), Tables (T)</a:t>
            </a:r>
          </a:p>
          <a:p>
            <a:pPr>
              <a:buClrTx/>
              <a:buSzTx/>
              <a:buFontTx/>
              <a:buNone/>
            </a:pPr>
            <a:endParaRPr lang="en-US" altLang="en-US" sz="2000" b="0"/>
          </a:p>
          <a:p>
            <a:pPr>
              <a:buClrTx/>
              <a:buSzTx/>
              <a:buFontTx/>
              <a:buNone/>
            </a:pPr>
            <a:r>
              <a:rPr lang="en-US" altLang="en-US" sz="2000" b="0"/>
              <a:t>Maximize       15C + 24D + 18T  (Profit)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/>
              <a:t>Subject to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/>
              <a:t> (Fabrication)	   4C + 6D + 2T </a:t>
            </a:r>
            <a:r>
              <a:rPr lang="en-US" altLang="en-US" sz="2000" b="0">
                <a:sym typeface="Symbol" panose="05050102010706020507" pitchFamily="18" charset="2"/>
              </a:rPr>
              <a:t> 1850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>
                <a:sym typeface="Symbol" panose="05050102010706020507" pitchFamily="18" charset="2"/>
              </a:rPr>
              <a:t> (Assembly)	   </a:t>
            </a:r>
            <a:r>
              <a:rPr lang="en-US" altLang="en-US" sz="2000" b="0"/>
              <a:t>3C + 5D + 7T </a:t>
            </a:r>
            <a:r>
              <a:rPr lang="en-US" altLang="en-US" sz="2000" b="0">
                <a:sym typeface="Symbol" panose="05050102010706020507" pitchFamily="18" charset="2"/>
              </a:rPr>
              <a:t> 2400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/>
              <a:t> (Distribution)	   3C + 2D + 4T </a:t>
            </a:r>
            <a:r>
              <a:rPr lang="en-US" altLang="en-US" sz="2000" b="0">
                <a:sym typeface="Symbol" panose="05050102010706020507" pitchFamily="18" charset="2"/>
              </a:rPr>
              <a:t> 1500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>
                <a:sym typeface="Symbol" panose="05050102010706020507" pitchFamily="18" charset="2"/>
              </a:rPr>
              <a:t> (Demand)	   C  360, D  300, T  100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0">
                <a:sym typeface="Symbol" panose="05050102010706020507" pitchFamily="18" charset="2"/>
              </a:rPr>
              <a:t> (Non-negative)    C, D, T 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3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A2B62D-C7B8-4EC7-8DC5-9B7627390A8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pic>
        <p:nvPicPr>
          <p:cNvPr id="14340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9838" y="1408113"/>
            <a:ext cx="6789737" cy="50498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91</TotalTime>
  <Pages>11</Pages>
  <Words>402</Words>
  <Application>Microsoft Office PowerPoint</Application>
  <PresentationFormat>On-screen Show (4:3)</PresentationFormat>
  <Paragraphs>133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宋体</vt:lpstr>
      <vt:lpstr>Arial</vt:lpstr>
      <vt:lpstr>Arial Black</vt:lpstr>
      <vt:lpstr>Book Antiqua</vt:lpstr>
      <vt:lpstr>Symbol</vt:lpstr>
      <vt:lpstr>Times New Roman</vt:lpstr>
      <vt:lpstr>Verdana</vt:lpstr>
      <vt:lpstr>Wingdings</vt:lpstr>
      <vt:lpstr>Radial</vt:lpstr>
      <vt:lpstr>Equation</vt:lpstr>
      <vt:lpstr>DSO-547: Spreadsheet-Based Business Modeling</vt:lpstr>
      <vt:lpstr>Properties of Linear Functions</vt:lpstr>
      <vt:lpstr>Model Classification</vt:lpstr>
      <vt:lpstr>Standard Linear Programming Problems</vt:lpstr>
      <vt:lpstr>Steps in Formulation</vt:lpstr>
      <vt:lpstr>Example 1: Boat Manufacturer</vt:lpstr>
      <vt:lpstr>(Cont.)</vt:lpstr>
      <vt:lpstr>Example 2: An Allocation Model</vt:lpstr>
      <vt:lpstr>(Cont.)</vt:lpstr>
      <vt:lpstr>Example 3: A Covering Model</vt:lpstr>
      <vt:lpstr>(Cont.)</vt:lpstr>
      <vt:lpstr>Example 4: A Blending Model</vt:lpstr>
      <vt:lpstr>(Cont.)</vt:lpstr>
      <vt:lpstr>Example 5: Advertising Mix </vt:lpstr>
      <vt:lpstr>(Cont.)</vt:lpstr>
      <vt:lpstr>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IOM-547: Spreadsheet-Based Business Modeling</dc:title>
  <dc:subject/>
  <dc:creator>Ochiumi, Hiroshi</dc:creator>
  <cp:keywords/>
  <dc:description/>
  <cp:lastModifiedBy>Ochiumi, Hiroshi</cp:lastModifiedBy>
  <cp:revision>384</cp:revision>
  <cp:lastPrinted>2001-03-15T14:22:47Z</cp:lastPrinted>
  <dcterms:created xsi:type="dcterms:W3CDTF">1997-08-21T21:46:56Z</dcterms:created>
  <dcterms:modified xsi:type="dcterms:W3CDTF">2019-09-03T03:19:03Z</dcterms:modified>
</cp:coreProperties>
</file>