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43"/>
  </p:notesMasterIdLst>
  <p:handoutMasterIdLst>
    <p:handoutMasterId r:id="rId44"/>
  </p:handoutMasterIdLst>
  <p:sldIdLst>
    <p:sldId id="425" r:id="rId2"/>
    <p:sldId id="484" r:id="rId3"/>
    <p:sldId id="428" r:id="rId4"/>
    <p:sldId id="429" r:id="rId5"/>
    <p:sldId id="431" r:id="rId6"/>
    <p:sldId id="432" r:id="rId7"/>
    <p:sldId id="433" r:id="rId8"/>
    <p:sldId id="434" r:id="rId9"/>
    <p:sldId id="485" r:id="rId10"/>
    <p:sldId id="486" r:id="rId11"/>
    <p:sldId id="469" r:id="rId12"/>
    <p:sldId id="487" r:id="rId13"/>
    <p:sldId id="488" r:id="rId14"/>
    <p:sldId id="489" r:id="rId15"/>
    <p:sldId id="499" r:id="rId16"/>
    <p:sldId id="500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502" r:id="rId26"/>
    <p:sldId id="503" r:id="rId27"/>
    <p:sldId id="504" r:id="rId28"/>
    <p:sldId id="505" r:id="rId29"/>
    <p:sldId id="435" r:id="rId30"/>
    <p:sldId id="436" r:id="rId31"/>
    <p:sldId id="438" r:id="rId32"/>
    <p:sldId id="439" r:id="rId33"/>
    <p:sldId id="440" r:id="rId34"/>
    <p:sldId id="442" r:id="rId35"/>
    <p:sldId id="443" r:id="rId36"/>
    <p:sldId id="455" r:id="rId37"/>
    <p:sldId id="456" r:id="rId38"/>
    <p:sldId id="457" r:id="rId39"/>
    <p:sldId id="458" r:id="rId40"/>
    <p:sldId id="459" r:id="rId41"/>
    <p:sldId id="460" r:id="rId4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112" d="100"/>
          <a:sy n="112" d="100"/>
        </p:scale>
        <p:origin x="102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964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954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A2A51D50-66AC-413B-9943-C4F328782BED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E344-8B84-4DC0-B5D1-449D4981E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1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85D44-AB74-44B0-814B-BAE5FBAEC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33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0" y="1498600"/>
            <a:ext cx="3937000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5500" y="3835400"/>
            <a:ext cx="3937000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70208-4216-4003-A5AC-0515F8665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524DD-4320-4BDF-9813-C8234C3C2E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2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E272C-514E-429C-B2A7-3CDDB288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C597-CE12-4664-9708-2EBB75804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2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7B70D-96B9-4104-B66A-77AF8D6EED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1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A5CC1-FEFE-427F-9948-F5FFC569F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1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9A812-5585-43C9-B5D4-69E47A5EB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DBFF-BD53-4D45-96EC-74DEBC183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2CC3-F398-48D5-B04C-96991AE50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5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0EFF167-39DD-491E-B670-CA6AC0B86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3. Network Models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104C9-DD73-43D3-ACD5-AB6223EA9BA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050" y="1579563"/>
            <a:ext cx="8089900" cy="7651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Annual costs (million $)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graphicFrame>
        <p:nvGraphicFramePr>
          <p:cNvPr id="1373368" name="Group 184"/>
          <p:cNvGraphicFramePr>
            <a:graphicFrameLocks noGrp="1"/>
          </p:cNvGraphicFramePr>
          <p:nvPr/>
        </p:nvGraphicFramePr>
        <p:xfrm>
          <a:off x="654050" y="2517775"/>
          <a:ext cx="7926388" cy="2835275"/>
        </p:xfrm>
        <a:graphic>
          <a:graphicData uri="http://schemas.openxmlformats.org/drawingml/2006/table">
            <a:tbl>
              <a:tblPr/>
              <a:tblGrid>
                <a:gridCol w="1482725"/>
                <a:gridCol w="1238250"/>
                <a:gridCol w="1039813"/>
                <a:gridCol w="1042987"/>
                <a:gridCol w="1039813"/>
                <a:gridCol w="1042987"/>
                <a:gridCol w="1039813"/>
              </a:tblGrid>
              <a:tr h="640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Compact (1)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Coupe (2)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Sedan (3)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SUV (4)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Truck (5)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Van (6)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Akron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56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43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62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46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Buffalo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94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88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63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52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Columbus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94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46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55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73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Detroit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98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79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65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59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Evansville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59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89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98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52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Flint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77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49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65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95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72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91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6108A-C8FB-402D-A9A8-A6C96FED906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627188"/>
            <a:ext cx="8305800" cy="44132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assignment problem is a special case of the transportation problem:</a:t>
            </a:r>
          </a:p>
          <a:p>
            <a:pPr lvl="1" eaLnBrk="1" hangingPunct="1"/>
            <a:r>
              <a:rPr lang="en-US" altLang="en-US" smtClean="0"/>
              <a:t>All capacities and all requirements equal to 1</a:t>
            </a:r>
          </a:p>
          <a:p>
            <a:pPr lvl="1" eaLnBrk="1" hangingPunct="1"/>
            <a:r>
              <a:rPr lang="en-US" altLang="en-US" smtClean="0"/>
              <a:t>The numbers of sources and destinations are the same (not important)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with the Transportation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1370DE-A70C-43EF-8D78-1944AFD2BDE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Diagram</a:t>
            </a:r>
          </a:p>
        </p:txBody>
      </p:sp>
      <p:sp>
        <p:nvSpPr>
          <p:cNvPr id="17412" name="Oval 7"/>
          <p:cNvSpPr>
            <a:spLocks noChangeArrowheads="1"/>
          </p:cNvSpPr>
          <p:nvPr/>
        </p:nvSpPr>
        <p:spPr bwMode="auto">
          <a:xfrm>
            <a:off x="5248275" y="28940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5248275" y="365283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5248275" y="441325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5248275" y="517207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V="1">
            <a:off x="3363913" y="2319338"/>
            <a:ext cx="18653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>
            <a:off x="3363913" y="2384425"/>
            <a:ext cx="1912937" cy="606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582613" y="4037013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Plants</a:t>
            </a:r>
          </a:p>
        </p:txBody>
      </p:sp>
      <p:sp>
        <p:nvSpPr>
          <p:cNvPr id="17419" name="Text Box 24"/>
          <p:cNvSpPr txBox="1">
            <a:spLocks noChangeArrowheads="1"/>
          </p:cNvSpPr>
          <p:nvPr/>
        </p:nvSpPr>
        <p:spPr bwMode="auto">
          <a:xfrm>
            <a:off x="6837363" y="3983038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Vehicles</a:t>
            </a:r>
          </a:p>
        </p:txBody>
      </p:sp>
      <p:sp>
        <p:nvSpPr>
          <p:cNvPr id="17420" name="Text Box 28"/>
          <p:cNvSpPr txBox="1">
            <a:spLocks noChangeArrowheads="1"/>
          </p:cNvSpPr>
          <p:nvPr/>
        </p:nvSpPr>
        <p:spPr bwMode="auto">
          <a:xfrm>
            <a:off x="6269038" y="2133600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781425" y="1871663"/>
            <a:ext cx="1050925" cy="457200"/>
            <a:chOff x="2382" y="1179"/>
            <a:chExt cx="662" cy="288"/>
          </a:xfrm>
        </p:grpSpPr>
        <p:sp>
          <p:nvSpPr>
            <p:cNvPr id="17455" name="Text Box 33"/>
            <p:cNvSpPr txBox="1">
              <a:spLocks noChangeArrowheads="1"/>
            </p:cNvSpPr>
            <p:nvPr/>
          </p:nvSpPr>
          <p:spPr bwMode="auto">
            <a:xfrm>
              <a:off x="2382" y="1179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?</a:t>
              </a:r>
            </a:p>
          </p:txBody>
        </p:sp>
        <p:sp>
          <p:nvSpPr>
            <p:cNvPr id="17456" name="Text Box 36"/>
            <p:cNvSpPr txBox="1">
              <a:spLocks noChangeArrowheads="1"/>
            </p:cNvSpPr>
            <p:nvPr/>
          </p:nvSpPr>
          <p:spPr bwMode="auto">
            <a:xfrm>
              <a:off x="2643" y="1206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A1</a:t>
              </a:r>
            </a:p>
          </p:txBody>
        </p:sp>
      </p:grpSp>
      <p:sp>
        <p:nvSpPr>
          <p:cNvPr id="17422" name="Text Box 38"/>
          <p:cNvSpPr txBox="1">
            <a:spLocks noChangeArrowheads="1"/>
          </p:cNvSpPr>
          <p:nvPr/>
        </p:nvSpPr>
        <p:spPr bwMode="auto">
          <a:xfrm>
            <a:off x="1352550" y="1565275"/>
            <a:ext cx="171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(Capacities)</a:t>
            </a:r>
          </a:p>
        </p:txBody>
      </p:sp>
      <p:sp>
        <p:nvSpPr>
          <p:cNvPr id="17423" name="Text Box 39"/>
          <p:cNvSpPr txBox="1">
            <a:spLocks noChangeArrowheads="1"/>
          </p:cNvSpPr>
          <p:nvPr/>
        </p:nvSpPr>
        <p:spPr bwMode="auto">
          <a:xfrm>
            <a:off x="5556250" y="1549400"/>
            <a:ext cx="223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(Requirements)</a:t>
            </a:r>
          </a:p>
        </p:txBody>
      </p:sp>
      <p:sp>
        <p:nvSpPr>
          <p:cNvPr id="17424" name="Oval 40"/>
          <p:cNvSpPr>
            <a:spLocks noChangeArrowheads="1"/>
          </p:cNvSpPr>
          <p:nvPr/>
        </p:nvSpPr>
        <p:spPr bwMode="auto">
          <a:xfrm>
            <a:off x="5248275" y="593248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17425" name="Oval 41"/>
          <p:cNvSpPr>
            <a:spLocks noChangeArrowheads="1"/>
          </p:cNvSpPr>
          <p:nvPr/>
        </p:nvSpPr>
        <p:spPr bwMode="auto">
          <a:xfrm>
            <a:off x="5248275" y="213518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426" name="Oval 42"/>
          <p:cNvSpPr>
            <a:spLocks noChangeArrowheads="1"/>
          </p:cNvSpPr>
          <p:nvPr/>
        </p:nvSpPr>
        <p:spPr bwMode="auto">
          <a:xfrm>
            <a:off x="2984500" y="288607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7427" name="Oval 43"/>
          <p:cNvSpPr>
            <a:spLocks noChangeArrowheads="1"/>
          </p:cNvSpPr>
          <p:nvPr/>
        </p:nvSpPr>
        <p:spPr bwMode="auto">
          <a:xfrm>
            <a:off x="2984500" y="364490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7428" name="Oval 44"/>
          <p:cNvSpPr>
            <a:spLocks noChangeArrowheads="1"/>
          </p:cNvSpPr>
          <p:nvPr/>
        </p:nvSpPr>
        <p:spPr bwMode="auto">
          <a:xfrm>
            <a:off x="2984500" y="44053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7429" name="Oval 45"/>
          <p:cNvSpPr>
            <a:spLocks noChangeArrowheads="1"/>
          </p:cNvSpPr>
          <p:nvPr/>
        </p:nvSpPr>
        <p:spPr bwMode="auto">
          <a:xfrm>
            <a:off x="2984500" y="516413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7430" name="Oval 46"/>
          <p:cNvSpPr>
            <a:spLocks noChangeArrowheads="1"/>
          </p:cNvSpPr>
          <p:nvPr/>
        </p:nvSpPr>
        <p:spPr bwMode="auto">
          <a:xfrm>
            <a:off x="2984500" y="592455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7431" name="Oval 47"/>
          <p:cNvSpPr>
            <a:spLocks noChangeArrowheads="1"/>
          </p:cNvSpPr>
          <p:nvPr/>
        </p:nvSpPr>
        <p:spPr bwMode="auto">
          <a:xfrm>
            <a:off x="2984500" y="212725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7432" name="Text Box 48"/>
          <p:cNvSpPr txBox="1">
            <a:spLocks noChangeArrowheads="1"/>
          </p:cNvSpPr>
          <p:nvPr/>
        </p:nvSpPr>
        <p:spPr bwMode="auto">
          <a:xfrm>
            <a:off x="6272213" y="2884488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433" name="Line 49"/>
          <p:cNvSpPr>
            <a:spLocks noChangeShapeType="1"/>
          </p:cNvSpPr>
          <p:nvPr/>
        </p:nvSpPr>
        <p:spPr bwMode="auto">
          <a:xfrm flipV="1">
            <a:off x="3375025" y="3078163"/>
            <a:ext cx="18653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4" name="Line 50"/>
          <p:cNvSpPr>
            <a:spLocks noChangeShapeType="1"/>
          </p:cNvSpPr>
          <p:nvPr/>
        </p:nvSpPr>
        <p:spPr bwMode="auto">
          <a:xfrm flipV="1">
            <a:off x="3321050" y="2416175"/>
            <a:ext cx="1939925" cy="13255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5" name="Line 51"/>
          <p:cNvSpPr>
            <a:spLocks noChangeShapeType="1"/>
          </p:cNvSpPr>
          <p:nvPr/>
        </p:nvSpPr>
        <p:spPr bwMode="auto">
          <a:xfrm flipV="1">
            <a:off x="3311525" y="2444750"/>
            <a:ext cx="1987550" cy="20129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6" name="Line 52"/>
          <p:cNvSpPr>
            <a:spLocks noChangeShapeType="1"/>
          </p:cNvSpPr>
          <p:nvPr/>
        </p:nvSpPr>
        <p:spPr bwMode="auto">
          <a:xfrm flipV="1">
            <a:off x="3275013" y="2481263"/>
            <a:ext cx="2060575" cy="27162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7" name="Line 53"/>
          <p:cNvSpPr>
            <a:spLocks noChangeShapeType="1"/>
          </p:cNvSpPr>
          <p:nvPr/>
        </p:nvSpPr>
        <p:spPr bwMode="auto">
          <a:xfrm flipV="1">
            <a:off x="3281363" y="2470150"/>
            <a:ext cx="2116137" cy="34988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8" name="Line 54"/>
          <p:cNvSpPr>
            <a:spLocks noChangeShapeType="1"/>
          </p:cNvSpPr>
          <p:nvPr/>
        </p:nvSpPr>
        <p:spPr bwMode="auto">
          <a:xfrm>
            <a:off x="3348038" y="2424113"/>
            <a:ext cx="1939925" cy="12969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9" name="Line 55"/>
          <p:cNvSpPr>
            <a:spLocks noChangeShapeType="1"/>
          </p:cNvSpPr>
          <p:nvPr/>
        </p:nvSpPr>
        <p:spPr bwMode="auto">
          <a:xfrm>
            <a:off x="3290888" y="2452688"/>
            <a:ext cx="2005012" cy="20145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0" name="Line 56"/>
          <p:cNvSpPr>
            <a:spLocks noChangeShapeType="1"/>
          </p:cNvSpPr>
          <p:nvPr/>
        </p:nvSpPr>
        <p:spPr bwMode="auto">
          <a:xfrm>
            <a:off x="3254375" y="2479675"/>
            <a:ext cx="2062163" cy="271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1" name="Line 57"/>
          <p:cNvSpPr>
            <a:spLocks noChangeShapeType="1"/>
          </p:cNvSpPr>
          <p:nvPr/>
        </p:nvSpPr>
        <p:spPr bwMode="auto">
          <a:xfrm>
            <a:off x="3227388" y="2498725"/>
            <a:ext cx="2100262" cy="34718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2" name="Line 58"/>
          <p:cNvSpPr>
            <a:spLocks noChangeShapeType="1"/>
          </p:cNvSpPr>
          <p:nvPr/>
        </p:nvSpPr>
        <p:spPr bwMode="auto">
          <a:xfrm flipV="1">
            <a:off x="3357563" y="2386013"/>
            <a:ext cx="1865312" cy="635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3" name="Line 59"/>
          <p:cNvSpPr>
            <a:spLocks noChangeShapeType="1"/>
          </p:cNvSpPr>
          <p:nvPr/>
        </p:nvSpPr>
        <p:spPr bwMode="auto">
          <a:xfrm>
            <a:off x="3367088" y="3133725"/>
            <a:ext cx="1884362" cy="635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4" name="Line 60"/>
          <p:cNvSpPr>
            <a:spLocks noChangeShapeType="1"/>
          </p:cNvSpPr>
          <p:nvPr/>
        </p:nvSpPr>
        <p:spPr bwMode="auto">
          <a:xfrm>
            <a:off x="3338513" y="3189288"/>
            <a:ext cx="1922462" cy="13350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5" name="Line 61"/>
          <p:cNvSpPr>
            <a:spLocks noChangeShapeType="1"/>
          </p:cNvSpPr>
          <p:nvPr/>
        </p:nvSpPr>
        <p:spPr bwMode="auto">
          <a:xfrm>
            <a:off x="3282950" y="3227388"/>
            <a:ext cx="1987550" cy="20145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Line 62"/>
          <p:cNvSpPr>
            <a:spLocks noChangeShapeType="1"/>
          </p:cNvSpPr>
          <p:nvPr/>
        </p:nvSpPr>
        <p:spPr bwMode="auto">
          <a:xfrm>
            <a:off x="3246438" y="3263900"/>
            <a:ext cx="2032000" cy="2733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7" name="Line 63"/>
          <p:cNvSpPr>
            <a:spLocks noChangeShapeType="1"/>
          </p:cNvSpPr>
          <p:nvPr/>
        </p:nvSpPr>
        <p:spPr bwMode="auto">
          <a:xfrm flipV="1">
            <a:off x="3367088" y="3133725"/>
            <a:ext cx="1901825" cy="6619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8" name="Line 64"/>
          <p:cNvSpPr>
            <a:spLocks noChangeShapeType="1"/>
          </p:cNvSpPr>
          <p:nvPr/>
        </p:nvSpPr>
        <p:spPr bwMode="auto">
          <a:xfrm flipV="1">
            <a:off x="3328988" y="3189288"/>
            <a:ext cx="1966912" cy="13255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9" name="Line 65"/>
          <p:cNvSpPr>
            <a:spLocks noChangeShapeType="1"/>
          </p:cNvSpPr>
          <p:nvPr/>
        </p:nvSpPr>
        <p:spPr bwMode="auto">
          <a:xfrm flipV="1">
            <a:off x="3328988" y="3236913"/>
            <a:ext cx="2006600" cy="20145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Line 66"/>
          <p:cNvSpPr>
            <a:spLocks noChangeShapeType="1"/>
          </p:cNvSpPr>
          <p:nvPr/>
        </p:nvSpPr>
        <p:spPr bwMode="auto">
          <a:xfrm flipV="1">
            <a:off x="3321050" y="3254375"/>
            <a:ext cx="2070100" cy="2743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1" name="Text Box 67"/>
          <p:cNvSpPr txBox="1">
            <a:spLocks noChangeArrowheads="1"/>
          </p:cNvSpPr>
          <p:nvPr/>
        </p:nvSpPr>
        <p:spPr bwMode="auto">
          <a:xfrm>
            <a:off x="2043113" y="2144713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452" name="Text Box 68"/>
          <p:cNvSpPr txBox="1">
            <a:spLocks noChangeArrowheads="1"/>
          </p:cNvSpPr>
          <p:nvPr/>
        </p:nvSpPr>
        <p:spPr bwMode="auto">
          <a:xfrm>
            <a:off x="2036763" y="2876550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453" name="Text Box 72"/>
          <p:cNvSpPr txBox="1">
            <a:spLocks noChangeArrowheads="1"/>
          </p:cNvSpPr>
          <p:nvPr/>
        </p:nvSpPr>
        <p:spPr bwMode="auto">
          <a:xfrm>
            <a:off x="6257925" y="3656013"/>
            <a:ext cx="4889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17454" name="Text Box 73"/>
          <p:cNvSpPr txBox="1">
            <a:spLocks noChangeArrowheads="1"/>
          </p:cNvSpPr>
          <p:nvPr/>
        </p:nvSpPr>
        <p:spPr bwMode="auto">
          <a:xfrm>
            <a:off x="2006600" y="3643313"/>
            <a:ext cx="4889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···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467BF-E9E6-44E2-A00A-FF060E92E00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in Excel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300163"/>
            <a:ext cx="54737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CA6F1-64BF-4554-99DF-EE3C9C4F350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6368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Assign workers to shifts, courses to time slots, airline crews to flights, purchase contracts to supplier bids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70DD7-E77A-47C7-83AE-6808559D835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173038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Standard Form of Networks:</a:t>
            </a:r>
            <a:br>
              <a:rPr lang="en-US" altLang="en-US" smtClean="0"/>
            </a:br>
            <a:r>
              <a:rPr lang="en-US" altLang="en-US" smtClean="0"/>
              <a:t>Using Flow Balance Equations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776413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mtClean="0"/>
              <a:t>Flow must be balanced at every node </a:t>
            </a:r>
          </a:p>
          <a:p>
            <a:pPr eaLnBrk="1" hangingPunct="1"/>
            <a:r>
              <a:rPr lang="en-US" altLang="en-US" smtClean="0"/>
              <a:t>The formula at each node: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(flow out) – (flow in)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Or,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flow out = flow in</a:t>
            </a:r>
          </a:p>
          <a:p>
            <a:pPr eaLnBrk="1" hangingPunct="1"/>
            <a:r>
              <a:rPr lang="en-US" altLang="en-US" smtClean="0"/>
              <a:t>Move constants to the RHS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7D06E-5F5C-4A40-9640-F1D408C9FEE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Conventions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638300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Arrange decision variables (flow on the arcs) in a single row</a:t>
            </a:r>
          </a:p>
          <a:p>
            <a:pPr eaLnBrk="1" hangingPunct="1"/>
            <a:r>
              <a:rPr lang="en-US" altLang="en-US" smtClean="0"/>
              <a:t>Arrange the balance equation of each node in a row; place all balance equations in adjacent rows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7FB86E-0D53-4E8E-8E4C-C55E0D7FA01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054100" y="1808163"/>
            <a:ext cx="7118350" cy="33591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3A: Oil Pipeline Network (Maximum Flow Problem)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2432050" y="323850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244975" y="254952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4230688" y="4057650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6183313" y="334803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cxnSp>
        <p:nvCxnSpPr>
          <p:cNvPr id="22537" name="AutoShape 8"/>
          <p:cNvCxnSpPr>
            <a:cxnSpLocks noChangeShapeType="1"/>
            <a:stCxn id="22533" idx="7"/>
            <a:endCxn id="22534" idx="2"/>
          </p:cNvCxnSpPr>
          <p:nvPr/>
        </p:nvCxnSpPr>
        <p:spPr bwMode="auto">
          <a:xfrm flipV="1">
            <a:off x="2751138" y="2736850"/>
            <a:ext cx="1484312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33" idx="5"/>
            <a:endCxn id="22535" idx="2"/>
          </p:cNvCxnSpPr>
          <p:nvPr/>
        </p:nvCxnSpPr>
        <p:spPr bwMode="auto">
          <a:xfrm>
            <a:off x="2751138" y="3567113"/>
            <a:ext cx="1470025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0"/>
          <p:cNvCxnSpPr>
            <a:cxnSpLocks noChangeShapeType="1"/>
            <a:stCxn id="22534" idx="6"/>
            <a:endCxn id="22536" idx="1"/>
          </p:cNvCxnSpPr>
          <p:nvPr/>
        </p:nvCxnSpPr>
        <p:spPr bwMode="auto">
          <a:xfrm>
            <a:off x="4627563" y="2736850"/>
            <a:ext cx="1609725" cy="655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1"/>
          <p:cNvCxnSpPr>
            <a:cxnSpLocks noChangeShapeType="1"/>
            <a:stCxn id="22535" idx="6"/>
            <a:endCxn id="22536" idx="3"/>
          </p:cNvCxnSpPr>
          <p:nvPr/>
        </p:nvCxnSpPr>
        <p:spPr bwMode="auto">
          <a:xfrm flipV="1">
            <a:off x="4613275" y="3676650"/>
            <a:ext cx="162401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2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 flipH="1">
            <a:off x="4418013" y="2932113"/>
            <a:ext cx="14287" cy="1116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1300163" y="2890838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Oil Field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6227763" y="2863850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Refinery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3454400" y="1801813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A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3460750" y="4435475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B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98775" y="2587625"/>
            <a:ext cx="3070225" cy="1852613"/>
            <a:chOff x="1566" y="2298"/>
            <a:chExt cx="1934" cy="1167"/>
          </a:xfrm>
        </p:grpSpPr>
        <p:sp>
          <p:nvSpPr>
            <p:cNvPr id="22552" name="Text Box 18"/>
            <p:cNvSpPr txBox="1">
              <a:spLocks noChangeArrowheads="1"/>
            </p:cNvSpPr>
            <p:nvPr/>
          </p:nvSpPr>
          <p:spPr bwMode="auto">
            <a:xfrm>
              <a:off x="1571" y="236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700</a:t>
              </a:r>
            </a:p>
          </p:txBody>
        </p:sp>
        <p:sp>
          <p:nvSpPr>
            <p:cNvPr id="22553" name="Text Box 19"/>
            <p:cNvSpPr txBox="1">
              <a:spLocks noChangeArrowheads="1"/>
            </p:cNvSpPr>
            <p:nvPr/>
          </p:nvSpPr>
          <p:spPr bwMode="auto">
            <a:xfrm>
              <a:off x="1566" y="3203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400</a:t>
              </a:r>
            </a:p>
          </p:txBody>
        </p:sp>
        <p:sp>
          <p:nvSpPr>
            <p:cNvPr id="22554" name="Text Box 20"/>
            <p:cNvSpPr txBox="1">
              <a:spLocks noChangeArrowheads="1"/>
            </p:cNvSpPr>
            <p:nvPr/>
          </p:nvSpPr>
          <p:spPr bwMode="auto">
            <a:xfrm>
              <a:off x="2484" y="2727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400</a:t>
              </a:r>
            </a:p>
          </p:txBody>
        </p:sp>
        <p:sp>
          <p:nvSpPr>
            <p:cNvPr id="22555" name="Text Box 21"/>
            <p:cNvSpPr txBox="1">
              <a:spLocks noChangeArrowheads="1"/>
            </p:cNvSpPr>
            <p:nvPr/>
          </p:nvSpPr>
          <p:spPr bwMode="auto">
            <a:xfrm>
              <a:off x="3036" y="3215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600</a:t>
              </a:r>
            </a:p>
          </p:txBody>
        </p:sp>
        <p:sp>
          <p:nvSpPr>
            <p:cNvPr id="22556" name="Text Box 22"/>
            <p:cNvSpPr txBox="1">
              <a:spLocks noChangeArrowheads="1"/>
            </p:cNvSpPr>
            <p:nvPr/>
          </p:nvSpPr>
          <p:spPr bwMode="auto">
            <a:xfrm>
              <a:off x="2972" y="229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300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610225" y="1947863"/>
            <a:ext cx="1963738" cy="2132012"/>
            <a:chOff x="3274" y="1895"/>
            <a:chExt cx="1237" cy="1343"/>
          </a:xfrm>
        </p:grpSpPr>
        <p:sp>
          <p:nvSpPr>
            <p:cNvPr id="22549" name="Text Box 24"/>
            <p:cNvSpPr txBox="1">
              <a:spLocks noChangeArrowheads="1"/>
            </p:cNvSpPr>
            <p:nvPr/>
          </p:nvSpPr>
          <p:spPr bwMode="auto">
            <a:xfrm>
              <a:off x="3477" y="1895"/>
              <a:ext cx="10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Capacity</a:t>
              </a:r>
            </a:p>
          </p:txBody>
        </p:sp>
        <p:sp>
          <p:nvSpPr>
            <p:cNvPr id="22550" name="Line 25"/>
            <p:cNvSpPr>
              <a:spLocks noChangeShapeType="1"/>
            </p:cNvSpPr>
            <p:nvPr/>
          </p:nvSpPr>
          <p:spPr bwMode="auto">
            <a:xfrm flipH="1">
              <a:off x="3274" y="2098"/>
              <a:ext cx="294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6"/>
            <p:cNvSpPr>
              <a:spLocks noChangeShapeType="1"/>
            </p:cNvSpPr>
            <p:nvPr/>
          </p:nvSpPr>
          <p:spPr bwMode="auto">
            <a:xfrm flipH="1">
              <a:off x="3333" y="2163"/>
              <a:ext cx="323" cy="1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8" name="Rectangle 27"/>
          <p:cNvSpPr>
            <a:spLocks noChangeArrowheads="1"/>
          </p:cNvSpPr>
          <p:nvPr/>
        </p:nvSpPr>
        <p:spPr bwMode="auto">
          <a:xfrm>
            <a:off x="573088" y="5421313"/>
            <a:ext cx="79422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How much oil can be sent from F to R?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(maximize flow throughput)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400B9D-3F1C-4A18-A641-E692B47CDC8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Oil Pipeline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1643063"/>
            <a:ext cx="7951787" cy="427355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Decision variables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/>
            <a:r>
              <a:rPr lang="en-US" altLang="en-US" sz="2400" b="1" smtClean="0"/>
              <a:t>Objective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smtClean="0"/>
              <a:t>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933450" y="2035175"/>
            <a:ext cx="684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Units of flow through each pipeline (arc): 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/>
              <a:t>FA, FB, AB, AR, BR</a:t>
            </a:r>
          </a:p>
        </p:txBody>
      </p:sp>
      <p:sp>
        <p:nvSpPr>
          <p:cNvPr id="1378309" name="Text Box 5"/>
          <p:cNvSpPr txBox="1">
            <a:spLocks noChangeArrowheads="1"/>
          </p:cNvSpPr>
          <p:nvPr/>
        </p:nvSpPr>
        <p:spPr bwMode="auto">
          <a:xfrm>
            <a:off x="868363" y="3416300"/>
            <a:ext cx="7351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Maximize total flow out of the Oil Field or into the Refinery, that is, FA + FB or AR + BR.</a:t>
            </a:r>
          </a:p>
        </p:txBody>
      </p:sp>
      <p:sp>
        <p:nvSpPr>
          <p:cNvPr id="1378310" name="Text Box 6"/>
          <p:cNvSpPr txBox="1">
            <a:spLocks noChangeArrowheads="1"/>
          </p:cNvSpPr>
          <p:nvPr/>
        </p:nvSpPr>
        <p:spPr bwMode="auto">
          <a:xfrm>
            <a:off x="923925" y="4860925"/>
            <a:ext cx="78946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Capacity constraints: FA &lt;= 700, FB &lt;= 400, …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Flow balance constraints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8" grpId="0"/>
      <p:bldP spid="1378309" grpId="0"/>
      <p:bldP spid="13783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0B4C1-2E60-4BAA-9A4A-F65D282AC1F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933950" y="2659063"/>
            <a:ext cx="3087688" cy="25669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282700" y="2646363"/>
            <a:ext cx="3087688" cy="25669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Balance Equations for Intermediate Nodes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606550"/>
            <a:ext cx="7951787" cy="9239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Flow Balance Equations for the Pumping Stations			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570163" y="3657600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770063" y="2844800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A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446213" y="37782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FA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3278188" y="378301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633663" y="436721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AB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V="1">
            <a:off x="1477963" y="3887788"/>
            <a:ext cx="1092200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2944813" y="3860800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9341" name="Text Box 13"/>
          <p:cNvSpPr txBox="1">
            <a:spLocks noChangeArrowheads="1"/>
          </p:cNvSpPr>
          <p:nvPr/>
        </p:nvSpPr>
        <p:spPr bwMode="auto">
          <a:xfrm>
            <a:off x="1311275" y="5351463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AR + AB - FA =0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2757488" y="4029075"/>
            <a:ext cx="0" cy="885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6380163" y="384968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5608638" y="4287838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B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299075" y="37242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FB</a:t>
            </a: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7048500" y="3729038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BR</a:t>
            </a:r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324475" y="3578225"/>
            <a:ext cx="1065213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V="1">
            <a:off x="6754813" y="3463925"/>
            <a:ext cx="1016000" cy="588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6550025" y="2951163"/>
            <a:ext cx="0" cy="885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6453188" y="32162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AB</a:t>
            </a:r>
          </a:p>
        </p:txBody>
      </p:sp>
      <p:sp>
        <p:nvSpPr>
          <p:cNvPr id="1379351" name="Text Box 23"/>
          <p:cNvSpPr txBox="1">
            <a:spLocks noChangeArrowheads="1"/>
          </p:cNvSpPr>
          <p:nvPr/>
        </p:nvSpPr>
        <p:spPr bwMode="auto">
          <a:xfrm>
            <a:off x="5111750" y="5346700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BR - AB - FB 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41" grpId="0"/>
      <p:bldP spid="13793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D2778-F09C-4FBF-8D80-991C07DFAC2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180975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EXCEL Tip:</a:t>
            </a:r>
            <a:br>
              <a:rPr lang="en-US" altLang="en-US" smtClean="0"/>
            </a:br>
            <a:r>
              <a:rPr lang="en-US" altLang="en-US" smtClean="0"/>
              <a:t>Capture the Screen/Window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81150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“PrtScn” copies the entire screen </a:t>
            </a:r>
          </a:p>
          <a:p>
            <a:pPr eaLnBrk="1" hangingPunct="1"/>
            <a:r>
              <a:rPr lang="en-US" altLang="en-US" smtClean="0"/>
              <a:t>“Alt-PrtScn” copies the active window only</a:t>
            </a:r>
          </a:p>
          <a:p>
            <a:pPr eaLnBrk="1" hangingPunct="1"/>
            <a:r>
              <a:rPr lang="en-US" altLang="en-US" smtClean="0"/>
              <a:t>Can paste to an Office document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9097E1-11D1-4C43-AF15-C28A106C01F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11250" y="4000500"/>
            <a:ext cx="3087688" cy="19431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Balance Equations for Source(s) and Sink(s)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15938" y="1417638"/>
            <a:ext cx="8083550" cy="27987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i="1" smtClean="0"/>
              <a:t>source</a:t>
            </a:r>
            <a:r>
              <a:rPr lang="en-US" altLang="en-US" sz="2400" smtClean="0"/>
              <a:t> is where all flows go in; A </a:t>
            </a:r>
            <a:r>
              <a:rPr lang="en-US" altLang="en-US" sz="2400" i="1" smtClean="0"/>
              <a:t>sink</a:t>
            </a:r>
            <a:r>
              <a:rPr lang="en-US" altLang="en-US" sz="2400" smtClean="0"/>
              <a:t> is where all flows go out.</a:t>
            </a:r>
          </a:p>
          <a:p>
            <a:pPr eaLnBrk="1" hangingPunct="1"/>
            <a:r>
              <a:rPr lang="en-US" altLang="en-US" sz="2400" smtClean="0"/>
              <a:t>Two alternative ways to treat sources and sinks:</a:t>
            </a:r>
          </a:p>
          <a:p>
            <a:pPr lvl="1" eaLnBrk="1" hangingPunct="1"/>
            <a:r>
              <a:rPr lang="en-US" altLang="en-US" sz="2200" smtClean="0"/>
              <a:t>Simply ignore balance equations</a:t>
            </a:r>
          </a:p>
          <a:p>
            <a:pPr lvl="1" eaLnBrk="1" hangingPunct="1"/>
            <a:r>
              <a:rPr lang="en-US" altLang="en-US" sz="2200" smtClean="0"/>
              <a:t>Or, add dummy arcs and decision variables when writing balance equations	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2505075" y="474503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490663" y="4332288"/>
            <a:ext cx="1474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Oil Field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886075" y="41624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FA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903538" y="535146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FB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2795588" y="4370388"/>
            <a:ext cx="1071562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311275" y="5949950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Source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822575" y="5068888"/>
            <a:ext cx="1025525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6342063" y="470376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381750" y="429260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Refinery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497513" y="53117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BR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5370513" y="5000625"/>
            <a:ext cx="990600" cy="496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289550" y="4338638"/>
            <a:ext cx="1073150" cy="465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435600" y="410686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999038" y="5926138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Sink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22400" y="4940300"/>
            <a:ext cx="1092200" cy="415925"/>
            <a:chOff x="896" y="2902"/>
            <a:chExt cx="688" cy="262"/>
          </a:xfrm>
        </p:grpSpPr>
        <p:sp>
          <p:nvSpPr>
            <p:cNvPr id="25625" name="Line 20"/>
            <p:cNvSpPr>
              <a:spLocks noChangeShapeType="1"/>
            </p:cNvSpPr>
            <p:nvPr/>
          </p:nvSpPr>
          <p:spPr bwMode="auto">
            <a:xfrm flipV="1">
              <a:off x="896" y="2902"/>
              <a:ext cx="68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22"/>
            <p:cNvSpPr txBox="1">
              <a:spLocks noChangeArrowheads="1"/>
            </p:cNvSpPr>
            <p:nvPr/>
          </p:nvSpPr>
          <p:spPr bwMode="auto">
            <a:xfrm>
              <a:off x="944" y="2914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3300"/>
                  </a:solidFill>
                </a:rPr>
                <a:t>IN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726238" y="4887913"/>
            <a:ext cx="1100137" cy="404812"/>
            <a:chOff x="4237" y="2869"/>
            <a:chExt cx="693" cy="255"/>
          </a:xfrm>
        </p:grpSpPr>
        <p:sp>
          <p:nvSpPr>
            <p:cNvPr id="25623" name="Line 21"/>
            <p:cNvSpPr>
              <a:spLocks noChangeShapeType="1"/>
            </p:cNvSpPr>
            <p:nvPr/>
          </p:nvSpPr>
          <p:spPr bwMode="auto">
            <a:xfrm flipV="1">
              <a:off x="4237" y="2869"/>
              <a:ext cx="69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4314" y="2874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3300"/>
                  </a:solidFill>
                </a:rPr>
                <a:t>OUT</a:t>
              </a:r>
            </a:p>
          </p:txBody>
        </p:sp>
      </p:grp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5008563" y="4003675"/>
            <a:ext cx="3087687" cy="19431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1A4121-5D08-4318-9C3F-1EC9F6AD390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50950" y="1771650"/>
            <a:ext cx="7118350" cy="33591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3B: Oil Pipeline Network (Minimum Cost Problem)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2628900" y="320198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4441825" y="25130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4427538" y="402113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380163" y="3311525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cxnSp>
        <p:nvCxnSpPr>
          <p:cNvPr id="26633" name="AutoShape 8"/>
          <p:cNvCxnSpPr>
            <a:cxnSpLocks noChangeShapeType="1"/>
            <a:stCxn id="26629" idx="7"/>
            <a:endCxn id="26630" idx="2"/>
          </p:cNvCxnSpPr>
          <p:nvPr/>
        </p:nvCxnSpPr>
        <p:spPr bwMode="auto">
          <a:xfrm flipV="1">
            <a:off x="2947988" y="2700338"/>
            <a:ext cx="1484312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29" idx="5"/>
            <a:endCxn id="26631" idx="2"/>
          </p:cNvCxnSpPr>
          <p:nvPr/>
        </p:nvCxnSpPr>
        <p:spPr bwMode="auto">
          <a:xfrm>
            <a:off x="2947988" y="3530600"/>
            <a:ext cx="1470025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0"/>
          <p:cNvCxnSpPr>
            <a:cxnSpLocks noChangeShapeType="1"/>
            <a:stCxn id="26630" idx="6"/>
            <a:endCxn id="26632" idx="1"/>
          </p:cNvCxnSpPr>
          <p:nvPr/>
        </p:nvCxnSpPr>
        <p:spPr bwMode="auto">
          <a:xfrm>
            <a:off x="4824413" y="2700338"/>
            <a:ext cx="1609725" cy="655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1"/>
          <p:cNvCxnSpPr>
            <a:cxnSpLocks noChangeShapeType="1"/>
            <a:stCxn id="26631" idx="6"/>
            <a:endCxn id="26632" idx="3"/>
          </p:cNvCxnSpPr>
          <p:nvPr/>
        </p:nvCxnSpPr>
        <p:spPr bwMode="auto">
          <a:xfrm flipV="1">
            <a:off x="4810125" y="3640138"/>
            <a:ext cx="162401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0" idx="4"/>
            <a:endCxn id="26631" idx="0"/>
          </p:cNvCxnSpPr>
          <p:nvPr/>
        </p:nvCxnSpPr>
        <p:spPr bwMode="auto">
          <a:xfrm flipH="1">
            <a:off x="4614863" y="2895600"/>
            <a:ext cx="14287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1497013" y="2854325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Oil Filed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6424613" y="2827338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Refinery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3651250" y="1765300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A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3657600" y="4398963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B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95625" y="2551113"/>
            <a:ext cx="3070225" cy="1852612"/>
            <a:chOff x="1566" y="2298"/>
            <a:chExt cx="1934" cy="1167"/>
          </a:xfrm>
        </p:grpSpPr>
        <p:sp>
          <p:nvSpPr>
            <p:cNvPr id="26648" name="Text Box 18"/>
            <p:cNvSpPr txBox="1">
              <a:spLocks noChangeArrowheads="1"/>
            </p:cNvSpPr>
            <p:nvPr/>
          </p:nvSpPr>
          <p:spPr bwMode="auto">
            <a:xfrm>
              <a:off x="1571" y="236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$4</a:t>
              </a:r>
            </a:p>
          </p:txBody>
        </p:sp>
        <p:sp>
          <p:nvSpPr>
            <p:cNvPr id="26649" name="Text Box 19"/>
            <p:cNvSpPr txBox="1">
              <a:spLocks noChangeArrowheads="1"/>
            </p:cNvSpPr>
            <p:nvPr/>
          </p:nvSpPr>
          <p:spPr bwMode="auto">
            <a:xfrm>
              <a:off x="1566" y="3203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$7</a:t>
              </a:r>
            </a:p>
          </p:txBody>
        </p:sp>
        <p:sp>
          <p:nvSpPr>
            <p:cNvPr id="26650" name="Text Box 20"/>
            <p:cNvSpPr txBox="1">
              <a:spLocks noChangeArrowheads="1"/>
            </p:cNvSpPr>
            <p:nvPr/>
          </p:nvSpPr>
          <p:spPr bwMode="auto">
            <a:xfrm>
              <a:off x="2484" y="2727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$2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3036" y="3215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$5</a:t>
              </a:r>
            </a:p>
          </p:txBody>
        </p:sp>
        <p:sp>
          <p:nvSpPr>
            <p:cNvPr id="26652" name="Text Box 22"/>
            <p:cNvSpPr txBox="1">
              <a:spLocks noChangeArrowheads="1"/>
            </p:cNvSpPr>
            <p:nvPr/>
          </p:nvSpPr>
          <p:spPr bwMode="auto">
            <a:xfrm>
              <a:off x="2972" y="229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$8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807075" y="1911350"/>
            <a:ext cx="1963738" cy="2132013"/>
            <a:chOff x="3274" y="1895"/>
            <a:chExt cx="1237" cy="1343"/>
          </a:xfrm>
        </p:grpSpPr>
        <p:sp>
          <p:nvSpPr>
            <p:cNvPr id="26645" name="Text Box 24"/>
            <p:cNvSpPr txBox="1">
              <a:spLocks noChangeArrowheads="1"/>
            </p:cNvSpPr>
            <p:nvPr/>
          </p:nvSpPr>
          <p:spPr bwMode="auto">
            <a:xfrm>
              <a:off x="3477" y="1895"/>
              <a:ext cx="10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Unit cost</a:t>
              </a:r>
            </a:p>
          </p:txBody>
        </p:sp>
        <p:sp>
          <p:nvSpPr>
            <p:cNvPr id="26646" name="Line 25"/>
            <p:cNvSpPr>
              <a:spLocks noChangeShapeType="1"/>
            </p:cNvSpPr>
            <p:nvPr/>
          </p:nvSpPr>
          <p:spPr bwMode="auto">
            <a:xfrm flipH="1">
              <a:off x="3274" y="2098"/>
              <a:ext cx="294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26"/>
            <p:cNvSpPr>
              <a:spLocks noChangeShapeType="1"/>
            </p:cNvSpPr>
            <p:nvPr/>
          </p:nvSpPr>
          <p:spPr bwMode="auto">
            <a:xfrm flipH="1">
              <a:off x="3333" y="2163"/>
              <a:ext cx="323" cy="1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4" name="Rectangle 27"/>
          <p:cNvSpPr>
            <a:spLocks noChangeArrowheads="1"/>
          </p:cNvSpPr>
          <p:nvPr/>
        </p:nvSpPr>
        <p:spPr bwMode="auto">
          <a:xfrm>
            <a:off x="649288" y="5411788"/>
            <a:ext cx="79422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What is the minimum cost to send one unit of flow from F to R?	 </a:t>
            </a:r>
            <a:r>
              <a:rPr lang="en-US" altLang="en-US" sz="2400"/>
              <a:t>(minimize flow costs)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A2A76A-23F2-4C7C-B773-DB353C77387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 (cont.)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641475"/>
            <a:ext cx="7951788" cy="427355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Decision variables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/>
            <a:r>
              <a:rPr lang="en-US" altLang="en-US" sz="2400" b="1" smtClean="0"/>
              <a:t>Objective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smtClean="0"/>
              <a:t>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</a:p>
        </p:txBody>
      </p:sp>
      <p:sp>
        <p:nvSpPr>
          <p:cNvPr id="1382404" name="Text Box 4"/>
          <p:cNvSpPr txBox="1">
            <a:spLocks noChangeArrowheads="1"/>
          </p:cNvSpPr>
          <p:nvPr/>
        </p:nvSpPr>
        <p:spPr bwMode="auto">
          <a:xfrm>
            <a:off x="960438" y="2033588"/>
            <a:ext cx="684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Units of flow through each pipeline (arc): 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/>
              <a:t>FA, FB, AB, AR, BR</a:t>
            </a:r>
          </a:p>
        </p:txBody>
      </p:sp>
      <p:sp>
        <p:nvSpPr>
          <p:cNvPr id="1382405" name="Text Box 5"/>
          <p:cNvSpPr txBox="1">
            <a:spLocks noChangeArrowheads="1"/>
          </p:cNvSpPr>
          <p:nvPr/>
        </p:nvSpPr>
        <p:spPr bwMode="auto">
          <a:xfrm>
            <a:off x="989013" y="3405188"/>
            <a:ext cx="73517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Minimize total flow cost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en-US" sz="2400"/>
              <a:t>4</a:t>
            </a:r>
            <a:r>
              <a:rPr lang="en-US" altLang="en-US" sz="1000"/>
              <a:t> </a:t>
            </a:r>
            <a:r>
              <a:rPr lang="en-US" altLang="en-US" sz="2400"/>
              <a:t>FA + 7</a:t>
            </a:r>
            <a:r>
              <a:rPr lang="en-US" altLang="en-US" sz="1000"/>
              <a:t> </a:t>
            </a:r>
            <a:r>
              <a:rPr lang="en-US" altLang="en-US" sz="2400"/>
              <a:t>FB + 2</a:t>
            </a:r>
            <a:r>
              <a:rPr lang="en-US" altLang="en-US" sz="1000"/>
              <a:t> </a:t>
            </a:r>
            <a:r>
              <a:rPr lang="en-US" altLang="en-US" sz="2400"/>
              <a:t>AB + 8</a:t>
            </a:r>
            <a:r>
              <a:rPr lang="en-US" altLang="en-US" sz="1000"/>
              <a:t> </a:t>
            </a:r>
            <a:r>
              <a:rPr lang="en-US" altLang="en-US" sz="2400"/>
              <a:t>AR + 5</a:t>
            </a:r>
            <a:r>
              <a:rPr lang="en-US" altLang="en-US" sz="1000"/>
              <a:t> </a:t>
            </a:r>
            <a:r>
              <a:rPr lang="en-US" altLang="en-US" sz="2400"/>
              <a:t>BR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/>
              <a:t>	 (a Sumproduct formula)</a:t>
            </a:r>
          </a:p>
        </p:txBody>
      </p:sp>
      <p:sp>
        <p:nvSpPr>
          <p:cNvPr id="1382406" name="Text Box 6"/>
          <p:cNvSpPr txBox="1">
            <a:spLocks noChangeArrowheads="1"/>
          </p:cNvSpPr>
          <p:nvPr/>
        </p:nvSpPr>
        <p:spPr bwMode="auto">
          <a:xfrm>
            <a:off x="969963" y="5251450"/>
            <a:ext cx="77914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Flow balance constraints (same as before)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Total flow is one unit: FA</a:t>
            </a:r>
            <a:r>
              <a:rPr lang="en-US" altLang="en-US" sz="1000"/>
              <a:t> </a:t>
            </a:r>
            <a:r>
              <a:rPr lang="en-US" altLang="en-US" sz="2400"/>
              <a:t>+</a:t>
            </a:r>
            <a:r>
              <a:rPr lang="en-US" altLang="en-US" sz="1000"/>
              <a:t> </a:t>
            </a:r>
            <a:r>
              <a:rPr lang="en-US" altLang="en-US" sz="2400"/>
              <a:t>FB</a:t>
            </a:r>
            <a:r>
              <a:rPr lang="en-US" altLang="en-US" sz="1000"/>
              <a:t> </a:t>
            </a:r>
            <a:r>
              <a:rPr lang="en-US" altLang="en-US" sz="2400"/>
              <a:t>=</a:t>
            </a:r>
            <a:r>
              <a:rPr lang="en-US" altLang="en-US" sz="1000"/>
              <a:t> </a:t>
            </a:r>
            <a:r>
              <a:rPr lang="en-US" altLang="en-US" sz="2400"/>
              <a:t>1, or  AR</a:t>
            </a:r>
            <a:r>
              <a:rPr lang="en-US" altLang="en-US" sz="1000"/>
              <a:t> </a:t>
            </a:r>
            <a:r>
              <a:rPr lang="en-US" altLang="en-US" sz="2400"/>
              <a:t>+</a:t>
            </a:r>
            <a:r>
              <a:rPr lang="en-US" altLang="en-US" sz="1000"/>
              <a:t> </a:t>
            </a:r>
            <a:r>
              <a:rPr lang="en-US" altLang="en-US" sz="2400"/>
              <a:t>BR</a:t>
            </a:r>
            <a:r>
              <a:rPr lang="en-US" altLang="en-US" sz="1000"/>
              <a:t> </a:t>
            </a:r>
            <a:r>
              <a:rPr lang="en-US" altLang="en-US" sz="2400"/>
              <a:t>=</a:t>
            </a:r>
            <a:r>
              <a:rPr lang="en-US" altLang="en-US" sz="1000"/>
              <a:t> </a:t>
            </a:r>
            <a:r>
              <a:rPr lang="en-US" altLang="en-US" sz="2400"/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4" grpId="0"/>
      <p:bldP spid="1382405" grpId="0"/>
      <p:bldP spid="13824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143CF-343C-4E42-AF2B-8E5BC924081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168400" y="1782763"/>
            <a:ext cx="7118350" cy="33591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3C: Oil Pipeline Network (Shortest Path Problem)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2546350" y="321310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4359275" y="252412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4344988" y="4032250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6297613" y="332263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cxnSp>
        <p:nvCxnSpPr>
          <p:cNvPr id="28681" name="AutoShape 8"/>
          <p:cNvCxnSpPr>
            <a:cxnSpLocks noChangeShapeType="1"/>
            <a:stCxn id="28677" idx="7"/>
            <a:endCxn id="28678" idx="2"/>
          </p:cNvCxnSpPr>
          <p:nvPr/>
        </p:nvCxnSpPr>
        <p:spPr bwMode="auto">
          <a:xfrm flipV="1">
            <a:off x="2865438" y="2711450"/>
            <a:ext cx="1484312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77" idx="5"/>
            <a:endCxn id="28679" idx="2"/>
          </p:cNvCxnSpPr>
          <p:nvPr/>
        </p:nvCxnSpPr>
        <p:spPr bwMode="auto">
          <a:xfrm>
            <a:off x="2865438" y="3541713"/>
            <a:ext cx="1470025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0"/>
          <p:cNvCxnSpPr>
            <a:cxnSpLocks noChangeShapeType="1"/>
            <a:stCxn id="28678" idx="6"/>
            <a:endCxn id="28680" idx="1"/>
          </p:cNvCxnSpPr>
          <p:nvPr/>
        </p:nvCxnSpPr>
        <p:spPr bwMode="auto">
          <a:xfrm>
            <a:off x="4741863" y="2711450"/>
            <a:ext cx="1609725" cy="655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1"/>
          <p:cNvCxnSpPr>
            <a:cxnSpLocks noChangeShapeType="1"/>
            <a:stCxn id="28679" idx="6"/>
            <a:endCxn id="28680" idx="3"/>
          </p:cNvCxnSpPr>
          <p:nvPr/>
        </p:nvCxnSpPr>
        <p:spPr bwMode="auto">
          <a:xfrm flipV="1">
            <a:off x="4727575" y="3651250"/>
            <a:ext cx="162401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2"/>
          <p:cNvCxnSpPr>
            <a:cxnSpLocks noChangeShapeType="1"/>
            <a:stCxn id="28678" idx="4"/>
            <a:endCxn id="28679" idx="0"/>
          </p:cNvCxnSpPr>
          <p:nvPr/>
        </p:nvCxnSpPr>
        <p:spPr bwMode="auto">
          <a:xfrm flipH="1">
            <a:off x="4532313" y="2906713"/>
            <a:ext cx="14287" cy="1116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1414463" y="2865438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Oil Filed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6342063" y="2838450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Refinery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3568700" y="1776413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A</a:t>
            </a:r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3575050" y="4410075"/>
            <a:ext cx="196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Pumping Station B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13075" y="2562225"/>
            <a:ext cx="3070225" cy="1852613"/>
            <a:chOff x="1566" y="2298"/>
            <a:chExt cx="1934" cy="1167"/>
          </a:xfrm>
        </p:grpSpPr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1571" y="236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200</a:t>
              </a:r>
            </a:p>
          </p:txBody>
        </p:sp>
        <p:sp>
          <p:nvSpPr>
            <p:cNvPr id="28697" name="Text Box 19"/>
            <p:cNvSpPr txBox="1">
              <a:spLocks noChangeArrowheads="1"/>
            </p:cNvSpPr>
            <p:nvPr/>
          </p:nvSpPr>
          <p:spPr bwMode="auto">
            <a:xfrm>
              <a:off x="1566" y="3203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400</a:t>
              </a:r>
            </a:p>
          </p:txBody>
        </p:sp>
        <p:sp>
          <p:nvSpPr>
            <p:cNvPr id="28698" name="Text Box 20"/>
            <p:cNvSpPr txBox="1">
              <a:spLocks noChangeArrowheads="1"/>
            </p:cNvSpPr>
            <p:nvPr/>
          </p:nvSpPr>
          <p:spPr bwMode="auto">
            <a:xfrm>
              <a:off x="2484" y="2727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100</a:t>
              </a:r>
            </a:p>
          </p:txBody>
        </p:sp>
        <p:sp>
          <p:nvSpPr>
            <p:cNvPr id="28699" name="Text Box 21"/>
            <p:cNvSpPr txBox="1">
              <a:spLocks noChangeArrowheads="1"/>
            </p:cNvSpPr>
            <p:nvPr/>
          </p:nvSpPr>
          <p:spPr bwMode="auto">
            <a:xfrm>
              <a:off x="3036" y="3215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300</a:t>
              </a:r>
            </a:p>
          </p:txBody>
        </p:sp>
        <p:sp>
          <p:nvSpPr>
            <p:cNvPr id="28700" name="Text Box 22"/>
            <p:cNvSpPr txBox="1">
              <a:spLocks noChangeArrowheads="1"/>
            </p:cNvSpPr>
            <p:nvPr/>
          </p:nvSpPr>
          <p:spPr bwMode="auto">
            <a:xfrm>
              <a:off x="2972" y="229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500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724525" y="1922463"/>
            <a:ext cx="1963738" cy="2132012"/>
            <a:chOff x="3274" y="1895"/>
            <a:chExt cx="1237" cy="1343"/>
          </a:xfrm>
        </p:grpSpPr>
        <p:sp>
          <p:nvSpPr>
            <p:cNvPr id="28693" name="Text Box 24"/>
            <p:cNvSpPr txBox="1">
              <a:spLocks noChangeArrowheads="1"/>
            </p:cNvSpPr>
            <p:nvPr/>
          </p:nvSpPr>
          <p:spPr bwMode="auto">
            <a:xfrm>
              <a:off x="3477" y="1895"/>
              <a:ext cx="10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Distance (mi)</a:t>
              </a:r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 flipH="1">
              <a:off x="3274" y="2098"/>
              <a:ext cx="294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26"/>
            <p:cNvSpPr>
              <a:spLocks noChangeShapeType="1"/>
            </p:cNvSpPr>
            <p:nvPr/>
          </p:nvSpPr>
          <p:spPr bwMode="auto">
            <a:xfrm flipH="1">
              <a:off x="3333" y="2163"/>
              <a:ext cx="323" cy="1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2" name="Rectangle 27"/>
          <p:cNvSpPr>
            <a:spLocks noChangeArrowheads="1"/>
          </p:cNvSpPr>
          <p:nvPr/>
        </p:nvSpPr>
        <p:spPr bwMode="auto">
          <a:xfrm>
            <a:off x="360363" y="5419725"/>
            <a:ext cx="855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What is the shortest path to send flow from F to 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2FA58-0F9A-412C-88DC-161632AF0DE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558925"/>
            <a:ext cx="8232775" cy="4757738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Idea: </a:t>
            </a:r>
          </a:p>
          <a:p>
            <a:pPr lvl="1" eaLnBrk="1" hangingPunct="1"/>
            <a:r>
              <a:rPr lang="en-US" altLang="en-US" smtClean="0"/>
              <a:t>Send one unit of flow through the network to find the “minimum distance” way</a:t>
            </a:r>
          </a:p>
          <a:p>
            <a:pPr lvl="1" eaLnBrk="1" hangingPunct="1"/>
            <a:r>
              <a:rPr lang="en-US" altLang="en-US" smtClean="0"/>
              <a:t>Can use the previous minimum-cost model by replacing “cost” with “distance”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6E1779-6B9C-46BC-BF3F-1D24BBF10E6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3D: Oil Pipeline Network (Maximum Profit Problem)</a:t>
            </a: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584200" y="1538288"/>
            <a:ext cx="8018463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Combining capacities and costs </a:t>
            </a:r>
          </a:p>
          <a:p>
            <a:pPr eaLnBrk="1" hangingPunct="1"/>
            <a:r>
              <a:rPr lang="en-US" altLang="en-US" sz="2400"/>
              <a:t>The problem:</a:t>
            </a:r>
          </a:p>
          <a:p>
            <a:pPr lvl="1" eaLnBrk="1" hangingPunct="1"/>
            <a:r>
              <a:rPr lang="en-US" altLang="en-US"/>
              <a:t>Old information: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Same network structure, pipeline capacities, and unit costs as before</a:t>
            </a:r>
          </a:p>
          <a:p>
            <a:pPr lvl="1" eaLnBrk="1" hangingPunct="1"/>
            <a:r>
              <a:rPr lang="en-US" altLang="en-US"/>
              <a:t>New information: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Price of selling one unit of oil (at the refinery) is $15</a:t>
            </a:r>
          </a:p>
          <a:p>
            <a:pPr lvl="1" eaLnBrk="1" hangingPunct="1"/>
            <a:r>
              <a:rPr lang="en-US" altLang="en-US" i="1"/>
              <a:t>What is the maximum profit the network can achieve and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5C92CF-D2DA-4350-8246-6CA98FC15CE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still use most part of the Maximum-flow model</a:t>
            </a:r>
          </a:p>
          <a:p>
            <a:pPr eaLnBrk="1" hangingPunct="1"/>
            <a:r>
              <a:rPr lang="en-US" altLang="en-US" smtClean="0"/>
              <a:t>New objective function (to be maximized):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Profit = Revenue – Cost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= 15×(AR + BR) – (4 FA + 7 FB + 2 AB +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    8 AR + 5 BR</a:t>
            </a:r>
            <a:r>
              <a:rPr lang="en-US" altLang="en-US" sz="250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500" smtClean="0"/>
              <a:t>		= -</a:t>
            </a:r>
            <a:r>
              <a:rPr lang="en-US" altLang="en-US" smtClean="0"/>
              <a:t>4 FA - 7 FB - 2 AB + 7 AR + 10 BR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88C32-E4ED-4429-9E04-930B133FCE4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3E: Oil Pipeline Network (Capacitated Min-Cost Problem)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584200" y="1538288"/>
            <a:ext cx="8018463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Another problem combining capacities and costs</a:t>
            </a:r>
          </a:p>
          <a:p>
            <a:pPr eaLnBrk="1" hangingPunct="1"/>
            <a:r>
              <a:rPr lang="en-US" altLang="en-US" sz="2400"/>
              <a:t>The problem:</a:t>
            </a:r>
          </a:p>
          <a:p>
            <a:pPr lvl="1" eaLnBrk="1" hangingPunct="1"/>
            <a:r>
              <a:rPr lang="en-US" altLang="en-US"/>
              <a:t>Old information: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Same network structure, pipeline capacities, and unit costs as before</a:t>
            </a:r>
          </a:p>
          <a:p>
            <a:pPr lvl="1" eaLnBrk="1" hangingPunct="1"/>
            <a:r>
              <a:rPr lang="en-US" altLang="en-US"/>
              <a:t>No new information</a:t>
            </a:r>
          </a:p>
          <a:p>
            <a:pPr lvl="1" eaLnBrk="1" hangingPunct="1"/>
            <a:r>
              <a:rPr lang="en-US" altLang="en-US" i="1"/>
              <a:t>What is the minimum cost to send 800 units of oil from the field to the refinery?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077E73-C40A-4256-B95D-A6B70F29E14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56368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modify from the minimum-cost model</a:t>
            </a:r>
          </a:p>
          <a:p>
            <a:pPr eaLnBrk="1" hangingPunct="1"/>
            <a:r>
              <a:rPr lang="en-US" altLang="en-US" smtClean="0"/>
              <a:t>Same objective function</a:t>
            </a:r>
          </a:p>
          <a:p>
            <a:pPr eaLnBrk="1" hangingPunct="1"/>
            <a:r>
              <a:rPr lang="en-US" altLang="en-US" smtClean="0"/>
              <a:t>Add capacity constraints</a:t>
            </a:r>
          </a:p>
          <a:p>
            <a:pPr eaLnBrk="1" hangingPunct="1"/>
            <a:r>
              <a:rPr lang="en-US" altLang="en-US" smtClean="0"/>
              <a:t>Change the unit-flow constraint to: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FA + FB ≥ 800,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Or,  AR + BR ≥ 800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480DE-3FB3-444D-A1B5-8318F4B22DC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Tuition Expenses </a:t>
            </a:r>
            <a:br>
              <a:rPr lang="en-US" altLang="en-US" smtClean="0"/>
            </a:br>
            <a:r>
              <a:rPr lang="en-US" altLang="en-US" smtClean="0"/>
              <a:t>(Flows with Yields)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79563"/>
            <a:ext cx="7923212" cy="88741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Planning for Tuition </a:t>
            </a:r>
            <a:r>
              <a:rPr lang="en-US" altLang="en-US" sz="2400" dirty="0" smtClean="0"/>
              <a:t>Expenses</a:t>
            </a:r>
            <a:endParaRPr lang="en-US" altLang="en-US" sz="2400" dirty="0" smtClean="0"/>
          </a:p>
        </p:txBody>
      </p:sp>
      <p:graphicFrame>
        <p:nvGraphicFramePr>
          <p:cNvPr id="1318916" name="Group 4"/>
          <p:cNvGraphicFramePr>
            <a:graphicFrameLocks noGrp="1"/>
          </p:cNvGraphicFramePr>
          <p:nvPr>
            <p:ph sz="quarter" idx="2"/>
          </p:nvPr>
        </p:nvGraphicFramePr>
        <p:xfrm>
          <a:off x="693738" y="2413000"/>
          <a:ext cx="7512050" cy="2301875"/>
        </p:xfrm>
        <a:graphic>
          <a:graphicData uri="http://schemas.openxmlformats.org/drawingml/2006/table">
            <a:tbl>
              <a:tblPr/>
              <a:tblGrid>
                <a:gridCol w="2220912"/>
                <a:gridCol w="2114550"/>
                <a:gridCol w="1616075"/>
                <a:gridCol w="156051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Investments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Maturity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Every yr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 1 yr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Yr 1, 3, 5,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 2 yrs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Yr 1,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 3 yrs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 7 yrs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8948" name="Group 36"/>
          <p:cNvGraphicFramePr>
            <a:graphicFrameLocks noGrp="1"/>
          </p:cNvGraphicFramePr>
          <p:nvPr>
            <p:ph sz="quarter" idx="3"/>
          </p:nvPr>
        </p:nvGraphicFramePr>
        <p:xfrm>
          <a:off x="2019300" y="5208588"/>
          <a:ext cx="5516563" cy="911225"/>
        </p:xfrm>
        <a:graphic>
          <a:graphicData uri="http://schemas.openxmlformats.org/drawingml/2006/table">
            <a:tbl>
              <a:tblPr/>
              <a:tblGrid>
                <a:gridCol w="1795463"/>
                <a:gridCol w="930275"/>
                <a:gridCol w="930275"/>
                <a:gridCol w="930275"/>
                <a:gridCol w="93027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Tuition (k$)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0BD632-F2CB-4573-962A-E8DFBB326D8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Diagrams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72243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Also called </a:t>
            </a:r>
            <a:r>
              <a:rPr lang="en-US" altLang="en-US" sz="2400" i="1" smtClean="0"/>
              <a:t>flow</a:t>
            </a:r>
            <a:r>
              <a:rPr lang="en-US" altLang="en-US" sz="2400" smtClean="0"/>
              <a:t> diagrams</a:t>
            </a:r>
          </a:p>
          <a:p>
            <a:pPr eaLnBrk="1" hangingPunct="1"/>
            <a:r>
              <a:rPr lang="en-US" altLang="en-US" sz="2400" smtClean="0"/>
              <a:t>Used when material flows across space or time</a:t>
            </a:r>
          </a:p>
          <a:p>
            <a:pPr lvl="1" eaLnBrk="1" hangingPunct="1"/>
            <a:r>
              <a:rPr lang="en-US" altLang="en-US" smtClean="0"/>
              <a:t>Consumer products in a distribution system</a:t>
            </a:r>
          </a:p>
          <a:p>
            <a:pPr lvl="1" eaLnBrk="1" hangingPunct="1"/>
            <a:r>
              <a:rPr lang="en-US" altLang="en-US" smtClean="0"/>
              <a:t>Cash in an investment account over time</a:t>
            </a:r>
          </a:p>
          <a:p>
            <a:pPr eaLnBrk="1" hangingPunct="1"/>
            <a:r>
              <a:rPr lang="en-US" altLang="en-US" sz="2400" smtClean="0"/>
              <a:t>Show relationships among main elements of a model</a:t>
            </a:r>
          </a:p>
          <a:p>
            <a:pPr eaLnBrk="1" hangingPunct="1"/>
            <a:r>
              <a:rPr lang="en-US" altLang="en-US" sz="2400" smtClean="0"/>
              <a:t>Delineate the boundaries of a model</a:t>
            </a:r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92BA70-AC00-4F93-9906-A8254CD04D9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Diagram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47888"/>
            <a:ext cx="7958138" cy="3881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84188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573213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663825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754438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845050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5935663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7026275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8116888" y="342741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1319948" name="Freeform 12"/>
          <p:cNvSpPr>
            <a:spLocks/>
          </p:cNvSpPr>
          <p:nvPr/>
        </p:nvSpPr>
        <p:spPr bwMode="auto">
          <a:xfrm>
            <a:off x="798513" y="3760788"/>
            <a:ext cx="7305675" cy="1763712"/>
          </a:xfrm>
          <a:custGeom>
            <a:avLst/>
            <a:gdLst>
              <a:gd name="T0" fmla="*/ 0 w 4602"/>
              <a:gd name="T1" fmla="*/ 0 h 1111"/>
              <a:gd name="T2" fmla="*/ 2147483646 w 4602"/>
              <a:gd name="T3" fmla="*/ 2147483646 h 1111"/>
              <a:gd name="T4" fmla="*/ 2147483646 w 4602"/>
              <a:gd name="T5" fmla="*/ 2147483646 h 1111"/>
              <a:gd name="T6" fmla="*/ 2147483646 w 4602"/>
              <a:gd name="T7" fmla="*/ 0 h 1111"/>
              <a:gd name="T8" fmla="*/ 0 60000 65536"/>
              <a:gd name="T9" fmla="*/ 0 60000 65536"/>
              <a:gd name="T10" fmla="*/ 0 60000 65536"/>
              <a:gd name="T11" fmla="*/ 0 60000 65536"/>
              <a:gd name="T12" fmla="*/ 0 w 4602"/>
              <a:gd name="T13" fmla="*/ 0 h 1111"/>
              <a:gd name="T14" fmla="*/ 4602 w 4602"/>
              <a:gd name="T15" fmla="*/ 1111 h 11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2" h="1111">
                <a:moveTo>
                  <a:pt x="0" y="0"/>
                </a:moveTo>
                <a:lnTo>
                  <a:pt x="341" y="1111"/>
                </a:lnTo>
                <a:lnTo>
                  <a:pt x="4155" y="1111"/>
                </a:lnTo>
                <a:lnTo>
                  <a:pt x="4602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V="1">
            <a:off x="5005388" y="2781300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V="1">
            <a:off x="6110288" y="2784475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 flipV="1">
            <a:off x="7192963" y="2784475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V="1">
            <a:off x="8293100" y="2784475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15975" y="3246438"/>
            <a:ext cx="765175" cy="396875"/>
            <a:chOff x="574" y="2309"/>
            <a:chExt cx="482" cy="250"/>
          </a:xfrm>
        </p:grpSpPr>
        <p:sp>
          <p:nvSpPr>
            <p:cNvPr id="35899" name="Line 18"/>
            <p:cNvSpPr>
              <a:spLocks noChangeShapeType="1"/>
            </p:cNvSpPr>
            <p:nvPr/>
          </p:nvSpPr>
          <p:spPr bwMode="auto">
            <a:xfrm>
              <a:off x="574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0" name="Text Box 19"/>
            <p:cNvSpPr txBox="1">
              <a:spLocks noChangeArrowheads="1"/>
            </p:cNvSpPr>
            <p:nvPr/>
          </p:nvSpPr>
          <p:spPr bwMode="auto">
            <a:xfrm>
              <a:off x="62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911350" y="3246438"/>
            <a:ext cx="765175" cy="396875"/>
            <a:chOff x="1264" y="2309"/>
            <a:chExt cx="482" cy="250"/>
          </a:xfrm>
        </p:grpSpPr>
        <p:sp>
          <p:nvSpPr>
            <p:cNvPr id="35897" name="Line 21"/>
            <p:cNvSpPr>
              <a:spLocks noChangeShapeType="1"/>
            </p:cNvSpPr>
            <p:nvPr/>
          </p:nvSpPr>
          <p:spPr bwMode="auto">
            <a:xfrm>
              <a:off x="1264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8" name="Text Box 22"/>
            <p:cNvSpPr txBox="1">
              <a:spLocks noChangeArrowheads="1"/>
            </p:cNvSpPr>
            <p:nvPr/>
          </p:nvSpPr>
          <p:spPr bwMode="auto">
            <a:xfrm>
              <a:off x="131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001963" y="3246438"/>
            <a:ext cx="765175" cy="396875"/>
            <a:chOff x="1951" y="2309"/>
            <a:chExt cx="482" cy="250"/>
          </a:xfrm>
        </p:grpSpPr>
        <p:sp>
          <p:nvSpPr>
            <p:cNvPr id="35895" name="Line 24"/>
            <p:cNvSpPr>
              <a:spLocks noChangeShapeType="1"/>
            </p:cNvSpPr>
            <p:nvPr/>
          </p:nvSpPr>
          <p:spPr bwMode="auto">
            <a:xfrm>
              <a:off x="1951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6" name="Text Box 25"/>
            <p:cNvSpPr txBox="1">
              <a:spLocks noChangeArrowheads="1"/>
            </p:cNvSpPr>
            <p:nvPr/>
          </p:nvSpPr>
          <p:spPr bwMode="auto">
            <a:xfrm>
              <a:off x="200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A3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094163" y="3246438"/>
            <a:ext cx="765175" cy="396875"/>
            <a:chOff x="2639" y="2309"/>
            <a:chExt cx="482" cy="250"/>
          </a:xfrm>
        </p:grpSpPr>
        <p:sp>
          <p:nvSpPr>
            <p:cNvPr id="35893" name="Line 27"/>
            <p:cNvSpPr>
              <a:spLocks noChangeShapeType="1"/>
            </p:cNvSpPr>
            <p:nvPr/>
          </p:nvSpPr>
          <p:spPr bwMode="auto">
            <a:xfrm>
              <a:off x="2639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4" name="Text Box 28"/>
            <p:cNvSpPr txBox="1">
              <a:spLocks noChangeArrowheads="1"/>
            </p:cNvSpPr>
            <p:nvPr/>
          </p:nvSpPr>
          <p:spPr bwMode="auto">
            <a:xfrm>
              <a:off x="269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A4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176838" y="3246438"/>
            <a:ext cx="765175" cy="396875"/>
            <a:chOff x="3321" y="2309"/>
            <a:chExt cx="482" cy="250"/>
          </a:xfrm>
        </p:grpSpPr>
        <p:sp>
          <p:nvSpPr>
            <p:cNvPr id="35891" name="Line 30"/>
            <p:cNvSpPr>
              <a:spLocks noChangeShapeType="1"/>
            </p:cNvSpPr>
            <p:nvPr/>
          </p:nvSpPr>
          <p:spPr bwMode="auto">
            <a:xfrm>
              <a:off x="3321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2" name="Text Box 31"/>
            <p:cNvSpPr txBox="1">
              <a:spLocks noChangeArrowheads="1"/>
            </p:cNvSpPr>
            <p:nvPr/>
          </p:nvSpPr>
          <p:spPr bwMode="auto">
            <a:xfrm>
              <a:off x="338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A5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278563" y="3246438"/>
            <a:ext cx="765175" cy="396875"/>
            <a:chOff x="4015" y="2309"/>
            <a:chExt cx="482" cy="250"/>
          </a:xfrm>
        </p:grpSpPr>
        <p:sp>
          <p:nvSpPr>
            <p:cNvPr id="35889" name="Line 33"/>
            <p:cNvSpPr>
              <a:spLocks noChangeShapeType="1"/>
            </p:cNvSpPr>
            <p:nvPr/>
          </p:nvSpPr>
          <p:spPr bwMode="auto">
            <a:xfrm>
              <a:off x="4015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34"/>
            <p:cNvSpPr txBox="1">
              <a:spLocks noChangeArrowheads="1"/>
            </p:cNvSpPr>
            <p:nvPr/>
          </p:nvSpPr>
          <p:spPr bwMode="auto">
            <a:xfrm>
              <a:off x="407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A6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7359650" y="3246438"/>
            <a:ext cx="765175" cy="396875"/>
            <a:chOff x="4696" y="2309"/>
            <a:chExt cx="482" cy="250"/>
          </a:xfrm>
        </p:grpSpPr>
        <p:sp>
          <p:nvSpPr>
            <p:cNvPr id="35887" name="Line 36"/>
            <p:cNvSpPr>
              <a:spLocks noChangeShapeType="1"/>
            </p:cNvSpPr>
            <p:nvPr/>
          </p:nvSpPr>
          <p:spPr bwMode="auto">
            <a:xfrm>
              <a:off x="4696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Text Box 37"/>
            <p:cNvSpPr txBox="1">
              <a:spLocks noChangeArrowheads="1"/>
            </p:cNvSpPr>
            <p:nvPr/>
          </p:nvSpPr>
          <p:spPr bwMode="auto">
            <a:xfrm>
              <a:off x="476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A7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808038" y="3733800"/>
            <a:ext cx="1846262" cy="666750"/>
            <a:chOff x="569" y="2616"/>
            <a:chExt cx="1163" cy="420"/>
          </a:xfrm>
        </p:grpSpPr>
        <p:sp>
          <p:nvSpPr>
            <p:cNvPr id="35885" name="Freeform 39"/>
            <p:cNvSpPr>
              <a:spLocks/>
            </p:cNvSpPr>
            <p:nvPr/>
          </p:nvSpPr>
          <p:spPr bwMode="auto">
            <a:xfrm>
              <a:off x="569" y="2616"/>
              <a:ext cx="1163" cy="399"/>
            </a:xfrm>
            <a:custGeom>
              <a:avLst/>
              <a:gdLst>
                <a:gd name="T0" fmla="*/ 0 w 1163"/>
                <a:gd name="T1" fmla="*/ 17 h 399"/>
                <a:gd name="T2" fmla="*/ 258 w 1163"/>
                <a:gd name="T3" fmla="*/ 399 h 399"/>
                <a:gd name="T4" fmla="*/ 887 w 1163"/>
                <a:gd name="T5" fmla="*/ 399 h 399"/>
                <a:gd name="T6" fmla="*/ 1163 w 1163"/>
                <a:gd name="T7" fmla="*/ 0 h 3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3"/>
                <a:gd name="T13" fmla="*/ 0 h 399"/>
                <a:gd name="T14" fmla="*/ 1163 w 1163"/>
                <a:gd name="T15" fmla="*/ 399 h 3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3" h="399">
                  <a:moveTo>
                    <a:pt x="0" y="17"/>
                  </a:moveTo>
                  <a:lnTo>
                    <a:pt x="258" y="399"/>
                  </a:lnTo>
                  <a:lnTo>
                    <a:pt x="887" y="399"/>
                  </a:lnTo>
                  <a:lnTo>
                    <a:pt x="11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Text Box 40"/>
            <p:cNvSpPr txBox="1">
              <a:spLocks noChangeArrowheads="1"/>
            </p:cNvSpPr>
            <p:nvPr/>
          </p:nvSpPr>
          <p:spPr bwMode="auto">
            <a:xfrm>
              <a:off x="957" y="2786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B1</a:t>
              </a: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2994025" y="3756025"/>
            <a:ext cx="1846263" cy="674688"/>
            <a:chOff x="1946" y="2630"/>
            <a:chExt cx="1163" cy="425"/>
          </a:xfrm>
        </p:grpSpPr>
        <p:sp>
          <p:nvSpPr>
            <p:cNvPr id="35883" name="Freeform 42"/>
            <p:cNvSpPr>
              <a:spLocks/>
            </p:cNvSpPr>
            <p:nvPr/>
          </p:nvSpPr>
          <p:spPr bwMode="auto">
            <a:xfrm>
              <a:off x="1946" y="2630"/>
              <a:ext cx="1163" cy="399"/>
            </a:xfrm>
            <a:custGeom>
              <a:avLst/>
              <a:gdLst>
                <a:gd name="T0" fmla="*/ 0 w 1163"/>
                <a:gd name="T1" fmla="*/ 17 h 399"/>
                <a:gd name="T2" fmla="*/ 258 w 1163"/>
                <a:gd name="T3" fmla="*/ 399 h 399"/>
                <a:gd name="T4" fmla="*/ 887 w 1163"/>
                <a:gd name="T5" fmla="*/ 399 h 399"/>
                <a:gd name="T6" fmla="*/ 1163 w 1163"/>
                <a:gd name="T7" fmla="*/ 0 h 3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3"/>
                <a:gd name="T13" fmla="*/ 0 h 399"/>
                <a:gd name="T14" fmla="*/ 1163 w 1163"/>
                <a:gd name="T15" fmla="*/ 399 h 3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3" h="399">
                  <a:moveTo>
                    <a:pt x="0" y="17"/>
                  </a:moveTo>
                  <a:lnTo>
                    <a:pt x="258" y="399"/>
                  </a:lnTo>
                  <a:lnTo>
                    <a:pt x="887" y="399"/>
                  </a:lnTo>
                  <a:lnTo>
                    <a:pt x="11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Text Box 43"/>
            <p:cNvSpPr txBox="1">
              <a:spLocks noChangeArrowheads="1"/>
            </p:cNvSpPr>
            <p:nvPr/>
          </p:nvSpPr>
          <p:spPr bwMode="auto">
            <a:xfrm>
              <a:off x="2376" y="2805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B3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5168900" y="3744913"/>
            <a:ext cx="1846263" cy="671512"/>
            <a:chOff x="3316" y="2623"/>
            <a:chExt cx="1163" cy="423"/>
          </a:xfrm>
        </p:grpSpPr>
        <p:sp>
          <p:nvSpPr>
            <p:cNvPr id="35881" name="Freeform 45"/>
            <p:cNvSpPr>
              <a:spLocks/>
            </p:cNvSpPr>
            <p:nvPr/>
          </p:nvSpPr>
          <p:spPr bwMode="auto">
            <a:xfrm>
              <a:off x="3316" y="2623"/>
              <a:ext cx="1163" cy="399"/>
            </a:xfrm>
            <a:custGeom>
              <a:avLst/>
              <a:gdLst>
                <a:gd name="T0" fmla="*/ 0 w 1163"/>
                <a:gd name="T1" fmla="*/ 17 h 399"/>
                <a:gd name="T2" fmla="*/ 258 w 1163"/>
                <a:gd name="T3" fmla="*/ 399 h 399"/>
                <a:gd name="T4" fmla="*/ 887 w 1163"/>
                <a:gd name="T5" fmla="*/ 399 h 399"/>
                <a:gd name="T6" fmla="*/ 1163 w 1163"/>
                <a:gd name="T7" fmla="*/ 0 h 3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3"/>
                <a:gd name="T13" fmla="*/ 0 h 399"/>
                <a:gd name="T14" fmla="*/ 1163 w 1163"/>
                <a:gd name="T15" fmla="*/ 399 h 3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3" h="399">
                  <a:moveTo>
                    <a:pt x="0" y="17"/>
                  </a:moveTo>
                  <a:lnTo>
                    <a:pt x="258" y="399"/>
                  </a:lnTo>
                  <a:lnTo>
                    <a:pt x="887" y="399"/>
                  </a:lnTo>
                  <a:lnTo>
                    <a:pt x="11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Text Box 46"/>
            <p:cNvSpPr txBox="1">
              <a:spLocks noChangeArrowheads="1"/>
            </p:cNvSpPr>
            <p:nvPr/>
          </p:nvSpPr>
          <p:spPr bwMode="auto">
            <a:xfrm>
              <a:off x="3758" y="2796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B5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808038" y="3760788"/>
            <a:ext cx="2938462" cy="1222375"/>
            <a:chOff x="569" y="2633"/>
            <a:chExt cx="1851" cy="770"/>
          </a:xfrm>
        </p:grpSpPr>
        <p:sp>
          <p:nvSpPr>
            <p:cNvPr id="35879" name="Freeform 48"/>
            <p:cNvSpPr>
              <a:spLocks/>
            </p:cNvSpPr>
            <p:nvPr/>
          </p:nvSpPr>
          <p:spPr bwMode="auto">
            <a:xfrm>
              <a:off x="569" y="2633"/>
              <a:ext cx="1851" cy="747"/>
            </a:xfrm>
            <a:custGeom>
              <a:avLst/>
              <a:gdLst>
                <a:gd name="T0" fmla="*/ 0 w 1851"/>
                <a:gd name="T1" fmla="*/ 0 h 747"/>
                <a:gd name="T2" fmla="*/ 305 w 1851"/>
                <a:gd name="T3" fmla="*/ 747 h 747"/>
                <a:gd name="T4" fmla="*/ 1487 w 1851"/>
                <a:gd name="T5" fmla="*/ 747 h 747"/>
                <a:gd name="T6" fmla="*/ 1851 w 1851"/>
                <a:gd name="T7" fmla="*/ 6 h 7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1"/>
                <a:gd name="T13" fmla="*/ 0 h 747"/>
                <a:gd name="T14" fmla="*/ 1851 w 1851"/>
                <a:gd name="T15" fmla="*/ 747 h 7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1" h="747">
                  <a:moveTo>
                    <a:pt x="0" y="0"/>
                  </a:moveTo>
                  <a:lnTo>
                    <a:pt x="305" y="747"/>
                  </a:lnTo>
                  <a:lnTo>
                    <a:pt x="1487" y="747"/>
                  </a:lnTo>
                  <a:lnTo>
                    <a:pt x="1851" y="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Text Box 49"/>
            <p:cNvSpPr txBox="1">
              <a:spLocks noChangeArrowheads="1"/>
            </p:cNvSpPr>
            <p:nvPr/>
          </p:nvSpPr>
          <p:spPr bwMode="auto">
            <a:xfrm>
              <a:off x="1217" y="315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C1</a:t>
              </a:r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4086225" y="3763963"/>
            <a:ext cx="2938463" cy="1219200"/>
            <a:chOff x="2634" y="2635"/>
            <a:chExt cx="1851" cy="768"/>
          </a:xfrm>
        </p:grpSpPr>
        <p:sp>
          <p:nvSpPr>
            <p:cNvPr id="35877" name="Freeform 51"/>
            <p:cNvSpPr>
              <a:spLocks/>
            </p:cNvSpPr>
            <p:nvPr/>
          </p:nvSpPr>
          <p:spPr bwMode="auto">
            <a:xfrm>
              <a:off x="2634" y="2635"/>
              <a:ext cx="1851" cy="747"/>
            </a:xfrm>
            <a:custGeom>
              <a:avLst/>
              <a:gdLst>
                <a:gd name="T0" fmla="*/ 0 w 1851"/>
                <a:gd name="T1" fmla="*/ 0 h 747"/>
                <a:gd name="T2" fmla="*/ 305 w 1851"/>
                <a:gd name="T3" fmla="*/ 747 h 747"/>
                <a:gd name="T4" fmla="*/ 1487 w 1851"/>
                <a:gd name="T5" fmla="*/ 747 h 747"/>
                <a:gd name="T6" fmla="*/ 1851 w 1851"/>
                <a:gd name="T7" fmla="*/ 6 h 7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1"/>
                <a:gd name="T13" fmla="*/ 0 h 747"/>
                <a:gd name="T14" fmla="*/ 1851 w 1851"/>
                <a:gd name="T15" fmla="*/ 747 h 7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1" h="747">
                  <a:moveTo>
                    <a:pt x="0" y="0"/>
                  </a:moveTo>
                  <a:lnTo>
                    <a:pt x="305" y="747"/>
                  </a:lnTo>
                  <a:lnTo>
                    <a:pt x="1487" y="747"/>
                  </a:lnTo>
                  <a:lnTo>
                    <a:pt x="1851" y="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Text Box 52"/>
            <p:cNvSpPr txBox="1">
              <a:spLocks noChangeArrowheads="1"/>
            </p:cNvSpPr>
            <p:nvPr/>
          </p:nvSpPr>
          <p:spPr bwMode="auto">
            <a:xfrm>
              <a:off x="3369" y="315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C4</a:t>
              </a:r>
            </a:p>
          </p:txBody>
        </p:sp>
      </p:grpSp>
      <p:sp>
        <p:nvSpPr>
          <p:cNvPr id="1319989" name="Text Box 53"/>
          <p:cNvSpPr txBox="1">
            <a:spLocks noChangeArrowheads="1"/>
          </p:cNvSpPr>
          <p:nvPr/>
        </p:nvSpPr>
        <p:spPr bwMode="auto">
          <a:xfrm>
            <a:off x="3954463" y="5137150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D1</a:t>
            </a:r>
          </a:p>
        </p:txBody>
      </p:sp>
      <p:sp>
        <p:nvSpPr>
          <p:cNvPr id="35871" name="Text Box 54"/>
          <p:cNvSpPr txBox="1">
            <a:spLocks noChangeArrowheads="1"/>
          </p:cNvSpPr>
          <p:nvPr/>
        </p:nvSpPr>
        <p:spPr bwMode="auto">
          <a:xfrm>
            <a:off x="5000625" y="2543175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24</a:t>
            </a:r>
          </a:p>
        </p:txBody>
      </p:sp>
      <p:sp>
        <p:nvSpPr>
          <p:cNvPr id="35872" name="Text Box 55"/>
          <p:cNvSpPr txBox="1">
            <a:spLocks noChangeArrowheads="1"/>
          </p:cNvSpPr>
          <p:nvPr/>
        </p:nvSpPr>
        <p:spPr bwMode="auto">
          <a:xfrm>
            <a:off x="6110288" y="254317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26</a:t>
            </a:r>
          </a:p>
        </p:txBody>
      </p:sp>
      <p:sp>
        <p:nvSpPr>
          <p:cNvPr id="35873" name="Text Box 56"/>
          <p:cNvSpPr txBox="1">
            <a:spLocks noChangeArrowheads="1"/>
          </p:cNvSpPr>
          <p:nvPr/>
        </p:nvSpPr>
        <p:spPr bwMode="auto">
          <a:xfrm>
            <a:off x="7165975" y="2543175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28</a:t>
            </a:r>
          </a:p>
        </p:txBody>
      </p:sp>
      <p:sp>
        <p:nvSpPr>
          <p:cNvPr id="35874" name="Text Box 57"/>
          <p:cNvSpPr txBox="1">
            <a:spLocks noChangeArrowheads="1"/>
          </p:cNvSpPr>
          <p:nvPr/>
        </p:nvSpPr>
        <p:spPr bwMode="auto">
          <a:xfrm>
            <a:off x="8305800" y="2543175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30</a:t>
            </a:r>
          </a:p>
        </p:txBody>
      </p:sp>
      <p:sp>
        <p:nvSpPr>
          <p:cNvPr id="35875" name="Line 58"/>
          <p:cNvSpPr>
            <a:spLocks noChangeShapeType="1"/>
          </p:cNvSpPr>
          <p:nvPr/>
        </p:nvSpPr>
        <p:spPr bwMode="auto">
          <a:xfrm>
            <a:off x="641350" y="2735263"/>
            <a:ext cx="0" cy="681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Text Box 59"/>
          <p:cNvSpPr txBox="1">
            <a:spLocks noChangeArrowheads="1"/>
          </p:cNvSpPr>
          <p:nvPr/>
        </p:nvSpPr>
        <p:spPr bwMode="auto">
          <a:xfrm>
            <a:off x="633413" y="2509838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8" grpId="0" animBg="1"/>
      <p:bldP spid="13199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BD52F-B1D6-4627-9A75-9AE3F5230F7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Balance Equations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893763" y="2874963"/>
            <a:ext cx="327025" cy="3444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1208088" y="3208338"/>
            <a:ext cx="1868487" cy="1763712"/>
          </a:xfrm>
          <a:custGeom>
            <a:avLst/>
            <a:gdLst>
              <a:gd name="T0" fmla="*/ 0 w 1177"/>
              <a:gd name="T1" fmla="*/ 0 h 1111"/>
              <a:gd name="T2" fmla="*/ 2147483646 w 1177"/>
              <a:gd name="T3" fmla="*/ 2147483646 h 1111"/>
              <a:gd name="T4" fmla="*/ 2147483646 w 1177"/>
              <a:gd name="T5" fmla="*/ 2147483646 h 1111"/>
              <a:gd name="T6" fmla="*/ 0 60000 65536"/>
              <a:gd name="T7" fmla="*/ 0 60000 65536"/>
              <a:gd name="T8" fmla="*/ 0 60000 65536"/>
              <a:gd name="T9" fmla="*/ 0 w 1177"/>
              <a:gd name="T10" fmla="*/ 0 h 1111"/>
              <a:gd name="T11" fmla="*/ 1177 w 1177"/>
              <a:gd name="T12" fmla="*/ 1111 h 1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7" h="1111">
                <a:moveTo>
                  <a:pt x="0" y="0"/>
                </a:moveTo>
                <a:lnTo>
                  <a:pt x="341" y="1111"/>
                </a:lnTo>
                <a:lnTo>
                  <a:pt x="1177" y="111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1225550" y="2693988"/>
            <a:ext cx="765175" cy="396875"/>
            <a:chOff x="574" y="2309"/>
            <a:chExt cx="482" cy="250"/>
          </a:xfrm>
        </p:grpSpPr>
        <p:sp>
          <p:nvSpPr>
            <p:cNvPr id="36894" name="Line 6"/>
            <p:cNvSpPr>
              <a:spLocks noChangeShapeType="1"/>
            </p:cNvSpPr>
            <p:nvPr/>
          </p:nvSpPr>
          <p:spPr bwMode="auto">
            <a:xfrm>
              <a:off x="574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Text Box 7"/>
            <p:cNvSpPr txBox="1">
              <a:spLocks noChangeArrowheads="1"/>
            </p:cNvSpPr>
            <p:nvPr/>
          </p:nvSpPr>
          <p:spPr bwMode="auto">
            <a:xfrm>
              <a:off x="62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A1</a:t>
              </a:r>
            </a:p>
          </p:txBody>
        </p:sp>
      </p:grpSp>
      <p:sp>
        <p:nvSpPr>
          <p:cNvPr id="36871" name="Freeform 8"/>
          <p:cNvSpPr>
            <a:spLocks/>
          </p:cNvSpPr>
          <p:nvPr/>
        </p:nvSpPr>
        <p:spPr bwMode="auto">
          <a:xfrm>
            <a:off x="1217613" y="3208338"/>
            <a:ext cx="1243012" cy="606425"/>
          </a:xfrm>
          <a:custGeom>
            <a:avLst/>
            <a:gdLst>
              <a:gd name="T0" fmla="*/ 0 w 783"/>
              <a:gd name="T1" fmla="*/ 0 h 382"/>
              <a:gd name="T2" fmla="*/ 2147483646 w 783"/>
              <a:gd name="T3" fmla="*/ 2147483646 h 382"/>
              <a:gd name="T4" fmla="*/ 2147483646 w 783"/>
              <a:gd name="T5" fmla="*/ 2147483646 h 382"/>
              <a:gd name="T6" fmla="*/ 0 60000 65536"/>
              <a:gd name="T7" fmla="*/ 0 60000 65536"/>
              <a:gd name="T8" fmla="*/ 0 60000 65536"/>
              <a:gd name="T9" fmla="*/ 0 w 783"/>
              <a:gd name="T10" fmla="*/ 0 h 382"/>
              <a:gd name="T11" fmla="*/ 783 w 783"/>
              <a:gd name="T12" fmla="*/ 382 h 3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3" h="382">
                <a:moveTo>
                  <a:pt x="0" y="0"/>
                </a:moveTo>
                <a:lnTo>
                  <a:pt x="258" y="382"/>
                </a:lnTo>
                <a:lnTo>
                  <a:pt x="783" y="3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84338" y="3443288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B1</a:t>
            </a: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1966913" y="4014788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C1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2265363" y="457517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D1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1050925" y="2182813"/>
            <a:ext cx="0" cy="681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914400" y="1976438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</a:p>
        </p:txBody>
      </p:sp>
      <p:sp>
        <p:nvSpPr>
          <p:cNvPr id="36877" name="Freeform 14"/>
          <p:cNvSpPr>
            <a:spLocks/>
          </p:cNvSpPr>
          <p:nvPr/>
        </p:nvSpPr>
        <p:spPr bwMode="auto">
          <a:xfrm>
            <a:off x="1219200" y="3208338"/>
            <a:ext cx="1633538" cy="1203325"/>
          </a:xfrm>
          <a:custGeom>
            <a:avLst/>
            <a:gdLst>
              <a:gd name="T0" fmla="*/ 0 w 1029"/>
              <a:gd name="T1" fmla="*/ 0 h 758"/>
              <a:gd name="T2" fmla="*/ 2147483646 w 1029"/>
              <a:gd name="T3" fmla="*/ 2147483646 h 758"/>
              <a:gd name="T4" fmla="*/ 2147483646 w 1029"/>
              <a:gd name="T5" fmla="*/ 2147483646 h 758"/>
              <a:gd name="T6" fmla="*/ 0 60000 65536"/>
              <a:gd name="T7" fmla="*/ 0 60000 65536"/>
              <a:gd name="T8" fmla="*/ 0 60000 65536"/>
              <a:gd name="T9" fmla="*/ 0 w 1029"/>
              <a:gd name="T10" fmla="*/ 0 h 758"/>
              <a:gd name="T11" fmla="*/ 1029 w 1029"/>
              <a:gd name="T12" fmla="*/ 758 h 7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9" h="758">
                <a:moveTo>
                  <a:pt x="0" y="0"/>
                </a:moveTo>
                <a:lnTo>
                  <a:pt x="312" y="758"/>
                </a:lnTo>
                <a:lnTo>
                  <a:pt x="1029" y="7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999" name="Text Box 15"/>
          <p:cNvSpPr txBox="1">
            <a:spLocks noChangeArrowheads="1"/>
          </p:cNvSpPr>
          <p:nvPr/>
        </p:nvSpPr>
        <p:spPr bwMode="auto">
          <a:xfrm>
            <a:off x="390525" y="5241925"/>
            <a:ext cx="3722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A1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B1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C1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D1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INI = 0</a:t>
            </a:r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6149975" y="30988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 flipV="1">
            <a:off x="6310313" y="2452688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81" name="Group 18"/>
          <p:cNvGrpSpPr>
            <a:grpSpLocks/>
          </p:cNvGrpSpPr>
          <p:nvPr/>
        </p:nvGrpSpPr>
        <p:grpSpPr bwMode="auto">
          <a:xfrm>
            <a:off x="5399088" y="2917825"/>
            <a:ext cx="765175" cy="396875"/>
            <a:chOff x="2639" y="2309"/>
            <a:chExt cx="482" cy="250"/>
          </a:xfrm>
        </p:grpSpPr>
        <p:sp>
          <p:nvSpPr>
            <p:cNvPr id="36892" name="Line 19"/>
            <p:cNvSpPr>
              <a:spLocks noChangeShapeType="1"/>
            </p:cNvSpPr>
            <p:nvPr/>
          </p:nvSpPr>
          <p:spPr bwMode="auto">
            <a:xfrm>
              <a:off x="2639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Text Box 20"/>
            <p:cNvSpPr txBox="1">
              <a:spLocks noChangeArrowheads="1"/>
            </p:cNvSpPr>
            <p:nvPr/>
          </p:nvSpPr>
          <p:spPr bwMode="auto">
            <a:xfrm>
              <a:off x="269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A4</a:t>
              </a:r>
            </a:p>
          </p:txBody>
        </p:sp>
      </p:grpSp>
      <p:grpSp>
        <p:nvGrpSpPr>
          <p:cNvPr id="36882" name="Group 21"/>
          <p:cNvGrpSpPr>
            <a:grpSpLocks/>
          </p:cNvGrpSpPr>
          <p:nvPr/>
        </p:nvGrpSpPr>
        <p:grpSpPr bwMode="auto">
          <a:xfrm>
            <a:off x="6481763" y="2917825"/>
            <a:ext cx="765175" cy="396875"/>
            <a:chOff x="3321" y="2309"/>
            <a:chExt cx="482" cy="250"/>
          </a:xfrm>
        </p:grpSpPr>
        <p:sp>
          <p:nvSpPr>
            <p:cNvPr id="36890" name="Line 22"/>
            <p:cNvSpPr>
              <a:spLocks noChangeShapeType="1"/>
            </p:cNvSpPr>
            <p:nvPr/>
          </p:nvSpPr>
          <p:spPr bwMode="auto">
            <a:xfrm>
              <a:off x="3321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23"/>
            <p:cNvSpPr txBox="1">
              <a:spLocks noChangeArrowheads="1"/>
            </p:cNvSpPr>
            <p:nvPr/>
          </p:nvSpPr>
          <p:spPr bwMode="auto">
            <a:xfrm>
              <a:off x="338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A5</a:t>
              </a:r>
            </a:p>
          </p:txBody>
        </p:sp>
      </p:grpSp>
      <p:sp>
        <p:nvSpPr>
          <p:cNvPr id="36883" name="Freeform 24"/>
          <p:cNvSpPr>
            <a:spLocks/>
          </p:cNvSpPr>
          <p:nvPr/>
        </p:nvSpPr>
        <p:spPr bwMode="auto">
          <a:xfrm>
            <a:off x="4914900" y="3427413"/>
            <a:ext cx="1230313" cy="633412"/>
          </a:xfrm>
          <a:custGeom>
            <a:avLst/>
            <a:gdLst>
              <a:gd name="T0" fmla="*/ 0 w 775"/>
              <a:gd name="T1" fmla="*/ 2147483646 h 399"/>
              <a:gd name="T2" fmla="*/ 2147483646 w 775"/>
              <a:gd name="T3" fmla="*/ 2147483646 h 399"/>
              <a:gd name="T4" fmla="*/ 2147483646 w 775"/>
              <a:gd name="T5" fmla="*/ 0 h 399"/>
              <a:gd name="T6" fmla="*/ 0 60000 65536"/>
              <a:gd name="T7" fmla="*/ 0 60000 65536"/>
              <a:gd name="T8" fmla="*/ 0 60000 65536"/>
              <a:gd name="T9" fmla="*/ 0 w 775"/>
              <a:gd name="T10" fmla="*/ 0 h 399"/>
              <a:gd name="T11" fmla="*/ 775 w 775"/>
              <a:gd name="T12" fmla="*/ 399 h 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5" h="399">
                <a:moveTo>
                  <a:pt x="0" y="397"/>
                </a:moveTo>
                <a:lnTo>
                  <a:pt x="499" y="399"/>
                </a:lnTo>
                <a:lnTo>
                  <a:pt x="775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25"/>
          <p:cNvSpPr txBox="1">
            <a:spLocks noChangeArrowheads="1"/>
          </p:cNvSpPr>
          <p:nvPr/>
        </p:nvSpPr>
        <p:spPr bwMode="auto">
          <a:xfrm>
            <a:off x="5019675" y="36957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B3</a:t>
            </a:r>
          </a:p>
        </p:txBody>
      </p:sp>
      <p:sp>
        <p:nvSpPr>
          <p:cNvPr id="36885" name="Freeform 26"/>
          <p:cNvSpPr>
            <a:spLocks/>
          </p:cNvSpPr>
          <p:nvPr/>
        </p:nvSpPr>
        <p:spPr bwMode="auto">
          <a:xfrm>
            <a:off x="6473825" y="3443288"/>
            <a:ext cx="1220788" cy="606425"/>
          </a:xfrm>
          <a:custGeom>
            <a:avLst/>
            <a:gdLst>
              <a:gd name="T0" fmla="*/ 0 w 769"/>
              <a:gd name="T1" fmla="*/ 0 h 382"/>
              <a:gd name="T2" fmla="*/ 2147483646 w 769"/>
              <a:gd name="T3" fmla="*/ 2147483646 h 382"/>
              <a:gd name="T4" fmla="*/ 2147483646 w 769"/>
              <a:gd name="T5" fmla="*/ 2147483646 h 382"/>
              <a:gd name="T6" fmla="*/ 0 60000 65536"/>
              <a:gd name="T7" fmla="*/ 0 60000 65536"/>
              <a:gd name="T8" fmla="*/ 0 60000 65536"/>
              <a:gd name="T9" fmla="*/ 0 w 769"/>
              <a:gd name="T10" fmla="*/ 0 h 382"/>
              <a:gd name="T11" fmla="*/ 769 w 769"/>
              <a:gd name="T12" fmla="*/ 382 h 3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9" h="382">
                <a:moveTo>
                  <a:pt x="0" y="0"/>
                </a:moveTo>
                <a:lnTo>
                  <a:pt x="258" y="382"/>
                </a:lnTo>
                <a:lnTo>
                  <a:pt x="769" y="38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7"/>
          <p:cNvSpPr txBox="1">
            <a:spLocks noChangeArrowheads="1"/>
          </p:cNvSpPr>
          <p:nvPr/>
        </p:nvSpPr>
        <p:spPr bwMode="auto">
          <a:xfrm>
            <a:off x="7091363" y="3690938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B5</a:t>
            </a:r>
          </a:p>
        </p:txBody>
      </p:sp>
      <p:sp>
        <p:nvSpPr>
          <p:cNvPr id="36887" name="Text Box 28"/>
          <p:cNvSpPr txBox="1">
            <a:spLocks noChangeArrowheads="1"/>
          </p:cNvSpPr>
          <p:nvPr/>
        </p:nvSpPr>
        <p:spPr bwMode="auto">
          <a:xfrm>
            <a:off x="6305550" y="221456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24</a:t>
            </a:r>
          </a:p>
        </p:txBody>
      </p:sp>
      <p:sp>
        <p:nvSpPr>
          <p:cNvPr id="1322013" name="Text Box 29"/>
          <p:cNvSpPr txBox="1">
            <a:spLocks noChangeArrowheads="1"/>
          </p:cNvSpPr>
          <p:nvPr/>
        </p:nvSpPr>
        <p:spPr bwMode="auto">
          <a:xfrm>
            <a:off x="4189413" y="4551363"/>
            <a:ext cx="460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A5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B5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24</a:t>
            </a:r>
            <a:r>
              <a:rPr lang="en-US" altLang="en-US" sz="1000"/>
              <a:t> </a:t>
            </a:r>
            <a:r>
              <a:rPr lang="en-US" altLang="en-US" sz="2000"/>
              <a:t>-</a:t>
            </a:r>
            <a:r>
              <a:rPr lang="en-US" altLang="en-US" sz="1000"/>
              <a:t> </a:t>
            </a:r>
            <a:r>
              <a:rPr lang="en-US" altLang="en-US" sz="2000"/>
              <a:t>1.05A4</a:t>
            </a:r>
            <a:r>
              <a:rPr lang="en-US" altLang="en-US" sz="1000"/>
              <a:t> </a:t>
            </a:r>
            <a:r>
              <a:rPr lang="en-US" altLang="en-US" sz="2000"/>
              <a:t>-</a:t>
            </a:r>
            <a:r>
              <a:rPr lang="en-US" altLang="en-US" sz="1000"/>
              <a:t> </a:t>
            </a:r>
            <a:r>
              <a:rPr lang="en-US" altLang="en-US" sz="2000"/>
              <a:t>1.11B3 = 0</a:t>
            </a:r>
          </a:p>
        </p:txBody>
      </p:sp>
      <p:sp>
        <p:nvSpPr>
          <p:cNvPr id="1322014" name="Text Box 30"/>
          <p:cNvSpPr txBox="1">
            <a:spLocks noChangeArrowheads="1"/>
          </p:cNvSpPr>
          <p:nvPr/>
        </p:nvSpPr>
        <p:spPr bwMode="auto">
          <a:xfrm>
            <a:off x="4462463" y="5092700"/>
            <a:ext cx="4357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A5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B5</a:t>
            </a:r>
            <a:r>
              <a:rPr lang="en-US" altLang="en-US" sz="1000"/>
              <a:t> </a:t>
            </a:r>
            <a:r>
              <a:rPr lang="en-US" altLang="en-US" sz="2000"/>
              <a:t>-</a:t>
            </a:r>
            <a:r>
              <a:rPr lang="en-US" altLang="en-US" sz="1000"/>
              <a:t> </a:t>
            </a:r>
            <a:r>
              <a:rPr lang="en-US" altLang="en-US" sz="2000"/>
              <a:t>1.05A4</a:t>
            </a:r>
            <a:r>
              <a:rPr lang="en-US" altLang="en-US" sz="1000"/>
              <a:t> </a:t>
            </a:r>
            <a:r>
              <a:rPr lang="en-US" altLang="en-US" sz="2000"/>
              <a:t>-</a:t>
            </a:r>
            <a:r>
              <a:rPr lang="en-US" altLang="en-US" sz="1000"/>
              <a:t> </a:t>
            </a:r>
            <a:r>
              <a:rPr lang="en-US" altLang="en-US" sz="2000"/>
              <a:t>1.11B3 = -24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99" grpId="0"/>
      <p:bldP spid="1322013" grpId="0"/>
      <p:bldP spid="13220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490EA-1BF9-4C43-9FA0-09EC35F988C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All Balance Equations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885950"/>
            <a:ext cx="7958137" cy="3881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14350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603375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693988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784600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4875213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5965825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7056438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8147050" y="3517900"/>
            <a:ext cx="327025" cy="3444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37901" name="Freeform 12"/>
          <p:cNvSpPr>
            <a:spLocks/>
          </p:cNvSpPr>
          <p:nvPr/>
        </p:nvSpPr>
        <p:spPr bwMode="auto">
          <a:xfrm>
            <a:off x="828675" y="3851275"/>
            <a:ext cx="7305675" cy="1763713"/>
          </a:xfrm>
          <a:custGeom>
            <a:avLst/>
            <a:gdLst>
              <a:gd name="T0" fmla="*/ 0 w 4602"/>
              <a:gd name="T1" fmla="*/ 0 h 1111"/>
              <a:gd name="T2" fmla="*/ 2147483646 w 4602"/>
              <a:gd name="T3" fmla="*/ 2147483646 h 1111"/>
              <a:gd name="T4" fmla="*/ 2147483646 w 4602"/>
              <a:gd name="T5" fmla="*/ 2147483646 h 1111"/>
              <a:gd name="T6" fmla="*/ 2147483646 w 4602"/>
              <a:gd name="T7" fmla="*/ 0 h 1111"/>
              <a:gd name="T8" fmla="*/ 0 60000 65536"/>
              <a:gd name="T9" fmla="*/ 0 60000 65536"/>
              <a:gd name="T10" fmla="*/ 0 60000 65536"/>
              <a:gd name="T11" fmla="*/ 0 60000 65536"/>
              <a:gd name="T12" fmla="*/ 0 w 4602"/>
              <a:gd name="T13" fmla="*/ 0 h 1111"/>
              <a:gd name="T14" fmla="*/ 4602 w 4602"/>
              <a:gd name="T15" fmla="*/ 1111 h 11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2" h="1111">
                <a:moveTo>
                  <a:pt x="0" y="0"/>
                </a:moveTo>
                <a:lnTo>
                  <a:pt x="341" y="1111"/>
                </a:lnTo>
                <a:lnTo>
                  <a:pt x="4155" y="1111"/>
                </a:lnTo>
                <a:lnTo>
                  <a:pt x="4602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V="1">
            <a:off x="5035550" y="2871788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 flipV="1">
            <a:off x="6140450" y="2874963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 flipV="1">
            <a:off x="7223125" y="2874963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V="1">
            <a:off x="8323263" y="2874963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6" name="Group 17"/>
          <p:cNvGrpSpPr>
            <a:grpSpLocks/>
          </p:cNvGrpSpPr>
          <p:nvPr/>
        </p:nvGrpSpPr>
        <p:grpSpPr bwMode="auto">
          <a:xfrm>
            <a:off x="846138" y="3336925"/>
            <a:ext cx="765175" cy="396875"/>
            <a:chOff x="574" y="2309"/>
            <a:chExt cx="482" cy="250"/>
          </a:xfrm>
        </p:grpSpPr>
        <p:sp>
          <p:nvSpPr>
            <p:cNvPr id="37947" name="Line 18"/>
            <p:cNvSpPr>
              <a:spLocks noChangeShapeType="1"/>
            </p:cNvSpPr>
            <p:nvPr/>
          </p:nvSpPr>
          <p:spPr bwMode="auto">
            <a:xfrm>
              <a:off x="574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8" name="Text Box 19"/>
            <p:cNvSpPr txBox="1">
              <a:spLocks noChangeArrowheads="1"/>
            </p:cNvSpPr>
            <p:nvPr/>
          </p:nvSpPr>
          <p:spPr bwMode="auto">
            <a:xfrm>
              <a:off x="62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A1</a:t>
              </a:r>
            </a:p>
          </p:txBody>
        </p:sp>
      </p:grpSp>
      <p:grpSp>
        <p:nvGrpSpPr>
          <p:cNvPr id="37907" name="Group 20"/>
          <p:cNvGrpSpPr>
            <a:grpSpLocks/>
          </p:cNvGrpSpPr>
          <p:nvPr/>
        </p:nvGrpSpPr>
        <p:grpSpPr bwMode="auto">
          <a:xfrm>
            <a:off x="1941513" y="3336925"/>
            <a:ext cx="765175" cy="396875"/>
            <a:chOff x="1264" y="2309"/>
            <a:chExt cx="482" cy="250"/>
          </a:xfrm>
        </p:grpSpPr>
        <p:sp>
          <p:nvSpPr>
            <p:cNvPr id="37945" name="Line 21"/>
            <p:cNvSpPr>
              <a:spLocks noChangeShapeType="1"/>
            </p:cNvSpPr>
            <p:nvPr/>
          </p:nvSpPr>
          <p:spPr bwMode="auto">
            <a:xfrm>
              <a:off x="1264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6" name="Text Box 22"/>
            <p:cNvSpPr txBox="1">
              <a:spLocks noChangeArrowheads="1"/>
            </p:cNvSpPr>
            <p:nvPr/>
          </p:nvSpPr>
          <p:spPr bwMode="auto">
            <a:xfrm>
              <a:off x="131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A2</a:t>
              </a:r>
            </a:p>
          </p:txBody>
        </p:sp>
      </p:grpSp>
      <p:grpSp>
        <p:nvGrpSpPr>
          <p:cNvPr id="37908" name="Group 23"/>
          <p:cNvGrpSpPr>
            <a:grpSpLocks/>
          </p:cNvGrpSpPr>
          <p:nvPr/>
        </p:nvGrpSpPr>
        <p:grpSpPr bwMode="auto">
          <a:xfrm>
            <a:off x="3032125" y="3336925"/>
            <a:ext cx="765175" cy="396875"/>
            <a:chOff x="1951" y="2309"/>
            <a:chExt cx="482" cy="250"/>
          </a:xfrm>
        </p:grpSpPr>
        <p:sp>
          <p:nvSpPr>
            <p:cNvPr id="37943" name="Line 24"/>
            <p:cNvSpPr>
              <a:spLocks noChangeShapeType="1"/>
            </p:cNvSpPr>
            <p:nvPr/>
          </p:nvSpPr>
          <p:spPr bwMode="auto">
            <a:xfrm>
              <a:off x="1951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4" name="Text Box 25"/>
            <p:cNvSpPr txBox="1">
              <a:spLocks noChangeArrowheads="1"/>
            </p:cNvSpPr>
            <p:nvPr/>
          </p:nvSpPr>
          <p:spPr bwMode="auto">
            <a:xfrm>
              <a:off x="200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A3</a:t>
              </a:r>
            </a:p>
          </p:txBody>
        </p:sp>
      </p:grpSp>
      <p:grpSp>
        <p:nvGrpSpPr>
          <p:cNvPr id="37909" name="Group 26"/>
          <p:cNvGrpSpPr>
            <a:grpSpLocks/>
          </p:cNvGrpSpPr>
          <p:nvPr/>
        </p:nvGrpSpPr>
        <p:grpSpPr bwMode="auto">
          <a:xfrm>
            <a:off x="4124325" y="3336925"/>
            <a:ext cx="765175" cy="396875"/>
            <a:chOff x="2639" y="2309"/>
            <a:chExt cx="482" cy="250"/>
          </a:xfrm>
        </p:grpSpPr>
        <p:sp>
          <p:nvSpPr>
            <p:cNvPr id="37941" name="Line 27"/>
            <p:cNvSpPr>
              <a:spLocks noChangeShapeType="1"/>
            </p:cNvSpPr>
            <p:nvPr/>
          </p:nvSpPr>
          <p:spPr bwMode="auto">
            <a:xfrm>
              <a:off x="2639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2" name="Text Box 28"/>
            <p:cNvSpPr txBox="1">
              <a:spLocks noChangeArrowheads="1"/>
            </p:cNvSpPr>
            <p:nvPr/>
          </p:nvSpPr>
          <p:spPr bwMode="auto">
            <a:xfrm>
              <a:off x="269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A4</a:t>
              </a:r>
            </a:p>
          </p:txBody>
        </p:sp>
      </p:grpSp>
      <p:grpSp>
        <p:nvGrpSpPr>
          <p:cNvPr id="37910" name="Group 29"/>
          <p:cNvGrpSpPr>
            <a:grpSpLocks/>
          </p:cNvGrpSpPr>
          <p:nvPr/>
        </p:nvGrpSpPr>
        <p:grpSpPr bwMode="auto">
          <a:xfrm>
            <a:off x="5207000" y="3336925"/>
            <a:ext cx="765175" cy="396875"/>
            <a:chOff x="3321" y="2309"/>
            <a:chExt cx="482" cy="250"/>
          </a:xfrm>
        </p:grpSpPr>
        <p:sp>
          <p:nvSpPr>
            <p:cNvPr id="37939" name="Line 30"/>
            <p:cNvSpPr>
              <a:spLocks noChangeShapeType="1"/>
            </p:cNvSpPr>
            <p:nvPr/>
          </p:nvSpPr>
          <p:spPr bwMode="auto">
            <a:xfrm>
              <a:off x="3321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0" name="Text Box 31"/>
            <p:cNvSpPr txBox="1">
              <a:spLocks noChangeArrowheads="1"/>
            </p:cNvSpPr>
            <p:nvPr/>
          </p:nvSpPr>
          <p:spPr bwMode="auto">
            <a:xfrm>
              <a:off x="338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A5</a:t>
              </a:r>
            </a:p>
          </p:txBody>
        </p:sp>
      </p:grpSp>
      <p:grpSp>
        <p:nvGrpSpPr>
          <p:cNvPr id="37911" name="Group 32"/>
          <p:cNvGrpSpPr>
            <a:grpSpLocks/>
          </p:cNvGrpSpPr>
          <p:nvPr/>
        </p:nvGrpSpPr>
        <p:grpSpPr bwMode="auto">
          <a:xfrm>
            <a:off x="6308725" y="3336925"/>
            <a:ext cx="765175" cy="396875"/>
            <a:chOff x="4015" y="2309"/>
            <a:chExt cx="482" cy="250"/>
          </a:xfrm>
        </p:grpSpPr>
        <p:sp>
          <p:nvSpPr>
            <p:cNvPr id="37937" name="Line 33"/>
            <p:cNvSpPr>
              <a:spLocks noChangeShapeType="1"/>
            </p:cNvSpPr>
            <p:nvPr/>
          </p:nvSpPr>
          <p:spPr bwMode="auto">
            <a:xfrm>
              <a:off x="4015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Text Box 34"/>
            <p:cNvSpPr txBox="1">
              <a:spLocks noChangeArrowheads="1"/>
            </p:cNvSpPr>
            <p:nvPr/>
          </p:nvSpPr>
          <p:spPr bwMode="auto">
            <a:xfrm>
              <a:off x="407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A6</a:t>
              </a:r>
            </a:p>
          </p:txBody>
        </p:sp>
      </p:grpSp>
      <p:grpSp>
        <p:nvGrpSpPr>
          <p:cNvPr id="37912" name="Group 35"/>
          <p:cNvGrpSpPr>
            <a:grpSpLocks/>
          </p:cNvGrpSpPr>
          <p:nvPr/>
        </p:nvGrpSpPr>
        <p:grpSpPr bwMode="auto">
          <a:xfrm>
            <a:off x="7389813" y="3336925"/>
            <a:ext cx="765175" cy="396875"/>
            <a:chOff x="4696" y="2309"/>
            <a:chExt cx="482" cy="250"/>
          </a:xfrm>
        </p:grpSpPr>
        <p:sp>
          <p:nvSpPr>
            <p:cNvPr id="37935" name="Line 36"/>
            <p:cNvSpPr>
              <a:spLocks noChangeShapeType="1"/>
            </p:cNvSpPr>
            <p:nvPr/>
          </p:nvSpPr>
          <p:spPr bwMode="auto">
            <a:xfrm>
              <a:off x="4696" y="2529"/>
              <a:ext cx="4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Text Box 37"/>
            <p:cNvSpPr txBox="1">
              <a:spLocks noChangeArrowheads="1"/>
            </p:cNvSpPr>
            <p:nvPr/>
          </p:nvSpPr>
          <p:spPr bwMode="auto">
            <a:xfrm>
              <a:off x="4762" y="2309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A7</a:t>
              </a:r>
            </a:p>
          </p:txBody>
        </p:sp>
      </p:grpSp>
      <p:grpSp>
        <p:nvGrpSpPr>
          <p:cNvPr id="37913" name="Group 38"/>
          <p:cNvGrpSpPr>
            <a:grpSpLocks/>
          </p:cNvGrpSpPr>
          <p:nvPr/>
        </p:nvGrpSpPr>
        <p:grpSpPr bwMode="auto">
          <a:xfrm>
            <a:off x="838200" y="3824288"/>
            <a:ext cx="1846263" cy="666750"/>
            <a:chOff x="569" y="2616"/>
            <a:chExt cx="1163" cy="420"/>
          </a:xfrm>
        </p:grpSpPr>
        <p:sp>
          <p:nvSpPr>
            <p:cNvPr id="37933" name="Freeform 39"/>
            <p:cNvSpPr>
              <a:spLocks/>
            </p:cNvSpPr>
            <p:nvPr/>
          </p:nvSpPr>
          <p:spPr bwMode="auto">
            <a:xfrm>
              <a:off x="569" y="2616"/>
              <a:ext cx="1163" cy="399"/>
            </a:xfrm>
            <a:custGeom>
              <a:avLst/>
              <a:gdLst>
                <a:gd name="T0" fmla="*/ 0 w 1163"/>
                <a:gd name="T1" fmla="*/ 17 h 399"/>
                <a:gd name="T2" fmla="*/ 258 w 1163"/>
                <a:gd name="T3" fmla="*/ 399 h 399"/>
                <a:gd name="T4" fmla="*/ 887 w 1163"/>
                <a:gd name="T5" fmla="*/ 399 h 399"/>
                <a:gd name="T6" fmla="*/ 1163 w 1163"/>
                <a:gd name="T7" fmla="*/ 0 h 3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3"/>
                <a:gd name="T13" fmla="*/ 0 h 399"/>
                <a:gd name="T14" fmla="*/ 1163 w 1163"/>
                <a:gd name="T15" fmla="*/ 399 h 3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3" h="399">
                  <a:moveTo>
                    <a:pt x="0" y="17"/>
                  </a:moveTo>
                  <a:lnTo>
                    <a:pt x="258" y="399"/>
                  </a:lnTo>
                  <a:lnTo>
                    <a:pt x="887" y="399"/>
                  </a:lnTo>
                  <a:lnTo>
                    <a:pt x="11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Text Box 40"/>
            <p:cNvSpPr txBox="1">
              <a:spLocks noChangeArrowheads="1"/>
            </p:cNvSpPr>
            <p:nvPr/>
          </p:nvSpPr>
          <p:spPr bwMode="auto">
            <a:xfrm>
              <a:off x="957" y="2786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B1</a:t>
              </a:r>
            </a:p>
          </p:txBody>
        </p:sp>
      </p:grpSp>
      <p:grpSp>
        <p:nvGrpSpPr>
          <p:cNvPr id="37914" name="Group 41"/>
          <p:cNvGrpSpPr>
            <a:grpSpLocks/>
          </p:cNvGrpSpPr>
          <p:nvPr/>
        </p:nvGrpSpPr>
        <p:grpSpPr bwMode="auto">
          <a:xfrm>
            <a:off x="3024188" y="3846513"/>
            <a:ext cx="1846262" cy="674687"/>
            <a:chOff x="1946" y="2630"/>
            <a:chExt cx="1163" cy="425"/>
          </a:xfrm>
        </p:grpSpPr>
        <p:sp>
          <p:nvSpPr>
            <p:cNvPr id="37931" name="Freeform 42"/>
            <p:cNvSpPr>
              <a:spLocks/>
            </p:cNvSpPr>
            <p:nvPr/>
          </p:nvSpPr>
          <p:spPr bwMode="auto">
            <a:xfrm>
              <a:off x="1946" y="2630"/>
              <a:ext cx="1163" cy="399"/>
            </a:xfrm>
            <a:custGeom>
              <a:avLst/>
              <a:gdLst>
                <a:gd name="T0" fmla="*/ 0 w 1163"/>
                <a:gd name="T1" fmla="*/ 17 h 399"/>
                <a:gd name="T2" fmla="*/ 258 w 1163"/>
                <a:gd name="T3" fmla="*/ 399 h 399"/>
                <a:gd name="T4" fmla="*/ 887 w 1163"/>
                <a:gd name="T5" fmla="*/ 399 h 399"/>
                <a:gd name="T6" fmla="*/ 1163 w 1163"/>
                <a:gd name="T7" fmla="*/ 0 h 3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3"/>
                <a:gd name="T13" fmla="*/ 0 h 399"/>
                <a:gd name="T14" fmla="*/ 1163 w 1163"/>
                <a:gd name="T15" fmla="*/ 399 h 3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3" h="399">
                  <a:moveTo>
                    <a:pt x="0" y="17"/>
                  </a:moveTo>
                  <a:lnTo>
                    <a:pt x="258" y="399"/>
                  </a:lnTo>
                  <a:lnTo>
                    <a:pt x="887" y="399"/>
                  </a:lnTo>
                  <a:lnTo>
                    <a:pt x="11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Text Box 43"/>
            <p:cNvSpPr txBox="1">
              <a:spLocks noChangeArrowheads="1"/>
            </p:cNvSpPr>
            <p:nvPr/>
          </p:nvSpPr>
          <p:spPr bwMode="auto">
            <a:xfrm>
              <a:off x="2376" y="2805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B3</a:t>
              </a:r>
            </a:p>
          </p:txBody>
        </p:sp>
      </p:grpSp>
      <p:grpSp>
        <p:nvGrpSpPr>
          <p:cNvPr id="37915" name="Group 44"/>
          <p:cNvGrpSpPr>
            <a:grpSpLocks/>
          </p:cNvGrpSpPr>
          <p:nvPr/>
        </p:nvGrpSpPr>
        <p:grpSpPr bwMode="auto">
          <a:xfrm>
            <a:off x="5199063" y="3835400"/>
            <a:ext cx="1846262" cy="671513"/>
            <a:chOff x="3316" y="2623"/>
            <a:chExt cx="1163" cy="423"/>
          </a:xfrm>
        </p:grpSpPr>
        <p:sp>
          <p:nvSpPr>
            <p:cNvPr id="37929" name="Freeform 45"/>
            <p:cNvSpPr>
              <a:spLocks/>
            </p:cNvSpPr>
            <p:nvPr/>
          </p:nvSpPr>
          <p:spPr bwMode="auto">
            <a:xfrm>
              <a:off x="3316" y="2623"/>
              <a:ext cx="1163" cy="399"/>
            </a:xfrm>
            <a:custGeom>
              <a:avLst/>
              <a:gdLst>
                <a:gd name="T0" fmla="*/ 0 w 1163"/>
                <a:gd name="T1" fmla="*/ 17 h 399"/>
                <a:gd name="T2" fmla="*/ 258 w 1163"/>
                <a:gd name="T3" fmla="*/ 399 h 399"/>
                <a:gd name="T4" fmla="*/ 887 w 1163"/>
                <a:gd name="T5" fmla="*/ 399 h 399"/>
                <a:gd name="T6" fmla="*/ 1163 w 1163"/>
                <a:gd name="T7" fmla="*/ 0 h 3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3"/>
                <a:gd name="T13" fmla="*/ 0 h 399"/>
                <a:gd name="T14" fmla="*/ 1163 w 1163"/>
                <a:gd name="T15" fmla="*/ 399 h 3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3" h="399">
                  <a:moveTo>
                    <a:pt x="0" y="17"/>
                  </a:moveTo>
                  <a:lnTo>
                    <a:pt x="258" y="399"/>
                  </a:lnTo>
                  <a:lnTo>
                    <a:pt x="887" y="399"/>
                  </a:lnTo>
                  <a:lnTo>
                    <a:pt x="116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Text Box 46"/>
            <p:cNvSpPr txBox="1">
              <a:spLocks noChangeArrowheads="1"/>
            </p:cNvSpPr>
            <p:nvPr/>
          </p:nvSpPr>
          <p:spPr bwMode="auto">
            <a:xfrm>
              <a:off x="3758" y="2796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B5</a:t>
              </a:r>
            </a:p>
          </p:txBody>
        </p:sp>
      </p:grpSp>
      <p:grpSp>
        <p:nvGrpSpPr>
          <p:cNvPr id="37916" name="Group 47"/>
          <p:cNvGrpSpPr>
            <a:grpSpLocks/>
          </p:cNvGrpSpPr>
          <p:nvPr/>
        </p:nvGrpSpPr>
        <p:grpSpPr bwMode="auto">
          <a:xfrm>
            <a:off x="838200" y="3851275"/>
            <a:ext cx="2938463" cy="1222375"/>
            <a:chOff x="569" y="2633"/>
            <a:chExt cx="1851" cy="770"/>
          </a:xfrm>
        </p:grpSpPr>
        <p:sp>
          <p:nvSpPr>
            <p:cNvPr id="37927" name="Freeform 48"/>
            <p:cNvSpPr>
              <a:spLocks/>
            </p:cNvSpPr>
            <p:nvPr/>
          </p:nvSpPr>
          <p:spPr bwMode="auto">
            <a:xfrm>
              <a:off x="569" y="2633"/>
              <a:ext cx="1851" cy="747"/>
            </a:xfrm>
            <a:custGeom>
              <a:avLst/>
              <a:gdLst>
                <a:gd name="T0" fmla="*/ 0 w 1851"/>
                <a:gd name="T1" fmla="*/ 0 h 747"/>
                <a:gd name="T2" fmla="*/ 305 w 1851"/>
                <a:gd name="T3" fmla="*/ 747 h 747"/>
                <a:gd name="T4" fmla="*/ 1487 w 1851"/>
                <a:gd name="T5" fmla="*/ 747 h 747"/>
                <a:gd name="T6" fmla="*/ 1851 w 1851"/>
                <a:gd name="T7" fmla="*/ 6 h 7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1"/>
                <a:gd name="T13" fmla="*/ 0 h 747"/>
                <a:gd name="T14" fmla="*/ 1851 w 1851"/>
                <a:gd name="T15" fmla="*/ 747 h 7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1" h="747">
                  <a:moveTo>
                    <a:pt x="0" y="0"/>
                  </a:moveTo>
                  <a:lnTo>
                    <a:pt x="305" y="747"/>
                  </a:lnTo>
                  <a:lnTo>
                    <a:pt x="1487" y="747"/>
                  </a:lnTo>
                  <a:lnTo>
                    <a:pt x="1851" y="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Text Box 49"/>
            <p:cNvSpPr txBox="1">
              <a:spLocks noChangeArrowheads="1"/>
            </p:cNvSpPr>
            <p:nvPr/>
          </p:nvSpPr>
          <p:spPr bwMode="auto">
            <a:xfrm>
              <a:off x="1217" y="315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C1</a:t>
              </a:r>
            </a:p>
          </p:txBody>
        </p:sp>
      </p:grpSp>
      <p:grpSp>
        <p:nvGrpSpPr>
          <p:cNvPr id="37917" name="Group 50"/>
          <p:cNvGrpSpPr>
            <a:grpSpLocks/>
          </p:cNvGrpSpPr>
          <p:nvPr/>
        </p:nvGrpSpPr>
        <p:grpSpPr bwMode="auto">
          <a:xfrm>
            <a:off x="4116388" y="3854450"/>
            <a:ext cx="2938462" cy="1219200"/>
            <a:chOff x="2634" y="2635"/>
            <a:chExt cx="1851" cy="768"/>
          </a:xfrm>
        </p:grpSpPr>
        <p:sp>
          <p:nvSpPr>
            <p:cNvPr id="37925" name="Freeform 51"/>
            <p:cNvSpPr>
              <a:spLocks/>
            </p:cNvSpPr>
            <p:nvPr/>
          </p:nvSpPr>
          <p:spPr bwMode="auto">
            <a:xfrm>
              <a:off x="2634" y="2635"/>
              <a:ext cx="1851" cy="747"/>
            </a:xfrm>
            <a:custGeom>
              <a:avLst/>
              <a:gdLst>
                <a:gd name="T0" fmla="*/ 0 w 1851"/>
                <a:gd name="T1" fmla="*/ 0 h 747"/>
                <a:gd name="T2" fmla="*/ 305 w 1851"/>
                <a:gd name="T3" fmla="*/ 747 h 747"/>
                <a:gd name="T4" fmla="*/ 1487 w 1851"/>
                <a:gd name="T5" fmla="*/ 747 h 747"/>
                <a:gd name="T6" fmla="*/ 1851 w 1851"/>
                <a:gd name="T7" fmla="*/ 6 h 7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1"/>
                <a:gd name="T13" fmla="*/ 0 h 747"/>
                <a:gd name="T14" fmla="*/ 1851 w 1851"/>
                <a:gd name="T15" fmla="*/ 747 h 7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1" h="747">
                  <a:moveTo>
                    <a:pt x="0" y="0"/>
                  </a:moveTo>
                  <a:lnTo>
                    <a:pt x="305" y="747"/>
                  </a:lnTo>
                  <a:lnTo>
                    <a:pt x="1487" y="747"/>
                  </a:lnTo>
                  <a:lnTo>
                    <a:pt x="1851" y="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Text Box 52"/>
            <p:cNvSpPr txBox="1">
              <a:spLocks noChangeArrowheads="1"/>
            </p:cNvSpPr>
            <p:nvPr/>
          </p:nvSpPr>
          <p:spPr bwMode="auto">
            <a:xfrm>
              <a:off x="3369" y="315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C4</a:t>
              </a:r>
            </a:p>
          </p:txBody>
        </p:sp>
      </p:grpSp>
      <p:sp>
        <p:nvSpPr>
          <p:cNvPr id="37918" name="Text Box 53"/>
          <p:cNvSpPr txBox="1">
            <a:spLocks noChangeArrowheads="1"/>
          </p:cNvSpPr>
          <p:nvPr/>
        </p:nvSpPr>
        <p:spPr bwMode="auto">
          <a:xfrm>
            <a:off x="3984625" y="5227638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D1</a:t>
            </a:r>
          </a:p>
        </p:txBody>
      </p:sp>
      <p:sp>
        <p:nvSpPr>
          <p:cNvPr id="37919" name="Text Box 54"/>
          <p:cNvSpPr txBox="1">
            <a:spLocks noChangeArrowheads="1"/>
          </p:cNvSpPr>
          <p:nvPr/>
        </p:nvSpPr>
        <p:spPr bwMode="auto">
          <a:xfrm>
            <a:off x="5030788" y="263366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24</a:t>
            </a:r>
          </a:p>
        </p:txBody>
      </p:sp>
      <p:sp>
        <p:nvSpPr>
          <p:cNvPr id="37920" name="Text Box 55"/>
          <p:cNvSpPr txBox="1">
            <a:spLocks noChangeArrowheads="1"/>
          </p:cNvSpPr>
          <p:nvPr/>
        </p:nvSpPr>
        <p:spPr bwMode="auto">
          <a:xfrm>
            <a:off x="6140450" y="263366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26</a:t>
            </a:r>
          </a:p>
        </p:txBody>
      </p:sp>
      <p:sp>
        <p:nvSpPr>
          <p:cNvPr id="37921" name="Text Box 56"/>
          <p:cNvSpPr txBox="1">
            <a:spLocks noChangeArrowheads="1"/>
          </p:cNvSpPr>
          <p:nvPr/>
        </p:nvSpPr>
        <p:spPr bwMode="auto">
          <a:xfrm>
            <a:off x="7196138" y="263366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28</a:t>
            </a:r>
          </a:p>
        </p:txBody>
      </p:sp>
      <p:sp>
        <p:nvSpPr>
          <p:cNvPr id="37922" name="Text Box 57"/>
          <p:cNvSpPr txBox="1">
            <a:spLocks noChangeArrowheads="1"/>
          </p:cNvSpPr>
          <p:nvPr/>
        </p:nvSpPr>
        <p:spPr bwMode="auto">
          <a:xfrm>
            <a:off x="8335963" y="263366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30</a:t>
            </a:r>
          </a:p>
        </p:txBody>
      </p:sp>
      <p:sp>
        <p:nvSpPr>
          <p:cNvPr id="37923" name="Line 58"/>
          <p:cNvSpPr>
            <a:spLocks noChangeShapeType="1"/>
          </p:cNvSpPr>
          <p:nvPr/>
        </p:nvSpPr>
        <p:spPr bwMode="auto">
          <a:xfrm>
            <a:off x="671513" y="2825750"/>
            <a:ext cx="0" cy="681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Text Box 59"/>
          <p:cNvSpPr txBox="1">
            <a:spLocks noChangeArrowheads="1"/>
          </p:cNvSpPr>
          <p:nvPr/>
        </p:nvSpPr>
        <p:spPr bwMode="auto">
          <a:xfrm>
            <a:off x="663575" y="2600325"/>
            <a:ext cx="54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13B82B-B085-45AA-A01E-E00FEE0F1D2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in Excel</a:t>
            </a:r>
          </a:p>
        </p:txBody>
      </p:sp>
      <p:pic>
        <p:nvPicPr>
          <p:cNvPr id="3891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938" y="1651000"/>
            <a:ext cx="8672512" cy="47069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50AEB-D56E-41E8-B80A-77CFF6A4931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Happens If …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6113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return of C is increased to 18%?</a:t>
            </a:r>
          </a:p>
          <a:p>
            <a:pPr eaLnBrk="1" hangingPunct="1"/>
            <a:r>
              <a:rPr lang="en-US" altLang="en-US" smtClean="0"/>
              <a:t>the investments are available every year?</a:t>
            </a:r>
          </a:p>
          <a:p>
            <a:pPr eaLnBrk="1" hangingPunct="1"/>
            <a:r>
              <a:rPr lang="en-US" altLang="en-US" smtClean="0"/>
              <a:t>the investments are dedicated for different years: B to year 5, C to year 7 and D to year 8?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8B461-C421-498C-BC42-0CB06FD1A1A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143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Compare the Two Formulations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36713"/>
            <a:ext cx="8135937" cy="43291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balance equation formulation is always available.</a:t>
            </a:r>
          </a:p>
          <a:p>
            <a:pPr eaLnBrk="1" hangingPunct="1"/>
            <a:r>
              <a:rPr lang="en-US" altLang="en-US" sz="2400" smtClean="0"/>
              <a:t>The rectangular formulation is more convenient, but only a few problems have this formulation.</a:t>
            </a:r>
          </a:p>
          <a:p>
            <a:pPr eaLnBrk="1" hangingPunct="1"/>
            <a:r>
              <a:rPr lang="en-US" altLang="en-US" sz="2400" smtClean="0"/>
              <a:t>When both exist, they are essentially equivalent.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What is the balance equation formulation of the transportation model?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smtClean="0"/>
              <a:t>Does the tuition problem have a rectangular layout?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73EA4-F2B9-4452-8F6E-8F8CA1C4463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66675"/>
            <a:ext cx="7789863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5: Multiperiod Production Planning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1627188"/>
            <a:ext cx="7977188" cy="43116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Sailco manufactures sailboats</a:t>
            </a:r>
          </a:p>
          <a:p>
            <a:pPr eaLnBrk="1" hangingPunct="1"/>
            <a:r>
              <a:rPr lang="en-US" altLang="en-US" sz="2000" smtClean="0"/>
              <a:t>Demand for the next 4 months (must be met)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At the beginning of month 1, has 10 boats in inventory</a:t>
            </a:r>
          </a:p>
          <a:p>
            <a:pPr eaLnBrk="1" hangingPunct="1"/>
            <a:r>
              <a:rPr lang="en-US" altLang="en-US" sz="2000" smtClean="0"/>
              <a:t>In each month, can produce up to 40 boats with regular-time labor at $400 per boat</a:t>
            </a:r>
          </a:p>
          <a:p>
            <a:pPr eaLnBrk="1" hangingPunct="1"/>
            <a:r>
              <a:rPr lang="en-US" altLang="en-US" sz="2000" smtClean="0"/>
              <a:t>Can produce any amount with overtime labor at $450 per boat</a:t>
            </a:r>
          </a:p>
          <a:p>
            <a:pPr eaLnBrk="1" hangingPunct="1"/>
            <a:r>
              <a:rPr lang="en-US" altLang="en-US" sz="2000" smtClean="0"/>
              <a:t>$20 to hold one boat in inventory at the end of a month</a:t>
            </a:r>
          </a:p>
          <a:p>
            <a:pPr eaLnBrk="1" hangingPunct="1"/>
            <a:r>
              <a:rPr lang="en-US" altLang="en-US" sz="2000" i="1" smtClean="0"/>
              <a:t>What is the minimum cost to meet the demand?</a:t>
            </a:r>
          </a:p>
        </p:txBody>
      </p:sp>
      <p:graphicFrame>
        <p:nvGraphicFramePr>
          <p:cNvPr id="1339396" name="Group 4"/>
          <p:cNvGraphicFramePr>
            <a:graphicFrameLocks noGrp="1"/>
          </p:cNvGraphicFramePr>
          <p:nvPr>
            <p:ph sz="quarter" idx="2"/>
          </p:nvPr>
        </p:nvGraphicFramePr>
        <p:xfrm>
          <a:off x="1238250" y="2473325"/>
          <a:ext cx="6215063" cy="792248"/>
        </p:xfrm>
        <a:graphic>
          <a:graphicData uri="http://schemas.openxmlformats.org/drawingml/2006/table">
            <a:tbl>
              <a:tblPr/>
              <a:tblGrid>
                <a:gridCol w="1655763"/>
                <a:gridCol w="1139825"/>
                <a:gridCol w="1139825"/>
                <a:gridCol w="1139825"/>
                <a:gridCol w="113982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Month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Demand</a:t>
                      </a:r>
                    </a:p>
                  </a:txBody>
                  <a:tcPr marT="45662" marB="4566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38864-DCA2-471A-B330-5468A2360A0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675" y="1624013"/>
            <a:ext cx="7993063" cy="45259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Flows on the arcs (decision variables)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Diagram</a:t>
            </a:r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2287588" y="429101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5116513" y="429101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3702050" y="42910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6530975" y="42910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1244600" y="4475163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4086225" y="4484688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5503863" y="4475163"/>
            <a:ext cx="1030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6910388" y="4492625"/>
            <a:ext cx="78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2670175" y="4484688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13"/>
          <p:cNvSpPr>
            <a:spLocks noChangeArrowheads="1"/>
          </p:cNvSpPr>
          <p:nvPr/>
        </p:nvSpPr>
        <p:spPr bwMode="auto">
          <a:xfrm>
            <a:off x="3344863" y="2765425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sp>
        <p:nvSpPr>
          <p:cNvPr id="43023" name="Oval 14"/>
          <p:cNvSpPr>
            <a:spLocks noChangeArrowheads="1"/>
          </p:cNvSpPr>
          <p:nvPr/>
        </p:nvSpPr>
        <p:spPr bwMode="auto">
          <a:xfrm>
            <a:off x="5487988" y="2749550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 flipH="1">
            <a:off x="2554288" y="3068638"/>
            <a:ext cx="849312" cy="124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6"/>
          <p:cNvSpPr>
            <a:spLocks noChangeShapeType="1"/>
          </p:cNvSpPr>
          <p:nvPr/>
        </p:nvSpPr>
        <p:spPr bwMode="auto">
          <a:xfrm>
            <a:off x="3575050" y="3130550"/>
            <a:ext cx="277813" cy="1157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3673475" y="3094038"/>
            <a:ext cx="1504950" cy="126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3709988" y="3005138"/>
            <a:ext cx="2841625" cy="138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19"/>
          <p:cNvSpPr>
            <a:spLocks noChangeShapeType="1"/>
          </p:cNvSpPr>
          <p:nvPr/>
        </p:nvSpPr>
        <p:spPr bwMode="auto">
          <a:xfrm>
            <a:off x="5770563" y="3095625"/>
            <a:ext cx="852487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0"/>
          <p:cNvSpPr>
            <a:spLocks noChangeShapeType="1"/>
          </p:cNvSpPr>
          <p:nvPr/>
        </p:nvSpPr>
        <p:spPr bwMode="auto">
          <a:xfrm flipH="1">
            <a:off x="5332413" y="3122613"/>
            <a:ext cx="285750" cy="1173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1"/>
          <p:cNvSpPr>
            <a:spLocks noChangeShapeType="1"/>
          </p:cNvSpPr>
          <p:nvPr/>
        </p:nvSpPr>
        <p:spPr bwMode="auto">
          <a:xfrm flipH="1">
            <a:off x="4003675" y="3051175"/>
            <a:ext cx="1525588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 flipH="1">
            <a:off x="2624138" y="2987675"/>
            <a:ext cx="2868612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2892425" y="4476750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I1</a:t>
            </a: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2614613" y="3249613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R1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4497388" y="2935288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V1</a:t>
            </a:r>
          </a:p>
        </p:txBody>
      </p:sp>
      <p:sp>
        <p:nvSpPr>
          <p:cNvPr id="43035" name="Text Box 26"/>
          <p:cNvSpPr txBox="1">
            <a:spLocks noChangeArrowheads="1"/>
          </p:cNvSpPr>
          <p:nvPr/>
        </p:nvSpPr>
        <p:spPr bwMode="auto">
          <a:xfrm>
            <a:off x="1395413" y="4449763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43036" name="Line 27"/>
          <p:cNvSpPr>
            <a:spLocks noChangeShapeType="1"/>
          </p:cNvSpPr>
          <p:nvPr/>
        </p:nvSpPr>
        <p:spPr bwMode="auto">
          <a:xfrm>
            <a:off x="2471738" y="4664075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28"/>
          <p:cNvSpPr>
            <a:spLocks noChangeShapeType="1"/>
          </p:cNvSpPr>
          <p:nvPr/>
        </p:nvSpPr>
        <p:spPr bwMode="auto">
          <a:xfrm>
            <a:off x="3897313" y="4664075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29"/>
          <p:cNvSpPr>
            <a:spLocks noChangeShapeType="1"/>
          </p:cNvSpPr>
          <p:nvPr/>
        </p:nvSpPr>
        <p:spPr bwMode="auto">
          <a:xfrm>
            <a:off x="5305425" y="4665663"/>
            <a:ext cx="0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30"/>
          <p:cNvSpPr>
            <a:spLocks noChangeShapeType="1"/>
          </p:cNvSpPr>
          <p:nvPr/>
        </p:nvSpPr>
        <p:spPr bwMode="auto">
          <a:xfrm>
            <a:off x="6721475" y="4662488"/>
            <a:ext cx="0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Text Box 31"/>
          <p:cNvSpPr txBox="1">
            <a:spLocks noChangeArrowheads="1"/>
          </p:cNvSpPr>
          <p:nvPr/>
        </p:nvSpPr>
        <p:spPr bwMode="auto">
          <a:xfrm>
            <a:off x="2416175" y="5211763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</a:t>
            </a:r>
          </a:p>
        </p:txBody>
      </p:sp>
      <p:sp>
        <p:nvSpPr>
          <p:cNvPr id="43041" name="Text Box 32"/>
          <p:cNvSpPr txBox="1">
            <a:spLocks noChangeArrowheads="1"/>
          </p:cNvSpPr>
          <p:nvPr/>
        </p:nvSpPr>
        <p:spPr bwMode="auto">
          <a:xfrm>
            <a:off x="3832225" y="5210175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60</a:t>
            </a:r>
          </a:p>
        </p:txBody>
      </p:sp>
      <p:sp>
        <p:nvSpPr>
          <p:cNvPr id="43042" name="Text Box 33"/>
          <p:cNvSpPr txBox="1">
            <a:spLocks noChangeArrowheads="1"/>
          </p:cNvSpPr>
          <p:nvPr/>
        </p:nvSpPr>
        <p:spPr bwMode="auto">
          <a:xfrm>
            <a:off x="5267325" y="5221288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75</a:t>
            </a:r>
          </a:p>
        </p:txBody>
      </p:sp>
      <p:sp>
        <p:nvSpPr>
          <p:cNvPr id="43043" name="Text Box 34"/>
          <p:cNvSpPr txBox="1">
            <a:spLocks noChangeArrowheads="1"/>
          </p:cNvSpPr>
          <p:nvPr/>
        </p:nvSpPr>
        <p:spPr bwMode="auto">
          <a:xfrm>
            <a:off x="6684963" y="5197475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25</a:t>
            </a:r>
          </a:p>
        </p:txBody>
      </p:sp>
      <p:sp>
        <p:nvSpPr>
          <p:cNvPr id="43044" name="Text Box 35"/>
          <p:cNvSpPr txBox="1">
            <a:spLocks noChangeArrowheads="1"/>
          </p:cNvSpPr>
          <p:nvPr/>
        </p:nvSpPr>
        <p:spPr bwMode="auto">
          <a:xfrm>
            <a:off x="6111875" y="3265488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V4</a:t>
            </a:r>
          </a:p>
        </p:txBody>
      </p:sp>
      <p:sp>
        <p:nvSpPr>
          <p:cNvPr id="43045" name="Text Box 36"/>
          <p:cNvSpPr txBox="1">
            <a:spLocks noChangeArrowheads="1"/>
          </p:cNvSpPr>
          <p:nvPr/>
        </p:nvSpPr>
        <p:spPr bwMode="auto">
          <a:xfrm>
            <a:off x="3176588" y="3284538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R2</a:t>
            </a:r>
          </a:p>
        </p:txBody>
      </p:sp>
      <p:sp>
        <p:nvSpPr>
          <p:cNvPr id="43046" name="Text Box 37"/>
          <p:cNvSpPr txBox="1">
            <a:spLocks noChangeArrowheads="1"/>
          </p:cNvSpPr>
          <p:nvPr/>
        </p:nvSpPr>
        <p:spPr bwMode="auto">
          <a:xfrm>
            <a:off x="4325938" y="4476750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70F7E-AB13-4D82-BE8A-1ED52C552D3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0" y="1693863"/>
            <a:ext cx="7958138" cy="51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Capacities (constraint parameters)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Diagram</a:t>
            </a:r>
          </a:p>
        </p:txBody>
      </p:sp>
      <p:sp>
        <p:nvSpPr>
          <p:cNvPr id="44037" name="Oval 4"/>
          <p:cNvSpPr>
            <a:spLocks noChangeArrowheads="1"/>
          </p:cNvSpPr>
          <p:nvPr/>
        </p:nvSpPr>
        <p:spPr bwMode="auto">
          <a:xfrm>
            <a:off x="2081213" y="429101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4910138" y="429101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3495675" y="42910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6324600" y="429101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038225" y="4475163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879850" y="4484688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5297488" y="4475163"/>
            <a:ext cx="1030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6704013" y="4492625"/>
            <a:ext cx="78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2463800" y="4484688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>
            <a:off x="3138488" y="2765425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sp>
        <p:nvSpPr>
          <p:cNvPr id="44047" name="Oval 14"/>
          <p:cNvSpPr>
            <a:spLocks noChangeArrowheads="1"/>
          </p:cNvSpPr>
          <p:nvPr/>
        </p:nvSpPr>
        <p:spPr bwMode="auto">
          <a:xfrm>
            <a:off x="5281613" y="2749550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 flipH="1">
            <a:off x="2347913" y="3068638"/>
            <a:ext cx="849312" cy="124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3341688" y="3148013"/>
            <a:ext cx="277812" cy="1157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3467100" y="3094038"/>
            <a:ext cx="1504950" cy="126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3503613" y="3005138"/>
            <a:ext cx="2841625" cy="138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564188" y="3095625"/>
            <a:ext cx="852487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 flipH="1">
            <a:off x="5126038" y="3122613"/>
            <a:ext cx="285750" cy="1173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 flipH="1">
            <a:off x="3797300" y="3051175"/>
            <a:ext cx="1525588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 flipH="1">
            <a:off x="2417763" y="2987675"/>
            <a:ext cx="2868612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2457450" y="3211513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</a:t>
            </a:r>
          </a:p>
        </p:txBody>
      </p:sp>
      <p:sp>
        <p:nvSpPr>
          <p:cNvPr id="44057" name="Line 24"/>
          <p:cNvSpPr>
            <a:spLocks noChangeShapeType="1"/>
          </p:cNvSpPr>
          <p:nvPr/>
        </p:nvSpPr>
        <p:spPr bwMode="auto">
          <a:xfrm>
            <a:off x="2265363" y="4664075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25"/>
          <p:cNvSpPr>
            <a:spLocks noChangeShapeType="1"/>
          </p:cNvSpPr>
          <p:nvPr/>
        </p:nvSpPr>
        <p:spPr bwMode="auto">
          <a:xfrm>
            <a:off x="3690938" y="4664075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26"/>
          <p:cNvSpPr>
            <a:spLocks noChangeShapeType="1"/>
          </p:cNvSpPr>
          <p:nvPr/>
        </p:nvSpPr>
        <p:spPr bwMode="auto">
          <a:xfrm>
            <a:off x="5099050" y="4665663"/>
            <a:ext cx="0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7"/>
          <p:cNvSpPr>
            <a:spLocks noChangeShapeType="1"/>
          </p:cNvSpPr>
          <p:nvPr/>
        </p:nvSpPr>
        <p:spPr bwMode="auto">
          <a:xfrm>
            <a:off x="6515100" y="4662488"/>
            <a:ext cx="0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8"/>
          <p:cNvSpPr txBox="1">
            <a:spLocks noChangeArrowheads="1"/>
          </p:cNvSpPr>
          <p:nvPr/>
        </p:nvSpPr>
        <p:spPr bwMode="auto">
          <a:xfrm>
            <a:off x="2970213" y="3340100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</a:t>
            </a: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3382963" y="3270250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</a:t>
            </a:r>
          </a:p>
        </p:txBody>
      </p:sp>
      <p:sp>
        <p:nvSpPr>
          <p:cNvPr id="44063" name="Text Box 30"/>
          <p:cNvSpPr txBox="1">
            <a:spLocks noChangeArrowheads="1"/>
          </p:cNvSpPr>
          <p:nvPr/>
        </p:nvSpPr>
        <p:spPr bwMode="auto">
          <a:xfrm>
            <a:off x="3717925" y="2882900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1F29D-DEF6-4300-97EA-D318DA586CE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8025" y="1712913"/>
            <a:ext cx="7958138" cy="51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Unit costs (objective parameters)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Diagram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2417763" y="4302125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5246688" y="4302125"/>
            <a:ext cx="373062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3832225" y="430212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6661150" y="430212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1374775" y="4486275"/>
            <a:ext cx="1030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4216400" y="4495800"/>
            <a:ext cx="1030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5634038" y="4486275"/>
            <a:ext cx="10302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7040563" y="4503738"/>
            <a:ext cx="7889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2800350" y="4495800"/>
            <a:ext cx="10302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3475038" y="277653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</a:t>
            </a:r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5618163" y="276066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 flipH="1">
            <a:off x="2684463" y="3079750"/>
            <a:ext cx="849312" cy="124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6"/>
          <p:cNvSpPr>
            <a:spLocks noChangeShapeType="1"/>
          </p:cNvSpPr>
          <p:nvPr/>
        </p:nvSpPr>
        <p:spPr bwMode="auto">
          <a:xfrm>
            <a:off x="3678238" y="3159125"/>
            <a:ext cx="277812" cy="1157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803650" y="3105150"/>
            <a:ext cx="1504950" cy="126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3840163" y="3016250"/>
            <a:ext cx="2841625" cy="138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5900738" y="3106738"/>
            <a:ext cx="852487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 flipH="1">
            <a:off x="5462588" y="3133725"/>
            <a:ext cx="285750" cy="1173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1"/>
          <p:cNvSpPr>
            <a:spLocks noChangeShapeType="1"/>
          </p:cNvSpPr>
          <p:nvPr/>
        </p:nvSpPr>
        <p:spPr bwMode="auto">
          <a:xfrm flipH="1">
            <a:off x="4133850" y="3062288"/>
            <a:ext cx="1525588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 flipH="1">
            <a:off x="2754313" y="2998788"/>
            <a:ext cx="2868612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Text Box 23"/>
          <p:cNvSpPr txBox="1">
            <a:spLocks noChangeArrowheads="1"/>
          </p:cNvSpPr>
          <p:nvPr/>
        </p:nvSpPr>
        <p:spPr bwMode="auto">
          <a:xfrm>
            <a:off x="2635250" y="3232150"/>
            <a:ext cx="67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400</a:t>
            </a:r>
          </a:p>
        </p:txBody>
      </p:sp>
      <p:sp>
        <p:nvSpPr>
          <p:cNvPr id="45081" name="Line 24"/>
          <p:cNvSpPr>
            <a:spLocks noChangeShapeType="1"/>
          </p:cNvSpPr>
          <p:nvPr/>
        </p:nvSpPr>
        <p:spPr bwMode="auto">
          <a:xfrm>
            <a:off x="2601913" y="4675188"/>
            <a:ext cx="1587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25"/>
          <p:cNvSpPr>
            <a:spLocks noChangeShapeType="1"/>
          </p:cNvSpPr>
          <p:nvPr/>
        </p:nvSpPr>
        <p:spPr bwMode="auto">
          <a:xfrm>
            <a:off x="4027488" y="4675188"/>
            <a:ext cx="1587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6"/>
          <p:cNvSpPr>
            <a:spLocks noChangeShapeType="1"/>
          </p:cNvSpPr>
          <p:nvPr/>
        </p:nvSpPr>
        <p:spPr bwMode="auto">
          <a:xfrm>
            <a:off x="5435600" y="4676775"/>
            <a:ext cx="1588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Line 27"/>
          <p:cNvSpPr>
            <a:spLocks noChangeShapeType="1"/>
          </p:cNvSpPr>
          <p:nvPr/>
        </p:nvSpPr>
        <p:spPr bwMode="auto">
          <a:xfrm>
            <a:off x="6851650" y="4673600"/>
            <a:ext cx="1588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Text Box 28"/>
          <p:cNvSpPr txBox="1">
            <a:spLocks noChangeArrowheads="1"/>
          </p:cNvSpPr>
          <p:nvPr/>
        </p:nvSpPr>
        <p:spPr bwMode="auto">
          <a:xfrm>
            <a:off x="3200400" y="3402013"/>
            <a:ext cx="67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400</a:t>
            </a:r>
          </a:p>
        </p:txBody>
      </p:sp>
      <p:sp>
        <p:nvSpPr>
          <p:cNvPr id="45086" name="Text Box 29"/>
          <p:cNvSpPr txBox="1">
            <a:spLocks noChangeArrowheads="1"/>
          </p:cNvSpPr>
          <p:nvPr/>
        </p:nvSpPr>
        <p:spPr bwMode="auto">
          <a:xfrm>
            <a:off x="3736975" y="3241675"/>
            <a:ext cx="67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400</a:t>
            </a:r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4078288" y="2881313"/>
            <a:ext cx="671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400</a:t>
            </a:r>
          </a:p>
        </p:txBody>
      </p:sp>
      <p:sp>
        <p:nvSpPr>
          <p:cNvPr id="45088" name="Text Box 31"/>
          <p:cNvSpPr txBox="1">
            <a:spLocks noChangeArrowheads="1"/>
          </p:cNvSpPr>
          <p:nvPr/>
        </p:nvSpPr>
        <p:spPr bwMode="auto">
          <a:xfrm>
            <a:off x="4659313" y="2908300"/>
            <a:ext cx="671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450</a:t>
            </a:r>
          </a:p>
        </p:txBody>
      </p:sp>
      <p:sp>
        <p:nvSpPr>
          <p:cNvPr id="45089" name="Text Box 32"/>
          <p:cNvSpPr txBox="1">
            <a:spLocks noChangeArrowheads="1"/>
          </p:cNvSpPr>
          <p:nvPr/>
        </p:nvSpPr>
        <p:spPr bwMode="auto">
          <a:xfrm>
            <a:off x="4981575" y="3222625"/>
            <a:ext cx="67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450</a:t>
            </a:r>
          </a:p>
        </p:txBody>
      </p:sp>
      <p:sp>
        <p:nvSpPr>
          <p:cNvPr id="45090" name="Text Box 33"/>
          <p:cNvSpPr txBox="1">
            <a:spLocks noChangeArrowheads="1"/>
          </p:cNvSpPr>
          <p:nvPr/>
        </p:nvSpPr>
        <p:spPr bwMode="auto">
          <a:xfrm>
            <a:off x="5476875" y="3446463"/>
            <a:ext cx="67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450</a:t>
            </a:r>
          </a:p>
        </p:txBody>
      </p:sp>
      <p:sp>
        <p:nvSpPr>
          <p:cNvPr id="45091" name="Text Box 34"/>
          <p:cNvSpPr txBox="1">
            <a:spLocks noChangeArrowheads="1"/>
          </p:cNvSpPr>
          <p:nvPr/>
        </p:nvSpPr>
        <p:spPr bwMode="auto">
          <a:xfrm>
            <a:off x="6111875" y="3241675"/>
            <a:ext cx="67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450</a:t>
            </a:r>
          </a:p>
        </p:txBody>
      </p:sp>
      <p:sp>
        <p:nvSpPr>
          <p:cNvPr id="45092" name="Text Box 35"/>
          <p:cNvSpPr txBox="1">
            <a:spLocks noChangeArrowheads="1"/>
          </p:cNvSpPr>
          <p:nvPr/>
        </p:nvSpPr>
        <p:spPr bwMode="auto">
          <a:xfrm>
            <a:off x="2965450" y="4486275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</a:p>
        </p:txBody>
      </p:sp>
      <p:sp>
        <p:nvSpPr>
          <p:cNvPr id="45093" name="Text Box 36"/>
          <p:cNvSpPr txBox="1">
            <a:spLocks noChangeArrowheads="1"/>
          </p:cNvSpPr>
          <p:nvPr/>
        </p:nvSpPr>
        <p:spPr bwMode="auto">
          <a:xfrm>
            <a:off x="4398963" y="4478338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</a:p>
        </p:txBody>
      </p:sp>
      <p:sp>
        <p:nvSpPr>
          <p:cNvPr id="45094" name="Text Box 37"/>
          <p:cNvSpPr txBox="1">
            <a:spLocks noChangeArrowheads="1"/>
          </p:cNvSpPr>
          <p:nvPr/>
        </p:nvSpPr>
        <p:spPr bwMode="auto">
          <a:xfrm>
            <a:off x="5843588" y="4460875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</a:p>
        </p:txBody>
      </p:sp>
      <p:sp>
        <p:nvSpPr>
          <p:cNvPr id="45095" name="Text Box 38"/>
          <p:cNvSpPr txBox="1">
            <a:spLocks noChangeArrowheads="1"/>
          </p:cNvSpPr>
          <p:nvPr/>
        </p:nvSpPr>
        <p:spPr bwMode="auto">
          <a:xfrm>
            <a:off x="7037388" y="4467225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88D84-17B8-4039-9E7C-ECEE0C2C969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61925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617663"/>
            <a:ext cx="7996237" cy="41529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Network</a:t>
            </a:r>
            <a:r>
              <a:rPr lang="en-US" altLang="en-US" sz="2400" smtClean="0"/>
              <a:t> is a collection of connected elements. For examples:</a:t>
            </a:r>
          </a:p>
          <a:p>
            <a:pPr lvl="1" eaLnBrk="1" hangingPunct="1"/>
            <a:r>
              <a:rPr lang="en-US" altLang="en-US" smtClean="0"/>
              <a:t>Factories, connected by delivery routes</a:t>
            </a:r>
          </a:p>
          <a:p>
            <a:pPr lvl="1" eaLnBrk="1" hangingPunct="1"/>
            <a:r>
              <a:rPr lang="en-US" altLang="en-US" smtClean="0"/>
              <a:t>Bank accounts, connected by electronic fund- transfer routes</a:t>
            </a:r>
          </a:p>
          <a:p>
            <a:pPr lvl="1" eaLnBrk="1" hangingPunct="1"/>
            <a:r>
              <a:rPr lang="en-US" altLang="en-US" smtClean="0"/>
              <a:t>People, connected by organizational reporting relationships</a:t>
            </a:r>
          </a:p>
          <a:p>
            <a:pPr eaLnBrk="1" hangingPunct="1"/>
            <a:r>
              <a:rPr lang="en-US" altLang="en-US" sz="2400" smtClean="0"/>
              <a:t>Elements shown as circles and boxes (or </a:t>
            </a:r>
            <a:r>
              <a:rPr lang="en-US" altLang="en-US" sz="2400" b="1" smtClean="0"/>
              <a:t>nodes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Connections shown as arrows (or </a:t>
            </a:r>
            <a:r>
              <a:rPr lang="en-US" altLang="en-US" sz="2400" b="1" smtClean="0"/>
              <a:t>arcs</a:t>
            </a:r>
            <a:r>
              <a:rPr lang="en-US" alt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88F97-D79D-42D4-A570-E0C8B6586C9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652588"/>
            <a:ext cx="7951787" cy="427355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Decision variables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/>
            <a:r>
              <a:rPr lang="en-US" altLang="en-US" sz="2400" b="1" smtClean="0"/>
              <a:t>Objective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smtClean="0"/>
              <a:t>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</a:p>
        </p:txBody>
      </p:sp>
      <p:sp>
        <p:nvSpPr>
          <p:cNvPr id="1343492" name="Text Box 4"/>
          <p:cNvSpPr txBox="1">
            <a:spLocks noChangeArrowheads="1"/>
          </p:cNvSpPr>
          <p:nvPr/>
        </p:nvSpPr>
        <p:spPr bwMode="auto">
          <a:xfrm>
            <a:off x="895350" y="2044700"/>
            <a:ext cx="684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Amounts of flows on the arcs: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  R1, V1, I1, R2, V2, I2, R3, V3, I3, R4, V4</a:t>
            </a:r>
          </a:p>
        </p:txBody>
      </p:sp>
      <p:sp>
        <p:nvSpPr>
          <p:cNvPr id="1343493" name="Text Box 5"/>
          <p:cNvSpPr txBox="1">
            <a:spLocks noChangeArrowheads="1"/>
          </p:cNvSpPr>
          <p:nvPr/>
        </p:nvSpPr>
        <p:spPr bwMode="auto">
          <a:xfrm>
            <a:off x="887413" y="3425825"/>
            <a:ext cx="74501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Minimize total cost of the flows in the network: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400</a:t>
            </a:r>
            <a:r>
              <a:rPr lang="en-US" altLang="en-US" sz="1000"/>
              <a:t> </a:t>
            </a:r>
            <a:r>
              <a:rPr lang="en-US" altLang="en-US" sz="2000"/>
              <a:t>R1 + 450</a:t>
            </a:r>
            <a:r>
              <a:rPr lang="en-US" altLang="en-US" sz="1000"/>
              <a:t> </a:t>
            </a:r>
            <a:r>
              <a:rPr lang="en-US" altLang="en-US" sz="2000"/>
              <a:t>V1 + 20</a:t>
            </a:r>
            <a:r>
              <a:rPr lang="en-US" altLang="en-US" sz="1000"/>
              <a:t> </a:t>
            </a:r>
            <a:r>
              <a:rPr lang="en-US" altLang="en-US" sz="2000"/>
              <a:t>I1 + 400</a:t>
            </a:r>
            <a:r>
              <a:rPr lang="en-US" altLang="en-US" sz="1000"/>
              <a:t> </a:t>
            </a:r>
            <a:r>
              <a:rPr lang="en-US" altLang="en-US" sz="2000"/>
              <a:t>R2 + 450</a:t>
            </a:r>
            <a:r>
              <a:rPr lang="en-US" altLang="en-US" sz="1000"/>
              <a:t> </a:t>
            </a:r>
            <a:r>
              <a:rPr lang="en-US" altLang="en-US" sz="2000"/>
              <a:t>V2 + 20</a:t>
            </a:r>
            <a:r>
              <a:rPr lang="en-US" altLang="en-US" sz="1000"/>
              <a:t> </a:t>
            </a:r>
            <a:r>
              <a:rPr lang="en-US" altLang="en-US" sz="2000"/>
              <a:t>I2 + …</a:t>
            </a:r>
            <a:endParaRPr lang="en-US" altLang="en-US" sz="2400"/>
          </a:p>
        </p:txBody>
      </p:sp>
      <p:sp>
        <p:nvSpPr>
          <p:cNvPr id="1343494" name="Text Box 6"/>
          <p:cNvSpPr txBox="1">
            <a:spLocks noChangeArrowheads="1"/>
          </p:cNvSpPr>
          <p:nvPr/>
        </p:nvSpPr>
        <p:spPr bwMode="auto">
          <a:xfrm>
            <a:off x="885825" y="4870450"/>
            <a:ext cx="7894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Capacity constraints: R1 &lt;= 40, R2 &lt;= 40, …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Non-negativity constraints: R1 &gt;= 0, V1 &gt;= 0, …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/>
              <a:t>Flow balance constraints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2" grpId="0"/>
      <p:bldP spid="1343493" grpId="0"/>
      <p:bldP spid="13434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32733-7706-46DA-9364-B03B6782814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214438" y="2455863"/>
            <a:ext cx="3087687" cy="25669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4865688" y="2468563"/>
            <a:ext cx="3087687" cy="25669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Balance Equations</a:t>
            </a:r>
          </a:p>
        </p:txBody>
      </p:sp>
      <p:sp>
        <p:nvSpPr>
          <p:cNvPr id="1344517" name="Text Box 5"/>
          <p:cNvSpPr txBox="1">
            <a:spLocks noChangeArrowheads="1"/>
          </p:cNvSpPr>
          <p:nvPr/>
        </p:nvSpPr>
        <p:spPr bwMode="auto">
          <a:xfrm>
            <a:off x="1041400" y="5160963"/>
            <a:ext cx="34274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I1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40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R1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V1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10</a:t>
            </a:r>
            <a:r>
              <a:rPr lang="en-US" altLang="en-US" sz="1000"/>
              <a:t> </a:t>
            </a:r>
            <a:r>
              <a:rPr lang="en-US" altLang="en-US" sz="2000"/>
              <a:t>=</a:t>
            </a:r>
            <a:r>
              <a:rPr lang="en-US" altLang="en-US" sz="1000"/>
              <a:t> </a:t>
            </a:r>
            <a:r>
              <a:rPr lang="en-US" altLang="en-US" sz="2000"/>
              <a:t>0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/>
              <a:t>I1 – R1 – V1 = -30</a:t>
            </a:r>
          </a:p>
        </p:txBody>
      </p:sp>
      <p:sp>
        <p:nvSpPr>
          <p:cNvPr id="47111" name="Oval 6"/>
          <p:cNvSpPr>
            <a:spLocks noChangeArrowheads="1"/>
          </p:cNvSpPr>
          <p:nvPr/>
        </p:nvSpPr>
        <p:spPr bwMode="auto">
          <a:xfrm>
            <a:off x="2520950" y="3646488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>
            <a:off x="1477963" y="3830638"/>
            <a:ext cx="1030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2903538" y="3840163"/>
            <a:ext cx="1030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H="1">
            <a:off x="2787650" y="2746375"/>
            <a:ext cx="430213" cy="922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3125788" y="3832225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I1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2587625" y="2722563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R1</a:t>
            </a: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1628775" y="3805238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2705100" y="40195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Text Box 14"/>
          <p:cNvSpPr txBox="1">
            <a:spLocks noChangeArrowheads="1"/>
          </p:cNvSpPr>
          <p:nvPr/>
        </p:nvSpPr>
        <p:spPr bwMode="auto">
          <a:xfrm>
            <a:off x="2649538" y="4567238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40</a:t>
            </a:r>
          </a:p>
        </p:txBody>
      </p:sp>
      <p:sp>
        <p:nvSpPr>
          <p:cNvPr id="47120" name="Oval 15"/>
          <p:cNvSpPr>
            <a:spLocks noChangeArrowheads="1"/>
          </p:cNvSpPr>
          <p:nvPr/>
        </p:nvSpPr>
        <p:spPr bwMode="auto">
          <a:xfrm>
            <a:off x="6169025" y="365760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>
            <a:off x="6553200" y="3851275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>
            <a:off x="5137150" y="3851275"/>
            <a:ext cx="1030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8"/>
          <p:cNvSpPr>
            <a:spLocks noChangeShapeType="1"/>
          </p:cNvSpPr>
          <p:nvPr/>
        </p:nvSpPr>
        <p:spPr bwMode="auto">
          <a:xfrm>
            <a:off x="6096000" y="2722563"/>
            <a:ext cx="223838" cy="931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19"/>
          <p:cNvSpPr>
            <a:spLocks noChangeShapeType="1"/>
          </p:cNvSpPr>
          <p:nvPr/>
        </p:nvSpPr>
        <p:spPr bwMode="auto">
          <a:xfrm flipH="1">
            <a:off x="6470650" y="2857500"/>
            <a:ext cx="1004888" cy="850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0"/>
          <p:cNvSpPr txBox="1">
            <a:spLocks noChangeArrowheads="1"/>
          </p:cNvSpPr>
          <p:nvPr/>
        </p:nvSpPr>
        <p:spPr bwMode="auto">
          <a:xfrm>
            <a:off x="5359400" y="3843338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I1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/>
        </p:nvSpPr>
        <p:spPr bwMode="auto">
          <a:xfrm>
            <a:off x="6810375" y="2697163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V2</a:t>
            </a:r>
          </a:p>
        </p:txBody>
      </p:sp>
      <p:sp>
        <p:nvSpPr>
          <p:cNvPr id="47127" name="Line 22"/>
          <p:cNvSpPr>
            <a:spLocks noChangeShapeType="1"/>
          </p:cNvSpPr>
          <p:nvPr/>
        </p:nvSpPr>
        <p:spPr bwMode="auto">
          <a:xfrm>
            <a:off x="6364288" y="4030663"/>
            <a:ext cx="0" cy="725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Text Box 23"/>
          <p:cNvSpPr txBox="1">
            <a:spLocks noChangeArrowheads="1"/>
          </p:cNvSpPr>
          <p:nvPr/>
        </p:nvSpPr>
        <p:spPr bwMode="auto">
          <a:xfrm>
            <a:off x="6299200" y="4576763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60</a:t>
            </a:r>
          </a:p>
        </p:txBody>
      </p:sp>
      <p:sp>
        <p:nvSpPr>
          <p:cNvPr id="47129" name="Text Box 24"/>
          <p:cNvSpPr txBox="1">
            <a:spLocks noChangeArrowheads="1"/>
          </p:cNvSpPr>
          <p:nvPr/>
        </p:nvSpPr>
        <p:spPr bwMode="auto">
          <a:xfrm>
            <a:off x="5643563" y="2651125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R2</a:t>
            </a:r>
          </a:p>
        </p:txBody>
      </p:sp>
      <p:sp>
        <p:nvSpPr>
          <p:cNvPr id="47130" name="Text Box 25"/>
          <p:cNvSpPr txBox="1">
            <a:spLocks noChangeArrowheads="1"/>
          </p:cNvSpPr>
          <p:nvPr/>
        </p:nvSpPr>
        <p:spPr bwMode="auto">
          <a:xfrm>
            <a:off x="6792913" y="3843338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I2</a:t>
            </a:r>
          </a:p>
        </p:txBody>
      </p:sp>
      <p:sp>
        <p:nvSpPr>
          <p:cNvPr id="47131" name="Text Box 26"/>
          <p:cNvSpPr txBox="1">
            <a:spLocks noChangeArrowheads="1"/>
          </p:cNvSpPr>
          <p:nvPr/>
        </p:nvSpPr>
        <p:spPr bwMode="auto">
          <a:xfrm>
            <a:off x="1722438" y="1819275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Month 1</a:t>
            </a:r>
          </a:p>
        </p:txBody>
      </p:sp>
      <p:sp>
        <p:nvSpPr>
          <p:cNvPr id="47132" name="Text Box 27"/>
          <p:cNvSpPr txBox="1">
            <a:spLocks noChangeArrowheads="1"/>
          </p:cNvSpPr>
          <p:nvPr/>
        </p:nvSpPr>
        <p:spPr bwMode="auto">
          <a:xfrm>
            <a:off x="5399088" y="180975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Month 2</a:t>
            </a:r>
          </a:p>
        </p:txBody>
      </p:sp>
      <p:sp>
        <p:nvSpPr>
          <p:cNvPr id="47133" name="Line 28"/>
          <p:cNvSpPr>
            <a:spLocks noChangeShapeType="1"/>
          </p:cNvSpPr>
          <p:nvPr/>
        </p:nvSpPr>
        <p:spPr bwMode="auto">
          <a:xfrm flipH="1">
            <a:off x="2832100" y="2789238"/>
            <a:ext cx="930275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Text Box 29"/>
          <p:cNvSpPr txBox="1">
            <a:spLocks noChangeArrowheads="1"/>
          </p:cNvSpPr>
          <p:nvPr/>
        </p:nvSpPr>
        <p:spPr bwMode="auto">
          <a:xfrm>
            <a:off x="3475038" y="2963863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V1</a:t>
            </a:r>
          </a:p>
        </p:txBody>
      </p:sp>
      <p:sp>
        <p:nvSpPr>
          <p:cNvPr id="1344542" name="Text Box 30"/>
          <p:cNvSpPr txBox="1">
            <a:spLocks noChangeArrowheads="1"/>
          </p:cNvSpPr>
          <p:nvPr/>
        </p:nvSpPr>
        <p:spPr bwMode="auto">
          <a:xfrm>
            <a:off x="4679950" y="5168900"/>
            <a:ext cx="34274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I2</a:t>
            </a:r>
            <a:r>
              <a:rPr lang="en-US" altLang="en-US" sz="1000"/>
              <a:t> </a:t>
            </a:r>
            <a:r>
              <a:rPr lang="en-US" altLang="en-US" sz="2000"/>
              <a:t>+</a:t>
            </a:r>
            <a:r>
              <a:rPr lang="en-US" altLang="en-US" sz="1000"/>
              <a:t> </a:t>
            </a:r>
            <a:r>
              <a:rPr lang="en-US" altLang="en-US" sz="2000"/>
              <a:t>60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R2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V2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I1</a:t>
            </a:r>
            <a:r>
              <a:rPr lang="en-US" altLang="en-US" sz="1000"/>
              <a:t> </a:t>
            </a:r>
            <a:r>
              <a:rPr lang="en-US" altLang="en-US" sz="2000"/>
              <a:t>=</a:t>
            </a:r>
            <a:r>
              <a:rPr lang="en-US" altLang="en-US" sz="1000"/>
              <a:t> </a:t>
            </a:r>
            <a:r>
              <a:rPr lang="en-US" altLang="en-US" sz="2000"/>
              <a:t>0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/>
              <a:t>I2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R2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V2</a:t>
            </a:r>
            <a:r>
              <a:rPr lang="en-US" altLang="en-US" sz="1000"/>
              <a:t> </a:t>
            </a:r>
            <a:r>
              <a:rPr lang="en-US" altLang="en-US" sz="2000"/>
              <a:t>–</a:t>
            </a:r>
            <a:r>
              <a:rPr lang="en-US" altLang="en-US" sz="1000"/>
              <a:t> </a:t>
            </a:r>
            <a:r>
              <a:rPr lang="en-US" altLang="en-US" sz="2000"/>
              <a:t>I1</a:t>
            </a:r>
            <a:r>
              <a:rPr lang="en-US" altLang="en-US" sz="1000"/>
              <a:t> </a:t>
            </a:r>
            <a:r>
              <a:rPr lang="en-US" altLang="en-US" sz="2000"/>
              <a:t>= -60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7" grpId="0"/>
      <p:bldP spid="13445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BC9C1-FA0B-461F-8C76-1F92A96CB39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Transportation Problem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47838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Transportation problem: Bonner Electronics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3128963" y="348456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</a:t>
            </a: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152775" y="4225925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3182938" y="497363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4756150" y="3001963"/>
            <a:ext cx="373063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4779963" y="3827463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4811713" y="4586288"/>
            <a:ext cx="373062" cy="373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4851400" y="5391150"/>
            <a:ext cx="373063" cy="373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3484563" y="3251200"/>
            <a:ext cx="1277937" cy="35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503613" y="3662363"/>
            <a:ext cx="1268412" cy="2984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3484563" y="3746500"/>
            <a:ext cx="135255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3455988" y="3792538"/>
            <a:ext cx="1419225" cy="1660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V="1">
            <a:off x="3465513" y="3279775"/>
            <a:ext cx="1316037" cy="10080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V="1">
            <a:off x="3503613" y="4054475"/>
            <a:ext cx="1258887" cy="260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3513138" y="4408488"/>
            <a:ext cx="1287462" cy="317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3484563" y="4538663"/>
            <a:ext cx="1362075" cy="9890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V="1">
            <a:off x="3484563" y="3335338"/>
            <a:ext cx="1325562" cy="1679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V="1">
            <a:off x="3522663" y="4100513"/>
            <a:ext cx="1277937" cy="952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 flipV="1">
            <a:off x="3549650" y="4800600"/>
            <a:ext cx="1270000" cy="317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3540125" y="5211763"/>
            <a:ext cx="1316038" cy="3730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647700" y="41021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Plants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5988050" y="4095750"/>
            <a:ext cx="217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Warehouses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2424113" y="3327400"/>
            <a:ext cx="709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2436813" y="4032250"/>
            <a:ext cx="709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2446338" y="4852988"/>
            <a:ext cx="709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5191125" y="2778125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7.5</a:t>
            </a:r>
          </a:p>
        </p:txBody>
      </p:sp>
      <p:sp>
        <p:nvSpPr>
          <p:cNvPr id="10270" name="Text Box 29"/>
          <p:cNvSpPr txBox="1">
            <a:spLocks noChangeArrowheads="1"/>
          </p:cNvSpPr>
          <p:nvPr/>
        </p:nvSpPr>
        <p:spPr bwMode="auto">
          <a:xfrm>
            <a:off x="5229225" y="3684588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8.5</a:t>
            </a:r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5248275" y="4476750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9.5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5246688" y="5249863"/>
            <a:ext cx="709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25875" y="3019425"/>
            <a:ext cx="592138" cy="2446338"/>
            <a:chOff x="2410" y="2010"/>
            <a:chExt cx="373" cy="1541"/>
          </a:xfrm>
        </p:grpSpPr>
        <p:sp>
          <p:nvSpPr>
            <p:cNvPr id="10279" name="Text Box 33"/>
            <p:cNvSpPr txBox="1">
              <a:spLocks noChangeArrowheads="1"/>
            </p:cNvSpPr>
            <p:nvPr/>
          </p:nvSpPr>
          <p:spPr bwMode="auto">
            <a:xfrm>
              <a:off x="2410" y="2010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?</a:t>
              </a:r>
            </a:p>
          </p:txBody>
        </p:sp>
        <p:sp>
          <p:nvSpPr>
            <p:cNvPr id="10280" name="Text Box 34"/>
            <p:cNvSpPr txBox="1">
              <a:spLocks noChangeArrowheads="1"/>
            </p:cNvSpPr>
            <p:nvPr/>
          </p:nvSpPr>
          <p:spPr bwMode="auto">
            <a:xfrm>
              <a:off x="2424" y="3263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?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814763" y="3025775"/>
            <a:ext cx="695325" cy="2724150"/>
            <a:chOff x="2498" y="1722"/>
            <a:chExt cx="438" cy="1716"/>
          </a:xfrm>
        </p:grpSpPr>
        <p:sp>
          <p:nvSpPr>
            <p:cNvPr id="10277" name="Text Box 36"/>
            <p:cNvSpPr txBox="1">
              <a:spLocks noChangeArrowheads="1"/>
            </p:cNvSpPr>
            <p:nvPr/>
          </p:nvSpPr>
          <p:spPr bwMode="auto">
            <a:xfrm>
              <a:off x="2498" y="1722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MA</a:t>
              </a:r>
            </a:p>
          </p:txBody>
        </p:sp>
        <p:sp>
          <p:nvSpPr>
            <p:cNvPr id="10278" name="Text Box 37"/>
            <p:cNvSpPr txBox="1">
              <a:spLocks noChangeArrowheads="1"/>
            </p:cNvSpPr>
            <p:nvPr/>
          </p:nvSpPr>
          <p:spPr bwMode="auto">
            <a:xfrm>
              <a:off x="2535" y="318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TD</a:t>
              </a:r>
            </a:p>
          </p:txBody>
        </p:sp>
      </p:grp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1500188" y="5372100"/>
            <a:ext cx="171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(Capacities)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5102225" y="5683250"/>
            <a:ext cx="223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(Requirements)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E3D161-EDB9-4465-82BB-40096A95AF6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890713"/>
            <a:ext cx="8013700" cy="3843337"/>
          </a:xfrm>
        </p:spPr>
        <p:txBody>
          <a:bodyPr/>
          <a:lstStyle/>
          <a:p>
            <a:pPr eaLnBrk="1" hangingPunct="1"/>
            <a:r>
              <a:rPr lang="en-US" altLang="en-US" smtClean="0"/>
              <a:t>For plants: (capacity)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For warehouses: (requirement)</a:t>
            </a:r>
          </a:p>
        </p:txBody>
      </p:sp>
      <p:sp>
        <p:nvSpPr>
          <p:cNvPr id="1315844" name="Text Box 4"/>
          <p:cNvSpPr txBox="1">
            <a:spLocks noChangeArrowheads="1"/>
          </p:cNvSpPr>
          <p:nvPr/>
        </p:nvSpPr>
        <p:spPr bwMode="auto">
          <a:xfrm>
            <a:off x="671513" y="2528888"/>
            <a:ext cx="6731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/>
            <a:r>
              <a:rPr lang="en-US" altLang="en-US"/>
              <a:t> MA + MB + MC + MD &lt;= 9</a:t>
            </a:r>
          </a:p>
          <a:p>
            <a:pPr lvl="1" eaLnBrk="1" hangingPunct="1"/>
            <a:r>
              <a:rPr lang="en-US" altLang="en-US"/>
              <a:t> …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15845" name="Text Box 5"/>
          <p:cNvSpPr txBox="1">
            <a:spLocks noChangeArrowheads="1"/>
          </p:cNvSpPr>
          <p:nvPr/>
        </p:nvSpPr>
        <p:spPr bwMode="auto">
          <a:xfrm>
            <a:off x="682625" y="4464050"/>
            <a:ext cx="6731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/>
            <a:r>
              <a:rPr lang="en-US" altLang="en-US"/>
              <a:t> MA + PA + TA &gt;= 7.5</a:t>
            </a:r>
          </a:p>
          <a:p>
            <a:pPr lvl="1" eaLnBrk="1" hangingPunct="1"/>
            <a:r>
              <a:rPr lang="en-US" altLang="en-US"/>
              <a:t> …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4" grpId="0"/>
      <p:bldP spid="13158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8BD5DD-1825-438B-B52F-74BCEAE1FCA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in Excel</a:t>
            </a:r>
          </a:p>
        </p:txBody>
      </p:sp>
      <p:pic>
        <p:nvPicPr>
          <p:cNvPr id="12292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4300" y="1341438"/>
            <a:ext cx="6403975" cy="5265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18592-5CF3-4A29-B90F-65F05B6D79B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Convention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835150"/>
            <a:ext cx="7958138" cy="3881438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Arrange parameters and decision variables in two rectangles, of the same size and same direction.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Arrange the constraints accordingly, in the most convenient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CD396B-C1BE-4D2F-B925-D710A10B8B0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5150" y="1743075"/>
            <a:ext cx="8089900" cy="34242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Example: Europa Auto Company</a:t>
            </a:r>
          </a:p>
          <a:p>
            <a:pPr eaLnBrk="1" hangingPunct="1"/>
            <a:r>
              <a:rPr lang="en-US" altLang="en-US" sz="2400" smtClean="0"/>
              <a:t>Six manufacturing plants</a:t>
            </a:r>
          </a:p>
          <a:p>
            <a:pPr eaLnBrk="1" hangingPunct="1"/>
            <a:r>
              <a:rPr lang="en-US" altLang="en-US" sz="2400" smtClean="0"/>
              <a:t>Six vehicle types to produce</a:t>
            </a:r>
          </a:p>
          <a:p>
            <a:pPr eaLnBrk="1" hangingPunct="1"/>
            <a:r>
              <a:rPr lang="en-US" altLang="en-US" sz="2400" smtClean="0"/>
              <a:t>Produce each vehicle at a unique plant</a:t>
            </a:r>
          </a:p>
          <a:p>
            <a:pPr eaLnBrk="1" hangingPunct="1"/>
            <a:r>
              <a:rPr lang="en-US" altLang="en-US" sz="2400" smtClean="0"/>
              <a:t>Annual cost table on next page</a:t>
            </a:r>
          </a:p>
          <a:p>
            <a:pPr eaLnBrk="1" hangingPunct="1"/>
            <a:r>
              <a:rPr lang="en-US" altLang="en-US" sz="2400" i="1" smtClean="0"/>
              <a:t>How to minimize the total cost of the assignment?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Assignment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310</TotalTime>
  <Pages>11</Pages>
  <Words>1613</Words>
  <Application>Microsoft Office PowerPoint</Application>
  <PresentationFormat>On-screen Show (4:3)</PresentationFormat>
  <Paragraphs>563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Times New Roman</vt:lpstr>
      <vt:lpstr>Verdana</vt:lpstr>
      <vt:lpstr>Wingdings</vt:lpstr>
      <vt:lpstr>Radial</vt:lpstr>
      <vt:lpstr>DSO-547: Spreadsheet-Based Business Modeling</vt:lpstr>
      <vt:lpstr>EXCEL Tip: Capture the Screen/Window</vt:lpstr>
      <vt:lpstr>Network Diagrams</vt:lpstr>
      <vt:lpstr>(Cont.)</vt:lpstr>
      <vt:lpstr>Example 1: Transportation Problem</vt:lpstr>
      <vt:lpstr>Constraints</vt:lpstr>
      <vt:lpstr>Layout in Excel</vt:lpstr>
      <vt:lpstr>Layout Convention</vt:lpstr>
      <vt:lpstr>Example 2: Assignment Problem</vt:lpstr>
      <vt:lpstr>(Cont.)</vt:lpstr>
      <vt:lpstr>Relationship with the Transportation Problem</vt:lpstr>
      <vt:lpstr>Network Diagram</vt:lpstr>
      <vt:lpstr>Layout in Excel</vt:lpstr>
      <vt:lpstr>Applications</vt:lpstr>
      <vt:lpstr>Standard Form of Networks: Using Flow Balance Equations</vt:lpstr>
      <vt:lpstr>Layout Conventions</vt:lpstr>
      <vt:lpstr>Example 3A: Oil Pipeline Network (Maximum Flow Problem)</vt:lpstr>
      <vt:lpstr>Oil Pipeline (cont.)</vt:lpstr>
      <vt:lpstr>Flow Balance Equations for Intermediate Nodes</vt:lpstr>
      <vt:lpstr>Flow Balance Equations for Source(s) and Sink(s)</vt:lpstr>
      <vt:lpstr>Example 3B: Oil Pipeline Network (Minimum Cost Problem)</vt:lpstr>
      <vt:lpstr>The model (cont.)</vt:lpstr>
      <vt:lpstr>Example 3C: Oil Pipeline Network (Shortest Path Problem)</vt:lpstr>
      <vt:lpstr>The Model</vt:lpstr>
      <vt:lpstr>Example 3D: Oil Pipeline Network (Maximum Profit Problem)</vt:lpstr>
      <vt:lpstr>The Model</vt:lpstr>
      <vt:lpstr>Example 3E: Oil Pipeline Network (Capacitated Min-Cost Problem)</vt:lpstr>
      <vt:lpstr>The Model</vt:lpstr>
      <vt:lpstr>Example 4: Tuition Expenses  (Flows with Yields)</vt:lpstr>
      <vt:lpstr>Flow Diagram</vt:lpstr>
      <vt:lpstr>Flow Balance Equations</vt:lpstr>
      <vt:lpstr>Write All Balance Equations</vt:lpstr>
      <vt:lpstr>Layout in Excel</vt:lpstr>
      <vt:lpstr>What Happens If … </vt:lpstr>
      <vt:lpstr>Compare the Two Formulations </vt:lpstr>
      <vt:lpstr>Example 5: Multiperiod Production Planning</vt:lpstr>
      <vt:lpstr>Flow Diagram</vt:lpstr>
      <vt:lpstr>Flow Diagram</vt:lpstr>
      <vt:lpstr>Flow Diagram</vt:lpstr>
      <vt:lpstr>The Model</vt:lpstr>
      <vt:lpstr>Flow Balance Equations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IOM-427: Spreadsheet-Based Business Modeling</dc:title>
  <dc:subject/>
  <dc:creator>Ochiumi, Hiroshi</dc:creator>
  <cp:keywords/>
  <dc:description/>
  <cp:lastModifiedBy>Ochiumi, Hiroshi</cp:lastModifiedBy>
  <cp:revision>417</cp:revision>
  <cp:lastPrinted>2001-03-15T14:22:47Z</cp:lastPrinted>
  <dcterms:created xsi:type="dcterms:W3CDTF">1997-08-21T21:46:56Z</dcterms:created>
  <dcterms:modified xsi:type="dcterms:W3CDTF">2019-09-05T20:03:13Z</dcterms:modified>
</cp:coreProperties>
</file>