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15"/>
  </p:notesMasterIdLst>
  <p:handoutMasterIdLst>
    <p:handoutMasterId r:id="rId16"/>
  </p:handoutMasterIdLst>
  <p:sldIdLst>
    <p:sldId id="425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112" d="100"/>
          <a:sy n="112" d="100"/>
        </p:scale>
        <p:origin x="102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6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8749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612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75F199-68BD-4CF3-9585-44A5EB3543A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0390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9B1577-3DA8-4D66-89F4-6F9CB09669D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104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FE6150-2587-4379-8BDD-2CCBA83F54E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021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399F0B-2120-4C95-9EFC-1C1A10FFF59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117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2F78C7-DDCF-4BC2-B1C9-63FD9B2DE8C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818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D6E850-2F38-41CE-8CFF-16771EE2838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089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6498E8-66BF-4938-A03A-E969BDB2999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987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C73C4-50F0-45DF-A2CA-995139C12C2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548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A30BCB-CB99-4FF2-9E0B-09182705C14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8594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B56AB8-9C3A-4758-A5E5-B84BB36EB84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297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860 w 4917"/>
                <a:gd name="T3" fmla="*/ 0 h 1000"/>
                <a:gd name="T4" fmla="*/ 6524 w 4917"/>
                <a:gd name="T5" fmla="*/ 664 h 1000"/>
                <a:gd name="T6" fmla="*/ 5861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E2CD12D4-00BD-4647-B8A7-D9BB835DCFEE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8A174-ECC4-4F16-BE45-76AFE5BE2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6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0DC2E-98CD-4F3F-93EC-7911F8C44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83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5500" y="1498600"/>
            <a:ext cx="3937000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5500" y="3835400"/>
            <a:ext cx="3937000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DAFB-FA91-47FC-A360-8645CCD8D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3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F5985-8E78-47DD-9035-7FFC240B3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3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9769F-63D2-4C44-8CCD-20D825ACC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42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2791A-C4CC-42FD-B1A9-B66631AE70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92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556D1-037B-4DAA-A568-BCF0087B5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20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AD51-5E0D-4664-B5AC-95F10E745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05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4B117-232B-4E01-AC91-EF4FC9101F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0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6BC10-E629-44B1-8755-9AF5D2BB2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2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E0BD-2F76-49BA-88AD-53F0FE9BE4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09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743224320 h 1000"/>
              <a:gd name="T6" fmla="*/ 2147483646 w 7000"/>
              <a:gd name="T7" fmla="*/ 1486448640 h 1000"/>
              <a:gd name="T8" fmla="*/ 0 w 7000"/>
              <a:gd name="T9" fmla="*/ 148644864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944C7F1-31F1-49CF-B354-25B31C9D0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4. Sensitivity Analysis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2424C-4A30-4C14-A1E6-ACC39668178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Sensitivity Analysis:  Changes in Available Resources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25 more units of yeast become available.</a:t>
            </a:r>
          </a:p>
          <a:p>
            <a:pPr eaLnBrk="1" hangingPunct="1"/>
            <a:r>
              <a:rPr lang="en-US" altLang="en-US" smtClean="0"/>
              <a:t>By how much does the objective value increase?</a:t>
            </a:r>
          </a:p>
          <a:p>
            <a:pPr eaLnBrk="1" hangingPunct="1"/>
            <a:r>
              <a:rPr lang="en-US" altLang="en-US" smtClean="0"/>
              <a:t>Do we need to use the Excel solver to re-solve?</a:t>
            </a: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Yes.</a:t>
            </a: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This is outside the allowable increase limit.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5AC60B-80A9-466B-8E0B-DF67F97CFA2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Sensitivity Analysis:  Changes in Profit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the price of Ale increases from $3 to $4.</a:t>
            </a:r>
          </a:p>
          <a:p>
            <a:pPr eaLnBrk="1" hangingPunct="1"/>
            <a:r>
              <a:rPr lang="en-US" altLang="en-US" smtClean="0"/>
              <a:t>Now what is the optimal solution?</a:t>
            </a:r>
          </a:p>
          <a:p>
            <a:pPr eaLnBrk="1" hangingPunct="1"/>
            <a:r>
              <a:rPr lang="en-US" altLang="en-US" smtClean="0"/>
              <a:t>Do we need to use the Excel solver to re-solve?</a:t>
            </a:r>
          </a:p>
          <a:p>
            <a:pPr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Sensitivity Analysis: Changes in Profit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828800"/>
          <a:ext cx="8686800" cy="3962401"/>
        </p:xfrm>
        <a:graphic>
          <a:graphicData uri="http://schemas.openxmlformats.org/drawingml/2006/table">
            <a:tbl>
              <a:tblPr/>
              <a:tblGrid>
                <a:gridCol w="336308"/>
                <a:gridCol w="715292"/>
                <a:gridCol w="2405983"/>
                <a:gridCol w="699035"/>
                <a:gridCol w="997074"/>
                <a:gridCol w="1235504"/>
                <a:gridCol w="1148802"/>
                <a:gridCol w="1148802"/>
              </a:tblGrid>
              <a:tr h="5818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Adjustable Cells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 dirty="0">
                          <a:solidFill>
                            <a:srgbClr val="00008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 dirty="0">
                          <a:solidFill>
                            <a:srgbClr val="00008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Final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Reduced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Objective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Allowable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Allowable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Cell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 dirty="0">
                          <a:solidFill>
                            <a:srgbClr val="00008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Increase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Decrease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$B$10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Dedision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Light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$C$10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Dedision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Dark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$D$10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Dedision Var 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$E$10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Dedision Var Premium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-7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1E+30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6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976FDA-9AE0-4E6B-B09C-E5277AE7ECB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7BFEB2-BEF8-4420-BD25-5386874162A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Sensitivity Analysis:  Changes in Profit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19225"/>
            <a:ext cx="77724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The allowable increase in the coefficient of Ale is 3.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Therefore, increasing the coefficient 4 does not change the optimal decision variables:  40, 10, 30, and 0.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Of course, the objective value does increase to: 6(40)+5(10)+4(30)+7(0) = 410.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We can test and see this by re-solving.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The optimal decision variables will change if the profit on Ale increases to $10.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Sensitivity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if we change RHS of one constraint slightly? </a:t>
            </a:r>
          </a:p>
          <a:p>
            <a:pPr lvl="1"/>
            <a:r>
              <a:rPr lang="en-US" altLang="en-US" smtClean="0"/>
              <a:t>Optimal objective value?</a:t>
            </a:r>
          </a:p>
          <a:p>
            <a:pPr lvl="1"/>
            <a:r>
              <a:rPr lang="en-US" altLang="en-US" smtClean="0"/>
              <a:t>Optimal decision variables?</a:t>
            </a:r>
          </a:p>
          <a:p>
            <a:r>
              <a:rPr lang="en-US" altLang="en-US" smtClean="0"/>
              <a:t>What if the unit profit (or cost) was changed?</a:t>
            </a:r>
          </a:p>
          <a:p>
            <a:pPr lvl="1"/>
            <a:r>
              <a:rPr lang="en-US" altLang="en-US" smtClean="0"/>
              <a:t>Optimal objective value?</a:t>
            </a:r>
          </a:p>
          <a:p>
            <a:pPr lvl="1"/>
            <a:r>
              <a:rPr lang="en-US" altLang="en-US" smtClean="0"/>
              <a:t>Optimal decision variables?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34D078-32C8-4851-B710-A9D940D3494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431D9-70EF-4187-8E78-31394FEEAD3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Microbrewers Problem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Microbrewers Incorporated makes four beers: Light, Dark, Ale, and Premium.</a:t>
            </a:r>
          </a:p>
          <a:p>
            <a:pPr eaLnBrk="1" hangingPunct="1"/>
            <a:r>
              <a:rPr lang="en-US" altLang="en-US" smtClean="0"/>
              <a:t>The products require:  water, malt, hops, and yeast.</a:t>
            </a:r>
          </a:p>
          <a:p>
            <a:pPr eaLnBrk="1" hangingPunct="1"/>
            <a:r>
              <a:rPr lang="en-US" altLang="en-US" smtClean="0"/>
              <a:t>Assume the supply of water is free, so that it is the amount of other resources that restricts capacity.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E0E8C-818F-495F-9BBF-D01420102FA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Microbrewers Problem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696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following table gives the pound of each resource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required in the production of 1 gallon of each product,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pounds of each resource available, and the revenue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received for 1 gallon of each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E78101-C099-49F4-99A5-DBDB471BEC5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Microbrewers Problem</a:t>
            </a:r>
          </a:p>
        </p:txBody>
      </p:sp>
      <p:graphicFrame>
        <p:nvGraphicFramePr>
          <p:cNvPr id="331779" name="Group 3"/>
          <p:cNvGraphicFramePr>
            <a:graphicFrameLocks noGrp="1"/>
          </p:cNvGraphicFramePr>
          <p:nvPr>
            <p:ph idx="4294967295"/>
          </p:nvPr>
        </p:nvGraphicFramePr>
        <p:xfrm>
          <a:off x="809625" y="2214563"/>
          <a:ext cx="7958138" cy="3881435"/>
        </p:xfrm>
        <a:graphic>
          <a:graphicData uri="http://schemas.openxmlformats.org/drawingml/2006/table">
            <a:tbl>
              <a:tblPr/>
              <a:tblGrid>
                <a:gridCol w="1327150"/>
                <a:gridCol w="1325563"/>
                <a:gridCol w="1327150"/>
                <a:gridCol w="1325562"/>
                <a:gridCol w="1327150"/>
                <a:gridCol w="1325563"/>
              </a:tblGrid>
              <a:tr h="77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Premium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 lb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 lb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 lb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Revenue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C11DC-1F6D-4AE8-B942-235E02ED267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Microbrewers:  LP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Maximize revenue</a:t>
            </a:r>
          </a:p>
          <a:p>
            <a:pPr eaLnBrk="1" hangingPunct="1"/>
            <a:r>
              <a:rPr lang="en-US" altLang="en-US" smtClean="0"/>
              <a:t>Subject to resource constraints:</a:t>
            </a:r>
          </a:p>
          <a:p>
            <a:pPr lvl="1" eaLnBrk="1" hangingPunct="1"/>
            <a:r>
              <a:rPr lang="en-US" altLang="en-US" smtClean="0"/>
              <a:t>Malt</a:t>
            </a:r>
          </a:p>
          <a:p>
            <a:pPr lvl="1" eaLnBrk="1" hangingPunct="1"/>
            <a:r>
              <a:rPr lang="en-US" altLang="en-US" smtClean="0"/>
              <a:t>Hops</a:t>
            </a:r>
          </a:p>
          <a:p>
            <a:pPr lvl="1" eaLnBrk="1" hangingPunct="1"/>
            <a:r>
              <a:rPr lang="en-US" altLang="en-US" smtClean="0"/>
              <a:t>Yeast</a:t>
            </a:r>
          </a:p>
          <a:p>
            <a:pPr lvl="1" eaLnBrk="1" hangingPunct="1"/>
            <a:r>
              <a:rPr lang="en-US" altLang="en-US" smtClean="0"/>
              <a:t>Non-negativity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6DD5B7-ECAE-40A5-A808-B9B62DC4EE9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Microbrewers:  Solver Solution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7958138" cy="3881438"/>
          </a:xfrm>
        </p:spPr>
        <p:txBody>
          <a:bodyPr/>
          <a:lstStyle/>
          <a:p>
            <a:pPr eaLnBrk="1" hangingPunct="1"/>
            <a:r>
              <a:rPr lang="en-US" altLang="en-US" smtClean="0"/>
              <a:t>Which constraints are “binding?”</a:t>
            </a:r>
          </a:p>
          <a:p>
            <a:pPr eaLnBrk="1" hangingPunct="1"/>
            <a:r>
              <a:rPr lang="en-US" altLang="en-US" smtClean="0"/>
              <a:t>Which resources do you like to have more of?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E72318-32E5-435F-ACC5-4D2E90EC682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Sensitivity Analysis:  Changes in Available Resources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5 more units of yeast become available.</a:t>
            </a:r>
          </a:p>
          <a:p>
            <a:pPr eaLnBrk="1" hangingPunct="1"/>
            <a:r>
              <a:rPr lang="en-US" altLang="en-US" smtClean="0"/>
              <a:t>Will this increase or decrease the optimal objective value? By how much?</a:t>
            </a:r>
          </a:p>
          <a:p>
            <a:pPr eaLnBrk="1" hangingPunct="1"/>
            <a:r>
              <a:rPr lang="en-US" altLang="en-US" smtClean="0"/>
              <a:t>Do we need to use Excel solver to re-solve?</a:t>
            </a:r>
          </a:p>
          <a:p>
            <a:pPr eaLnBrk="1" hangingPunct="1"/>
            <a:r>
              <a:rPr lang="en-US" altLang="en-US" smtClean="0"/>
              <a:t>Generate Sensitivity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7057FC-7F65-40EE-9424-DE1B2A7BD3E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Sensitivity Analysis:  Changes in Available Resources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The shadow price associated with yeast is 1.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Allowable increase is 20.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Therefore, 5 more units of yeast increases the objective value by 5.</a:t>
            </a:r>
          </a:p>
          <a:p>
            <a:pPr eaLnBrk="1" hangingPunct="1">
              <a:lnSpc>
                <a:spcPct val="105000"/>
              </a:lnSpc>
            </a:pPr>
            <a:endParaRPr lang="en-US" altLang="en-US" sz="2200" smtClean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810000"/>
          <a:ext cx="8839200" cy="2590800"/>
        </p:xfrm>
        <a:graphic>
          <a:graphicData uri="http://schemas.openxmlformats.org/drawingml/2006/table">
            <a:tbl>
              <a:tblPr/>
              <a:tblGrid>
                <a:gridCol w="267011"/>
                <a:gridCol w="734282"/>
                <a:gridCol w="2469860"/>
                <a:gridCol w="717593"/>
                <a:gridCol w="1023545"/>
                <a:gridCol w="1268305"/>
                <a:gridCol w="1179302"/>
                <a:gridCol w="1179302"/>
              </a:tblGrid>
              <a:tr h="44233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Constraints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268"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 dirty="0">
                          <a:solidFill>
                            <a:srgbClr val="00008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 dirty="0">
                          <a:solidFill>
                            <a:srgbClr val="00008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Final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Shadow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Constraint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Allowable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Allowable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2332"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Cell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 dirty="0">
                          <a:solidFill>
                            <a:srgbClr val="00008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 dirty="0">
                          <a:solidFill>
                            <a:srgbClr val="00008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R.H. 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Increase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10" b="1" i="0" u="none" strike="noStrike" baseline="0">
                          <a:solidFill>
                            <a:srgbClr val="000080"/>
                          </a:solidFill>
                          <a:latin typeface="Calibri"/>
                        </a:rPr>
                        <a:t>Decrease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268"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$B$16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Malt Light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268"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$B$17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Hops Light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32">
                <a:tc>
                  <a:txBody>
                    <a:bodyPr/>
                    <a:lstStyle/>
                    <a:p>
                      <a:pPr algn="l" fontAlgn="b"/>
                      <a:endParaRPr lang="en-US" sz="201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$B$18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Yeast Light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1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300</TotalTime>
  <Pages>11</Pages>
  <Words>585</Words>
  <Application>Microsoft Office PowerPoint</Application>
  <PresentationFormat>On-screen Show (4:3)</PresentationFormat>
  <Paragraphs>187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Tahoma</vt:lpstr>
      <vt:lpstr>Times New Roman</vt:lpstr>
      <vt:lpstr>Verdana</vt:lpstr>
      <vt:lpstr>Wingdings</vt:lpstr>
      <vt:lpstr>Radial</vt:lpstr>
      <vt:lpstr>DSO-547: Spreadsheet-Based Business Modeling</vt:lpstr>
      <vt:lpstr>Sensitivity Analysis</vt:lpstr>
      <vt:lpstr>Microbrewers Problem</vt:lpstr>
      <vt:lpstr>Microbrewers Problem</vt:lpstr>
      <vt:lpstr>Microbrewers Problem</vt:lpstr>
      <vt:lpstr>Microbrewers:  LP</vt:lpstr>
      <vt:lpstr>Microbrewers:  Solver Solution</vt:lpstr>
      <vt:lpstr>Sensitivity Analysis:  Changes in Available Resources</vt:lpstr>
      <vt:lpstr>Sensitivity Analysis:  Changes in Available Resources</vt:lpstr>
      <vt:lpstr>Sensitivity Analysis:  Changes in Available Resources</vt:lpstr>
      <vt:lpstr>Sensitivity Analysis:  Changes in Profit</vt:lpstr>
      <vt:lpstr>Sensitivity Analysis: Changes in Profit</vt:lpstr>
      <vt:lpstr>Sensitivity Analysis:  Changes in Profit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IOM-427: Spreadsheet-Based Business Modeling</dc:title>
  <dc:subject/>
  <dc:creator>Ochiumi, Hiroshi</dc:creator>
  <cp:keywords/>
  <dc:description/>
  <cp:lastModifiedBy>Ochiumi, Hiroshi</cp:lastModifiedBy>
  <cp:revision>417</cp:revision>
  <cp:lastPrinted>2001-03-15T14:22:47Z</cp:lastPrinted>
  <dcterms:created xsi:type="dcterms:W3CDTF">1997-08-21T21:46:56Z</dcterms:created>
  <dcterms:modified xsi:type="dcterms:W3CDTF">2019-09-11T17:47:53Z</dcterms:modified>
</cp:coreProperties>
</file>