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41"/>
  </p:notesMasterIdLst>
  <p:handoutMasterIdLst>
    <p:handoutMasterId r:id="rId42"/>
  </p:handoutMasterIdLst>
  <p:sldIdLst>
    <p:sldId id="425" r:id="rId2"/>
    <p:sldId id="430" r:id="rId3"/>
    <p:sldId id="543" r:id="rId4"/>
    <p:sldId id="604" r:id="rId5"/>
    <p:sldId id="608" r:id="rId6"/>
    <p:sldId id="606" r:id="rId7"/>
    <p:sldId id="607" r:id="rId8"/>
    <p:sldId id="542" r:id="rId9"/>
    <p:sldId id="609" r:id="rId10"/>
    <p:sldId id="432" r:id="rId11"/>
    <p:sldId id="600" r:id="rId12"/>
    <p:sldId id="601" r:id="rId13"/>
    <p:sldId id="602" r:id="rId14"/>
    <p:sldId id="603" r:id="rId15"/>
    <p:sldId id="564" r:id="rId16"/>
    <p:sldId id="565" r:id="rId17"/>
    <p:sldId id="622" r:id="rId18"/>
    <p:sldId id="566" r:id="rId19"/>
    <p:sldId id="567" r:id="rId20"/>
    <p:sldId id="616" r:id="rId21"/>
    <p:sldId id="617" r:id="rId22"/>
    <p:sldId id="570" r:id="rId23"/>
    <p:sldId id="574" r:id="rId24"/>
    <p:sldId id="587" r:id="rId25"/>
    <p:sldId id="621" r:id="rId26"/>
    <p:sldId id="618" r:id="rId27"/>
    <p:sldId id="559" r:id="rId28"/>
    <p:sldId id="563" r:id="rId29"/>
    <p:sldId id="620" r:id="rId30"/>
    <p:sldId id="623" r:id="rId31"/>
    <p:sldId id="452" r:id="rId32"/>
    <p:sldId id="453" r:id="rId33"/>
    <p:sldId id="595" r:id="rId34"/>
    <p:sldId id="454" r:id="rId35"/>
    <p:sldId id="599" r:id="rId36"/>
    <p:sldId id="613" r:id="rId37"/>
    <p:sldId id="619" r:id="rId38"/>
    <p:sldId id="614" r:id="rId39"/>
    <p:sldId id="626" r:id="rId4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000099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6" autoAdjust="0"/>
    <p:restoredTop sz="94614" autoAdjust="0"/>
  </p:normalViewPr>
  <p:slideViewPr>
    <p:cSldViewPr snapToGrid="0">
      <p:cViewPr varScale="1">
        <p:scale>
          <a:sx n="73" d="100"/>
          <a:sy n="73" d="100"/>
        </p:scale>
        <p:origin x="66" y="1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9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291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844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8956 w 4917"/>
                <a:gd name="T3" fmla="*/ 0 h 1000"/>
                <a:gd name="T4" fmla="*/ 9972 w 4917"/>
                <a:gd name="T5" fmla="*/ 1015 h 1000"/>
                <a:gd name="T6" fmla="*/ 8958 w 4917"/>
                <a:gd name="T7" fmla="*/ 2029 h 1000"/>
                <a:gd name="T8" fmla="*/ 0 w 4917"/>
                <a:gd name="T9" fmla="*/ 20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D66B9AEC-ECDB-425B-8BEC-212DD9AD4F1A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EFB2-FFE9-4D53-A6ED-03F5668F2C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5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89BAC-B09F-47A3-9044-3352B8F33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2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6100" y="1498600"/>
            <a:ext cx="8026400" cy="4521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14020-0BEF-4B85-9156-AFD01F89D9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85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BA39F-F62F-49C6-B3AD-770C054EB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2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7836A-9F60-4AA1-953B-B1CEBE239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1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1D032-04A6-4A2B-8A1B-5105D1D7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8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698F-92CC-4695-A222-CE32527D9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8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0183D-01C5-4794-885B-EBA709E60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5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EA6F5-4D69-4B7C-9DF3-386D10651D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34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2FD6D-A77B-406D-BEA7-4C0D2EA3F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6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A394C-42B5-45A6-BED3-26970D476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9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A8FC1-FFC2-4BBD-8B5E-C9A1524485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195180F-7DC0-4EC3-8EF5-0249B9171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5. Integer Programming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6AD394-3BF0-49D2-83D0-9F4528550D1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90500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Situations where Integer Constraints are Unimportant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730375"/>
            <a:ext cx="7789862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Cases when fractional values are sufficient (LP is valid):</a:t>
            </a:r>
          </a:p>
          <a:p>
            <a:pPr lvl="1" eaLnBrk="1" hangingPunct="1"/>
            <a:r>
              <a:rPr lang="en-US" altLang="en-US" smtClean="0"/>
              <a:t>266.67 desks can be rounded to 266</a:t>
            </a:r>
          </a:p>
          <a:p>
            <a:pPr lvl="1" eaLnBrk="1" hangingPunct="1"/>
            <a:r>
              <a:rPr lang="en-US" altLang="en-US" smtClean="0"/>
              <a:t>It can be interpreted as average production quantity</a:t>
            </a:r>
          </a:p>
          <a:p>
            <a:pPr eaLnBrk="1" hangingPunct="1"/>
            <a:r>
              <a:rPr lang="en-US" altLang="en-US" smtClean="0"/>
              <a:t>Situations integer values are necessary:</a:t>
            </a:r>
          </a:p>
          <a:p>
            <a:pPr lvl="1" eaLnBrk="1" hangingPunct="1"/>
            <a:r>
              <a:rPr lang="en-US" altLang="en-US" smtClean="0"/>
              <a:t>Airplane production</a:t>
            </a:r>
          </a:p>
          <a:p>
            <a:pPr lvl="1" eaLnBrk="1" hangingPunct="1"/>
            <a:r>
              <a:rPr lang="en-US" altLang="en-US" smtClean="0"/>
              <a:t>Project selection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58933-A299-4448-B22E-F7C6CFC5D61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when Round-up Doesn’t Work: (Queen City Inc.)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57638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machines: TopLathe, BigPress</a:t>
            </a:r>
          </a:p>
          <a:p>
            <a:pPr eaLnBrk="1" hangingPunct="1"/>
            <a:r>
              <a:rPr lang="en-US" altLang="en-US" smtClean="0"/>
              <a:t>At least 5 machines per month</a:t>
            </a:r>
          </a:p>
          <a:p>
            <a:pPr eaLnBrk="1" hangingPunct="1"/>
            <a:r>
              <a:rPr lang="en-US" altLang="en-US" smtClean="0"/>
              <a:t>Component requirements and profits: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Components available: 49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74700" y="3290888"/>
            <a:ext cx="7535863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/>
              <a:t>			TopLathe		BigPress</a:t>
            </a:r>
          </a:p>
          <a:p>
            <a:pPr>
              <a:buClrTx/>
              <a:buSzTx/>
              <a:buFontTx/>
              <a:buNone/>
            </a:pPr>
            <a:r>
              <a:rPr lang="en-US" altLang="en-US"/>
              <a:t> Components		10			7</a:t>
            </a:r>
          </a:p>
          <a:p>
            <a:pPr>
              <a:buClrTx/>
              <a:buSzTx/>
              <a:buFontTx/>
              <a:buNone/>
            </a:pPr>
            <a:r>
              <a:rPr lang="en-US" altLang="en-US"/>
              <a:t> Profits		 $50,000		$34,000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9D083-EDCF-4618-B379-950B3FB2433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Mathematical Model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917575" y="1835150"/>
            <a:ext cx="499427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Book Antiqua" panose="02040602050305030304" pitchFamily="18" charset="0"/>
              </a:rPr>
              <a:t>Maximize   50,000x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</a:rPr>
              <a:t> + 34,000x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Book Antiqua" panose="02040602050305030304" pitchFamily="18" charset="0"/>
              </a:rPr>
              <a:t>Subject to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Book Antiqua" panose="02040602050305030304" pitchFamily="18" charset="0"/>
              </a:rPr>
              <a:t>	10x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</a:rPr>
              <a:t> + 7x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</a:rPr>
              <a:t> ≤ 49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Book Antiqua" panose="02040602050305030304" pitchFamily="18" charset="0"/>
              </a:rPr>
              <a:t>	 x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</a:rPr>
              <a:t> + x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</a:rPr>
              <a:t> ≥ 5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latin typeface="Book Antiqua" panose="02040602050305030304" pitchFamily="18" charset="0"/>
              </a:rPr>
              <a:t>	  x</a:t>
            </a:r>
            <a:r>
              <a:rPr lang="en-US" altLang="en-US" baseline="-25000">
                <a:latin typeface="Book Antiqua" panose="02040602050305030304" pitchFamily="18" charset="0"/>
              </a:rPr>
              <a:t>1</a:t>
            </a:r>
            <a:r>
              <a:rPr lang="en-US" altLang="en-US">
                <a:latin typeface="Book Antiqua" panose="02040602050305030304" pitchFamily="18" charset="0"/>
              </a:rPr>
              <a:t>, x</a:t>
            </a:r>
            <a:r>
              <a:rPr lang="en-US" altLang="en-US" baseline="-25000">
                <a:latin typeface="Book Antiqua" panose="02040602050305030304" pitchFamily="18" charset="0"/>
              </a:rPr>
              <a:t>2</a:t>
            </a:r>
            <a:r>
              <a:rPr lang="en-US" altLang="en-US">
                <a:latin typeface="Book Antiqua" panose="02040602050305030304" pitchFamily="18" charset="0"/>
              </a:rPr>
              <a:t> ≥ 0 and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4548ED-A9A4-4D68-A0E3-777A45CC55F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Model: LP Relaxation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892300"/>
            <a:ext cx="62484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2F9015-B232-430C-8D15-8F73BB36FC5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Model: IP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892300"/>
            <a:ext cx="62484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17DB6-BA3A-4F72-B290-D53298BF4CF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Variables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All or nothing variables (0 or 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Represent go/no-go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PROJ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 = Indicator for Project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i="1" smtClean="0">
                <a:sym typeface="Symbol" panose="05050102010706020507" pitchFamily="18" charset="2"/>
              </a:rPr>
              <a:t>i</a:t>
            </a:r>
            <a:r>
              <a:rPr lang="en-US" altLang="en-US" sz="2400" smtClean="0">
                <a:sym typeface="Symbol" panose="05050102010706020507" pitchFamily="18" charset="2"/>
              </a:rPr>
              <a:t> =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use to represent structural or policy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Select </a:t>
            </a:r>
            <a:r>
              <a:rPr lang="en-US" altLang="en-US" i="1" smtClean="0"/>
              <a:t>at least m</a:t>
            </a:r>
            <a:r>
              <a:rPr lang="en-US" altLang="en-US" smtClean="0"/>
              <a:t> of the possible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Select </a:t>
            </a:r>
            <a:r>
              <a:rPr lang="en-US" altLang="en-US" i="1" smtClean="0"/>
              <a:t>at most n</a:t>
            </a:r>
            <a:r>
              <a:rPr lang="en-US" altLang="en-US" smtClean="0"/>
              <a:t> of the possible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Other logical relationships</a:t>
            </a:r>
            <a:r>
              <a:rPr lang="en-US" altLang="en-US" sz="2000" smtClean="0">
                <a:sym typeface="Symbol" panose="05050102010706020507" pitchFamily="18" charset="2"/>
              </a:rPr>
              <a:t> </a:t>
            </a:r>
            <a:endParaRPr lang="en-US" altLang="en-US" sz="20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6105525" y="21986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210300" y="2109788"/>
            <a:ext cx="1781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 accept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 reject 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39D83-AA1C-4EE0-B410-952D4620A60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Project Selection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313" y="1464469"/>
            <a:ext cx="8237538" cy="3881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Capital budgeting (p. </a:t>
            </a:r>
            <a:r>
              <a:rPr lang="en-US" altLang="en-US" dirty="0" smtClean="0"/>
              <a:t>312</a:t>
            </a:r>
            <a:r>
              <a:rPr lang="en-US" altLang="en-US" dirty="0" smtClean="0"/>
              <a:t>) at The Marr Corporation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$160m budget for five possible capital projects</a:t>
            </a:r>
          </a:p>
          <a:p>
            <a:pPr lvl="1" eaLnBrk="1" hangingPunct="1"/>
            <a:r>
              <a:rPr lang="en-US" altLang="en-US" dirty="0" smtClean="0"/>
              <a:t>NPV and capital expenditures of the projects: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Maximize total NPV, subject to expenditures of no more than $160m</a:t>
            </a:r>
          </a:p>
        </p:txBody>
      </p:sp>
      <p:graphicFrame>
        <p:nvGraphicFramePr>
          <p:cNvPr id="1513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74708"/>
              </p:ext>
            </p:extLst>
          </p:nvPr>
        </p:nvGraphicFramePr>
        <p:xfrm>
          <a:off x="1265238" y="3405188"/>
          <a:ext cx="6945312" cy="1371600"/>
        </p:xfrm>
        <a:graphic>
          <a:graphicData uri="http://schemas.openxmlformats.org/drawingml/2006/table">
            <a:tbl>
              <a:tblPr/>
              <a:tblGrid>
                <a:gridCol w="3008312">
                  <a:extLst>
                    <a:ext uri="{9D8B030D-6E8A-4147-A177-3AD203B41FA5}"/>
                  </a:extLst>
                </a:gridCol>
                <a:gridCol w="787400">
                  <a:extLst>
                    <a:ext uri="{9D8B030D-6E8A-4147-A177-3AD203B41FA5}"/>
                  </a:extLst>
                </a:gridCol>
                <a:gridCol w="787400">
                  <a:extLst>
                    <a:ext uri="{9D8B030D-6E8A-4147-A177-3AD203B41FA5}"/>
                  </a:extLst>
                </a:gridCol>
                <a:gridCol w="787400">
                  <a:extLst>
                    <a:ext uri="{9D8B030D-6E8A-4147-A177-3AD203B41FA5}"/>
                  </a:extLst>
                </a:gridCol>
                <a:gridCol w="787400">
                  <a:extLst>
                    <a:ext uri="{9D8B030D-6E8A-4147-A177-3AD203B41FA5}"/>
                  </a:extLst>
                </a:gridCol>
                <a:gridCol w="787400">
                  <a:extLst>
                    <a:ext uri="{9D8B030D-6E8A-4147-A177-3AD203B41FA5}"/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Project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NPV ($m)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Expenditure ($m)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600" y="622141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4B55A-8040-410A-B4A0-8FAC91D502E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Model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17663"/>
            <a:ext cx="8026400" cy="46402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Decision Variables: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P1, P2, P3, P4, P5 (binary)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(projects selected or not)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eaLnBrk="1" hangingPunct="1"/>
            <a:r>
              <a:rPr lang="en-US" altLang="en-US" sz="2400" smtClean="0"/>
              <a:t>Objective: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max   Total NPV ($m)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   = 10P1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17P2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6P3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8P4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14P5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eaLnBrk="1" hangingPunct="1"/>
            <a:r>
              <a:rPr lang="en-US" altLang="en-US" sz="2400" smtClean="0"/>
              <a:t>Constraints: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  48P1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96P2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80P3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32P4</a:t>
            </a:r>
            <a:r>
              <a:rPr lang="en-US" altLang="en-US" sz="9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64P5 &lt;= 160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   (Expenditure)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55148-EA11-4BAB-B9B3-9B2E32B7497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775" y="1582738"/>
            <a:ext cx="7481888" cy="4410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6A5B78-01AC-418F-B6B8-86C352BF421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655763"/>
            <a:ext cx="8134350" cy="3881437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the right model?</a:t>
            </a:r>
          </a:p>
          <a:p>
            <a:pPr lvl="1" eaLnBrk="1" hangingPunct="1"/>
            <a:r>
              <a:rPr lang="en-US" altLang="en-US" smtClean="0"/>
              <a:t>What is the solution for the LP?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mtClean="0"/>
              <a:t>What is the solution for the LP if we add constraints Pi&lt;=1?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i="1" smtClean="0"/>
              <a:t>Should be modeled as IP with binary variables.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1515524" name="Text Box 4"/>
          <p:cNvSpPr txBox="1">
            <a:spLocks noChangeArrowheads="1"/>
          </p:cNvSpPr>
          <p:nvPr/>
        </p:nvSpPr>
        <p:spPr bwMode="auto">
          <a:xfrm>
            <a:off x="1416050" y="2573338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Select P4 five times</a:t>
            </a:r>
          </a:p>
        </p:txBody>
      </p:sp>
      <p:sp>
        <p:nvSpPr>
          <p:cNvPr id="1515525" name="Text Box 5"/>
          <p:cNvSpPr txBox="1">
            <a:spLocks noChangeArrowheads="1"/>
          </p:cNvSpPr>
          <p:nvPr/>
        </p:nvSpPr>
        <p:spPr bwMode="auto">
          <a:xfrm>
            <a:off x="1416050" y="3925888"/>
            <a:ext cx="657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Fractional solution: P1, P4, P5, &amp; 20% of P3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4" grpId="0"/>
      <p:bldP spid="15155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CBF60-A5F2-4E49-AF90-A4145B33188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Optimization Models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581150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Linear Programming (LP) Models</a:t>
            </a:r>
          </a:p>
          <a:p>
            <a:pPr lvl="1" eaLnBrk="1" hangingPunct="1"/>
            <a:r>
              <a:rPr lang="en-US" altLang="en-US" smtClean="0"/>
              <a:t>Both objective and constraints are linear functions of the decision variables.</a:t>
            </a:r>
          </a:p>
          <a:p>
            <a:pPr eaLnBrk="1" hangingPunct="1"/>
            <a:r>
              <a:rPr lang="en-US" altLang="en-US" smtClean="0"/>
              <a:t>Integer Programming (IP) Models</a:t>
            </a:r>
          </a:p>
          <a:p>
            <a:pPr lvl="1" eaLnBrk="1" hangingPunct="1"/>
            <a:r>
              <a:rPr lang="en-US" altLang="en-US" smtClean="0"/>
              <a:t>Objective and constraints are linear;</a:t>
            </a:r>
          </a:p>
          <a:p>
            <a:pPr lvl="1" eaLnBrk="1" hangingPunct="1"/>
            <a:r>
              <a:rPr lang="en-US" altLang="en-US" smtClean="0"/>
              <a:t>Some variables must take integer values;</a:t>
            </a:r>
          </a:p>
          <a:p>
            <a:pPr lvl="1" eaLnBrk="1" hangingPunct="1"/>
            <a:r>
              <a:rPr lang="en-US" altLang="en-US" smtClean="0"/>
              <a:t>Two types: </a:t>
            </a:r>
            <a:r>
              <a:rPr lang="en-US" altLang="en-US" b="1" smtClean="0"/>
              <a:t>integer linear programming</a:t>
            </a:r>
            <a:r>
              <a:rPr lang="en-US" altLang="en-US" smtClean="0"/>
              <a:t>, and integer nonlinear programming</a:t>
            </a:r>
          </a:p>
          <a:p>
            <a:pPr eaLnBrk="1" hangingPunct="1"/>
            <a:r>
              <a:rPr lang="en-US" altLang="en-US" smtClean="0"/>
              <a:t>Non-linear Programming (NP) Models</a:t>
            </a:r>
          </a:p>
          <a:p>
            <a:pPr lvl="1" eaLnBrk="1" hangingPunct="1"/>
            <a:r>
              <a:rPr lang="en-US" altLang="en-US" smtClean="0"/>
              <a:t>Either objective or constraints are non-linear.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FAA0C-27FF-486B-B1DA-45435B2D702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23177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Multiple Choice Constraints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622425"/>
            <a:ext cx="7854950" cy="48990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Choose exactly one of projects 2 and 5 (both are international projects)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smtClean="0"/>
              <a:t>		</a:t>
            </a:r>
            <a:endParaRPr lang="en-US" altLang="en-US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Choose at most one of projects 2 and 5 (require some of the same resources)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Choose at least one of projects 2 and 5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By adding similar constraint, we can select at least </a:t>
            </a:r>
            <a:r>
              <a:rPr lang="en-US" altLang="en-US" sz="2400" i="1" smtClean="0"/>
              <a:t>m</a:t>
            </a:r>
            <a:r>
              <a:rPr lang="en-US" altLang="en-US" sz="2400" smtClean="0"/>
              <a:t> of the projects or at most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of them.</a:t>
            </a:r>
            <a:endParaRPr lang="en-US" altLang="en-US" sz="2000" smtClean="0"/>
          </a:p>
        </p:txBody>
      </p:sp>
      <p:sp>
        <p:nvSpPr>
          <p:cNvPr id="1588228" name="Text Box 4"/>
          <p:cNvSpPr txBox="1">
            <a:spLocks noChangeArrowheads="1"/>
          </p:cNvSpPr>
          <p:nvPr/>
        </p:nvSpPr>
        <p:spPr bwMode="auto">
          <a:xfrm>
            <a:off x="1268413" y="2420938"/>
            <a:ext cx="420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P2 + P5 = 1</a:t>
            </a:r>
          </a:p>
        </p:txBody>
      </p:sp>
      <p:sp>
        <p:nvSpPr>
          <p:cNvPr id="1588229" name="Text Box 5"/>
          <p:cNvSpPr txBox="1">
            <a:spLocks noChangeArrowheads="1"/>
          </p:cNvSpPr>
          <p:nvPr/>
        </p:nvSpPr>
        <p:spPr bwMode="auto">
          <a:xfrm>
            <a:off x="1276350" y="3722688"/>
            <a:ext cx="420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P2 + P5 &lt;= 1</a:t>
            </a:r>
          </a:p>
        </p:txBody>
      </p:sp>
      <p:sp>
        <p:nvSpPr>
          <p:cNvPr id="1588230" name="Text Box 6"/>
          <p:cNvSpPr txBox="1">
            <a:spLocks noChangeArrowheads="1"/>
          </p:cNvSpPr>
          <p:nvPr/>
        </p:nvSpPr>
        <p:spPr bwMode="auto">
          <a:xfrm>
            <a:off x="1260475" y="4648200"/>
            <a:ext cx="4205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P2 + P5 &gt;=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28" grpId="0"/>
      <p:bldP spid="1588229" grpId="0"/>
      <p:bldP spid="15882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B5E6B-B670-4A3A-897F-455FA91B017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Constraints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573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If project 5 is chosen, then project 3 must be chosen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If project 3 is chosen, then project 1 or 2 (or both) must be chosen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If project 3 is chosen, then projects 1 and 2 must be chosen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1344613" y="2351088"/>
            <a:ext cx="566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P5 &lt;=  P3    (or   P3 - P5 &gt;= 0)</a:t>
            </a:r>
          </a:p>
        </p:txBody>
      </p:sp>
      <p:sp>
        <p:nvSpPr>
          <p:cNvPr id="1589253" name="Rectangle 5"/>
          <p:cNvSpPr>
            <a:spLocks noChangeArrowheads="1"/>
          </p:cNvSpPr>
          <p:nvPr/>
        </p:nvSpPr>
        <p:spPr bwMode="auto">
          <a:xfrm>
            <a:off x="1333500" y="3705225"/>
            <a:ext cx="260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P3 &lt;=  P1 + P2</a:t>
            </a:r>
          </a:p>
        </p:txBody>
      </p:sp>
      <p:sp>
        <p:nvSpPr>
          <p:cNvPr id="1589254" name="Text Box 6"/>
          <p:cNvSpPr txBox="1">
            <a:spLocks noChangeArrowheads="1"/>
          </p:cNvSpPr>
          <p:nvPr/>
        </p:nvSpPr>
        <p:spPr bwMode="auto">
          <a:xfrm>
            <a:off x="1341438" y="5084763"/>
            <a:ext cx="51022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 * P3 &lt;= P1 + P2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/>
              <a:t>(P3 &lt;= P1  &amp;  P3 &lt;= P2)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52" grpId="0"/>
      <p:bldP spid="1589253" grpId="0"/>
      <p:bldP spid="15892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3D32EB-4F6A-4886-A4F0-8F39F12A618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Modeling Tip: Excel Use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logical functions in Excel (IF, AND, OR, etc.) can express logical relationships</a:t>
            </a:r>
          </a:p>
          <a:p>
            <a:pPr eaLnBrk="1" hangingPunct="1"/>
            <a:r>
              <a:rPr lang="en-US" altLang="en-US" smtClean="0"/>
              <a:t>Such functions are nonlinear</a:t>
            </a:r>
          </a:p>
          <a:p>
            <a:pPr eaLnBrk="1" hangingPunct="1"/>
            <a:r>
              <a:rPr lang="en-US" altLang="en-US" smtClean="0"/>
              <a:t>Models with IF statements will often stop at local optimum </a:t>
            </a:r>
          </a:p>
          <a:p>
            <a:pPr eaLnBrk="1" hangingPunct="1"/>
            <a:r>
              <a:rPr lang="en-US" altLang="en-US" smtClean="0"/>
              <a:t>Using binary variables is the preferred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C9BC1-6736-4ACA-A09C-2D7D3ADB3A9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Baseball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71625"/>
            <a:ext cx="8088313" cy="431958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Dodgers are choosing from free-agent pitchers: Rick Sutcliffe (RS), Bruce Sutter (BS), Dennis Eckersley (DE), Steve Trout (ST), or Tim Stoddard (TS).</a:t>
            </a:r>
          </a:p>
          <a:p>
            <a:pPr eaLnBrk="1" hangingPunct="1"/>
            <a:r>
              <a:rPr lang="en-US" altLang="en-US" sz="2400" smtClean="0"/>
              <a:t>Data table (next page)</a:t>
            </a:r>
          </a:p>
          <a:p>
            <a:pPr eaLnBrk="1" hangingPunct="1"/>
            <a:r>
              <a:rPr lang="en-US" altLang="en-US" sz="2400" smtClean="0"/>
              <a:t>Constraints:</a:t>
            </a:r>
          </a:p>
          <a:p>
            <a:pPr lvl="1" eaLnBrk="1" hangingPunct="1"/>
            <a:r>
              <a:rPr lang="en-US" altLang="en-US" smtClean="0"/>
              <a:t>At most $12 million can be spent</a:t>
            </a:r>
          </a:p>
          <a:p>
            <a:pPr lvl="1" eaLnBrk="1" hangingPunct="1"/>
            <a:r>
              <a:rPr lang="en-US" altLang="en-US" smtClean="0"/>
              <a:t>At most two right-handed pitchers</a:t>
            </a:r>
          </a:p>
          <a:p>
            <a:pPr lvl="1" eaLnBrk="1" hangingPunct="1"/>
            <a:r>
              <a:rPr lang="en-US" altLang="en-US" smtClean="0"/>
              <a:t>Cannot sign both BS and RS</a:t>
            </a:r>
          </a:p>
          <a:p>
            <a:pPr eaLnBrk="1" hangingPunct="1"/>
            <a:r>
              <a:rPr lang="en-US" altLang="en-US" sz="2400" i="1" smtClean="0"/>
              <a:t>Goal: sign the pitchers to add the most victories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AA153-C99A-4B47-A2A3-B10087BEAC1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graphicFrame>
        <p:nvGraphicFramePr>
          <p:cNvPr id="1536003" name="Group 3"/>
          <p:cNvGraphicFramePr>
            <a:graphicFrameLocks noGrp="1"/>
          </p:cNvGraphicFramePr>
          <p:nvPr/>
        </p:nvGraphicFramePr>
        <p:xfrm>
          <a:off x="684213" y="1912938"/>
          <a:ext cx="7561262" cy="3128965"/>
        </p:xfrm>
        <a:graphic>
          <a:graphicData uri="http://schemas.openxmlformats.org/drawingml/2006/table">
            <a:tbl>
              <a:tblPr/>
              <a:tblGrid>
                <a:gridCol w="2608262">
                  <a:extLst>
                    <a:ext uri="{9D8B030D-6E8A-4147-A177-3AD203B41FA5}"/>
                  </a:extLst>
                </a:gridCol>
                <a:gridCol w="2295525">
                  <a:extLst>
                    <a:ext uri="{9D8B030D-6E8A-4147-A177-3AD203B41FA5}"/>
                  </a:extLst>
                </a:gridCol>
                <a:gridCol w="2657475">
                  <a:extLst>
                    <a:ext uri="{9D8B030D-6E8A-4147-A177-3AD203B41FA5}"/>
                  </a:extLst>
                </a:gridCol>
              </a:tblGrid>
              <a:tr h="822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Pitcher</a:t>
                      </a:r>
                    </a:p>
                  </a:txBody>
                  <a:tcPr marT="45708" marB="45708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Cost of Signing ($m)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Victories Added to Cubs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0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RS (righty)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1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BS (righty)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$4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1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 (righty)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0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ST   (lefty)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61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 (righty)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FF01CB-CC4A-4BEF-A741-177F8DC19D5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Model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603375"/>
            <a:ext cx="8026400" cy="46402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Decision Variables: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RS, BS, DE, ST, TS (binary)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eaLnBrk="1" hangingPunct="1"/>
            <a:r>
              <a:rPr lang="en-US" altLang="en-US" sz="2400" smtClean="0"/>
              <a:t>Objective: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max   total number of victories =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6RS + 5BS + 3DE + 3ST + 2TS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eaLnBrk="1" hangingPunct="1"/>
            <a:r>
              <a:rPr lang="en-US" altLang="en-US" sz="2400" smtClean="0"/>
              <a:t>Constraints: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(Costs)     6RS</a:t>
            </a:r>
            <a:r>
              <a:rPr lang="en-US" altLang="en-US" sz="8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4BS</a:t>
            </a:r>
            <a:r>
              <a:rPr lang="en-US" altLang="en-US" sz="8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3DE</a:t>
            </a:r>
            <a:r>
              <a:rPr lang="en-US" altLang="en-US" sz="8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2ST</a:t>
            </a:r>
            <a:r>
              <a:rPr lang="en-US" altLang="en-US" sz="800" smtClean="0"/>
              <a:t> </a:t>
            </a:r>
            <a:r>
              <a:rPr lang="en-US" altLang="en-US" sz="2400" smtClean="0"/>
              <a:t>+</a:t>
            </a:r>
            <a:r>
              <a:rPr lang="en-US" altLang="en-US" sz="900" smtClean="0"/>
              <a:t> </a:t>
            </a:r>
            <a:r>
              <a:rPr lang="en-US" altLang="en-US" sz="2400" smtClean="0"/>
              <a:t>2TS &lt;= 12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(Righty)      RS + BS + DE          + TS &lt;=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   (Conflict)    RS + BS                           &lt;=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BFF533-4625-42D7-8299-E19D89E72A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</a:t>
            </a:r>
          </a:p>
        </p:txBody>
      </p:sp>
      <p:pic>
        <p:nvPicPr>
          <p:cNvPr id="3174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238" y="1579563"/>
            <a:ext cx="7529512" cy="4622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6515A-1173-4031-89FC-B959FED120F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340725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Emergency Coverage (I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p315</a:t>
            </a:r>
            <a:endParaRPr lang="en-US" alt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8026400" cy="49196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City of Metropolis is divided into nine districts and is considering seven possible sites to place emergency vehicles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time (minutes) it takes an emergency vehicle to travel from each site to each district is shown in the next table</a:t>
            </a:r>
          </a:p>
          <a:p>
            <a:pPr eaLnBrk="1" hangingPunct="1"/>
            <a:r>
              <a:rPr lang="en-US" altLang="zh-CN" i="1" smtClean="0">
                <a:ea typeface="宋体" panose="02010600030101010101" pitchFamily="2" charset="-122"/>
              </a:rPr>
              <a:t>Find the minimum number of sites so that all districts are within three minutes of an emergency vehicle.</a:t>
            </a:r>
            <a:endParaRPr lang="en-US" altLang="en-US" i="1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648066-138A-452C-8A8D-D939ECF6F2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Distance Table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82813" y="1454150"/>
            <a:ext cx="5815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Minutes between Sites and Districts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11721" name="Group 297"/>
          <p:cNvGraphicFramePr>
            <a:graphicFrameLocks noGrp="1"/>
          </p:cNvGraphicFramePr>
          <p:nvPr/>
        </p:nvGraphicFramePr>
        <p:xfrm>
          <a:off x="2473325" y="2447925"/>
          <a:ext cx="5157788" cy="39624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/>
                  </a:extLst>
                </a:gridCol>
                <a:gridCol w="646112">
                  <a:extLst>
                    <a:ext uri="{9D8B030D-6E8A-4147-A177-3AD203B41FA5}"/>
                  </a:extLst>
                </a:gridCol>
                <a:gridCol w="641350">
                  <a:extLst>
                    <a:ext uri="{9D8B030D-6E8A-4147-A177-3AD203B41FA5}"/>
                  </a:extLst>
                </a:gridCol>
                <a:gridCol w="646113">
                  <a:extLst>
                    <a:ext uri="{9D8B030D-6E8A-4147-A177-3AD203B41FA5}"/>
                  </a:extLst>
                </a:gridCol>
                <a:gridCol w="642937">
                  <a:extLst>
                    <a:ext uri="{9D8B030D-6E8A-4147-A177-3AD203B41FA5}"/>
                  </a:extLst>
                </a:gridCol>
                <a:gridCol w="646113">
                  <a:extLst>
                    <a:ext uri="{9D8B030D-6E8A-4147-A177-3AD203B41FA5}"/>
                  </a:extLst>
                </a:gridCol>
                <a:gridCol w="642937">
                  <a:extLst>
                    <a:ext uri="{9D8B030D-6E8A-4147-A177-3AD203B41FA5}"/>
                  </a:extLst>
                </a:gridCol>
                <a:gridCol w="646113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3880" name="Rectangle 227"/>
          <p:cNvSpPr>
            <a:spLocks noChangeArrowheads="1"/>
          </p:cNvSpPr>
          <p:nvPr/>
        </p:nvSpPr>
        <p:spPr bwMode="auto">
          <a:xfrm>
            <a:off x="0" y="5159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81" name="Rectangle 228"/>
          <p:cNvSpPr>
            <a:spLocks noChangeArrowheads="1"/>
          </p:cNvSpPr>
          <p:nvPr/>
        </p:nvSpPr>
        <p:spPr bwMode="auto">
          <a:xfrm>
            <a:off x="4703763" y="1944688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Sites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82" name="Rectangle 238"/>
          <p:cNvSpPr>
            <a:spLocks noChangeArrowheads="1"/>
          </p:cNvSpPr>
          <p:nvPr/>
        </p:nvSpPr>
        <p:spPr bwMode="auto">
          <a:xfrm>
            <a:off x="657225" y="3827463"/>
            <a:ext cx="153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Districts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11915" name="Group 491"/>
          <p:cNvGraphicFramePr>
            <a:graphicFrameLocks noGrp="1"/>
          </p:cNvGraphicFramePr>
          <p:nvPr>
            <p:ph idx="1"/>
          </p:nvPr>
        </p:nvGraphicFramePr>
        <p:xfrm>
          <a:off x="2908300" y="2857500"/>
          <a:ext cx="4568825" cy="356562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/>
                  </a:extLst>
                </a:gridCol>
                <a:gridCol w="635000">
                  <a:extLst>
                    <a:ext uri="{9D8B030D-6E8A-4147-A177-3AD203B41FA5}"/>
                  </a:extLst>
                </a:gridCol>
                <a:gridCol w="636588">
                  <a:extLst>
                    <a:ext uri="{9D8B030D-6E8A-4147-A177-3AD203B41FA5}"/>
                  </a:extLst>
                </a:gridCol>
                <a:gridCol w="635000">
                  <a:extLst>
                    <a:ext uri="{9D8B030D-6E8A-4147-A177-3AD203B41FA5}"/>
                  </a:extLst>
                </a:gridCol>
                <a:gridCol w="636587">
                  <a:extLst>
                    <a:ext uri="{9D8B030D-6E8A-4147-A177-3AD203B41FA5}"/>
                  </a:extLst>
                </a:gridCol>
                <a:gridCol w="633413">
                  <a:extLst>
                    <a:ext uri="{9D8B030D-6E8A-4147-A177-3AD203B41FA5}"/>
                  </a:extLst>
                </a:gridCol>
                <a:gridCol w="636587">
                  <a:extLst>
                    <a:ext uri="{9D8B030D-6E8A-4147-A177-3AD203B41FA5}"/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39616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90" marB="4569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C9DBE-1F46-4F10-B4C3-593F29CC1D4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</a:t>
            </a:r>
          </a:p>
        </p:txBody>
      </p:sp>
      <p:pic>
        <p:nvPicPr>
          <p:cNvPr id="3482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400" y="1360488"/>
            <a:ext cx="5564188" cy="5337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B442F5-6171-4C33-BEDD-51A868EE87C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Behavior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92275"/>
            <a:ext cx="7986712" cy="389255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LP Models: Always find an optimal solution</a:t>
            </a:r>
          </a:p>
          <a:p>
            <a:pPr eaLnBrk="1" hangingPunct="1"/>
            <a:r>
              <a:rPr lang="en-US" altLang="en-US" sz="2400" dirty="0" smtClean="0"/>
              <a:t>ILP Models: May take a long time to find an optimal solution</a:t>
            </a:r>
          </a:p>
          <a:p>
            <a:pPr eaLnBrk="1" hangingPunct="1"/>
            <a:r>
              <a:rPr lang="en-US" altLang="en-US" sz="2400" dirty="0" smtClean="0"/>
              <a:t>NP &amp; INP Models: Cannot find an optimal solution in </a:t>
            </a:r>
            <a:r>
              <a:rPr lang="en-US" altLang="en-US" sz="2400" dirty="0" smtClean="0"/>
              <a:t>general</a:t>
            </a:r>
            <a:endParaRPr lang="en-US" altLang="en-US" sz="2400" i="1" dirty="0" smtClean="0"/>
          </a:p>
          <a:p>
            <a:pPr eaLnBrk="1" hangingPunct="1"/>
            <a:r>
              <a:rPr lang="en-US" altLang="en-US" sz="2400" i="1" dirty="0" smtClean="0"/>
              <a:t>Whenever possible, model as LP.</a:t>
            </a:r>
            <a:endParaRPr lang="en-US" altLang="en-US" sz="2400" i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53FB3-0FC1-4A9E-BA79-EEB1B55001C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5105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Emergency Coverage (II)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8026400" cy="4910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The population of each district (in thousands) is as follows: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Suppose Metropolis has only two emergency vehicles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i="1" smtClean="0">
                <a:ea typeface="宋体" panose="02010600030101010101" pitchFamily="2" charset="-122"/>
              </a:rPr>
              <a:t>Decide the locations of the vehicles to maximize the number of people who live within three minutes of an emergency vehicle.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endParaRPr lang="en-US" altLang="en-US" smtClean="0">
              <a:ea typeface="宋体" panose="02010600030101010101" pitchFamily="2" charset="-122"/>
            </a:endParaRPr>
          </a:p>
        </p:txBody>
      </p:sp>
      <p:graphicFrame>
        <p:nvGraphicFramePr>
          <p:cNvPr id="1600516" name="Group 4"/>
          <p:cNvGraphicFramePr>
            <a:graphicFrameLocks noGrp="1"/>
          </p:cNvGraphicFramePr>
          <p:nvPr/>
        </p:nvGraphicFramePr>
        <p:xfrm>
          <a:off x="1087438" y="2574925"/>
          <a:ext cx="6789737" cy="914400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/>
                  </a:extLst>
                </a:gridCol>
                <a:gridCol w="750887">
                  <a:extLst>
                    <a:ext uri="{9D8B030D-6E8A-4147-A177-3AD203B41FA5}"/>
                  </a:extLst>
                </a:gridCol>
                <a:gridCol w="757238">
                  <a:extLst>
                    <a:ext uri="{9D8B030D-6E8A-4147-A177-3AD203B41FA5}"/>
                  </a:extLst>
                </a:gridCol>
                <a:gridCol w="752475">
                  <a:extLst>
                    <a:ext uri="{9D8B030D-6E8A-4147-A177-3AD203B41FA5}"/>
                  </a:extLst>
                </a:gridCol>
                <a:gridCol w="755650">
                  <a:extLst>
                    <a:ext uri="{9D8B030D-6E8A-4147-A177-3AD203B41FA5}"/>
                  </a:extLst>
                </a:gridCol>
                <a:gridCol w="752475">
                  <a:extLst>
                    <a:ext uri="{9D8B030D-6E8A-4147-A177-3AD203B41FA5}"/>
                  </a:extLst>
                </a:gridCol>
                <a:gridCol w="757237">
                  <a:extLst>
                    <a:ext uri="{9D8B030D-6E8A-4147-A177-3AD203B41FA5}"/>
                  </a:extLst>
                </a:gridCol>
                <a:gridCol w="754063">
                  <a:extLst>
                    <a:ext uri="{9D8B030D-6E8A-4147-A177-3AD203B41FA5}"/>
                  </a:extLst>
                </a:gridCol>
                <a:gridCol w="754062">
                  <a:extLst>
                    <a:ext uri="{9D8B030D-6E8A-4147-A177-3AD203B41FA5}"/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41FEA3-F10C-48C3-9100-38124F9D8D8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Production Mix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609725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/>
              <a:t>Mayhugh</a:t>
            </a:r>
            <a:r>
              <a:rPr lang="en-US" altLang="en-US" sz="2400" dirty="0" smtClean="0"/>
              <a:t> Manufacturing Company (</a:t>
            </a:r>
            <a:r>
              <a:rPr lang="en-US" altLang="en-US" sz="2400" dirty="0" smtClean="0"/>
              <a:t>p.319)</a:t>
            </a:r>
            <a:endParaRPr lang="en-US" altLang="en-US" sz="2400" dirty="0" smtClean="0"/>
          </a:p>
          <a:p>
            <a:pPr lvl="1" eaLnBrk="1" hangingPunct="1"/>
            <a:r>
              <a:rPr lang="en-US" altLang="en-US" dirty="0" smtClean="0"/>
              <a:t>3 product families</a:t>
            </a:r>
          </a:p>
          <a:p>
            <a:pPr lvl="1" eaLnBrk="1" hangingPunct="1"/>
            <a:r>
              <a:rPr lang="en-US" altLang="en-US" dirty="0" smtClean="0"/>
              <a:t>3 departments</a:t>
            </a:r>
          </a:p>
          <a:p>
            <a:pPr lvl="1" eaLnBrk="1" hangingPunct="1"/>
            <a:r>
              <a:rPr lang="en-US" altLang="en-US" dirty="0" smtClean="0"/>
              <a:t>If a product is made, a fixed sales cost will be incurred</a:t>
            </a:r>
          </a:p>
          <a:p>
            <a:pPr lvl="1" eaLnBrk="1" hangingPunct="1"/>
            <a:r>
              <a:rPr lang="en-US" altLang="en-US" dirty="0" smtClean="0"/>
              <a:t>Tables: Unit profits and hours required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3888D8-85E2-45ED-8AA5-2DBE28F80FE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Net Profit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1.20</a:t>
            </a:r>
            <a:r>
              <a:rPr lang="en-US" altLang="en-US" sz="1000" smtClean="0"/>
              <a:t> </a:t>
            </a:r>
            <a:r>
              <a:rPr lang="en-US" altLang="en-US" sz="2400" smtClean="0"/>
              <a:t>x1</a:t>
            </a:r>
            <a:r>
              <a:rPr lang="en-US" altLang="en-US" sz="1000" smtClean="0"/>
              <a:t> </a:t>
            </a:r>
            <a:r>
              <a:rPr lang="en-US" altLang="en-US" sz="2400" smtClean="0"/>
              <a:t>+</a:t>
            </a:r>
            <a:r>
              <a:rPr lang="en-US" altLang="en-US" sz="1000" smtClean="0"/>
              <a:t> </a:t>
            </a:r>
            <a:r>
              <a:rPr lang="en-US" altLang="en-US" sz="2400" smtClean="0"/>
              <a:t>1.80</a:t>
            </a:r>
            <a:r>
              <a:rPr lang="en-US" altLang="en-US" sz="1000" smtClean="0"/>
              <a:t> </a:t>
            </a:r>
            <a:r>
              <a:rPr lang="en-US" altLang="en-US" sz="2400" smtClean="0"/>
              <a:t>x2</a:t>
            </a:r>
            <a:r>
              <a:rPr lang="en-US" altLang="en-US" sz="1000" smtClean="0"/>
              <a:t> </a:t>
            </a:r>
            <a:r>
              <a:rPr lang="en-US" altLang="en-US" sz="2400" smtClean="0"/>
              <a:t>+</a:t>
            </a:r>
            <a:r>
              <a:rPr lang="en-US" altLang="en-US" sz="1000" smtClean="0"/>
              <a:t> </a:t>
            </a:r>
            <a:r>
              <a:rPr lang="en-US" altLang="en-US" sz="2400" smtClean="0"/>
              <a:t>2.20</a:t>
            </a:r>
            <a:r>
              <a:rPr lang="en-US" altLang="en-US" sz="1000" smtClean="0"/>
              <a:t> </a:t>
            </a:r>
            <a:r>
              <a:rPr lang="en-US" altLang="en-US" sz="2400" smtClean="0"/>
              <a:t>x3</a:t>
            </a:r>
            <a:r>
              <a:rPr lang="en-US" altLang="en-US" sz="1000" smtClean="0"/>
              <a:t> </a:t>
            </a:r>
            <a:r>
              <a:rPr lang="en-US" altLang="en-US" sz="2400" smtClean="0"/>
              <a:t>-</a:t>
            </a:r>
            <a:r>
              <a:rPr lang="en-US" altLang="en-US" sz="1000" smtClean="0"/>
              <a:t> </a:t>
            </a:r>
            <a:r>
              <a:rPr lang="en-US" altLang="en-US" sz="2400" smtClean="0"/>
              <a:t>60</a:t>
            </a:r>
            <a:r>
              <a:rPr lang="en-US" altLang="en-US" sz="1000" smtClean="0"/>
              <a:t> </a:t>
            </a:r>
            <a:r>
              <a:rPr lang="en-US" altLang="en-US" sz="2400" smtClean="0"/>
              <a:t>y1</a:t>
            </a:r>
            <a:r>
              <a:rPr lang="en-US" altLang="en-US" sz="1000" smtClean="0"/>
              <a:t> </a:t>
            </a:r>
            <a:r>
              <a:rPr lang="en-US" altLang="en-US" sz="2400" smtClean="0"/>
              <a:t>-</a:t>
            </a:r>
            <a:r>
              <a:rPr lang="en-US" altLang="en-US" sz="1000" smtClean="0"/>
              <a:t> </a:t>
            </a:r>
            <a:r>
              <a:rPr lang="en-US" altLang="en-US" sz="2400" smtClean="0"/>
              <a:t>200</a:t>
            </a:r>
            <a:r>
              <a:rPr lang="en-US" altLang="en-US" sz="1000" smtClean="0"/>
              <a:t> </a:t>
            </a:r>
            <a:r>
              <a:rPr lang="en-US" altLang="en-US" sz="2400" smtClean="0"/>
              <a:t>y2</a:t>
            </a:r>
            <a:r>
              <a:rPr lang="en-US" altLang="en-US" sz="1000" smtClean="0"/>
              <a:t> </a:t>
            </a:r>
            <a:r>
              <a:rPr lang="en-US" altLang="en-US" sz="2400" smtClean="0"/>
              <a:t>-</a:t>
            </a:r>
            <a:r>
              <a:rPr lang="en-US" altLang="en-US" sz="1000" smtClean="0"/>
              <a:t> </a:t>
            </a:r>
            <a:r>
              <a:rPr lang="en-US" altLang="en-US" sz="2400" smtClean="0"/>
              <a:t>100</a:t>
            </a:r>
            <a:r>
              <a:rPr lang="en-US" altLang="en-US" sz="1000" smtClean="0"/>
              <a:t> </a:t>
            </a:r>
            <a:r>
              <a:rPr lang="en-US" altLang="en-US" sz="2400" smtClean="0"/>
              <a:t>y3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/>
              <a:t>Linking constraints: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x1 - M y1 &lt;=0  (can choose M=400)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x2 - M y2 &lt;=0  (can choose M=300)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x3 - M y3 &lt;=0  (can choose M=50)</a:t>
            </a:r>
          </a:p>
          <a:p>
            <a:pPr lvl="1" eaLnBrk="1" hangingPunct="1"/>
            <a:r>
              <a:rPr lang="en-US" altLang="en-US" smtClean="0"/>
              <a:t>By choosing M properly, we can combine the demand constraints with the linking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A6AEA4-FF7F-4F79-9284-86FFCADACD9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 Costs in General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495425"/>
            <a:ext cx="8386762" cy="517525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F</a:t>
            </a:r>
            <a:r>
              <a:rPr lang="en-US" altLang="en-US" smtClean="0"/>
              <a:t> – fixed cost</a:t>
            </a:r>
          </a:p>
          <a:p>
            <a:pPr eaLnBrk="1" hangingPunct="1"/>
            <a:r>
              <a:rPr lang="en-US" altLang="en-US" i="1" smtClean="0"/>
              <a:t>c</a:t>
            </a:r>
            <a:r>
              <a:rPr lang="en-US" altLang="en-US" smtClean="0"/>
              <a:t> – per unit cost</a:t>
            </a:r>
          </a:p>
          <a:p>
            <a:pPr eaLnBrk="1" hangingPunct="1"/>
            <a:r>
              <a:rPr lang="en-US" altLang="en-US" i="1" smtClean="0"/>
              <a:t>x</a:t>
            </a:r>
            <a:r>
              <a:rPr lang="en-US" altLang="en-US" smtClean="0"/>
              <a:t> – units of activity (regular variable)</a:t>
            </a:r>
          </a:p>
          <a:p>
            <a:pPr eaLnBrk="1" hangingPunct="1"/>
            <a:r>
              <a:rPr lang="en-US" altLang="en-US" i="1" smtClean="0"/>
              <a:t>y</a:t>
            </a:r>
            <a:r>
              <a:rPr lang="en-US" altLang="en-US" smtClean="0"/>
              <a:t> – go/no go of activity (binary variable)</a:t>
            </a:r>
          </a:p>
          <a:p>
            <a:pPr eaLnBrk="1" hangingPunct="1"/>
            <a:r>
              <a:rPr lang="en-US" altLang="en-US" smtClean="0"/>
              <a:t>Cost = </a:t>
            </a:r>
            <a:r>
              <a:rPr lang="en-US" altLang="en-US" i="1" smtClean="0"/>
              <a:t>Fy + cx</a:t>
            </a:r>
            <a:r>
              <a:rPr lang="en-US" altLang="en-US" smtClean="0"/>
              <a:t>  (in the objective)</a:t>
            </a:r>
          </a:p>
          <a:p>
            <a:pPr eaLnBrk="1" hangingPunct="1"/>
            <a:r>
              <a:rPr lang="en-US" altLang="en-US" smtClean="0"/>
              <a:t>Linking constraint: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	x</a:t>
            </a:r>
            <a:r>
              <a:rPr lang="en-US" altLang="en-US" smtClean="0"/>
              <a:t> &lt;= </a:t>
            </a:r>
            <a:r>
              <a:rPr lang="en-US" altLang="en-US" i="1" smtClean="0"/>
              <a:t>My </a:t>
            </a:r>
            <a:r>
              <a:rPr lang="en-US" altLang="en-US" smtClean="0"/>
              <a:t> or equivalently,  </a:t>
            </a:r>
            <a:r>
              <a:rPr lang="en-US" altLang="en-US" i="1" smtClean="0"/>
              <a:t>x - My</a:t>
            </a:r>
            <a:r>
              <a:rPr lang="en-US" altLang="en-US" smtClean="0"/>
              <a:t> &lt;= 0</a:t>
            </a:r>
          </a:p>
          <a:p>
            <a:pPr lvl="1" eaLnBrk="1" hangingPunct="1"/>
            <a:r>
              <a:rPr lang="en-US" altLang="en-US" i="1" smtClean="0"/>
              <a:t>M</a:t>
            </a:r>
            <a:r>
              <a:rPr lang="en-US" altLang="en-US" smtClean="0"/>
              <a:t> = upper bound on x </a:t>
            </a:r>
          </a:p>
          <a:p>
            <a:pPr lvl="1" eaLnBrk="1" hangingPunct="1"/>
            <a:r>
              <a:rPr lang="en-US" altLang="en-US" smtClean="0"/>
              <a:t>If </a:t>
            </a:r>
            <a:r>
              <a:rPr lang="en-US" altLang="en-US" i="1" smtClean="0"/>
              <a:t>y</a:t>
            </a:r>
            <a:r>
              <a:rPr lang="en-US" altLang="en-US" smtClean="0"/>
              <a:t>=0 we must have </a:t>
            </a:r>
            <a:r>
              <a:rPr lang="en-US" altLang="en-US" i="1" smtClean="0"/>
              <a:t>x</a:t>
            </a:r>
            <a:r>
              <a:rPr lang="en-US" altLang="en-US" smtClean="0"/>
              <a:t> =0 </a:t>
            </a:r>
          </a:p>
          <a:p>
            <a:pPr lvl="1" eaLnBrk="1" hangingPunct="1"/>
            <a:r>
              <a:rPr lang="en-US" altLang="en-US" smtClean="0"/>
              <a:t>If </a:t>
            </a:r>
            <a:r>
              <a:rPr lang="en-US" altLang="en-US" i="1" smtClean="0"/>
              <a:t>y</a:t>
            </a:r>
            <a:r>
              <a:rPr lang="en-US" altLang="en-US" smtClean="0"/>
              <a:t>=1 we have </a:t>
            </a:r>
            <a:r>
              <a:rPr lang="en-US" altLang="en-US" i="1" smtClean="0"/>
              <a:t>x</a:t>
            </a:r>
            <a:r>
              <a:rPr lang="en-US" altLang="en-US" smtClean="0"/>
              <a:t> &lt;=M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8F3E8-F20F-4F2D-AE8C-411BA56F3DD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without Fixed Costs</a:t>
            </a:r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7988" y="1360488"/>
            <a:ext cx="5357812" cy="5162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FC9504-AA58-4A31-831E-99F6B580999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with Fixed Costs</a:t>
            </a:r>
          </a:p>
        </p:txBody>
      </p:sp>
      <p:pic>
        <p:nvPicPr>
          <p:cNvPr id="4096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1013" y="1358900"/>
            <a:ext cx="5370512" cy="5175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F8A697-83C4-46F3-B2EA-EED9E962CAB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00025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Threshold Levels &amp; </a:t>
            </a:r>
            <a:br>
              <a:rPr lang="en-US" altLang="en-US" smtClean="0"/>
            </a:br>
            <a:r>
              <a:rPr lang="en-US" altLang="en-US" smtClean="0"/>
              <a:t>Quantity Discounts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538163" y="1495425"/>
            <a:ext cx="8386762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/>
              <a:t> – units of activity (regular variable)</a:t>
            </a:r>
          </a:p>
          <a:p>
            <a:pPr lvl="1" eaLnBrk="1" hangingPunct="1"/>
            <a:r>
              <a:rPr lang="en-US" altLang="en-US"/>
              <a:t>m – lower limit of x when x&gt;0</a:t>
            </a:r>
          </a:p>
          <a:p>
            <a:pPr lvl="1" eaLnBrk="1" hangingPunct="1"/>
            <a:r>
              <a:rPr lang="en-US" altLang="en-US"/>
              <a:t>M – upper limit of x when x&gt;0</a:t>
            </a:r>
          </a:p>
          <a:p>
            <a:pPr eaLnBrk="1" hangingPunct="1"/>
            <a:r>
              <a:rPr lang="en-US" altLang="en-US" i="1"/>
              <a:t>y</a:t>
            </a:r>
            <a:r>
              <a:rPr lang="en-US" altLang="en-US"/>
              <a:t> – go/no-go of activity (binary variable)</a:t>
            </a:r>
          </a:p>
          <a:p>
            <a:pPr eaLnBrk="1" hangingPunct="1"/>
            <a:r>
              <a:rPr lang="en-US" altLang="en-US"/>
              <a:t>Linking constraints: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/>
              <a:t>	  	     x - my &gt;= 0 </a:t>
            </a:r>
            <a:r>
              <a:rPr lang="en-US" altLang="en-US"/>
              <a:t> (lower limit)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and  </a:t>
            </a:r>
            <a:r>
              <a:rPr lang="en-US" altLang="en-US" i="1"/>
              <a:t>x – My &lt;= 0  </a:t>
            </a:r>
            <a:r>
              <a:rPr lang="en-US" altLang="en-US"/>
              <a:t>(upper limit)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 i="1"/>
              <a:t>y</a:t>
            </a:r>
            <a:r>
              <a:rPr lang="en-US" altLang="en-US"/>
              <a:t>=0 we have </a:t>
            </a:r>
            <a:r>
              <a:rPr lang="en-US" altLang="en-US" i="1"/>
              <a:t>x</a:t>
            </a:r>
            <a:r>
              <a:rPr lang="en-US" altLang="en-US"/>
              <a:t>&gt;=0 &amp; x&lt;=0 (so x=0) 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 i="1"/>
              <a:t>y</a:t>
            </a:r>
            <a:r>
              <a:rPr lang="en-US" altLang="en-US"/>
              <a:t>=1 we have </a:t>
            </a:r>
            <a:r>
              <a:rPr lang="en-US" altLang="en-US" i="1"/>
              <a:t>x</a:t>
            </a:r>
            <a:r>
              <a:rPr lang="en-US" altLang="en-US"/>
              <a:t>&gt;=m &amp; x&lt;=M (so x is in the desired region</a:t>
            </a:r>
            <a:r>
              <a:rPr lang="en-US" altLang="en-US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B3E47-1052-4EB7-B847-313DBA86A42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with Threshold </a:t>
            </a:r>
            <a:r>
              <a:rPr lang="en-US" altLang="en-US" sz="4000" smtClean="0"/>
              <a:t>Constraint</a:t>
            </a:r>
          </a:p>
        </p:txBody>
      </p:sp>
      <p:pic>
        <p:nvPicPr>
          <p:cNvPr id="4301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313" y="1374775"/>
            <a:ext cx="5307012" cy="5113338"/>
          </a:xfrm>
          <a:noFill/>
        </p:spPr>
      </p:pic>
      <p:sp>
        <p:nvSpPr>
          <p:cNvPr id="43013" name="Oval 7"/>
          <p:cNvSpPr>
            <a:spLocks noChangeArrowheads="1"/>
          </p:cNvSpPr>
          <p:nvPr/>
        </p:nvSpPr>
        <p:spPr bwMode="auto">
          <a:xfrm>
            <a:off x="3006725" y="4848225"/>
            <a:ext cx="515938" cy="396875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014" name="Oval 8"/>
          <p:cNvSpPr>
            <a:spLocks noChangeArrowheads="1"/>
          </p:cNvSpPr>
          <p:nvPr/>
        </p:nvSpPr>
        <p:spPr bwMode="auto">
          <a:xfrm>
            <a:off x="3011488" y="5341938"/>
            <a:ext cx="515937" cy="396875"/>
          </a:xfrm>
          <a:prstGeom prst="ellips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 flipH="1">
            <a:off x="3525838" y="5049838"/>
            <a:ext cx="27511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H="1">
            <a:off x="3525838" y="5545138"/>
            <a:ext cx="276225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316663" y="4651375"/>
            <a:ext cx="2503487" cy="6413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Upper limit (threshold):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    X2 – 300*Y2 &lt;= 0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6319838" y="5408613"/>
            <a:ext cx="2514600" cy="6413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Lower limit (threshold):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    X2 – 250*Y2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08FAB-40B5-4A8F-A46F-85865509080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Facility Location: Capacitated (p. </a:t>
            </a:r>
            <a:r>
              <a:rPr lang="en-US" altLang="en-US" dirty="0" smtClean="0"/>
              <a:t>32</a:t>
            </a:r>
            <a:r>
              <a:rPr lang="en-US" altLang="en-US" dirty="0" smtClean="0"/>
              <a:t>5</a:t>
            </a:r>
            <a:r>
              <a:rPr lang="en-US" altLang="en-US" dirty="0" smtClean="0"/>
              <a:t>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431925"/>
            <a:ext cx="3937000" cy="4521200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013" y="1252538"/>
            <a:ext cx="8183562" cy="4732337"/>
          </a:xfrm>
          <a:noFill/>
        </p:spPr>
      </p:pic>
      <p:sp>
        <p:nvSpPr>
          <p:cNvPr id="44038" name="Freeform 8"/>
          <p:cNvSpPr>
            <a:spLocks/>
          </p:cNvSpPr>
          <p:nvPr/>
        </p:nvSpPr>
        <p:spPr bwMode="auto">
          <a:xfrm>
            <a:off x="7427913" y="2879725"/>
            <a:ext cx="690562" cy="1468438"/>
          </a:xfrm>
          <a:custGeom>
            <a:avLst/>
            <a:gdLst>
              <a:gd name="T0" fmla="*/ 2147483646 w 435"/>
              <a:gd name="T1" fmla="*/ 2147483646 h 925"/>
              <a:gd name="T2" fmla="*/ 0 w 435"/>
              <a:gd name="T3" fmla="*/ 0 h 925"/>
              <a:gd name="T4" fmla="*/ 0 60000 65536"/>
              <a:gd name="T5" fmla="*/ 0 60000 65536"/>
              <a:gd name="T6" fmla="*/ 0 w 435"/>
              <a:gd name="T7" fmla="*/ 0 h 925"/>
              <a:gd name="T8" fmla="*/ 435 w 435"/>
              <a:gd name="T9" fmla="*/ 925 h 9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5" h="925">
                <a:moveTo>
                  <a:pt x="435" y="92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1920875" y="4321175"/>
            <a:ext cx="6197600" cy="265113"/>
          </a:xfrm>
          <a:custGeom>
            <a:avLst/>
            <a:gdLst>
              <a:gd name="T0" fmla="*/ 2147483646 w 3904"/>
              <a:gd name="T1" fmla="*/ 2147483646 h 167"/>
              <a:gd name="T2" fmla="*/ 2147483646 w 3904"/>
              <a:gd name="T3" fmla="*/ 2147483646 h 167"/>
              <a:gd name="T4" fmla="*/ 2147483646 w 3904"/>
              <a:gd name="T5" fmla="*/ 2147483646 h 167"/>
              <a:gd name="T6" fmla="*/ 0 w 3904"/>
              <a:gd name="T7" fmla="*/ 0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3904"/>
              <a:gd name="T13" fmla="*/ 0 h 167"/>
              <a:gd name="T14" fmla="*/ 3904 w 3904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4" h="167">
                <a:moveTo>
                  <a:pt x="3904" y="23"/>
                </a:moveTo>
                <a:cubicBezTo>
                  <a:pt x="3755" y="41"/>
                  <a:pt x="3545" y="113"/>
                  <a:pt x="3002" y="133"/>
                </a:cubicBezTo>
                <a:cubicBezTo>
                  <a:pt x="2459" y="153"/>
                  <a:pt x="1146" y="167"/>
                  <a:pt x="646" y="145"/>
                </a:cubicBezTo>
                <a:cubicBezTo>
                  <a:pt x="146" y="123"/>
                  <a:pt x="135" y="3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>
            <a:off x="7573963" y="4270375"/>
            <a:ext cx="527050" cy="77788"/>
          </a:xfrm>
          <a:custGeom>
            <a:avLst/>
            <a:gdLst>
              <a:gd name="T0" fmla="*/ 2147483646 w 332"/>
              <a:gd name="T1" fmla="*/ 2147483646 h 49"/>
              <a:gd name="T2" fmla="*/ 2147483646 w 332"/>
              <a:gd name="T3" fmla="*/ 2147483646 h 49"/>
              <a:gd name="T4" fmla="*/ 0 w 332"/>
              <a:gd name="T5" fmla="*/ 2147483646 h 49"/>
              <a:gd name="T6" fmla="*/ 0 60000 65536"/>
              <a:gd name="T7" fmla="*/ 0 60000 65536"/>
              <a:gd name="T8" fmla="*/ 0 60000 65536"/>
              <a:gd name="T9" fmla="*/ 0 w 332"/>
              <a:gd name="T10" fmla="*/ 0 h 49"/>
              <a:gd name="T11" fmla="*/ 332 w 332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2" h="49">
                <a:moveTo>
                  <a:pt x="332" y="49"/>
                </a:moveTo>
                <a:cubicBezTo>
                  <a:pt x="312" y="41"/>
                  <a:pt x="264" y="6"/>
                  <a:pt x="209" y="3"/>
                </a:cubicBezTo>
                <a:cubicBezTo>
                  <a:pt x="154" y="0"/>
                  <a:pt x="44" y="26"/>
                  <a:pt x="0" y="3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1" name="Text Box 13"/>
          <p:cNvSpPr txBox="1">
            <a:spLocks noChangeArrowheads="1"/>
          </p:cNvSpPr>
          <p:nvPr/>
        </p:nvSpPr>
        <p:spPr bwMode="auto">
          <a:xfrm>
            <a:off x="1146175" y="6021388"/>
            <a:ext cx="7019925" cy="457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Linking Constraint:   Sent - Capacity * Open? &lt;=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71A616-7506-44E3-AB30-DB4E0078BDE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93663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 for Fun: </a:t>
            </a:r>
            <a:br>
              <a:rPr lang="en-US" altLang="en-US" smtClean="0"/>
            </a:br>
            <a:r>
              <a:rPr lang="en-US" altLang="en-US" smtClean="0"/>
              <a:t>The 8-Queen’s Problem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654175"/>
            <a:ext cx="7958138" cy="3881438"/>
          </a:xfrm>
        </p:spPr>
        <p:txBody>
          <a:bodyPr/>
          <a:lstStyle/>
          <a:p>
            <a:pPr eaLnBrk="1" hangingPunct="1"/>
            <a:r>
              <a:rPr lang="en-US" altLang="en-US" smtClean="0"/>
              <a:t>How many queens can you place on the chess board without fighting each other?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2CAAA-0FC0-4D77-8F82-E27A1FEBF6B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00025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Two Types of Integer Linear Programming Models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1544638"/>
            <a:ext cx="7904162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Some ILP models are simply LP models with certain variables constrained to be integers</a:t>
            </a:r>
          </a:p>
          <a:p>
            <a:pPr lvl="1" eaLnBrk="1" hangingPunct="1"/>
            <a:r>
              <a:rPr lang="en-US" altLang="en-US" smtClean="0"/>
              <a:t>Building such an ILP model requires just a couple of additional steps beyond an LP model</a:t>
            </a:r>
          </a:p>
          <a:p>
            <a:pPr lvl="1" eaLnBrk="1" hangingPunct="1"/>
            <a:r>
              <a:rPr lang="en-US" altLang="en-US" smtClean="0"/>
              <a:t>Some LP models generate integer solutions, e.g. transportation models and assignment models</a:t>
            </a:r>
            <a:endParaRPr lang="en-US" altLang="en-US" sz="2800" smtClean="0"/>
          </a:p>
          <a:p>
            <a:pPr eaLnBrk="1" hangingPunct="1"/>
            <a:r>
              <a:rPr lang="en-US" altLang="en-US" sz="2400" smtClean="0"/>
              <a:t>Other ILP models (especially with binary variables) can achieve more than LP models can do, but require other modeling 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B82D41-3B0F-45D9-993D-9CFBAE25D06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6368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Shadow prices, allowable ranges and reduced costs are meaningless for ILPs.</a:t>
            </a:r>
          </a:p>
          <a:p>
            <a:pPr eaLnBrk="1" hangingPunct="1"/>
            <a:r>
              <a:rPr lang="en-US" altLang="en-US" smtClean="0"/>
              <a:t>Sensitivity analysis must be performed manually by changing parameters and re-solving the model.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195263" y="190500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Sensitivity Analysis for </a:t>
            </a:r>
            <a:br>
              <a:rPr lang="en-US" altLang="en-US" smtClean="0"/>
            </a:br>
            <a:r>
              <a:rPr lang="en-US" altLang="en-US" smtClean="0"/>
              <a:t>Integer Linear Programs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05B4A-CB38-4A26-937A-165D49758A5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Setup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54463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Solver constraints window allows choices of </a:t>
            </a:r>
            <a:r>
              <a:rPr lang="en-US" altLang="en-US" i="1" smtClean="0"/>
              <a:t>int</a:t>
            </a:r>
            <a:r>
              <a:rPr lang="en-US" altLang="en-US" smtClean="0"/>
              <a:t> and </a:t>
            </a:r>
            <a:r>
              <a:rPr lang="en-US" altLang="en-US" i="1" smtClean="0"/>
              <a:t>bin</a:t>
            </a:r>
            <a:r>
              <a:rPr lang="en-US" altLang="en-US" smtClean="0"/>
              <a:t> for any variable</a:t>
            </a:r>
          </a:p>
          <a:p>
            <a:pPr lvl="1" eaLnBrk="1" hangingPunct="1"/>
            <a:r>
              <a:rPr lang="en-US" altLang="en-US" smtClean="0"/>
              <a:t>int: variable must be an integer</a:t>
            </a:r>
          </a:p>
          <a:p>
            <a:pPr lvl="1" eaLnBrk="1" hangingPunct="1"/>
            <a:r>
              <a:rPr lang="en-US" altLang="en-US" smtClean="0"/>
              <a:t>bin: variable must be binary, i.e, 0 or 1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210050"/>
            <a:ext cx="5437188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21023-D0CC-4451-9863-7EEEB373273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Setup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598613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Solver Tolerance parameter is set at 5% (away from true optimum) initially</a:t>
            </a:r>
          </a:p>
          <a:p>
            <a:pPr lvl="1" eaLnBrk="1" hangingPunct="1"/>
            <a:r>
              <a:rPr lang="en-US" altLang="en-US" smtClean="0"/>
              <a:t>Allows for fast solutions</a:t>
            </a:r>
          </a:p>
          <a:p>
            <a:pPr lvl="1" eaLnBrk="1" hangingPunct="1"/>
            <a:r>
              <a:rPr lang="en-US" altLang="en-US" smtClean="0"/>
              <a:t>Used during debugging, or</a:t>
            </a:r>
          </a:p>
          <a:p>
            <a:pPr lvl="1" eaLnBrk="1" hangingPunct="1"/>
            <a:r>
              <a:rPr lang="en-US" altLang="en-US" smtClean="0"/>
              <a:t>For solving large problems</a:t>
            </a:r>
          </a:p>
          <a:p>
            <a:pPr eaLnBrk="1" hangingPunct="1"/>
            <a:r>
              <a:rPr lang="en-US" altLang="en-US" sz="2400" smtClean="0"/>
              <a:t>Set close to 0 after debugging, or for smaller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FF5D64-0CF8-4BC9-B2B2-DDB0C5F5EB2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LP Model with Integer Solution</a:t>
            </a:r>
          </a:p>
        </p:txBody>
      </p:sp>
      <p:pic>
        <p:nvPicPr>
          <p:cNvPr id="1331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4575" y="1409700"/>
            <a:ext cx="6838950" cy="5195888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143ACB-0DB5-4716-B8CF-5044F98318F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Slightly Different LP with </a:t>
            </a:r>
            <a:br>
              <a:rPr lang="en-US" altLang="en-US" smtClean="0"/>
            </a:br>
            <a:r>
              <a:rPr lang="en-US" altLang="en-US" smtClean="0"/>
              <a:t>Non-integer Solution</a:t>
            </a:r>
          </a:p>
        </p:txBody>
      </p:sp>
      <p:pic>
        <p:nvPicPr>
          <p:cNvPr id="1434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1398588"/>
            <a:ext cx="6764337" cy="517525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365</TotalTime>
  <Pages>11</Pages>
  <Words>1333</Words>
  <Application>Microsoft Office PowerPoint</Application>
  <PresentationFormat>On-screen Show (4:3)</PresentationFormat>
  <Paragraphs>390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宋体</vt:lpstr>
      <vt:lpstr>Arial</vt:lpstr>
      <vt:lpstr>Arial Black</vt:lpstr>
      <vt:lpstr>Book Antiqua</vt:lpstr>
      <vt:lpstr>Symbol</vt:lpstr>
      <vt:lpstr>Times New Roman</vt:lpstr>
      <vt:lpstr>Verdana</vt:lpstr>
      <vt:lpstr>Wingdings</vt:lpstr>
      <vt:lpstr>Radial</vt:lpstr>
      <vt:lpstr>DSO-547: Spreadsheet-Based Business Modeling</vt:lpstr>
      <vt:lpstr>Optimization Models</vt:lpstr>
      <vt:lpstr>Solver Behavior</vt:lpstr>
      <vt:lpstr>Two Types of Integer Linear Programming Models</vt:lpstr>
      <vt:lpstr>Sensitivity Analysis for  Integer Linear Programs </vt:lpstr>
      <vt:lpstr>Solver Setup</vt:lpstr>
      <vt:lpstr>Solver Setup</vt:lpstr>
      <vt:lpstr>An LP Model with Integer Solution</vt:lpstr>
      <vt:lpstr>A Slightly Different LP with  Non-integer Solution</vt:lpstr>
      <vt:lpstr>Situations where Integer Constraints are Unimportant</vt:lpstr>
      <vt:lpstr>Example when Round-up Doesn’t Work: (Queen City Inc.)</vt:lpstr>
      <vt:lpstr>Mathematical Model</vt:lpstr>
      <vt:lpstr>Excel Model: LP Relaxation</vt:lpstr>
      <vt:lpstr>Excel Model: IP</vt:lpstr>
      <vt:lpstr>Binary Variables</vt:lpstr>
      <vt:lpstr>Example: Project Selection</vt:lpstr>
      <vt:lpstr>Math Model</vt:lpstr>
      <vt:lpstr>Excel Model</vt:lpstr>
      <vt:lpstr>(cont.)</vt:lpstr>
      <vt:lpstr>Multiple Choice Constraints</vt:lpstr>
      <vt:lpstr>Conditional Constraints</vt:lpstr>
      <vt:lpstr>Modeling Tip: Excel Use</vt:lpstr>
      <vt:lpstr>Example: Baseball Problem</vt:lpstr>
      <vt:lpstr>Data</vt:lpstr>
      <vt:lpstr>Math Model</vt:lpstr>
      <vt:lpstr>Excel Model</vt:lpstr>
      <vt:lpstr>Example: Emergency Coverage (I) p315</vt:lpstr>
      <vt:lpstr>Distance Table</vt:lpstr>
      <vt:lpstr>Excel Model</vt:lpstr>
      <vt:lpstr>Example: Emergency Coverage (II)</vt:lpstr>
      <vt:lpstr>Example: Production Mix</vt:lpstr>
      <vt:lpstr>(Cont.)</vt:lpstr>
      <vt:lpstr>Fixed Costs in General</vt:lpstr>
      <vt:lpstr>Model without Fixed Costs</vt:lpstr>
      <vt:lpstr>Model with Fixed Costs</vt:lpstr>
      <vt:lpstr>Threshold Levels &amp;  Quantity Discounts</vt:lpstr>
      <vt:lpstr>Model with Threshold Constraint</vt:lpstr>
      <vt:lpstr>Facility Location: Capacitated (p. 325)</vt:lpstr>
      <vt:lpstr>Model for Fun:  The 8-Queen’s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433</cp:revision>
  <cp:lastPrinted>2001-03-15T14:22:47Z</cp:lastPrinted>
  <dcterms:created xsi:type="dcterms:W3CDTF">1997-08-21T21:46:56Z</dcterms:created>
  <dcterms:modified xsi:type="dcterms:W3CDTF">2019-09-23T05:42:38Z</dcterms:modified>
</cp:coreProperties>
</file>