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31"/>
  </p:notesMasterIdLst>
  <p:handoutMasterIdLst>
    <p:handoutMasterId r:id="rId32"/>
  </p:handoutMasterIdLst>
  <p:sldIdLst>
    <p:sldId id="425" r:id="rId2"/>
    <p:sldId id="426" r:id="rId3"/>
    <p:sldId id="458" r:id="rId4"/>
    <p:sldId id="427" r:id="rId5"/>
    <p:sldId id="428" r:id="rId6"/>
    <p:sldId id="450" r:id="rId7"/>
    <p:sldId id="451" r:id="rId8"/>
    <p:sldId id="452" r:id="rId9"/>
    <p:sldId id="453" r:id="rId10"/>
    <p:sldId id="454" r:id="rId11"/>
    <p:sldId id="457" r:id="rId12"/>
    <p:sldId id="456" r:id="rId13"/>
    <p:sldId id="473" r:id="rId14"/>
    <p:sldId id="504" r:id="rId15"/>
    <p:sldId id="505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506" r:id="rId25"/>
    <p:sldId id="507" r:id="rId26"/>
    <p:sldId id="508" r:id="rId27"/>
    <p:sldId id="509" r:id="rId28"/>
    <p:sldId id="510" r:id="rId29"/>
    <p:sldId id="511" r:id="rId3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87" d="100"/>
          <a:sy n="87" d="100"/>
        </p:scale>
        <p:origin x="96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84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315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775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860 w 4917"/>
                <a:gd name="T3" fmla="*/ 0 h 1000"/>
                <a:gd name="T4" fmla="*/ 6524 w 4917"/>
                <a:gd name="T5" fmla="*/ 664 h 1000"/>
                <a:gd name="T6" fmla="*/ 5861 w 4917"/>
                <a:gd name="T7" fmla="*/ 1327 h 1000"/>
                <a:gd name="T8" fmla="*/ 0 w 4917"/>
                <a:gd name="T9" fmla="*/ 132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965C8D4A-1315-446C-BDBB-147453A2225C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0968-9608-42F7-8806-76D14C226B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4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9F6F-418A-4BBC-B43B-691E60B9F0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8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46100" y="1498600"/>
            <a:ext cx="8026400" cy="4521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E5421-08A0-49BA-9360-6234BE08B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607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9EBB7-E073-42FC-B2ED-C6212533F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3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4AB2F-DB4C-463B-8B1D-FCEA350A9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83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2A144-C26A-4B23-ACA7-DF5E9362A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4DAF4-8C60-469F-9F52-4B6BB3F06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30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96E91-4607-4A81-B25F-E49F06B0E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7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7C2E3-89CD-46FB-8F03-D77EB86072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4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F52D6-AB21-4491-A748-59D3130A24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3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D219D-52FA-46EB-AC81-869D66707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6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E5248-E626-4317-B4A7-86AD12014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11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2147483646 w 7000"/>
              <a:gd name="T3" fmla="*/ 0 h 1000"/>
              <a:gd name="T4" fmla="*/ 2147483646 w 7000"/>
              <a:gd name="T5" fmla="*/ 743224320 h 1000"/>
              <a:gd name="T6" fmla="*/ 2147483646 w 7000"/>
              <a:gd name="T7" fmla="*/ 1486448640 h 1000"/>
              <a:gd name="T8" fmla="*/ 0 w 7000"/>
              <a:gd name="T9" fmla="*/ 148644864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C8B59BA-078C-4BCB-AA67-782055E026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6. Nonlinear Programming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A1C05-6140-4706-8FF3-84A8060D1D5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2088" y="8255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Solver Results from Various Starting Points (Nasty Function)</a:t>
            </a:r>
          </a:p>
        </p:txBody>
      </p:sp>
      <p:graphicFrame>
        <p:nvGraphicFramePr>
          <p:cNvPr id="1390801" name="Group 209"/>
          <p:cNvGraphicFramePr>
            <a:graphicFrameLocks noGrp="1"/>
          </p:cNvGraphicFramePr>
          <p:nvPr/>
        </p:nvGraphicFramePr>
        <p:xfrm>
          <a:off x="495300" y="2679700"/>
          <a:ext cx="8193088" cy="2817813"/>
        </p:xfrm>
        <a:graphic>
          <a:graphicData uri="http://schemas.openxmlformats.org/drawingml/2006/table">
            <a:tbl>
              <a:tblPr/>
              <a:tblGrid>
                <a:gridCol w="1638300"/>
                <a:gridCol w="1638300"/>
                <a:gridCol w="1639888"/>
                <a:gridCol w="1638300"/>
                <a:gridCol w="1638300"/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Objective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0.1292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0.1292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0.2317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0.9022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0.9022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0.5000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0.5000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0.5079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0.5079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1.0080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1.0000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0.9045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1.8045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7" name="Text Box 163"/>
          <p:cNvSpPr txBox="1">
            <a:spLocks noChangeArrowheads="1"/>
          </p:cNvSpPr>
          <p:nvPr/>
        </p:nvSpPr>
        <p:spPr bwMode="auto">
          <a:xfrm>
            <a:off x="898525" y="1979613"/>
            <a:ext cx="263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Starting Point</a:t>
            </a:r>
          </a:p>
        </p:txBody>
      </p:sp>
      <p:sp>
        <p:nvSpPr>
          <p:cNvPr id="15398" name="Text Box 164"/>
          <p:cNvSpPr txBox="1">
            <a:spLocks noChangeArrowheads="1"/>
          </p:cNvSpPr>
          <p:nvPr/>
        </p:nvSpPr>
        <p:spPr bwMode="auto">
          <a:xfrm>
            <a:off x="5399088" y="1973263"/>
            <a:ext cx="1677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25A4B6-AE73-4E0B-B58E-D168027A415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Solving Nonlinear Programs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627188"/>
            <a:ext cx="8124825" cy="5029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There may be multiple local optima.</a:t>
            </a:r>
          </a:p>
          <a:p>
            <a:pPr eaLnBrk="1" hangingPunct="1"/>
            <a:r>
              <a:rPr lang="en-US" altLang="en-US" sz="2400" smtClean="0"/>
              <a:t>Repeatedly run solver until the message “Solver found a solution…” appears, which suggests a local optimum is reached.</a:t>
            </a:r>
          </a:p>
          <a:p>
            <a:pPr eaLnBrk="1" hangingPunct="1"/>
            <a:r>
              <a:rPr lang="en-US" altLang="en-US" sz="2400" smtClean="0"/>
              <a:t>Conduct the search from different starting points to find multiple local optima (if there are) and choose the best one.</a:t>
            </a:r>
          </a:p>
          <a:p>
            <a:pPr eaLnBrk="1" hangingPunct="1"/>
            <a:r>
              <a:rPr lang="en-US" altLang="en-US" sz="2400" smtClean="0"/>
              <a:t>OR: Use artificial intelligence approaches such as Premium Solver’s Evolutionary Algorithm, which are designed to overcome local optimal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1257300"/>
            <a:ext cx="5006975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AD720-1709-4DC9-9A3A-527FBE20E38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2060575"/>
            <a:ext cx="2481262" cy="21637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smtClean="0"/>
              <a:t>Select GRG non-linear algorithm.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Solver for NLPs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192338" y="3346450"/>
            <a:ext cx="2347912" cy="1681163"/>
          </a:xfrm>
          <a:prstGeom prst="line">
            <a:avLst/>
          </a:prstGeom>
          <a:noFill/>
          <a:ln w="666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D9C36-4427-405D-81E8-22AEE5AC015F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Solver Tip: Avoid Discontinuous Function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63700"/>
            <a:ext cx="7958138" cy="43386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To be avoided when using solver:</a:t>
            </a:r>
          </a:p>
          <a:p>
            <a:pPr lvl="1" eaLnBrk="1" hangingPunct="1"/>
            <a:r>
              <a:rPr lang="en-US" altLang="en-US" smtClean="0"/>
              <a:t>Logical functions: IF, AND, …</a:t>
            </a:r>
          </a:p>
          <a:p>
            <a:pPr lvl="1" eaLnBrk="1" hangingPunct="1"/>
            <a:r>
              <a:rPr lang="en-US" altLang="en-US" smtClean="0"/>
              <a:t>Math functions: ROUND, CEILING, …</a:t>
            </a:r>
          </a:p>
          <a:p>
            <a:pPr lvl="1" eaLnBrk="1" hangingPunct="1"/>
            <a:r>
              <a:rPr lang="en-US" altLang="en-US" smtClean="0"/>
              <a:t>Lookup and reference functions: CHOOSE, VLOOKUP, …</a:t>
            </a:r>
          </a:p>
          <a:p>
            <a:pPr eaLnBrk="1" hangingPunct="1"/>
            <a:r>
              <a:rPr lang="en-US" altLang="en-US" sz="2400" smtClean="0"/>
              <a:t>Reason: Solver cannot handle abrupt cliffs when performing hill-climbing</a:t>
            </a:r>
          </a:p>
          <a:p>
            <a:pPr lvl="1" eaLnBrk="1" hangingPunct="1"/>
            <a:r>
              <a:rPr lang="en-US" altLang="en-US" smtClean="0"/>
              <a:t>IF(X&lt;=0, 0, 1) jumps abruptly from 0 to 1 when X reaches 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5F427-5F04-477B-97D8-7CF43D0417F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Facility Location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689100"/>
            <a:ext cx="4325938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Kilroy Paper Company wants to select the location of a national distribution center (DC)</a:t>
            </a:r>
          </a:p>
          <a:p>
            <a:pPr eaLnBrk="1" hangingPunct="1"/>
            <a:r>
              <a:rPr lang="en-US" altLang="en-US" sz="2400" smtClean="0"/>
              <a:t>Locations of 10 major customer sites in the table</a:t>
            </a:r>
          </a:p>
          <a:p>
            <a:pPr eaLnBrk="1" hangingPunct="1"/>
            <a:r>
              <a:rPr lang="en-US" altLang="en-US" sz="2400" i="1" smtClean="0"/>
              <a:t>Find the DC location to minimize the sum of distances</a:t>
            </a:r>
          </a:p>
          <a:p>
            <a:pPr eaLnBrk="1" hangingPunct="1"/>
            <a:endParaRPr lang="en-US" altLang="en-US" sz="2400" i="1" smtClean="0"/>
          </a:p>
        </p:txBody>
      </p:sp>
      <p:graphicFrame>
        <p:nvGraphicFramePr>
          <p:cNvPr id="1464384" name="Group 64"/>
          <p:cNvGraphicFramePr>
            <a:graphicFrameLocks noGrp="1"/>
          </p:cNvGraphicFramePr>
          <p:nvPr>
            <p:ph sz="half" idx="2"/>
          </p:nvPr>
        </p:nvGraphicFramePr>
        <p:xfrm>
          <a:off x="5160963" y="1716088"/>
          <a:ext cx="3211512" cy="4359278"/>
        </p:xfrm>
        <a:graphic>
          <a:graphicData uri="http://schemas.openxmlformats.org/drawingml/2006/table">
            <a:tbl>
              <a:tblPr/>
              <a:tblGrid>
                <a:gridCol w="1116012"/>
                <a:gridCol w="1047750"/>
                <a:gridCol w="1047750"/>
              </a:tblGrid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Site k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y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170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182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190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33995-DE58-4A4B-9D97-F45AEB17C085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</a:t>
            </a:r>
          </a:p>
        </p:txBody>
      </p:sp>
      <p:pic>
        <p:nvPicPr>
          <p:cNvPr id="2048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6088" y="1497013"/>
            <a:ext cx="5629275" cy="488315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A5B30D-3BDB-4CBD-B62F-25966D13FB1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5725"/>
            <a:ext cx="8585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Example: Revenue </a:t>
            </a:r>
            <a:r>
              <a:rPr lang="en-US" altLang="en-US" dirty="0" smtClean="0"/>
              <a:t>Maximization </a:t>
            </a:r>
            <a:r>
              <a:rPr lang="en-US" altLang="en-US" dirty="0" smtClean="0"/>
              <a:t>(Known Demand Function)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1571625"/>
            <a:ext cx="8056562" cy="43751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Coastal Telephone Company: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A regional supplier of long-distance telephone services</a:t>
            </a:r>
          </a:p>
          <a:p>
            <a:pPr eaLnBrk="1" hangingPunct="1"/>
            <a:r>
              <a:rPr lang="en-US" altLang="en-US" sz="2400" smtClean="0"/>
              <a:t>Daytime price (DP) applies from 8am – 6pm;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Evening price (EP) applies the rest</a:t>
            </a:r>
          </a:p>
          <a:p>
            <a:pPr eaLnBrk="1" hangingPunct="1"/>
            <a:r>
              <a:rPr lang="en-US" altLang="en-US" sz="2400" smtClean="0"/>
              <a:t>Average demand for phone lines (per min):</a:t>
            </a:r>
          </a:p>
          <a:p>
            <a:pPr lvl="1" eaLnBrk="1" hangingPunct="1"/>
            <a:r>
              <a:rPr lang="en-US" altLang="en-US" smtClean="0"/>
              <a:t>Daytime Dem’d = 600 – 5,000×DP + 300×EP</a:t>
            </a:r>
          </a:p>
          <a:p>
            <a:pPr lvl="1" eaLnBrk="1" hangingPunct="1"/>
            <a:r>
              <a:rPr lang="en-US" altLang="en-US" smtClean="0"/>
              <a:t>Evening Dem’d = 400 + 600×DP – 2,500×EP</a:t>
            </a:r>
          </a:p>
          <a:p>
            <a:pPr eaLnBrk="1" hangingPunct="1"/>
            <a:r>
              <a:rPr lang="en-US" altLang="en-US" sz="2400" i="1" smtClean="0"/>
              <a:t>Find the optimal prices to maximize revenue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907FA-F258-40CC-B5AC-1A604F39BEC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592263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Decisions: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DP (Daytime price), EP (Evening price) </a:t>
            </a:r>
          </a:p>
          <a:p>
            <a:pPr eaLnBrk="1" hangingPunct="1"/>
            <a:r>
              <a:rPr lang="en-US" altLang="en-US" sz="2400" smtClean="0"/>
              <a:t>Objective: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Revenue = 600DD×DP + 840ED×EP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DD = 600 – 5,000×DP + 300×EP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ED = 400 + 600×DP – 2,500×EP</a:t>
            </a:r>
          </a:p>
          <a:p>
            <a:pPr eaLnBrk="1" hangingPunct="1"/>
            <a:r>
              <a:rPr lang="en-US" altLang="en-US" sz="2400" i="1" smtClean="0"/>
              <a:t>Why nonlinear?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0ACD56-DD5E-455B-B288-B77DF6758DE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95250"/>
            <a:ext cx="7881937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Modeling Tip: Some Nonlinear Models Have an Unique Optimum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609725"/>
            <a:ext cx="8026400" cy="4521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When the objective is a quadratic function (for example, </a:t>
            </a:r>
            <a:r>
              <a:rPr lang="en-US" altLang="en-US" i="1" smtClean="0"/>
              <a:t>x</a:t>
            </a:r>
            <a:r>
              <a:rPr lang="en-US" altLang="en-US" baseline="30000" smtClean="0"/>
              <a:t>2</a:t>
            </a:r>
            <a:r>
              <a:rPr lang="en-US" altLang="en-US" smtClean="0"/>
              <a:t> + 2</a:t>
            </a:r>
            <a:r>
              <a:rPr lang="en-US" altLang="en-US" i="1" smtClean="0"/>
              <a:t>y</a:t>
            </a:r>
            <a:r>
              <a:rPr lang="en-US" altLang="en-US" baseline="30000" smtClean="0"/>
              <a:t>2 </a:t>
            </a:r>
            <a:r>
              <a:rPr lang="en-US" altLang="en-US" smtClean="0"/>
              <a:t>+ 4</a:t>
            </a:r>
            <a:r>
              <a:rPr lang="en-US" altLang="en-US" i="1" smtClean="0"/>
              <a:t>z</a:t>
            </a:r>
            <a:r>
              <a:rPr lang="en-US" altLang="en-US" baseline="30000" smtClean="0"/>
              <a:t>2</a:t>
            </a:r>
            <a:r>
              <a:rPr lang="en-US" altLang="en-US" smtClean="0"/>
              <a:t> + </a:t>
            </a:r>
            <a:r>
              <a:rPr lang="en-US" altLang="en-US" i="1" smtClean="0"/>
              <a:t>xy</a:t>
            </a:r>
            <a:r>
              <a:rPr lang="en-US" altLang="en-US" smtClean="0"/>
              <a:t> - 3</a:t>
            </a:r>
            <a:r>
              <a:rPr lang="en-US" altLang="en-US" i="1" smtClean="0"/>
              <a:t>xz + </a:t>
            </a:r>
            <a:r>
              <a:rPr lang="en-US" altLang="en-US" smtClean="0"/>
              <a:t>6</a:t>
            </a:r>
            <a:r>
              <a:rPr lang="en-US" altLang="en-US" i="1" smtClean="0"/>
              <a:t>z</a:t>
            </a:r>
            <a:r>
              <a:rPr lang="en-US" altLang="en-US" smtClean="0"/>
              <a:t>), the solver reliably finds the global optimum.</a:t>
            </a:r>
          </a:p>
          <a:p>
            <a:pPr eaLnBrk="1" hangingPunct="1"/>
            <a:r>
              <a:rPr lang="en-US" altLang="en-US" smtClean="0"/>
              <a:t>The previous model fits in this case.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9272BC-A27E-4F33-BED4-5A2892624DB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Estimating Relationships (Regression)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chain of drugstores has pharmacies in different types of locations</a:t>
            </a:r>
          </a:p>
          <a:p>
            <a:pPr eaLnBrk="1" hangingPunct="1"/>
            <a:r>
              <a:rPr lang="en-US" altLang="en-US" smtClean="0"/>
              <a:t>A sample of ten stores</a:t>
            </a:r>
          </a:p>
          <a:p>
            <a:pPr eaLnBrk="1" hangingPunct="1"/>
            <a:r>
              <a:rPr lang="en-US" altLang="en-US" smtClean="0"/>
              <a:t>A data table (next page) shows the number of hours per week each store is open and its average revenue</a:t>
            </a:r>
          </a:p>
          <a:p>
            <a:pPr eaLnBrk="1" hangingPunct="1"/>
            <a:r>
              <a:rPr lang="en-US" altLang="en-US" i="1" smtClean="0"/>
              <a:t>Predict revenue as a function of the #hours the store is open. </a:t>
            </a:r>
            <a:r>
              <a:rPr lang="en-US" altLang="en-US" smtClean="0"/>
              <a:t>(Curve fitting)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955C7-5726-48D5-B705-E63E12E41674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Model Classification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590675"/>
            <a:ext cx="7994650" cy="42545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Linear optimization or linear programming</a:t>
            </a:r>
          </a:p>
          <a:p>
            <a:pPr lvl="1" eaLnBrk="1" hangingPunct="1"/>
            <a:r>
              <a:rPr lang="en-US" altLang="en-US" smtClean="0"/>
              <a:t>Objective and </a:t>
            </a:r>
            <a:r>
              <a:rPr lang="en-US" altLang="en-US" i="1" smtClean="0"/>
              <a:t>all</a:t>
            </a:r>
            <a:r>
              <a:rPr lang="en-US" altLang="en-US" smtClean="0"/>
              <a:t> constraints are linear functions of the decision variables</a:t>
            </a:r>
          </a:p>
          <a:p>
            <a:pPr eaLnBrk="1" hangingPunct="1"/>
            <a:r>
              <a:rPr lang="en-US" altLang="en-US" sz="2400" smtClean="0"/>
              <a:t>Nonlinear optimization or nonlinear programming </a:t>
            </a:r>
          </a:p>
          <a:p>
            <a:pPr lvl="1" eaLnBrk="1" hangingPunct="1"/>
            <a:r>
              <a:rPr lang="en-US" altLang="en-US" smtClean="0"/>
              <a:t>Either objective or a constraint (or both) are nonlinear functions of the decision variables</a:t>
            </a:r>
          </a:p>
          <a:p>
            <a:pPr eaLnBrk="1" hangingPunct="1"/>
            <a:r>
              <a:rPr lang="en-US" altLang="en-US" sz="2400" smtClean="0"/>
              <a:t>Techniques for solving linear models are more powerful </a:t>
            </a:r>
          </a:p>
          <a:p>
            <a:pPr lvl="1" eaLnBrk="1" hangingPunct="1"/>
            <a:r>
              <a:rPr lang="en-US" altLang="en-US" smtClean="0"/>
              <a:t>Use wherever possible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5B740-0B8D-497C-9EB7-6A2F438F607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13335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346200"/>
            <a:ext cx="69913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224AC7-CCAB-4AFB-9021-C7984DED076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Model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1627188"/>
            <a:ext cx="7996238" cy="4394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Hypothesize the relationship: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</a:t>
            </a:r>
            <a:r>
              <a:rPr lang="en-US" altLang="en-US" sz="2400" i="1" smtClean="0"/>
              <a:t>Revenue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×(</a:t>
            </a:r>
            <a:r>
              <a:rPr lang="en-US" altLang="en-US" sz="2400" i="1" smtClean="0"/>
              <a:t>Hours</a:t>
            </a:r>
            <a:r>
              <a:rPr lang="en-US" altLang="en-US" sz="2400" smtClean="0"/>
              <a:t>)</a:t>
            </a:r>
            <a:r>
              <a:rPr lang="en-US" altLang="en-US" sz="2400" i="1" baseline="30000" smtClean="0"/>
              <a:t>b</a:t>
            </a:r>
          </a:p>
          <a:p>
            <a:pPr eaLnBrk="1" hangingPunct="1"/>
            <a:r>
              <a:rPr lang="en-US" altLang="en-US" sz="2400" smtClean="0"/>
              <a:t>Decision variables: 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 and </a:t>
            </a:r>
            <a:r>
              <a:rPr lang="en-US" altLang="en-US" sz="2400" i="1" smtClean="0"/>
              <a:t>b</a:t>
            </a:r>
          </a:p>
          <a:p>
            <a:pPr eaLnBrk="1" hangingPunct="1"/>
            <a:r>
              <a:rPr lang="en-US" altLang="en-US" sz="2400" smtClean="0"/>
              <a:t>Objective function: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Minimize the sum of squared differences between the model and the data (least squares)</a:t>
            </a:r>
          </a:p>
          <a:p>
            <a:pPr lvl="1" eaLnBrk="1" hangingPunct="1"/>
            <a:r>
              <a:rPr lang="en-US" altLang="en-US" smtClean="0"/>
              <a:t>For each given “Hours”, compute “Revenue” according to the model</a:t>
            </a:r>
          </a:p>
          <a:p>
            <a:pPr lvl="1" eaLnBrk="1" hangingPunct="1"/>
            <a:r>
              <a:rPr lang="en-US" altLang="en-US" smtClean="0"/>
              <a:t>Sum the squared differences of the model revenues with the ones from the data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F9B6C3-083D-4485-A948-BCCE378C2A2D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85725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Modeling Tip: Type of Curves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2214563"/>
            <a:ext cx="7958138" cy="42164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Linear: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 + </a:t>
            </a:r>
            <a:r>
              <a:rPr lang="en-US" altLang="en-US" sz="2400" i="1" smtClean="0"/>
              <a:t>bx</a:t>
            </a:r>
          </a:p>
          <a:p>
            <a:pPr eaLnBrk="1" hangingPunct="1"/>
            <a:r>
              <a:rPr lang="en-US" altLang="en-US" sz="2400" smtClean="0"/>
              <a:t>Power, increasing returns: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ax</a:t>
            </a:r>
            <a:r>
              <a:rPr lang="en-US" altLang="en-US" sz="2400" i="1" baseline="30000" smtClean="0"/>
              <a:t>b</a:t>
            </a:r>
            <a:r>
              <a:rPr lang="en-US" altLang="en-US" sz="2400" smtClean="0"/>
              <a:t> with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&gt;1</a:t>
            </a:r>
          </a:p>
          <a:p>
            <a:pPr eaLnBrk="1" hangingPunct="1"/>
            <a:r>
              <a:rPr lang="en-US" altLang="en-US" sz="2400" smtClean="0"/>
              <a:t>Power, diminishing returns: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ax</a:t>
            </a:r>
            <a:r>
              <a:rPr lang="en-US" altLang="en-US" sz="2400" i="1" baseline="30000" smtClean="0"/>
              <a:t>b</a:t>
            </a:r>
            <a:r>
              <a:rPr lang="en-US" altLang="en-US" sz="2400" smtClean="0"/>
              <a:t> with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&lt;1</a:t>
            </a:r>
            <a:endParaRPr lang="en-US" altLang="en-US" sz="2400" baseline="30000" smtClean="0"/>
          </a:p>
          <a:p>
            <a:pPr eaLnBrk="1" hangingPunct="1"/>
            <a:r>
              <a:rPr lang="en-US" altLang="en-US" sz="2400" smtClean="0"/>
              <a:t>Exponential, declining and decaying: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e</a:t>
            </a:r>
            <a:r>
              <a:rPr lang="en-US" altLang="en-US" sz="2400" baseline="30000" smtClean="0"/>
              <a:t>-</a:t>
            </a:r>
            <a:r>
              <a:rPr lang="en-US" altLang="en-US" sz="2400" i="1" baseline="30000" smtClean="0"/>
              <a:t>bx</a:t>
            </a:r>
            <a:endParaRPr lang="en-US" altLang="en-US" sz="2400" i="1" smtClean="0"/>
          </a:p>
          <a:p>
            <a:pPr eaLnBrk="1" hangingPunct="1"/>
            <a:r>
              <a:rPr lang="en-US" altLang="en-US" sz="2400" smtClean="0"/>
              <a:t>Exponential, increasing and leveling off: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(1-e</a:t>
            </a:r>
            <a:r>
              <a:rPr lang="en-US" altLang="en-US" sz="2400" baseline="30000" smtClean="0"/>
              <a:t>-</a:t>
            </a:r>
            <a:r>
              <a:rPr lang="en-US" altLang="en-US" sz="2400" i="1" baseline="30000" smtClean="0"/>
              <a:t>bx</a:t>
            </a:r>
            <a:r>
              <a:rPr lang="en-US" altLang="en-US" sz="2400" smtClean="0"/>
              <a:t>)</a:t>
            </a:r>
          </a:p>
          <a:p>
            <a:pPr eaLnBrk="1" hangingPunct="1"/>
            <a:r>
              <a:rPr lang="en-US" altLang="en-US" sz="2400" smtClean="0"/>
              <a:t>S-shaped, rapid then slowing growth: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</a:t>
            </a:r>
            <a:r>
              <a:rPr lang="en-US" altLang="en-US" sz="2400" i="1" smtClean="0"/>
              <a:t>y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 + (</a:t>
            </a:r>
            <a:r>
              <a:rPr lang="en-US" altLang="en-US" sz="2400" i="1" smtClean="0"/>
              <a:t>a</a:t>
            </a:r>
            <a:r>
              <a:rPr lang="en-US" altLang="en-US" sz="2400" smtClean="0"/>
              <a:t>-</a:t>
            </a:r>
            <a:r>
              <a:rPr lang="en-US" altLang="en-US" sz="2400" i="1" smtClean="0"/>
              <a:t>b</a:t>
            </a:r>
            <a:r>
              <a:rPr lang="en-US" altLang="en-US" sz="2400" smtClean="0"/>
              <a:t>)[</a:t>
            </a:r>
            <a:r>
              <a:rPr lang="en-US" altLang="en-US" sz="2400" i="1" smtClean="0"/>
              <a:t>x</a:t>
            </a:r>
            <a:r>
              <a:rPr lang="en-US" altLang="en-US" sz="2400" i="1" baseline="30000" smtClean="0"/>
              <a:t>c</a:t>
            </a:r>
            <a:r>
              <a:rPr lang="en-US" altLang="en-US" sz="2400" smtClean="0"/>
              <a:t>/(</a:t>
            </a:r>
            <a:r>
              <a:rPr lang="en-US" altLang="en-US" sz="2400" i="1" smtClean="0"/>
              <a:t>d</a:t>
            </a:r>
            <a:r>
              <a:rPr lang="en-US" altLang="en-US" sz="2400" smtClean="0"/>
              <a:t> + </a:t>
            </a:r>
            <a:r>
              <a:rPr lang="en-US" altLang="en-US" sz="2400" i="1" smtClean="0"/>
              <a:t>x</a:t>
            </a:r>
            <a:r>
              <a:rPr lang="en-US" altLang="en-US" sz="2400" i="1" baseline="30000" smtClean="0"/>
              <a:t>c</a:t>
            </a:r>
            <a:r>
              <a:rPr lang="en-US" altLang="en-US" sz="2400" smtClean="0"/>
              <a:t>)]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CD436A-EA6A-49C4-921B-FB4879CC0D9E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Extension of The Model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2214563"/>
            <a:ext cx="7996238" cy="4394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Another relationship: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  </a:t>
            </a:r>
            <a:r>
              <a:rPr lang="en-US" altLang="en-US" sz="2400" i="1" smtClean="0"/>
              <a:t>Revenue</a:t>
            </a:r>
            <a:r>
              <a:rPr lang="en-US" altLang="en-US" sz="2400" smtClean="0"/>
              <a:t> = </a:t>
            </a:r>
            <a:r>
              <a:rPr lang="en-US" altLang="en-US" sz="2400" i="1" smtClean="0"/>
              <a:t>a + b</a:t>
            </a:r>
            <a:r>
              <a:rPr lang="en-US" altLang="en-US" sz="2400" smtClean="0"/>
              <a:t>×LOG(</a:t>
            </a:r>
            <a:r>
              <a:rPr lang="en-US" altLang="en-US" sz="2400" i="1" smtClean="0"/>
              <a:t>Hours</a:t>
            </a:r>
            <a:r>
              <a:rPr lang="en-US" altLang="en-US" sz="2400" smtClean="0"/>
              <a:t>)</a:t>
            </a:r>
            <a:endParaRPr lang="en-US" altLang="en-US" sz="2400" i="1" baseline="30000" smtClean="0"/>
          </a:p>
          <a:p>
            <a:pPr eaLnBrk="1" hangingPunct="1"/>
            <a:r>
              <a:rPr lang="en-US" altLang="en-US" sz="2400" smtClean="0"/>
              <a:t>Another objective function (measure of fit):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/>
              <a:t>	Minimize the sum of </a:t>
            </a:r>
            <a:r>
              <a:rPr lang="en-US" altLang="en-US" sz="2400" b="1" i="1" smtClean="0"/>
              <a:t>absolute</a:t>
            </a:r>
            <a:r>
              <a:rPr lang="en-US" altLang="en-US" sz="2400" smtClean="0"/>
              <a:t> differences between the model and the data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845AC-B3E9-4B6C-A496-FBE279F5BDA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728788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Markowitz Portfolio Model</a:t>
            </a:r>
          </a:p>
          <a:p>
            <a:pPr lvl="1" eaLnBrk="1" hangingPunct="1"/>
            <a:r>
              <a:rPr lang="en-US" altLang="en-US" smtClean="0"/>
              <a:t>Minimize	Portfolio Risk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subject to	Expected portfolio return </a:t>
            </a:r>
            <a:r>
              <a:rPr lang="en-US" altLang="en-US" smtClean="0">
                <a:sym typeface="Symbol" panose="05050102010706020507" pitchFamily="18" charset="2"/>
              </a:rPr>
              <a:t> 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>
                <a:sym typeface="Symbol" panose="05050102010706020507" pitchFamily="18" charset="2"/>
              </a:rPr>
              <a:t>Risk is measured by the portfolio variance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Portfolio Optimization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54BC80-4E70-477A-B5DA-522FB186FD2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Portfolio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449388"/>
            <a:ext cx="8305800" cy="51831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A portfolio consists of n investments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Investment i has one-period return S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lvl="1" eaLnBrk="1" hangingPunct="1"/>
            <a:r>
              <a:rPr lang="en-US" altLang="en-US" sz="2800" smtClean="0"/>
              <a:t>0.10 means $1 invested grows to $1.10</a:t>
            </a:r>
          </a:p>
          <a:p>
            <a:pPr lvl="1" eaLnBrk="1" hangingPunct="1"/>
            <a:r>
              <a:rPr lang="en-US" altLang="en-US" sz="2800" smtClean="0"/>
              <a:t>-0.20 means $1 invested is worth of $0.80 one period later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Investment returns S</a:t>
            </a:r>
            <a:r>
              <a:rPr lang="en-US" altLang="en-US" baseline="-25000" smtClean="0"/>
              <a:t>i</a:t>
            </a:r>
            <a:r>
              <a:rPr lang="en-US" altLang="en-US" smtClean="0"/>
              <a:t> are random</a:t>
            </a:r>
          </a:p>
          <a:p>
            <a:pPr lvl="1" eaLnBrk="1" hangingPunct="1"/>
            <a:r>
              <a:rPr lang="en-US" altLang="en-US" sz="2800" smtClean="0"/>
              <a:t>Expectation of S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is denoted by </a:t>
            </a:r>
            <a:r>
              <a:rPr lang="el-GR" altLang="en-US" sz="2800" smtClean="0"/>
              <a:t>μ</a:t>
            </a:r>
            <a:r>
              <a:rPr lang="en-US" altLang="en-US" sz="2800" baseline="-25000" smtClean="0"/>
              <a:t>i</a:t>
            </a:r>
          </a:p>
          <a:p>
            <a:pPr lvl="1" eaLnBrk="1" hangingPunct="1"/>
            <a:r>
              <a:rPr lang="en-US" altLang="en-US" sz="2800" smtClean="0"/>
              <a:t>Covariance between S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and S</a:t>
            </a:r>
            <a:r>
              <a:rPr lang="en-US" altLang="en-US" sz="2800" baseline="-25000" smtClean="0"/>
              <a:t>j</a:t>
            </a:r>
            <a:r>
              <a:rPr lang="en-US" altLang="en-US" sz="2800" smtClean="0"/>
              <a:t> is 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ij </a:t>
            </a:r>
            <a:r>
              <a:rPr lang="en-US" altLang="en-US" sz="2800" smtClean="0"/>
              <a:t>(=</a:t>
            </a:r>
            <a:r>
              <a:rPr lang="el-GR" altLang="en-US" sz="2800" smtClean="0"/>
              <a:t>σ</a:t>
            </a:r>
            <a:r>
              <a:rPr lang="en-US" altLang="en-US" sz="2800" baseline="-25000" smtClean="0"/>
              <a:t>ji</a:t>
            </a:r>
            <a:r>
              <a:rPr lang="en-US" altLang="en-US" sz="2800" smtClean="0"/>
              <a:t>)</a:t>
            </a:r>
            <a:endParaRPr lang="en-US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BDE334-213F-4B2D-9178-CA5B6DB57E12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" y="1681163"/>
            <a:ext cx="8315325" cy="4521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Percentage of money invested in i is x</a:t>
            </a:r>
            <a:r>
              <a:rPr lang="en-US" altLang="en-US" baseline="-25000" smtClean="0"/>
              <a:t>i</a:t>
            </a:r>
            <a:endParaRPr lang="en-US" altLang="en-US" smtClean="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smtClean="0"/>
              <a:t>x</a:t>
            </a:r>
            <a:r>
              <a:rPr lang="en-US" altLang="en-US" sz="2800" baseline="-25000" smtClean="0"/>
              <a:t>1 </a:t>
            </a:r>
            <a:r>
              <a:rPr lang="en-US" altLang="en-US" sz="2800" smtClean="0"/>
              <a:t>+ x</a:t>
            </a:r>
            <a:r>
              <a:rPr lang="en-US" altLang="en-US" sz="2800" baseline="-25000" smtClean="0"/>
              <a:t>2 </a:t>
            </a:r>
            <a:r>
              <a:rPr lang="en-US" altLang="en-US" sz="2800" smtClean="0"/>
              <a:t>+ … + x</a:t>
            </a:r>
            <a:r>
              <a:rPr lang="en-US" altLang="en-US" sz="2800" baseline="-25000" smtClean="0"/>
              <a:t>n </a:t>
            </a:r>
            <a:r>
              <a:rPr lang="en-US" altLang="en-US" sz="2800" smtClean="0"/>
              <a:t>= 1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 smtClean="0"/>
              <a:t>x</a:t>
            </a:r>
            <a:r>
              <a:rPr lang="en-US" altLang="en-US" sz="2800" baseline="-25000" smtClean="0"/>
              <a:t>i</a:t>
            </a:r>
            <a:r>
              <a:rPr lang="en-US" altLang="en-US" sz="2800" smtClean="0"/>
              <a:t> ≥ 0 (shorting a stock not allowed)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320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Expected return of the portfolio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 = x</a:t>
            </a:r>
            <a:r>
              <a:rPr lang="en-US" altLang="en-US" baseline="-25000" smtClean="0"/>
              <a:t>1</a:t>
            </a:r>
            <a:r>
              <a:rPr lang="el-GR" altLang="en-US" smtClean="0"/>
              <a:t>μ</a:t>
            </a:r>
            <a:r>
              <a:rPr lang="en-US" altLang="en-US" baseline="-25000" smtClean="0"/>
              <a:t>1</a:t>
            </a:r>
            <a:r>
              <a:rPr lang="en-US" altLang="en-US" smtClean="0"/>
              <a:t> + x</a:t>
            </a:r>
            <a:r>
              <a:rPr lang="en-US" altLang="en-US" baseline="-25000" smtClean="0"/>
              <a:t>2</a:t>
            </a:r>
            <a:r>
              <a:rPr lang="el-GR" altLang="en-US" smtClean="0"/>
              <a:t>μ</a:t>
            </a:r>
            <a:r>
              <a:rPr lang="en-US" altLang="en-US" baseline="-25000" smtClean="0"/>
              <a:t>2</a:t>
            </a:r>
            <a:r>
              <a:rPr lang="en-US" altLang="en-US" smtClean="0"/>
              <a:t> + … + x</a:t>
            </a:r>
            <a:r>
              <a:rPr lang="en-US" altLang="en-US" baseline="-25000" smtClean="0"/>
              <a:t>n</a:t>
            </a:r>
            <a:r>
              <a:rPr lang="el-GR" altLang="en-US" smtClean="0"/>
              <a:t>μ</a:t>
            </a:r>
            <a:r>
              <a:rPr lang="en-US" altLang="en-US" baseline="-25000" smtClean="0"/>
              <a:t>n</a:t>
            </a:r>
            <a:endParaRPr lang="el-GR" altLang="en-US" smtClean="0"/>
          </a:p>
          <a:p>
            <a:pPr eaLnBrk="1" hangingPunct="1"/>
            <a:endParaRPr lang="en-US" altLang="en-US" baseline="-250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A98C33-BD17-4021-AA1D-6A69152B4101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4038" y="1530350"/>
            <a:ext cx="8313737" cy="4741863"/>
          </a:xfrm>
        </p:spPr>
        <p:txBody>
          <a:bodyPr/>
          <a:lstStyle/>
          <a:p>
            <a:pPr eaLnBrk="1" hangingPunct="1"/>
            <a:r>
              <a:rPr lang="en-US" altLang="en-US" smtClean="0"/>
              <a:t>Variance of the portfolio =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= sum</a:t>
            </a:r>
            <a:endParaRPr lang="en-US" altLang="en-US" sz="20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lvl="1" eaLnBrk="1" hangingPunct="1"/>
            <a:r>
              <a:rPr lang="en-US" altLang="en-US" smtClean="0"/>
              <a:t>It can be computed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from the covariance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matrix: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(Cont.)</a:t>
            </a:r>
          </a:p>
        </p:txBody>
      </p:sp>
      <p:graphicFrame>
        <p:nvGraphicFramePr>
          <p:cNvPr id="1462368" name="Group 96"/>
          <p:cNvGraphicFramePr>
            <a:graphicFrameLocks noGrp="1"/>
          </p:cNvGraphicFramePr>
          <p:nvPr/>
        </p:nvGraphicFramePr>
        <p:xfrm>
          <a:off x="2259013" y="2273300"/>
          <a:ext cx="6024562" cy="1962151"/>
        </p:xfrm>
        <a:graphic>
          <a:graphicData uri="http://schemas.openxmlformats.org/drawingml/2006/table">
            <a:tbl>
              <a:tblPr/>
              <a:tblGrid>
                <a:gridCol w="1503362"/>
                <a:gridCol w="1509713"/>
                <a:gridCol w="1506537"/>
                <a:gridCol w="1504950"/>
              </a:tblGrid>
              <a:tr h="457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l-G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n2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0" name="AutoShape 63"/>
          <p:cNvSpPr>
            <a:spLocks noChangeArrowheads="1"/>
          </p:cNvSpPr>
          <p:nvPr/>
        </p:nvSpPr>
        <p:spPr bwMode="auto">
          <a:xfrm>
            <a:off x="2225675" y="2352675"/>
            <a:ext cx="6032500" cy="1882775"/>
          </a:xfrm>
          <a:prstGeom prst="bracketPair">
            <a:avLst>
              <a:gd name="adj" fmla="val 548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791" name="Object 92"/>
          <p:cNvGraphicFramePr>
            <a:graphicFrameLocks noChangeAspect="1"/>
          </p:cNvGraphicFramePr>
          <p:nvPr/>
        </p:nvGraphicFramePr>
        <p:xfrm>
          <a:off x="5807075" y="1284288"/>
          <a:ext cx="19986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3" imgW="800100" imgH="457200" progId="Equation.3">
                  <p:embed/>
                </p:oleObj>
              </mc:Choice>
              <mc:Fallback>
                <p:oleObj name="Equation" r:id="rId3" imgW="800100" imgH="457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284288"/>
                        <a:ext cx="19986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369" name="Group 97"/>
          <p:cNvGraphicFramePr>
            <a:graphicFrameLocks noGrp="1"/>
          </p:cNvGraphicFramePr>
          <p:nvPr/>
        </p:nvGraphicFramePr>
        <p:xfrm>
          <a:off x="4743450" y="4456113"/>
          <a:ext cx="3125788" cy="1962151"/>
        </p:xfrm>
        <a:graphic>
          <a:graphicData uri="http://schemas.openxmlformats.org/drawingml/2006/table">
            <a:tbl>
              <a:tblPr/>
              <a:tblGrid>
                <a:gridCol w="779463"/>
                <a:gridCol w="784225"/>
                <a:gridCol w="781050"/>
                <a:gridCol w="781050"/>
              </a:tblGrid>
              <a:tr h="457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1n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21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l-GR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2n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n1</a:t>
                      </a:r>
                    </a:p>
                  </a:txBody>
                  <a:tcPr marT="45738" marB="4573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n2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...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σ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nn</a:t>
                      </a:r>
                    </a:p>
                  </a:txBody>
                  <a:tcPr marT="45738" marB="4573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9" name="AutoShape 122"/>
          <p:cNvSpPr>
            <a:spLocks noChangeArrowheads="1"/>
          </p:cNvSpPr>
          <p:nvPr/>
        </p:nvSpPr>
        <p:spPr bwMode="auto">
          <a:xfrm>
            <a:off x="4710113" y="4535488"/>
            <a:ext cx="3163887" cy="1882775"/>
          </a:xfrm>
          <a:prstGeom prst="bracketPair">
            <a:avLst>
              <a:gd name="adj" fmla="val 548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BE904F-12DE-4703-93B5-B989A110EEEA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247062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Means, Variances and Covariances can be Estimated from Data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85913"/>
            <a:ext cx="8026400" cy="4938712"/>
          </a:xfrm>
        </p:spPr>
        <p:txBody>
          <a:bodyPr/>
          <a:lstStyle/>
          <a:p>
            <a:pPr eaLnBrk="1" hangingPunct="1"/>
            <a:r>
              <a:rPr lang="en-US" altLang="en-US" smtClean="0"/>
              <a:t>Estimate </a:t>
            </a:r>
            <a:r>
              <a:rPr lang="el-GR" altLang="en-US" smtClean="0"/>
              <a:t>μ</a:t>
            </a:r>
            <a:r>
              <a:rPr lang="en-US" altLang="en-US" baseline="-25000" smtClean="0"/>
              <a:t>i</a:t>
            </a:r>
            <a:r>
              <a:rPr lang="en-US" altLang="en-US" smtClean="0"/>
              <a:t> by the sample average of S</a:t>
            </a:r>
            <a:r>
              <a:rPr lang="en-US" altLang="en-US" baseline="-25000" smtClean="0"/>
              <a:t>i</a:t>
            </a:r>
            <a:r>
              <a:rPr lang="en-US" altLang="en-US" smtClean="0"/>
              <a:t>, using AVERAGE()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Estimate </a:t>
            </a:r>
            <a:r>
              <a:rPr lang="el-GR" altLang="en-US" smtClean="0"/>
              <a:t>σ</a:t>
            </a:r>
            <a:r>
              <a:rPr lang="en-US" altLang="en-US" baseline="-25000" smtClean="0"/>
              <a:t>ij</a:t>
            </a:r>
            <a:r>
              <a:rPr lang="en-US" altLang="en-US" smtClean="0"/>
              <a:t> by the sample covariance between S</a:t>
            </a:r>
            <a:r>
              <a:rPr lang="en-US" altLang="en-US" baseline="-25000" smtClean="0"/>
              <a:t>i</a:t>
            </a:r>
            <a:r>
              <a:rPr lang="en-US" altLang="en-US" smtClean="0"/>
              <a:t> and S</a:t>
            </a:r>
            <a:r>
              <a:rPr lang="en-US" altLang="en-US" baseline="-25000" smtClean="0"/>
              <a:t>j</a:t>
            </a:r>
            <a:r>
              <a:rPr lang="en-US" altLang="en-US" smtClean="0"/>
              <a:t>, using COVAR()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The entire </a:t>
            </a:r>
            <a:r>
              <a:rPr lang="en-US" altLang="en-US" b="1" smtClean="0"/>
              <a:t>lower triangle</a:t>
            </a:r>
            <a:r>
              <a:rPr lang="en-US" altLang="en-US" smtClean="0"/>
              <a:t> </a:t>
            </a:r>
            <a:r>
              <a:rPr lang="en-US" altLang="en-US" b="1" smtClean="0"/>
              <a:t>of the covariance matrix</a:t>
            </a:r>
            <a:r>
              <a:rPr lang="en-US" altLang="en-US" smtClean="0"/>
              <a:t> can be computed by an EXCEL tool: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Tools -&gt; Data Analysis -&gt; Covariance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D04CF-501E-4CAA-908A-880187BDAB8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pic>
        <p:nvPicPr>
          <p:cNvPr id="3481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06525"/>
            <a:ext cx="7415213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EXCEL Model: Five Stocks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9752F5-BF5D-4733-8DF4-2BF01888DB98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nonlinear problems, we need to be concerned about </a:t>
            </a:r>
            <a:r>
              <a:rPr lang="en-US" altLang="en-US" i="1" smtClean="0">
                <a:solidFill>
                  <a:srgbClr val="333399"/>
                </a:solidFill>
              </a:rPr>
              <a:t>local optimal solutions</a:t>
            </a:r>
          </a:p>
          <a:p>
            <a:pPr eaLnBrk="1" hangingPunct="1"/>
            <a:r>
              <a:rPr lang="en-US" altLang="en-US" smtClean="0"/>
              <a:t>We seek a </a:t>
            </a:r>
            <a:r>
              <a:rPr lang="en-US" altLang="en-US" i="1" smtClean="0">
                <a:solidFill>
                  <a:srgbClr val="333399"/>
                </a:solidFill>
              </a:rPr>
              <a:t>global optimal solution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In nonlinear models, either the objective or constraints (or both) can cause problems.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Difficulties With Nonlinear 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0D2597-6F89-4A0C-B523-7761EE94DC4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8" y="28575"/>
            <a:ext cx="7378700" cy="1227138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Solver Algorithm for Nonlinear Programming: Hill Climbing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52575"/>
            <a:ext cx="7958137" cy="3881438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Hill climbing in a fog</a:t>
            </a:r>
          </a:p>
          <a:p>
            <a:pPr lvl="1" eaLnBrk="1" hangingPunct="1"/>
            <a:r>
              <a:rPr lang="en-US" altLang="en-US" smtClean="0"/>
              <a:t>Try to follow steepest path going up</a:t>
            </a:r>
          </a:p>
          <a:p>
            <a:pPr lvl="1" eaLnBrk="1" hangingPunct="1"/>
            <a:r>
              <a:rPr lang="en-US" altLang="en-US" smtClean="0"/>
              <a:t>After each step, or group of steps, again find steepest path and follow it</a:t>
            </a:r>
          </a:p>
          <a:p>
            <a:pPr lvl="1" eaLnBrk="1" hangingPunct="1"/>
            <a:r>
              <a:rPr lang="en-US" altLang="en-US" smtClean="0"/>
              <a:t>Stop if no path leads up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914400" y="5753100"/>
            <a:ext cx="43116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914400" y="3979863"/>
            <a:ext cx="0" cy="17827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Freeform 6"/>
          <p:cNvSpPr>
            <a:spLocks/>
          </p:cNvSpPr>
          <p:nvPr/>
        </p:nvSpPr>
        <p:spPr bwMode="auto">
          <a:xfrm>
            <a:off x="1317625" y="4140200"/>
            <a:ext cx="3602038" cy="1363663"/>
          </a:xfrm>
          <a:custGeom>
            <a:avLst/>
            <a:gdLst>
              <a:gd name="T0" fmla="*/ 0 w 1840"/>
              <a:gd name="T1" fmla="*/ 2147483646 h 530"/>
              <a:gd name="T2" fmla="*/ 2147483646 w 1840"/>
              <a:gd name="T3" fmla="*/ 2147483646 h 530"/>
              <a:gd name="T4" fmla="*/ 2147483646 w 1840"/>
              <a:gd name="T5" fmla="*/ 2147483646 h 530"/>
              <a:gd name="T6" fmla="*/ 2147483646 w 1840"/>
              <a:gd name="T7" fmla="*/ 2147483646 h 530"/>
              <a:gd name="T8" fmla="*/ 2147483646 w 1840"/>
              <a:gd name="T9" fmla="*/ 2147483646 h 530"/>
              <a:gd name="T10" fmla="*/ 2147483646 w 1840"/>
              <a:gd name="T11" fmla="*/ 2147483646 h 530"/>
              <a:gd name="T12" fmla="*/ 2147483646 w 1840"/>
              <a:gd name="T13" fmla="*/ 2147483646 h 5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40"/>
              <a:gd name="T22" fmla="*/ 0 h 530"/>
              <a:gd name="T23" fmla="*/ 1840 w 1840"/>
              <a:gd name="T24" fmla="*/ 530 h 5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40" h="530">
                <a:moveTo>
                  <a:pt x="0" y="494"/>
                </a:moveTo>
                <a:cubicBezTo>
                  <a:pt x="75" y="371"/>
                  <a:pt x="150" y="249"/>
                  <a:pt x="229" y="230"/>
                </a:cubicBezTo>
                <a:cubicBezTo>
                  <a:pt x="308" y="211"/>
                  <a:pt x="376" y="412"/>
                  <a:pt x="476" y="377"/>
                </a:cubicBezTo>
                <a:cubicBezTo>
                  <a:pt x="576" y="342"/>
                  <a:pt x="728" y="36"/>
                  <a:pt x="829" y="18"/>
                </a:cubicBezTo>
                <a:cubicBezTo>
                  <a:pt x="930" y="0"/>
                  <a:pt x="997" y="252"/>
                  <a:pt x="1081" y="271"/>
                </a:cubicBezTo>
                <a:cubicBezTo>
                  <a:pt x="1165" y="290"/>
                  <a:pt x="1207" y="87"/>
                  <a:pt x="1334" y="130"/>
                </a:cubicBezTo>
                <a:cubicBezTo>
                  <a:pt x="1461" y="173"/>
                  <a:pt x="1650" y="351"/>
                  <a:pt x="1840" y="530"/>
                </a:cubicBezTo>
              </a:path>
            </a:pathLst>
          </a:cu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211263" y="5046663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616075" y="4508500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800350" y="3976688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3736975" y="4241800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514850" y="500062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287588" y="465772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V="1">
            <a:off x="2322513" y="4591050"/>
            <a:ext cx="131762" cy="233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14"/>
          <p:cNvSpPr>
            <a:spLocks noChangeShapeType="1"/>
          </p:cNvSpPr>
          <p:nvPr/>
        </p:nvSpPr>
        <p:spPr bwMode="auto">
          <a:xfrm flipV="1">
            <a:off x="1244600" y="4975225"/>
            <a:ext cx="131763" cy="2333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 flipV="1">
            <a:off x="4632325" y="4918075"/>
            <a:ext cx="193675" cy="2063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1370013" y="5233988"/>
            <a:ext cx="36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1606550" y="4314825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2398713" y="4852988"/>
            <a:ext cx="36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2800350" y="3781425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4413250" y="5218113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3771900" y="4033838"/>
            <a:ext cx="363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5103813" y="3984625"/>
            <a:ext cx="34893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 – Global Maximum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400"/>
              <a:t>B, F – Local Maxima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DE7C5D-B56F-4688-94BF-3CB2068E5DD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Local and Global Optimum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79563"/>
            <a:ext cx="7996237" cy="431958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highest peak is the </a:t>
            </a:r>
            <a:r>
              <a:rPr lang="en-US" altLang="en-US" sz="2400" i="1" smtClean="0"/>
              <a:t>global maximum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mtClean="0"/>
              <a:t>What we want to find</a:t>
            </a:r>
          </a:p>
          <a:p>
            <a:pPr eaLnBrk="1" hangingPunct="1"/>
            <a:r>
              <a:rPr lang="en-US" altLang="en-US" sz="2400" smtClean="0"/>
              <a:t>Any peak higher than all points around it is a </a:t>
            </a:r>
            <a:r>
              <a:rPr lang="en-US" altLang="en-US" sz="2400" i="1" smtClean="0"/>
              <a:t>local maximum</a:t>
            </a:r>
          </a:p>
          <a:p>
            <a:pPr lvl="1" eaLnBrk="1" hangingPunct="1"/>
            <a:r>
              <a:rPr lang="en-US" altLang="en-US" smtClean="0"/>
              <a:t>What the solver algorithm locates</a:t>
            </a:r>
          </a:p>
          <a:p>
            <a:pPr lvl="1" eaLnBrk="1" hangingPunct="1"/>
            <a:r>
              <a:rPr lang="en-US" altLang="en-US" smtClean="0"/>
              <a:t>Except in special cases, no way to guarantee that a local maximum is the global one</a:t>
            </a:r>
          </a:p>
          <a:p>
            <a:pPr lvl="1" eaLnBrk="1" hangingPunct="1"/>
            <a:r>
              <a:rPr lang="en-US" altLang="en-US" smtClean="0"/>
              <a:t>If multiple local maxima exist, which is found depends on starting point of the decision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BA7CCC-A258-4FCE-BED5-891187970F46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4513" y="1473200"/>
            <a:ext cx="7800975" cy="476885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Consider the following problem: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smtClean="0"/>
              <a:t>		Max    f(x,y)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smtClean="0"/>
              <a:t>		subject to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smtClean="0"/>
              <a:t>			0 </a:t>
            </a:r>
            <a:r>
              <a:rPr lang="en-US" altLang="en-US" sz="2400" smtClean="0">
                <a:sym typeface="Symbol" panose="05050102010706020507" pitchFamily="18" charset="2"/>
              </a:rPr>
              <a:t> x  1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	0  y 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smtClean="0">
                <a:sym typeface="Symbol" panose="05050102010706020507" pitchFamily="18" charset="2"/>
              </a:rPr>
              <a:t>Consider three cases:</a:t>
            </a:r>
          </a:p>
          <a:p>
            <a:pPr lvl="1" eaLnBrk="1" hangingPunct="1"/>
            <a:r>
              <a:rPr lang="en-US" altLang="en-US" smtClean="0"/>
              <a:t>A linear function:    3x + y </a:t>
            </a:r>
          </a:p>
          <a:p>
            <a:pPr lvl="1" eaLnBrk="1" hangingPunct="1"/>
            <a:r>
              <a:rPr lang="en-US" altLang="en-US" smtClean="0"/>
              <a:t>A “nice” nonlinear function: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3-(x-.5)</a:t>
            </a:r>
            <a:r>
              <a:rPr lang="en-US" altLang="en-US" baseline="30000" smtClean="0"/>
              <a:t>2</a:t>
            </a:r>
            <a:r>
              <a:rPr lang="en-US" altLang="en-US" smtClean="0"/>
              <a:t> - (y-.5)</a:t>
            </a:r>
            <a:r>
              <a:rPr lang="en-US" altLang="en-US" baseline="30000" smtClean="0"/>
              <a:t>2</a:t>
            </a:r>
          </a:p>
          <a:p>
            <a:pPr lvl="1" eaLnBrk="1" hangingPunct="1"/>
            <a:r>
              <a:rPr lang="en-US" altLang="en-US" smtClean="0"/>
              <a:t>A “nasty” nonlinear function: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mtClean="0"/>
              <a:t>	x[sin(5p</a:t>
            </a:r>
            <a:r>
              <a:rPr lang="en-US" altLang="en-US" baseline="-25000" smtClean="0"/>
              <a:t>i</a:t>
            </a:r>
            <a:r>
              <a:rPr lang="en-US" altLang="en-US" smtClean="0"/>
              <a:t>x)] + y[sin(5p</a:t>
            </a:r>
            <a:r>
              <a:rPr lang="en-US" altLang="en-US" baseline="-25000" smtClean="0"/>
              <a:t>i</a:t>
            </a:r>
            <a:r>
              <a:rPr lang="en-US" altLang="en-US" smtClean="0"/>
              <a:t>y)]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Problems With Nonlinearity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116F0-A0CA-4FF5-BBF5-881A9B8C2D0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graphicFrame>
        <p:nvGraphicFramePr>
          <p:cNvPr id="12291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27038" y="1427163"/>
          <a:ext cx="3924300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Worksheet" r:id="rId3" imgW="3340175" imgH="2622635" progId="Excel.Sheet.8">
                  <p:embed/>
                </p:oleObj>
              </mc:Choice>
              <mc:Fallback>
                <p:oleObj name="Worksheet" r:id="rId3" imgW="3340175" imgH="262263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1427163"/>
                        <a:ext cx="3924300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/>
          <p:cNvGraphicFramePr>
            <a:graphicFrameLocks noChangeAspect="1"/>
          </p:cNvGraphicFramePr>
          <p:nvPr/>
        </p:nvGraphicFramePr>
        <p:xfrm>
          <a:off x="4897438" y="3765550"/>
          <a:ext cx="348615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5" imgW="3155973" imgH="2336770" progId="Excel.Sheet.8">
                  <p:embed/>
                </p:oleObj>
              </mc:Choice>
              <mc:Fallback>
                <p:oleObj name="Worksheet" r:id="rId5" imgW="3155973" imgH="233677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765550"/>
                        <a:ext cx="348615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219075" y="109538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Geometry of the Linear Function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EE0D24-ADD6-4909-8EA6-536426DC6E27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595313" y="1495425"/>
          <a:ext cx="3927475" cy="305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Worksheet" r:id="rId3" imgW="3244948" imgH="2527266" progId="Excel.Sheet.8">
                  <p:embed/>
                </p:oleObj>
              </mc:Choice>
              <mc:Fallback>
                <p:oleObj name="Worksheet" r:id="rId3" imgW="3244948" imgH="252726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495425"/>
                        <a:ext cx="3927475" cy="305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ChangeAspect="1"/>
          </p:cNvGraphicFramePr>
          <p:nvPr/>
        </p:nvGraphicFramePr>
        <p:xfrm>
          <a:off x="4930775" y="3429000"/>
          <a:ext cx="3852863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Worksheet" r:id="rId5" imgW="3124230" imgH="2355795" progId="Excel.Sheet.8">
                  <p:embed/>
                </p:oleObj>
              </mc:Choice>
              <mc:Fallback>
                <p:oleObj name="Worksheet" r:id="rId5" imgW="3124230" imgH="2355795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429000"/>
                        <a:ext cx="3852863" cy="290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Geometry of the “Nice” Nonlinear 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15E52D-6649-4845-B6EE-B9B49AC8D9E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549775" y="3414713"/>
          <a:ext cx="388937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Worksheet" r:id="rId3" imgW="3549627" imgH="2641660" progId="Excel.Sheet.8">
                  <p:embed/>
                </p:oleObj>
              </mc:Choice>
              <mc:Fallback>
                <p:oleObj name="Worksheet" r:id="rId3" imgW="3549627" imgH="264166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414713"/>
                        <a:ext cx="3889375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474663" y="1455738"/>
          <a:ext cx="395287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Worksheet" r:id="rId5" imgW="2959025" imgH="2578081" progId="Excel.Sheet.8">
                  <p:embed/>
                </p:oleObj>
              </mc:Choice>
              <mc:Fallback>
                <p:oleObj name="Worksheet" r:id="rId5" imgW="2959025" imgH="2578081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455738"/>
                        <a:ext cx="395287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Geometry of the “Nasty” Nonlinear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207</TotalTime>
  <Pages>11</Pages>
  <Words>987</Words>
  <Application>Microsoft Office PowerPoint</Application>
  <PresentationFormat>On-screen Show (4:3)</PresentationFormat>
  <Paragraphs>287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Symbol</vt:lpstr>
      <vt:lpstr>Times New Roman</vt:lpstr>
      <vt:lpstr>Verdana</vt:lpstr>
      <vt:lpstr>Wingdings</vt:lpstr>
      <vt:lpstr>Radial</vt:lpstr>
      <vt:lpstr>Worksheet</vt:lpstr>
      <vt:lpstr>Equation</vt:lpstr>
      <vt:lpstr>DSO-547: Spreadsheet-Based Business Modeling</vt:lpstr>
      <vt:lpstr>Model Classification</vt:lpstr>
      <vt:lpstr>Difficulties With Nonlinear Problems</vt:lpstr>
      <vt:lpstr>Solver Algorithm for Nonlinear Programming: Hill Climbing</vt:lpstr>
      <vt:lpstr>Local and Global Optimum</vt:lpstr>
      <vt:lpstr>Problems With Nonlinearity</vt:lpstr>
      <vt:lpstr>Geometry of the Linear Function </vt:lpstr>
      <vt:lpstr>Geometry of the “Nice” Nonlinear Function</vt:lpstr>
      <vt:lpstr>Geometry of the “Nasty” Nonlinear Function</vt:lpstr>
      <vt:lpstr>Solver Results from Various Starting Points (Nasty Function)</vt:lpstr>
      <vt:lpstr>Solving Nonlinear Programs</vt:lpstr>
      <vt:lpstr>Using Solver for NLPs</vt:lpstr>
      <vt:lpstr>Solver Tip: Avoid Discontinuous Function</vt:lpstr>
      <vt:lpstr>Example: Facility Location </vt:lpstr>
      <vt:lpstr>Excel Model</vt:lpstr>
      <vt:lpstr>Example: Revenue Maximization (Known Demand Function)</vt:lpstr>
      <vt:lpstr>The Model</vt:lpstr>
      <vt:lpstr>Modeling Tip: Some Nonlinear Models Have an Unique Optimum</vt:lpstr>
      <vt:lpstr>Example: Estimating Relationships (Regression)</vt:lpstr>
      <vt:lpstr>Data</vt:lpstr>
      <vt:lpstr>The Model</vt:lpstr>
      <vt:lpstr>Modeling Tip: Type of Curves </vt:lpstr>
      <vt:lpstr>Extension of The Model</vt:lpstr>
      <vt:lpstr>Example: Portfolio Optimization</vt:lpstr>
      <vt:lpstr>Portfolio</vt:lpstr>
      <vt:lpstr>(Cont.)</vt:lpstr>
      <vt:lpstr>(Cont.)</vt:lpstr>
      <vt:lpstr>Means, Variances and Covariances can be Estimated from Data</vt:lpstr>
      <vt:lpstr>EXCEL Model: Five Stocks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406</cp:revision>
  <cp:lastPrinted>2001-03-15T14:22:47Z</cp:lastPrinted>
  <dcterms:created xsi:type="dcterms:W3CDTF">1997-08-21T21:46:56Z</dcterms:created>
  <dcterms:modified xsi:type="dcterms:W3CDTF">2019-10-02T20:22:21Z</dcterms:modified>
</cp:coreProperties>
</file>