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37"/>
  </p:notesMasterIdLst>
  <p:handoutMasterIdLst>
    <p:handoutMasterId r:id="rId38"/>
  </p:handoutMasterIdLst>
  <p:sldIdLst>
    <p:sldId id="425" r:id="rId2"/>
    <p:sldId id="464" r:id="rId3"/>
    <p:sldId id="465" r:id="rId4"/>
    <p:sldId id="426" r:id="rId5"/>
    <p:sldId id="503" r:id="rId6"/>
    <p:sldId id="504" r:id="rId7"/>
    <p:sldId id="505" r:id="rId8"/>
    <p:sldId id="506" r:id="rId9"/>
    <p:sldId id="507" r:id="rId10"/>
    <p:sldId id="455" r:id="rId11"/>
    <p:sldId id="470" r:id="rId12"/>
    <p:sldId id="500" r:id="rId13"/>
    <p:sldId id="501" r:id="rId14"/>
    <p:sldId id="472" r:id="rId15"/>
    <p:sldId id="473" r:id="rId16"/>
    <p:sldId id="476" r:id="rId17"/>
    <p:sldId id="477" r:id="rId18"/>
    <p:sldId id="478" r:id="rId19"/>
    <p:sldId id="479" r:id="rId20"/>
    <p:sldId id="480" r:id="rId21"/>
    <p:sldId id="481" r:id="rId22"/>
    <p:sldId id="498" r:id="rId23"/>
    <p:sldId id="499" r:id="rId24"/>
    <p:sldId id="484" r:id="rId25"/>
    <p:sldId id="485" r:id="rId26"/>
    <p:sldId id="487" r:id="rId27"/>
    <p:sldId id="488" r:id="rId28"/>
    <p:sldId id="489" r:id="rId29"/>
    <p:sldId id="502" r:id="rId30"/>
    <p:sldId id="490" r:id="rId31"/>
    <p:sldId id="491" r:id="rId32"/>
    <p:sldId id="492" r:id="rId33"/>
    <p:sldId id="493" r:id="rId34"/>
    <p:sldId id="494" r:id="rId35"/>
    <p:sldId id="495" r:id="rId3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5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7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197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0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75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69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B652C325-ADAA-4124-A34E-549CCE35DC0B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DD0F4-2B81-4FC9-8066-9D99A9200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5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167F-C0D5-45DD-8B67-9133C1FBE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0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69E2C-C807-464E-94AA-48953D56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8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7FCD-A28D-4C3C-9F47-101B9E62E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9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B759-A28E-41A0-BF3D-FB9D87397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8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3135A-4FDD-4D20-A4A3-6B3FEBD8CF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0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0486-892E-4B5E-805D-3CEAF63E3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66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C77-00D9-415E-B109-CAD9E0BD6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0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A12A-D4AE-44AD-B41A-33351ED74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5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D6220-AAB8-43ED-9B88-BBFCA04C5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32DE358-3860-4E5B-BDB1-52E4E20B2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Simulation: Introduction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FCD882-3B73-4938-9FC7-1DC977AD9B7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368300"/>
            <a:ext cx="8015287" cy="914400"/>
          </a:xfrm>
          <a:noFill/>
        </p:spPr>
        <p:txBody>
          <a:bodyPr lIns="90488" tIns="44450" rIns="90488" bIns="44450" anchor="t"/>
          <a:lstStyle/>
          <a:p>
            <a:pPr eaLnBrk="1" hangingPunct="1"/>
            <a:r>
              <a:rPr lang="en-US" altLang="en-US" smtClean="0"/>
              <a:t>Simulation Models</a:t>
            </a:r>
            <a:endParaRPr lang="en-US" altLang="en-US" smtClean="0">
              <a:solidFill>
                <a:srgbClr val="500093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725613"/>
            <a:ext cx="7772400" cy="38195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Logical descriptions of the interrelationships among elements in a decision problem (Monte Carlo simulation), or the sequence of events that occur over time in a system (system simulation).</a:t>
            </a:r>
          </a:p>
          <a:p>
            <a:pPr eaLnBrk="1" hangingPunct="1"/>
            <a:r>
              <a:rPr lang="en-US" altLang="en-US" sz="2400" smtClean="0"/>
              <a:t>Simulation models provide distributions of potential outcomes and likelihood of occurrence.</a:t>
            </a:r>
            <a:r>
              <a:rPr lang="en-US" altLang="en-US" smtClean="0"/>
              <a:t>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3015D0-A2E9-49D9-9E97-EB51397532F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301625"/>
            <a:ext cx="8015287" cy="841375"/>
          </a:xfrm>
        </p:spPr>
        <p:txBody>
          <a:bodyPr/>
          <a:lstStyle/>
          <a:p>
            <a:pPr eaLnBrk="1" hangingPunct="1"/>
            <a:r>
              <a:rPr lang="en-US" altLang="en-US" smtClean="0"/>
              <a:t>Simulation and Risk Analysis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Simulation allows us to evaluate the risk of a particular situation.</a:t>
            </a:r>
          </a:p>
          <a:p>
            <a:pPr eaLnBrk="1" hangingPunct="1"/>
            <a:r>
              <a:rPr lang="en-US" altLang="en-US" sz="2400" smtClean="0"/>
              <a:t>Risk: Typically defined as the uncertainty associated with an undesirable outcome (such as financial loss).</a:t>
            </a:r>
          </a:p>
          <a:p>
            <a:pPr eaLnBrk="1" hangingPunct="1"/>
            <a:r>
              <a:rPr lang="en-US" altLang="en-US" sz="2400" smtClean="0"/>
              <a:t>Risk is not the same as just being uncertain about something, and is not just the </a:t>
            </a:r>
            <a:r>
              <a:rPr lang="en-US" altLang="en-US" sz="2400" i="1" smtClean="0"/>
              <a:t>possibility</a:t>
            </a:r>
            <a:r>
              <a:rPr lang="en-US" altLang="en-US" sz="2400" smtClean="0"/>
              <a:t> of a bad outcome.</a:t>
            </a:r>
          </a:p>
          <a:p>
            <a:pPr lvl="1" eaLnBrk="1" hangingPunct="1"/>
            <a:r>
              <a:rPr lang="en-US" altLang="en-US" smtClean="0"/>
              <a:t>Risk considers the </a:t>
            </a:r>
            <a:r>
              <a:rPr lang="en-US" altLang="en-US" i="1" smtClean="0"/>
              <a:t>likelihood</a:t>
            </a:r>
            <a:r>
              <a:rPr lang="en-US" altLang="en-US" smtClean="0"/>
              <a:t> of an undesirable outcome (e.g., the probability) as well as the </a:t>
            </a:r>
            <a:r>
              <a:rPr lang="en-US" altLang="en-US" i="1" smtClean="0"/>
              <a:t>magnitude</a:t>
            </a:r>
            <a:r>
              <a:rPr lang="en-US" altLang="en-US" smtClean="0"/>
              <a:t> of that outcome.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5D676-963C-4251-917B-1BF365DF408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373063"/>
            <a:ext cx="8015288" cy="914400"/>
          </a:xfrm>
          <a:noFill/>
        </p:spPr>
        <p:txBody>
          <a:bodyPr lIns="90488" tIns="44450" rIns="90488" bIns="44450" anchor="t"/>
          <a:lstStyle/>
          <a:p>
            <a:pPr eaLnBrk="1" hangingPunct="1"/>
            <a:r>
              <a:rPr lang="en-US" altLang="en-US" smtClean="0"/>
              <a:t>Random numbers</a:t>
            </a:r>
            <a:endParaRPr lang="en-US" altLang="en-US" smtClean="0">
              <a:solidFill>
                <a:srgbClr val="500093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631950"/>
            <a:ext cx="7772400" cy="3048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b="1" smtClean="0"/>
              <a:t>Uniformly distributed </a:t>
            </a:r>
            <a:r>
              <a:rPr lang="en-US" altLang="en-US" sz="2400" smtClean="0"/>
              <a:t>(usually between 0 and 1)</a:t>
            </a:r>
          </a:p>
          <a:p>
            <a:pPr eaLnBrk="1" hangingPunct="1"/>
            <a:r>
              <a:rPr lang="en-US" altLang="en-US" sz="2400" b="1" smtClean="0"/>
              <a:t>No discernible pattern</a:t>
            </a:r>
            <a:r>
              <a:rPr lang="en-US" altLang="en-US" sz="2400" smtClean="0"/>
              <a:t>; appear random</a:t>
            </a:r>
          </a:p>
          <a:p>
            <a:pPr eaLnBrk="1" hangingPunct="1"/>
            <a:r>
              <a:rPr lang="en-US" altLang="en-US" sz="2400" smtClean="0"/>
              <a:t>In EXCEL: </a:t>
            </a:r>
            <a:r>
              <a:rPr lang="en-US" altLang="en-US" sz="2400" smtClean="0">
                <a:solidFill>
                  <a:srgbClr val="00279F"/>
                </a:solidFill>
              </a:rPr>
              <a:t>=RAND()</a:t>
            </a:r>
            <a:endParaRPr lang="en-US" altLang="en-US" smtClean="0">
              <a:solidFill>
                <a:srgbClr val="00279F"/>
              </a:solidFill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586413" y="3673475"/>
            <a:ext cx="2235200" cy="2198688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6145213" y="4094163"/>
            <a:ext cx="1117600" cy="1320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6704013" y="354171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6704013" y="575151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>
            <a:off x="5440363" y="4792663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>
            <a:off x="7726363" y="4792663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537325" y="3140075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7985125" y="4587875"/>
            <a:ext cx="561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.25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4860925" y="4587875"/>
            <a:ext cx="561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.75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6634163" y="4684713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6537325" y="5959475"/>
            <a:ext cx="409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.5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C9456-2534-4A0A-A03B-6C43B4E4DDB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395288"/>
            <a:ext cx="8015287" cy="914400"/>
          </a:xfrm>
          <a:noFill/>
        </p:spPr>
        <p:txBody>
          <a:bodyPr lIns="90488" tIns="44450" rIns="90488" bIns="44450" anchor="t"/>
          <a:lstStyle/>
          <a:p>
            <a:pPr eaLnBrk="1" hangingPunct="1"/>
            <a:r>
              <a:rPr lang="en-US" altLang="en-US" smtClean="0"/>
              <a:t>Random number simulation</a:t>
            </a:r>
          </a:p>
        </p:txBody>
      </p:sp>
      <p:graphicFrame>
        <p:nvGraphicFramePr>
          <p:cNvPr id="1946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8450" y="1219200"/>
          <a:ext cx="8534400" cy="543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Worksheet" r:id="rId3" imgW="5526024" imgH="4151376" progId="Excel.Sheet.8">
                  <p:embed/>
                </p:oleObj>
              </mc:Choice>
              <mc:Fallback>
                <p:oleObj name="Worksheet" r:id="rId3" imgW="5526024" imgH="4151376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219200"/>
                        <a:ext cx="8534400" cy="543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BA12D-7741-4B32-8335-D2C3D4C8B91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71450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Foundation of Simulation: Probability Distributions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54150"/>
            <a:ext cx="8026400" cy="52006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Randomness, Uncertainty, Risk</a:t>
            </a:r>
          </a:p>
          <a:p>
            <a:pPr eaLnBrk="1" hangingPunct="1"/>
            <a:r>
              <a:rPr lang="en-US" altLang="en-US" sz="2400" b="1" smtClean="0"/>
              <a:t>Probability Distribution</a:t>
            </a:r>
            <a:r>
              <a:rPr lang="en-US" altLang="en-US" sz="2400" smtClean="0"/>
              <a:t>: A description of an uncertain event or parameter, a list of probabilities of the outcomes.</a:t>
            </a:r>
          </a:p>
          <a:p>
            <a:pPr lvl="1" eaLnBrk="1" hangingPunct="1"/>
            <a:r>
              <a:rPr lang="en-US" altLang="en-US" smtClean="0"/>
              <a:t>Toss a coin: Head or tail, with equal (1/2) probability</a:t>
            </a:r>
          </a:p>
          <a:p>
            <a:pPr lvl="1" eaLnBrk="1" hangingPunct="1"/>
            <a:r>
              <a:rPr lang="en-US" altLang="en-US" smtClean="0"/>
              <a:t>Roll a dice: 1 through 6, with equal (1/6) probability</a:t>
            </a:r>
          </a:p>
          <a:p>
            <a:pPr lvl="1" eaLnBrk="1" hangingPunct="1"/>
            <a:r>
              <a:rPr lang="en-US" altLang="en-US" smtClean="0"/>
              <a:t>Draw a card</a:t>
            </a:r>
          </a:p>
          <a:p>
            <a:pPr eaLnBrk="1" hangingPunct="1"/>
            <a:r>
              <a:rPr lang="en-US" altLang="en-US" sz="2400" b="1" smtClean="0"/>
              <a:t>Random Variable</a:t>
            </a:r>
            <a:r>
              <a:rPr lang="en-US" altLang="en-US" sz="2400" smtClean="0"/>
              <a:t>: Numerically-valued outcome generated from a distribution</a:t>
            </a:r>
          </a:p>
          <a:p>
            <a:pPr lvl="1" eaLnBrk="1" hangingPunct="1"/>
            <a:r>
              <a:rPr lang="en-US" altLang="en-US" smtClean="0"/>
              <a:t>Toss a coin: 1 (head), 0 (tail)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1198D-4837-432E-96EF-E47D478B556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Probability Distributions of Random Variables (R.V.)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574800"/>
            <a:ext cx="8088313" cy="44307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Distribution of discrete R.V.</a:t>
            </a:r>
          </a:p>
          <a:p>
            <a:pPr lvl="1" eaLnBrk="1" hangingPunct="1"/>
            <a:r>
              <a:rPr lang="en-US" altLang="en-US" smtClean="0"/>
              <a:t>Number of objects, …</a:t>
            </a:r>
          </a:p>
          <a:p>
            <a:pPr lvl="1" eaLnBrk="1" hangingPunct="1"/>
            <a:r>
              <a:rPr lang="en-US" altLang="en-US" smtClean="0"/>
              <a:t>Can be described by a list of probabilities. They must sum to 1.</a:t>
            </a:r>
          </a:p>
          <a:p>
            <a:pPr eaLnBrk="1" hangingPunct="1"/>
            <a:r>
              <a:rPr lang="en-US" altLang="en-US" sz="2400" smtClean="0"/>
              <a:t>Distribution of continuous R.V.</a:t>
            </a:r>
          </a:p>
          <a:p>
            <a:pPr lvl="1" eaLnBrk="1" hangingPunct="1"/>
            <a:r>
              <a:rPr lang="en-US" altLang="en-US" smtClean="0"/>
              <a:t>Time, Length, …</a:t>
            </a:r>
          </a:p>
          <a:p>
            <a:pPr lvl="1" eaLnBrk="1" hangingPunct="1"/>
            <a:r>
              <a:rPr lang="en-US" altLang="en-US" smtClean="0"/>
              <a:t>Can be described by a function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). The area under the function must be 1.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BC085-A1A4-4054-822D-D469FA77125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Discrete Distributions: Poisson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511300"/>
            <a:ext cx="7977188" cy="1354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occurrences of random events in a given period with the rate of occurrence </a:t>
            </a:r>
            <a:r>
              <a:rPr lang="el-GR" altLang="en-US" sz="2000" i="1" smtClean="0"/>
              <a:t>λ</a:t>
            </a:r>
            <a:r>
              <a:rPr lang="en-US" altLang="en-US" sz="20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Illustration by Crystal Ball (rate = 4.0):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635250"/>
            <a:ext cx="49276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315AF-1C62-4B59-AC24-999A16FA324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Discrete Distributions: Binomial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595438"/>
            <a:ext cx="7977188" cy="122237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number of successful outcomes in a series of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independent trials, each with a success probability of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smtClean="0"/>
              <a:t>Illustration by Crystal Ball (p=0.7, n=10):</a:t>
            </a:r>
            <a:endParaRPr lang="en-US" altLang="en-US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765425"/>
            <a:ext cx="468947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823868-C092-499F-B83E-05599BD1520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Discrete Distributions: Geometric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81150"/>
            <a:ext cx="7977187" cy="14366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number of trials needed to generate the first success, in a series of independent trials, each with a success probability of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smtClean="0"/>
              <a:t>Illustration by Crystal Ball (p=0.7):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3092450"/>
            <a:ext cx="4616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B85B5-C79F-4C86-B9F5-CE19DE18BC3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Continuous Distributions: Uniform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538288"/>
            <a:ext cx="7958138" cy="123031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An outcome is equally likely to fall anywhere between a minimum and a maximum.</a:t>
            </a:r>
          </a:p>
          <a:p>
            <a:pPr eaLnBrk="1" hangingPunct="1"/>
            <a:r>
              <a:rPr lang="en-US" altLang="en-US" sz="2000" smtClean="0"/>
              <a:t>Illustration by Crystal Ball (Min=1, Max=3):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01938"/>
            <a:ext cx="462121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16C41-6C1F-4143-B7C1-04BF1A561D7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301625"/>
            <a:ext cx="8015287" cy="841375"/>
          </a:xfrm>
        </p:spPr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711325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Two investment alternatives</a:t>
            </a:r>
          </a:p>
          <a:p>
            <a:pPr lvl="1" eaLnBrk="1" hangingPunct="1"/>
            <a:r>
              <a:rPr lang="en-US" altLang="en-US" smtClean="0"/>
              <a:t>A: Invest $10,000.</a:t>
            </a:r>
          </a:p>
          <a:p>
            <a:pPr lvl="2" eaLnBrk="1" hangingPunct="1"/>
            <a:r>
              <a:rPr lang="en-US" altLang="en-US" sz="2400" smtClean="0"/>
              <a:t>Probability of a $100,000 gain is 0.10</a:t>
            </a:r>
          </a:p>
          <a:p>
            <a:pPr lvl="2" eaLnBrk="1" hangingPunct="1"/>
            <a:r>
              <a:rPr lang="en-US" altLang="en-US" sz="2400" smtClean="0"/>
              <a:t>Probability of a $10,000 loss is 0.90</a:t>
            </a:r>
          </a:p>
          <a:p>
            <a:pPr lvl="1" eaLnBrk="1" hangingPunct="1"/>
            <a:r>
              <a:rPr lang="en-US" altLang="en-US" smtClean="0"/>
              <a:t>B: Invest $10,000</a:t>
            </a:r>
          </a:p>
          <a:p>
            <a:pPr lvl="2" eaLnBrk="1" hangingPunct="1"/>
            <a:r>
              <a:rPr lang="en-US" altLang="en-US" sz="2400" smtClean="0"/>
              <a:t>Probability of a $500 gain is 1.0</a:t>
            </a:r>
          </a:p>
          <a:p>
            <a:pPr eaLnBrk="1" hangingPunct="1"/>
            <a:r>
              <a:rPr lang="en-US" altLang="en-US" sz="2400" smtClean="0"/>
              <a:t>Which would you choose?</a:t>
            </a:r>
          </a:p>
          <a:p>
            <a:pPr eaLnBrk="1" hangingPunct="1"/>
            <a:r>
              <a:rPr lang="en-US" altLang="en-US" sz="240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3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94B7ED-32D6-41AB-8603-A7B0233F838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Continuous Distributions: Triangular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647825"/>
            <a:ext cx="8162925" cy="134461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An outcome has a minimum and maximum value but is most likely to occur at an intermediate point.</a:t>
            </a:r>
          </a:p>
          <a:p>
            <a:pPr eaLnBrk="1" hangingPunct="1"/>
            <a:r>
              <a:rPr lang="en-US" altLang="en-US" sz="2000" smtClean="0"/>
              <a:t>Illustration by Crystal Ball (Min=2, Likeliest=4, Max=5):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2857500"/>
            <a:ext cx="4768850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27628-A622-4399-AACA-73E33DBBD2A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Continuous Distributions: Normal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585913"/>
            <a:ext cx="7958137" cy="150177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An outcome is most likely to be in the middle of the distribution, with progressively smaller likelihoods as moving away from the center.</a:t>
            </a:r>
          </a:p>
          <a:p>
            <a:pPr eaLnBrk="1" hangingPunct="1"/>
            <a:r>
              <a:rPr lang="en-US" altLang="en-US" sz="2000" smtClean="0"/>
              <a:t>Illustration by Crystal Ball (Mean=5, Std Dev=1):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3149600"/>
            <a:ext cx="4395787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179BD-E0F3-4352-A1DA-67CAE7976AB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 and Histogram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875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Illustration: Student Grades </a:t>
            </a:r>
          </a:p>
          <a:p>
            <a:pPr eaLnBrk="1" hangingPunct="1"/>
            <a:r>
              <a:rPr lang="en-US" altLang="en-US" sz="2400" smtClean="0"/>
              <a:t>Shows how numbers of a population are distributed according to some criterion.</a:t>
            </a:r>
          </a:p>
          <a:p>
            <a:pPr eaLnBrk="1" hangingPunct="1"/>
            <a:r>
              <a:rPr lang="en-US" altLang="en-US" sz="2400" smtClean="0"/>
              <a:t>Can be transformed into a distribution by dividing each bin with the total population.</a:t>
            </a:r>
          </a:p>
          <a:p>
            <a:pPr eaLnBrk="1" hangingPunct="1"/>
            <a:r>
              <a:rPr lang="en-US" altLang="en-US" sz="2400" smtClean="0"/>
              <a:t>Tools -&gt; Data Analysis -&gt; Histogram</a:t>
            </a:r>
          </a:p>
          <a:p>
            <a:pPr lvl="1" eaLnBrk="1" hangingPunct="1"/>
            <a:r>
              <a:rPr lang="en-US" altLang="en-US" smtClean="0"/>
              <a:t>Input Range: Data for the entire population</a:t>
            </a:r>
          </a:p>
          <a:p>
            <a:pPr lvl="1" eaLnBrk="1" hangingPunct="1"/>
            <a:r>
              <a:rPr lang="en-US" altLang="en-US" smtClean="0"/>
              <a:t>Bin Range: Define columns of the histogram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50DCB9-E810-4ABF-88E0-05503906CD1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752600"/>
            <a:ext cx="53721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2016125" y="2392363"/>
            <a:ext cx="1314450" cy="401637"/>
          </a:xfrm>
          <a:prstGeom prst="ellipse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1979613" y="2736850"/>
            <a:ext cx="1314450" cy="401638"/>
          </a:xfrm>
          <a:prstGeom prst="ellipse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2155825" y="5434013"/>
            <a:ext cx="1314450" cy="401637"/>
          </a:xfrm>
          <a:prstGeom prst="ellipse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13991A-D2D0-47DE-801C-64C8EF41749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Simulation Modeling Process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690688"/>
            <a:ext cx="7993062" cy="3994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Develop a model that “behaves like” the real problem, with a special consideration of the random or probabilistic input variables</a:t>
            </a:r>
          </a:p>
          <a:p>
            <a:pPr eaLnBrk="1" hangingPunct="1"/>
            <a:r>
              <a:rPr lang="en-US" altLang="en-US" sz="2400" smtClean="0"/>
              <a:t>Conduct a series of computer runs (called </a:t>
            </a:r>
            <a:r>
              <a:rPr lang="en-US" altLang="en-US" sz="2400" i="1" u="sng" smtClean="0"/>
              <a:t>trials</a:t>
            </a:r>
            <a:r>
              <a:rPr lang="en-US" altLang="en-US" sz="2400" smtClean="0"/>
              <a:t>) to learn the behavior of the model output(s)</a:t>
            </a:r>
          </a:p>
          <a:p>
            <a:pPr eaLnBrk="1" hangingPunct="1"/>
            <a:r>
              <a:rPr lang="en-US" altLang="en-US" sz="2400" smtClean="0"/>
              <a:t>Compute the summary (output) statistics and make inferences about the real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22D5D2-E861-4B45-B6E9-AC0E2129C6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38100"/>
            <a:ext cx="8243888" cy="13144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544638"/>
            <a:ext cx="7640637" cy="43989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You have developed a new home networking device.  Preliminary estimates:</a:t>
            </a:r>
          </a:p>
          <a:p>
            <a:pPr lvl="1" eaLnBrk="1" hangingPunct="1"/>
            <a:r>
              <a:rPr lang="en-US" altLang="en-US" smtClean="0"/>
              <a:t>Selling price:  $249</a:t>
            </a:r>
          </a:p>
          <a:p>
            <a:pPr lvl="1" eaLnBrk="1" hangingPunct="1"/>
            <a:r>
              <a:rPr lang="en-US" altLang="en-US" smtClean="0"/>
              <a:t>Administrative costs: $400,000 (first year)</a:t>
            </a:r>
          </a:p>
          <a:p>
            <a:pPr lvl="1" eaLnBrk="1" hangingPunct="1"/>
            <a:r>
              <a:rPr lang="en-US" altLang="en-US" smtClean="0"/>
              <a:t>Advertising costs: $600,000 (first year)</a:t>
            </a:r>
          </a:p>
          <a:p>
            <a:pPr eaLnBrk="1" hangingPunct="1"/>
            <a:r>
              <a:rPr lang="en-US" altLang="en-US" sz="2400" smtClean="0"/>
              <a:t>Uncertainties:</a:t>
            </a:r>
          </a:p>
          <a:p>
            <a:pPr lvl="1" eaLnBrk="1" hangingPunct="1"/>
            <a:r>
              <a:rPr lang="en-US" altLang="en-US" smtClean="0"/>
              <a:t>Labor costs (around $45)</a:t>
            </a:r>
          </a:p>
          <a:p>
            <a:pPr lvl="1" eaLnBrk="1" hangingPunct="1"/>
            <a:r>
              <a:rPr lang="en-US" altLang="en-US" smtClean="0"/>
              <a:t>Part costs (around $90)</a:t>
            </a:r>
          </a:p>
          <a:p>
            <a:pPr lvl="1" eaLnBrk="1" hangingPunct="1"/>
            <a:r>
              <a:rPr lang="en-US" altLang="en-US" smtClean="0"/>
              <a:t>Demand (around 15,000)</a:t>
            </a:r>
          </a:p>
          <a:p>
            <a:pPr eaLnBrk="1" hangingPunct="1"/>
            <a:r>
              <a:rPr lang="en-US" altLang="en-US" sz="2400" smtClean="0"/>
              <a:t>Managerial concern: Profits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8DC81-E30E-4322-A40A-D2FDB62889D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1585913"/>
            <a:ext cx="8229600" cy="445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Labor costs estimated to be between 43 and 47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Could be subjective estimates, or from engineering models</a:t>
            </a:r>
          </a:p>
        </p:txBody>
      </p:sp>
      <p:graphicFrame>
        <p:nvGraphicFramePr>
          <p:cNvPr id="1393667" name="Group 3"/>
          <p:cNvGraphicFramePr>
            <a:graphicFrameLocks noGrp="1"/>
          </p:cNvGraphicFramePr>
          <p:nvPr/>
        </p:nvGraphicFramePr>
        <p:xfrm>
          <a:off x="2808288" y="2233613"/>
          <a:ext cx="3200400" cy="274320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Direct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Labor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Rectangle 26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8243888" cy="13144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Random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E013C-7D33-4328-8CC9-AE2F61CFEB5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1350" y="1600200"/>
            <a:ext cx="82296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Part Costs: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Uniform between $80 and $100/ part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Demand: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Normal with mean 15,000 and standard deviation 4500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603500" y="2436813"/>
            <a:ext cx="0" cy="15224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243888" cy="13144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(Cont.) 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2519363" y="414655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3586163" y="3308350"/>
            <a:ext cx="3429000" cy="838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417888" y="43307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80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786563" y="429895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100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773363" y="3108325"/>
            <a:ext cx="725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1/20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1346200" y="2478088"/>
            <a:ext cx="1528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Probability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26C81-C114-4C23-BB4B-7345A642872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Output: Profits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841500"/>
            <a:ext cx="8218487" cy="2743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Profits = 	(price</a:t>
            </a:r>
            <a:r>
              <a:rPr lang="en-US" altLang="en-US" sz="1400" smtClean="0"/>
              <a:t> </a:t>
            </a:r>
            <a:r>
              <a:rPr lang="en-US" altLang="en-US" sz="2400" smtClean="0"/>
              <a:t>–</a:t>
            </a:r>
            <a:r>
              <a:rPr lang="en-US" altLang="en-US" sz="1400" smtClean="0"/>
              <a:t> </a:t>
            </a:r>
            <a:r>
              <a:rPr lang="en-US" altLang="en-US" sz="2400" smtClean="0"/>
              <a:t>labor cost</a:t>
            </a:r>
            <a:r>
              <a:rPr lang="en-US" altLang="en-US" sz="1400" smtClean="0"/>
              <a:t> </a:t>
            </a:r>
            <a:r>
              <a:rPr lang="en-US" altLang="en-US" sz="2400" smtClean="0"/>
              <a:t>–</a:t>
            </a:r>
            <a:r>
              <a:rPr lang="en-US" altLang="en-US" sz="1400" smtClean="0"/>
              <a:t> </a:t>
            </a:r>
            <a:r>
              <a:rPr lang="en-US" altLang="en-US" sz="2400" smtClean="0"/>
              <a:t>part cost)</a:t>
            </a:r>
            <a:r>
              <a:rPr lang="en-US" altLang="en-US" sz="1400" smtClean="0"/>
              <a:t> </a:t>
            </a:r>
            <a:r>
              <a:rPr lang="en-US" altLang="en-US" sz="2400" smtClean="0"/>
              <a:t>×</a:t>
            </a:r>
            <a:r>
              <a:rPr lang="en-US" altLang="en-US" sz="1400" smtClean="0"/>
              <a:t> </a:t>
            </a:r>
            <a:r>
              <a:rPr lang="en-US" altLang="en-US" sz="2400" smtClean="0"/>
              <a:t>demand 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	-</a:t>
            </a:r>
            <a:r>
              <a:rPr lang="en-US" altLang="en-US" sz="1600" smtClean="0"/>
              <a:t> </a:t>
            </a:r>
            <a:r>
              <a:rPr lang="en-US" altLang="en-US" sz="2400" smtClean="0"/>
              <a:t>advertising costs</a:t>
            </a:r>
            <a:r>
              <a:rPr lang="en-US" altLang="en-US" sz="1400" smtClean="0"/>
              <a:t> </a:t>
            </a:r>
            <a:r>
              <a:rPr lang="en-US" altLang="en-US" sz="2400" smtClean="0"/>
              <a:t>–</a:t>
            </a:r>
            <a:r>
              <a:rPr lang="en-US" altLang="en-US" sz="1400" smtClean="0"/>
              <a:t> </a:t>
            </a:r>
            <a:r>
              <a:rPr lang="en-US" altLang="en-US" sz="2400" smtClean="0"/>
              <a:t>administrative costs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     = (249 – LC – PC)</a:t>
            </a:r>
            <a:r>
              <a:rPr lang="en-US" altLang="en-US" sz="1400" smtClean="0"/>
              <a:t> </a:t>
            </a:r>
            <a:r>
              <a:rPr lang="en-US" altLang="en-US" sz="2400" smtClean="0"/>
              <a:t>×</a:t>
            </a:r>
            <a:r>
              <a:rPr lang="en-US" altLang="en-US" sz="1400" smtClean="0"/>
              <a:t> </a:t>
            </a:r>
            <a:r>
              <a:rPr lang="en-US" altLang="en-US" sz="2400" smtClean="0"/>
              <a:t>D – 1,000,000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Depend on Labor costs, Part Costs and Demand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875791-8853-4469-8694-F2D63048D45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6425" y="1627188"/>
            <a:ext cx="7958138" cy="4246562"/>
          </a:xfrm>
        </p:spPr>
        <p:txBody>
          <a:bodyPr/>
          <a:lstStyle/>
          <a:p>
            <a:pPr eaLnBrk="1" hangingPunct="1"/>
            <a:r>
              <a:rPr lang="en-US" altLang="en-US" smtClean="0"/>
              <a:t>Extreme-case analysis</a:t>
            </a:r>
          </a:p>
          <a:p>
            <a:pPr lvl="1" eaLnBrk="1" hangingPunct="1"/>
            <a:r>
              <a:rPr lang="en-US" altLang="en-US" smtClean="0"/>
              <a:t>Scenarios:  Best Case, Worst Case, etc</a:t>
            </a:r>
          </a:p>
          <a:p>
            <a:pPr eaLnBrk="1" hangingPunct="1"/>
            <a:r>
              <a:rPr lang="en-US" altLang="en-US" smtClean="0"/>
              <a:t>Using best case, worst case may not be enough</a:t>
            </a:r>
          </a:p>
          <a:p>
            <a:pPr lvl="1" eaLnBrk="1" hangingPunct="1"/>
            <a:r>
              <a:rPr lang="en-US" altLang="en-US" smtClean="0"/>
              <a:t>They may not offer enough detail</a:t>
            </a:r>
          </a:p>
          <a:p>
            <a:pPr lvl="1" eaLnBrk="1" hangingPunct="1"/>
            <a:r>
              <a:rPr lang="en-US" altLang="en-US" smtClean="0"/>
              <a:t>There may be many variables, resulting in too many combinations</a:t>
            </a:r>
          </a:p>
          <a:p>
            <a:pPr lvl="1" eaLnBrk="1" hangingPunct="1"/>
            <a:r>
              <a:rPr lang="en-US" altLang="en-US" smtClean="0"/>
              <a:t>Can not assess the likelihood of different outcomes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243887" cy="13144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Extreme-Case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2C3F3-D353-4F1B-A020-060E3929DE2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301625"/>
            <a:ext cx="8015287" cy="841375"/>
          </a:xfrm>
        </p:spPr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787525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On average/expectation, “A” is twice as good as “B”</a:t>
            </a:r>
          </a:p>
          <a:p>
            <a:pPr eaLnBrk="1" hangingPunct="1"/>
            <a:r>
              <a:rPr lang="en-US" altLang="en-US" smtClean="0"/>
              <a:t>Do we ever actually receive the average?</a:t>
            </a:r>
          </a:p>
          <a:p>
            <a:pPr eaLnBrk="1" hangingPunct="1"/>
            <a:r>
              <a:rPr lang="en-US" altLang="en-US" smtClean="0"/>
              <a:t>Decisions made based only on the average can be poor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A64604-4384-4DEB-B518-7202517E455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Conduct Simulation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641475"/>
            <a:ext cx="8229600" cy="39243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a random number generator (a “digital dice”) to generate costs and demand</a:t>
            </a:r>
          </a:p>
          <a:p>
            <a:pPr eaLnBrk="1" hangingPunct="1"/>
            <a:r>
              <a:rPr lang="en-US" altLang="en-US" smtClean="0"/>
              <a:t>Calculate the profit</a:t>
            </a:r>
          </a:p>
          <a:p>
            <a:pPr eaLnBrk="1" hangingPunct="1"/>
            <a:r>
              <a:rPr lang="en-US" altLang="en-US" smtClean="0"/>
              <a:t>Repeat the experiment a number of times</a:t>
            </a:r>
          </a:p>
          <a:p>
            <a:pPr eaLnBrk="1" hangingPunct="1"/>
            <a:r>
              <a:rPr lang="en-US" altLang="en-US" smtClean="0"/>
              <a:t>Determine the distribution of the output (profits)</a:t>
            </a:r>
          </a:p>
          <a:p>
            <a:pPr eaLnBrk="1" hangingPunct="1"/>
            <a:r>
              <a:rPr lang="en-US" altLang="en-US" smtClean="0"/>
              <a:t>Analyze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895FD0-B6D3-4F74-9F03-C53AF2D43EB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00025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Window by Crystal Ball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073275"/>
            <a:ext cx="510222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04027-085A-40CA-8A4B-C98CB03D1E4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Analysis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646238"/>
            <a:ext cx="7958138" cy="44132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Profits are random numbers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Interested statistics: Mean, Median, Standard deviation, …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Can get slightly different results from each simulation</a:t>
            </a:r>
          </a:p>
          <a:p>
            <a:pPr lvl="1" eaLnBrk="1" hangingPunct="1"/>
            <a:r>
              <a:rPr lang="en-US" altLang="en-US" smtClean="0"/>
              <a:t>How do we know we obtained the right values for these variables?</a:t>
            </a:r>
          </a:p>
          <a:p>
            <a:pPr lvl="1" eaLnBrk="1" hangingPunct="1"/>
            <a:r>
              <a:rPr lang="en-US" altLang="en-US" smtClean="0"/>
              <a:t>What if we ran 5000 trails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010C3-61E9-4D1F-8D4A-3D2FEC3321E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(Monte Carlo) Simulation?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25600"/>
            <a:ext cx="7912100" cy="16795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Repeated sampling from probability distributions of random inputs to characterize the distributions of model outputs</a:t>
            </a:r>
          </a:p>
          <a:p>
            <a:pPr eaLnBrk="1" hangingPunct="1"/>
            <a:r>
              <a:rPr lang="en-US" altLang="en-US" sz="2400" smtClean="0"/>
              <a:t>Excel add-in: Crystal Ball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527425" y="50292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Model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3321050" y="3576638"/>
            <a:ext cx="2162175" cy="650875"/>
          </a:xfrm>
          <a:prstGeom prst="rect">
            <a:avLst/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Random Inputs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(random variables)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595313" y="5048250"/>
            <a:ext cx="1473200" cy="65087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Controllable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Inputs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6815138" y="5181600"/>
            <a:ext cx="1063625" cy="376238"/>
          </a:xfrm>
          <a:prstGeom prst="rect">
            <a:avLst/>
          </a:prstGeom>
          <a:solidFill>
            <a:srgbClr val="66CCFF"/>
          </a:solidFill>
          <a:ln w="9525">
            <a:solidFill>
              <a:srgbClr val="66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Outputs</a:t>
            </a: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1" idx="1"/>
          </p:cNvCxnSpPr>
          <p:nvPr/>
        </p:nvCxnSpPr>
        <p:spPr bwMode="auto">
          <a:xfrm flipV="1">
            <a:off x="2068513" y="5372100"/>
            <a:ext cx="1458912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AutoShape 9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 flipV="1">
            <a:off x="5280025" y="5370513"/>
            <a:ext cx="1535113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0"/>
          <p:cNvCxnSpPr>
            <a:cxnSpLocks noChangeShapeType="1"/>
            <a:stCxn id="39944" idx="2"/>
            <a:endCxn id="39943" idx="2"/>
          </p:cNvCxnSpPr>
          <p:nvPr/>
        </p:nvCxnSpPr>
        <p:spPr bwMode="auto">
          <a:xfrm rot="5400000">
            <a:off x="4268788" y="2620963"/>
            <a:ext cx="141287" cy="6015037"/>
          </a:xfrm>
          <a:prstGeom prst="bentConnector3">
            <a:avLst>
              <a:gd name="adj1" fmla="val 26179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1"/>
          <p:cNvCxnSpPr>
            <a:cxnSpLocks noChangeShapeType="1"/>
            <a:stCxn id="39942" idx="2"/>
            <a:endCxn id="39941" idx="0"/>
          </p:cNvCxnSpPr>
          <p:nvPr/>
        </p:nvCxnSpPr>
        <p:spPr bwMode="auto">
          <a:xfrm>
            <a:off x="4402138" y="4227513"/>
            <a:ext cx="1587" cy="801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6692900" y="4191000"/>
            <a:ext cx="1071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Analysis</a:t>
            </a: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7302500" y="48006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2578100" y="4343400"/>
            <a:ext cx="176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1800" i="1">
                <a:solidFill>
                  <a:srgbClr val="CC0099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800" i="1" baseline="-25000">
                <a:solidFill>
                  <a:srgbClr val="CC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i="1">
                <a:solidFill>
                  <a:srgbClr val="CC0099"/>
                </a:solidFill>
                <a:latin typeface="Comic Sans MS" panose="030F0702030302020204" pitchFamily="66" charset="0"/>
              </a:rPr>
              <a:t>, r</a:t>
            </a:r>
            <a:r>
              <a:rPr lang="en-US" altLang="en-US" sz="1800" i="1" baseline="-25000">
                <a:solidFill>
                  <a:srgbClr val="CC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i="1">
                <a:solidFill>
                  <a:srgbClr val="CC0099"/>
                </a:solidFill>
                <a:latin typeface="Comic Sans MS" panose="030F0702030302020204" pitchFamily="66" charset="0"/>
              </a:rPr>
              <a:t>, …, r</a:t>
            </a:r>
            <a:r>
              <a:rPr lang="en-US" altLang="en-US" sz="1800" i="1" baseline="-25000">
                <a:solidFill>
                  <a:srgbClr val="CC0099"/>
                </a:solidFill>
                <a:latin typeface="Comic Sans MS" panose="030F0702030302020204" pitchFamily="66" charset="0"/>
              </a:rPr>
              <a:t>n</a:t>
            </a:r>
          </a:p>
        </p:txBody>
      </p:sp>
      <p:pic>
        <p:nvPicPr>
          <p:cNvPr id="39952" name="Picture 15" descr="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429125"/>
            <a:ext cx="10064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16" descr="outp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648200"/>
            <a:ext cx="1130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0D63C-F28D-41C8-B459-F6200F6354E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0"/>
            <a:ext cx="8243887" cy="13144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Example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614738" y="3927475"/>
            <a:ext cx="1981200" cy="703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1870075" y="404336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958850" y="3192463"/>
            <a:ext cx="2471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Selling Price,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Ad &amp; Admin Costs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14375" y="4678363"/>
            <a:ext cx="3065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CONTROLLABLE INPUTS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3546475" y="2105025"/>
            <a:ext cx="283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RANDOM INPUTS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6172200" y="4500563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4205288" y="3106738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3036888" y="2606675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Labor &amp; Part Cost, Demand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5721350" y="4308475"/>
            <a:ext cx="814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6616700" y="4046538"/>
            <a:ext cx="85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Profit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1863725" y="45275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1871663" y="42989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4675188" y="3100388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5164138" y="3101975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8707A-D059-4286-86D9-60D3E7949AC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in Monte Carlo  Simulation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671638"/>
            <a:ext cx="7920037" cy="45450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Develop a deterministic model</a:t>
            </a:r>
          </a:p>
          <a:p>
            <a:pPr eaLnBrk="1" hangingPunct="1"/>
            <a:r>
              <a:rPr lang="en-US" altLang="en-US" sz="2400" smtClean="0"/>
              <a:t>Select uncertain parameters</a:t>
            </a:r>
          </a:p>
          <a:p>
            <a:pPr lvl="1" eaLnBrk="1" hangingPunct="1"/>
            <a:r>
              <a:rPr lang="en-US" altLang="en-US" smtClean="0"/>
              <a:t>Tornado charts can be helpful</a:t>
            </a:r>
          </a:p>
          <a:p>
            <a:pPr eaLnBrk="1" hangingPunct="1"/>
            <a:r>
              <a:rPr lang="en-US" altLang="en-US" sz="2400" smtClean="0"/>
              <a:t>Select probability distributions</a:t>
            </a:r>
          </a:p>
          <a:p>
            <a:pPr lvl="1" eaLnBrk="1" hangingPunct="1"/>
            <a:r>
              <a:rPr lang="en-US" altLang="en-US" smtClean="0"/>
              <a:t>Using data analysis and/or judgment</a:t>
            </a:r>
          </a:p>
          <a:p>
            <a:pPr eaLnBrk="1" hangingPunct="1"/>
            <a:r>
              <a:rPr lang="en-US" altLang="en-US" sz="2400" smtClean="0"/>
              <a:t>Select output(s)</a:t>
            </a:r>
          </a:p>
          <a:p>
            <a:pPr lvl="1" eaLnBrk="1" hangingPunct="1"/>
            <a:r>
              <a:rPr lang="en-US" altLang="en-US" smtClean="0"/>
              <a:t>What do we want to analyze?</a:t>
            </a:r>
          </a:p>
          <a:p>
            <a:pPr eaLnBrk="1" hangingPunct="1"/>
            <a:r>
              <a:rPr lang="en-US" altLang="en-US" sz="2400" smtClean="0"/>
              <a:t>Run</a:t>
            </a:r>
          </a:p>
          <a:p>
            <a:pPr lvl="1" eaLnBrk="1" hangingPunct="1"/>
            <a:r>
              <a:rPr lang="en-US" altLang="en-US" smtClean="0"/>
              <a:t>How many trials?</a:t>
            </a:r>
          </a:p>
          <a:p>
            <a:pPr eaLnBrk="1" hangingPunct="1"/>
            <a:r>
              <a:rPr lang="en-US" altLang="en-US" sz="2400" smtClean="0"/>
              <a:t>Analyze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46140C-6DED-447C-B8EC-66989E18C17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59226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What is simulation?</a:t>
            </a:r>
          </a:p>
          <a:p>
            <a:pPr lvl="1" eaLnBrk="1" hangingPunct="1"/>
            <a:r>
              <a:rPr lang="en-US" altLang="en-US" sz="2000" smtClean="0"/>
              <a:t>Monte Carlo simulation</a:t>
            </a:r>
          </a:p>
          <a:p>
            <a:pPr lvl="1" eaLnBrk="1" hangingPunct="1"/>
            <a:r>
              <a:rPr lang="en-US" altLang="en-US" sz="2000" smtClean="0"/>
              <a:t>System simulation</a:t>
            </a:r>
          </a:p>
          <a:p>
            <a:pPr eaLnBrk="1" hangingPunct="1"/>
            <a:r>
              <a:rPr lang="en-US" altLang="en-US" sz="2400" smtClean="0"/>
              <a:t>Why simulate?</a:t>
            </a:r>
          </a:p>
          <a:p>
            <a:pPr eaLnBrk="1" hangingPunct="1"/>
            <a:r>
              <a:rPr lang="en-US" altLang="en-US" sz="2400" smtClean="0"/>
              <a:t>Key concepts underlying simulations</a:t>
            </a:r>
          </a:p>
          <a:p>
            <a:pPr lvl="1" eaLnBrk="1" hangingPunct="1"/>
            <a:r>
              <a:rPr lang="en-US" altLang="en-US" sz="2000" smtClean="0"/>
              <a:t>Probability Distributions</a:t>
            </a:r>
          </a:p>
          <a:p>
            <a:pPr lvl="1" eaLnBrk="1" hangingPunct="1"/>
            <a:r>
              <a:rPr lang="en-US" altLang="en-US" sz="2000" smtClean="0"/>
              <a:t>Input and output parameters</a:t>
            </a:r>
          </a:p>
          <a:p>
            <a:pPr lvl="1" eaLnBrk="1" hangingPunct="1"/>
            <a:r>
              <a:rPr lang="en-US" altLang="en-US" sz="2000" smtClean="0"/>
              <a:t>Interpreting solutions</a:t>
            </a:r>
          </a:p>
          <a:p>
            <a:pPr eaLnBrk="1" hangingPunct="1"/>
            <a:r>
              <a:rPr lang="en-US" altLang="en-US" sz="2400" smtClean="0"/>
              <a:t>How to simulate</a:t>
            </a:r>
          </a:p>
          <a:p>
            <a:pPr lvl="1" eaLnBrk="1" hangingPunct="1"/>
            <a:r>
              <a:rPr lang="en-US" altLang="en-US" sz="2000" smtClean="0"/>
              <a:t>We could use dice or roulette.</a:t>
            </a:r>
          </a:p>
          <a:p>
            <a:pPr lvl="1" eaLnBrk="1" hangingPunct="1"/>
            <a:r>
              <a:rPr lang="en-US" altLang="en-US" sz="2000" smtClean="0"/>
              <a:t>Random number generation using Excel</a:t>
            </a:r>
          </a:p>
          <a:p>
            <a:pPr lvl="1" eaLnBrk="1" hangingPunct="1"/>
            <a:r>
              <a:rPr lang="en-US" altLang="en-US" sz="2000" smtClean="0"/>
              <a:t>Crystal Ball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4095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Ideal problem.</a:t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5575" cy="46799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We know the exact costs.</a:t>
            </a:r>
          </a:p>
          <a:p>
            <a:pPr eaLnBrk="1" hangingPunct="1"/>
            <a:r>
              <a:rPr lang="en-US" altLang="en-US" smtClean="0"/>
              <a:t>We know the exact duration.</a:t>
            </a:r>
          </a:p>
          <a:p>
            <a:pPr eaLnBrk="1" hangingPunct="1"/>
            <a:r>
              <a:rPr lang="en-US" altLang="en-US" smtClean="0"/>
              <a:t>We know the exact cash flows.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formulate the problem and solve it.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420989-C91B-4A4F-9901-78C36F4C36B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realistically..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may not know the exact cost.</a:t>
            </a:r>
          </a:p>
          <a:p>
            <a:pPr eaLnBrk="1" hangingPunct="1"/>
            <a:r>
              <a:rPr lang="en-US" altLang="en-US" smtClean="0"/>
              <a:t>We may not know the exact duration.</a:t>
            </a:r>
          </a:p>
          <a:p>
            <a:pPr eaLnBrk="1" hangingPunct="1"/>
            <a:r>
              <a:rPr lang="en-US" altLang="en-US" smtClean="0"/>
              <a:t>We may not know the exact demand.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C98D01-22AA-4D6B-9B1B-459E3932BEE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want to see…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“You know, we solved the (static version of the) problem, but what if the cost was uncertain? What if the demand was uncertain, etc?”</a:t>
            </a:r>
          </a:p>
          <a:p>
            <a:pPr eaLnBrk="1" hangingPunct="1"/>
            <a:r>
              <a:rPr lang="en-US" altLang="en-US" smtClean="0"/>
              <a:t>Would our decision/objective value change significantly? (Risk Profile)</a:t>
            </a:r>
          </a:p>
          <a:p>
            <a:pPr eaLnBrk="1" hangingPunct="1"/>
            <a:r>
              <a:rPr lang="en-US" altLang="en-US" smtClean="0"/>
              <a:t>Is our decision/objective very sensitive to our cost or market?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57541-7A7F-4FA8-9BE9-361B894C94F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analysis using best case, worst case may not be enough</a:t>
            </a:r>
          </a:p>
          <a:p>
            <a:pPr lvl="1" eaLnBrk="1" hangingPunct="1"/>
            <a:r>
              <a:rPr lang="en-US" altLang="en-US" smtClean="0"/>
              <a:t>They may not offer enough detail</a:t>
            </a:r>
          </a:p>
          <a:p>
            <a:pPr lvl="1" eaLnBrk="1" hangingPunct="1"/>
            <a:r>
              <a:rPr lang="en-US" altLang="en-US" smtClean="0"/>
              <a:t>There may be many variables, resulting in too many combinations</a:t>
            </a:r>
          </a:p>
          <a:p>
            <a:pPr lvl="1" eaLnBrk="1" hangingPunct="1"/>
            <a:r>
              <a:rPr lang="en-US" altLang="en-US" smtClean="0"/>
              <a:t>Can not assess the likelihood of different outcomes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E7BBF-D797-4486-AFFF-6C035450457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314450"/>
          </a:xfrm>
        </p:spPr>
        <p:txBody>
          <a:bodyPr/>
          <a:lstStyle/>
          <a:p>
            <a:pPr eaLnBrk="1" hangingPunct="1"/>
            <a:r>
              <a:rPr lang="en-US" altLang="en-US" smtClean="0"/>
              <a:t>Simulations &amp; Decision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5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deal with uncertainty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Decision Trees: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Discrete or Small number of alternate outcomes: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Fire or No Fire.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Demand High, Low, or Medium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Product Design:  Succeeds or Fails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Simulations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Large number of alternatives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Loss due to fire can take on many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Demand can be a range with associated probabilities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4D8C46-DC21-44F6-AD3B-11E8FDABE47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134</TotalTime>
  <Pages>11</Pages>
  <Words>1371</Words>
  <Application>Microsoft Office PowerPoint</Application>
  <PresentationFormat>On-screen Show (4:3)</PresentationFormat>
  <Paragraphs>265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Comic Sans MS</vt:lpstr>
      <vt:lpstr>Times New Roman</vt:lpstr>
      <vt:lpstr>Verdana</vt:lpstr>
      <vt:lpstr>Wingdings</vt:lpstr>
      <vt:lpstr>Radial</vt:lpstr>
      <vt:lpstr>Worksheet</vt:lpstr>
      <vt:lpstr>DSO-547: Spreadsheet-Based Business Modeling</vt:lpstr>
      <vt:lpstr>Motivation</vt:lpstr>
      <vt:lpstr>(Cont.)</vt:lpstr>
      <vt:lpstr>Simulation</vt:lpstr>
      <vt:lpstr>Ideal problem. </vt:lpstr>
      <vt:lpstr>More realistically..</vt:lpstr>
      <vt:lpstr>We want to see…</vt:lpstr>
      <vt:lpstr>PowerPoint Presentation</vt:lpstr>
      <vt:lpstr>Simulations &amp; Decision Trees</vt:lpstr>
      <vt:lpstr>Simulation Models</vt:lpstr>
      <vt:lpstr>Simulation and Risk Analysis</vt:lpstr>
      <vt:lpstr>Random numbers</vt:lpstr>
      <vt:lpstr>Random number simulation</vt:lpstr>
      <vt:lpstr>Foundation of Simulation: Probability Distributions</vt:lpstr>
      <vt:lpstr>Probability Distributions of Random Variables (R.V.)</vt:lpstr>
      <vt:lpstr>Example of Discrete Distributions: Poisson</vt:lpstr>
      <vt:lpstr>Example of Discrete Distributions: Binomial</vt:lpstr>
      <vt:lpstr>Example of Discrete Distributions: Geometric</vt:lpstr>
      <vt:lpstr>Example of Continuous Distributions: Uniform</vt:lpstr>
      <vt:lpstr>Example of Continuous Distributions: Triangular</vt:lpstr>
      <vt:lpstr>Example of Continuous Distributions: Normal</vt:lpstr>
      <vt:lpstr>Distribution and Histogram</vt:lpstr>
      <vt:lpstr>(Cont.)</vt:lpstr>
      <vt:lpstr>General Simulation Modeling Process</vt:lpstr>
      <vt:lpstr>Example</vt:lpstr>
      <vt:lpstr>Random Inputs</vt:lpstr>
      <vt:lpstr>(Cont.) </vt:lpstr>
      <vt:lpstr>Output: Profits</vt:lpstr>
      <vt:lpstr>Extreme-Case Analysis</vt:lpstr>
      <vt:lpstr>Conduct Simulation</vt:lpstr>
      <vt:lpstr>Output Window by Crystal Ball</vt:lpstr>
      <vt:lpstr>Output Analysis</vt:lpstr>
      <vt:lpstr>What is (Monte Carlo) Simulation?</vt:lpstr>
      <vt:lpstr>The Example</vt:lpstr>
      <vt:lpstr>Steps in Monte Carlo  Simulation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380</cp:revision>
  <cp:lastPrinted>2001-03-15T14:22:47Z</cp:lastPrinted>
  <dcterms:created xsi:type="dcterms:W3CDTF">1997-08-21T21:46:56Z</dcterms:created>
  <dcterms:modified xsi:type="dcterms:W3CDTF">2019-10-16T20:00:59Z</dcterms:modified>
</cp:coreProperties>
</file>