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36"/>
  </p:notesMasterIdLst>
  <p:handoutMasterIdLst>
    <p:handoutMasterId r:id="rId37"/>
  </p:handoutMasterIdLst>
  <p:sldIdLst>
    <p:sldId id="425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4" r:id="rId18"/>
    <p:sldId id="435" r:id="rId19"/>
    <p:sldId id="436" r:id="rId20"/>
    <p:sldId id="437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1" r:id="rId30"/>
    <p:sldId id="452" r:id="rId31"/>
    <p:sldId id="453" r:id="rId32"/>
    <p:sldId id="455" r:id="rId33"/>
    <p:sldId id="456" r:id="rId34"/>
    <p:sldId id="457" r:id="rId35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CC3300"/>
    <a:srgbClr val="CC6600"/>
    <a:srgbClr val="663300"/>
    <a:srgbClr val="3333CC"/>
    <a:srgbClr val="33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96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71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927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6750 w 4917"/>
                <a:gd name="T3" fmla="*/ 0 h 1000"/>
                <a:gd name="T4" fmla="*/ 7515 w 4917"/>
                <a:gd name="T5" fmla="*/ 765 h 1000"/>
                <a:gd name="T6" fmla="*/ 6751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D13ED5F7-D915-4B92-81EE-52711BC67D3C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1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AC2E-33F2-4C4D-9AA8-13E365191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1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B6A15-49DC-405F-B909-37AA1AD0C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21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9A190-67E0-4958-A3F4-7B837084A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75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4D0DF-58C0-45EC-A367-8F696B732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82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2C790-AC05-4D05-A54D-5BE412658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7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61C5-C116-49C7-9A7D-C46C2874A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6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D4A71-A33D-4074-821C-E419129C3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42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D058E-2178-4701-AF5D-8755F87501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1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36290-8739-42B5-A76D-130BD47EB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990EB-6BA0-4408-B36B-73BA9F66E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34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DF1F8-F28C-422B-BD28-12132DD6ED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15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2147483646 h 1000"/>
              <a:gd name="T6" fmla="*/ 2147483646 w 7000"/>
              <a:gd name="T7" fmla="*/ 2147483646 h 1000"/>
              <a:gd name="T8" fmla="*/ 0 w 7000"/>
              <a:gd name="T9" fmla="*/ 2147483646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7BC9A20-1294-4372-A9EF-61812F34C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Simulation: Financial Models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74A5D1-00CA-4B78-A250-0631A150E74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Valuing Netscape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416050"/>
            <a:ext cx="8093075" cy="51371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initial public offering (IPO) of Netscape Communications Corporation on August 9, 1995, is thought to have signaled the beginning of the Internet boom. </a:t>
            </a:r>
          </a:p>
          <a:p>
            <a:pPr eaLnBrk="1" hangingPunct="1"/>
            <a:r>
              <a:rPr lang="en-US" altLang="en-US" sz="2400" smtClean="0"/>
              <a:t>The underwriters of the IPO planned to offer five million shares at $28 per share, thereby raising $140 million. </a:t>
            </a:r>
          </a:p>
          <a:p>
            <a:pPr eaLnBrk="1" hangingPunct="1"/>
            <a:r>
              <a:rPr lang="en-US" altLang="en-US" sz="2400" smtClean="0"/>
              <a:t>Up to that point, about $27 million had been invested in Netscape, and the company had yet to show a profit.</a:t>
            </a:r>
          </a:p>
          <a:p>
            <a:pPr eaLnBrk="1" hangingPunct="1"/>
            <a:r>
              <a:rPr lang="en-US" altLang="en-US" sz="2400" smtClean="0"/>
              <a:t>At $28 per share, Netscape's market value would be more than $1 billion, despite a book value of just $16 million.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F9918B-1F46-48A4-9F40-238CB1682D3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28775"/>
            <a:ext cx="7985125" cy="42719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IPO underwriters calculated the value of the firm by adding:</a:t>
            </a:r>
          </a:p>
          <a:p>
            <a:pPr lvl="1" eaLnBrk="1" hangingPunct="1"/>
            <a:r>
              <a:rPr lang="en-US" altLang="en-US" smtClean="0"/>
              <a:t>Present value of the free cash flows through 2005</a:t>
            </a:r>
          </a:p>
          <a:p>
            <a:pPr marL="1085850" lvl="2" eaLnBrk="1" hangingPunct="1"/>
            <a:r>
              <a:rPr lang="en-US" altLang="en-US" sz="2400" smtClean="0"/>
              <a:t> Assume: annual revenue growth rate at 65%</a:t>
            </a:r>
          </a:p>
          <a:p>
            <a:pPr lvl="1" eaLnBrk="1" hangingPunct="1"/>
            <a:r>
              <a:rPr lang="en-US" altLang="en-US" smtClean="0"/>
              <a:t>Present value of the firm after 2005 (known as the </a:t>
            </a:r>
            <a:r>
              <a:rPr lang="en-US" altLang="en-US" b="1" smtClean="0"/>
              <a:t>terminal value</a:t>
            </a:r>
            <a:r>
              <a:rPr lang="en-US" altLang="en-US" smtClean="0"/>
              <a:t>)</a:t>
            </a:r>
          </a:p>
          <a:p>
            <a:pPr marL="1085850" lvl="2" eaLnBrk="1" hangingPunct="1"/>
            <a:r>
              <a:rPr lang="en-US" altLang="en-US" sz="2400" smtClean="0"/>
              <a:t> Assume: free cash flows after 2005 grow forever at rate 4%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DC48A0-0289-4CDC-9C77-11F19F622F4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403350"/>
            <a:ext cx="8107363" cy="52387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Other assumptions: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Tax rate			34%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Cost of sales		10.4% of revenues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R&amp;D			34.6% of revenues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Depreciation		5.5% of revenues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Operating expenses	80% of revenues in 1995 				decreasing to 20% by 2005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Capital expenses	45% of revenues in 1995 				decreasing to 10% by 2005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Beta			1.50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Riskless rate		6.71%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Market risk premium	7.50%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C9D02-52BA-4DB0-90EB-4732217B86A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Discounted Cash-Flow Model (Deterministic)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Fig 16.15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0D2C63-6A44-47C8-AD6A-06660D88561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Explanation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517650"/>
            <a:ext cx="8101012" cy="4876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Compute the cost of equity (Cell B16):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	(CAPM)  Re = Rf + Beta * (Rm – Rf)</a:t>
            </a:r>
          </a:p>
          <a:p>
            <a:pPr eaLnBrk="1" hangingPunct="1"/>
            <a:r>
              <a:rPr lang="en-US" altLang="en-US" sz="2400" smtClean="0"/>
              <a:t>Compute the net present value of cash flows in years 1995 through 2005 (Cell B33):</a:t>
            </a:r>
          </a:p>
          <a:p>
            <a:pPr lvl="1" eaLnBrk="1" hangingPunct="1"/>
            <a:r>
              <a:rPr lang="en-US" altLang="en-US" smtClean="0"/>
              <a:t>Use NPV(discount rate, value1, value2, …)</a:t>
            </a:r>
          </a:p>
          <a:p>
            <a:pPr marL="1085850" lvl="2" eaLnBrk="1" hangingPunct="1"/>
            <a:r>
              <a:rPr lang="en-US" altLang="en-US" sz="2400" smtClean="0"/>
              <a:t>Starting one period in the future</a:t>
            </a:r>
          </a:p>
          <a:p>
            <a:pPr eaLnBrk="1" hangingPunct="1"/>
            <a:r>
              <a:rPr lang="en-US" altLang="en-US" sz="2400" smtClean="0"/>
              <a:t>Find the year in which cash flows first turn positive (Cell B42):</a:t>
            </a:r>
          </a:p>
          <a:p>
            <a:pPr lvl="1" eaLnBrk="1" hangingPunct="1"/>
            <a:r>
              <a:rPr lang="en-US" altLang="en-US" smtClean="0"/>
              <a:t>Compute cumulative free cash flows (B47:L47)</a:t>
            </a:r>
          </a:p>
          <a:p>
            <a:pPr lvl="1" eaLnBrk="1" hangingPunct="1"/>
            <a:r>
              <a:rPr lang="en-US" altLang="en-US" smtClean="0"/>
              <a:t>Then, use IF(), or MATCH() and INDEX()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D4B77D-431B-4973-9E70-BA66FAE8733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Explanation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535113"/>
            <a:ext cx="8332788" cy="5014912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Terminal value after 2005 (Cell B34):</a:t>
            </a:r>
          </a:p>
          <a:p>
            <a:pPr lvl="1" eaLnBrk="1" hangingPunct="1"/>
            <a:r>
              <a:rPr lang="en-US" altLang="en-US" smtClean="0"/>
              <a:t>F—cash flow in year 2005</a:t>
            </a:r>
          </a:p>
          <a:p>
            <a:pPr lvl="1" eaLnBrk="1" hangingPunct="1"/>
            <a:r>
              <a:rPr lang="en-US" altLang="en-US" smtClean="0"/>
              <a:t>g—terminal value growth rate (4%)</a:t>
            </a:r>
          </a:p>
          <a:p>
            <a:pPr lvl="1" eaLnBrk="1" hangingPunct="1"/>
            <a:r>
              <a:rPr lang="en-US" altLang="en-US" smtClean="0"/>
              <a:t>k—cost of equity (17.96%)</a:t>
            </a:r>
          </a:p>
          <a:p>
            <a:pPr lvl="1" eaLnBrk="1" hangingPunct="1"/>
            <a:r>
              <a:rPr lang="en-US" altLang="en-US" smtClean="0"/>
              <a:t>d—terminal discount rate, equals k-g</a:t>
            </a:r>
          </a:p>
          <a:p>
            <a:pPr lvl="1" eaLnBrk="1" hangingPunct="1"/>
            <a:r>
              <a:rPr lang="en-US" altLang="en-US" smtClean="0"/>
              <a:t>Terminal value: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F(1+g)/(1+d) + F(1+g)/(1+d)</a:t>
            </a:r>
            <a:r>
              <a:rPr lang="en-US" altLang="en-US" baseline="30000" smtClean="0"/>
              <a:t>2 </a:t>
            </a:r>
            <a:r>
              <a:rPr lang="en-US" altLang="en-US" smtClean="0"/>
              <a:t>+ F(1+g)/(1+d)</a:t>
            </a:r>
            <a:r>
              <a:rPr lang="en-US" altLang="en-US" baseline="30000" smtClean="0"/>
              <a:t>3</a:t>
            </a:r>
            <a:r>
              <a:rPr lang="en-US" altLang="en-US" smtClean="0"/>
              <a:t> +…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= F(1+g)/d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= F(1+g)/(k-g)</a:t>
            </a:r>
          </a:p>
          <a:p>
            <a:pPr lvl="1" eaLnBrk="1" hangingPunct="1"/>
            <a:r>
              <a:rPr lang="en-US" altLang="en-US" smtClean="0"/>
              <a:t>Discount back to 1995 (Cell B36)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BDCD0-97A5-4C1B-BFD1-1980A580E07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 and Aspects of the Value of Netscape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Total present value: $1.057 b</a:t>
            </a:r>
          </a:p>
          <a:p>
            <a:pPr eaLnBrk="1" hangingPunct="1"/>
            <a:r>
              <a:rPr lang="en-US" altLang="en-US" smtClean="0"/>
              <a:t>Ratio of the terminal value to the total present value:  0.77</a:t>
            </a:r>
          </a:p>
          <a:p>
            <a:pPr eaLnBrk="1" hangingPunct="1"/>
            <a:r>
              <a:rPr lang="en-US" altLang="en-US" smtClean="0"/>
              <a:t>Year cash flows first turn positive: 2002</a:t>
            </a:r>
          </a:p>
          <a:p>
            <a:pPr eaLnBrk="1" hangingPunct="1"/>
            <a:r>
              <a:rPr lang="en-US" altLang="en-US" smtClean="0"/>
              <a:t>Maximum loss: $172 m</a:t>
            </a:r>
          </a:p>
          <a:p>
            <a:pPr eaLnBrk="1" hangingPunct="1"/>
            <a:r>
              <a:rPr lang="en-US" altLang="en-US" smtClean="0"/>
              <a:t>Price per share: $28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B07FDF-6EA0-4D02-AC43-5F9E8DF0A73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Analysis By Simulation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does the uncertainty in the parameters affect the valuation of Netscape</a:t>
            </a:r>
          </a:p>
          <a:p>
            <a:pPr eaLnBrk="1" hangingPunct="1"/>
            <a:r>
              <a:rPr lang="en-US" altLang="en-US" smtClean="0"/>
              <a:t>Was the IPO valuation justified in light of these uncertainties?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3D6062-A9D1-41A5-A61A-0E8BB62788A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Probability Distributions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Revenue growth rate</a:t>
            </a:r>
          </a:p>
          <a:p>
            <a:pPr lvl="1" eaLnBrk="1" hangingPunct="1"/>
            <a:r>
              <a:rPr lang="en-US" altLang="en-US" smtClean="0"/>
              <a:t>Normal, mean 65%, standard deviation 5%</a:t>
            </a:r>
          </a:p>
          <a:p>
            <a:pPr eaLnBrk="1" hangingPunct="1"/>
            <a:r>
              <a:rPr lang="en-US" altLang="en-US" smtClean="0"/>
              <a:t>R&amp;D percentage</a:t>
            </a:r>
          </a:p>
          <a:p>
            <a:pPr lvl="1" eaLnBrk="1" hangingPunct="1"/>
            <a:r>
              <a:rPr lang="en-US" altLang="en-US" smtClean="0"/>
              <a:t>Triangular, min 32%, most likely 37%, max 42%</a:t>
            </a:r>
          </a:p>
          <a:p>
            <a:pPr eaLnBrk="1" hangingPunct="1"/>
            <a:r>
              <a:rPr lang="en-US" altLang="en-US" smtClean="0"/>
              <a:t>Market risk premium</a:t>
            </a:r>
          </a:p>
          <a:p>
            <a:pPr lvl="1" eaLnBrk="1" hangingPunct="1"/>
            <a:r>
              <a:rPr lang="en-US" altLang="en-US" smtClean="0"/>
              <a:t>Uniform, min 5%, max 10%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28B882-BF70-4535-9B0E-3EC0FBAE3A6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Model in CB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Inputs (Assumption cells):</a:t>
            </a:r>
          </a:p>
          <a:p>
            <a:pPr lvl="1" eaLnBrk="1" hangingPunct="1"/>
            <a:r>
              <a:rPr lang="en-US" altLang="en-US" smtClean="0"/>
              <a:t>Previous three parameters with proposed </a:t>
            </a:r>
          </a:p>
          <a:p>
            <a:pPr lvl="1" eaLnBrk="1" hangingPunct="1"/>
            <a:r>
              <a:rPr lang="en-US" altLang="en-US" smtClean="0"/>
              <a:t>distributions</a:t>
            </a:r>
          </a:p>
          <a:p>
            <a:pPr eaLnBrk="1" hangingPunct="1"/>
            <a:r>
              <a:rPr lang="en-US" altLang="en-US" smtClean="0"/>
              <a:t>Outputs (Forecast cells):</a:t>
            </a:r>
          </a:p>
          <a:p>
            <a:pPr lvl="1" eaLnBrk="1" hangingPunct="1"/>
            <a:r>
              <a:rPr lang="en-US" altLang="en-US" smtClean="0"/>
              <a:t>Five result cells discussed before</a:t>
            </a:r>
          </a:p>
          <a:p>
            <a:pPr eaLnBrk="1" hangingPunct="1"/>
            <a:r>
              <a:rPr lang="en-US" altLang="en-US" smtClean="0"/>
              <a:t>Run 1000 trials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BDC559-96BB-4E80-94E1-6D77D641129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 1: Cash Budgeting at </a:t>
            </a:r>
            <a:r>
              <a:rPr lang="en-US" altLang="en-US" dirty="0" err="1" smtClean="0"/>
              <a:t>Butson</a:t>
            </a:r>
            <a:r>
              <a:rPr lang="en-US" altLang="en-US" dirty="0" smtClean="0"/>
              <a:t> Stores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682750"/>
            <a:ext cx="7958137" cy="4279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Butson Stores faces a problem in maintaining sufficient cash balances for operations over the first six months of the year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Each month, they must pay certain fixed costs and taxes, as well as materials costs that run about 80% of the current month's sales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Monthly cash receipts consist of revenues from the previous month's sales, as well as 0.5% interest on short-term cash balances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Butson's marketing department has made estimates for the mean and standard deviation of sales in each of the next six months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D3A344-5942-4FC0-B1C3-D548990951F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Simulation Results </a:t>
            </a:r>
            <a:br>
              <a:rPr lang="en-US" altLang="en-US" smtClean="0"/>
            </a:br>
            <a:r>
              <a:rPr lang="en-US" altLang="en-US" smtClean="0"/>
              <a:t>(Fig 16.19 – 16.23)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7321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Total present value: $236m ~ $3.7b</a:t>
            </a:r>
          </a:p>
          <a:p>
            <a:pPr eaLnBrk="1" hangingPunct="1"/>
            <a:r>
              <a:rPr lang="en-US" altLang="en-US" sz="2400" smtClean="0"/>
              <a:t>Ratio of the terminal value to the total present value:  &gt;= 0.70</a:t>
            </a:r>
          </a:p>
          <a:p>
            <a:pPr eaLnBrk="1" hangingPunct="1"/>
            <a:r>
              <a:rPr lang="en-US" altLang="en-US" sz="2400" smtClean="0"/>
              <a:t>Maximum loss: mean $173m, up to $217m, less than 1% chance of less than $140m</a:t>
            </a:r>
          </a:p>
          <a:p>
            <a:pPr eaLnBrk="1" hangingPunct="1"/>
            <a:r>
              <a:rPr lang="en-US" altLang="en-US" sz="2400" smtClean="0"/>
              <a:t>Year cash flows first turn positive: 2002 or 2003 (the former at least 88% chance) </a:t>
            </a:r>
          </a:p>
          <a:p>
            <a:pPr eaLnBrk="1" hangingPunct="1"/>
            <a:r>
              <a:rPr lang="en-US" altLang="en-US" sz="2400" smtClean="0"/>
              <a:t>Price per share: $6 ~ $97, mean $31.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F61FF-3FB9-4336-A55A-59BD1EB69E0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655763"/>
            <a:ext cx="8005763" cy="43386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This approach is used throughout the finance industry</a:t>
            </a:r>
          </a:p>
          <a:p>
            <a:pPr eaLnBrk="1" hangingPunct="1"/>
            <a:r>
              <a:rPr lang="en-US" altLang="en-US" sz="2400" smtClean="0"/>
              <a:t>A single growth rate is used for revenues over a period as long as ten years</a:t>
            </a:r>
          </a:p>
          <a:p>
            <a:pPr eaLnBrk="1" hangingPunct="1"/>
            <a:r>
              <a:rPr lang="en-US" altLang="en-US" sz="2400" smtClean="0"/>
              <a:t>Terminal value often dominates the overall value of the firm</a:t>
            </a:r>
          </a:p>
          <a:p>
            <a:pPr lvl="1" eaLnBrk="1" hangingPunct="1"/>
            <a:r>
              <a:rPr lang="en-US" altLang="en-US" smtClean="0"/>
              <a:t>Highly sensitive to the assumptions</a:t>
            </a:r>
          </a:p>
          <a:p>
            <a:pPr eaLnBrk="1" hangingPunct="1"/>
            <a:r>
              <a:rPr lang="en-US" altLang="en-US" sz="2400" smtClean="0"/>
              <a:t>Simulation reveals the range of uncertainty in the valuation, and other aspects of the firm’s future, such as the adequacy of funding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528871-E50E-493E-908C-2C701519A66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Follow Up 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8273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On the day of Netscape's IPO in August of 1995, it popped from $28 to $54 in the first few minutes of trading, valuing the company at $2 billion</a:t>
            </a:r>
          </a:p>
          <a:p>
            <a:pPr eaLnBrk="1" hangingPunct="1"/>
            <a:r>
              <a:rPr lang="en-US" altLang="en-US" smtClean="0"/>
              <a:t>What happened next?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Google IPO uses another method—auction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0E3E1E-1CC5-448E-A7DC-D9726088FF0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3: Option Pricing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646238"/>
            <a:ext cx="7958138" cy="410527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 option is the right to buy or sell an asset, without the corresponding obligation</a:t>
            </a:r>
          </a:p>
          <a:p>
            <a:pPr eaLnBrk="1" hangingPunct="1"/>
            <a:r>
              <a:rPr lang="en-US" altLang="en-US" sz="2400" smtClean="0"/>
              <a:t>For example, an option to purchase a sports franchise at any time in the coming year for a set price</a:t>
            </a:r>
          </a:p>
          <a:p>
            <a:pPr lvl="1" eaLnBrk="1" hangingPunct="1"/>
            <a:r>
              <a:rPr lang="en-US" altLang="en-US" smtClean="0"/>
              <a:t>If the team does well and its value increases, we might decide to exercise the option and make the purchase</a:t>
            </a:r>
          </a:p>
          <a:p>
            <a:pPr lvl="1" eaLnBrk="1" hangingPunct="1"/>
            <a:r>
              <a:rPr lang="en-US" altLang="en-US" smtClean="0"/>
              <a:t>If the team does poorly, there is no obligation to buy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B4303D-8BAD-4452-AC51-6F6C19C3949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Financial Options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684338"/>
            <a:ext cx="7967663" cy="42640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Include the right to buy or sell stocks</a:t>
            </a:r>
          </a:p>
          <a:p>
            <a:pPr eaLnBrk="1" hangingPunct="1"/>
            <a:r>
              <a:rPr lang="en-US" altLang="en-US" sz="2400" smtClean="0"/>
              <a:t>Central to modern finance and investment</a:t>
            </a:r>
          </a:p>
          <a:p>
            <a:pPr eaLnBrk="1" hangingPunct="1"/>
            <a:r>
              <a:rPr lang="en-US" altLang="en-US" sz="2400" smtClean="0"/>
              <a:t>Have value primarily because they allow the holder to hedge against changes in the value of the underlying stock </a:t>
            </a:r>
          </a:p>
          <a:p>
            <a:pPr eaLnBrk="1" hangingPunct="1"/>
            <a:r>
              <a:rPr lang="en-US" altLang="en-US" sz="2400" smtClean="0"/>
              <a:t>Every buyer or seller of an option has a stake in determining a fair price for the option</a:t>
            </a:r>
          </a:p>
          <a:p>
            <a:pPr eaLnBrk="1" hangingPunct="1"/>
            <a:r>
              <a:rPr lang="en-US" altLang="en-US" sz="2400" smtClean="0"/>
              <a:t>The theory behind option pricing is based on advanced mathematics, but the principles involved can be readily understood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D6724-05BF-4809-9B6B-7EB02E90D67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Pricing a European Call Option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63700"/>
            <a:ext cx="8004175" cy="42545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A European call option on a stock gives the owner the right to purchase the stock at a specified price (strike price) on a given date (expiration date)</a:t>
            </a:r>
          </a:p>
          <a:p>
            <a:pPr eaLnBrk="1" hangingPunct="1"/>
            <a:r>
              <a:rPr lang="en-US" altLang="en-US" sz="2000" smtClean="0"/>
              <a:t>A stock is currently selling at $35.00</a:t>
            </a:r>
          </a:p>
          <a:p>
            <a:pPr eaLnBrk="1" hangingPunct="1"/>
            <a:r>
              <a:rPr lang="en-US" altLang="en-US" sz="2000" smtClean="0"/>
              <a:t>A call option with a strike price of $40.00 and an expiration date six months away</a:t>
            </a:r>
          </a:p>
          <a:p>
            <a:pPr lvl="1" eaLnBrk="1" hangingPunct="1"/>
            <a:r>
              <a:rPr lang="en-US" altLang="en-US" sz="2000" smtClean="0"/>
              <a:t>If the stock price on the expiration date is $45.00, we could make a profit of $5.00 by purchasing the stock for $40.00 and then selling it for $45.00.</a:t>
            </a:r>
          </a:p>
          <a:p>
            <a:pPr lvl="1" eaLnBrk="1" hangingPunct="1"/>
            <a:r>
              <a:rPr lang="en-US" altLang="en-US" sz="2000" smtClean="0"/>
              <a:t>If the stock price on the expiration date is $30.00, we would not exercise the option.</a:t>
            </a:r>
            <a:endParaRPr lang="en-US" altLang="en-US" sz="1800" smtClean="0"/>
          </a:p>
          <a:p>
            <a:pPr eaLnBrk="1" hangingPunct="1"/>
            <a:r>
              <a:rPr lang="en-US" altLang="en-US" sz="2000" i="1" smtClean="0"/>
              <a:t>What would be a fair market price for the option?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FEF9F5-95EE-43CA-BC1A-FA98B05606E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Simple Model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582738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Value of an option depends on the actual price of the underlying stock at the expiration date</a:t>
            </a:r>
          </a:p>
          <a:p>
            <a:pPr eaLnBrk="1" hangingPunct="1"/>
            <a:r>
              <a:rPr lang="en-US" altLang="en-US" sz="2400" smtClean="0"/>
              <a:t>Need to develop a probability distribution for the stock price at that date</a:t>
            </a:r>
          </a:p>
          <a:p>
            <a:pPr eaLnBrk="1" hangingPunct="1"/>
            <a:r>
              <a:rPr lang="en-US" altLang="en-US" sz="2400" smtClean="0"/>
              <a:t>A simple way:</a:t>
            </a:r>
          </a:p>
          <a:p>
            <a:pPr lvl="1" eaLnBrk="1" hangingPunct="1"/>
            <a:r>
              <a:rPr lang="en-US" altLang="en-US" smtClean="0"/>
              <a:t>Assume equal chance of $45 and $35 at expiration date, 7% annual discount rate</a:t>
            </a:r>
          </a:p>
          <a:p>
            <a:pPr lvl="1" eaLnBrk="1" hangingPunct="1"/>
            <a:r>
              <a:rPr lang="en-US" altLang="en-US" smtClean="0"/>
              <a:t>Expected value of the option = $2.41</a:t>
            </a:r>
          </a:p>
          <a:p>
            <a:pPr marL="1085850" lvl="2" eaLnBrk="1" hangingPunct="1"/>
            <a:r>
              <a:rPr lang="en-US" altLang="en-US" sz="2400" smtClean="0"/>
              <a:t>Validated by theory and practice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FD57C6-D764-4C33-B966-5BFEEB0A217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04775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More Realistic Model: Simulate Stock Prices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636713"/>
            <a:ext cx="7958137" cy="50101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Stocks are subject to small random changes every day, with a small upward trend</a:t>
            </a:r>
          </a:p>
          <a:p>
            <a:pPr eaLnBrk="1" hangingPunct="1"/>
            <a:r>
              <a:rPr lang="en-US" altLang="en-US" sz="2400" smtClean="0"/>
              <a:t>Stock prices at any date in the future tend to follow an asymmetrical distribution, with a maximum value farther above the mean than the minimum is below it</a:t>
            </a:r>
          </a:p>
          <a:p>
            <a:pPr eaLnBrk="1" hangingPunct="1"/>
            <a:r>
              <a:rPr lang="en-US" altLang="en-US" sz="2400" smtClean="0"/>
              <a:t>Lognormal distribution is generally accepted as fitting actual stock prices quite well</a:t>
            </a:r>
          </a:p>
          <a:p>
            <a:pPr lvl="1" eaLnBrk="1" hangingPunct="1"/>
            <a:r>
              <a:rPr lang="en-US" altLang="en-US" i="1" smtClean="0"/>
              <a:t>X</a:t>
            </a:r>
            <a:r>
              <a:rPr lang="en-US" altLang="en-US" smtClean="0"/>
              <a:t> = e</a:t>
            </a:r>
            <a:r>
              <a:rPr lang="en-US" altLang="en-US" i="1" baseline="30000" smtClean="0"/>
              <a:t>N</a:t>
            </a:r>
            <a:r>
              <a:rPr lang="en-US" altLang="en-US" smtClean="0"/>
              <a:t> where </a:t>
            </a:r>
            <a:r>
              <a:rPr lang="en-US" altLang="en-US" i="1" smtClean="0"/>
              <a:t>N</a:t>
            </a:r>
            <a:r>
              <a:rPr lang="en-US" altLang="en-US" smtClean="0"/>
              <a:t> is a normal random variable has a lognormal distribution</a:t>
            </a:r>
          </a:p>
          <a:p>
            <a:pPr lvl="1" eaLnBrk="1" hangingPunct="1"/>
            <a:r>
              <a:rPr lang="en-US" altLang="en-US" smtClean="0"/>
              <a:t>Note: e</a:t>
            </a:r>
            <a:r>
              <a:rPr lang="en-US" altLang="en-US" i="1" baseline="30000" smtClean="0"/>
              <a:t>N</a:t>
            </a:r>
            <a:r>
              <a:rPr lang="en-US" altLang="en-US" smtClean="0"/>
              <a:t> ≈ 1+</a:t>
            </a:r>
            <a:r>
              <a:rPr lang="en-US" altLang="en-US" i="1" smtClean="0"/>
              <a:t>N</a:t>
            </a:r>
            <a:r>
              <a:rPr lang="en-US" altLang="en-US" smtClean="0"/>
              <a:t> when </a:t>
            </a:r>
            <a:r>
              <a:rPr lang="en-US" altLang="en-US" i="1" smtClean="0"/>
              <a:t>N</a:t>
            </a:r>
            <a:r>
              <a:rPr lang="en-US" altLang="en-US" smtClean="0"/>
              <a:t> small (≈10% or less)</a:t>
            </a:r>
            <a:endParaRPr lang="en-US" altLang="en-US" sz="32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7AA86E-6284-48AC-8363-E041A27E787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Daily Stock Prices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498600"/>
            <a:ext cx="7748588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P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—Initial price, at beginning of Day 1</a:t>
            </a:r>
            <a:endParaRPr lang="en-US" altLang="en-US" sz="2400" i="1" baseline="-2500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smtClean="0"/>
              <a:t>Price at the end of Day 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:</a:t>
            </a:r>
            <a:endParaRPr lang="en-US" altLang="en-US" sz="2400" i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l-GR" altLang="en-US" sz="2600" i="1" smtClean="0"/>
              <a:t>μ</a:t>
            </a:r>
            <a:r>
              <a:rPr lang="en-US" altLang="en-US" sz="2600" i="1" smtClean="0"/>
              <a:t>:</a:t>
            </a:r>
            <a:r>
              <a:rPr lang="en-US" altLang="en-US" sz="2600" smtClean="0"/>
              <a:t> average t-day return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en-US" sz="2600" i="1" smtClean="0"/>
              <a:t>σ</a:t>
            </a:r>
            <a:r>
              <a:rPr lang="en-US" altLang="en-US" sz="2600" smtClean="0"/>
              <a:t>: standard deviation of the t-day return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smtClean="0"/>
              <a:t>About 250 trading days per year (125 days per six months)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en-US" sz="2400" smtClean="0"/>
              <a:t>When pricing options, use risk-free rate in place of </a:t>
            </a:r>
            <a:r>
              <a:rPr lang="el-GR" altLang="en-US" sz="2400" i="1" smtClean="0"/>
              <a:t>μ</a:t>
            </a:r>
            <a:r>
              <a:rPr lang="en-US" altLang="en-US" sz="2400" smtClean="0"/>
              <a:t> to simulate the underlying stock</a:t>
            </a:r>
            <a:endParaRPr lang="el-GR" altLang="en-US" smtClean="0"/>
          </a:p>
        </p:txBody>
      </p:sp>
      <p:graphicFrame>
        <p:nvGraphicFramePr>
          <p:cNvPr id="337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95500" y="2524125"/>
          <a:ext cx="38036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3" imgW="1091726" imgH="266584" progId="Equation.3">
                  <p:embed/>
                </p:oleObj>
              </mc:Choice>
              <mc:Fallback>
                <p:oleObj name="Equation" r:id="rId3" imgW="1091726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524125"/>
                        <a:ext cx="38036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38B5C-5597-421B-89D1-C3138FC22BF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Way To Generate Random Distributions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613" y="157321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Use Crystal Ball “Assumptions”</a:t>
            </a:r>
          </a:p>
          <a:p>
            <a:pPr lvl="1" eaLnBrk="1" hangingPunct="1"/>
            <a:r>
              <a:rPr lang="en-US" altLang="en-US" smtClean="0"/>
              <a:t>Makes functions implicit and therefore model harder to read, debug, and understand.  Useful if correlations are needed (see later)</a:t>
            </a:r>
          </a:p>
          <a:p>
            <a:pPr eaLnBrk="1" hangingPunct="1"/>
            <a:r>
              <a:rPr lang="en-US" altLang="en-US" sz="2400" smtClean="0"/>
              <a:t>Use Crystal Ball functions</a:t>
            </a:r>
          </a:p>
          <a:p>
            <a:pPr lvl="1" eaLnBrk="1" hangingPunct="1"/>
            <a:r>
              <a:rPr lang="en-US" altLang="en-US" smtClean="0"/>
              <a:t>Under </a:t>
            </a:r>
            <a:r>
              <a:rPr lang="en-US" altLang="en-US" smtClean="0">
                <a:solidFill>
                  <a:srgbClr val="3333CC"/>
                </a:solidFill>
              </a:rPr>
              <a:t>Insert</a:t>
            </a:r>
            <a:r>
              <a:rPr lang="en-US" altLang="en-US" smtClean="0"/>
              <a:t> | </a:t>
            </a:r>
            <a:r>
              <a:rPr lang="en-US" altLang="en-US" smtClean="0">
                <a:solidFill>
                  <a:srgbClr val="3333CC"/>
                </a:solidFill>
              </a:rPr>
              <a:t>Function</a:t>
            </a:r>
            <a:r>
              <a:rPr lang="en-US" altLang="en-US" smtClean="0"/>
              <a:t>, select </a:t>
            </a:r>
            <a:r>
              <a:rPr lang="en-US" altLang="en-US" smtClean="0">
                <a:solidFill>
                  <a:srgbClr val="3333CC"/>
                </a:solidFill>
              </a:rPr>
              <a:t>Crystal Ball</a:t>
            </a:r>
            <a:r>
              <a:rPr lang="en-US" altLang="en-US" smtClean="0"/>
              <a:t>, will see a list of all CB functions and associated parameters</a:t>
            </a:r>
          </a:p>
          <a:p>
            <a:pPr lvl="1" eaLnBrk="1" hangingPunct="1"/>
            <a:r>
              <a:rPr lang="en-US" altLang="en-US" smtClean="0"/>
              <a:t>Faster than using assumption cells</a:t>
            </a:r>
            <a:endParaRPr lang="en-US" altLang="en-US" sz="2000" smtClean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41D5F5-DF30-4879-88B9-170481A843D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598613"/>
            <a:ext cx="8039100" cy="435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December sales was $1.54 million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company enters the six-month period with a cash balance of $250,000 and wishes to maintain at least that balance each month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Butson finishes a month with less than $250,000 in cash, the company can take out a one-month loan at 1% interest. The principal and interest are repaid in the following month.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/>
              <a:t>How large their maximum monthly loan is likely to be? How likely they are to exceed their current credit limit of $750,000? How much they will have to pay in interest costs for loans?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29AFED-0A4A-4EE2-AEAD-363BF26568E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Crystal Ball Distributions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57321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CB.Binomial(p,n) </a:t>
            </a:r>
          </a:p>
          <a:p>
            <a:pPr lvl="1" eaLnBrk="1" hangingPunct="1"/>
            <a:r>
              <a:rPr lang="en-US" altLang="en-US" smtClean="0"/>
              <a:t>setting n=1 makes a 0-1 r.v.</a:t>
            </a:r>
          </a:p>
          <a:p>
            <a:pPr eaLnBrk="1" hangingPunct="1"/>
            <a:r>
              <a:rPr lang="en-US" altLang="en-US" sz="2400" smtClean="0"/>
              <a:t>CB.Normal(mean, std. dev.)</a:t>
            </a:r>
          </a:p>
          <a:p>
            <a:pPr eaLnBrk="1" hangingPunct="1"/>
            <a:r>
              <a:rPr lang="en-US" altLang="en-US" sz="2400" smtClean="0"/>
              <a:t>CB.Uniform(min, max) </a:t>
            </a:r>
          </a:p>
          <a:p>
            <a:pPr lvl="1" eaLnBrk="1" hangingPunct="1"/>
            <a:r>
              <a:rPr lang="en-US" altLang="en-US" smtClean="0"/>
              <a:t>Use trunc(CB.Uniform(min, max+1)) to get integers uniformly distributed between min and max</a:t>
            </a:r>
          </a:p>
          <a:p>
            <a:pPr eaLnBrk="1" hangingPunct="1"/>
            <a:r>
              <a:rPr lang="en-US" altLang="en-US" sz="2400" smtClean="0"/>
              <a:t>CB.Triangular(min, likeliest, max)</a:t>
            </a: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DE2AED-22FD-4BF0-9DAE-324687DB6BE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Five Price Paths (Fig 16.28)</a:t>
            </a:r>
          </a:p>
        </p:txBody>
      </p:sp>
      <p:graphicFrame>
        <p:nvGraphicFramePr>
          <p:cNvPr id="36868" name="Object 3"/>
          <p:cNvGraphicFramePr>
            <a:graphicFrameLocks noChangeAspect="1"/>
          </p:cNvGraphicFramePr>
          <p:nvPr/>
        </p:nvGraphicFramePr>
        <p:xfrm>
          <a:off x="708025" y="1463675"/>
          <a:ext cx="76454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Chart" r:id="rId3" imgW="7880312" imgH="5143398" progId="Excel.Chart.8">
                  <p:embed/>
                </p:oleObj>
              </mc:Choice>
              <mc:Fallback>
                <p:oleObj name="Chart" r:id="rId3" imgW="7880312" imgH="514339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463675"/>
                        <a:ext cx="7645400" cy="499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3E6DCD-F5AA-4732-A221-4DFE362A54B9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28600"/>
            <a:ext cx="7367587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Option Price (Cell G7)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D07BA-9825-4FCF-937F-C6B18582FEC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Affect Option Price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6100" y="1498600"/>
            <a:ext cx="8026400" cy="966788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Volatility of the stock, strike price and time to expiration</a:t>
            </a:r>
          </a:p>
        </p:txBody>
      </p:sp>
      <p:graphicFrame>
        <p:nvGraphicFramePr>
          <p:cNvPr id="38917" name="Object 7"/>
          <p:cNvGraphicFramePr>
            <a:graphicFrameLocks noChangeAspect="1"/>
          </p:cNvGraphicFramePr>
          <p:nvPr/>
        </p:nvGraphicFramePr>
        <p:xfrm>
          <a:off x="850900" y="2408238"/>
          <a:ext cx="7381875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name="Chart" r:id="rId3" imgW="6000848" imgH="3289347" progId="Excel.Chart.8">
                  <p:embed/>
                </p:oleObj>
              </mc:Choice>
              <mc:Fallback>
                <p:oleObj name="Chart" r:id="rId3" imgW="6000848" imgH="3289347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408238"/>
                        <a:ext cx="7381875" cy="404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D1F1D9-4F47-4D95-8178-83572105F64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Accuracy of the Prices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157321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Our option prices were estimates</a:t>
            </a:r>
          </a:p>
          <a:p>
            <a:pPr lvl="1" eaLnBrk="1" hangingPunct="1"/>
            <a:r>
              <a:rPr lang="en-US" altLang="en-US" smtClean="0"/>
              <a:t>Based on a simulation of 1000 stock prices six months out</a:t>
            </a:r>
          </a:p>
          <a:p>
            <a:pPr eaLnBrk="1" hangingPunct="1"/>
            <a:r>
              <a:rPr lang="en-US" altLang="en-US" smtClean="0"/>
              <a:t>How accurate are they?</a:t>
            </a:r>
          </a:p>
          <a:p>
            <a:pPr lvl="1" eaLnBrk="1" hangingPunct="1"/>
            <a:r>
              <a:rPr lang="en-US" altLang="en-US" smtClean="0"/>
              <a:t>Take repeated samples of 1000 prices and compare the mean values</a:t>
            </a:r>
          </a:p>
          <a:p>
            <a:pPr lvl="1" eaLnBrk="1" hangingPunct="1"/>
            <a:r>
              <a:rPr lang="en-US" altLang="en-US" smtClean="0"/>
              <a:t>Range from $1.52 to $1.84</a:t>
            </a:r>
          </a:p>
          <a:p>
            <a:pPr lvl="1" eaLnBrk="1" hangingPunct="1"/>
            <a:r>
              <a:rPr lang="en-US" altLang="en-US" smtClean="0"/>
              <a:t>Need larger sample to achieve better precision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5800EA-591E-4964-AF20-E3044E31F5A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Assumption Cells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55763"/>
            <a:ext cx="7994650" cy="4124325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Can enter cell references as parameters (see next slide) and also be copied &amp; pasted</a:t>
            </a:r>
          </a:p>
          <a:p>
            <a:pPr lvl="1" eaLnBrk="1" hangingPunct="1"/>
            <a:r>
              <a:rPr lang="en-US" altLang="en-US" smtClean="0"/>
              <a:t>e.g., =E6 or =C7</a:t>
            </a:r>
          </a:p>
          <a:p>
            <a:pPr eaLnBrk="1" hangingPunct="1"/>
            <a:r>
              <a:rPr lang="en-US" altLang="en-US" sz="2400" smtClean="0"/>
              <a:t>To copy &amp; paste assumption cells,</a:t>
            </a:r>
            <a:r>
              <a:rPr lang="en-US" altLang="en-US" sz="2400" b="1" smtClean="0"/>
              <a:t> do not </a:t>
            </a:r>
            <a:r>
              <a:rPr lang="en-US" altLang="en-US" sz="2400" smtClean="0"/>
              <a:t>use </a:t>
            </a:r>
            <a:r>
              <a:rPr lang="en-US" altLang="en-US" sz="2400" smtClean="0">
                <a:solidFill>
                  <a:srgbClr val="3333CC"/>
                </a:solidFill>
              </a:rPr>
              <a:t>Edit</a:t>
            </a:r>
            <a:r>
              <a:rPr lang="en-US" altLang="en-US" sz="2400" smtClean="0"/>
              <a:t> – </a:t>
            </a:r>
            <a:r>
              <a:rPr lang="en-US" altLang="en-US" sz="2400" smtClean="0">
                <a:solidFill>
                  <a:srgbClr val="3333CC"/>
                </a:solidFill>
              </a:rPr>
              <a:t>Copy and Paste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mtClean="0"/>
              <a:t>Cell colors will be copied but distribution will not</a:t>
            </a:r>
          </a:p>
          <a:p>
            <a:pPr eaLnBrk="1" hangingPunct="1"/>
            <a:r>
              <a:rPr lang="en-US" altLang="en-US" sz="2400" smtClean="0"/>
              <a:t>Use </a:t>
            </a:r>
            <a:r>
              <a:rPr lang="en-US" altLang="en-US" sz="2400" smtClean="0">
                <a:solidFill>
                  <a:srgbClr val="3333CC"/>
                </a:solidFill>
              </a:rPr>
              <a:t>Cell</a:t>
            </a:r>
            <a:r>
              <a:rPr lang="en-US" altLang="en-US" sz="2400" smtClean="0"/>
              <a:t> – </a:t>
            </a:r>
            <a:r>
              <a:rPr lang="en-US" altLang="en-US" sz="2400" smtClean="0">
                <a:solidFill>
                  <a:srgbClr val="3333CC"/>
                </a:solidFill>
              </a:rPr>
              <a:t>Copy Data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solidFill>
                  <a:srgbClr val="3333CC"/>
                </a:solidFill>
              </a:rPr>
              <a:t>Cell </a:t>
            </a:r>
            <a:r>
              <a:rPr lang="en-US" altLang="en-US" sz="2400" smtClean="0"/>
              <a:t>– </a:t>
            </a:r>
            <a:r>
              <a:rPr lang="en-US" altLang="en-US" sz="2400" smtClean="0">
                <a:solidFill>
                  <a:srgbClr val="3333CC"/>
                </a:solidFill>
              </a:rPr>
              <a:t>Paste Data</a:t>
            </a:r>
            <a:r>
              <a:rPr lang="en-US" altLang="en-US" sz="2400" smtClean="0"/>
              <a:t> to copy and paste</a:t>
            </a:r>
          </a:p>
          <a:p>
            <a:pPr eaLnBrk="1" hangingPunct="1"/>
            <a:r>
              <a:rPr lang="en-US" altLang="en-US" sz="2400" smtClean="0"/>
              <a:t>Only sampled when CB is run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7DF7C0-BACC-4F9E-AC85-88027106E34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10243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8638" y="1627188"/>
            <a:ext cx="5683250" cy="4067175"/>
          </a:xfrm>
          <a:noFill/>
        </p:spPr>
      </p:pic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AE42CC-24B3-477C-9AAB-F4C4F47F0D5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Analyzing Outputs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476375"/>
            <a:ext cx="4522788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3119438"/>
            <a:ext cx="460375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5781" name="Oval 5"/>
          <p:cNvSpPr>
            <a:spLocks noChangeArrowheads="1"/>
          </p:cNvSpPr>
          <p:nvPr/>
        </p:nvSpPr>
        <p:spPr bwMode="auto">
          <a:xfrm>
            <a:off x="6418263" y="5884863"/>
            <a:ext cx="615950" cy="290512"/>
          </a:xfrm>
          <a:prstGeom prst="ellipse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55782" name="Oval 6"/>
          <p:cNvSpPr>
            <a:spLocks noChangeArrowheads="1"/>
          </p:cNvSpPr>
          <p:nvPr/>
        </p:nvSpPr>
        <p:spPr bwMode="auto">
          <a:xfrm>
            <a:off x="4889500" y="5549900"/>
            <a:ext cx="325438" cy="246063"/>
          </a:xfrm>
          <a:prstGeom prst="ellipse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55783" name="Oval 7"/>
          <p:cNvSpPr>
            <a:spLocks noChangeArrowheads="1"/>
          </p:cNvSpPr>
          <p:nvPr/>
        </p:nvSpPr>
        <p:spPr bwMode="auto">
          <a:xfrm>
            <a:off x="7956550" y="5540375"/>
            <a:ext cx="325438" cy="246063"/>
          </a:xfrm>
          <a:prstGeom prst="ellipse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5781" grpId="0" animBg="1"/>
      <p:bldP spid="1355782" grpId="0" animBg="1"/>
      <p:bldP spid="13557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E4D51E-6A88-45ED-94C2-1C337157E28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Correlated Assumptions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728788"/>
            <a:ext cx="7958138" cy="38814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Choose Cell – Define Assumption</a:t>
            </a:r>
          </a:p>
          <a:p>
            <a:pPr eaLnBrk="1" hangingPunct="1"/>
            <a:r>
              <a:rPr lang="en-US" altLang="en-US" sz="2400" smtClean="0"/>
              <a:t>Click on “Correlate…” </a:t>
            </a:r>
          </a:p>
          <a:p>
            <a:pPr lvl="1" eaLnBrk="1" hangingPunct="1"/>
            <a:r>
              <a:rPr lang="en-US" altLang="en-US" smtClean="0"/>
              <a:t>Must have another assumption defined</a:t>
            </a:r>
          </a:p>
          <a:p>
            <a:pPr eaLnBrk="1" hangingPunct="1"/>
            <a:r>
              <a:rPr lang="en-US" altLang="en-US" sz="2400" smtClean="0"/>
              <a:t>Select appropriate assumption(s) from Select Assumption menu</a:t>
            </a:r>
          </a:p>
          <a:p>
            <a:pPr eaLnBrk="1" hangingPunct="1"/>
            <a:r>
              <a:rPr lang="en-US" altLang="en-US" sz="2400" smtClean="0"/>
              <a:t>Enter correlation coefficient </a:t>
            </a:r>
          </a:p>
          <a:p>
            <a:pPr lvl="1" eaLnBrk="1" hangingPunct="1"/>
            <a:r>
              <a:rPr lang="en-US" altLang="en-US" smtClean="0"/>
              <a:t>Calc option calculates it from data</a:t>
            </a:r>
          </a:p>
          <a:p>
            <a:pPr eaLnBrk="1" hangingPunct="1"/>
            <a:r>
              <a:rPr lang="en-US" altLang="en-US" sz="2400" smtClean="0"/>
              <a:t>Press 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C992B2-0DB4-4D62-AF4E-0830822E1CD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</a:t>
            </a: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0" y="1516063"/>
            <a:ext cx="8334375" cy="4624387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BCEC7D-2627-40D7-93CB-31F051212F3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Outputs under Correlation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573213"/>
            <a:ext cx="4186238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240088"/>
            <a:ext cx="48466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8853" name="Oval 5"/>
          <p:cNvSpPr>
            <a:spLocks noChangeArrowheads="1"/>
          </p:cNvSpPr>
          <p:nvPr/>
        </p:nvSpPr>
        <p:spPr bwMode="auto">
          <a:xfrm>
            <a:off x="6108700" y="5949950"/>
            <a:ext cx="615950" cy="290513"/>
          </a:xfrm>
          <a:prstGeom prst="ellipse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58854" name="Oval 6"/>
          <p:cNvSpPr>
            <a:spLocks noChangeArrowheads="1"/>
          </p:cNvSpPr>
          <p:nvPr/>
        </p:nvSpPr>
        <p:spPr bwMode="auto">
          <a:xfrm>
            <a:off x="4471988" y="5659438"/>
            <a:ext cx="325437" cy="246062"/>
          </a:xfrm>
          <a:prstGeom prst="ellipse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58855" name="Oval 7"/>
          <p:cNvSpPr>
            <a:spLocks noChangeArrowheads="1"/>
          </p:cNvSpPr>
          <p:nvPr/>
        </p:nvSpPr>
        <p:spPr bwMode="auto">
          <a:xfrm>
            <a:off x="8037513" y="5676900"/>
            <a:ext cx="325437" cy="246063"/>
          </a:xfrm>
          <a:prstGeom prst="ellipse">
            <a:avLst/>
          </a:prstGeom>
          <a:noFill/>
          <a:ln w="254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3" grpId="0" animBg="1"/>
      <p:bldP spid="1358854" grpId="0" animBg="1"/>
      <p:bldP spid="1358855" grpId="0" animBg="1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718</TotalTime>
  <Pages>11</Pages>
  <Words>1564</Words>
  <Application>Microsoft Office PowerPoint</Application>
  <PresentationFormat>On-screen Show (4:3)</PresentationFormat>
  <Paragraphs>215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Times New Roman</vt:lpstr>
      <vt:lpstr>Verdana</vt:lpstr>
      <vt:lpstr>Wingdings</vt:lpstr>
      <vt:lpstr>Radial</vt:lpstr>
      <vt:lpstr>Equation</vt:lpstr>
      <vt:lpstr>Chart</vt:lpstr>
      <vt:lpstr>DSO-547: Spreadsheet-Based Business Modeling</vt:lpstr>
      <vt:lpstr>Example 1: Cash Budgeting at Butson Stores </vt:lpstr>
      <vt:lpstr>(cont.)</vt:lpstr>
      <vt:lpstr>Assumption Cells</vt:lpstr>
      <vt:lpstr>Illustration</vt:lpstr>
      <vt:lpstr>Analyzing Outputs</vt:lpstr>
      <vt:lpstr>Correlated Assumptions</vt:lpstr>
      <vt:lpstr>Illustration</vt:lpstr>
      <vt:lpstr>Outputs under Correlation</vt:lpstr>
      <vt:lpstr>Example 2: Valuing Netscape</vt:lpstr>
      <vt:lpstr>(cont.)</vt:lpstr>
      <vt:lpstr>(cont.)</vt:lpstr>
      <vt:lpstr>Discounted Cash-Flow Model (Deterministic)</vt:lpstr>
      <vt:lpstr>Explanation</vt:lpstr>
      <vt:lpstr>Explanation</vt:lpstr>
      <vt:lpstr>Results and Aspects of the Value of Netscape</vt:lpstr>
      <vt:lpstr>Risk Analysis By Simulation</vt:lpstr>
      <vt:lpstr>Choosing Probability Distributions</vt:lpstr>
      <vt:lpstr>Simulation Model in CB</vt:lpstr>
      <vt:lpstr>Simulation Results  (Fig 16.19 – 16.23)</vt:lpstr>
      <vt:lpstr>Summary</vt:lpstr>
      <vt:lpstr>Follow Up …</vt:lpstr>
      <vt:lpstr>Example 3: Option Pricing</vt:lpstr>
      <vt:lpstr>Financial Options</vt:lpstr>
      <vt:lpstr>Pricing a European Call Option </vt:lpstr>
      <vt:lpstr>A Simple Model</vt:lpstr>
      <vt:lpstr>A More Realistic Model: Simulate Stock Prices</vt:lpstr>
      <vt:lpstr>Daily Stock Prices</vt:lpstr>
      <vt:lpstr>Two Way To Generate Random Distributions</vt:lpstr>
      <vt:lpstr>Useful Crystal Ball Distributions</vt:lpstr>
      <vt:lpstr>Five Price Paths (Fig 16.28)</vt:lpstr>
      <vt:lpstr>Option Price (Cell G7)</vt:lpstr>
      <vt:lpstr>What Affect Option Price</vt:lpstr>
      <vt:lpstr>Accuracy of the Prices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384</cp:revision>
  <cp:lastPrinted>2001-03-15T14:22:47Z</cp:lastPrinted>
  <dcterms:created xsi:type="dcterms:W3CDTF">1997-08-21T21:46:56Z</dcterms:created>
  <dcterms:modified xsi:type="dcterms:W3CDTF">2019-10-16T20:25:04Z</dcterms:modified>
</cp:coreProperties>
</file>