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425" r:id="rId2"/>
    <p:sldId id="426" r:id="rId3"/>
    <p:sldId id="427" r:id="rId4"/>
    <p:sldId id="428" r:id="rId5"/>
    <p:sldId id="429" r:id="rId6"/>
    <p:sldId id="430" r:id="rId7"/>
    <p:sldId id="431" r:id="rId8"/>
    <p:sldId id="432" r:id="rId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9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16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490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615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50 w 4917"/>
                <a:gd name="T3" fmla="*/ 0 h 1000"/>
                <a:gd name="T4" fmla="*/ 7515 w 4917"/>
                <a:gd name="T5" fmla="*/ 765 h 1000"/>
                <a:gd name="T6" fmla="*/ 6751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93C42842-7679-4F75-8D9B-AD416DF70ABA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C44A-4862-45C6-864D-DA4718161D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8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90E0E-3A3F-4AF8-A162-EDEAB6410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41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9D9B4-96A8-406C-A336-5851ACF1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72621-F53A-46E7-8F9B-2F500096F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31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5EE1E-A014-4631-B8AB-8014E0506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9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AAF99-AE58-4D6F-8A43-099CD45013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9BB3-DCAC-4358-984C-8B9BF6A441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E911-EC52-4D21-9E10-F74A5B0AB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CFD26-77B3-4A8F-801C-13914953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07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D403F-B09B-44AC-B591-02A0118DF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78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AC002CA-C8C1-4408-B7EB-A99DE3EEB3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Simulation: Marketing Models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7306D7-DF38-4A66-A9B5-1B83E5E06DF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 1: Forecasting Sales of a New Product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654175"/>
            <a:ext cx="7986712" cy="41052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Kardjian Brothers has invented a fundamentally new way to control the photolithography process used in manufacturing computer chips</a:t>
            </a:r>
          </a:p>
          <a:p>
            <a:pPr eaLnBrk="1" hangingPunct="1"/>
            <a:r>
              <a:rPr lang="en-US" altLang="en-US" sz="2400" smtClean="0"/>
              <a:t>Before they sell or license this technological breakthrough, they’d like to have some idea of </a:t>
            </a:r>
            <a:r>
              <a:rPr lang="en-US" altLang="en-US" sz="2400" i="1" smtClean="0"/>
              <a:t>how rapidly it might gain market share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To use the previous model, must decide </a:t>
            </a:r>
            <a:r>
              <a:rPr lang="en-US" altLang="en-US" sz="2400" i="1" smtClean="0"/>
              <a:t>p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N</a:t>
            </a:r>
            <a:r>
              <a:rPr lang="en-US" altLang="en-US" sz="2400" baseline="-25000" smtClean="0"/>
              <a:t>0</a:t>
            </a:r>
          </a:p>
          <a:p>
            <a:pPr lvl="1" eaLnBrk="1" hangingPunct="1"/>
            <a:r>
              <a:rPr lang="en-US" altLang="en-US" smtClean="0"/>
              <a:t>May be estimated from earlier new product introductions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FD0323-3E63-4FC8-94B8-6EC692140FB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Product Introduction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2019300"/>
            <a:ext cx="7985125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 fixed population of potential users, all of whom will eventually adopt</a:t>
            </a:r>
          </a:p>
          <a:p>
            <a:pPr eaLnBrk="1" hangingPunct="1"/>
            <a:r>
              <a:rPr lang="en-US" altLang="en-US" sz="2000" smtClean="0"/>
              <a:t>Adoptions from </a:t>
            </a:r>
            <a:r>
              <a:rPr lang="en-US" altLang="en-US" sz="2000" i="1" smtClean="0"/>
              <a:t>innovators </a:t>
            </a:r>
            <a:r>
              <a:rPr lang="en-US" altLang="en-US" sz="2000" smtClean="0"/>
              <a:t>are proportional to the current number of potential adopters</a:t>
            </a:r>
          </a:p>
          <a:p>
            <a:pPr lvl="1" eaLnBrk="1" hangingPunct="1"/>
            <a:r>
              <a:rPr lang="en-US" altLang="en-US" sz="2000" smtClean="0"/>
              <a:t>marketing efforts, such as advertising, convert some percentage of potential adopters every time period.</a:t>
            </a:r>
          </a:p>
          <a:p>
            <a:pPr eaLnBrk="1" hangingPunct="1"/>
            <a:r>
              <a:rPr lang="en-US" altLang="en-US" sz="2000" smtClean="0"/>
              <a:t>Adoptions from </a:t>
            </a:r>
            <a:r>
              <a:rPr lang="en-US" altLang="en-US" sz="2000" i="1" smtClean="0"/>
              <a:t>imitators </a:t>
            </a:r>
            <a:r>
              <a:rPr lang="en-US" altLang="en-US" sz="2000" smtClean="0"/>
              <a:t>are proportional to the product of the current number of adopters and the remaining potential adopters</a:t>
            </a:r>
          </a:p>
          <a:p>
            <a:pPr lvl="1" eaLnBrk="1" hangingPunct="1"/>
            <a:r>
              <a:rPr lang="en-US" altLang="en-US" sz="2000" smtClean="0"/>
              <a:t>Through word of mouth, every contact between an adopter and a potential adopter results in a new adoption with some probability.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52463" y="1547813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Assumptions: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0C9899-B7F1-46C1-8F2D-E059D0ECC12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Algebraic Model (Bass Diffusion Model)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1665288"/>
            <a:ext cx="8069263" cy="4413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	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 = </a:t>
            </a:r>
            <a:r>
              <a:rPr lang="en-US" altLang="en-US" sz="2400" i="1" smtClean="0"/>
              <a:t>p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N</a:t>
            </a:r>
            <a:r>
              <a:rPr lang="en-US" altLang="en-US" sz="2400" baseline="-25000" smtClean="0"/>
              <a:t>0</a:t>
            </a:r>
            <a:r>
              <a:rPr lang="en-US" altLang="en-US" sz="1800" i="1" smtClean="0"/>
              <a:t> </a:t>
            </a:r>
            <a:r>
              <a:rPr lang="en-US" altLang="en-US" sz="2400" i="1" smtClean="0"/>
              <a:t>-</a:t>
            </a:r>
            <a:r>
              <a:rPr lang="en-US" altLang="en-US" sz="1800" smtClean="0"/>
              <a:t>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))</a:t>
            </a:r>
            <a:r>
              <a:rPr lang="en-US" altLang="en-US" sz="1800" i="1" smtClean="0"/>
              <a:t> </a:t>
            </a:r>
            <a:r>
              <a:rPr lang="en-US" altLang="en-US" sz="2400" i="1" smtClean="0"/>
              <a:t>+</a:t>
            </a:r>
            <a:r>
              <a:rPr lang="en-US" altLang="en-US" sz="1800" i="1" smtClean="0"/>
              <a:t>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q/N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)(</a:t>
            </a:r>
            <a:r>
              <a:rPr lang="en-US" altLang="en-US" sz="2400" i="1" smtClean="0"/>
              <a:t>N</a:t>
            </a:r>
            <a:r>
              <a:rPr lang="en-US" altLang="en-US" sz="2400" baseline="-25000" smtClean="0"/>
              <a:t>0</a:t>
            </a:r>
            <a:r>
              <a:rPr lang="en-US" altLang="en-US" sz="1800" i="1" smtClean="0"/>
              <a:t> </a:t>
            </a:r>
            <a:r>
              <a:rPr lang="en-US" altLang="en-US" sz="2400" i="1" smtClean="0"/>
              <a:t>-</a:t>
            </a:r>
            <a:r>
              <a:rPr lang="en-US" altLang="en-US" sz="1800" smtClean="0"/>
              <a:t>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aseline="30000" smtClean="0"/>
              <a:t>		  </a:t>
            </a:r>
            <a:r>
              <a:rPr lang="en-US" altLang="en-US" sz="2400" i="1" smtClean="0"/>
              <a:t>= pN</a:t>
            </a:r>
            <a:r>
              <a:rPr lang="en-US" altLang="en-US" sz="2400" baseline="-25000" smtClean="0"/>
              <a:t>0</a:t>
            </a:r>
            <a:r>
              <a:rPr lang="en-US" altLang="en-US" sz="2400" i="1" smtClean="0"/>
              <a:t> +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q - p</a:t>
            </a:r>
            <a:r>
              <a:rPr lang="en-US" altLang="en-US" sz="2400" smtClean="0"/>
              <a:t>)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</a:t>
            </a:r>
            <a:r>
              <a:rPr lang="en-US" altLang="en-US" sz="2400" i="1" smtClean="0"/>
              <a:t> - (q/N</a:t>
            </a:r>
            <a:r>
              <a:rPr lang="en-US" altLang="en-US" sz="2400" baseline="-25000" smtClean="0"/>
              <a:t>0</a:t>
            </a:r>
            <a:r>
              <a:rPr lang="en-US" altLang="en-US" sz="2400" i="1" smtClean="0"/>
              <a:t>)N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</a:t>
            </a:r>
            <a:r>
              <a:rPr lang="en-US" altLang="en-US" sz="2400" baseline="30000" smtClean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Where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	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 </a:t>
            </a:r>
            <a:r>
              <a:rPr lang="en-US" altLang="en-US" sz="2400" i="1" smtClean="0"/>
              <a:t>= </a:t>
            </a:r>
            <a:r>
              <a:rPr lang="en-US" altLang="en-US" sz="2400" smtClean="0"/>
              <a:t>customers adopting at time </a:t>
            </a:r>
            <a:r>
              <a:rPr lang="en-US" altLang="en-US" sz="2400" i="1" smtClean="0"/>
              <a:t>t</a:t>
            </a: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	N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	 = total number of potential adopters</a:t>
            </a:r>
            <a:endParaRPr lang="en-US" altLang="en-US" sz="2400" i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	N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)</a:t>
            </a:r>
            <a:r>
              <a:rPr lang="en-US" altLang="en-US" sz="1200" smtClean="0"/>
              <a:t> </a:t>
            </a:r>
            <a:r>
              <a:rPr lang="en-US" altLang="en-US" sz="2400" i="1" smtClean="0"/>
              <a:t>= </a:t>
            </a:r>
            <a:r>
              <a:rPr lang="en-US" altLang="en-US" sz="2400" smtClean="0"/>
              <a:t>cumulative adopters at time </a:t>
            </a:r>
            <a:r>
              <a:rPr lang="en-US" altLang="en-US" sz="2400" i="1" smtClean="0"/>
              <a:t>t</a:t>
            </a: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	p</a:t>
            </a:r>
            <a:r>
              <a:rPr lang="en-US" altLang="en-US" sz="2400" smtClean="0"/>
              <a:t>	 = propensity to innovate (percentage of 	 	    potentials per time period)</a:t>
            </a:r>
            <a:endParaRPr lang="en-US" altLang="en-US" sz="2400" i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	q	 = </a:t>
            </a:r>
            <a:r>
              <a:rPr lang="en-US" altLang="en-US" sz="2400" smtClean="0"/>
              <a:t>propensity to imitate (percentage of 		    potentials times adopters per time period)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BEBAF8-3CC2-4FB4-9330-6F8B2AF727E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Model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750" y="1354138"/>
            <a:ext cx="6410325" cy="5127625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C7CAD-385A-4410-A434-8FF414538CA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1126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614488"/>
            <a:ext cx="486251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Model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47875"/>
            <a:ext cx="3843338" cy="45926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Assume </a:t>
            </a:r>
            <a:r>
              <a:rPr lang="en-US" altLang="en-US" sz="2400" i="1" smtClean="0"/>
              <a:t>p~</a:t>
            </a:r>
            <a:r>
              <a:rPr lang="en-US" altLang="en-US" sz="2400" smtClean="0"/>
              <a:t>U(0, 0.5) and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~U(0.28, 0.48)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Interested in the years to achieve 50% penetration</a:t>
            </a:r>
          </a:p>
          <a:p>
            <a:pPr lvl="1" eaLnBrk="1" hangingPunct="1"/>
            <a:r>
              <a:rPr lang="en-US" altLang="en-US" smtClean="0"/>
              <a:t>Can also use Match() &amp; Index() or Vlookup()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V="1">
            <a:off x="3462338" y="3271838"/>
            <a:ext cx="3575050" cy="965200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3508375" y="2930525"/>
            <a:ext cx="1624013" cy="514350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C55A7D-E516-4559-A340-519BE8DD30F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Result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4425" y="1624013"/>
            <a:ext cx="6510338" cy="4316412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5385F-0285-4333-9407-0C247EEB528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 2: Value of Customer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598613"/>
            <a:ext cx="8061325" cy="43116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Possible extensions:</a:t>
            </a:r>
          </a:p>
          <a:p>
            <a:pPr lvl="1" eaLnBrk="1" hangingPunct="1"/>
            <a:r>
              <a:rPr lang="en-US" altLang="en-US" smtClean="0"/>
              <a:t>Changing mean and stdev</a:t>
            </a:r>
          </a:p>
          <a:p>
            <a:pPr marL="1085850" lvl="2" eaLnBrk="1" hangingPunct="1"/>
            <a:r>
              <a:rPr lang="en-US" altLang="en-US" sz="2400" smtClean="0"/>
              <a:t>Estimate from historical data</a:t>
            </a:r>
          </a:p>
          <a:p>
            <a:pPr lvl="1" eaLnBrk="1" hangingPunct="1"/>
            <a:r>
              <a:rPr lang="en-US" altLang="en-US" smtClean="0"/>
              <a:t>Changing Probability of retention</a:t>
            </a:r>
          </a:p>
          <a:p>
            <a:pPr marL="1085850" lvl="2" eaLnBrk="1" hangingPunct="1"/>
            <a:r>
              <a:rPr lang="en-US" altLang="en-US" sz="2400" smtClean="0"/>
              <a:t>Let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be the probability that a customer who has purchased for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-1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consecutive years does </a:t>
            </a:r>
            <a:r>
              <a:rPr lang="en-US" altLang="en-US" sz="2400" i="1" smtClean="0"/>
              <a:t>not </a:t>
            </a:r>
            <a:r>
              <a:rPr lang="en-US" altLang="en-US" sz="2400" smtClean="0"/>
              <a:t>purchase in the n-th year</a:t>
            </a:r>
          </a:p>
          <a:p>
            <a:pPr marL="1085850" lvl="2" eaLnBrk="1" hangingPunct="1"/>
            <a:r>
              <a:rPr lang="en-US" altLang="en-US" sz="2400" i="1" smtClean="0"/>
              <a:t>r</a:t>
            </a:r>
            <a:r>
              <a:rPr lang="en-US" altLang="en-US" sz="2400" smtClean="0"/>
              <a:t>(1)</a:t>
            </a:r>
            <a:r>
              <a:rPr lang="en-US" altLang="en-US" sz="2400" i="1" smtClean="0"/>
              <a:t> = </a:t>
            </a:r>
            <a:r>
              <a:rPr lang="en-US" altLang="en-US" sz="2400" smtClean="0"/>
              <a:t>1</a:t>
            </a:r>
            <a:r>
              <a:rPr lang="en-US" altLang="en-US" sz="2400" i="1" smtClean="0"/>
              <a:t> - p</a:t>
            </a:r>
            <a:r>
              <a:rPr lang="en-US" altLang="en-US" sz="2400" smtClean="0"/>
              <a:t> for some 0 ≤ </a:t>
            </a:r>
            <a:r>
              <a:rPr lang="en-US" altLang="en-US" sz="2400" i="1" smtClean="0"/>
              <a:t>p ≤ </a:t>
            </a:r>
            <a:r>
              <a:rPr lang="en-US" altLang="en-US" sz="2400" smtClean="0"/>
              <a:t>1</a:t>
            </a:r>
          </a:p>
          <a:p>
            <a:pPr marL="1085850" lvl="2" eaLnBrk="1" hangingPunct="1"/>
            <a:r>
              <a:rPr lang="en-US" altLang="en-US" sz="2400" i="1" smtClean="0"/>
              <a:t>r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 = </a:t>
            </a:r>
            <a:r>
              <a:rPr lang="en-US" altLang="en-US" sz="2400" i="1" smtClean="0"/>
              <a:t>qr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-1) for </a:t>
            </a:r>
            <a:r>
              <a:rPr lang="en-US" altLang="en-US" sz="2400" i="1" smtClean="0"/>
              <a:t>n </a:t>
            </a:r>
            <a:r>
              <a:rPr lang="en-US" altLang="en-US" sz="2400" smtClean="0"/>
              <a:t>&gt; 2, where </a:t>
            </a:r>
            <a:r>
              <a:rPr lang="en-US" altLang="en-US" sz="2400" i="1" smtClean="0"/>
              <a:t>q </a:t>
            </a:r>
            <a:r>
              <a:rPr lang="en-US" altLang="en-US" sz="2400" smtClean="0"/>
              <a:t>is a positive constant</a:t>
            </a:r>
            <a:endParaRPr lang="en-US" altLang="en-US" sz="1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92</TotalTime>
  <Pages>11</Pages>
  <Words>294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Times New Roman</vt:lpstr>
      <vt:lpstr>Verdana</vt:lpstr>
      <vt:lpstr>Wingdings</vt:lpstr>
      <vt:lpstr>Radial</vt:lpstr>
      <vt:lpstr>DSO-547: Spreadsheet-Based Business Modeling</vt:lpstr>
      <vt:lpstr>Example 1: Forecasting Sales of a New Product</vt:lpstr>
      <vt:lpstr>New Product Introduction</vt:lpstr>
      <vt:lpstr>Algebraic Model (Bass Diffusion Model)</vt:lpstr>
      <vt:lpstr>Deterministic Model</vt:lpstr>
      <vt:lpstr>Simulation Model</vt:lpstr>
      <vt:lpstr>Simulation Result</vt:lpstr>
      <vt:lpstr>Example 2: Value of Customer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371</cp:revision>
  <cp:lastPrinted>2001-03-15T14:22:47Z</cp:lastPrinted>
  <dcterms:created xsi:type="dcterms:W3CDTF">1997-08-21T21:46:56Z</dcterms:created>
  <dcterms:modified xsi:type="dcterms:W3CDTF">2019-11-13T19:49:16Z</dcterms:modified>
</cp:coreProperties>
</file>