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5" r:id="rId1"/>
  </p:sldMasterIdLst>
  <p:notesMasterIdLst>
    <p:notesMasterId r:id="rId10"/>
  </p:notesMasterIdLst>
  <p:handoutMasterIdLst>
    <p:handoutMasterId r:id="rId11"/>
  </p:handoutMasterIdLst>
  <p:sldIdLst>
    <p:sldId id="425" r:id="rId2"/>
    <p:sldId id="434" r:id="rId3"/>
    <p:sldId id="435" r:id="rId4"/>
    <p:sldId id="436" r:id="rId5"/>
    <p:sldId id="437" r:id="rId6"/>
    <p:sldId id="438" r:id="rId7"/>
    <p:sldId id="426" r:id="rId8"/>
    <p:sldId id="427" r:id="rId9"/>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FAF"/>
    <a:srgbClr val="9EE2FA"/>
    <a:srgbClr val="000000"/>
    <a:srgbClr val="C59039"/>
    <a:srgbClr val="4ACE30"/>
    <a:srgbClr val="D6D1EF"/>
    <a:srgbClr val="DFCDF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14" autoAdjust="0"/>
  </p:normalViewPr>
  <p:slideViewPr>
    <p:cSldViewPr snapToGrid="0">
      <p:cViewPr varScale="1">
        <p:scale>
          <a:sx n="89" d="100"/>
          <a:sy n="89" d="100"/>
        </p:scale>
        <p:origin x="96" y="9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100" d="100"/>
          <a:sy n="100" d="100"/>
        </p:scale>
        <p:origin x="-684" y="-6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183313" y="7488238"/>
            <a:ext cx="534987"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smtClean="0"/>
          </a:p>
        </p:txBody>
      </p:sp>
      <p:sp>
        <p:nvSpPr>
          <p:cNvPr id="4099" name="Rectangle 6"/>
          <p:cNvSpPr>
            <a:spLocks noChangeArrowheads="1"/>
          </p:cNvSpPr>
          <p:nvPr/>
        </p:nvSpPr>
        <p:spPr bwMode="auto">
          <a:xfrm>
            <a:off x="152400" y="1524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tabLst>
                <a:tab pos="2743200" algn="ctr"/>
                <a:tab pos="5486400" algn="r"/>
              </a:tabLst>
              <a:defRPr>
                <a:solidFill>
                  <a:schemeClr val="tx1"/>
                </a:solidFill>
                <a:latin typeface="Arial" panose="020B0604020202020204" pitchFamily="34" charset="0"/>
              </a:defRPr>
            </a:lvl1pPr>
            <a:lvl2pPr marL="742950" indent="-285750">
              <a:tabLst>
                <a:tab pos="2743200" algn="ctr"/>
                <a:tab pos="5486400" algn="r"/>
              </a:tabLst>
              <a:defRPr>
                <a:solidFill>
                  <a:schemeClr val="tx1"/>
                </a:solidFill>
                <a:latin typeface="Arial" panose="020B0604020202020204" pitchFamily="34" charset="0"/>
              </a:defRPr>
            </a:lvl2pPr>
            <a:lvl3pPr marL="1143000" indent="-228600">
              <a:tabLst>
                <a:tab pos="2743200" algn="ctr"/>
                <a:tab pos="5486400" algn="r"/>
              </a:tabLst>
              <a:defRPr>
                <a:solidFill>
                  <a:schemeClr val="tx1"/>
                </a:solidFill>
                <a:latin typeface="Arial" panose="020B0604020202020204" pitchFamily="34" charset="0"/>
              </a:defRPr>
            </a:lvl3pPr>
            <a:lvl4pPr marL="1600200" indent="-228600">
              <a:tabLst>
                <a:tab pos="2743200" algn="ctr"/>
                <a:tab pos="5486400" algn="r"/>
              </a:tabLst>
              <a:defRPr>
                <a:solidFill>
                  <a:schemeClr val="tx1"/>
                </a:solidFill>
                <a:latin typeface="Arial" panose="020B0604020202020204" pitchFamily="34" charset="0"/>
              </a:defRPr>
            </a:lvl4pPr>
            <a:lvl5pPr marL="2057400" indent="-228600">
              <a:tabLst>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9pPr>
          </a:lstStyle>
          <a:p>
            <a:pPr>
              <a:defRPr/>
            </a:pPr>
            <a:endParaRPr lang="en-US" altLang="en-US" sz="2400" smtClean="0">
              <a:latin typeface="Times New Roman" panose="02020603050405020304" pitchFamily="18" charset="0"/>
            </a:endParaRPr>
          </a:p>
        </p:txBody>
      </p:sp>
    </p:spTree>
    <p:extLst>
      <p:ext uri="{BB962C8B-B14F-4D97-AF65-F5344CB8AC3E}">
        <p14:creationId xmlns:p14="http://schemas.microsoft.com/office/powerpoint/2010/main" val="1068739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1181100" y="709613"/>
            <a:ext cx="4648200" cy="3486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25513" y="4422775"/>
            <a:ext cx="5159375" cy="4164013"/>
          </a:xfrm>
          <a:prstGeom prst="rect">
            <a:avLst/>
          </a:prstGeom>
          <a:noFill/>
          <a:ln w="12700">
            <a:noFill/>
            <a:miter lim="800000"/>
            <a:headEnd/>
            <a:tailEnd/>
          </a:ln>
          <a:effectLst/>
        </p:spPr>
        <p:txBody>
          <a:bodyPr vert="horz" wrap="square" lIns="91211" tIns="44812" rIns="91211" bIns="44812"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5062812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0136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rgbClr val="0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smtClean="0">
                <a:latin typeface="Times New Roman" panose="02020603050405020304"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rgbClr val="00808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smtClean="0">
                <a:latin typeface="Times New Roman" panose="02020603050405020304" pitchFamily="18" charset="0"/>
              </a:endParaRPr>
            </a:p>
          </p:txBody>
        </p:sp>
        <p:sp>
          <p:nvSpPr>
            <p:cNvPr id="7" name="AutoShape 5"/>
            <p:cNvSpPr>
              <a:spLocks noChangeArrowheads="1"/>
            </p:cNvSpPr>
            <p:nvPr userDrawn="1"/>
          </p:nvSpPr>
          <p:spPr bwMode="blackWhite">
            <a:xfrm>
              <a:off x="0" y="872"/>
              <a:ext cx="5664" cy="1152"/>
            </a:xfrm>
            <a:custGeom>
              <a:avLst/>
              <a:gdLst>
                <a:gd name="T0" fmla="*/ 0 w 4917"/>
                <a:gd name="T1" fmla="*/ 0 h 1000"/>
                <a:gd name="T2" fmla="*/ 6750 w 4917"/>
                <a:gd name="T3" fmla="*/ 0 h 1000"/>
                <a:gd name="T4" fmla="*/ 7515 w 4917"/>
                <a:gd name="T5" fmla="*/ 765 h 1000"/>
                <a:gd name="T6" fmla="*/ 6751 w 4917"/>
                <a:gd name="T7" fmla="*/ 1529 h 1000"/>
                <a:gd name="T8" fmla="*/ 0 w 4917"/>
                <a:gd name="T9" fmla="*/ 1529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 name="Rectangle 12"/>
          <p:cNvSpPr>
            <a:spLocks noChangeArrowheads="1"/>
          </p:cNvSpPr>
          <p:nvPr userDrawn="1"/>
        </p:nvSpPr>
        <p:spPr bwMode="auto">
          <a:xfrm>
            <a:off x="0" y="6324600"/>
            <a:ext cx="982663" cy="336550"/>
          </a:xfrm>
          <a:prstGeom prst="rect">
            <a:avLst/>
          </a:prstGeom>
          <a:noFill/>
          <a:ln w="9525">
            <a:noFill/>
            <a:miter lim="800000"/>
            <a:headEnd/>
            <a:tailEnd/>
          </a:ln>
          <a:effectLst/>
        </p:spPr>
        <p:txBody>
          <a:bodyPr anchor="b"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600" b="1" smtClean="0">
                <a:solidFill>
                  <a:schemeClr val="bg1"/>
                </a:solidFill>
              </a:rPr>
              <a:t>4 - </a:t>
            </a:r>
            <a:fld id="{50E9CC2E-FFB5-48CC-B6FD-3415F6F7B64C}" type="slidenum">
              <a:rPr lang="en-US" altLang="en-US" sz="1600" b="1" smtClean="0">
                <a:solidFill>
                  <a:schemeClr val="bg1"/>
                </a:solidFill>
              </a:rPr>
              <a:pPr eaLnBrk="1" hangingPunct="1">
                <a:defRPr/>
              </a:pPr>
              <a:t>‹#›</a:t>
            </a:fld>
            <a:endParaRPr lang="en-US" altLang="en-US" sz="1600" b="1" smtClean="0">
              <a:solidFill>
                <a:schemeClr val="bg1"/>
              </a:solidFill>
            </a:endParaRPr>
          </a:p>
        </p:txBody>
      </p:sp>
      <p:sp>
        <p:nvSpPr>
          <p:cNvPr id="1304583" name="Rectangle 7"/>
          <p:cNvSpPr>
            <a:spLocks noGrp="1" noChangeArrowheads="1"/>
          </p:cNvSpPr>
          <p:nvPr>
            <p:ph type="ctrTitle"/>
          </p:nvPr>
        </p:nvSpPr>
        <p:spPr>
          <a:xfrm>
            <a:off x="228600" y="1427163"/>
            <a:ext cx="8077200" cy="1609725"/>
          </a:xfrm>
        </p:spPr>
        <p:txBody>
          <a:bodyPr/>
          <a:lstStyle>
            <a:lvl1pPr>
              <a:defRPr sz="4000"/>
            </a:lvl1pPr>
          </a:lstStyle>
          <a:p>
            <a:r>
              <a:rPr lang="en-US"/>
              <a:t>Click to edit Master title style</a:t>
            </a:r>
          </a:p>
        </p:txBody>
      </p:sp>
      <p:sp>
        <p:nvSpPr>
          <p:cNvPr id="1304584"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en-US"/>
              <a:t>Click to edit Master subtitle style</a:t>
            </a:r>
          </a:p>
        </p:txBody>
      </p:sp>
      <p:sp>
        <p:nvSpPr>
          <p:cNvPr id="10" name="Date Placeholder 9"/>
          <p:cNvSpPr>
            <a:spLocks noGrp="1" noChangeArrowheads="1"/>
          </p:cNvSpPr>
          <p:nvPr>
            <p:ph type="dt" sz="half" idx="10"/>
          </p:nvPr>
        </p:nvSpPr>
        <p:spPr>
          <a:xfrm>
            <a:off x="457200" y="6248400"/>
            <a:ext cx="2133600" cy="471488"/>
          </a:xfrm>
        </p:spPr>
        <p:txBody>
          <a:bodyPr/>
          <a:lstStyle>
            <a:lvl1pPr>
              <a:defRPr/>
            </a:lvl1pPr>
          </a:lstStyle>
          <a:p>
            <a:pPr>
              <a:defRPr/>
            </a:pPr>
            <a:endParaRPr lang="en-US"/>
          </a:p>
        </p:txBody>
      </p:sp>
      <p:sp>
        <p:nvSpPr>
          <p:cNvPr id="11" name="Footer Placeholder 10"/>
          <p:cNvSpPr>
            <a:spLocks noGrp="1" noChangeArrowheads="1"/>
          </p:cNvSpPr>
          <p:nvPr>
            <p:ph type="ftr" sz="quarter" idx="11"/>
          </p:nvPr>
        </p:nvSpPr>
        <p:spPr>
          <a:xfrm>
            <a:off x="3124200" y="6253163"/>
            <a:ext cx="2895600" cy="457200"/>
          </a:xfrm>
        </p:spPr>
        <p:txBody>
          <a:bodyPr/>
          <a:lstStyle>
            <a:lvl1pPr>
              <a:defRPr/>
            </a:lvl1pPr>
          </a:lstStyle>
          <a:p>
            <a:pPr>
              <a:defRPr/>
            </a:pPr>
            <a:endParaRPr lang="en-US"/>
          </a:p>
        </p:txBody>
      </p:sp>
    </p:spTree>
    <p:extLst>
      <p:ext uri="{BB962C8B-B14F-4D97-AF65-F5344CB8AC3E}">
        <p14:creationId xmlns:p14="http://schemas.microsoft.com/office/powerpoint/2010/main" val="283629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4549701C-1F81-41E6-A49F-EAFB0A7D8A09}" type="slidenum">
              <a:rPr lang="en-US" altLang="en-US"/>
              <a:pPr>
                <a:defRPr/>
              </a:pPr>
              <a:t>‹#›</a:t>
            </a:fld>
            <a:endParaRPr lang="en-US" altLang="en-US"/>
          </a:p>
        </p:txBody>
      </p:sp>
    </p:spTree>
    <p:extLst>
      <p:ext uri="{BB962C8B-B14F-4D97-AF65-F5344CB8AC3E}">
        <p14:creationId xmlns:p14="http://schemas.microsoft.com/office/powerpoint/2010/main" val="319576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8588" y="228600"/>
            <a:ext cx="2093912"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5263" y="228600"/>
            <a:ext cx="6130925"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982CC528-13CA-4F24-AC73-B75E52817EBF}" type="slidenum">
              <a:rPr lang="en-US" altLang="en-US"/>
              <a:pPr>
                <a:defRPr/>
              </a:pPr>
              <a:t>‹#›</a:t>
            </a:fld>
            <a:endParaRPr lang="en-US" altLang="en-US"/>
          </a:p>
        </p:txBody>
      </p:sp>
    </p:spTree>
    <p:extLst>
      <p:ext uri="{BB962C8B-B14F-4D97-AF65-F5344CB8AC3E}">
        <p14:creationId xmlns:p14="http://schemas.microsoft.com/office/powerpoint/2010/main" val="189418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B5117612-7B10-46F9-AC49-75AF67B32CCB}" type="slidenum">
              <a:rPr lang="en-US" altLang="en-US"/>
              <a:pPr>
                <a:defRPr/>
              </a:pPr>
              <a:t>‹#›</a:t>
            </a:fld>
            <a:endParaRPr lang="en-US" altLang="en-US"/>
          </a:p>
        </p:txBody>
      </p:sp>
    </p:spTree>
    <p:extLst>
      <p:ext uri="{BB962C8B-B14F-4D97-AF65-F5344CB8AC3E}">
        <p14:creationId xmlns:p14="http://schemas.microsoft.com/office/powerpoint/2010/main" val="1716836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C2B1C466-7773-4172-967F-D6A0D0DBC3F2}" type="slidenum">
              <a:rPr lang="en-US" altLang="en-US"/>
              <a:pPr>
                <a:defRPr/>
              </a:pPr>
              <a:t>‹#›</a:t>
            </a:fld>
            <a:endParaRPr lang="en-US" altLang="en-US"/>
          </a:p>
        </p:txBody>
      </p:sp>
    </p:spTree>
    <p:extLst>
      <p:ext uri="{BB962C8B-B14F-4D97-AF65-F5344CB8AC3E}">
        <p14:creationId xmlns:p14="http://schemas.microsoft.com/office/powerpoint/2010/main" val="416631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100" y="1498600"/>
            <a:ext cx="3937000" cy="452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500" y="1498600"/>
            <a:ext cx="3937000" cy="452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5BC3E9BC-7B43-464D-A4BB-2CB0A8215ACF}" type="slidenum">
              <a:rPr lang="en-US" altLang="en-US"/>
              <a:pPr>
                <a:defRPr/>
              </a:pPr>
              <a:t>‹#›</a:t>
            </a:fld>
            <a:endParaRPr lang="en-US" altLang="en-US"/>
          </a:p>
        </p:txBody>
      </p:sp>
    </p:spTree>
    <p:extLst>
      <p:ext uri="{BB962C8B-B14F-4D97-AF65-F5344CB8AC3E}">
        <p14:creationId xmlns:p14="http://schemas.microsoft.com/office/powerpoint/2010/main" val="32233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7DF971A9-8010-4E6D-837C-5A194A5300B4}" type="slidenum">
              <a:rPr lang="en-US" altLang="en-US"/>
              <a:pPr>
                <a:defRPr/>
              </a:pPr>
              <a:t>‹#›</a:t>
            </a:fld>
            <a:endParaRPr lang="en-US" altLang="en-US"/>
          </a:p>
        </p:txBody>
      </p:sp>
    </p:spTree>
    <p:extLst>
      <p:ext uri="{BB962C8B-B14F-4D97-AF65-F5344CB8AC3E}">
        <p14:creationId xmlns:p14="http://schemas.microsoft.com/office/powerpoint/2010/main" val="99422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C60C5E9B-0458-4500-B9B0-97AD2B43AF3D}" type="slidenum">
              <a:rPr lang="en-US" altLang="en-US"/>
              <a:pPr>
                <a:defRPr/>
              </a:pPr>
              <a:t>‹#›</a:t>
            </a:fld>
            <a:endParaRPr lang="en-US" altLang="en-US"/>
          </a:p>
        </p:txBody>
      </p:sp>
    </p:spTree>
    <p:extLst>
      <p:ext uri="{BB962C8B-B14F-4D97-AF65-F5344CB8AC3E}">
        <p14:creationId xmlns:p14="http://schemas.microsoft.com/office/powerpoint/2010/main" val="277183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72828EAF-E2E1-4470-B4C5-3CEF6FB7C2BF}" type="slidenum">
              <a:rPr lang="en-US" altLang="en-US"/>
              <a:pPr>
                <a:defRPr/>
              </a:pPr>
              <a:t>‹#›</a:t>
            </a:fld>
            <a:endParaRPr lang="en-US" altLang="en-US"/>
          </a:p>
        </p:txBody>
      </p:sp>
    </p:spTree>
    <p:extLst>
      <p:ext uri="{BB962C8B-B14F-4D97-AF65-F5344CB8AC3E}">
        <p14:creationId xmlns:p14="http://schemas.microsoft.com/office/powerpoint/2010/main" val="160120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28275933-1172-450C-8446-A14220338606}" type="slidenum">
              <a:rPr lang="en-US" altLang="en-US"/>
              <a:pPr>
                <a:defRPr/>
              </a:pPr>
              <a:t>‹#›</a:t>
            </a:fld>
            <a:endParaRPr lang="en-US" altLang="en-US"/>
          </a:p>
        </p:txBody>
      </p:sp>
    </p:spTree>
    <p:extLst>
      <p:ext uri="{BB962C8B-B14F-4D97-AF65-F5344CB8AC3E}">
        <p14:creationId xmlns:p14="http://schemas.microsoft.com/office/powerpoint/2010/main" val="349052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700015BC-DFC7-4E74-B830-E48D7875CBE2}" type="slidenum">
              <a:rPr lang="en-US" altLang="en-US"/>
              <a:pPr>
                <a:defRPr/>
              </a:pPr>
              <a:t>‹#›</a:t>
            </a:fld>
            <a:endParaRPr lang="en-US" altLang="en-US"/>
          </a:p>
        </p:txBody>
      </p:sp>
    </p:spTree>
    <p:extLst>
      <p:ext uri="{BB962C8B-B14F-4D97-AF65-F5344CB8AC3E}">
        <p14:creationId xmlns:p14="http://schemas.microsoft.com/office/powerpoint/2010/main" val="209270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p:nvSpPr>
        <p:spPr bwMode="auto">
          <a:xfrm>
            <a:off x="317500" y="533400"/>
            <a:ext cx="8572500" cy="5981700"/>
          </a:xfrm>
          <a:prstGeom prst="roundRect">
            <a:avLst>
              <a:gd name="adj" fmla="val 13727"/>
            </a:avLst>
          </a:prstGeom>
          <a:noFill/>
          <a:ln w="50800">
            <a:solidFill>
              <a:srgbClr val="0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smtClean="0">
              <a:latin typeface="Times New Roman" panose="02020603050405020304" pitchFamily="18" charset="0"/>
            </a:endParaRPr>
          </a:p>
        </p:txBody>
      </p:sp>
      <p:sp>
        <p:nvSpPr>
          <p:cNvPr id="1027" name="AutoShape 4"/>
          <p:cNvSpPr>
            <a:spLocks noChangeArrowheads="1"/>
          </p:cNvSpPr>
          <p:nvPr/>
        </p:nvSpPr>
        <p:spPr bwMode="blackWhite">
          <a:xfrm>
            <a:off x="0" y="152400"/>
            <a:ext cx="8534400" cy="1219200"/>
          </a:xfrm>
          <a:custGeom>
            <a:avLst/>
            <a:gdLst>
              <a:gd name="T0" fmla="*/ 0 w 7000"/>
              <a:gd name="T1" fmla="*/ 0 h 1000"/>
              <a:gd name="T2" fmla="*/ 2147483646 w 7000"/>
              <a:gd name="T3" fmla="*/ 0 h 1000"/>
              <a:gd name="T4" fmla="*/ 2147483646 w 7000"/>
              <a:gd name="T5" fmla="*/ 2147483646 h 1000"/>
              <a:gd name="T6" fmla="*/ 2147483646 w 7000"/>
              <a:gd name="T7" fmla="*/ 2147483646 h 1000"/>
              <a:gd name="T8" fmla="*/ 0 w 7000"/>
              <a:gd name="T9" fmla="*/ 2147483646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8" name="Line 5"/>
          <p:cNvSpPr>
            <a:spLocks noChangeShapeType="1"/>
          </p:cNvSpPr>
          <p:nvPr/>
        </p:nvSpPr>
        <p:spPr bwMode="auto">
          <a:xfrm>
            <a:off x="0" y="1219200"/>
            <a:ext cx="80772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 name="Rectangle 6"/>
          <p:cNvSpPr>
            <a:spLocks noGrp="1" noChangeArrowheads="1"/>
          </p:cNvSpPr>
          <p:nvPr>
            <p:ph type="title"/>
          </p:nvPr>
        </p:nvSpPr>
        <p:spPr bwMode="auto">
          <a:xfrm>
            <a:off x="195263" y="2286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7"/>
          <p:cNvSpPr>
            <a:spLocks noGrp="1" noChangeArrowheads="1"/>
          </p:cNvSpPr>
          <p:nvPr>
            <p:ph type="body" idx="1"/>
          </p:nvPr>
        </p:nvSpPr>
        <p:spPr bwMode="auto">
          <a:xfrm>
            <a:off x="546100" y="1498600"/>
            <a:ext cx="8026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03560"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303561"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303562" name="Rectangle 10"/>
          <p:cNvSpPr>
            <a:spLocks noGrp="1" noChangeArrowheads="1"/>
          </p:cNvSpPr>
          <p:nvPr>
            <p:ph type="sldNum" sz="quarter" idx="4"/>
          </p:nvPr>
        </p:nvSpPr>
        <p:spPr bwMode="auto">
          <a:xfrm>
            <a:off x="68326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39C11410-4543-43BA-91BC-5287CC3C4DD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2"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Verdana" pitchFamily="34" charset="0"/>
        </a:defRPr>
      </a:lvl2pPr>
      <a:lvl3pPr algn="l" rtl="0" eaLnBrk="0" fontAlgn="base" hangingPunct="0">
        <a:spcBef>
          <a:spcPct val="0"/>
        </a:spcBef>
        <a:spcAft>
          <a:spcPct val="0"/>
        </a:spcAft>
        <a:defRPr sz="3600">
          <a:solidFill>
            <a:schemeClr val="tx2"/>
          </a:solidFill>
          <a:latin typeface="Verdana" pitchFamily="34" charset="0"/>
        </a:defRPr>
      </a:lvl3pPr>
      <a:lvl4pPr algn="l" rtl="0" eaLnBrk="0" fontAlgn="base" hangingPunct="0">
        <a:spcBef>
          <a:spcPct val="0"/>
        </a:spcBef>
        <a:spcAft>
          <a:spcPct val="0"/>
        </a:spcAft>
        <a:defRPr sz="3600">
          <a:solidFill>
            <a:schemeClr val="tx2"/>
          </a:solidFill>
          <a:latin typeface="Verdana" pitchFamily="34" charset="0"/>
        </a:defRPr>
      </a:lvl4pPr>
      <a:lvl5pPr algn="l" rtl="0" eaLnBrk="0" fontAlgn="base" hangingPunct="0">
        <a:spcBef>
          <a:spcPct val="0"/>
        </a:spcBef>
        <a:spcAft>
          <a:spcPct val="0"/>
        </a:spcAft>
        <a:defRPr sz="3600">
          <a:solidFill>
            <a:schemeClr val="tx2"/>
          </a:solidFill>
          <a:latin typeface="Verdana" pitchFamily="34" charset="0"/>
        </a:defRPr>
      </a:lvl5pPr>
      <a:lvl6pPr marL="457200" algn="l" rtl="0" fontAlgn="base">
        <a:spcBef>
          <a:spcPct val="0"/>
        </a:spcBef>
        <a:spcAft>
          <a:spcPct val="0"/>
        </a:spcAft>
        <a:defRPr sz="3600">
          <a:solidFill>
            <a:schemeClr val="tx2"/>
          </a:solidFill>
          <a:latin typeface="Verdana" pitchFamily="34" charset="0"/>
        </a:defRPr>
      </a:lvl6pPr>
      <a:lvl7pPr marL="914400" algn="l" rtl="0" fontAlgn="base">
        <a:spcBef>
          <a:spcPct val="0"/>
        </a:spcBef>
        <a:spcAft>
          <a:spcPct val="0"/>
        </a:spcAft>
        <a:defRPr sz="3600">
          <a:solidFill>
            <a:schemeClr val="tx2"/>
          </a:solidFill>
          <a:latin typeface="Verdana" pitchFamily="34" charset="0"/>
        </a:defRPr>
      </a:lvl7pPr>
      <a:lvl8pPr marL="1371600" algn="l" rtl="0" fontAlgn="base">
        <a:spcBef>
          <a:spcPct val="0"/>
        </a:spcBef>
        <a:spcAft>
          <a:spcPct val="0"/>
        </a:spcAft>
        <a:defRPr sz="3600">
          <a:solidFill>
            <a:schemeClr val="tx2"/>
          </a:solidFill>
          <a:latin typeface="Verdana" pitchFamily="34" charset="0"/>
        </a:defRPr>
      </a:lvl8pPr>
      <a:lvl9pPr marL="1828800" algn="l" rtl="0" fontAlgn="base">
        <a:spcBef>
          <a:spcPct val="0"/>
        </a:spcBef>
        <a:spcAft>
          <a:spcPct val="0"/>
        </a:spcAft>
        <a:defRPr sz="36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en-US" sz="3600" smtClean="0"/>
              <a:t>DSO-547: Spreadsheet-Based Business Modeling</a:t>
            </a:r>
          </a:p>
        </p:txBody>
      </p:sp>
      <p:sp>
        <p:nvSpPr>
          <p:cNvPr id="5123" name="Rectangle 3"/>
          <p:cNvSpPr>
            <a:spLocks noGrp="1" noChangeArrowheads="1"/>
          </p:cNvSpPr>
          <p:nvPr>
            <p:ph type="subTitle" idx="1"/>
          </p:nvPr>
        </p:nvSpPr>
        <p:spPr>
          <a:xfrm>
            <a:off x="1281113" y="3371850"/>
            <a:ext cx="6383337" cy="2055813"/>
          </a:xfrm>
        </p:spPr>
        <p:txBody>
          <a:bodyPr/>
          <a:lstStyle/>
          <a:p>
            <a:pPr marL="609600" indent="-609600" algn="ctr" eaLnBrk="1" hangingPunct="1"/>
            <a:r>
              <a:rPr lang="en-US" altLang="en-US" smtClean="0"/>
              <a:t>Simulation: Operations Models</a:t>
            </a:r>
          </a:p>
          <a:p>
            <a:pPr marL="609600" indent="-609600" algn="ctr" eaLnBrk="1" hangingPunct="1"/>
            <a:endParaRPr lang="en-US" altLang="en-US" smtClean="0"/>
          </a:p>
          <a:p>
            <a:pPr marL="609600" indent="-609600" algn="ctr" eaLnBrk="1" hangingPunct="1"/>
            <a:r>
              <a:rPr lang="en-US" altLang="en-US" smtClean="0"/>
              <a:t>Hiroshi Ochiumi</a:t>
            </a:r>
          </a:p>
          <a:p>
            <a:pPr marL="609600" indent="-609600" eaLnBrk="1" hangingPunct="1"/>
            <a:endParaRPr lang="en-US"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2800">
                <a:solidFill>
                  <a:schemeClr val="tx1"/>
                </a:solidFill>
                <a:latin typeface="Verdana" panose="020B0604030504040204" pitchFamily="34" charset="0"/>
              </a:defRPr>
            </a:lvl1pPr>
            <a:lvl2pPr marL="742950" indent="-285750">
              <a:spcBef>
                <a:spcPct val="20000"/>
              </a:spcBef>
              <a:buClr>
                <a:schemeClr val="accent1"/>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bg2"/>
              </a:buClr>
              <a:buSzPct val="65000"/>
              <a:buFont typeface="Wingdings" panose="05000000000000000000" pitchFamily="2" charset="2"/>
              <a:buChar char="l"/>
              <a:defRPr sz="20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DBE057F-CB4A-4486-A676-713DDAE8CD84}" type="slidenum">
              <a:rPr lang="en-US" altLang="en-US" sz="1200" smtClean="0">
                <a:latin typeface="Arial Black" panose="020B0A04020102020204" pitchFamily="34" charset="0"/>
              </a:rPr>
              <a:pPr>
                <a:spcBef>
                  <a:spcPct val="0"/>
                </a:spcBef>
                <a:buClrTx/>
                <a:buSzTx/>
                <a:buFontTx/>
                <a:buNone/>
              </a:pPr>
              <a:t>2</a:t>
            </a:fld>
            <a:endParaRPr lang="en-US" altLang="en-US" sz="1200" smtClean="0">
              <a:latin typeface="Arial Black" panose="020B0A04020102020204" pitchFamily="34" charset="0"/>
            </a:endParaRPr>
          </a:p>
        </p:txBody>
      </p:sp>
      <p:sp>
        <p:nvSpPr>
          <p:cNvPr id="7171" name="Rectangle 2"/>
          <p:cNvSpPr>
            <a:spLocks noGrp="1" noChangeArrowheads="1"/>
          </p:cNvSpPr>
          <p:nvPr>
            <p:ph type="title"/>
          </p:nvPr>
        </p:nvSpPr>
        <p:spPr/>
        <p:txBody>
          <a:bodyPr/>
          <a:lstStyle/>
          <a:p>
            <a:pPr eaLnBrk="1" hangingPunct="1"/>
            <a:r>
              <a:rPr lang="en-US" altLang="en-US" smtClean="0"/>
              <a:t>Example 1: A Newsvendor Problem</a:t>
            </a:r>
          </a:p>
        </p:txBody>
      </p:sp>
      <p:sp>
        <p:nvSpPr>
          <p:cNvPr id="7172" name="Rectangle 3"/>
          <p:cNvSpPr>
            <a:spLocks noGrp="1" noChangeArrowheads="1"/>
          </p:cNvSpPr>
          <p:nvPr>
            <p:ph type="body" idx="1"/>
          </p:nvPr>
        </p:nvSpPr>
        <p:spPr>
          <a:xfrm>
            <a:off x="568325" y="1581150"/>
            <a:ext cx="7967663" cy="5072063"/>
          </a:xfrm>
        </p:spPr>
        <p:txBody>
          <a:bodyPr/>
          <a:lstStyle/>
          <a:p>
            <a:pPr eaLnBrk="1" hangingPunct="1"/>
            <a:r>
              <a:rPr lang="en-US" altLang="en-US" sz="2400" smtClean="0"/>
              <a:t>Data:</a:t>
            </a:r>
          </a:p>
          <a:p>
            <a:pPr lvl="1" eaLnBrk="1" hangingPunct="1"/>
            <a:r>
              <a:rPr lang="en-US" altLang="en-US" smtClean="0"/>
              <a:t>Unit Price: $40</a:t>
            </a:r>
          </a:p>
          <a:p>
            <a:pPr lvl="1" eaLnBrk="1" hangingPunct="1"/>
            <a:r>
              <a:rPr lang="en-US" altLang="en-US" smtClean="0"/>
              <a:t>Unit Cost: $24</a:t>
            </a:r>
          </a:p>
          <a:p>
            <a:pPr lvl="1" eaLnBrk="1" hangingPunct="1"/>
            <a:r>
              <a:rPr lang="en-US" altLang="en-US" smtClean="0"/>
              <a:t>Fixed Cost: $400,000</a:t>
            </a:r>
          </a:p>
          <a:p>
            <a:pPr lvl="1" eaLnBrk="1" hangingPunct="1"/>
            <a:r>
              <a:rPr lang="en-US" altLang="en-US" smtClean="0"/>
              <a:t>Demand: 50,000</a:t>
            </a:r>
          </a:p>
          <a:p>
            <a:pPr lvl="1" eaLnBrk="1" hangingPunct="1"/>
            <a:r>
              <a:rPr lang="en-US" altLang="en-US" smtClean="0"/>
              <a:t>Quantity Produced: 40,000</a:t>
            </a:r>
          </a:p>
          <a:p>
            <a:pPr eaLnBrk="1" hangingPunct="1"/>
            <a:r>
              <a:rPr lang="en-US" altLang="en-US" sz="2400" smtClean="0"/>
              <a:t>What is the profit?</a:t>
            </a:r>
            <a:endParaRPr lang="en-US"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2800">
                <a:solidFill>
                  <a:schemeClr val="tx1"/>
                </a:solidFill>
                <a:latin typeface="Verdana" panose="020B0604030504040204" pitchFamily="34" charset="0"/>
              </a:defRPr>
            </a:lvl1pPr>
            <a:lvl2pPr marL="742950" indent="-285750">
              <a:spcBef>
                <a:spcPct val="20000"/>
              </a:spcBef>
              <a:buClr>
                <a:schemeClr val="accent1"/>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bg2"/>
              </a:buClr>
              <a:buSzPct val="65000"/>
              <a:buFont typeface="Wingdings" panose="05000000000000000000" pitchFamily="2" charset="2"/>
              <a:buChar char="l"/>
              <a:defRPr sz="20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705338C-468C-43BA-B6A0-46C76A9F1221}" type="slidenum">
              <a:rPr lang="en-US" altLang="en-US" sz="1200" smtClean="0">
                <a:latin typeface="Arial Black" panose="020B0A04020102020204" pitchFamily="34" charset="0"/>
              </a:rPr>
              <a:pPr>
                <a:spcBef>
                  <a:spcPct val="0"/>
                </a:spcBef>
                <a:buClrTx/>
                <a:buSzTx/>
                <a:buFontTx/>
                <a:buNone/>
              </a:pPr>
              <a:t>3</a:t>
            </a:fld>
            <a:endParaRPr lang="en-US" altLang="en-US" sz="1200" smtClean="0">
              <a:latin typeface="Arial Black" panose="020B0A04020102020204" pitchFamily="34" charset="0"/>
            </a:endParaRPr>
          </a:p>
        </p:txBody>
      </p:sp>
      <p:sp>
        <p:nvSpPr>
          <p:cNvPr id="8195" name="Rectangle 2"/>
          <p:cNvSpPr>
            <a:spLocks noGrp="1" noChangeArrowheads="1"/>
          </p:cNvSpPr>
          <p:nvPr>
            <p:ph type="title"/>
          </p:nvPr>
        </p:nvSpPr>
        <p:spPr/>
        <p:txBody>
          <a:bodyPr/>
          <a:lstStyle/>
          <a:p>
            <a:pPr eaLnBrk="1" hangingPunct="1"/>
            <a:r>
              <a:rPr lang="en-US" altLang="en-US" smtClean="0"/>
              <a:t>(Cont.)</a:t>
            </a:r>
          </a:p>
        </p:txBody>
      </p:sp>
      <p:sp>
        <p:nvSpPr>
          <p:cNvPr id="8196" name="Rectangle 3"/>
          <p:cNvSpPr>
            <a:spLocks noGrp="1" noChangeArrowheads="1"/>
          </p:cNvSpPr>
          <p:nvPr>
            <p:ph type="body" idx="1"/>
          </p:nvPr>
        </p:nvSpPr>
        <p:spPr>
          <a:xfrm>
            <a:off x="531813" y="1511300"/>
            <a:ext cx="8101012" cy="5072063"/>
          </a:xfrm>
        </p:spPr>
        <p:txBody>
          <a:bodyPr/>
          <a:lstStyle/>
          <a:p>
            <a:pPr eaLnBrk="1" hangingPunct="1"/>
            <a:r>
              <a:rPr lang="en-US" altLang="en-US" sz="2400" smtClean="0"/>
              <a:t>Uncertainties:</a:t>
            </a:r>
          </a:p>
          <a:p>
            <a:pPr lvl="1" eaLnBrk="1" hangingPunct="1"/>
            <a:r>
              <a:rPr lang="en-US" altLang="en-US" smtClean="0"/>
              <a:t>Unit Cost: </a:t>
            </a:r>
          </a:p>
          <a:p>
            <a:pPr lvl="1" eaLnBrk="1" hangingPunct="1">
              <a:buFont typeface="Wingdings" panose="05000000000000000000" pitchFamily="2" charset="2"/>
              <a:buNone/>
            </a:pPr>
            <a:r>
              <a:rPr lang="en-US" altLang="en-US" smtClean="0"/>
              <a:t>	$22, $23, $24, or $25, equally likely</a:t>
            </a:r>
          </a:p>
          <a:p>
            <a:pPr lvl="1" eaLnBrk="1" hangingPunct="1"/>
            <a:r>
              <a:rPr lang="en-US" altLang="en-US" smtClean="0"/>
              <a:t>Fixed Cost: </a:t>
            </a:r>
          </a:p>
          <a:p>
            <a:pPr lvl="1" eaLnBrk="1" hangingPunct="1">
              <a:buFont typeface="Wingdings" panose="05000000000000000000" pitchFamily="2" charset="2"/>
              <a:buNone/>
            </a:pPr>
            <a:r>
              <a:rPr lang="en-US" altLang="en-US" smtClean="0"/>
              <a:t>	$400,000 or $450,000, equally likely</a:t>
            </a:r>
          </a:p>
          <a:p>
            <a:pPr lvl="1" eaLnBrk="1" hangingPunct="1"/>
            <a:r>
              <a:rPr lang="en-US" altLang="en-US" smtClean="0"/>
              <a:t>Demand: </a:t>
            </a:r>
          </a:p>
          <a:p>
            <a:pPr lvl="1" eaLnBrk="1" hangingPunct="1">
              <a:buFont typeface="Wingdings" panose="05000000000000000000" pitchFamily="2" charset="2"/>
              <a:buNone/>
            </a:pPr>
            <a:r>
              <a:rPr lang="en-US" altLang="en-US" smtClean="0"/>
              <a:t>	Triangular distribution with min 40,000, most likely 50,000, max 60,000</a:t>
            </a:r>
          </a:p>
          <a:p>
            <a:pPr eaLnBrk="1" hangingPunct="1"/>
            <a:r>
              <a:rPr lang="en-US" altLang="en-US" sz="2400" smtClean="0"/>
              <a:t>What is the profit?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2800">
                <a:solidFill>
                  <a:schemeClr val="tx1"/>
                </a:solidFill>
                <a:latin typeface="Verdana" panose="020B0604030504040204" pitchFamily="34" charset="0"/>
              </a:defRPr>
            </a:lvl1pPr>
            <a:lvl2pPr marL="742950" indent="-285750">
              <a:spcBef>
                <a:spcPct val="20000"/>
              </a:spcBef>
              <a:buClr>
                <a:schemeClr val="accent1"/>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bg2"/>
              </a:buClr>
              <a:buSzPct val="65000"/>
              <a:buFont typeface="Wingdings" panose="05000000000000000000" pitchFamily="2" charset="2"/>
              <a:buChar char="l"/>
              <a:defRPr sz="20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9CB8E0F-DD29-4F32-B4F0-6B9D781927BF}" type="slidenum">
              <a:rPr lang="en-US" altLang="en-US" sz="1200" smtClean="0">
                <a:latin typeface="Arial Black" panose="020B0A04020102020204" pitchFamily="34" charset="0"/>
              </a:rPr>
              <a:pPr>
                <a:spcBef>
                  <a:spcPct val="0"/>
                </a:spcBef>
                <a:buClrTx/>
                <a:buSzTx/>
                <a:buFontTx/>
                <a:buNone/>
              </a:pPr>
              <a:t>4</a:t>
            </a:fld>
            <a:endParaRPr lang="en-US" altLang="en-US" sz="1200" smtClean="0">
              <a:latin typeface="Arial Black" panose="020B0A04020102020204" pitchFamily="34" charset="0"/>
            </a:endParaRPr>
          </a:p>
        </p:txBody>
      </p:sp>
      <p:sp>
        <p:nvSpPr>
          <p:cNvPr id="9219" name="Rectangle 2"/>
          <p:cNvSpPr>
            <a:spLocks noGrp="1" noChangeArrowheads="1"/>
          </p:cNvSpPr>
          <p:nvPr>
            <p:ph type="title"/>
          </p:nvPr>
        </p:nvSpPr>
        <p:spPr>
          <a:xfrm>
            <a:off x="211138" y="114300"/>
            <a:ext cx="7929562" cy="1143000"/>
          </a:xfrm>
        </p:spPr>
        <p:txBody>
          <a:bodyPr/>
          <a:lstStyle/>
          <a:p>
            <a:pPr eaLnBrk="1" hangingPunct="1"/>
            <a:r>
              <a:rPr lang="en-US" altLang="en-US" sz="3200" smtClean="0">
                <a:solidFill>
                  <a:schemeClr val="bg1"/>
                </a:solidFill>
              </a:rPr>
              <a:t>Example 2: Hastings Sportswear –A Newsvendor Problem </a:t>
            </a:r>
          </a:p>
        </p:txBody>
      </p:sp>
      <p:sp>
        <p:nvSpPr>
          <p:cNvPr id="9220" name="Rectangle 3"/>
          <p:cNvSpPr>
            <a:spLocks noGrp="1" noChangeArrowheads="1"/>
          </p:cNvSpPr>
          <p:nvPr>
            <p:ph type="body" idx="1"/>
          </p:nvPr>
        </p:nvSpPr>
        <p:spPr>
          <a:xfrm>
            <a:off x="565150" y="1630363"/>
            <a:ext cx="8026400" cy="4521200"/>
          </a:xfrm>
        </p:spPr>
        <p:txBody>
          <a:bodyPr/>
          <a:lstStyle/>
          <a:p>
            <a:pPr eaLnBrk="1" hangingPunct="1"/>
            <a:r>
              <a:rPr lang="en-US" altLang="en-US" sz="2000" smtClean="0"/>
              <a:t>In November, Jeff Hastings of the fashion skiwear manufacturer Hastings Sportswear, Inc., faces the task of committing to specific production quantities for each skiwear item the company will offer in the coming year's line. </a:t>
            </a:r>
          </a:p>
          <a:p>
            <a:pPr eaLnBrk="1" hangingPunct="1"/>
            <a:r>
              <a:rPr lang="en-US" altLang="en-US" sz="2000" smtClean="0"/>
              <a:t>Commitments are needed immediately, in order to reserve space in production facilities located throughout Asia. Actual demand for these products will not become known for at least six months. In fact, demand for the current year's line is only beginning to become available.</a:t>
            </a:r>
            <a:endParaRPr lang="en-US" altLang="zh-CN" sz="2000" smtClean="0">
              <a:ea typeface="SimSun" panose="02010600030101010101" pitchFamily="2" charset="-122"/>
            </a:endParaRPr>
          </a:p>
          <a:p>
            <a:pPr eaLnBrk="1" hangingPunct="1"/>
            <a:r>
              <a:rPr lang="en-US" altLang="zh-CN" sz="2000" smtClean="0">
                <a:ea typeface="SimSun" panose="02010600030101010101" pitchFamily="2" charset="-122"/>
              </a:rPr>
              <a:t>In an initial experiment, Jeff has asked six of his most knowledgeable people to make forecasts of demand for the various models of parkas</a:t>
            </a:r>
            <a:r>
              <a:rPr lang="en-US" altLang="zh-CN" sz="1600" smtClean="0">
                <a:ea typeface="SimSun" panose="02010600030101010101" pitchFamily="2" charset="-122"/>
              </a:rPr>
              <a:t>. </a:t>
            </a:r>
            <a:endParaRPr lang="en-US" altLang="en-US" sz="16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2800">
                <a:solidFill>
                  <a:schemeClr val="tx1"/>
                </a:solidFill>
                <a:latin typeface="Verdana" panose="020B0604030504040204" pitchFamily="34" charset="0"/>
              </a:defRPr>
            </a:lvl1pPr>
            <a:lvl2pPr marL="742950" indent="-285750">
              <a:spcBef>
                <a:spcPct val="20000"/>
              </a:spcBef>
              <a:buClr>
                <a:schemeClr val="accent1"/>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bg2"/>
              </a:buClr>
              <a:buSzPct val="65000"/>
              <a:buFont typeface="Wingdings" panose="05000000000000000000" pitchFamily="2" charset="2"/>
              <a:buChar char="l"/>
              <a:defRPr sz="20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5357EEF-2DC3-4F05-8F0C-45AD8AD61ABD}" type="slidenum">
              <a:rPr lang="en-US" altLang="en-US" sz="1200" smtClean="0">
                <a:latin typeface="Arial Black" panose="020B0A04020102020204" pitchFamily="34" charset="0"/>
              </a:rPr>
              <a:pPr>
                <a:spcBef>
                  <a:spcPct val="0"/>
                </a:spcBef>
                <a:buClrTx/>
                <a:buSzTx/>
                <a:buFontTx/>
                <a:buNone/>
              </a:pPr>
              <a:t>5</a:t>
            </a:fld>
            <a:endParaRPr lang="en-US" altLang="en-US" sz="1200" smtClean="0">
              <a:latin typeface="Arial Black" panose="020B0A04020102020204" pitchFamily="34" charset="0"/>
            </a:endParaRPr>
          </a:p>
        </p:txBody>
      </p:sp>
      <p:sp>
        <p:nvSpPr>
          <p:cNvPr id="10243" name="Rectangle 2"/>
          <p:cNvSpPr>
            <a:spLocks noGrp="1" noChangeArrowheads="1"/>
          </p:cNvSpPr>
          <p:nvPr>
            <p:ph type="title"/>
          </p:nvPr>
        </p:nvSpPr>
        <p:spPr/>
        <p:txBody>
          <a:bodyPr/>
          <a:lstStyle/>
          <a:p>
            <a:pPr eaLnBrk="1" hangingPunct="1"/>
            <a:r>
              <a:rPr lang="en-US" altLang="en-US" smtClean="0"/>
              <a:t>(Cont.)</a:t>
            </a:r>
          </a:p>
        </p:txBody>
      </p:sp>
      <p:sp>
        <p:nvSpPr>
          <p:cNvPr id="10244" name="Rectangle 3"/>
          <p:cNvSpPr>
            <a:spLocks noGrp="1" noChangeArrowheads="1"/>
          </p:cNvSpPr>
          <p:nvPr>
            <p:ph type="body" idx="1"/>
          </p:nvPr>
        </p:nvSpPr>
        <p:spPr>
          <a:xfrm>
            <a:off x="442913" y="1498600"/>
            <a:ext cx="8120062" cy="4895850"/>
          </a:xfrm>
        </p:spPr>
        <p:txBody>
          <a:bodyPr/>
          <a:lstStyle/>
          <a:p>
            <a:pPr eaLnBrk="1" hangingPunct="1">
              <a:tabLst>
                <a:tab pos="3544888" algn="r"/>
              </a:tabLst>
            </a:pPr>
            <a:r>
              <a:rPr lang="en-US" altLang="zh-CN" sz="2400" smtClean="0">
                <a:ea typeface="SimSun" panose="02010600030101010101" pitchFamily="2" charset="-122"/>
              </a:rPr>
              <a:t>Six forecasts of demand for one product:</a:t>
            </a:r>
          </a:p>
          <a:p>
            <a:pPr eaLnBrk="1" hangingPunct="1">
              <a:lnSpc>
                <a:spcPct val="80000"/>
              </a:lnSpc>
              <a:buFont typeface="Wingdings" panose="05000000000000000000" pitchFamily="2" charset="2"/>
              <a:buNone/>
              <a:tabLst>
                <a:tab pos="3544888" algn="r"/>
              </a:tabLst>
            </a:pPr>
            <a:endParaRPr lang="en-US" altLang="en-US" sz="2400" smtClean="0"/>
          </a:p>
          <a:p>
            <a:pPr eaLnBrk="1" hangingPunct="1">
              <a:buFont typeface="Wingdings" panose="05000000000000000000" pitchFamily="2" charset="2"/>
              <a:buNone/>
              <a:tabLst>
                <a:tab pos="3544888" algn="r"/>
              </a:tabLst>
            </a:pPr>
            <a:r>
              <a:rPr lang="en-US" altLang="en-US" sz="2400" smtClean="0"/>
              <a:t>	</a:t>
            </a:r>
          </a:p>
          <a:p>
            <a:pPr eaLnBrk="1" hangingPunct="1">
              <a:buFont typeface="Wingdings" panose="05000000000000000000" pitchFamily="2" charset="2"/>
              <a:buNone/>
              <a:tabLst>
                <a:tab pos="3544888" algn="r"/>
              </a:tabLst>
            </a:pPr>
            <a:endParaRPr lang="en-US" altLang="zh-CN" sz="2400" smtClean="0">
              <a:ea typeface="SimSun" panose="02010600030101010101" pitchFamily="2" charset="-122"/>
            </a:endParaRPr>
          </a:p>
          <a:p>
            <a:pPr eaLnBrk="1" hangingPunct="1">
              <a:lnSpc>
                <a:spcPct val="80000"/>
              </a:lnSpc>
              <a:tabLst>
                <a:tab pos="3544888" algn="r"/>
              </a:tabLst>
            </a:pPr>
            <a:r>
              <a:rPr lang="en-US" altLang="zh-CN" sz="2400" smtClean="0">
                <a:ea typeface="SimSun" panose="02010600030101010101" pitchFamily="2" charset="-122"/>
              </a:rPr>
              <a:t>Actual std. dev. ≈ 2 × Std. dev. in the forecasts</a:t>
            </a:r>
          </a:p>
          <a:p>
            <a:pPr eaLnBrk="1" hangingPunct="1">
              <a:tabLst>
                <a:tab pos="3544888" algn="r"/>
              </a:tabLst>
            </a:pPr>
            <a:r>
              <a:rPr lang="en-US" altLang="en-US" sz="2400" smtClean="0"/>
              <a:t>Wholesale price $110</a:t>
            </a:r>
          </a:p>
          <a:p>
            <a:pPr eaLnBrk="1" hangingPunct="1">
              <a:tabLst>
                <a:tab pos="3544888" algn="r"/>
              </a:tabLst>
            </a:pPr>
            <a:r>
              <a:rPr lang="en-US" altLang="en-US" sz="2400" smtClean="0"/>
              <a:t>Production costs ≈ 75% of Wholesale Price</a:t>
            </a:r>
          </a:p>
          <a:p>
            <a:pPr eaLnBrk="1" hangingPunct="1">
              <a:tabLst>
                <a:tab pos="3544888" algn="r"/>
              </a:tabLst>
            </a:pPr>
            <a:r>
              <a:rPr lang="en-US" altLang="en-US" sz="2400" smtClean="0"/>
              <a:t>Unsold parkas salvage value ≈ 8% of Wholesale Price.</a:t>
            </a:r>
          </a:p>
          <a:p>
            <a:pPr eaLnBrk="1" hangingPunct="1">
              <a:tabLst>
                <a:tab pos="3544888" algn="r"/>
              </a:tabLst>
            </a:pPr>
            <a:r>
              <a:rPr lang="en-US" altLang="en-US" sz="2400" i="1" smtClean="0"/>
              <a:t>How many should be ordered for this model of parka?</a:t>
            </a:r>
            <a:endParaRPr lang="en-US" altLang="en-US" sz="1800" smtClean="0"/>
          </a:p>
        </p:txBody>
      </p:sp>
      <p:graphicFrame>
        <p:nvGraphicFramePr>
          <p:cNvPr id="1326084" name="Group 4"/>
          <p:cNvGraphicFramePr>
            <a:graphicFrameLocks noGrp="1"/>
          </p:cNvGraphicFramePr>
          <p:nvPr/>
        </p:nvGraphicFramePr>
        <p:xfrm>
          <a:off x="825500" y="2076450"/>
          <a:ext cx="7788275" cy="815976"/>
        </p:xfrm>
        <a:graphic>
          <a:graphicData uri="http://schemas.openxmlformats.org/drawingml/2006/table">
            <a:tbl>
              <a:tblPr/>
              <a:tblGrid>
                <a:gridCol w="925513">
                  <a:extLst>
                    <a:ext uri="{9D8B030D-6E8A-4147-A177-3AD203B41FA5}">
                      <a16:colId xmlns="" xmlns:a16="http://schemas.microsoft.com/office/drawing/2014/main" val="20000"/>
                    </a:ext>
                  </a:extLst>
                </a:gridCol>
                <a:gridCol w="928687">
                  <a:extLst>
                    <a:ext uri="{9D8B030D-6E8A-4147-A177-3AD203B41FA5}">
                      <a16:colId xmlns="" xmlns:a16="http://schemas.microsoft.com/office/drawing/2014/main" val="20001"/>
                    </a:ext>
                  </a:extLst>
                </a:gridCol>
                <a:gridCol w="927100">
                  <a:extLst>
                    <a:ext uri="{9D8B030D-6E8A-4147-A177-3AD203B41FA5}">
                      <a16:colId xmlns="" xmlns:a16="http://schemas.microsoft.com/office/drawing/2014/main" val="20002"/>
                    </a:ext>
                  </a:extLst>
                </a:gridCol>
                <a:gridCol w="925513">
                  <a:extLst>
                    <a:ext uri="{9D8B030D-6E8A-4147-A177-3AD203B41FA5}">
                      <a16:colId xmlns="" xmlns:a16="http://schemas.microsoft.com/office/drawing/2014/main" val="20003"/>
                    </a:ext>
                  </a:extLst>
                </a:gridCol>
                <a:gridCol w="925512">
                  <a:extLst>
                    <a:ext uri="{9D8B030D-6E8A-4147-A177-3AD203B41FA5}">
                      <a16:colId xmlns="" xmlns:a16="http://schemas.microsoft.com/office/drawing/2014/main" val="20004"/>
                    </a:ext>
                  </a:extLst>
                </a:gridCol>
                <a:gridCol w="928688">
                  <a:extLst>
                    <a:ext uri="{9D8B030D-6E8A-4147-A177-3AD203B41FA5}">
                      <a16:colId xmlns="" xmlns:a16="http://schemas.microsoft.com/office/drawing/2014/main" val="20005"/>
                    </a:ext>
                  </a:extLst>
                </a:gridCol>
                <a:gridCol w="927100">
                  <a:extLst>
                    <a:ext uri="{9D8B030D-6E8A-4147-A177-3AD203B41FA5}">
                      <a16:colId xmlns="" xmlns:a16="http://schemas.microsoft.com/office/drawing/2014/main" val="20006"/>
                    </a:ext>
                  </a:extLst>
                </a:gridCol>
                <a:gridCol w="1300162">
                  <a:extLst>
                    <a:ext uri="{9D8B030D-6E8A-4147-A177-3AD203B41FA5}">
                      <a16:colId xmlns="" xmlns:a16="http://schemas.microsoft.com/office/drawing/2014/main" val="20007"/>
                    </a:ext>
                  </a:extLst>
                </a:gridCol>
              </a:tblGrid>
              <a:tr h="4079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Avg</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Std Dev</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7988">
                <a:tc>
                  <a:txBody>
                    <a:bodyPr/>
                    <a:lstStyle/>
                    <a:p>
                      <a:pPr marL="0" marR="0" lvl="0" indent="0" algn="ctr" defTabSz="914400" rtl="0" eaLnBrk="1" fontAlgn="base" latinLnBrk="0" hangingPunct="1">
                        <a:lnSpc>
                          <a:spcPct val="8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900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1,000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900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1,300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800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1,200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1,017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194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2800">
                <a:solidFill>
                  <a:schemeClr val="tx1"/>
                </a:solidFill>
                <a:latin typeface="Verdana" panose="020B0604030504040204" pitchFamily="34" charset="0"/>
              </a:defRPr>
            </a:lvl1pPr>
            <a:lvl2pPr marL="742950" indent="-285750">
              <a:spcBef>
                <a:spcPct val="20000"/>
              </a:spcBef>
              <a:buClr>
                <a:schemeClr val="accent1"/>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bg2"/>
              </a:buClr>
              <a:buSzPct val="65000"/>
              <a:buFont typeface="Wingdings" panose="05000000000000000000" pitchFamily="2" charset="2"/>
              <a:buChar char="l"/>
              <a:defRPr sz="20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8F693DA-11AA-4AC5-ABD0-B146DEA243EE}" type="slidenum">
              <a:rPr lang="en-US" altLang="en-US" sz="1200" smtClean="0">
                <a:latin typeface="Arial Black" panose="020B0A04020102020204" pitchFamily="34" charset="0"/>
              </a:rPr>
              <a:pPr>
                <a:spcBef>
                  <a:spcPct val="0"/>
                </a:spcBef>
                <a:buClrTx/>
                <a:buSzTx/>
                <a:buFontTx/>
                <a:buNone/>
              </a:pPr>
              <a:t>6</a:t>
            </a:fld>
            <a:endParaRPr lang="en-US" altLang="en-US" sz="1200" smtClean="0">
              <a:latin typeface="Arial Black" panose="020B0A040201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smtClean="0"/>
              <a:t>Model</a:t>
            </a:r>
          </a:p>
        </p:txBody>
      </p:sp>
      <p:pic>
        <p:nvPicPr>
          <p:cNvPr id="1126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63688" y="1384300"/>
            <a:ext cx="5686425" cy="5064125"/>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2800">
                <a:solidFill>
                  <a:schemeClr val="tx1"/>
                </a:solidFill>
                <a:latin typeface="Verdana" panose="020B0604030504040204" pitchFamily="34" charset="0"/>
              </a:defRPr>
            </a:lvl1pPr>
            <a:lvl2pPr marL="742950" indent="-285750">
              <a:spcBef>
                <a:spcPct val="20000"/>
              </a:spcBef>
              <a:buClr>
                <a:schemeClr val="accent1"/>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bg2"/>
              </a:buClr>
              <a:buSzPct val="65000"/>
              <a:buFont typeface="Wingdings" panose="05000000000000000000" pitchFamily="2" charset="2"/>
              <a:buChar char="l"/>
              <a:defRPr sz="20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9FC8433-94CA-4832-8C1F-D3F95EF7F721}" type="slidenum">
              <a:rPr lang="en-US" altLang="en-US" sz="1200" smtClean="0">
                <a:latin typeface="Arial Black" panose="020B0A04020102020204" pitchFamily="34" charset="0"/>
              </a:rPr>
              <a:pPr>
                <a:spcBef>
                  <a:spcPct val="0"/>
                </a:spcBef>
                <a:buClrTx/>
                <a:buSzTx/>
                <a:buFontTx/>
                <a:buNone/>
              </a:pPr>
              <a:t>7</a:t>
            </a:fld>
            <a:endParaRPr lang="en-US" altLang="en-US" sz="1200" smtClean="0">
              <a:latin typeface="Arial Black" panose="020B0A04020102020204" pitchFamily="34" charset="0"/>
            </a:endParaRPr>
          </a:p>
        </p:txBody>
      </p:sp>
      <p:sp>
        <p:nvSpPr>
          <p:cNvPr id="12291" name="Rectangle 2"/>
          <p:cNvSpPr>
            <a:spLocks noGrp="1" noChangeArrowheads="1"/>
          </p:cNvSpPr>
          <p:nvPr>
            <p:ph type="title"/>
          </p:nvPr>
        </p:nvSpPr>
        <p:spPr/>
        <p:txBody>
          <a:bodyPr/>
          <a:lstStyle/>
          <a:p>
            <a:pPr eaLnBrk="1" hangingPunct="1"/>
            <a:r>
              <a:rPr lang="en-US" altLang="en-US" smtClean="0"/>
              <a:t>Example 3: Bidding for a Contract</a:t>
            </a:r>
          </a:p>
        </p:txBody>
      </p:sp>
      <p:sp>
        <p:nvSpPr>
          <p:cNvPr id="12292" name="Rectangle 3"/>
          <p:cNvSpPr>
            <a:spLocks noGrp="1" noChangeArrowheads="1"/>
          </p:cNvSpPr>
          <p:nvPr>
            <p:ph type="body" idx="1"/>
          </p:nvPr>
        </p:nvSpPr>
        <p:spPr>
          <a:xfrm>
            <a:off x="585788" y="1608138"/>
            <a:ext cx="7958137" cy="3975100"/>
          </a:xfrm>
        </p:spPr>
        <p:txBody>
          <a:bodyPr/>
          <a:lstStyle/>
          <a:p>
            <a:pPr eaLnBrk="1" hangingPunct="1"/>
            <a:r>
              <a:rPr lang="en-US" altLang="en-US" sz="2400" smtClean="0"/>
              <a:t>The Miller Construction Company is trying to decide whether to make a bid on a construction project. </a:t>
            </a:r>
          </a:p>
          <a:p>
            <a:pPr eaLnBrk="1" hangingPunct="1"/>
            <a:r>
              <a:rPr lang="en-US" altLang="en-US" sz="2400" smtClean="0"/>
              <a:t>It will cost the company $10,000 to complete the project (if it wins), and $350 to prepare a bid. </a:t>
            </a:r>
          </a:p>
          <a:p>
            <a:pPr eaLnBrk="1" hangingPunct="1"/>
            <a:r>
              <a:rPr lang="en-US" altLang="en-US" sz="2400" smtClean="0"/>
              <a:t>Four potential competitors against Miller</a:t>
            </a:r>
          </a:p>
          <a:p>
            <a:pPr eaLnBrk="1" hangingPunct="1"/>
            <a:r>
              <a:rPr lang="en-US" altLang="en-US" sz="2400" smtClean="0"/>
              <a:t>The lowest bid will win the contract, and the winner will then be given the winning bid amount to complete the project.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2800">
                <a:solidFill>
                  <a:schemeClr val="tx1"/>
                </a:solidFill>
                <a:latin typeface="Verdana" panose="020B0604030504040204" pitchFamily="34" charset="0"/>
              </a:defRPr>
            </a:lvl1pPr>
            <a:lvl2pPr marL="742950" indent="-285750">
              <a:spcBef>
                <a:spcPct val="20000"/>
              </a:spcBef>
              <a:buClr>
                <a:schemeClr val="accent1"/>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bg2"/>
              </a:buClr>
              <a:buSzPct val="65000"/>
              <a:buFont typeface="Wingdings" panose="05000000000000000000" pitchFamily="2" charset="2"/>
              <a:buChar char="l"/>
              <a:defRPr sz="20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D795CFB1-FFE3-4F23-AC74-FDCCD4353378}" type="slidenum">
              <a:rPr lang="en-US" altLang="en-US" sz="1200" smtClean="0">
                <a:latin typeface="Arial Black" panose="020B0A04020102020204" pitchFamily="34" charset="0"/>
              </a:rPr>
              <a:pPr>
                <a:spcBef>
                  <a:spcPct val="0"/>
                </a:spcBef>
                <a:buClrTx/>
                <a:buSzTx/>
                <a:buFontTx/>
                <a:buNone/>
              </a:pPr>
              <a:t>8</a:t>
            </a:fld>
            <a:endParaRPr lang="en-US" altLang="en-US" sz="1200" smtClean="0">
              <a:latin typeface="Arial Black" panose="020B0A04020102020204" pitchFamily="34" charset="0"/>
            </a:endParaRPr>
          </a:p>
        </p:txBody>
      </p:sp>
      <p:sp>
        <p:nvSpPr>
          <p:cNvPr id="13315" name="Rectangle 2"/>
          <p:cNvSpPr>
            <a:spLocks noGrp="1" noChangeArrowheads="1"/>
          </p:cNvSpPr>
          <p:nvPr>
            <p:ph type="title"/>
          </p:nvPr>
        </p:nvSpPr>
        <p:spPr/>
        <p:txBody>
          <a:bodyPr/>
          <a:lstStyle/>
          <a:p>
            <a:pPr eaLnBrk="1" hangingPunct="1"/>
            <a:r>
              <a:rPr lang="en-US" altLang="en-US" smtClean="0"/>
              <a:t>(Cont.)</a:t>
            </a:r>
          </a:p>
        </p:txBody>
      </p:sp>
      <p:sp>
        <p:nvSpPr>
          <p:cNvPr id="13316" name="Rectangle 3"/>
          <p:cNvSpPr>
            <a:spLocks noGrp="1" noChangeArrowheads="1"/>
          </p:cNvSpPr>
          <p:nvPr>
            <p:ph type="body" idx="1"/>
          </p:nvPr>
        </p:nvSpPr>
        <p:spPr>
          <a:xfrm>
            <a:off x="688975" y="1766888"/>
            <a:ext cx="8023225" cy="4330700"/>
          </a:xfrm>
        </p:spPr>
        <p:txBody>
          <a:bodyPr/>
          <a:lstStyle/>
          <a:p>
            <a:pPr eaLnBrk="1" hangingPunct="1"/>
            <a:r>
              <a:rPr lang="en-US" altLang="en-US" sz="2400" smtClean="0"/>
              <a:t>Each competitor's bid will be a multiple of Miller's cost to complete the project, where this multiple has a triangular distribution with minimum, most likely, and maximum values 0.9, 1.3, and 2.5.</a:t>
            </a:r>
          </a:p>
          <a:p>
            <a:pPr lvl="1" eaLnBrk="1" hangingPunct="1"/>
            <a:r>
              <a:rPr lang="en-US" altLang="en-US" smtClean="0"/>
              <a:t>These bids are independent</a:t>
            </a:r>
          </a:p>
          <a:p>
            <a:pPr eaLnBrk="1" hangingPunct="1"/>
            <a:r>
              <a:rPr lang="en-US" altLang="en-US" sz="2400" i="1" smtClean="0"/>
              <a:t>What is Miller’s optimal bid to maximize its expected profit? </a:t>
            </a:r>
          </a:p>
          <a:p>
            <a:pPr lvl="1" eaLnBrk="1" hangingPunct="1"/>
            <a:r>
              <a:rPr lang="en-US" altLang="en-US" smtClean="0"/>
              <a:t>Assume the bid is a multiple of $500 in the range from $10,500 to $15,000</a:t>
            </a:r>
          </a:p>
        </p:txBody>
      </p:sp>
    </p:spTree>
  </p:cSld>
  <p:clrMapOvr>
    <a:masterClrMapping/>
  </p:clrMapOvr>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Radial</Template>
  <TotalTime>2530</TotalTime>
  <Pages>11</Pages>
  <Words>369</Words>
  <Application>Microsoft Office PowerPoint</Application>
  <PresentationFormat>On-screen Show (4:3)</PresentationFormat>
  <Paragraphs>69</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SimSun</vt:lpstr>
      <vt:lpstr>Arial</vt:lpstr>
      <vt:lpstr>Arial Black</vt:lpstr>
      <vt:lpstr>Times New Roman</vt:lpstr>
      <vt:lpstr>Verdana</vt:lpstr>
      <vt:lpstr>Wingdings</vt:lpstr>
      <vt:lpstr>Radial</vt:lpstr>
      <vt:lpstr>DSO-547: Spreadsheet-Based Business Modeling</vt:lpstr>
      <vt:lpstr>Example 1: A Newsvendor Problem</vt:lpstr>
      <vt:lpstr>(Cont.)</vt:lpstr>
      <vt:lpstr>Example 2: Hastings Sportswear –A Newsvendor Problem </vt:lpstr>
      <vt:lpstr>(Cont.)</vt:lpstr>
      <vt:lpstr>Model</vt:lpstr>
      <vt:lpstr>Example 3: Bidding for a Contract</vt:lpstr>
      <vt:lpstr>(Cont.)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IOM-547: Spreadsheet-Based Business Modeling</dc:title>
  <dc:subject/>
  <dc:creator>Ochiumi, Hiroshi</dc:creator>
  <cp:keywords/>
  <dc:description/>
  <cp:lastModifiedBy>Ochiumi, Hiroshi</cp:lastModifiedBy>
  <cp:revision>374</cp:revision>
  <cp:lastPrinted>2001-03-15T14:22:47Z</cp:lastPrinted>
  <dcterms:created xsi:type="dcterms:W3CDTF">1997-08-21T21:46:56Z</dcterms:created>
  <dcterms:modified xsi:type="dcterms:W3CDTF">2019-11-13T19:52:25Z</dcterms:modified>
</cp:coreProperties>
</file>