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5"/>
  </p:notesMasterIdLst>
  <p:handoutMasterIdLst>
    <p:handoutMasterId r:id="rId6"/>
  </p:handoutMasterIdLst>
  <p:sldIdLst>
    <p:sldId id="425" r:id="rId2"/>
    <p:sldId id="426" r:id="rId3"/>
    <p:sldId id="427" r:id="rId4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FAF"/>
    <a:srgbClr val="9EE2FA"/>
    <a:srgbClr val="000000"/>
    <a:srgbClr val="C59039"/>
    <a:srgbClr val="4ACE30"/>
    <a:srgbClr val="D6D1EF"/>
    <a:srgbClr val="DFCDF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14" autoAdjust="0"/>
  </p:normalViewPr>
  <p:slideViewPr>
    <p:cSldViewPr snapToGrid="0">
      <p:cViewPr varScale="1">
        <p:scale>
          <a:sx n="94" d="100"/>
          <a:sy n="94" d="100"/>
        </p:scale>
        <p:origin x="84" y="1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84" y="-6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183313" y="7488238"/>
            <a:ext cx="5349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4099" name="Rectangle 6"/>
          <p:cNvSpPr>
            <a:spLocks noChangeArrowheads="1"/>
          </p:cNvSpPr>
          <p:nvPr/>
        </p:nvSpPr>
        <p:spPr bwMode="auto">
          <a:xfrm>
            <a:off x="152400" y="1524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1100" y="709613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22775"/>
            <a:ext cx="5159375" cy="416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211" tIns="44812" rIns="91211" bIns="44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8761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15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5087 w 4917"/>
                <a:gd name="T3" fmla="*/ 0 h 1000"/>
                <a:gd name="T4" fmla="*/ 5664 w 4917"/>
                <a:gd name="T5" fmla="*/ 576 h 1000"/>
                <a:gd name="T6" fmla="*/ 5088 w 4917"/>
                <a:gd name="T7" fmla="*/ 1152 h 1000"/>
                <a:gd name="T8" fmla="*/ 0 w 4917"/>
                <a:gd name="T9" fmla="*/ 115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324600"/>
            <a:ext cx="982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b="1" smtClean="0">
                <a:solidFill>
                  <a:schemeClr val="bg1"/>
                </a:solidFill>
              </a:rPr>
              <a:t>4 - </a:t>
            </a:r>
            <a:fld id="{52A383CD-6887-4AF6-8C22-5EC35EF716D7}" type="slidenum">
              <a:rPr lang="en-US" altLang="en-US" sz="16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en-US" sz="1600" b="1" smtClean="0">
              <a:solidFill>
                <a:schemeClr val="bg1"/>
              </a:solidFill>
            </a:endParaRPr>
          </a:p>
        </p:txBody>
      </p:sp>
      <p:sp>
        <p:nvSpPr>
          <p:cNvPr id="1304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045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769BB-8D90-4A9C-9855-134ADBA57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29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588" y="228600"/>
            <a:ext cx="2093912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0925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913F9-0042-40CB-B8B0-1E85F8049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21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382EA-FEA5-4542-AF4E-CA4B548056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4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0BE28-3A62-423B-AB15-7243FCEC3B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65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1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498600"/>
            <a:ext cx="3937000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B23A1-F8E4-49C1-9305-1CA3B034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70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3706C-2F0A-4AF0-8CBE-C4E6BEC81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832F3-2905-48E5-A487-DC74C7E9C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67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1130F-E88C-4A3A-B786-83E9929C1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3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7C935-937F-4B6C-A0E6-150D0B31E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9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11D51-5E64-4FB6-9B61-1A69A2245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3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/>
        </p:nvSpPr>
        <p:spPr bwMode="auto">
          <a:xfrm>
            <a:off x="317500" y="533400"/>
            <a:ext cx="8572500" cy="5981700"/>
          </a:xfrm>
          <a:prstGeom prst="roundRect">
            <a:avLst>
              <a:gd name="adj" fmla="val 13727"/>
            </a:avLst>
          </a:prstGeom>
          <a:noFill/>
          <a:ln w="508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7923581 w 7000"/>
              <a:gd name="T3" fmla="*/ 0 h 1000"/>
              <a:gd name="T4" fmla="*/ 8534400 w 7000"/>
              <a:gd name="T5" fmla="*/ 609600 h 1000"/>
              <a:gd name="T6" fmla="*/ 7924800 w 7000"/>
              <a:gd name="T7" fmla="*/ 1219200 h 1000"/>
              <a:gd name="T8" fmla="*/ 0 w 7000"/>
              <a:gd name="T9" fmla="*/ 12192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498600"/>
            <a:ext cx="80264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0356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26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28A98148-449A-4BB1-80DA-5D43B9E7C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DSO-547: Spreadsheet-Based Business Modeling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1113" y="3371850"/>
            <a:ext cx="6383337" cy="2055813"/>
          </a:xfrm>
        </p:spPr>
        <p:txBody>
          <a:bodyPr/>
          <a:lstStyle/>
          <a:p>
            <a:pPr marL="609600" indent="-609600" algn="ctr" eaLnBrk="1" hangingPunct="1"/>
            <a:r>
              <a:rPr lang="en-US" altLang="en-US" smtClean="0"/>
              <a:t>Simulation: Craps</a:t>
            </a:r>
          </a:p>
          <a:p>
            <a:pPr marL="609600" indent="-609600" algn="ctr" eaLnBrk="1" hangingPunct="1"/>
            <a:endParaRPr lang="en-US" altLang="en-US" smtClean="0"/>
          </a:p>
          <a:p>
            <a:pPr marL="609600" indent="-609600" algn="ctr" eaLnBrk="1" hangingPunct="1"/>
            <a:r>
              <a:rPr lang="en-US" altLang="en-US" smtClean="0"/>
              <a:t>Hiroshi Ochiumi</a:t>
            </a:r>
          </a:p>
          <a:p>
            <a:pPr marL="609600" indent="-609600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1DFB8-E4DD-410D-AABE-468A365F47FC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Craps I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46238"/>
            <a:ext cx="8108950" cy="4321175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basic game of craps is played as follows</a:t>
            </a:r>
          </a:p>
          <a:p>
            <a:pPr eaLnBrk="1" hangingPunct="1"/>
            <a:r>
              <a:rPr lang="en-US" altLang="en-US" sz="2000" smtClean="0"/>
              <a:t>A player rolls two dice and calculates the sum of the two sides turned up</a:t>
            </a:r>
          </a:p>
          <a:p>
            <a:pPr lvl="1" eaLnBrk="1" hangingPunct="1"/>
            <a:r>
              <a:rPr lang="en-US" altLang="en-US" sz="2000" smtClean="0"/>
              <a:t>If this sum is 7 or 11, the player wins right away</a:t>
            </a:r>
          </a:p>
          <a:p>
            <a:pPr lvl="1" eaLnBrk="1" hangingPunct="1"/>
            <a:r>
              <a:rPr lang="en-US" altLang="en-US" sz="2000" smtClean="0"/>
              <a:t>If the sum is 2, 3, or 12, the player loses right away</a:t>
            </a:r>
          </a:p>
          <a:p>
            <a:pPr lvl="1" eaLnBrk="1" hangingPunct="1"/>
            <a:r>
              <a:rPr lang="en-US" altLang="en-US" sz="2000" smtClean="0"/>
              <a:t>Otherwise, that number becomes the player's “point” </a:t>
            </a:r>
          </a:p>
          <a:p>
            <a:pPr eaLnBrk="1" hangingPunct="1"/>
            <a:r>
              <a:rPr lang="en-US" altLang="en-US" sz="2000" smtClean="0"/>
              <a:t>Then the dice are thrown repeatedly until the sum is the “point” or 7</a:t>
            </a:r>
          </a:p>
          <a:p>
            <a:pPr lvl="1" eaLnBrk="1" hangingPunct="1"/>
            <a:r>
              <a:rPr lang="en-US" altLang="en-US" sz="2000" smtClean="0"/>
              <a:t>If the point occurs before a 7, the player wins </a:t>
            </a:r>
          </a:p>
          <a:p>
            <a:pPr lvl="1" eaLnBrk="1" hangingPunct="1"/>
            <a:r>
              <a:rPr lang="en-US" altLang="en-US" sz="2000" smtClean="0"/>
              <a:t>If a 7 occurs before the point, the player loses</a:t>
            </a:r>
          </a:p>
          <a:p>
            <a:pPr eaLnBrk="1" hangingPunct="1"/>
            <a:r>
              <a:rPr lang="en-US" altLang="en-US" sz="2000" i="1" smtClean="0"/>
              <a:t>What is the probability of winning a single game?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i="1" smtClean="0"/>
              <a:t>	How many tosses of the dice are needed?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CAC2B2-100E-4A76-88DF-B7AF8E4000D0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Craps II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Joe Gamble loves to play craps at the casinos. He suspects that his chances of winning are less than 50-50, but he figures that he can at least play for quite a while before losing all of his cash. </a:t>
            </a:r>
          </a:p>
          <a:p>
            <a:pPr eaLnBrk="1" hangingPunct="1"/>
            <a:r>
              <a:rPr lang="en-US" altLang="en-US" sz="2400" smtClean="0"/>
              <a:t>He starts with $50 and each bet is worth $5</a:t>
            </a:r>
          </a:p>
          <a:p>
            <a:pPr eaLnBrk="1" hangingPunct="1"/>
            <a:r>
              <a:rPr lang="en-US" altLang="en-US" sz="2400" i="1" smtClean="0"/>
              <a:t>Can he play 100 games without going broke?</a:t>
            </a:r>
          </a:p>
          <a:p>
            <a:pPr lvl="1" eaLnBrk="1" hangingPunct="1"/>
            <a:r>
              <a:rPr lang="en-US" altLang="en-US" smtClean="0"/>
              <a:t>Note: Using the winning probability from the previous 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30</TotalTime>
  <Pages>11</Pages>
  <Words>200</Words>
  <Application>Microsoft Office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Verdana</vt:lpstr>
      <vt:lpstr>Wingdings</vt:lpstr>
      <vt:lpstr>Times New Roman</vt:lpstr>
      <vt:lpstr>Arial Black</vt:lpstr>
      <vt:lpstr>Radial</vt:lpstr>
      <vt:lpstr>DSO-547: Spreadsheet-Based Business Modeling</vt:lpstr>
      <vt:lpstr>Craps I</vt:lpstr>
      <vt:lpstr>Craps II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IOM-547: Spreadsheet-Based Business Modeling</dc:title>
  <dc:subject/>
  <dc:creator>Ochiumi, Hiroshi</dc:creator>
  <cp:keywords/>
  <dc:description/>
  <cp:lastModifiedBy>Ochiumi, Hiroshi</cp:lastModifiedBy>
  <cp:revision>367</cp:revision>
  <cp:lastPrinted>2001-03-15T14:22:47Z</cp:lastPrinted>
  <dcterms:created xsi:type="dcterms:W3CDTF">1997-08-21T21:46:56Z</dcterms:created>
  <dcterms:modified xsi:type="dcterms:W3CDTF">2019-04-13T19:39:46Z</dcterms:modified>
</cp:coreProperties>
</file>