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425" r:id="rId2"/>
    <p:sldId id="503" r:id="rId3"/>
    <p:sldId id="504" r:id="rId4"/>
    <p:sldId id="505" r:id="rId5"/>
    <p:sldId id="506" r:id="rId6"/>
    <p:sldId id="507" r:id="rId7"/>
    <p:sldId id="508" r:id="rId8"/>
    <p:sldId id="515" r:id="rId9"/>
    <p:sldId id="516" r:id="rId10"/>
    <p:sldId id="511" r:id="rId11"/>
    <p:sldId id="512" r:id="rId12"/>
    <p:sldId id="513" r:id="rId13"/>
    <p:sldId id="514" r:id="rId1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08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546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909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68689-7DE2-428F-B1BD-09BBE7C94E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318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D00FE8F8-19CB-4FCE-867A-05D41CA40928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8B3CE-45CD-4479-9868-B0DA6C849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38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2F617-5835-4D91-9019-70DCCFAB8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733A-F7CC-49FE-A765-C8A4B72B1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0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516E-6D74-4535-B47D-0E17AFAF6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4656F-05F9-4331-A5D7-434D231A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6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E366-AA95-4F42-85EB-07A6CB2F5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3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898C-7217-47E4-B9B4-EAC312687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7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3119A-9A58-4280-984D-0AA8197D61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1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96A33-5FB0-44C4-9225-F20A592D1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3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DFFEA-9C3E-4E55-8D41-72E127EDE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3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EB92790-5511-429A-BC26-103B43B0D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Simulation without Crystal Ball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08BA6-D412-4853-AF31-F40C58B5C40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Number Generator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1519238"/>
            <a:ext cx="8229600" cy="4114800"/>
          </a:xfrm>
        </p:spPr>
        <p:txBody>
          <a:bodyPr/>
          <a:lstStyle/>
          <a:p>
            <a:r>
              <a:rPr lang="en-US" altLang="en-US" smtClean="0"/>
              <a:t>= RAND() generates a random number between 0 and 1 </a:t>
            </a:r>
          </a:p>
          <a:p>
            <a:pPr lvl="1"/>
            <a:r>
              <a:rPr lang="en-US" altLang="en-US" smtClean="0"/>
              <a:t>Uniform Distribution between [0,1]</a:t>
            </a:r>
          </a:p>
          <a:p>
            <a:r>
              <a:rPr lang="en-US" altLang="en-US" smtClean="0"/>
              <a:t>= 2*RAND() generates a random variable between 0 and 2</a:t>
            </a:r>
          </a:p>
          <a:p>
            <a:r>
              <a:rPr lang="en-US" altLang="en-US" smtClean="0"/>
              <a:t>= 3 + RAND() generates a random variable between 3 an 4</a:t>
            </a:r>
          </a:p>
          <a:p>
            <a:r>
              <a:rPr lang="en-US" altLang="en-US" smtClean="0"/>
              <a:t>= a + (b-a)*RAND() generates a random variable between a and b </a:t>
            </a:r>
          </a:p>
          <a:p>
            <a:pPr lvl="1"/>
            <a:r>
              <a:rPr lang="en-US" altLang="en-US" smtClean="0"/>
              <a:t>Uniform Distribution between [a, b]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Uniform Distribution (continuous)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47813" y="3429000"/>
          <a:ext cx="60960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028254" imgH="203112" progId="Equation.3">
                  <p:embed/>
                </p:oleObj>
              </mc:Choice>
              <mc:Fallback>
                <p:oleObj name="Equation" r:id="rId3" imgW="1028254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60960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4213" y="1341438"/>
            <a:ext cx="77755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 altLang="en-US" sz="3200">
              <a:latin typeface="Arial Narrow" panose="020B0606020202030204" pitchFamily="34" charset="0"/>
            </a:endParaRPr>
          </a:p>
          <a:p>
            <a:pPr>
              <a:buClrTx/>
              <a:buSzTx/>
              <a:buFontTx/>
              <a:buBlip>
                <a:blip r:embed="rId5"/>
              </a:buBlip>
            </a:pPr>
            <a:r>
              <a:rPr lang="en-US" altLang="en-US" sz="3200">
                <a:latin typeface="Arial Narrow" panose="020B0606020202030204" pitchFamily="34" charset="0"/>
              </a:rPr>
              <a:t>Uniform over the interval [a, b]</a:t>
            </a:r>
          </a:p>
          <a:p>
            <a:pPr>
              <a:buClrTx/>
              <a:buSzTx/>
              <a:buFontTx/>
              <a:buBlip>
                <a:blip r:embed="rId5"/>
              </a:buBlip>
            </a:pPr>
            <a:r>
              <a:rPr lang="en-US" altLang="en-US" sz="3200">
                <a:latin typeface="Arial Narrow" panose="020B0606020202030204" pitchFamily="34" charset="0"/>
              </a:rPr>
              <a:t>R: random number between 0 and 1.</a:t>
            </a:r>
          </a:p>
          <a:p>
            <a:pPr>
              <a:buClrTx/>
              <a:buSzTx/>
              <a:buFontTx/>
              <a:buBlip>
                <a:blip r:embed="rId5"/>
              </a:buBlip>
            </a:pPr>
            <a:endParaRPr lang="en-US" altLang="en-US" sz="3200">
              <a:latin typeface="Arial Narrow" panose="020B0606020202030204" pitchFamily="34" charset="0"/>
            </a:endParaRPr>
          </a:p>
          <a:p>
            <a:pPr>
              <a:buClrTx/>
              <a:buSzTx/>
              <a:buFontTx/>
              <a:buNone/>
            </a:pPr>
            <a:endParaRPr lang="en-US" altLang="en-US" sz="3200">
              <a:latin typeface="Arial Narrow" panose="020B0606020202030204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6796AD-CE88-4E4B-AFCE-977A82A2A85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Distribution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47813" y="3640138"/>
          <a:ext cx="6096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1586811" imgH="203112" progId="Equation.3">
                  <p:embed/>
                </p:oleObj>
              </mc:Choice>
              <mc:Fallback>
                <p:oleObj name="Equation" r:id="rId3" imgW="158681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0138"/>
                        <a:ext cx="6096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4213" y="1341438"/>
            <a:ext cx="77755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 altLang="en-US" sz="3200">
              <a:latin typeface="Arial Narrow" panose="020B0606020202030204" pitchFamily="34" charset="0"/>
            </a:endParaRPr>
          </a:p>
          <a:p>
            <a:pPr>
              <a:buClrTx/>
              <a:buSzTx/>
              <a:buFontTx/>
              <a:buBlip>
                <a:blip r:embed="rId5"/>
              </a:buBlip>
            </a:pPr>
            <a:r>
              <a:rPr lang="en-US" altLang="en-US" sz="3200">
                <a:latin typeface="Arial Narrow" panose="020B0606020202030204" pitchFamily="34" charset="0"/>
              </a:rPr>
              <a:t>R: random number between 0 and 1.</a:t>
            </a:r>
          </a:p>
          <a:p>
            <a:pPr>
              <a:buClrTx/>
              <a:buSzTx/>
              <a:buFontTx/>
              <a:buBlip>
                <a:blip r:embed="rId5"/>
              </a:buBlip>
            </a:pPr>
            <a:endParaRPr lang="en-US" altLang="en-US" sz="3200">
              <a:latin typeface="Arial Narrow" panose="020B0606020202030204" pitchFamily="34" charset="0"/>
            </a:endParaRPr>
          </a:p>
          <a:p>
            <a:pPr>
              <a:buClrTx/>
              <a:buSzTx/>
              <a:buFontTx/>
              <a:buNone/>
            </a:pPr>
            <a:endParaRPr lang="en-US" altLang="en-US" sz="3200">
              <a:latin typeface="Arial Narrow" panose="020B0606020202030204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80EBE-52B2-42A6-892A-E644A01DA97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Crystal Ball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 Assumption</a:t>
            </a:r>
          </a:p>
          <a:p>
            <a:pPr lvl="1" eaLnBrk="1" hangingPunct="1"/>
            <a:r>
              <a:rPr lang="en-US" altLang="en-US" smtClean="0"/>
              <a:t>Distribution gallery</a:t>
            </a:r>
          </a:p>
          <a:p>
            <a:pPr eaLnBrk="1" hangingPunct="1"/>
            <a:r>
              <a:rPr lang="en-US" altLang="en-US" smtClean="0"/>
              <a:t>Define Forecast</a:t>
            </a:r>
          </a:p>
          <a:p>
            <a:pPr eaLnBrk="1" hangingPunct="1"/>
            <a:r>
              <a:rPr lang="en-US" altLang="en-US" smtClean="0"/>
              <a:t>Start Simulation!</a:t>
            </a:r>
          </a:p>
          <a:p>
            <a:pPr eaLnBrk="1" hangingPunct="1"/>
            <a:r>
              <a:rPr lang="en-US" altLang="en-US" smtClean="0"/>
              <a:t>Output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AA86C-61F5-46EB-AE1E-00ECAE0FAB5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simulation?</a:t>
            </a:r>
          </a:p>
          <a:p>
            <a:pPr eaLnBrk="1" hangingPunct="1"/>
            <a:r>
              <a:rPr lang="en-US" altLang="en-US" smtClean="0"/>
              <a:t>Why simulate?</a:t>
            </a:r>
          </a:p>
          <a:p>
            <a:pPr eaLnBrk="1" hangingPunct="1"/>
            <a:r>
              <a:rPr lang="en-US" altLang="en-US" smtClean="0"/>
              <a:t>Key concepts underlying simulations</a:t>
            </a:r>
          </a:p>
          <a:p>
            <a:pPr lvl="1" eaLnBrk="1" hangingPunct="1"/>
            <a:r>
              <a:rPr lang="en-US" altLang="en-US" smtClean="0"/>
              <a:t>Probability Distributions</a:t>
            </a:r>
          </a:p>
          <a:p>
            <a:pPr lvl="1" eaLnBrk="1" hangingPunct="1"/>
            <a:r>
              <a:rPr lang="en-US" altLang="en-US" smtClean="0"/>
              <a:t>Input and output parameters</a:t>
            </a:r>
          </a:p>
          <a:p>
            <a:pPr eaLnBrk="1" hangingPunct="1"/>
            <a:r>
              <a:rPr lang="en-US" altLang="en-US" smtClean="0"/>
              <a:t>How to simulate</a:t>
            </a:r>
          </a:p>
          <a:p>
            <a:pPr lvl="1" eaLnBrk="1" hangingPunct="1"/>
            <a:r>
              <a:rPr lang="en-US" altLang="en-US" smtClean="0"/>
              <a:t>We could use dice or roulette.</a:t>
            </a:r>
          </a:p>
          <a:p>
            <a:pPr lvl="1" eaLnBrk="1" hangingPunct="1"/>
            <a:r>
              <a:rPr lang="en-US" altLang="en-US" smtClean="0"/>
              <a:t>Random number generation using Excel</a:t>
            </a:r>
          </a:p>
          <a:p>
            <a:pPr lvl="1" eaLnBrk="1" hangingPunct="1"/>
            <a:r>
              <a:rPr lang="en-US" altLang="en-US" smtClean="0"/>
              <a:t>Crystal Ball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B26AD8-57C7-4CFE-859D-1A89B11B2CD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409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Ideal problem.</a:t>
            </a:r>
            <a:br>
              <a:rPr lang="en-US" altLang="en-US" sz="4000" smtClean="0"/>
            </a:br>
            <a:endParaRPr lang="en-US" alt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5575" cy="46799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We know the exact costs.</a:t>
            </a:r>
          </a:p>
          <a:p>
            <a:pPr eaLnBrk="1" hangingPunct="1"/>
            <a:r>
              <a:rPr lang="en-US" altLang="en-US" smtClean="0"/>
              <a:t>We know the exact duration.</a:t>
            </a:r>
          </a:p>
          <a:p>
            <a:pPr eaLnBrk="1" hangingPunct="1"/>
            <a:r>
              <a:rPr lang="en-US" altLang="en-US" smtClean="0"/>
              <a:t>We know the exact cash flows.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can formulate the problem and solve it.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051BC8-8C6E-43B1-920E-2321760B44D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realistically..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may not know the exact cost.</a:t>
            </a:r>
          </a:p>
          <a:p>
            <a:pPr eaLnBrk="1" hangingPunct="1"/>
            <a:r>
              <a:rPr lang="en-US" altLang="en-US" smtClean="0"/>
              <a:t>We may not know the exact duration.</a:t>
            </a:r>
          </a:p>
          <a:p>
            <a:pPr eaLnBrk="1" hangingPunct="1"/>
            <a:r>
              <a:rPr lang="en-US" altLang="en-US" smtClean="0"/>
              <a:t>We may not know the exact demand.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EDD052-1C34-4B86-9358-F7A8DB09C75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want to see…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“You know, we solved the (static version of the) problem, but what if the cost was uncertain? What if the demand was uncertain, etc?”</a:t>
            </a:r>
          </a:p>
          <a:p>
            <a:pPr eaLnBrk="1" hangingPunct="1"/>
            <a:r>
              <a:rPr lang="en-US" altLang="en-US" smtClean="0"/>
              <a:t>Would our decision/objective value change significantly? (Risk Profile)</a:t>
            </a:r>
          </a:p>
          <a:p>
            <a:pPr eaLnBrk="1" hangingPunct="1"/>
            <a:r>
              <a:rPr lang="en-US" altLang="en-US" smtClean="0"/>
              <a:t>Is our decision/objective very sensitive to our cost or market?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836A38-544E-4D66-85DE-AAE63BBF943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if analysis using best case, worst case may not be enough</a:t>
            </a:r>
          </a:p>
          <a:p>
            <a:pPr lvl="1" eaLnBrk="1" hangingPunct="1"/>
            <a:r>
              <a:rPr lang="en-US" altLang="en-US" smtClean="0"/>
              <a:t>They may not offer enough detail</a:t>
            </a:r>
          </a:p>
          <a:p>
            <a:pPr lvl="1" eaLnBrk="1" hangingPunct="1"/>
            <a:r>
              <a:rPr lang="en-US" altLang="en-US" smtClean="0"/>
              <a:t>There may be many variables, resulting in too many combinations</a:t>
            </a:r>
          </a:p>
          <a:p>
            <a:pPr lvl="1" eaLnBrk="1" hangingPunct="1"/>
            <a:r>
              <a:rPr lang="en-US" altLang="en-US" smtClean="0"/>
              <a:t>Can not assess the likelihood of different outcomes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1785E2-A639-42AA-8B24-08C760D3923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1314450"/>
          </a:xfrm>
        </p:spPr>
        <p:txBody>
          <a:bodyPr/>
          <a:lstStyle/>
          <a:p>
            <a:pPr eaLnBrk="1" hangingPunct="1"/>
            <a:r>
              <a:rPr lang="en-US" altLang="en-US" smtClean="0"/>
              <a:t>Simulations &amp; Decision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5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deal with uncertainty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Decision Trees: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Discrete or Small number of alternate outcomes: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Fire or No Fire.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Demand High, Low, or Medium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Product Design:  Succeeds or Fails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Simulations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Large number of alternatives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Loss due to fire can take on many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Demand can be a range with associated probabilities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E27945-9C54-4D44-8F7E-186D02EE385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Duration of each task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U[1, 2, 3, 4, 5, 6]</a:t>
            </a:r>
          </a:p>
          <a:p>
            <a:pPr eaLnBrk="1" hangingPunct="1"/>
            <a:r>
              <a:rPr lang="en-US" altLang="en-US" smtClean="0"/>
              <a:t>Each task is independent.</a:t>
            </a:r>
          </a:p>
          <a:p>
            <a:pPr eaLnBrk="1" hangingPunct="1"/>
            <a:r>
              <a:rPr lang="en-US" altLang="en-US" smtClean="0"/>
              <a:t>When can we finish the entire project?</a:t>
            </a:r>
          </a:p>
        </p:txBody>
      </p:sp>
      <p:grpSp>
        <p:nvGrpSpPr>
          <p:cNvPr id="13316" name="Group 16"/>
          <p:cNvGrpSpPr>
            <a:grpSpLocks/>
          </p:cNvGrpSpPr>
          <p:nvPr/>
        </p:nvGrpSpPr>
        <p:grpSpPr bwMode="auto">
          <a:xfrm>
            <a:off x="381000" y="4003675"/>
            <a:ext cx="8458200" cy="2590800"/>
            <a:chOff x="521" y="2522"/>
            <a:chExt cx="3675" cy="1632"/>
          </a:xfrm>
        </p:grpSpPr>
        <p:sp>
          <p:nvSpPr>
            <p:cNvPr id="13324" name="Oval 4"/>
            <p:cNvSpPr>
              <a:spLocks noChangeArrowheads="1"/>
            </p:cNvSpPr>
            <p:nvPr/>
          </p:nvSpPr>
          <p:spPr bwMode="auto">
            <a:xfrm>
              <a:off x="1282" y="2522"/>
              <a:ext cx="516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325" name="Oval 5"/>
            <p:cNvSpPr>
              <a:spLocks noChangeArrowheads="1"/>
            </p:cNvSpPr>
            <p:nvPr/>
          </p:nvSpPr>
          <p:spPr bwMode="auto">
            <a:xfrm>
              <a:off x="1282" y="3519"/>
              <a:ext cx="464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3326" name="Oval 6"/>
            <p:cNvSpPr>
              <a:spLocks noChangeArrowheads="1"/>
            </p:cNvSpPr>
            <p:nvPr/>
          </p:nvSpPr>
          <p:spPr bwMode="auto">
            <a:xfrm>
              <a:off x="2109" y="2983"/>
              <a:ext cx="520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27" name="Line 7"/>
            <p:cNvSpPr>
              <a:spLocks noChangeShapeType="1"/>
            </p:cNvSpPr>
            <p:nvPr/>
          </p:nvSpPr>
          <p:spPr bwMode="auto">
            <a:xfrm>
              <a:off x="1784" y="2817"/>
              <a:ext cx="408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8" name="Line 8"/>
            <p:cNvSpPr>
              <a:spLocks noChangeShapeType="1"/>
            </p:cNvSpPr>
            <p:nvPr/>
          </p:nvSpPr>
          <p:spPr bwMode="auto">
            <a:xfrm flipV="1">
              <a:off x="1746" y="3520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9" name="Oval 10"/>
            <p:cNvSpPr>
              <a:spLocks noChangeArrowheads="1"/>
            </p:cNvSpPr>
            <p:nvPr/>
          </p:nvSpPr>
          <p:spPr bwMode="auto">
            <a:xfrm>
              <a:off x="521" y="3090"/>
              <a:ext cx="409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13330" name="Line 12"/>
            <p:cNvSpPr>
              <a:spLocks noChangeShapeType="1"/>
            </p:cNvSpPr>
            <p:nvPr/>
          </p:nvSpPr>
          <p:spPr bwMode="auto">
            <a:xfrm flipV="1">
              <a:off x="907" y="2953"/>
              <a:ext cx="375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1" name="Line 13"/>
            <p:cNvSpPr>
              <a:spLocks noChangeShapeType="1"/>
            </p:cNvSpPr>
            <p:nvPr/>
          </p:nvSpPr>
          <p:spPr bwMode="auto">
            <a:xfrm>
              <a:off x="884" y="3612"/>
              <a:ext cx="39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2" name="Oval 15"/>
            <p:cNvSpPr>
              <a:spLocks noChangeArrowheads="1"/>
            </p:cNvSpPr>
            <p:nvPr/>
          </p:nvSpPr>
          <p:spPr bwMode="auto">
            <a:xfrm>
              <a:off x="3787" y="3090"/>
              <a:ext cx="409" cy="63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finish</a:t>
              </a:r>
            </a:p>
          </p:txBody>
        </p:sp>
      </p:grpSp>
      <p:sp>
        <p:nvSpPr>
          <p:cNvPr id="13317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87871C-031F-417C-97A7-179178EC498E}" type="slidenum">
              <a:rPr lang="en-US" altLang="en-US" sz="14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latin typeface="Arial Black" panose="020B0A04020102020204" pitchFamily="34" charset="0"/>
            </a:endParaRP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5938838" y="5588000"/>
            <a:ext cx="1187450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5938838" y="3989388"/>
            <a:ext cx="1187450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232400" y="5408613"/>
            <a:ext cx="735013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V="1">
            <a:off x="5232400" y="4494213"/>
            <a:ext cx="7064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7126288" y="4506913"/>
            <a:ext cx="102711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V="1">
            <a:off x="7126288" y="5588000"/>
            <a:ext cx="7715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Let’s use our intuition.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will finish the project in (on average)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marL="457200" lvl="1" indent="0" algn="ctr">
              <a:buFontTx/>
              <a:buNone/>
            </a:pPr>
            <a:r>
              <a:rPr lang="en-US" altLang="en-US" smtClean="0"/>
              <a:t>days.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8DB17-A2FB-4ED1-BBB7-65772B362D25}" type="slidenum">
              <a:rPr lang="en-US" altLang="en-US" sz="1400" smtClean="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>
              <a:latin typeface="Arial Narrow" panose="020B060602020203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458913" y="2540000"/>
            <a:ext cx="27432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57</TotalTime>
  <Pages>11</Pages>
  <Words>422</Words>
  <Application>Microsoft Office PowerPoint</Application>
  <PresentationFormat>On-screen Show (4:3)</PresentationFormat>
  <Paragraphs>94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Narrow</vt:lpstr>
      <vt:lpstr>Times New Roman</vt:lpstr>
      <vt:lpstr>Verdana</vt:lpstr>
      <vt:lpstr>Wingdings</vt:lpstr>
      <vt:lpstr>Radial</vt:lpstr>
      <vt:lpstr>Equation</vt:lpstr>
      <vt:lpstr>DSO-547: Spreadsheet-Based Business Modeling</vt:lpstr>
      <vt:lpstr>Simulation</vt:lpstr>
      <vt:lpstr>Ideal problem. </vt:lpstr>
      <vt:lpstr>More realistically..</vt:lpstr>
      <vt:lpstr>We want to see…</vt:lpstr>
      <vt:lpstr>PowerPoint Presentation</vt:lpstr>
      <vt:lpstr>Simulations &amp; Decision Trees</vt:lpstr>
      <vt:lpstr>Example 1</vt:lpstr>
      <vt:lpstr>Let’s use our intuition.</vt:lpstr>
      <vt:lpstr>Random Number Generator</vt:lpstr>
      <vt:lpstr>Uniform Distribution (continuous)</vt:lpstr>
      <vt:lpstr>Normal Distribution</vt:lpstr>
      <vt:lpstr>Crystal Ball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383</cp:revision>
  <cp:lastPrinted>2001-03-15T14:22:47Z</cp:lastPrinted>
  <dcterms:created xsi:type="dcterms:W3CDTF">1997-08-21T21:46:56Z</dcterms:created>
  <dcterms:modified xsi:type="dcterms:W3CDTF">2019-10-16T20:02:55Z</dcterms:modified>
</cp:coreProperties>
</file>