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10287000" cx="18288000"/>
  <p:notesSz cx="6858000" cy="9144000"/>
  <p:embeddedFontLst>
    <p:embeddedFont>
      <p:font typeface="Constantia"/>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onstantia-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onstantia-italic.fntdata"/><Relationship Id="rId14" Type="http://schemas.openxmlformats.org/officeDocument/2006/relationships/slide" Target="slides/slide9.xml"/><Relationship Id="rId36" Type="http://schemas.openxmlformats.org/officeDocument/2006/relationships/font" Target="fonts/Constantia-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Constanti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392a3b738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7392a3b738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392a3b738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g7392a3b738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7392a3b738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7392a3b738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392a3b63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7392a3b635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837fb7abc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With around 300 variables created, we conduct feature selection with a two-step method. We first use univariate filters to select the most promising 80 variables, and then use a forward selection wrapper to reduce the dimensionality and keep the best number of variables.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US"/>
              <a:t>Before conducting feature selection, we did </a:t>
            </a:r>
            <a:r>
              <a:rPr lang="en-US"/>
              <a:t>several</a:t>
            </a:r>
            <a:r>
              <a:rPr lang="en-US"/>
              <a:t> steps to </a:t>
            </a:r>
            <a:r>
              <a:rPr lang="en-US"/>
              <a:t>prepare</a:t>
            </a:r>
            <a:r>
              <a:rPr lang="en-US"/>
              <a:t> the data properly.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test whether our filters work </a:t>
            </a:r>
            <a:r>
              <a:rPr lang="en-US"/>
              <a:t>efficiently</a:t>
            </a:r>
            <a:r>
              <a:rPr lang="en-US"/>
              <a:t>, we add random and fraud into our variables. </a:t>
            </a:r>
            <a:endParaRPr/>
          </a:p>
        </p:txBody>
      </p:sp>
      <p:sp>
        <p:nvSpPr>
          <p:cNvPr id="288" name="Google Shape;288;g837fb7abcd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837fb7abc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000">
                <a:solidFill>
                  <a:schemeClr val="dk1"/>
                </a:solidFill>
              </a:rPr>
              <a:t>We use two measures of goodness as filters: “Kolmogorov-Smirnov” (KS) score and Fraud Detection Rate (FDR).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US" sz="1000">
                <a:solidFill>
                  <a:schemeClr val="dk1"/>
                </a:solidFill>
              </a:rPr>
              <a:t>The KS score is used to measure how separate is one distribution from the other distribution. By calculating KS, we can measure how well a particular variable can distinguish the distribution of the normal records and the fraud records. The higher the KS score, the better performance of the variable in separating fraudulent records from normal records.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US" sz="1000">
                <a:solidFill>
                  <a:schemeClr val="dk1"/>
                </a:solidFill>
              </a:rPr>
              <a:t>The FDR is the percentage of correctly detected frauds among records at a certain percentile.  We leverage FDR score to measure a variable’s ability to find true positive among the records with the top 3% highest/lowest value. The higher the FDR score, the better performance of the variable.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US" sz="1000">
                <a:solidFill>
                  <a:schemeClr val="dk1"/>
                </a:solidFill>
              </a:rPr>
              <a:t>On the right side, you can see the result of our filters, sorted by </a:t>
            </a:r>
            <a:r>
              <a:rPr lang="en-US" sz="1000">
                <a:solidFill>
                  <a:schemeClr val="dk1"/>
                </a:solidFill>
              </a:rPr>
              <a:t>average</a:t>
            </a:r>
            <a:r>
              <a:rPr lang="en-US" sz="1000">
                <a:solidFill>
                  <a:schemeClr val="dk1"/>
                </a:solidFill>
              </a:rPr>
              <a:t> rank.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US" sz="1000">
                <a:solidFill>
                  <a:schemeClr val="dk1"/>
                </a:solidFill>
              </a:rPr>
              <a:t>Fraud ranks at the top while the random ranks at the bottom, which suggests that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lang="en-US" sz="1000">
                <a:solidFill>
                  <a:schemeClr val="dk1"/>
                </a:solidFill>
              </a:rPr>
              <a:t>Drop</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None/>
            </a:pPr>
            <a:r>
              <a:t/>
            </a:r>
            <a:endParaRPr sz="1000"/>
          </a:p>
        </p:txBody>
      </p:sp>
      <p:sp>
        <p:nvSpPr>
          <p:cNvPr id="305" name="Google Shape;305;g837fb7abcd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37fb7abc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rPr>
              <a:t>It used forward selection </a:t>
            </a:r>
            <a:r>
              <a:rPr lang="en-US" sz="1000">
                <a:solidFill>
                  <a:schemeClr val="dk1"/>
                </a:solidFill>
              </a:rPr>
              <a:t>technique</a:t>
            </a:r>
            <a:r>
              <a:rPr lang="en-US" sz="1000">
                <a:solidFill>
                  <a:schemeClr val="dk1"/>
                </a:solidFill>
              </a:rPr>
              <a:t> to select a subset of features that is most relevant to the problem. estimator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US" sz="1000">
                <a:solidFill>
                  <a:schemeClr val="dk1"/>
                </a:solidFill>
              </a:rPr>
              <a:t>Drop our features from 80 to 25 stepwise with five runs. You can see the graph plotted from the final run here. The optimal number of features suggested by the algorithm is 25 with best performance score of </a:t>
            </a:r>
            <a:r>
              <a:rPr lang="en-US" sz="1000">
                <a:solidFill>
                  <a:schemeClr val="dk1"/>
                </a:solidFill>
              </a:rPr>
              <a:t>around</a:t>
            </a:r>
            <a:r>
              <a:rPr lang="en-US" sz="1000">
                <a:solidFill>
                  <a:schemeClr val="dk1"/>
                </a:solidFill>
              </a:rPr>
              <a:t> 0.91.</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US" sz="1000">
                <a:solidFill>
                  <a:schemeClr val="dk1"/>
                </a:solidFill>
              </a:rPr>
              <a:t>Therefore, we moved forward with 25 features to do modeling. Next, selene will talk about the details of our modeling process.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US" sz="700">
                <a:solidFill>
                  <a:schemeClr val="dk1"/>
                </a:solidFill>
              </a:rPr>
              <a:t>Other notes: Sequential feature selection algorithms are a family of greedy search algorithms that are used to reduce an initial d-dimensional feature space to a k-dimensional feature subspace where k &lt; d. The motivation behind feature selection algorithms is to automatically select a subset of features that is most relevant to the problem. The goal of feature selection is two-fold: We want to improve the computational efficiency and reduce the generalization error of the model by removing irrelevant features or noise. A wrapper approach such as sequential feature selection is especially useful if embedded feature selection -- for example, a regularization penalty like LASSO -- is not applicable.</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sz="700">
              <a:solidFill>
                <a:schemeClr val="dk1"/>
              </a:solidFill>
            </a:endParaRPr>
          </a:p>
        </p:txBody>
      </p:sp>
      <p:sp>
        <p:nvSpPr>
          <p:cNvPr id="322" name="Google Shape;322;g837fb7abcd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392a3b6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Okay. After we selected the most important features, we start to find the best model for our card transaction classification. </a:t>
            </a:r>
            <a:endParaRPr/>
          </a:p>
        </p:txBody>
      </p:sp>
      <p:sp>
        <p:nvSpPr>
          <p:cNvPr id="338" name="Google Shape;338;g7392a3b635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837fb7abc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total we used four kinds of classification models to find the most </a:t>
            </a:r>
            <a:r>
              <a:rPr lang="en-US"/>
              <a:t>effective model by comparing FDR 3% score. In addition, to remove the influence of randomness, we applied 10-Fold Cross Validation to make sure the scores are comparable. Here are the performance of four models with their best parameters, and we found Neural Net worked the best with good testing scores and small difference from Training scores. </a:t>
            </a:r>
            <a:endParaRPr/>
          </a:p>
        </p:txBody>
      </p:sp>
      <p:sp>
        <p:nvSpPr>
          <p:cNvPr id="346" name="Google Shape;346;g837fb7abcd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837fb7abcd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Among those models, I’d like to elaborate a bit further about Neural Net, Random Forest, and Boosted Tree. In neural net, we input the features into a system of neurons and the neurons aggregate and transform the features to make predictions. As more samples are studied, the connections between neurons will learn to adjust, so that we have more and more accurate predictions. In random forest, we randomly generate subsets of samples and train a number of trees for prediction. By voting or averaging, we can make sure the final models can be applied to all samples without overfitting. In boosted tree, we build a tree and get residuals, and we build the next tree with residuals, and </a:t>
            </a:r>
            <a:r>
              <a:rPr lang="en-US">
                <a:solidFill>
                  <a:schemeClr val="dk1"/>
                </a:solidFill>
              </a:rPr>
              <a:t>the next tree with the next residuals. Combining the trees we can get the final model that is able to predict almost all details. </a:t>
            </a:r>
            <a:endParaRPr/>
          </a:p>
        </p:txBody>
      </p:sp>
      <p:sp>
        <p:nvSpPr>
          <p:cNvPr id="370" name="Google Shape;370;g837fb7abcd_4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837fb7abcd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addition to models, we have to find the best parameters to reach maximum accuracy. We use two methods to go through the models and hyperparameters: Grid Search to go over more than 30 parameter combinations and </a:t>
            </a:r>
            <a:r>
              <a:rPr lang="en-US">
                <a:solidFill>
                  <a:schemeClr val="dk1"/>
                </a:solidFill>
              </a:rPr>
              <a:t>10-Fold Cross Validation to remove the influence of randomness and make sure the scores are comparable</a:t>
            </a:r>
            <a:r>
              <a:rPr lang="en-US"/>
              <a:t>. We notice that the parameters marked by yellow is the best, with high training score of 0.78 and low difference of 0.04 between training and testing datasets. So we believe Neural Net with one layer of 6 cells and alpha of 0.001 is the best choice for the next step of validating the model. This comes to our next part of validation results. To validate our final model, first we split the training-testing dataset into 80% and 20% to train the neural net, sort the fraud possibility of records and build model performance tables of training and testing dataset. Then we use the whole training-testing dataset to train the model to validate out-of-time possibilities and build model performance table. We can see from the tables that for training dataset the FDR 3% score is 78.5%, the testing dataset 74.7% and 54.7% for out of time records. We are convinced by three tables that almost all fraud records are marked with top 20% probabilities, which proves the efficiency of our final Neural Net model. </a:t>
            </a:r>
            <a:r>
              <a:rPr lang="en-US">
                <a:solidFill>
                  <a:schemeClr val="dk1"/>
                </a:solidFill>
              </a:rPr>
              <a:t>I will hand it to Ocean f</a:t>
            </a:r>
            <a:r>
              <a:rPr lang="en-US"/>
              <a:t>or more suggestions on how to apply this model and details of examples.</a:t>
            </a:r>
            <a:endParaRPr/>
          </a:p>
        </p:txBody>
      </p:sp>
      <p:sp>
        <p:nvSpPr>
          <p:cNvPr id="394" name="Google Shape;394;g837fb7abcd_2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7392a3b63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is the performance of the training, testing dataset, and the OOT performance of the final model.</a:t>
            </a:r>
            <a:endParaRPr/>
          </a:p>
          <a:p>
            <a:pPr indent="0" lvl="0" marL="0" rtl="0" algn="l">
              <a:spcBef>
                <a:spcPts val="0"/>
              </a:spcBef>
              <a:spcAft>
                <a:spcPts val="0"/>
              </a:spcAft>
              <a:buNone/>
            </a:pPr>
            <a:r>
              <a:rPr lang="en-US"/>
              <a:t>We split each data set into 100 bins and the tables below show the FDR among the highest-ranking 20% in terms of fraud possibility with bin statistics and the cumulative statistics.</a:t>
            </a:r>
            <a:endParaRPr/>
          </a:p>
        </p:txBody>
      </p:sp>
      <p:sp>
        <p:nvSpPr>
          <p:cNvPr id="401" name="Google Shape;401;g7392a3b635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837fb7abcd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837fb7abcd_2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7392a3b738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7392a3b738_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837fb7abcd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g837fb7abcd_2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7392a3b738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Thanks Chengjun.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Based on the results of the OOT dataset. we select the score cutoff point through fraud savings calculation. </a:t>
            </a:r>
            <a:endParaRPr/>
          </a:p>
          <a:p>
            <a:pPr indent="0" lvl="0" marL="0" rtl="0" algn="l">
              <a:spcBef>
                <a:spcPts val="0"/>
              </a:spcBef>
              <a:spcAft>
                <a:spcPts val="0"/>
              </a:spcAft>
              <a:buNone/>
            </a:pPr>
            <a:r>
              <a:rPr lang="en-US"/>
              <a:t>We </a:t>
            </a:r>
            <a:r>
              <a:rPr lang="en-US"/>
              <a:t>Assume 2000 dollar gain for each fraud that’s caught, the blue curve shows the </a:t>
            </a:r>
            <a:r>
              <a:rPr lang="en-US"/>
              <a:t>accumulated gain from</a:t>
            </a:r>
            <a:r>
              <a:rPr lang="en-US"/>
              <a:t> fraud savings</a:t>
            </a:r>
            <a:endParaRPr/>
          </a:p>
          <a:p>
            <a:pPr indent="0" lvl="0" marL="0" rtl="0" algn="l">
              <a:spcBef>
                <a:spcPts val="0"/>
              </a:spcBef>
              <a:spcAft>
                <a:spcPts val="0"/>
              </a:spcAft>
              <a:buNone/>
            </a:pPr>
            <a:r>
              <a:rPr lang="en-US"/>
              <a:t>On the other hand, we Assume 50 dollar loss for every good record that’s flagged as a bad. The red curve here shows the </a:t>
            </a:r>
            <a:r>
              <a:rPr lang="en-US"/>
              <a:t>accumulated</a:t>
            </a:r>
            <a:r>
              <a:rPr lang="en-US"/>
              <a:t> loss.</a:t>
            </a:r>
            <a:endParaRPr/>
          </a:p>
          <a:p>
            <a:pPr indent="0" lvl="0" marL="0" rtl="0" algn="l">
              <a:spcBef>
                <a:spcPts val="0"/>
              </a:spcBef>
              <a:spcAft>
                <a:spcPts val="0"/>
              </a:spcAft>
              <a:buNone/>
            </a:pPr>
            <a:r>
              <a:rPr lang="en-US"/>
              <a:t>Then, we calculate the overall savings as fraud savings minus lost sales</a:t>
            </a:r>
            <a:endParaRPr/>
          </a:p>
          <a:p>
            <a:pPr indent="0" lvl="0" marL="0" rtl="0" algn="l">
              <a:spcBef>
                <a:spcPts val="0"/>
              </a:spcBef>
              <a:spcAft>
                <a:spcPts val="0"/>
              </a:spcAft>
              <a:buNone/>
            </a:pPr>
            <a:r>
              <a:rPr lang="en-US"/>
              <a:t>We select the highest overall savings point as the score cutoff point, so we suggest cutoff at 9%. which means, After we score each record and rank the orders, we suggest to define the top 9% records as fraud in the model.</a:t>
            </a:r>
            <a:endParaRPr/>
          </a:p>
          <a:p>
            <a:pPr indent="0" lvl="0" marL="0" rtl="0" algn="l">
              <a:spcBef>
                <a:spcPts val="0"/>
              </a:spcBef>
              <a:spcAft>
                <a:spcPts val="0"/>
              </a:spcAft>
              <a:buNone/>
            </a:pPr>
            <a:r>
              <a:t/>
            </a:r>
            <a:endParaRPr/>
          </a:p>
        </p:txBody>
      </p:sp>
      <p:sp>
        <p:nvSpPr>
          <p:cNvPr id="439" name="Google Shape;439;g7392a3b738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7392a3b738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Also, From the result, we can see the pattern that </a:t>
            </a:r>
            <a:r>
              <a:rPr lang="en-US"/>
              <a:t>Fraud scores rise as they see more activity at the entity level like card # and merchant #.</a:t>
            </a:r>
            <a:endParaRPr/>
          </a:p>
          <a:p>
            <a:pPr indent="0" lvl="0" marL="0" rtl="0" algn="l">
              <a:spcBef>
                <a:spcPts val="0"/>
              </a:spcBef>
              <a:spcAft>
                <a:spcPts val="0"/>
              </a:spcAft>
              <a:buNone/>
            </a:pPr>
            <a:r>
              <a:rPr lang="en-US"/>
              <a:t>Because the model need to go through the process to understand the fraud activities. When the transaction of the same entity occurs a certain times and cross the threshold, it will be detected to be suspicious.</a:t>
            </a:r>
            <a:endParaRPr/>
          </a:p>
          <a:p>
            <a:pPr indent="0" lvl="0" marL="0" rtl="0" algn="l">
              <a:spcBef>
                <a:spcPts val="0"/>
              </a:spcBef>
              <a:spcAft>
                <a:spcPts val="0"/>
              </a:spcAft>
              <a:buNone/>
            </a:pPr>
            <a:r>
              <a:rPr lang="en-US"/>
              <a:t>Here is example:</a:t>
            </a:r>
            <a:endParaRPr/>
          </a:p>
          <a:p>
            <a:pPr indent="0" lvl="0" marL="0" rtl="0" algn="l">
              <a:spcBef>
                <a:spcPts val="0"/>
              </a:spcBef>
              <a:spcAft>
                <a:spcPts val="0"/>
              </a:spcAft>
              <a:buNone/>
            </a:pPr>
            <a:r>
              <a:rPr lang="en-US"/>
              <a:t>the graph on the left side shows that, </a:t>
            </a:r>
            <a:r>
              <a:rPr lang="en-US">
                <a:solidFill>
                  <a:schemeClr val="dk1"/>
                </a:solidFill>
              </a:rPr>
              <a:t>f</a:t>
            </a:r>
            <a:r>
              <a:rPr lang="en-US">
                <a:solidFill>
                  <a:schemeClr val="dk1"/>
                </a:solidFill>
              </a:rPr>
              <a:t>or this card number, the score rises quickly when many transcations happen accross two days. </a:t>
            </a:r>
            <a:endParaRPr/>
          </a:p>
          <a:p>
            <a:pPr indent="0" lvl="0" marL="0" rtl="0" algn="l">
              <a:spcBef>
                <a:spcPts val="0"/>
              </a:spcBef>
              <a:spcAft>
                <a:spcPts val="0"/>
              </a:spcAft>
              <a:buNone/>
            </a:pPr>
            <a:r>
              <a:rPr lang="en-US"/>
              <a:t>And The graph on the right side is the example of a merchant. For this merchant number, there’s the similar pattern that many transaction in a short time period give a high fraud score. Also, small bunching of transactions give a slightly increasing fraud score.</a:t>
            </a:r>
            <a:endParaRPr/>
          </a:p>
        </p:txBody>
      </p:sp>
      <p:sp>
        <p:nvSpPr>
          <p:cNvPr id="449" name="Google Shape;449;g7392a3b738_1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7392a3b63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comes to the conclusion part.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Overall, we analyze the business problem and define our goal to build supervised machine learning model to detect fraud from real time credit card transaction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 we do a Data Quality Report to explore and understand the whole dataset. Then we do data cleaning and create </a:t>
            </a:r>
            <a:r>
              <a:rPr lang="en-US"/>
              <a:t>variables</a:t>
            </a:r>
            <a:r>
              <a:rPr lang="en-US"/>
              <a:t> based on our analysis of the credit card transaction fraud pattern. </a:t>
            </a:r>
            <a:endParaRPr/>
          </a:p>
          <a:p>
            <a:pPr indent="0" lvl="0" marL="0" rtl="0" algn="l">
              <a:spcBef>
                <a:spcPts val="0"/>
              </a:spcBef>
              <a:spcAft>
                <a:spcPts val="0"/>
              </a:spcAft>
              <a:buNone/>
            </a:pPr>
            <a:r>
              <a:rPr lang="en-US"/>
              <a:t>Later, we do feature selection to reduce dimension. After trying different types of algorithm, we select neural net to build the final model. Then We look at the results and evaluate the performance, and give suggestions for cutoff point to get the highest overall savings.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all of our presentation</a:t>
            </a:r>
            <a:endParaRPr/>
          </a:p>
          <a:p>
            <a:pPr indent="0" lvl="0" marL="0" rtl="0" algn="l">
              <a:spcBef>
                <a:spcPts val="0"/>
              </a:spcBef>
              <a:spcAft>
                <a:spcPts val="0"/>
              </a:spcAft>
              <a:buNone/>
            </a:pPr>
            <a:r>
              <a:rPr lang="en-US"/>
              <a:t> </a:t>
            </a:r>
            <a:endParaRPr/>
          </a:p>
        </p:txBody>
      </p:sp>
      <p:sp>
        <p:nvSpPr>
          <p:cNvPr id="459" name="Google Shape;459;g7392a3b635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392a3b63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7392a3b635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392a3b63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7392a3b635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392a3b63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7392a3b635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7392a3b63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7392a3b635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392a3b63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Burst of activity at different merchants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Larger than normal purchase amounts, same or different merchants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Used at merchants not used before for that card</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Used at a very different geography</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Used at a high risk merchant (online, jewelry, electronics…)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Increased usage in card-not-present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Employee or merchant invents transactions</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Infrequent recurring charges, same amount or same merchant</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Employee or merchant invents a fictitious merchant</a:t>
            </a:r>
            <a:endParaRPr/>
          </a:p>
        </p:txBody>
      </p:sp>
      <p:sp>
        <p:nvSpPr>
          <p:cNvPr id="159" name="Google Shape;159;g7392a3b635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7392a3b73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7392a3b738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392a3b63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7392a3b635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onstantia"/>
              <a:buNone/>
              <a:defRPr i="0" sz="4400" u="none" cap="none" strike="noStrike">
                <a:solidFill>
                  <a:schemeClr val="dk1"/>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Lato"/>
              <a:buChar char="•"/>
              <a:defRPr i="0" sz="3200" u="none" cap="none" strike="noStrike">
                <a:solidFill>
                  <a:schemeClr val="dk1"/>
                </a:solidFill>
                <a:latin typeface="Lato"/>
                <a:ea typeface="Lato"/>
                <a:cs typeface="Lato"/>
                <a:sym typeface="Lato"/>
              </a:defRPr>
            </a:lvl1pPr>
            <a:lvl2pPr indent="-406400" lvl="1" marL="914400" marR="0" rtl="0" algn="l">
              <a:spcBef>
                <a:spcPts val="560"/>
              </a:spcBef>
              <a:spcAft>
                <a:spcPts val="0"/>
              </a:spcAft>
              <a:buClr>
                <a:schemeClr val="dk1"/>
              </a:buClr>
              <a:buSzPts val="2800"/>
              <a:buFont typeface="Lato"/>
              <a:buChar char="–"/>
              <a:defRPr i="0" sz="2800" u="none" cap="none" strike="noStrike">
                <a:solidFill>
                  <a:schemeClr val="dk1"/>
                </a:solidFill>
                <a:latin typeface="Lato"/>
                <a:ea typeface="Lato"/>
                <a:cs typeface="Lato"/>
                <a:sym typeface="Lato"/>
              </a:defRPr>
            </a:lvl2pPr>
            <a:lvl3pPr indent="-381000" lvl="2" marL="1371600" marR="0" rtl="0" algn="l">
              <a:spcBef>
                <a:spcPts val="480"/>
              </a:spcBef>
              <a:spcAft>
                <a:spcPts val="0"/>
              </a:spcAft>
              <a:buClr>
                <a:schemeClr val="dk1"/>
              </a:buClr>
              <a:buSzPts val="2400"/>
              <a:buFont typeface="Lato"/>
              <a:buChar char="•"/>
              <a:defRPr i="0" sz="2400" u="none" cap="none" strike="noStrike">
                <a:solidFill>
                  <a:schemeClr val="dk1"/>
                </a:solidFill>
                <a:latin typeface="Lato"/>
                <a:ea typeface="Lato"/>
                <a:cs typeface="Lato"/>
                <a:sym typeface="Lato"/>
              </a:defRPr>
            </a:lvl3pPr>
            <a:lvl4pPr indent="-355600" lvl="3" marL="1828800" marR="0" rtl="0" algn="l">
              <a:spcBef>
                <a:spcPts val="400"/>
              </a:spcBef>
              <a:spcAft>
                <a:spcPts val="0"/>
              </a:spcAft>
              <a:buClr>
                <a:schemeClr val="dk1"/>
              </a:buClr>
              <a:buSzPts val="2000"/>
              <a:buFont typeface="Lato"/>
              <a:buChar char="–"/>
              <a:defRPr i="0" sz="2000" u="none" cap="none" strike="noStrike">
                <a:solidFill>
                  <a:schemeClr val="dk1"/>
                </a:solidFill>
                <a:latin typeface="Lato"/>
                <a:ea typeface="Lato"/>
                <a:cs typeface="Lato"/>
                <a:sym typeface="Lato"/>
              </a:defRPr>
            </a:lvl4pPr>
            <a:lvl5pPr indent="-355600" lvl="4" marL="2286000" marR="0" rtl="0" algn="l">
              <a:spcBef>
                <a:spcPts val="400"/>
              </a:spcBef>
              <a:spcAft>
                <a:spcPts val="0"/>
              </a:spcAft>
              <a:buClr>
                <a:schemeClr val="dk1"/>
              </a:buClr>
              <a:buSzPts val="2000"/>
              <a:buFont typeface="Lato"/>
              <a:buChar char="»"/>
              <a:defRPr i="0" sz="2000" u="none" cap="none" strike="noStrike">
                <a:solidFill>
                  <a:schemeClr val="dk1"/>
                </a:solidFill>
                <a:latin typeface="Lato"/>
                <a:ea typeface="Lato"/>
                <a:cs typeface="Lato"/>
                <a:sym typeface="Lato"/>
              </a:defRPr>
            </a:lvl5pPr>
            <a:lvl6pPr indent="-355600" lvl="5" marL="2743200" marR="0" rtl="0" algn="l">
              <a:spcBef>
                <a:spcPts val="400"/>
              </a:spcBef>
              <a:spcAft>
                <a:spcPts val="0"/>
              </a:spcAft>
              <a:buClr>
                <a:schemeClr val="dk1"/>
              </a:buClr>
              <a:buSzPts val="2000"/>
              <a:buFont typeface="Lato"/>
              <a:buChar char="•"/>
              <a:defRPr i="0" sz="2000" u="none" cap="none" strike="noStrike">
                <a:solidFill>
                  <a:schemeClr val="dk1"/>
                </a:solidFill>
                <a:latin typeface="Lato"/>
                <a:ea typeface="Lato"/>
                <a:cs typeface="Lato"/>
                <a:sym typeface="Lato"/>
              </a:defRPr>
            </a:lvl6pPr>
            <a:lvl7pPr indent="-355600" lvl="6" marL="3200400" marR="0" rtl="0" algn="l">
              <a:spcBef>
                <a:spcPts val="400"/>
              </a:spcBef>
              <a:spcAft>
                <a:spcPts val="0"/>
              </a:spcAft>
              <a:buClr>
                <a:schemeClr val="dk1"/>
              </a:buClr>
              <a:buSzPts val="2000"/>
              <a:buFont typeface="Lato"/>
              <a:buChar char="•"/>
              <a:defRPr i="0" sz="2000" u="none" cap="none" strike="noStrike">
                <a:solidFill>
                  <a:schemeClr val="dk1"/>
                </a:solidFill>
                <a:latin typeface="Lato"/>
                <a:ea typeface="Lato"/>
                <a:cs typeface="Lato"/>
                <a:sym typeface="Lato"/>
              </a:defRPr>
            </a:lvl7pPr>
            <a:lvl8pPr indent="-355600" lvl="7" marL="3657600" marR="0" rtl="0" algn="l">
              <a:spcBef>
                <a:spcPts val="400"/>
              </a:spcBef>
              <a:spcAft>
                <a:spcPts val="0"/>
              </a:spcAft>
              <a:buClr>
                <a:schemeClr val="dk1"/>
              </a:buClr>
              <a:buSzPts val="2000"/>
              <a:buFont typeface="Lato"/>
              <a:buChar char="•"/>
              <a:defRPr i="0" sz="2000" u="none" cap="none" strike="noStrike">
                <a:solidFill>
                  <a:schemeClr val="dk1"/>
                </a:solidFill>
                <a:latin typeface="Lato"/>
                <a:ea typeface="Lato"/>
                <a:cs typeface="Lato"/>
                <a:sym typeface="Lato"/>
              </a:defRPr>
            </a:lvl8pPr>
            <a:lvl9pPr indent="-355600" lvl="8" marL="4114800" marR="0" rtl="0" algn="l">
              <a:spcBef>
                <a:spcPts val="400"/>
              </a:spcBef>
              <a:spcAft>
                <a:spcPts val="0"/>
              </a:spcAft>
              <a:buClr>
                <a:schemeClr val="dk1"/>
              </a:buClr>
              <a:buSzPts val="2000"/>
              <a:buFont typeface="Lato"/>
              <a:buChar char="•"/>
              <a:defRPr i="0" sz="2000" u="none" cap="none" strike="noStrike">
                <a:solidFill>
                  <a:schemeClr val="dk1"/>
                </a:solidFill>
                <a:latin typeface="Lato"/>
                <a:ea typeface="Lato"/>
                <a:cs typeface="Lato"/>
                <a:sym typeface="Lato"/>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21.png"/><Relationship Id="rId6" Type="http://schemas.openxmlformats.org/officeDocument/2006/relationships/image" Target="../media/image1.png"/><Relationship Id="rId7"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FEFF"/>
        </a:solidFill>
      </p:bgPr>
    </p:bg>
    <p:spTree>
      <p:nvGrpSpPr>
        <p:cNvPr id="83" name="Shape 83"/>
        <p:cNvGrpSpPr/>
        <p:nvPr/>
      </p:nvGrpSpPr>
      <p:grpSpPr>
        <a:xfrm>
          <a:off x="0" y="0"/>
          <a:ext cx="0" cy="0"/>
          <a:chOff x="0" y="0"/>
          <a:chExt cx="0" cy="0"/>
        </a:xfrm>
      </p:grpSpPr>
      <p:sp>
        <p:nvSpPr>
          <p:cNvPr id="84" name="Google Shape;84;p13"/>
          <p:cNvSpPr txBox="1"/>
          <p:nvPr/>
        </p:nvSpPr>
        <p:spPr>
          <a:xfrm>
            <a:off x="13534622" y="1167013"/>
            <a:ext cx="3724678" cy="899287"/>
          </a:xfrm>
          <a:prstGeom prst="rect">
            <a:avLst/>
          </a:prstGeom>
          <a:noFill/>
          <a:ln>
            <a:noFill/>
          </a:ln>
        </p:spPr>
        <p:txBody>
          <a:bodyPr anchorCtr="0" anchor="t" bIns="0" lIns="0" spcFirstLastPara="1" rIns="0" wrap="square" tIns="0">
            <a:noAutofit/>
          </a:bodyPr>
          <a:lstStyle/>
          <a:p>
            <a:pPr indent="0" lvl="0" marL="0" marR="0" rtl="0" algn="l">
              <a:lnSpc>
                <a:spcPct val="112000"/>
              </a:lnSpc>
              <a:spcBef>
                <a:spcPts val="0"/>
              </a:spcBef>
              <a:spcAft>
                <a:spcPts val="0"/>
              </a:spcAft>
              <a:buNone/>
            </a:pPr>
            <a:r>
              <a:rPr lang="en-US" sz="3200">
                <a:solidFill>
                  <a:srgbClr val="2E414D"/>
                </a:solidFill>
                <a:latin typeface="Lato"/>
                <a:ea typeface="Lato"/>
                <a:cs typeface="Lato"/>
                <a:sym typeface="Lato"/>
              </a:rPr>
              <a:t>DSO 562</a:t>
            </a:r>
            <a:endParaRPr sz="3200">
              <a:solidFill>
                <a:srgbClr val="2E414D"/>
              </a:solidFill>
              <a:latin typeface="Lato"/>
              <a:ea typeface="Lato"/>
              <a:cs typeface="Lato"/>
              <a:sym typeface="Lato"/>
            </a:endParaRPr>
          </a:p>
          <a:p>
            <a:pPr indent="0" lvl="0" marL="0" marR="0" rtl="0" algn="l">
              <a:lnSpc>
                <a:spcPct val="112000"/>
              </a:lnSpc>
              <a:spcBef>
                <a:spcPts val="0"/>
              </a:spcBef>
              <a:spcAft>
                <a:spcPts val="0"/>
              </a:spcAft>
              <a:buNone/>
            </a:pPr>
            <a:r>
              <a:rPr lang="en-US" sz="3200">
                <a:solidFill>
                  <a:srgbClr val="2E414D"/>
                </a:solidFill>
                <a:latin typeface="Lato"/>
                <a:ea typeface="Lato"/>
                <a:cs typeface="Lato"/>
                <a:sym typeface="Lato"/>
              </a:rPr>
              <a:t>Fraud Analytics</a:t>
            </a:r>
            <a:endParaRPr sz="3200">
              <a:solidFill>
                <a:srgbClr val="2E414D"/>
              </a:solidFill>
              <a:latin typeface="Lato"/>
              <a:ea typeface="Lato"/>
              <a:cs typeface="Lato"/>
              <a:sym typeface="Lato"/>
            </a:endParaRPr>
          </a:p>
          <a:p>
            <a:pPr indent="0" lvl="0" marL="0" marR="0" rtl="0" algn="l">
              <a:lnSpc>
                <a:spcPct val="112000"/>
              </a:lnSpc>
              <a:spcBef>
                <a:spcPts val="0"/>
              </a:spcBef>
              <a:spcAft>
                <a:spcPts val="0"/>
              </a:spcAft>
              <a:buSzPts val="1100"/>
              <a:buNone/>
            </a:pPr>
            <a:r>
              <a:rPr lang="en-US" sz="3200">
                <a:solidFill>
                  <a:srgbClr val="2E414D"/>
                </a:solidFill>
                <a:latin typeface="Lato"/>
                <a:ea typeface="Lato"/>
                <a:cs typeface="Lato"/>
                <a:sym typeface="Lato"/>
              </a:rPr>
              <a:t>Spring 2020</a:t>
            </a:r>
            <a:endParaRPr sz="3200">
              <a:solidFill>
                <a:srgbClr val="2E414D"/>
              </a:solidFill>
              <a:latin typeface="Lato"/>
              <a:ea typeface="Lato"/>
              <a:cs typeface="Lato"/>
              <a:sym typeface="Lato"/>
            </a:endParaRPr>
          </a:p>
          <a:p>
            <a:pPr indent="0" lvl="0" marL="0" marR="0" rtl="0" algn="l">
              <a:lnSpc>
                <a:spcPct val="112000"/>
              </a:lnSpc>
              <a:spcBef>
                <a:spcPts val="0"/>
              </a:spcBef>
              <a:spcAft>
                <a:spcPts val="0"/>
              </a:spcAft>
              <a:buClr>
                <a:schemeClr val="dk1"/>
              </a:buClr>
              <a:buSzPts val="1100"/>
              <a:buFont typeface="Arial"/>
              <a:buNone/>
            </a:pPr>
            <a:r>
              <a:rPr lang="en-US" sz="3200">
                <a:solidFill>
                  <a:srgbClr val="2E414D"/>
                </a:solidFill>
                <a:latin typeface="Lato"/>
                <a:ea typeface="Lato"/>
                <a:cs typeface="Lato"/>
                <a:sym typeface="Lato"/>
              </a:rPr>
              <a:t>USC Marshall</a:t>
            </a:r>
            <a:endParaRPr sz="3200">
              <a:solidFill>
                <a:srgbClr val="2E414D"/>
              </a:solidFill>
              <a:latin typeface="Lato"/>
              <a:ea typeface="Lato"/>
              <a:cs typeface="Lato"/>
              <a:sym typeface="Lato"/>
            </a:endParaRPr>
          </a:p>
          <a:p>
            <a:pPr indent="0" lvl="0" marL="0" marR="0" rtl="0" algn="l">
              <a:lnSpc>
                <a:spcPct val="112000"/>
              </a:lnSpc>
              <a:spcBef>
                <a:spcPts val="0"/>
              </a:spcBef>
              <a:spcAft>
                <a:spcPts val="0"/>
              </a:spcAft>
              <a:buNone/>
            </a:pPr>
            <a:r>
              <a:t/>
            </a:r>
            <a:endParaRPr sz="3200">
              <a:solidFill>
                <a:srgbClr val="2E414D"/>
              </a:solidFill>
              <a:latin typeface="Lato"/>
              <a:ea typeface="Lato"/>
              <a:cs typeface="Lato"/>
              <a:sym typeface="Lato"/>
            </a:endParaRPr>
          </a:p>
          <a:p>
            <a:pPr indent="0" lvl="0" marL="0" marR="0" rtl="0" algn="l">
              <a:lnSpc>
                <a:spcPct val="112000"/>
              </a:lnSpc>
              <a:spcBef>
                <a:spcPts val="0"/>
              </a:spcBef>
              <a:spcAft>
                <a:spcPts val="0"/>
              </a:spcAft>
              <a:buNone/>
            </a:pPr>
            <a:r>
              <a:t/>
            </a:r>
            <a:endParaRPr sz="3200">
              <a:solidFill>
                <a:srgbClr val="2E414D"/>
              </a:solidFill>
              <a:latin typeface="Lato"/>
              <a:ea typeface="Lato"/>
              <a:cs typeface="Lato"/>
              <a:sym typeface="Lato"/>
            </a:endParaRPr>
          </a:p>
        </p:txBody>
      </p:sp>
      <p:grpSp>
        <p:nvGrpSpPr>
          <p:cNvPr id="85" name="Google Shape;85;p13"/>
          <p:cNvGrpSpPr/>
          <p:nvPr/>
        </p:nvGrpSpPr>
        <p:grpSpPr>
          <a:xfrm>
            <a:off x="1028700" y="1028700"/>
            <a:ext cx="11772257" cy="9583621"/>
            <a:chOff x="0" y="0"/>
            <a:chExt cx="27954479" cy="22757329"/>
          </a:xfrm>
        </p:grpSpPr>
        <p:sp>
          <p:nvSpPr>
            <p:cNvPr id="86" name="Google Shape;86;p13"/>
            <p:cNvSpPr/>
            <p:nvPr/>
          </p:nvSpPr>
          <p:spPr>
            <a:xfrm>
              <a:off x="72390" y="72390"/>
              <a:ext cx="27809699" cy="22612550"/>
            </a:xfrm>
            <a:custGeom>
              <a:rect b="b" l="l" r="r" t="t"/>
              <a:pathLst>
                <a:path extrusionOk="0" h="22612551" w="27809700">
                  <a:moveTo>
                    <a:pt x="0" y="0"/>
                  </a:moveTo>
                  <a:lnTo>
                    <a:pt x="27809700" y="0"/>
                  </a:lnTo>
                  <a:lnTo>
                    <a:pt x="27809700" y="22612551"/>
                  </a:lnTo>
                  <a:lnTo>
                    <a:pt x="0" y="22612551"/>
                  </a:lnTo>
                  <a:lnTo>
                    <a:pt x="0" y="0"/>
                  </a:lnTo>
                  <a:close/>
                </a:path>
              </a:pathLst>
            </a:custGeom>
            <a:solidFill>
              <a:srgbClr val="C3EBE2"/>
            </a:solidFill>
            <a:ln>
              <a:noFill/>
            </a:ln>
          </p:spPr>
        </p:sp>
        <p:sp>
          <p:nvSpPr>
            <p:cNvPr id="87" name="Google Shape;87;p13"/>
            <p:cNvSpPr/>
            <p:nvPr/>
          </p:nvSpPr>
          <p:spPr>
            <a:xfrm>
              <a:off x="0" y="0"/>
              <a:ext cx="27954479" cy="22757329"/>
            </a:xfrm>
            <a:custGeom>
              <a:rect b="b" l="l" r="r" t="t"/>
              <a:pathLst>
                <a:path extrusionOk="0" h="22757330" w="27954480">
                  <a:moveTo>
                    <a:pt x="27809701" y="22612550"/>
                  </a:moveTo>
                  <a:lnTo>
                    <a:pt x="27954480" y="22612550"/>
                  </a:lnTo>
                  <a:lnTo>
                    <a:pt x="27954480" y="22757330"/>
                  </a:lnTo>
                  <a:lnTo>
                    <a:pt x="27809701" y="22757330"/>
                  </a:lnTo>
                  <a:lnTo>
                    <a:pt x="27809701" y="22612550"/>
                  </a:lnTo>
                  <a:close/>
                  <a:moveTo>
                    <a:pt x="0" y="144780"/>
                  </a:moveTo>
                  <a:lnTo>
                    <a:pt x="144780" y="144780"/>
                  </a:lnTo>
                  <a:lnTo>
                    <a:pt x="144780" y="22612550"/>
                  </a:lnTo>
                  <a:lnTo>
                    <a:pt x="0" y="22612550"/>
                  </a:lnTo>
                  <a:lnTo>
                    <a:pt x="0" y="144780"/>
                  </a:lnTo>
                  <a:close/>
                  <a:moveTo>
                    <a:pt x="0" y="22612550"/>
                  </a:moveTo>
                  <a:lnTo>
                    <a:pt x="144780" y="22612550"/>
                  </a:lnTo>
                  <a:lnTo>
                    <a:pt x="144780" y="22757330"/>
                  </a:lnTo>
                  <a:lnTo>
                    <a:pt x="0" y="22757330"/>
                  </a:lnTo>
                  <a:lnTo>
                    <a:pt x="0" y="22612550"/>
                  </a:lnTo>
                  <a:close/>
                  <a:moveTo>
                    <a:pt x="27809701" y="144780"/>
                  </a:moveTo>
                  <a:lnTo>
                    <a:pt x="27954480" y="144780"/>
                  </a:lnTo>
                  <a:lnTo>
                    <a:pt x="27954480" y="22612550"/>
                  </a:lnTo>
                  <a:lnTo>
                    <a:pt x="27809701" y="22612550"/>
                  </a:lnTo>
                  <a:lnTo>
                    <a:pt x="27809701" y="144780"/>
                  </a:lnTo>
                  <a:close/>
                  <a:moveTo>
                    <a:pt x="144780" y="22612550"/>
                  </a:moveTo>
                  <a:lnTo>
                    <a:pt x="27809701" y="22612550"/>
                  </a:lnTo>
                  <a:lnTo>
                    <a:pt x="27809701" y="22757330"/>
                  </a:lnTo>
                  <a:lnTo>
                    <a:pt x="144780" y="22757330"/>
                  </a:lnTo>
                  <a:lnTo>
                    <a:pt x="144780" y="22612550"/>
                  </a:lnTo>
                  <a:close/>
                  <a:moveTo>
                    <a:pt x="27809701" y="0"/>
                  </a:moveTo>
                  <a:lnTo>
                    <a:pt x="27954480" y="0"/>
                  </a:lnTo>
                  <a:lnTo>
                    <a:pt x="27954480" y="144780"/>
                  </a:lnTo>
                  <a:lnTo>
                    <a:pt x="27809701" y="144780"/>
                  </a:lnTo>
                  <a:lnTo>
                    <a:pt x="27809701" y="0"/>
                  </a:lnTo>
                  <a:close/>
                  <a:moveTo>
                    <a:pt x="0" y="0"/>
                  </a:moveTo>
                  <a:lnTo>
                    <a:pt x="144780" y="0"/>
                  </a:lnTo>
                  <a:lnTo>
                    <a:pt x="144780" y="144780"/>
                  </a:lnTo>
                  <a:lnTo>
                    <a:pt x="0" y="144780"/>
                  </a:lnTo>
                  <a:lnTo>
                    <a:pt x="0" y="0"/>
                  </a:lnTo>
                  <a:close/>
                  <a:moveTo>
                    <a:pt x="144780" y="0"/>
                  </a:moveTo>
                  <a:lnTo>
                    <a:pt x="27809701" y="0"/>
                  </a:lnTo>
                  <a:lnTo>
                    <a:pt x="27809701" y="144780"/>
                  </a:lnTo>
                  <a:lnTo>
                    <a:pt x="144780" y="144780"/>
                  </a:lnTo>
                  <a:lnTo>
                    <a:pt x="144780" y="0"/>
                  </a:lnTo>
                  <a:close/>
                </a:path>
              </a:pathLst>
            </a:custGeom>
            <a:solidFill>
              <a:srgbClr val="2E414D"/>
            </a:solidFill>
            <a:ln>
              <a:noFill/>
            </a:ln>
          </p:spPr>
        </p:sp>
      </p:grpSp>
      <p:grpSp>
        <p:nvGrpSpPr>
          <p:cNvPr id="88" name="Google Shape;88;p13"/>
          <p:cNvGrpSpPr/>
          <p:nvPr/>
        </p:nvGrpSpPr>
        <p:grpSpPr>
          <a:xfrm>
            <a:off x="2092075" y="2309877"/>
            <a:ext cx="9593100" cy="7106693"/>
            <a:chOff x="-15" y="304788"/>
            <a:chExt cx="12790800" cy="9475590"/>
          </a:xfrm>
        </p:grpSpPr>
        <p:sp>
          <p:nvSpPr>
            <p:cNvPr id="89" name="Google Shape;89;p13"/>
            <p:cNvSpPr txBox="1"/>
            <p:nvPr/>
          </p:nvSpPr>
          <p:spPr>
            <a:xfrm>
              <a:off x="-15" y="7563378"/>
              <a:ext cx="12334500" cy="2217000"/>
            </a:xfrm>
            <a:prstGeom prst="rect">
              <a:avLst/>
            </a:prstGeom>
            <a:noFill/>
            <a:ln>
              <a:noFill/>
            </a:ln>
          </p:spPr>
          <p:txBody>
            <a:bodyPr anchorCtr="0" anchor="t" bIns="0" lIns="0" spcFirstLastPara="1" rIns="0" wrap="square" tIns="0">
              <a:noAutofit/>
            </a:bodyPr>
            <a:lstStyle/>
            <a:p>
              <a:pPr indent="0" lvl="0" marL="0" marR="0" rtl="0" algn="l">
                <a:lnSpc>
                  <a:spcPct val="139964"/>
                </a:lnSpc>
                <a:spcBef>
                  <a:spcPts val="0"/>
                </a:spcBef>
                <a:spcAft>
                  <a:spcPts val="0"/>
                </a:spcAft>
                <a:buNone/>
              </a:pPr>
              <a:r>
                <a:rPr i="0" lang="en-US" sz="2800" u="none" cap="none" strike="noStrike">
                  <a:solidFill>
                    <a:srgbClr val="2E414D"/>
                  </a:solidFill>
                  <a:latin typeface="Lato"/>
                  <a:ea typeface="Lato"/>
                  <a:cs typeface="Lato"/>
                  <a:sym typeface="Lato"/>
                </a:rPr>
                <a:t>Presentation by Group 23</a:t>
              </a:r>
              <a:r>
                <a:rPr lang="en-US" sz="2800">
                  <a:solidFill>
                    <a:srgbClr val="2E414D"/>
                  </a:solidFill>
                  <a:latin typeface="Lato"/>
                  <a:ea typeface="Lato"/>
                  <a:cs typeface="Lato"/>
                  <a:sym typeface="Lato"/>
                </a:rPr>
                <a:t>:</a:t>
              </a:r>
              <a:endParaRPr sz="2800">
                <a:solidFill>
                  <a:srgbClr val="2E414D"/>
                </a:solidFill>
                <a:latin typeface="Lato"/>
                <a:ea typeface="Lato"/>
                <a:cs typeface="Lato"/>
                <a:sym typeface="Lato"/>
              </a:endParaRPr>
            </a:p>
            <a:p>
              <a:pPr indent="0" lvl="0" marL="0" marR="0" rtl="0" algn="l">
                <a:lnSpc>
                  <a:spcPct val="139964"/>
                </a:lnSpc>
                <a:spcBef>
                  <a:spcPts val="0"/>
                </a:spcBef>
                <a:spcAft>
                  <a:spcPts val="0"/>
                </a:spcAft>
                <a:buSzPts val="1100"/>
                <a:buNone/>
              </a:pPr>
              <a:r>
                <a:rPr lang="en-US" sz="2800">
                  <a:solidFill>
                    <a:srgbClr val="2E414D"/>
                  </a:solidFill>
                  <a:latin typeface="Lato"/>
                  <a:ea typeface="Lato"/>
                  <a:cs typeface="Lato"/>
                  <a:sym typeface="Lato"/>
                </a:rPr>
                <a:t>Aixuan (Ocean) Liu, Chao Wang, Cheng (Ivy) Shi, </a:t>
              </a:r>
              <a:endParaRPr sz="2800">
                <a:solidFill>
                  <a:srgbClr val="2E414D"/>
                </a:solidFill>
                <a:latin typeface="Lato"/>
                <a:ea typeface="Lato"/>
                <a:cs typeface="Lato"/>
                <a:sym typeface="Lato"/>
              </a:endParaRPr>
            </a:p>
            <a:p>
              <a:pPr indent="0" lvl="0" marL="0" marR="0" rtl="0" algn="l">
                <a:lnSpc>
                  <a:spcPct val="139964"/>
                </a:lnSpc>
                <a:spcBef>
                  <a:spcPts val="0"/>
                </a:spcBef>
                <a:spcAft>
                  <a:spcPts val="0"/>
                </a:spcAft>
                <a:buClr>
                  <a:schemeClr val="dk1"/>
                </a:buClr>
                <a:buSzPts val="1100"/>
                <a:buFont typeface="Arial"/>
                <a:buNone/>
              </a:pPr>
              <a:r>
                <a:rPr lang="en-US" sz="2800">
                  <a:solidFill>
                    <a:srgbClr val="2E414D"/>
                  </a:solidFill>
                  <a:latin typeface="Lato"/>
                  <a:ea typeface="Lato"/>
                  <a:cs typeface="Lato"/>
                  <a:sym typeface="Lato"/>
                </a:rPr>
                <a:t>Chengjun Liu, Minglu Chi, Shijie (Selene) Xiang</a:t>
              </a:r>
              <a:endParaRPr sz="2800">
                <a:solidFill>
                  <a:srgbClr val="2E414D"/>
                </a:solidFill>
                <a:latin typeface="Lato"/>
                <a:ea typeface="Lato"/>
                <a:cs typeface="Lato"/>
                <a:sym typeface="Lato"/>
              </a:endParaRPr>
            </a:p>
            <a:p>
              <a:pPr indent="0" lvl="0" marL="0" marR="0" rtl="0" algn="l">
                <a:lnSpc>
                  <a:spcPct val="139964"/>
                </a:lnSpc>
                <a:spcBef>
                  <a:spcPts val="0"/>
                </a:spcBef>
                <a:spcAft>
                  <a:spcPts val="0"/>
                </a:spcAft>
                <a:buClr>
                  <a:schemeClr val="dk1"/>
                </a:buClr>
                <a:buSzPts val="1100"/>
                <a:buFont typeface="Arial"/>
                <a:buNone/>
              </a:pPr>
              <a:r>
                <a:t/>
              </a:r>
              <a:endParaRPr sz="2800">
                <a:solidFill>
                  <a:srgbClr val="2E414D"/>
                </a:solidFill>
              </a:endParaRPr>
            </a:p>
            <a:p>
              <a:pPr indent="0" lvl="0" marL="0" marR="0" rtl="0" algn="l">
                <a:lnSpc>
                  <a:spcPct val="139964"/>
                </a:lnSpc>
                <a:spcBef>
                  <a:spcPts val="0"/>
                </a:spcBef>
                <a:spcAft>
                  <a:spcPts val="0"/>
                </a:spcAft>
                <a:buClr>
                  <a:srgbClr val="000000"/>
                </a:buClr>
                <a:buFont typeface="Arial"/>
                <a:buNone/>
              </a:pPr>
              <a:r>
                <a:t/>
              </a:r>
              <a:endParaRPr sz="2800">
                <a:solidFill>
                  <a:srgbClr val="2E414D"/>
                </a:solidFill>
              </a:endParaRPr>
            </a:p>
          </p:txBody>
        </p:sp>
        <p:sp>
          <p:nvSpPr>
            <p:cNvPr id="90" name="Google Shape;90;p13"/>
            <p:cNvSpPr txBox="1"/>
            <p:nvPr/>
          </p:nvSpPr>
          <p:spPr>
            <a:xfrm>
              <a:off x="-15" y="304788"/>
              <a:ext cx="12790800" cy="6425400"/>
            </a:xfrm>
            <a:prstGeom prst="rect">
              <a:avLst/>
            </a:prstGeom>
            <a:noFill/>
            <a:ln>
              <a:noFill/>
            </a:ln>
          </p:spPr>
          <p:txBody>
            <a:bodyPr anchorCtr="0" anchor="t" bIns="0" lIns="0" spcFirstLastPara="1" rIns="0" wrap="square" tIns="0">
              <a:noAutofit/>
            </a:bodyPr>
            <a:lstStyle/>
            <a:p>
              <a:pPr indent="0" lvl="0" marL="0" marR="0" rtl="0" algn="l">
                <a:lnSpc>
                  <a:spcPct val="97999"/>
                </a:lnSpc>
                <a:spcBef>
                  <a:spcPts val="0"/>
                </a:spcBef>
                <a:spcAft>
                  <a:spcPts val="0"/>
                </a:spcAft>
                <a:buNone/>
              </a:pPr>
              <a:r>
                <a:rPr lang="en-US" sz="11000">
                  <a:solidFill>
                    <a:srgbClr val="2E414D"/>
                  </a:solidFill>
                  <a:latin typeface="Constantia"/>
                  <a:ea typeface="Constantia"/>
                  <a:cs typeface="Constantia"/>
                  <a:sym typeface="Constantia"/>
                </a:rPr>
                <a:t>Credit Card Transaction Fraud Analysis</a:t>
              </a:r>
              <a:endParaRPr sz="11000">
                <a:latin typeface="Constantia"/>
                <a:ea typeface="Constantia"/>
                <a:cs typeface="Constantia"/>
                <a:sym typeface="Constantia"/>
              </a:endParaRPr>
            </a:p>
          </p:txBody>
        </p:sp>
      </p:grpSp>
      <p:pic>
        <p:nvPicPr>
          <p:cNvPr id="91" name="Google Shape;91;p13"/>
          <p:cNvPicPr preferRelativeResize="0"/>
          <p:nvPr/>
        </p:nvPicPr>
        <p:blipFill rotWithShape="1">
          <a:blip r:embed="rId3">
            <a:alphaModFix/>
          </a:blip>
          <a:srcRect b="0" l="0" r="0" t="0"/>
          <a:stretch/>
        </p:blipFill>
        <p:spPr>
          <a:xfrm>
            <a:off x="14316744" y="6227914"/>
            <a:ext cx="5136684" cy="48191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200" name="Shape 200"/>
        <p:cNvGrpSpPr/>
        <p:nvPr/>
      </p:nvGrpSpPr>
      <p:grpSpPr>
        <a:xfrm>
          <a:off x="0" y="0"/>
          <a:ext cx="0" cy="0"/>
          <a:chOff x="0" y="0"/>
          <a:chExt cx="0" cy="0"/>
        </a:xfrm>
      </p:grpSpPr>
      <p:sp>
        <p:nvSpPr>
          <p:cNvPr id="201" name="Google Shape;201;p22"/>
          <p:cNvSpPr/>
          <p:nvPr/>
        </p:nvSpPr>
        <p:spPr>
          <a:xfrm>
            <a:off x="5662863" y="4446021"/>
            <a:ext cx="10170600" cy="4377000"/>
          </a:xfrm>
          <a:prstGeom prst="rect">
            <a:avLst/>
          </a:prstGeom>
          <a:solidFill>
            <a:schemeClr val="lt1"/>
          </a:solidFill>
          <a:ln cap="flat" cmpd="sng" w="28575">
            <a:solidFill>
              <a:srgbClr val="0F24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2" name="Google Shape;202;p22"/>
          <p:cNvSpPr txBox="1"/>
          <p:nvPr/>
        </p:nvSpPr>
        <p:spPr>
          <a:xfrm>
            <a:off x="8924590" y="8158127"/>
            <a:ext cx="7337100" cy="11004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000000"/>
              </a:buClr>
              <a:buSzPts val="1400"/>
              <a:buFont typeface="Arial"/>
              <a:buNone/>
            </a:pPr>
            <a:r>
              <a:t/>
            </a:r>
            <a:endParaRPr b="0" i="0" sz="1400" u="none" cap="none" strike="noStrike">
              <a:solidFill>
                <a:srgbClr val="0C0C0C"/>
              </a:solidFill>
              <a:latin typeface="Arial"/>
              <a:ea typeface="Arial"/>
              <a:cs typeface="Arial"/>
              <a:sym typeface="Arial"/>
            </a:endParaRPr>
          </a:p>
        </p:txBody>
      </p:sp>
      <p:pic>
        <p:nvPicPr>
          <p:cNvPr id="203" name="Google Shape;203;p22"/>
          <p:cNvPicPr preferRelativeResize="0"/>
          <p:nvPr/>
        </p:nvPicPr>
        <p:blipFill rotWithShape="1">
          <a:blip r:embed="rId3">
            <a:alphaModFix/>
          </a:blip>
          <a:srcRect b="0" l="0" r="0" t="0"/>
          <a:stretch/>
        </p:blipFill>
        <p:spPr>
          <a:xfrm rot="-5400000">
            <a:off x="13895405" y="-1125447"/>
            <a:ext cx="5136684" cy="4819144"/>
          </a:xfrm>
          <a:prstGeom prst="rect">
            <a:avLst/>
          </a:prstGeom>
          <a:noFill/>
          <a:ln>
            <a:noFill/>
          </a:ln>
        </p:spPr>
      </p:pic>
      <p:sp>
        <p:nvSpPr>
          <p:cNvPr id="204" name="Google Shape;204;p22"/>
          <p:cNvSpPr txBox="1"/>
          <p:nvPr/>
        </p:nvSpPr>
        <p:spPr>
          <a:xfrm>
            <a:off x="994611" y="2284837"/>
            <a:ext cx="41430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5400" u="none" cap="none" strike="noStrike">
                <a:solidFill>
                  <a:srgbClr val="0C0C0C"/>
                </a:solidFill>
                <a:latin typeface="Constantia"/>
                <a:ea typeface="Constantia"/>
                <a:cs typeface="Constantia"/>
                <a:sym typeface="Constantia"/>
              </a:rPr>
              <a:t>Motivation</a:t>
            </a:r>
            <a:endParaRPr b="1" i="0" sz="5400" u="none" cap="none" strike="noStrike">
              <a:solidFill>
                <a:srgbClr val="0C0C0C"/>
              </a:solidFill>
              <a:latin typeface="Constantia"/>
              <a:ea typeface="Constantia"/>
              <a:cs typeface="Constantia"/>
              <a:sym typeface="Constantia"/>
            </a:endParaRPr>
          </a:p>
        </p:txBody>
      </p:sp>
      <p:sp>
        <p:nvSpPr>
          <p:cNvPr id="205" name="Google Shape;205;p22"/>
          <p:cNvSpPr/>
          <p:nvPr/>
        </p:nvSpPr>
        <p:spPr>
          <a:xfrm>
            <a:off x="5786124" y="2284825"/>
            <a:ext cx="75993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i="0" lang="en-US" sz="2400" u="none" cap="none" strike="noStrike">
                <a:solidFill>
                  <a:srgbClr val="0C0C0C"/>
                </a:solidFill>
                <a:latin typeface="Lato"/>
                <a:ea typeface="Lato"/>
                <a:cs typeface="Lato"/>
                <a:sym typeface="Lato"/>
              </a:rPr>
              <a:t>Build as many expert variables as possible to catch patterns of fraud transactions</a:t>
            </a:r>
            <a:endParaRPr i="0" sz="4000" u="none" cap="none" strike="noStrike">
              <a:solidFill>
                <a:srgbClr val="0C0C0C"/>
              </a:solidFill>
              <a:latin typeface="Lato"/>
              <a:ea typeface="Lato"/>
              <a:cs typeface="Lato"/>
              <a:sym typeface="Lato"/>
            </a:endParaRPr>
          </a:p>
        </p:txBody>
      </p:sp>
      <p:sp>
        <p:nvSpPr>
          <p:cNvPr id="206" name="Google Shape;206;p22"/>
          <p:cNvSpPr txBox="1"/>
          <p:nvPr/>
        </p:nvSpPr>
        <p:spPr>
          <a:xfrm>
            <a:off x="1201264" y="4510931"/>
            <a:ext cx="4272300" cy="212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4400" u="none" cap="none" strike="noStrike">
                <a:solidFill>
                  <a:srgbClr val="0C0C0C"/>
                </a:solidFill>
                <a:latin typeface="Constantia"/>
                <a:ea typeface="Constantia"/>
                <a:cs typeface="Constantia"/>
                <a:sym typeface="Constantia"/>
              </a:rPr>
              <a:t>Signals of card transaction fraud</a:t>
            </a:r>
            <a:endParaRPr b="1" i="0" sz="4400" u="none" cap="none" strike="noStrike">
              <a:solidFill>
                <a:srgbClr val="0C0C0C"/>
              </a:solidFill>
              <a:latin typeface="Constantia"/>
              <a:ea typeface="Constantia"/>
              <a:cs typeface="Constantia"/>
              <a:sym typeface="Constantia"/>
            </a:endParaRPr>
          </a:p>
        </p:txBody>
      </p:sp>
      <p:sp>
        <p:nvSpPr>
          <p:cNvPr id="207" name="Google Shape;207;p22"/>
          <p:cNvSpPr txBox="1"/>
          <p:nvPr/>
        </p:nvSpPr>
        <p:spPr>
          <a:xfrm>
            <a:off x="6163124" y="4892604"/>
            <a:ext cx="212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C0C0C"/>
                </a:solidFill>
                <a:latin typeface="Lato"/>
                <a:ea typeface="Lato"/>
                <a:cs typeface="Lato"/>
                <a:sym typeface="Lato"/>
              </a:rPr>
              <a:t>Amount</a:t>
            </a:r>
            <a:endParaRPr b="1" i="0" sz="2400" u="none" cap="none" strike="noStrike">
              <a:solidFill>
                <a:srgbClr val="0C0C0C"/>
              </a:solidFill>
              <a:latin typeface="Lato"/>
              <a:ea typeface="Lato"/>
              <a:cs typeface="Lato"/>
              <a:sym typeface="Lato"/>
            </a:endParaRPr>
          </a:p>
        </p:txBody>
      </p:sp>
      <p:sp>
        <p:nvSpPr>
          <p:cNvPr id="208" name="Google Shape;208;p22"/>
          <p:cNvSpPr txBox="1"/>
          <p:nvPr/>
        </p:nvSpPr>
        <p:spPr>
          <a:xfrm>
            <a:off x="8518379" y="4914997"/>
            <a:ext cx="50436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2400" u="none" cap="none" strike="noStrike">
                <a:solidFill>
                  <a:srgbClr val="0C0C0C"/>
                </a:solidFill>
                <a:latin typeface="Lato"/>
                <a:ea typeface="Lato"/>
                <a:cs typeface="Lato"/>
                <a:sym typeface="Lato"/>
              </a:rPr>
              <a:t>Unusually high transaction amount</a:t>
            </a:r>
            <a:endParaRPr>
              <a:latin typeface="Lato"/>
              <a:ea typeface="Lato"/>
              <a:cs typeface="Lato"/>
              <a:sym typeface="Lato"/>
            </a:endParaRPr>
          </a:p>
        </p:txBody>
      </p:sp>
      <p:sp>
        <p:nvSpPr>
          <p:cNvPr id="209" name="Google Shape;209;p22"/>
          <p:cNvSpPr txBox="1"/>
          <p:nvPr/>
        </p:nvSpPr>
        <p:spPr>
          <a:xfrm>
            <a:off x="6163123" y="5743350"/>
            <a:ext cx="21291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C0C0C"/>
                </a:solidFill>
                <a:latin typeface="Lato"/>
                <a:ea typeface="Lato"/>
                <a:cs typeface="Lato"/>
                <a:sym typeface="Lato"/>
              </a:rPr>
              <a:t>Transaction frequency</a:t>
            </a:r>
            <a:endParaRPr b="1" i="0" sz="2400" u="none" cap="none" strike="noStrike">
              <a:solidFill>
                <a:srgbClr val="0C0C0C"/>
              </a:solidFill>
              <a:latin typeface="Lato"/>
              <a:ea typeface="Lato"/>
              <a:cs typeface="Lato"/>
              <a:sym typeface="Lato"/>
            </a:endParaRPr>
          </a:p>
        </p:txBody>
      </p:sp>
      <p:sp>
        <p:nvSpPr>
          <p:cNvPr id="210" name="Google Shape;210;p22"/>
          <p:cNvSpPr txBox="1"/>
          <p:nvPr/>
        </p:nvSpPr>
        <p:spPr>
          <a:xfrm>
            <a:off x="8518379" y="5723226"/>
            <a:ext cx="52440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2400" u="none" cap="none" strike="noStrike">
                <a:solidFill>
                  <a:srgbClr val="0C0C0C"/>
                </a:solidFill>
                <a:latin typeface="Lato"/>
                <a:ea typeface="Lato"/>
                <a:cs typeface="Lato"/>
                <a:sym typeface="Lato"/>
              </a:rPr>
              <a:t>Infrequent recurring charges</a:t>
            </a:r>
            <a:endParaRPr>
              <a:latin typeface="Lato"/>
              <a:ea typeface="Lato"/>
              <a:cs typeface="Lato"/>
              <a:sym typeface="Lato"/>
            </a:endParaRPr>
          </a:p>
          <a:p>
            <a:pPr indent="0" lvl="0" marL="0" marR="0" rtl="0" algn="l">
              <a:lnSpc>
                <a:spcPct val="100000"/>
              </a:lnSpc>
              <a:spcBef>
                <a:spcPts val="0"/>
              </a:spcBef>
              <a:spcAft>
                <a:spcPts val="0"/>
              </a:spcAft>
              <a:buNone/>
            </a:pPr>
            <a:r>
              <a:rPr i="0" lang="en-US" sz="2400" u="none" cap="none" strike="noStrike">
                <a:solidFill>
                  <a:srgbClr val="0C0C0C"/>
                </a:solidFill>
                <a:latin typeface="Lato"/>
                <a:ea typeface="Lato"/>
                <a:cs typeface="Lato"/>
                <a:sym typeface="Lato"/>
              </a:rPr>
              <a:t>Burst of fraud activities</a:t>
            </a:r>
            <a:endParaRPr>
              <a:latin typeface="Lato"/>
              <a:ea typeface="Lato"/>
              <a:cs typeface="Lato"/>
              <a:sym typeface="Lato"/>
            </a:endParaRPr>
          </a:p>
        </p:txBody>
      </p:sp>
      <p:sp>
        <p:nvSpPr>
          <p:cNvPr id="211" name="Google Shape;211;p22"/>
          <p:cNvSpPr txBox="1"/>
          <p:nvPr/>
        </p:nvSpPr>
        <p:spPr>
          <a:xfrm>
            <a:off x="6163123" y="6846730"/>
            <a:ext cx="23016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C0C0C"/>
                </a:solidFill>
                <a:latin typeface="Lato"/>
                <a:ea typeface="Lato"/>
                <a:cs typeface="Lato"/>
                <a:sym typeface="Lato"/>
              </a:rPr>
              <a:t>Geography of transaction</a:t>
            </a:r>
            <a:endParaRPr b="1" i="0" sz="2400" u="none" cap="none" strike="noStrike">
              <a:solidFill>
                <a:srgbClr val="0C0C0C"/>
              </a:solidFill>
              <a:latin typeface="Lato"/>
              <a:ea typeface="Lato"/>
              <a:cs typeface="Lato"/>
              <a:sym typeface="Lato"/>
            </a:endParaRPr>
          </a:p>
        </p:txBody>
      </p:sp>
      <p:sp>
        <p:nvSpPr>
          <p:cNvPr id="212" name="Google Shape;212;p22"/>
          <p:cNvSpPr txBox="1"/>
          <p:nvPr/>
        </p:nvSpPr>
        <p:spPr>
          <a:xfrm>
            <a:off x="8510961" y="7009177"/>
            <a:ext cx="7675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2400" u="none" cap="none" strike="noStrike">
                <a:solidFill>
                  <a:srgbClr val="0C0C0C"/>
                </a:solidFill>
                <a:latin typeface="Lato"/>
                <a:ea typeface="Lato"/>
                <a:cs typeface="Lato"/>
                <a:sym typeface="Lato"/>
              </a:rPr>
              <a:t>Transaction happens at merchants not </a:t>
            </a:r>
            <a:r>
              <a:rPr lang="en-US" sz="2400">
                <a:solidFill>
                  <a:srgbClr val="0C0C0C"/>
                </a:solidFill>
                <a:latin typeface="Lato"/>
                <a:ea typeface="Lato"/>
                <a:cs typeface="Lato"/>
                <a:sym typeface="Lato"/>
              </a:rPr>
              <a:t>seen</a:t>
            </a:r>
            <a:r>
              <a:rPr i="0" lang="en-US" sz="2400" u="none" cap="none" strike="noStrike">
                <a:solidFill>
                  <a:srgbClr val="0C0C0C"/>
                </a:solidFill>
                <a:latin typeface="Lato"/>
                <a:ea typeface="Lato"/>
                <a:cs typeface="Lato"/>
                <a:sym typeface="Lato"/>
              </a:rPr>
              <a:t> before</a:t>
            </a:r>
            <a:endParaRPr>
              <a:latin typeface="Lato"/>
              <a:ea typeface="Lato"/>
              <a:cs typeface="Lato"/>
              <a:sym typeface="Lato"/>
            </a:endParaRPr>
          </a:p>
        </p:txBody>
      </p:sp>
      <p:sp>
        <p:nvSpPr>
          <p:cNvPr id="213" name="Google Shape;213;p22"/>
          <p:cNvSpPr txBox="1"/>
          <p:nvPr/>
        </p:nvSpPr>
        <p:spPr>
          <a:xfrm>
            <a:off x="6163124" y="7950110"/>
            <a:ext cx="21291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2400" u="none" cap="none" strike="noStrike">
                <a:solidFill>
                  <a:srgbClr val="0C0C0C"/>
                </a:solidFill>
                <a:latin typeface="Lato"/>
                <a:ea typeface="Lato"/>
                <a:cs typeface="Lato"/>
                <a:sym typeface="Lato"/>
              </a:rPr>
              <a:t>Merchant</a:t>
            </a:r>
            <a:endParaRPr b="1" i="0" sz="2400" u="none" cap="none" strike="noStrike">
              <a:solidFill>
                <a:srgbClr val="0C0C0C"/>
              </a:solidFill>
              <a:latin typeface="Lato"/>
              <a:ea typeface="Lato"/>
              <a:cs typeface="Lato"/>
              <a:sym typeface="Lato"/>
            </a:endParaRPr>
          </a:p>
        </p:txBody>
      </p:sp>
      <p:sp>
        <p:nvSpPr>
          <p:cNvPr id="214" name="Google Shape;214;p22"/>
          <p:cNvSpPr txBox="1"/>
          <p:nvPr/>
        </p:nvSpPr>
        <p:spPr>
          <a:xfrm>
            <a:off x="8510961" y="7949826"/>
            <a:ext cx="60135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2400" u="none" cap="none" strike="noStrike">
                <a:solidFill>
                  <a:srgbClr val="0C0C0C"/>
                </a:solidFill>
                <a:latin typeface="Lato"/>
                <a:ea typeface="Lato"/>
                <a:cs typeface="Lato"/>
                <a:sym typeface="Lato"/>
              </a:rPr>
              <a:t>Transaction is made up by the merchant</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18" name="Shape 218"/>
        <p:cNvGrpSpPr/>
        <p:nvPr/>
      </p:nvGrpSpPr>
      <p:grpSpPr>
        <a:xfrm>
          <a:off x="0" y="0"/>
          <a:ext cx="0" cy="0"/>
          <a:chOff x="0" y="0"/>
          <a:chExt cx="0" cy="0"/>
        </a:xfrm>
      </p:grpSpPr>
      <p:sp>
        <p:nvSpPr>
          <p:cNvPr id="219" name="Google Shape;219;p23"/>
          <p:cNvSpPr txBox="1"/>
          <p:nvPr/>
        </p:nvSpPr>
        <p:spPr>
          <a:xfrm>
            <a:off x="8924590" y="7929527"/>
            <a:ext cx="7337100" cy="11004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000000"/>
              </a:buClr>
              <a:buSzPts val="1400"/>
              <a:buFont typeface="Arial"/>
              <a:buNone/>
            </a:pPr>
            <a:r>
              <a:t/>
            </a:r>
            <a:endParaRPr b="0" i="0" sz="1400" u="none" cap="none" strike="noStrike">
              <a:solidFill>
                <a:srgbClr val="0C0C0C"/>
              </a:solidFill>
              <a:latin typeface="Arial"/>
              <a:ea typeface="Arial"/>
              <a:cs typeface="Arial"/>
              <a:sym typeface="Arial"/>
            </a:endParaRPr>
          </a:p>
        </p:txBody>
      </p:sp>
      <p:sp>
        <p:nvSpPr>
          <p:cNvPr id="220" name="Google Shape;220;p23"/>
          <p:cNvSpPr txBox="1"/>
          <p:nvPr/>
        </p:nvSpPr>
        <p:spPr>
          <a:xfrm>
            <a:off x="5612982" y="421606"/>
            <a:ext cx="6655500" cy="31494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250000"/>
              </a:lnSpc>
              <a:spcBef>
                <a:spcPts val="0"/>
              </a:spcBef>
              <a:spcAft>
                <a:spcPts val="0"/>
              </a:spcAft>
              <a:buClr>
                <a:srgbClr val="000000"/>
              </a:buClr>
              <a:buSzPts val="2800"/>
              <a:buFont typeface="Constantia"/>
              <a:buAutoNum type="arabicPeriod"/>
            </a:pPr>
            <a:r>
              <a:rPr b="1" i="0" lang="en-US" sz="2800" u="none" cap="none" strike="noStrike">
                <a:solidFill>
                  <a:srgbClr val="000000"/>
                </a:solidFill>
                <a:latin typeface="Constantia"/>
                <a:ea typeface="Constantia"/>
                <a:cs typeface="Constantia"/>
                <a:sym typeface="Constantia"/>
              </a:rPr>
              <a:t>Combine related fields</a:t>
            </a:r>
            <a:endParaRPr/>
          </a:p>
          <a:p>
            <a:pPr indent="-279400" lvl="0" marL="457200" marR="0" rtl="0" algn="l">
              <a:lnSpc>
                <a:spcPct val="250000"/>
              </a:lnSpc>
              <a:spcBef>
                <a:spcPts val="0"/>
              </a:spcBef>
              <a:spcAft>
                <a:spcPts val="0"/>
              </a:spcAft>
              <a:buClr>
                <a:srgbClr val="000000"/>
              </a:buClr>
              <a:buSzPts val="2800"/>
              <a:buFont typeface="Arial"/>
              <a:buNone/>
            </a:pPr>
            <a:r>
              <a:t/>
            </a:r>
            <a:endParaRPr b="1" i="0" sz="2800" u="none" cap="none" strike="noStrike">
              <a:solidFill>
                <a:srgbClr val="000000"/>
              </a:solidFill>
              <a:latin typeface="Constantia"/>
              <a:ea typeface="Constantia"/>
              <a:cs typeface="Constantia"/>
              <a:sym typeface="Constantia"/>
            </a:endParaRPr>
          </a:p>
          <a:p>
            <a:pPr indent="-457200" lvl="0" marL="457200" marR="0" rtl="0" algn="l">
              <a:lnSpc>
                <a:spcPct val="250000"/>
              </a:lnSpc>
              <a:spcBef>
                <a:spcPts val="0"/>
              </a:spcBef>
              <a:spcAft>
                <a:spcPts val="0"/>
              </a:spcAft>
              <a:buClr>
                <a:srgbClr val="000000"/>
              </a:buClr>
              <a:buSzPts val="2800"/>
              <a:buFont typeface="Constantia"/>
              <a:buAutoNum type="arabicPeriod"/>
            </a:pPr>
            <a:r>
              <a:rPr b="1" i="0" lang="en-US" sz="2800" u="none" cap="none" strike="noStrike">
                <a:solidFill>
                  <a:srgbClr val="000000"/>
                </a:solidFill>
                <a:latin typeface="Constantia"/>
                <a:ea typeface="Constantia"/>
                <a:cs typeface="Constantia"/>
                <a:sym typeface="Constantia"/>
              </a:rPr>
              <a:t>Create candidate variables</a:t>
            </a:r>
            <a:endParaRPr/>
          </a:p>
        </p:txBody>
      </p:sp>
      <p:sp>
        <p:nvSpPr>
          <p:cNvPr id="221" name="Google Shape;221;p23"/>
          <p:cNvSpPr txBox="1"/>
          <p:nvPr/>
        </p:nvSpPr>
        <p:spPr>
          <a:xfrm>
            <a:off x="6295281" y="1192216"/>
            <a:ext cx="1341600" cy="369300"/>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800" u="none" cap="none" strike="noStrike">
                <a:solidFill>
                  <a:srgbClr val="000000"/>
                </a:solidFill>
                <a:latin typeface="Lato"/>
                <a:ea typeface="Lato"/>
                <a:cs typeface="Lato"/>
                <a:sym typeface="Lato"/>
              </a:rPr>
              <a:t>Cardnum</a:t>
            </a:r>
            <a:endParaRPr i="0" sz="1800" u="none" cap="none" strike="noStrike">
              <a:solidFill>
                <a:srgbClr val="000000"/>
              </a:solidFill>
              <a:latin typeface="Lato"/>
              <a:ea typeface="Lato"/>
              <a:cs typeface="Lato"/>
              <a:sym typeface="Lato"/>
            </a:endParaRPr>
          </a:p>
        </p:txBody>
      </p:sp>
      <p:sp>
        <p:nvSpPr>
          <p:cNvPr id="222" name="Google Shape;222;p23"/>
          <p:cNvSpPr txBox="1"/>
          <p:nvPr/>
        </p:nvSpPr>
        <p:spPr>
          <a:xfrm>
            <a:off x="7812217" y="1192216"/>
            <a:ext cx="1555200" cy="369300"/>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800" u="none" cap="none" strike="noStrike">
                <a:solidFill>
                  <a:srgbClr val="000000"/>
                </a:solidFill>
                <a:latin typeface="Lato"/>
                <a:ea typeface="Lato"/>
                <a:cs typeface="Lato"/>
                <a:sym typeface="Lato"/>
              </a:rPr>
              <a:t>Merchnum</a:t>
            </a:r>
            <a:endParaRPr i="0" sz="1800" u="none" cap="none" strike="noStrike">
              <a:solidFill>
                <a:srgbClr val="000000"/>
              </a:solidFill>
              <a:latin typeface="Lato"/>
              <a:ea typeface="Lato"/>
              <a:cs typeface="Lato"/>
              <a:sym typeface="Lato"/>
            </a:endParaRPr>
          </a:p>
        </p:txBody>
      </p:sp>
      <p:sp>
        <p:nvSpPr>
          <p:cNvPr id="223" name="Google Shape;223;p23"/>
          <p:cNvSpPr txBox="1"/>
          <p:nvPr/>
        </p:nvSpPr>
        <p:spPr>
          <a:xfrm>
            <a:off x="9571081" y="1192216"/>
            <a:ext cx="3104100" cy="369300"/>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800" u="none" cap="none" strike="noStrike">
                <a:solidFill>
                  <a:srgbClr val="000000"/>
                </a:solidFill>
                <a:latin typeface="Lato"/>
                <a:ea typeface="Lato"/>
                <a:cs typeface="Lato"/>
                <a:sym typeface="Lato"/>
              </a:rPr>
              <a:t>Cardnum </a:t>
            </a:r>
            <a:r>
              <a:rPr lang="en-US" sz="1800">
                <a:latin typeface="Lato"/>
                <a:ea typeface="Lato"/>
                <a:cs typeface="Lato"/>
                <a:sym typeface="Lato"/>
              </a:rPr>
              <a:t>-</a:t>
            </a:r>
            <a:r>
              <a:rPr i="0" lang="en-US" sz="1800" u="none" cap="none" strike="noStrike">
                <a:solidFill>
                  <a:srgbClr val="000000"/>
                </a:solidFill>
                <a:latin typeface="Lato"/>
                <a:ea typeface="Lato"/>
                <a:cs typeface="Lato"/>
                <a:sym typeface="Lato"/>
              </a:rPr>
              <a:t> Merchnum</a:t>
            </a:r>
            <a:endParaRPr i="0" sz="1800" u="none" cap="none" strike="noStrike">
              <a:solidFill>
                <a:srgbClr val="000000"/>
              </a:solidFill>
              <a:latin typeface="Lato"/>
              <a:ea typeface="Lato"/>
              <a:cs typeface="Lato"/>
              <a:sym typeface="Lato"/>
            </a:endParaRPr>
          </a:p>
        </p:txBody>
      </p:sp>
      <p:sp>
        <p:nvSpPr>
          <p:cNvPr id="224" name="Google Shape;224;p23"/>
          <p:cNvSpPr txBox="1"/>
          <p:nvPr/>
        </p:nvSpPr>
        <p:spPr>
          <a:xfrm>
            <a:off x="6295282" y="1799796"/>
            <a:ext cx="1801800" cy="369300"/>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800" u="none" cap="none" strike="noStrike">
                <a:solidFill>
                  <a:srgbClr val="000000"/>
                </a:solidFill>
                <a:latin typeface="Lato"/>
                <a:ea typeface="Lato"/>
                <a:cs typeface="Lato"/>
                <a:sym typeface="Lato"/>
              </a:rPr>
              <a:t>Cardnum - Zip</a:t>
            </a:r>
            <a:endParaRPr i="0" sz="1800" u="none" cap="none" strike="noStrike">
              <a:solidFill>
                <a:srgbClr val="000000"/>
              </a:solidFill>
              <a:latin typeface="Lato"/>
              <a:ea typeface="Lato"/>
              <a:cs typeface="Lato"/>
              <a:sym typeface="Lato"/>
            </a:endParaRPr>
          </a:p>
        </p:txBody>
      </p:sp>
      <p:sp>
        <p:nvSpPr>
          <p:cNvPr id="225" name="Google Shape;225;p23"/>
          <p:cNvSpPr txBox="1"/>
          <p:nvPr/>
        </p:nvSpPr>
        <p:spPr>
          <a:xfrm>
            <a:off x="8382265" y="1794805"/>
            <a:ext cx="2105400" cy="369300"/>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800" u="none" cap="none" strike="noStrike">
                <a:solidFill>
                  <a:srgbClr val="000000"/>
                </a:solidFill>
                <a:latin typeface="Lato"/>
                <a:ea typeface="Lato"/>
                <a:cs typeface="Lato"/>
                <a:sym typeface="Lato"/>
              </a:rPr>
              <a:t>Cardnum - State</a:t>
            </a:r>
            <a:endParaRPr i="0" sz="1800" u="none" cap="none" strike="noStrike">
              <a:solidFill>
                <a:srgbClr val="000000"/>
              </a:solidFill>
              <a:latin typeface="Lato"/>
              <a:ea typeface="Lato"/>
              <a:cs typeface="Lato"/>
              <a:sym typeface="Lato"/>
            </a:endParaRPr>
          </a:p>
        </p:txBody>
      </p:sp>
      <p:sp>
        <p:nvSpPr>
          <p:cNvPr id="226" name="Google Shape;226;p23"/>
          <p:cNvSpPr/>
          <p:nvPr/>
        </p:nvSpPr>
        <p:spPr>
          <a:xfrm>
            <a:off x="6126849" y="3406738"/>
            <a:ext cx="4572000" cy="60015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2400"/>
              <a:buFont typeface="Constantia"/>
              <a:buAutoNum type="alphaLcPeriod"/>
            </a:pPr>
            <a:r>
              <a:rPr b="1" i="0" lang="en-US" sz="2400" u="none" cap="none" strike="noStrike">
                <a:solidFill>
                  <a:srgbClr val="000000"/>
                </a:solidFill>
                <a:latin typeface="Constantia"/>
                <a:ea typeface="Constantia"/>
                <a:cs typeface="Constantia"/>
                <a:sym typeface="Constantia"/>
              </a:rPr>
              <a:t>Amount variables</a:t>
            </a:r>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457200" lvl="0" marL="457200" marR="0" rtl="0" algn="l">
              <a:lnSpc>
                <a:spcPct val="100000"/>
              </a:lnSpc>
              <a:spcBef>
                <a:spcPts val="0"/>
              </a:spcBef>
              <a:spcAft>
                <a:spcPts val="0"/>
              </a:spcAft>
              <a:buClr>
                <a:srgbClr val="000000"/>
              </a:buClr>
              <a:buSzPts val="2400"/>
              <a:buFont typeface="Constantia"/>
              <a:buAutoNum type="alphaLcPeriod"/>
            </a:pPr>
            <a:r>
              <a:rPr b="1" i="0" lang="en-US" sz="2400" u="none" cap="none" strike="noStrike">
                <a:solidFill>
                  <a:srgbClr val="000000"/>
                </a:solidFill>
                <a:latin typeface="Constantia"/>
                <a:ea typeface="Constantia"/>
                <a:cs typeface="Constantia"/>
                <a:sym typeface="Constantia"/>
              </a:rPr>
              <a:t>Days-since variables</a:t>
            </a:r>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457200" lvl="0" marL="457200" marR="0" rtl="0" algn="l">
              <a:lnSpc>
                <a:spcPct val="100000"/>
              </a:lnSpc>
              <a:spcBef>
                <a:spcPts val="0"/>
              </a:spcBef>
              <a:spcAft>
                <a:spcPts val="0"/>
              </a:spcAft>
              <a:buClr>
                <a:srgbClr val="000000"/>
              </a:buClr>
              <a:buSzPts val="2400"/>
              <a:buFont typeface="Constantia"/>
              <a:buAutoNum type="alphaLcPeriod"/>
            </a:pPr>
            <a:r>
              <a:rPr b="1" i="0" lang="en-US" sz="2400" u="none" cap="none" strike="noStrike">
                <a:solidFill>
                  <a:srgbClr val="000000"/>
                </a:solidFill>
                <a:latin typeface="Constantia"/>
                <a:ea typeface="Constantia"/>
                <a:cs typeface="Constantia"/>
                <a:sym typeface="Constantia"/>
              </a:rPr>
              <a:t>Frequency variables</a:t>
            </a:r>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304800" lvl="0" marL="4572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Constantia"/>
              <a:ea typeface="Constantia"/>
              <a:cs typeface="Constantia"/>
              <a:sym typeface="Constantia"/>
            </a:endParaRPr>
          </a:p>
        </p:txBody>
      </p:sp>
      <p:sp>
        <p:nvSpPr>
          <p:cNvPr id="227" name="Google Shape;227;p23"/>
          <p:cNvSpPr txBox="1"/>
          <p:nvPr/>
        </p:nvSpPr>
        <p:spPr>
          <a:xfrm>
            <a:off x="5684325" y="3989523"/>
            <a:ext cx="2182500" cy="156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Average, maximum, median, total,</a:t>
            </a:r>
            <a:endParaRPr>
              <a:latin typeface="Lato"/>
              <a:ea typeface="Lato"/>
              <a:cs typeface="Lato"/>
              <a:sym typeface="Lato"/>
            </a:endParaRPr>
          </a:p>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Actual/average, actual/maximum, </a:t>
            </a:r>
            <a:endParaRPr>
              <a:latin typeface="Lato"/>
              <a:ea typeface="Lato"/>
              <a:cs typeface="Lato"/>
              <a:sym typeface="Lato"/>
            </a:endParaRPr>
          </a:p>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actual/median, actual/total</a:t>
            </a:r>
            <a:endParaRPr i="0" sz="1600" u="none" cap="none" strike="noStrike">
              <a:solidFill>
                <a:srgbClr val="7F7F7F"/>
              </a:solidFill>
              <a:latin typeface="Lato"/>
              <a:ea typeface="Lato"/>
              <a:cs typeface="Lato"/>
              <a:sym typeface="Lato"/>
            </a:endParaRPr>
          </a:p>
        </p:txBody>
      </p:sp>
      <p:sp>
        <p:nvSpPr>
          <p:cNvPr id="228" name="Google Shape;228;p23"/>
          <p:cNvSpPr txBox="1"/>
          <p:nvPr/>
        </p:nvSpPr>
        <p:spPr>
          <a:xfrm>
            <a:off x="7706406" y="4525421"/>
            <a:ext cx="18315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600" u="none" cap="none" strike="noStrike">
                <a:solidFill>
                  <a:srgbClr val="0C0C0C"/>
                </a:solidFill>
                <a:latin typeface="Lato"/>
                <a:ea typeface="Lato"/>
                <a:cs typeface="Lato"/>
                <a:sym typeface="Lato"/>
              </a:rPr>
              <a:t>Amount by/at this</a:t>
            </a:r>
            <a:endParaRPr i="0" sz="1600" u="none" cap="none" strike="noStrike">
              <a:solidFill>
                <a:srgbClr val="0C0C0C"/>
              </a:solidFill>
              <a:latin typeface="Lato"/>
              <a:ea typeface="Lato"/>
              <a:cs typeface="Lato"/>
              <a:sym typeface="Lato"/>
            </a:endParaRPr>
          </a:p>
        </p:txBody>
      </p:sp>
      <p:sp>
        <p:nvSpPr>
          <p:cNvPr id="229" name="Google Shape;229;p23"/>
          <p:cNvSpPr txBox="1"/>
          <p:nvPr/>
        </p:nvSpPr>
        <p:spPr>
          <a:xfrm>
            <a:off x="9504743" y="4196481"/>
            <a:ext cx="2442300" cy="107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Cardnum, merchnum, </a:t>
            </a:r>
            <a:endParaRPr>
              <a:latin typeface="Lato"/>
              <a:ea typeface="Lato"/>
              <a:cs typeface="Lato"/>
              <a:sym typeface="Lato"/>
            </a:endParaRPr>
          </a:p>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Cardnum – merchnum, </a:t>
            </a:r>
            <a:endParaRPr>
              <a:latin typeface="Lato"/>
              <a:ea typeface="Lato"/>
              <a:cs typeface="Lato"/>
              <a:sym typeface="Lato"/>
            </a:endParaRPr>
          </a:p>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Cardnum – zip, Cardnum - state</a:t>
            </a:r>
            <a:endParaRPr i="0" sz="1600" u="none" cap="none" strike="noStrike">
              <a:solidFill>
                <a:srgbClr val="7F7F7F"/>
              </a:solidFill>
              <a:latin typeface="Lato"/>
              <a:ea typeface="Lato"/>
              <a:cs typeface="Lato"/>
              <a:sym typeface="Lato"/>
            </a:endParaRPr>
          </a:p>
        </p:txBody>
      </p:sp>
      <p:sp>
        <p:nvSpPr>
          <p:cNvPr id="230" name="Google Shape;230;p23"/>
          <p:cNvSpPr txBox="1"/>
          <p:nvPr/>
        </p:nvSpPr>
        <p:spPr>
          <a:xfrm>
            <a:off x="11796484" y="4526239"/>
            <a:ext cx="15249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600" u="none" cap="none" strike="noStrike">
                <a:solidFill>
                  <a:srgbClr val="0C0C0C"/>
                </a:solidFill>
                <a:latin typeface="Lato"/>
                <a:ea typeface="Lato"/>
                <a:cs typeface="Lato"/>
                <a:sym typeface="Lato"/>
              </a:rPr>
              <a:t>Over the past </a:t>
            </a:r>
            <a:endParaRPr i="0" sz="1600" u="none" cap="none" strike="noStrike">
              <a:solidFill>
                <a:srgbClr val="0C0C0C"/>
              </a:solidFill>
              <a:latin typeface="Lato"/>
              <a:ea typeface="Lato"/>
              <a:cs typeface="Lato"/>
              <a:sym typeface="Lato"/>
            </a:endParaRPr>
          </a:p>
        </p:txBody>
      </p:sp>
      <p:sp>
        <p:nvSpPr>
          <p:cNvPr id="231" name="Google Shape;231;p23"/>
          <p:cNvSpPr txBox="1"/>
          <p:nvPr/>
        </p:nvSpPr>
        <p:spPr>
          <a:xfrm>
            <a:off x="13178027" y="4533196"/>
            <a:ext cx="2442300" cy="33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0, 1, 3, 7, 14, 30 days</a:t>
            </a:r>
            <a:endParaRPr i="0" sz="1600" u="none" cap="none" strike="noStrike">
              <a:solidFill>
                <a:srgbClr val="7F7F7F"/>
              </a:solidFill>
              <a:latin typeface="Lato"/>
              <a:ea typeface="Lato"/>
              <a:cs typeface="Lato"/>
              <a:sym typeface="Lato"/>
            </a:endParaRPr>
          </a:p>
        </p:txBody>
      </p:sp>
      <p:sp>
        <p:nvSpPr>
          <p:cNvPr id="232" name="Google Shape;232;p23"/>
          <p:cNvSpPr txBox="1"/>
          <p:nvPr/>
        </p:nvSpPr>
        <p:spPr>
          <a:xfrm>
            <a:off x="9456714" y="3432405"/>
            <a:ext cx="20382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800" u="none" cap="none" strike="noStrike">
                <a:solidFill>
                  <a:srgbClr val="7F7F7F"/>
                </a:solidFill>
                <a:latin typeface="Lato"/>
                <a:ea typeface="Lato"/>
                <a:cs typeface="Lato"/>
                <a:sym typeface="Lato"/>
              </a:rPr>
              <a:t>240 </a:t>
            </a:r>
            <a:endParaRPr i="0" sz="1800" u="none" cap="none" strike="noStrike">
              <a:solidFill>
                <a:srgbClr val="7F7F7F"/>
              </a:solidFill>
              <a:latin typeface="Lato"/>
              <a:ea typeface="Lato"/>
              <a:cs typeface="Lato"/>
              <a:sym typeface="Lato"/>
            </a:endParaRPr>
          </a:p>
        </p:txBody>
      </p:sp>
      <p:sp>
        <p:nvSpPr>
          <p:cNvPr id="233" name="Google Shape;233;p23"/>
          <p:cNvSpPr txBox="1"/>
          <p:nvPr/>
        </p:nvSpPr>
        <p:spPr>
          <a:xfrm>
            <a:off x="1596800" y="2549150"/>
            <a:ext cx="3104100" cy="138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2400" u="none" cap="none" strike="noStrike">
                <a:solidFill>
                  <a:schemeClr val="dk1"/>
                </a:solidFill>
                <a:latin typeface="Lato"/>
                <a:ea typeface="Lato"/>
                <a:cs typeface="Lato"/>
                <a:sym typeface="Lato"/>
              </a:rPr>
              <a:t>Look back in time to calculate values for each record</a:t>
            </a:r>
            <a:endParaRPr i="0" sz="2400" u="none" cap="none" strike="noStrike">
              <a:solidFill>
                <a:schemeClr val="dk1"/>
              </a:solidFill>
              <a:latin typeface="Lato"/>
              <a:ea typeface="Lato"/>
              <a:cs typeface="Lato"/>
              <a:sym typeface="Lato"/>
            </a:endParaRPr>
          </a:p>
        </p:txBody>
      </p:sp>
      <p:sp>
        <p:nvSpPr>
          <p:cNvPr id="234" name="Google Shape;234;p23"/>
          <p:cNvSpPr txBox="1"/>
          <p:nvPr/>
        </p:nvSpPr>
        <p:spPr>
          <a:xfrm>
            <a:off x="6555408" y="6379966"/>
            <a:ext cx="2811900" cy="83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600" u="none" cap="none" strike="noStrike">
                <a:solidFill>
                  <a:srgbClr val="0C0C0C"/>
                </a:solidFill>
                <a:latin typeface="Lato"/>
                <a:ea typeface="Lato"/>
                <a:cs typeface="Lato"/>
                <a:sym typeface="Lato"/>
              </a:rPr>
              <a:t>Current date minus date of most recent transaction with the same</a:t>
            </a:r>
            <a:endParaRPr i="0" sz="1600" u="none" cap="none" strike="noStrike">
              <a:solidFill>
                <a:srgbClr val="0C0C0C"/>
              </a:solidFill>
              <a:latin typeface="Lato"/>
              <a:ea typeface="Lato"/>
              <a:cs typeface="Lato"/>
              <a:sym typeface="Lato"/>
            </a:endParaRPr>
          </a:p>
        </p:txBody>
      </p:sp>
      <p:sp>
        <p:nvSpPr>
          <p:cNvPr id="235" name="Google Shape;235;p23"/>
          <p:cNvSpPr txBox="1"/>
          <p:nvPr/>
        </p:nvSpPr>
        <p:spPr>
          <a:xfrm>
            <a:off x="9045764" y="6374191"/>
            <a:ext cx="4102200" cy="8310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Cardnum, merchnum, </a:t>
            </a:r>
            <a:endParaRPr>
              <a:latin typeface="Lato"/>
              <a:ea typeface="Lato"/>
              <a:cs typeface="Lato"/>
              <a:sym typeface="Lato"/>
            </a:endParaRPr>
          </a:p>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Cardnum – merchnum, </a:t>
            </a:r>
            <a:endParaRPr>
              <a:latin typeface="Lato"/>
              <a:ea typeface="Lato"/>
              <a:cs typeface="Lato"/>
              <a:sym typeface="Lato"/>
            </a:endParaRPr>
          </a:p>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Cardnum – zip, Cardnum - state</a:t>
            </a:r>
            <a:endParaRPr i="0" sz="1600" u="none" cap="none" strike="noStrike">
              <a:solidFill>
                <a:srgbClr val="7F7F7F"/>
              </a:solidFill>
              <a:latin typeface="Lato"/>
              <a:ea typeface="Lato"/>
              <a:cs typeface="Lato"/>
              <a:sym typeface="Lato"/>
            </a:endParaRPr>
          </a:p>
        </p:txBody>
      </p:sp>
      <p:sp>
        <p:nvSpPr>
          <p:cNvPr id="236" name="Google Shape;236;p23"/>
          <p:cNvSpPr txBox="1"/>
          <p:nvPr/>
        </p:nvSpPr>
        <p:spPr>
          <a:xfrm>
            <a:off x="9798258" y="5649073"/>
            <a:ext cx="1557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800" u="none" cap="none" strike="noStrike">
                <a:solidFill>
                  <a:srgbClr val="7F7F7F"/>
                </a:solidFill>
                <a:latin typeface="Lato"/>
                <a:ea typeface="Lato"/>
                <a:cs typeface="Lato"/>
                <a:sym typeface="Lato"/>
              </a:rPr>
              <a:t>5</a:t>
            </a:r>
            <a:endParaRPr i="0" sz="1800" u="none" cap="none" strike="noStrike">
              <a:solidFill>
                <a:srgbClr val="7F7F7F"/>
              </a:solidFill>
              <a:latin typeface="Lato"/>
              <a:ea typeface="Lato"/>
              <a:cs typeface="Lato"/>
              <a:sym typeface="Lato"/>
            </a:endParaRPr>
          </a:p>
        </p:txBody>
      </p:sp>
      <p:sp>
        <p:nvSpPr>
          <p:cNvPr id="237" name="Google Shape;237;p23"/>
          <p:cNvSpPr txBox="1"/>
          <p:nvPr/>
        </p:nvSpPr>
        <p:spPr>
          <a:xfrm>
            <a:off x="6579698" y="8558899"/>
            <a:ext cx="2564400" cy="58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600" u="none" cap="none" strike="noStrike">
                <a:solidFill>
                  <a:srgbClr val="0C0C0C"/>
                </a:solidFill>
                <a:latin typeface="Lato"/>
                <a:ea typeface="Lato"/>
                <a:cs typeface="Lato"/>
                <a:sym typeface="Lato"/>
              </a:rPr>
              <a:t>Number of transactions with the same</a:t>
            </a:r>
            <a:endParaRPr i="0" sz="1600" u="none" cap="none" strike="noStrike">
              <a:solidFill>
                <a:srgbClr val="0C0C0C"/>
              </a:solidFill>
              <a:latin typeface="Lato"/>
              <a:ea typeface="Lato"/>
              <a:cs typeface="Lato"/>
              <a:sym typeface="Lato"/>
            </a:endParaRPr>
          </a:p>
        </p:txBody>
      </p:sp>
      <p:sp>
        <p:nvSpPr>
          <p:cNvPr id="238" name="Google Shape;238;p23"/>
          <p:cNvSpPr txBox="1"/>
          <p:nvPr/>
        </p:nvSpPr>
        <p:spPr>
          <a:xfrm>
            <a:off x="8864635" y="8343456"/>
            <a:ext cx="2316900" cy="107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Cardnum, merchnum, </a:t>
            </a:r>
            <a:endParaRPr>
              <a:latin typeface="Lato"/>
              <a:ea typeface="Lato"/>
              <a:cs typeface="Lato"/>
              <a:sym typeface="Lato"/>
            </a:endParaRPr>
          </a:p>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Cardnum – merchnum, </a:t>
            </a:r>
            <a:endParaRPr>
              <a:latin typeface="Lato"/>
              <a:ea typeface="Lato"/>
              <a:cs typeface="Lato"/>
              <a:sym typeface="Lato"/>
            </a:endParaRPr>
          </a:p>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Cardnum – zip, Cardnum - state</a:t>
            </a:r>
            <a:endParaRPr i="0" sz="1600" u="none" cap="none" strike="noStrike">
              <a:solidFill>
                <a:srgbClr val="7F7F7F"/>
              </a:solidFill>
              <a:latin typeface="Lato"/>
              <a:ea typeface="Lato"/>
              <a:cs typeface="Lato"/>
              <a:sym typeface="Lato"/>
            </a:endParaRPr>
          </a:p>
        </p:txBody>
      </p:sp>
      <p:sp>
        <p:nvSpPr>
          <p:cNvPr id="239" name="Google Shape;239;p23"/>
          <p:cNvSpPr txBox="1"/>
          <p:nvPr/>
        </p:nvSpPr>
        <p:spPr>
          <a:xfrm>
            <a:off x="11139477" y="8670524"/>
            <a:ext cx="1530300" cy="338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600" u="none" cap="none" strike="noStrike">
                <a:solidFill>
                  <a:srgbClr val="0C0C0C"/>
                </a:solidFill>
                <a:latin typeface="Lato"/>
                <a:ea typeface="Lato"/>
                <a:cs typeface="Lato"/>
                <a:sym typeface="Lato"/>
              </a:rPr>
              <a:t>Over the past </a:t>
            </a:r>
            <a:endParaRPr i="0" sz="1600" u="none" cap="none" strike="noStrike">
              <a:solidFill>
                <a:srgbClr val="0C0C0C"/>
              </a:solidFill>
              <a:latin typeface="Lato"/>
              <a:ea typeface="Lato"/>
              <a:cs typeface="Lato"/>
              <a:sym typeface="Lato"/>
            </a:endParaRPr>
          </a:p>
        </p:txBody>
      </p:sp>
      <p:sp>
        <p:nvSpPr>
          <p:cNvPr id="240" name="Google Shape;240;p23"/>
          <p:cNvSpPr txBox="1"/>
          <p:nvPr/>
        </p:nvSpPr>
        <p:spPr>
          <a:xfrm>
            <a:off x="12456716" y="8666716"/>
            <a:ext cx="2436300" cy="338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600" u="none" cap="none" strike="noStrike">
                <a:solidFill>
                  <a:srgbClr val="7F7F7F"/>
                </a:solidFill>
                <a:latin typeface="Lato"/>
                <a:ea typeface="Lato"/>
                <a:cs typeface="Lato"/>
                <a:sym typeface="Lato"/>
              </a:rPr>
              <a:t>0, 1, 3, 7, 14, 30 days</a:t>
            </a:r>
            <a:endParaRPr i="0" sz="1600" u="none" cap="none" strike="noStrike">
              <a:solidFill>
                <a:srgbClr val="7F7F7F"/>
              </a:solidFill>
              <a:latin typeface="Lato"/>
              <a:ea typeface="Lato"/>
              <a:cs typeface="Lato"/>
              <a:sym typeface="Lato"/>
            </a:endParaRPr>
          </a:p>
        </p:txBody>
      </p:sp>
      <p:sp>
        <p:nvSpPr>
          <p:cNvPr id="241" name="Google Shape;241;p23"/>
          <p:cNvSpPr txBox="1"/>
          <p:nvPr/>
        </p:nvSpPr>
        <p:spPr>
          <a:xfrm>
            <a:off x="9756575" y="7844495"/>
            <a:ext cx="1557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800" u="none" cap="none" strike="noStrike">
                <a:solidFill>
                  <a:srgbClr val="7F7F7F"/>
                </a:solidFill>
                <a:latin typeface="Lato"/>
                <a:ea typeface="Lato"/>
                <a:cs typeface="Lato"/>
                <a:sym typeface="Lato"/>
              </a:rPr>
              <a:t>30 </a:t>
            </a:r>
            <a:endParaRPr i="0" sz="1800" u="none" cap="none" strike="noStrike">
              <a:solidFill>
                <a:srgbClr val="7F7F7F"/>
              </a:solidFill>
              <a:latin typeface="Lato"/>
              <a:ea typeface="Lato"/>
              <a:cs typeface="Lato"/>
              <a:sym typeface="Lato"/>
            </a:endParaRPr>
          </a:p>
        </p:txBody>
      </p:sp>
      <p:sp>
        <p:nvSpPr>
          <p:cNvPr id="242" name="Google Shape;242;p23"/>
          <p:cNvSpPr txBox="1"/>
          <p:nvPr/>
        </p:nvSpPr>
        <p:spPr>
          <a:xfrm>
            <a:off x="10191275" y="3427489"/>
            <a:ext cx="4701900" cy="400200"/>
          </a:xfrm>
          <a:prstGeom prst="rect">
            <a:avLst/>
          </a:prstGeom>
          <a:solidFill>
            <a:schemeClr val="lt1"/>
          </a:solidFill>
          <a:ln cap="flat" cmpd="sng" w="19050">
            <a:solidFill>
              <a:srgbClr val="0C0C0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2000" u="none" cap="none" strike="noStrike">
                <a:solidFill>
                  <a:srgbClr val="0C0C0C"/>
                </a:solidFill>
                <a:latin typeface="Lato"/>
                <a:ea typeface="Lato"/>
                <a:cs typeface="Lato"/>
                <a:sym typeface="Lato"/>
              </a:rPr>
              <a:t>To identify unusual purchase amount</a:t>
            </a:r>
            <a:endParaRPr i="0" sz="2000" u="none" cap="none" strike="noStrike">
              <a:solidFill>
                <a:srgbClr val="0C0C0C"/>
              </a:solidFill>
              <a:latin typeface="Lato"/>
              <a:ea typeface="Lato"/>
              <a:cs typeface="Lato"/>
              <a:sym typeface="Lato"/>
            </a:endParaRPr>
          </a:p>
        </p:txBody>
      </p:sp>
      <p:sp>
        <p:nvSpPr>
          <p:cNvPr id="243" name="Google Shape;243;p23"/>
          <p:cNvSpPr txBox="1"/>
          <p:nvPr/>
        </p:nvSpPr>
        <p:spPr>
          <a:xfrm>
            <a:off x="10389636" y="7794664"/>
            <a:ext cx="4102200" cy="399900"/>
          </a:xfrm>
          <a:prstGeom prst="rect">
            <a:avLst/>
          </a:prstGeom>
          <a:solidFill>
            <a:schemeClr val="lt1"/>
          </a:solidFill>
          <a:ln cap="flat" cmpd="sng" w="19050">
            <a:solidFill>
              <a:srgbClr val="0C0C0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2000" u="none" cap="none" strike="noStrike">
                <a:solidFill>
                  <a:srgbClr val="0C0C0C"/>
                </a:solidFill>
                <a:latin typeface="Lato"/>
                <a:ea typeface="Lato"/>
                <a:cs typeface="Lato"/>
                <a:sym typeface="Lato"/>
              </a:rPr>
              <a:t>To identify transaction frequency</a:t>
            </a:r>
            <a:endParaRPr i="0" sz="2000" u="none" cap="none" strike="noStrike">
              <a:solidFill>
                <a:srgbClr val="0C0C0C"/>
              </a:solidFill>
              <a:latin typeface="Lato"/>
              <a:ea typeface="Lato"/>
              <a:cs typeface="Lato"/>
              <a:sym typeface="Lato"/>
            </a:endParaRPr>
          </a:p>
        </p:txBody>
      </p:sp>
      <p:sp>
        <p:nvSpPr>
          <p:cNvPr id="244" name="Google Shape;244;p23"/>
          <p:cNvSpPr txBox="1"/>
          <p:nvPr/>
        </p:nvSpPr>
        <p:spPr>
          <a:xfrm>
            <a:off x="10312575" y="5638662"/>
            <a:ext cx="4102200" cy="399900"/>
          </a:xfrm>
          <a:prstGeom prst="rect">
            <a:avLst/>
          </a:prstGeom>
          <a:solidFill>
            <a:schemeClr val="lt1"/>
          </a:solidFill>
          <a:ln cap="flat" cmpd="sng" w="19050">
            <a:solidFill>
              <a:srgbClr val="0C0C0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2000" u="none" cap="none" strike="noStrike">
                <a:solidFill>
                  <a:srgbClr val="0C0C0C"/>
                </a:solidFill>
                <a:latin typeface="Lato"/>
                <a:ea typeface="Lato"/>
                <a:cs typeface="Lato"/>
                <a:sym typeface="Lato"/>
              </a:rPr>
              <a:t>To identify transaction frequency</a:t>
            </a:r>
            <a:endParaRPr i="0" sz="2000" u="none" cap="none" strike="noStrike">
              <a:solidFill>
                <a:srgbClr val="0C0C0C"/>
              </a:solidFill>
              <a:latin typeface="Lato"/>
              <a:ea typeface="Lato"/>
              <a:cs typeface="Lato"/>
              <a:sym typeface="Lato"/>
            </a:endParaRPr>
          </a:p>
        </p:txBody>
      </p:sp>
      <p:sp>
        <p:nvSpPr>
          <p:cNvPr id="245" name="Google Shape;245;p23"/>
          <p:cNvSpPr txBox="1"/>
          <p:nvPr/>
        </p:nvSpPr>
        <p:spPr>
          <a:xfrm>
            <a:off x="767498" y="1437141"/>
            <a:ext cx="41430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5400" u="none" cap="none" strike="noStrike">
                <a:solidFill>
                  <a:srgbClr val="0C0C0C"/>
                </a:solidFill>
                <a:latin typeface="Constantia"/>
                <a:ea typeface="Constantia"/>
                <a:cs typeface="Constantia"/>
                <a:sym typeface="Constantia"/>
              </a:rPr>
              <a:t>Process</a:t>
            </a:r>
            <a:endParaRPr b="1" i="0" sz="5400" u="none" cap="none" strike="noStrike">
              <a:solidFill>
                <a:srgbClr val="0C0C0C"/>
              </a:solidFill>
              <a:latin typeface="Constantia"/>
              <a:ea typeface="Constantia"/>
              <a:cs typeface="Constantia"/>
              <a:sym typeface="Constantia"/>
            </a:endParaRPr>
          </a:p>
        </p:txBody>
      </p:sp>
      <p:pic>
        <p:nvPicPr>
          <p:cNvPr id="246" name="Google Shape;246;p23"/>
          <p:cNvPicPr preferRelativeResize="0"/>
          <p:nvPr/>
        </p:nvPicPr>
        <p:blipFill rotWithShape="1">
          <a:blip r:embed="rId3">
            <a:alphaModFix/>
          </a:blip>
          <a:srcRect b="0" l="0" r="0" t="0"/>
          <a:stretch/>
        </p:blipFill>
        <p:spPr>
          <a:xfrm rot="10800000">
            <a:off x="-1793090" y="6300853"/>
            <a:ext cx="5136684" cy="48191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24"/>
          <p:cNvSpPr txBox="1"/>
          <p:nvPr/>
        </p:nvSpPr>
        <p:spPr>
          <a:xfrm>
            <a:off x="8924590" y="6914119"/>
            <a:ext cx="7337100" cy="11004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Clr>
                <a:srgbClr val="000000"/>
              </a:buClr>
              <a:buSzPts val="1400"/>
              <a:buFont typeface="Arial"/>
              <a:buNone/>
            </a:pPr>
            <a:r>
              <a:t/>
            </a:r>
            <a:endParaRPr b="0" i="0" sz="1400" u="none" cap="none" strike="noStrike">
              <a:solidFill>
                <a:srgbClr val="0C0C0C"/>
              </a:solidFill>
              <a:latin typeface="Arial"/>
              <a:ea typeface="Arial"/>
              <a:cs typeface="Arial"/>
              <a:sym typeface="Arial"/>
            </a:endParaRPr>
          </a:p>
        </p:txBody>
      </p:sp>
      <p:sp>
        <p:nvSpPr>
          <p:cNvPr id="252" name="Google Shape;252;p24"/>
          <p:cNvSpPr txBox="1"/>
          <p:nvPr/>
        </p:nvSpPr>
        <p:spPr>
          <a:xfrm>
            <a:off x="5680199" y="1212500"/>
            <a:ext cx="8152800" cy="985800"/>
          </a:xfrm>
          <a:prstGeom prst="rect">
            <a:avLst/>
          </a:prstGeom>
          <a:noFill/>
          <a:ln>
            <a:noFill/>
          </a:ln>
        </p:spPr>
        <p:txBody>
          <a:bodyPr anchorCtr="0" anchor="t" bIns="45700" lIns="91425" spcFirstLastPara="1" rIns="91425" wrap="square" tIns="45700">
            <a:noAutofit/>
          </a:bodyPr>
          <a:lstStyle/>
          <a:p>
            <a:pPr indent="-514350" lvl="0" marL="514350" marR="0" rtl="0" algn="l">
              <a:lnSpc>
                <a:spcPct val="250000"/>
              </a:lnSpc>
              <a:spcBef>
                <a:spcPts val="0"/>
              </a:spcBef>
              <a:spcAft>
                <a:spcPts val="0"/>
              </a:spcAft>
              <a:buClr>
                <a:srgbClr val="000000"/>
              </a:buClr>
              <a:buSzPts val="2800"/>
              <a:buFont typeface="Noto Sans Symbols"/>
              <a:buAutoNum type="arabicPeriod" startAt="2"/>
            </a:pPr>
            <a:r>
              <a:rPr b="1" i="0" lang="en-US" sz="2800" u="none" cap="none" strike="noStrike">
                <a:solidFill>
                  <a:srgbClr val="000000"/>
                </a:solidFill>
                <a:latin typeface="Constantia"/>
                <a:ea typeface="Constantia"/>
                <a:cs typeface="Constantia"/>
                <a:sym typeface="Constantia"/>
              </a:rPr>
              <a:t>Create candidate variables (continued)</a:t>
            </a:r>
            <a:endParaRPr/>
          </a:p>
        </p:txBody>
      </p:sp>
      <p:sp>
        <p:nvSpPr>
          <p:cNvPr id="253" name="Google Shape;253;p24"/>
          <p:cNvSpPr/>
          <p:nvPr/>
        </p:nvSpPr>
        <p:spPr>
          <a:xfrm>
            <a:off x="6251550" y="2214598"/>
            <a:ext cx="7490400" cy="5262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400"/>
              <a:buFont typeface="Arial"/>
              <a:buAutoNum type="alphaLcPeriod" startAt="4"/>
            </a:pPr>
            <a:r>
              <a:rPr b="1" i="0" lang="en-US" sz="2400" u="none" cap="none" strike="noStrike">
                <a:solidFill>
                  <a:srgbClr val="000000"/>
                </a:solidFill>
                <a:latin typeface="Constantia"/>
                <a:ea typeface="Constantia"/>
                <a:cs typeface="Constantia"/>
                <a:sym typeface="Constantia"/>
              </a:rPr>
              <a:t>Velocity change variables</a:t>
            </a:r>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342900" lvl="0" marL="342900" marR="0" rtl="0" algn="l">
              <a:lnSpc>
                <a:spcPct val="100000"/>
              </a:lnSpc>
              <a:spcBef>
                <a:spcPts val="0"/>
              </a:spcBef>
              <a:spcAft>
                <a:spcPts val="0"/>
              </a:spcAft>
              <a:buClr>
                <a:srgbClr val="000000"/>
              </a:buClr>
              <a:buSzPts val="2400"/>
              <a:buFont typeface="Arial"/>
              <a:buAutoNum type="alphaLcPeriod" startAt="4"/>
            </a:pPr>
            <a:r>
              <a:rPr b="1" i="0" lang="en-US" sz="2400" u="none" cap="none" strike="noStrike">
                <a:solidFill>
                  <a:srgbClr val="000000"/>
                </a:solidFill>
                <a:latin typeface="Constantia"/>
                <a:ea typeface="Constantia"/>
                <a:cs typeface="Constantia"/>
                <a:sym typeface="Constantia"/>
              </a:rPr>
              <a:t>Benford’s law variables</a:t>
            </a:r>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Constantia"/>
              <a:ea typeface="Constantia"/>
              <a:cs typeface="Constantia"/>
              <a:sym typeface="Constantia"/>
            </a:endParaRPr>
          </a:p>
          <a:p>
            <a:pPr indent="-342900" lvl="0" marL="342900" marR="0" rtl="0" algn="l">
              <a:lnSpc>
                <a:spcPct val="100000"/>
              </a:lnSpc>
              <a:spcBef>
                <a:spcPts val="0"/>
              </a:spcBef>
              <a:spcAft>
                <a:spcPts val="0"/>
              </a:spcAft>
              <a:buClr>
                <a:srgbClr val="000000"/>
              </a:buClr>
              <a:buSzPts val="2400"/>
              <a:buFont typeface="Arial"/>
              <a:buAutoNum type="alphaLcPeriod" startAt="4"/>
            </a:pPr>
            <a:r>
              <a:rPr b="1" i="0" lang="en-US" sz="2400" u="none" cap="none" strike="noStrike">
                <a:solidFill>
                  <a:srgbClr val="000000"/>
                </a:solidFill>
                <a:latin typeface="Constantia"/>
                <a:ea typeface="Constantia"/>
                <a:cs typeface="Constantia"/>
                <a:sym typeface="Constantia"/>
              </a:rPr>
              <a:t>Risk table variables </a:t>
            </a:r>
            <a:endParaRPr b="1" i="0" sz="3600" u="none" cap="none" strike="noStrike">
              <a:solidFill>
                <a:srgbClr val="000000"/>
              </a:solidFill>
              <a:latin typeface="Constantia"/>
              <a:ea typeface="Constantia"/>
              <a:cs typeface="Constantia"/>
              <a:sym typeface="Constantia"/>
            </a:endParaRPr>
          </a:p>
        </p:txBody>
      </p:sp>
      <p:sp>
        <p:nvSpPr>
          <p:cNvPr id="254" name="Google Shape;254;p24"/>
          <p:cNvSpPr txBox="1"/>
          <p:nvPr/>
        </p:nvSpPr>
        <p:spPr>
          <a:xfrm>
            <a:off x="4378500" y="2837625"/>
            <a:ext cx="25287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lang="en-US" sz="1800">
                <a:solidFill>
                  <a:srgbClr val="7F7F7F"/>
                </a:solidFill>
                <a:latin typeface="Lato"/>
                <a:ea typeface="Lato"/>
                <a:cs typeface="Lato"/>
                <a:sym typeface="Lato"/>
              </a:rPr>
              <a:t>Total n</a:t>
            </a:r>
            <a:r>
              <a:rPr i="0" lang="en-US" sz="1800" u="none" cap="none" strike="noStrike">
                <a:solidFill>
                  <a:srgbClr val="7F7F7F"/>
                </a:solidFill>
                <a:latin typeface="Lato"/>
                <a:ea typeface="Lato"/>
                <a:cs typeface="Lato"/>
                <a:sym typeface="Lato"/>
              </a:rPr>
              <a:t>umber</a:t>
            </a:r>
            <a:endParaRPr>
              <a:latin typeface="Lato"/>
              <a:ea typeface="Lato"/>
              <a:cs typeface="Lato"/>
              <a:sym typeface="Lato"/>
            </a:endParaRPr>
          </a:p>
          <a:p>
            <a:pPr indent="0" lvl="0" marL="0" marR="0" rtl="0" algn="ctr">
              <a:lnSpc>
                <a:spcPct val="100000"/>
              </a:lnSpc>
              <a:spcBef>
                <a:spcPts val="0"/>
              </a:spcBef>
              <a:spcAft>
                <a:spcPts val="0"/>
              </a:spcAft>
              <a:buNone/>
            </a:pPr>
            <a:r>
              <a:rPr lang="en-US" sz="1800">
                <a:solidFill>
                  <a:srgbClr val="7F7F7F"/>
                </a:solidFill>
                <a:latin typeface="Lato"/>
                <a:ea typeface="Lato"/>
                <a:cs typeface="Lato"/>
                <a:sym typeface="Lato"/>
              </a:rPr>
              <a:t>Total amount</a:t>
            </a:r>
            <a:endParaRPr i="0" sz="1800" u="none" cap="none" strike="noStrike">
              <a:solidFill>
                <a:srgbClr val="7F7F7F"/>
              </a:solidFill>
              <a:latin typeface="Lato"/>
              <a:ea typeface="Lato"/>
              <a:cs typeface="Lato"/>
              <a:sym typeface="Lato"/>
            </a:endParaRPr>
          </a:p>
        </p:txBody>
      </p:sp>
      <p:sp>
        <p:nvSpPr>
          <p:cNvPr id="255" name="Google Shape;255;p24"/>
          <p:cNvSpPr txBox="1"/>
          <p:nvPr/>
        </p:nvSpPr>
        <p:spPr>
          <a:xfrm>
            <a:off x="10003435" y="2837632"/>
            <a:ext cx="17445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800" u="none" cap="none" strike="noStrike">
                <a:solidFill>
                  <a:srgbClr val="7F7F7F"/>
                </a:solidFill>
                <a:latin typeface="Lato"/>
                <a:ea typeface="Lato"/>
                <a:cs typeface="Lato"/>
                <a:sym typeface="Lato"/>
              </a:rPr>
              <a:t>Cardnum</a:t>
            </a:r>
            <a:endParaRPr i="0" sz="1800" u="none" cap="none" strike="noStrike">
              <a:solidFill>
                <a:srgbClr val="7F7F7F"/>
              </a:solidFill>
              <a:latin typeface="Lato"/>
              <a:ea typeface="Lato"/>
              <a:cs typeface="Lato"/>
              <a:sym typeface="Lato"/>
            </a:endParaRPr>
          </a:p>
          <a:p>
            <a:pPr indent="0" lvl="0" marL="0" marR="0" rtl="0" algn="ctr">
              <a:lnSpc>
                <a:spcPct val="100000"/>
              </a:lnSpc>
              <a:spcBef>
                <a:spcPts val="0"/>
              </a:spcBef>
              <a:spcAft>
                <a:spcPts val="0"/>
              </a:spcAft>
              <a:buNone/>
            </a:pPr>
            <a:r>
              <a:rPr i="0" lang="en-US" sz="1800" u="none" cap="none" strike="noStrike">
                <a:solidFill>
                  <a:srgbClr val="7F7F7F"/>
                </a:solidFill>
                <a:latin typeface="Lato"/>
                <a:ea typeface="Lato"/>
                <a:cs typeface="Lato"/>
                <a:sym typeface="Lato"/>
              </a:rPr>
              <a:t>Merchnum</a:t>
            </a:r>
            <a:endParaRPr i="0" sz="1800" u="none" cap="none" strike="noStrike">
              <a:solidFill>
                <a:srgbClr val="7F7F7F"/>
              </a:solidFill>
              <a:latin typeface="Lato"/>
              <a:ea typeface="Lato"/>
              <a:cs typeface="Lato"/>
              <a:sym typeface="Lato"/>
            </a:endParaRPr>
          </a:p>
        </p:txBody>
      </p:sp>
      <p:sp>
        <p:nvSpPr>
          <p:cNvPr id="256" name="Google Shape;256;p24"/>
          <p:cNvSpPr txBox="1"/>
          <p:nvPr/>
        </p:nvSpPr>
        <p:spPr>
          <a:xfrm>
            <a:off x="11677043" y="2994587"/>
            <a:ext cx="196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800" u="none" cap="none" strike="noStrike">
                <a:solidFill>
                  <a:srgbClr val="0C0C0C"/>
                </a:solidFill>
                <a:latin typeface="Lato"/>
                <a:ea typeface="Lato"/>
                <a:cs typeface="Lato"/>
                <a:sym typeface="Lato"/>
              </a:rPr>
              <a:t>Over the past </a:t>
            </a:r>
            <a:endParaRPr i="0" sz="1800" u="none" cap="none" strike="noStrike">
              <a:solidFill>
                <a:srgbClr val="0C0C0C"/>
              </a:solidFill>
              <a:latin typeface="Lato"/>
              <a:ea typeface="Lato"/>
              <a:cs typeface="Lato"/>
              <a:sym typeface="Lato"/>
            </a:endParaRPr>
          </a:p>
        </p:txBody>
      </p:sp>
      <p:sp>
        <p:nvSpPr>
          <p:cNvPr id="257" name="Google Shape;257;p24"/>
          <p:cNvSpPr txBox="1"/>
          <p:nvPr/>
        </p:nvSpPr>
        <p:spPr>
          <a:xfrm>
            <a:off x="13094031" y="2977999"/>
            <a:ext cx="18900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800" u="none" cap="none" strike="noStrike">
                <a:solidFill>
                  <a:srgbClr val="7F7F7F"/>
                </a:solidFill>
                <a:latin typeface="Lato"/>
                <a:ea typeface="Lato"/>
                <a:cs typeface="Lato"/>
                <a:sym typeface="Lato"/>
              </a:rPr>
              <a:t>0, 1 day</a:t>
            </a:r>
            <a:endParaRPr i="0" sz="1800" u="none" cap="none" strike="noStrike">
              <a:solidFill>
                <a:srgbClr val="7F7F7F"/>
              </a:solidFill>
              <a:latin typeface="Lato"/>
              <a:ea typeface="Lato"/>
              <a:cs typeface="Lato"/>
              <a:sym typeface="Lato"/>
            </a:endParaRPr>
          </a:p>
        </p:txBody>
      </p:sp>
      <p:sp>
        <p:nvSpPr>
          <p:cNvPr id="258" name="Google Shape;258;p24"/>
          <p:cNvSpPr txBox="1"/>
          <p:nvPr/>
        </p:nvSpPr>
        <p:spPr>
          <a:xfrm>
            <a:off x="10829389" y="2208809"/>
            <a:ext cx="20382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2400" u="none" cap="none" strike="noStrike">
                <a:solidFill>
                  <a:srgbClr val="7F7F7F"/>
                </a:solidFill>
                <a:latin typeface="Lato"/>
                <a:ea typeface="Lato"/>
                <a:cs typeface="Lato"/>
                <a:sym typeface="Lato"/>
              </a:rPr>
              <a:t>24</a:t>
            </a:r>
            <a:endParaRPr i="0" sz="2400" u="none" cap="none" strike="noStrike">
              <a:solidFill>
                <a:srgbClr val="7F7F7F"/>
              </a:solidFill>
              <a:latin typeface="Lato"/>
              <a:ea typeface="Lato"/>
              <a:cs typeface="Lato"/>
              <a:sym typeface="Lato"/>
            </a:endParaRPr>
          </a:p>
        </p:txBody>
      </p:sp>
      <p:sp>
        <p:nvSpPr>
          <p:cNvPr id="259" name="Google Shape;259;p24"/>
          <p:cNvSpPr txBox="1"/>
          <p:nvPr/>
        </p:nvSpPr>
        <p:spPr>
          <a:xfrm>
            <a:off x="6873004" y="2984629"/>
            <a:ext cx="4008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800" u="none" cap="none" strike="noStrike">
                <a:solidFill>
                  <a:srgbClr val="0C0C0C"/>
                </a:solidFill>
                <a:latin typeface="Lato"/>
                <a:ea typeface="Lato"/>
                <a:cs typeface="Lato"/>
                <a:sym typeface="Lato"/>
              </a:rPr>
              <a:t>of transactions with the same</a:t>
            </a:r>
            <a:endParaRPr i="0" sz="1800" u="none" cap="none" strike="noStrike">
              <a:solidFill>
                <a:srgbClr val="0C0C0C"/>
              </a:solidFill>
              <a:latin typeface="Lato"/>
              <a:ea typeface="Lato"/>
              <a:cs typeface="Lato"/>
              <a:sym typeface="Lato"/>
            </a:endParaRPr>
          </a:p>
        </p:txBody>
      </p:sp>
      <p:cxnSp>
        <p:nvCxnSpPr>
          <p:cNvPr id="260" name="Google Shape;260;p24"/>
          <p:cNvCxnSpPr/>
          <p:nvPr/>
        </p:nvCxnSpPr>
        <p:spPr>
          <a:xfrm flipH="1" rot="10800000">
            <a:off x="4590075" y="3525575"/>
            <a:ext cx="10262700" cy="22800"/>
          </a:xfrm>
          <a:prstGeom prst="straightConnector1">
            <a:avLst/>
          </a:prstGeom>
          <a:noFill/>
          <a:ln cap="flat" cmpd="sng" w="28575">
            <a:solidFill>
              <a:srgbClr val="0C0C0C"/>
            </a:solidFill>
            <a:prstDash val="solid"/>
            <a:round/>
            <a:headEnd len="sm" w="sm" type="none"/>
            <a:tailEnd len="sm" w="sm" type="none"/>
          </a:ln>
        </p:spPr>
      </p:cxnSp>
      <p:sp>
        <p:nvSpPr>
          <p:cNvPr id="261" name="Google Shape;261;p24"/>
          <p:cNvSpPr txBox="1"/>
          <p:nvPr/>
        </p:nvSpPr>
        <p:spPr>
          <a:xfrm>
            <a:off x="13225380" y="3837499"/>
            <a:ext cx="1866300" cy="369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800" u="none" cap="none" strike="noStrike">
                <a:solidFill>
                  <a:srgbClr val="7F7F7F"/>
                </a:solidFill>
                <a:latin typeface="Lato"/>
                <a:ea typeface="Lato"/>
                <a:cs typeface="Lato"/>
                <a:sym typeface="Lato"/>
              </a:rPr>
              <a:t>7, 14, 30 day</a:t>
            </a:r>
            <a:endParaRPr i="0" sz="1800" u="none" cap="none" strike="noStrike">
              <a:solidFill>
                <a:srgbClr val="7F7F7F"/>
              </a:solidFill>
              <a:latin typeface="Lato"/>
              <a:ea typeface="Lato"/>
              <a:cs typeface="Lato"/>
              <a:sym typeface="Lato"/>
            </a:endParaRPr>
          </a:p>
        </p:txBody>
      </p:sp>
      <p:pic>
        <p:nvPicPr>
          <p:cNvPr id="262" name="Google Shape;262;p24"/>
          <p:cNvPicPr preferRelativeResize="0"/>
          <p:nvPr/>
        </p:nvPicPr>
        <p:blipFill rotWithShape="1">
          <a:blip r:embed="rId3">
            <a:alphaModFix/>
          </a:blip>
          <a:srcRect b="0" l="0" r="0" t="0"/>
          <a:stretch/>
        </p:blipFill>
        <p:spPr>
          <a:xfrm>
            <a:off x="6149236" y="5418424"/>
            <a:ext cx="5213869" cy="1100250"/>
          </a:xfrm>
          <a:prstGeom prst="rect">
            <a:avLst/>
          </a:prstGeom>
          <a:noFill/>
          <a:ln>
            <a:noFill/>
          </a:ln>
        </p:spPr>
      </p:pic>
      <p:sp>
        <p:nvSpPr>
          <p:cNvPr id="263" name="Google Shape;263;p24"/>
          <p:cNvSpPr txBox="1"/>
          <p:nvPr/>
        </p:nvSpPr>
        <p:spPr>
          <a:xfrm>
            <a:off x="11616158" y="5511402"/>
            <a:ext cx="32367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800" u="none" cap="none" strike="noStrike">
                <a:solidFill>
                  <a:srgbClr val="0C0C0C"/>
                </a:solidFill>
                <a:latin typeface="Lato"/>
                <a:ea typeface="Lato"/>
                <a:cs typeface="Lato"/>
                <a:sym typeface="Lato"/>
              </a:rPr>
              <a:t>Smoothed U* for </a:t>
            </a:r>
            <a:endParaRPr>
              <a:latin typeface="Lato"/>
              <a:ea typeface="Lato"/>
              <a:cs typeface="Lato"/>
              <a:sym typeface="Lato"/>
            </a:endParaRPr>
          </a:p>
          <a:p>
            <a:pPr indent="0" lvl="0" marL="0" marR="0" rtl="0" algn="l">
              <a:lnSpc>
                <a:spcPct val="100000"/>
              </a:lnSpc>
              <a:spcBef>
                <a:spcPts val="0"/>
              </a:spcBef>
              <a:spcAft>
                <a:spcPts val="0"/>
              </a:spcAft>
              <a:buNone/>
            </a:pPr>
            <a:r>
              <a:rPr i="0" lang="en-US" sz="1800" u="none" cap="none" strike="noStrike">
                <a:solidFill>
                  <a:srgbClr val="7F7F7F"/>
                </a:solidFill>
                <a:latin typeface="Lato"/>
                <a:ea typeface="Lato"/>
                <a:cs typeface="Lato"/>
                <a:sym typeface="Lato"/>
              </a:rPr>
              <a:t>Cardnum, merchnum </a:t>
            </a:r>
            <a:endParaRPr i="0" sz="1800" u="none" cap="none" strike="noStrike">
              <a:solidFill>
                <a:srgbClr val="7F7F7F"/>
              </a:solidFill>
              <a:latin typeface="Lato"/>
              <a:ea typeface="Lato"/>
              <a:cs typeface="Lato"/>
              <a:sym typeface="Lato"/>
            </a:endParaRPr>
          </a:p>
        </p:txBody>
      </p:sp>
      <p:sp>
        <p:nvSpPr>
          <p:cNvPr id="264" name="Google Shape;264;p24"/>
          <p:cNvSpPr txBox="1"/>
          <p:nvPr/>
        </p:nvSpPr>
        <p:spPr>
          <a:xfrm>
            <a:off x="10669689" y="4772084"/>
            <a:ext cx="20382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2400" u="none" cap="none" strike="noStrike">
                <a:solidFill>
                  <a:srgbClr val="7F7F7F"/>
                </a:solidFill>
                <a:latin typeface="Lato"/>
                <a:ea typeface="Lato"/>
                <a:cs typeface="Lato"/>
                <a:sym typeface="Lato"/>
              </a:rPr>
              <a:t>2   </a:t>
            </a:r>
            <a:endParaRPr i="0" sz="2400" u="none" cap="none" strike="noStrike">
              <a:solidFill>
                <a:srgbClr val="7F7F7F"/>
              </a:solidFill>
              <a:latin typeface="Lato"/>
              <a:ea typeface="Lato"/>
              <a:cs typeface="Lato"/>
              <a:sym typeface="Lato"/>
            </a:endParaRPr>
          </a:p>
        </p:txBody>
      </p:sp>
      <p:pic>
        <p:nvPicPr>
          <p:cNvPr id="265" name="Google Shape;265;p24"/>
          <p:cNvPicPr preferRelativeResize="0"/>
          <p:nvPr/>
        </p:nvPicPr>
        <p:blipFill rotWithShape="1">
          <a:blip r:embed="rId4">
            <a:alphaModFix/>
          </a:blip>
          <a:srcRect b="0" l="0" r="0" t="0"/>
          <a:stretch/>
        </p:blipFill>
        <p:spPr>
          <a:xfrm>
            <a:off x="6252486" y="7587277"/>
            <a:ext cx="4380407" cy="675241"/>
          </a:xfrm>
          <a:prstGeom prst="rect">
            <a:avLst/>
          </a:prstGeom>
          <a:noFill/>
          <a:ln>
            <a:noFill/>
          </a:ln>
        </p:spPr>
      </p:pic>
      <p:sp>
        <p:nvSpPr>
          <p:cNvPr id="266" name="Google Shape;266;p24"/>
          <p:cNvSpPr txBox="1"/>
          <p:nvPr/>
        </p:nvSpPr>
        <p:spPr>
          <a:xfrm>
            <a:off x="11129012" y="7574802"/>
            <a:ext cx="4017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800" u="none" cap="none" strike="noStrike">
                <a:solidFill>
                  <a:srgbClr val="0C0C0C"/>
                </a:solidFill>
                <a:latin typeface="Lato"/>
                <a:ea typeface="Lato"/>
                <a:cs typeface="Lato"/>
                <a:sym typeface="Lato"/>
              </a:rPr>
              <a:t>Day-of-week risk table variables</a:t>
            </a:r>
            <a:endParaRPr>
              <a:latin typeface="Lato"/>
              <a:ea typeface="Lato"/>
              <a:cs typeface="Lato"/>
              <a:sym typeface="Lato"/>
            </a:endParaRPr>
          </a:p>
          <a:p>
            <a:pPr indent="0" lvl="0" marL="0" marR="0" rtl="0" algn="l">
              <a:lnSpc>
                <a:spcPct val="100000"/>
              </a:lnSpc>
              <a:spcBef>
                <a:spcPts val="0"/>
              </a:spcBef>
              <a:spcAft>
                <a:spcPts val="0"/>
              </a:spcAft>
              <a:buNone/>
            </a:pPr>
            <a:r>
              <a:rPr i="0" lang="en-US" sz="1800" u="none" cap="none" strike="noStrike">
                <a:solidFill>
                  <a:srgbClr val="0C0C0C"/>
                </a:solidFill>
                <a:latin typeface="Lato"/>
                <a:ea typeface="Lato"/>
                <a:cs typeface="Lato"/>
                <a:sym typeface="Lato"/>
              </a:rPr>
              <a:t>(c = 3 and nmid = 15)</a:t>
            </a:r>
            <a:endParaRPr>
              <a:latin typeface="Lato"/>
              <a:ea typeface="Lato"/>
              <a:cs typeface="Lato"/>
              <a:sym typeface="Lato"/>
            </a:endParaRPr>
          </a:p>
        </p:txBody>
      </p:sp>
      <p:sp>
        <p:nvSpPr>
          <p:cNvPr id="267" name="Google Shape;267;p24"/>
          <p:cNvSpPr txBox="1"/>
          <p:nvPr/>
        </p:nvSpPr>
        <p:spPr>
          <a:xfrm>
            <a:off x="9957270" y="6976675"/>
            <a:ext cx="20382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2400" u="none" cap="none" strike="noStrike">
                <a:solidFill>
                  <a:srgbClr val="7F7F7F"/>
                </a:solidFill>
                <a:latin typeface="Lato"/>
                <a:ea typeface="Lato"/>
                <a:cs typeface="Lato"/>
                <a:sym typeface="Lato"/>
              </a:rPr>
              <a:t>1</a:t>
            </a:r>
            <a:endParaRPr i="0" sz="2400" u="none" cap="none" strike="noStrike">
              <a:solidFill>
                <a:srgbClr val="7F7F7F"/>
              </a:solidFill>
              <a:latin typeface="Lato"/>
              <a:ea typeface="Lato"/>
              <a:cs typeface="Lato"/>
              <a:sym typeface="Lato"/>
            </a:endParaRPr>
          </a:p>
        </p:txBody>
      </p:sp>
      <p:sp>
        <p:nvSpPr>
          <p:cNvPr id="268" name="Google Shape;268;p24"/>
          <p:cNvSpPr txBox="1"/>
          <p:nvPr/>
        </p:nvSpPr>
        <p:spPr>
          <a:xfrm>
            <a:off x="4378480" y="3683575"/>
            <a:ext cx="2528700" cy="646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800">
                <a:solidFill>
                  <a:srgbClr val="7F7F7F"/>
                </a:solidFill>
                <a:latin typeface="Lato"/>
                <a:ea typeface="Lato"/>
                <a:cs typeface="Lato"/>
                <a:sym typeface="Lato"/>
              </a:rPr>
              <a:t>D</a:t>
            </a:r>
            <a:r>
              <a:rPr lang="en-US" sz="1800">
                <a:solidFill>
                  <a:srgbClr val="7F7F7F"/>
                </a:solidFill>
                <a:latin typeface="Lato"/>
                <a:ea typeface="Lato"/>
                <a:cs typeface="Lato"/>
                <a:sym typeface="Lato"/>
              </a:rPr>
              <a:t>aily average nu</a:t>
            </a:r>
            <a:r>
              <a:rPr i="0" lang="en-US" sz="1800" u="none" cap="none" strike="noStrike">
                <a:solidFill>
                  <a:srgbClr val="7F7F7F"/>
                </a:solidFill>
                <a:latin typeface="Lato"/>
                <a:ea typeface="Lato"/>
                <a:cs typeface="Lato"/>
                <a:sym typeface="Lato"/>
              </a:rPr>
              <a:t>mber</a:t>
            </a:r>
            <a:endParaRPr>
              <a:latin typeface="Lato"/>
              <a:ea typeface="Lato"/>
              <a:cs typeface="Lato"/>
              <a:sym typeface="Lato"/>
            </a:endParaRPr>
          </a:p>
          <a:p>
            <a:pPr indent="0" lvl="0" marL="0" rtl="0" algn="ctr">
              <a:spcBef>
                <a:spcPts val="0"/>
              </a:spcBef>
              <a:spcAft>
                <a:spcPts val="0"/>
              </a:spcAft>
              <a:buNone/>
            </a:pPr>
            <a:r>
              <a:rPr lang="en-US" sz="1800">
                <a:solidFill>
                  <a:srgbClr val="7F7F7F"/>
                </a:solidFill>
                <a:latin typeface="Lato"/>
                <a:ea typeface="Lato"/>
                <a:cs typeface="Lato"/>
                <a:sym typeface="Lato"/>
              </a:rPr>
              <a:t>Daily average </a:t>
            </a:r>
            <a:r>
              <a:rPr i="0" lang="en-US" sz="1800" u="none" cap="none" strike="noStrike">
                <a:solidFill>
                  <a:srgbClr val="7F7F7F"/>
                </a:solidFill>
                <a:latin typeface="Lato"/>
                <a:ea typeface="Lato"/>
                <a:cs typeface="Lato"/>
                <a:sym typeface="Lato"/>
              </a:rPr>
              <a:t>amount</a:t>
            </a:r>
            <a:endParaRPr i="0" sz="1800" u="none" cap="none" strike="noStrike">
              <a:solidFill>
                <a:srgbClr val="7F7F7F"/>
              </a:solidFill>
              <a:latin typeface="Lato"/>
              <a:ea typeface="Lato"/>
              <a:cs typeface="Lato"/>
              <a:sym typeface="Lato"/>
            </a:endParaRPr>
          </a:p>
        </p:txBody>
      </p:sp>
      <p:sp>
        <p:nvSpPr>
          <p:cNvPr id="269" name="Google Shape;269;p24"/>
          <p:cNvSpPr txBox="1"/>
          <p:nvPr/>
        </p:nvSpPr>
        <p:spPr>
          <a:xfrm>
            <a:off x="10003435" y="3683578"/>
            <a:ext cx="1744500" cy="646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800" u="none" cap="none" strike="noStrike">
                <a:solidFill>
                  <a:srgbClr val="7F7F7F"/>
                </a:solidFill>
                <a:latin typeface="Lato"/>
                <a:ea typeface="Lato"/>
                <a:cs typeface="Lato"/>
                <a:sym typeface="Lato"/>
              </a:rPr>
              <a:t>Cardnum</a:t>
            </a:r>
            <a:endParaRPr i="0" sz="1800" u="none" cap="none" strike="noStrike">
              <a:solidFill>
                <a:srgbClr val="7F7F7F"/>
              </a:solidFill>
              <a:latin typeface="Lato"/>
              <a:ea typeface="Lato"/>
              <a:cs typeface="Lato"/>
              <a:sym typeface="Lato"/>
            </a:endParaRPr>
          </a:p>
          <a:p>
            <a:pPr indent="0" lvl="0" marL="0" marR="0" rtl="0" algn="ctr">
              <a:lnSpc>
                <a:spcPct val="100000"/>
              </a:lnSpc>
              <a:spcBef>
                <a:spcPts val="0"/>
              </a:spcBef>
              <a:spcAft>
                <a:spcPts val="0"/>
              </a:spcAft>
              <a:buNone/>
            </a:pPr>
            <a:r>
              <a:rPr i="0" lang="en-US" sz="1800" u="none" cap="none" strike="noStrike">
                <a:solidFill>
                  <a:srgbClr val="7F7F7F"/>
                </a:solidFill>
                <a:latin typeface="Lato"/>
                <a:ea typeface="Lato"/>
                <a:cs typeface="Lato"/>
                <a:sym typeface="Lato"/>
              </a:rPr>
              <a:t>Merchnum</a:t>
            </a:r>
            <a:endParaRPr i="0" sz="1800" u="none" cap="none" strike="noStrike">
              <a:solidFill>
                <a:srgbClr val="7F7F7F"/>
              </a:solidFill>
              <a:latin typeface="Lato"/>
              <a:ea typeface="Lato"/>
              <a:cs typeface="Lato"/>
              <a:sym typeface="Lato"/>
            </a:endParaRPr>
          </a:p>
        </p:txBody>
      </p:sp>
      <p:sp>
        <p:nvSpPr>
          <p:cNvPr id="270" name="Google Shape;270;p24"/>
          <p:cNvSpPr txBox="1"/>
          <p:nvPr/>
        </p:nvSpPr>
        <p:spPr>
          <a:xfrm>
            <a:off x="11677043" y="3840533"/>
            <a:ext cx="19617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800" u="none" cap="none" strike="noStrike">
                <a:solidFill>
                  <a:srgbClr val="0C0C0C"/>
                </a:solidFill>
                <a:latin typeface="Lato"/>
                <a:ea typeface="Lato"/>
                <a:cs typeface="Lato"/>
                <a:sym typeface="Lato"/>
              </a:rPr>
              <a:t>Over the past </a:t>
            </a:r>
            <a:endParaRPr i="0" sz="1800" u="none" cap="none" strike="noStrike">
              <a:solidFill>
                <a:srgbClr val="0C0C0C"/>
              </a:solidFill>
              <a:latin typeface="Lato"/>
              <a:ea typeface="Lato"/>
              <a:cs typeface="Lato"/>
              <a:sym typeface="Lato"/>
            </a:endParaRPr>
          </a:p>
        </p:txBody>
      </p:sp>
      <p:sp>
        <p:nvSpPr>
          <p:cNvPr id="271" name="Google Shape;271;p24"/>
          <p:cNvSpPr txBox="1"/>
          <p:nvPr/>
        </p:nvSpPr>
        <p:spPr>
          <a:xfrm>
            <a:off x="6873004" y="3830575"/>
            <a:ext cx="40083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1800" u="none" cap="none" strike="noStrike">
                <a:solidFill>
                  <a:srgbClr val="0C0C0C"/>
                </a:solidFill>
                <a:latin typeface="Lato"/>
                <a:ea typeface="Lato"/>
                <a:cs typeface="Lato"/>
                <a:sym typeface="Lato"/>
              </a:rPr>
              <a:t>of transactions with the same</a:t>
            </a:r>
            <a:endParaRPr i="0" sz="1800" u="none" cap="none" strike="noStrike">
              <a:solidFill>
                <a:srgbClr val="0C0C0C"/>
              </a:solidFill>
              <a:latin typeface="Lato"/>
              <a:ea typeface="Lato"/>
              <a:cs typeface="Lato"/>
              <a:sym typeface="Lato"/>
            </a:endParaRPr>
          </a:p>
        </p:txBody>
      </p:sp>
      <p:sp>
        <p:nvSpPr>
          <p:cNvPr id="272" name="Google Shape;272;p24"/>
          <p:cNvSpPr txBox="1"/>
          <p:nvPr/>
        </p:nvSpPr>
        <p:spPr>
          <a:xfrm>
            <a:off x="11363105" y="4798287"/>
            <a:ext cx="4102200" cy="400200"/>
          </a:xfrm>
          <a:prstGeom prst="rect">
            <a:avLst/>
          </a:prstGeom>
          <a:solidFill>
            <a:schemeClr val="lt1"/>
          </a:solidFill>
          <a:ln cap="flat" cmpd="sng" w="19050">
            <a:solidFill>
              <a:srgbClr val="0C0C0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2000" u="none" cap="none" strike="noStrike">
                <a:solidFill>
                  <a:srgbClr val="0C0C0C"/>
                </a:solidFill>
                <a:latin typeface="Lato"/>
                <a:ea typeface="Lato"/>
                <a:cs typeface="Lato"/>
                <a:sym typeface="Lato"/>
              </a:rPr>
              <a:t>To identify fictitious transaction</a:t>
            </a:r>
            <a:endParaRPr i="0" sz="2000" u="none" cap="none" strike="noStrike">
              <a:solidFill>
                <a:srgbClr val="0C0C0C"/>
              </a:solidFill>
              <a:latin typeface="Lato"/>
              <a:ea typeface="Lato"/>
              <a:cs typeface="Lato"/>
              <a:sym typeface="Lato"/>
            </a:endParaRPr>
          </a:p>
        </p:txBody>
      </p:sp>
      <p:sp>
        <p:nvSpPr>
          <p:cNvPr id="273" name="Google Shape;273;p24"/>
          <p:cNvSpPr txBox="1"/>
          <p:nvPr/>
        </p:nvSpPr>
        <p:spPr>
          <a:xfrm>
            <a:off x="11616158" y="2226427"/>
            <a:ext cx="4102200" cy="399900"/>
          </a:xfrm>
          <a:prstGeom prst="rect">
            <a:avLst/>
          </a:prstGeom>
          <a:solidFill>
            <a:schemeClr val="lt1"/>
          </a:solidFill>
          <a:ln cap="flat" cmpd="sng" w="19050">
            <a:solidFill>
              <a:srgbClr val="0C0C0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2000" u="none" cap="none" strike="noStrike">
                <a:solidFill>
                  <a:srgbClr val="0C0C0C"/>
                </a:solidFill>
                <a:latin typeface="Lato"/>
                <a:ea typeface="Lato"/>
                <a:cs typeface="Lato"/>
                <a:sym typeface="Lato"/>
              </a:rPr>
              <a:t>To identify transaction frequency</a:t>
            </a:r>
            <a:endParaRPr i="0" sz="2000" u="none" cap="none" strike="noStrike">
              <a:solidFill>
                <a:srgbClr val="0C0C0C"/>
              </a:solidFill>
              <a:latin typeface="Lato"/>
              <a:ea typeface="Lato"/>
              <a:cs typeface="Lato"/>
              <a:sym typeface="Lato"/>
            </a:endParaRPr>
          </a:p>
        </p:txBody>
      </p:sp>
      <p:sp>
        <p:nvSpPr>
          <p:cNvPr id="274" name="Google Shape;274;p24"/>
          <p:cNvSpPr txBox="1"/>
          <p:nvPr/>
        </p:nvSpPr>
        <p:spPr>
          <a:xfrm>
            <a:off x="10663377" y="6873073"/>
            <a:ext cx="3485100" cy="646200"/>
          </a:xfrm>
          <a:prstGeom prst="rect">
            <a:avLst/>
          </a:prstGeom>
          <a:solidFill>
            <a:schemeClr val="lt1"/>
          </a:solidFill>
          <a:ln cap="flat" cmpd="sng" w="19050">
            <a:solidFill>
              <a:srgbClr val="0C0C0C"/>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i="0" lang="en-US" sz="1800" u="none" cap="none" strike="noStrike">
                <a:solidFill>
                  <a:srgbClr val="0C0C0C"/>
                </a:solidFill>
                <a:latin typeface="Lato"/>
                <a:ea typeface="Lato"/>
                <a:cs typeface="Lato"/>
                <a:sym typeface="Lato"/>
              </a:rPr>
              <a:t>To identify relationship between day of week and fraud</a:t>
            </a:r>
            <a:endParaRPr i="0" sz="1800" u="none" cap="none" strike="noStrike">
              <a:solidFill>
                <a:srgbClr val="0C0C0C"/>
              </a:solidFill>
              <a:latin typeface="Lato"/>
              <a:ea typeface="Lato"/>
              <a:cs typeface="Lato"/>
              <a:sym typeface="Lato"/>
            </a:endParaRPr>
          </a:p>
        </p:txBody>
      </p:sp>
      <p:sp>
        <p:nvSpPr>
          <p:cNvPr id="275" name="Google Shape;275;p24"/>
          <p:cNvSpPr txBox="1"/>
          <p:nvPr/>
        </p:nvSpPr>
        <p:spPr>
          <a:xfrm>
            <a:off x="767498" y="1437141"/>
            <a:ext cx="41430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5400" u="none" cap="none" strike="noStrike">
                <a:solidFill>
                  <a:srgbClr val="0C0C0C"/>
                </a:solidFill>
                <a:latin typeface="Constantia"/>
                <a:ea typeface="Constantia"/>
                <a:cs typeface="Constantia"/>
                <a:sym typeface="Constantia"/>
              </a:rPr>
              <a:t>Process</a:t>
            </a:r>
            <a:endParaRPr b="1" i="0" sz="5400" u="none" cap="none" strike="noStrike">
              <a:solidFill>
                <a:srgbClr val="0C0C0C"/>
              </a:solidFill>
              <a:latin typeface="Constantia"/>
              <a:ea typeface="Constantia"/>
              <a:cs typeface="Constantia"/>
              <a:sym typeface="Constantia"/>
            </a:endParaRPr>
          </a:p>
        </p:txBody>
      </p:sp>
      <p:sp>
        <p:nvSpPr>
          <p:cNvPr id="276" name="Google Shape;276;p24"/>
          <p:cNvSpPr txBox="1"/>
          <p:nvPr/>
        </p:nvSpPr>
        <p:spPr>
          <a:xfrm>
            <a:off x="1596800" y="2549150"/>
            <a:ext cx="3104100" cy="138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US" sz="2400" u="none" cap="none" strike="noStrike">
                <a:solidFill>
                  <a:schemeClr val="dk1"/>
                </a:solidFill>
                <a:latin typeface="Lato"/>
                <a:ea typeface="Lato"/>
                <a:cs typeface="Lato"/>
                <a:sym typeface="Lato"/>
              </a:rPr>
              <a:t>Look back in time to calculate values for each record</a:t>
            </a:r>
            <a:endParaRPr i="0" sz="2400" u="none" cap="none" strike="noStrike">
              <a:solidFill>
                <a:schemeClr val="dk1"/>
              </a:solidFill>
              <a:latin typeface="Lato"/>
              <a:ea typeface="Lato"/>
              <a:cs typeface="Lato"/>
              <a:sym typeface="Lato"/>
            </a:endParaRPr>
          </a:p>
        </p:txBody>
      </p:sp>
      <p:pic>
        <p:nvPicPr>
          <p:cNvPr id="277" name="Google Shape;277;p24"/>
          <p:cNvPicPr preferRelativeResize="0"/>
          <p:nvPr/>
        </p:nvPicPr>
        <p:blipFill rotWithShape="1">
          <a:blip r:embed="rId5">
            <a:alphaModFix/>
          </a:blip>
          <a:srcRect b="0" l="0" r="0" t="0"/>
          <a:stretch/>
        </p:blipFill>
        <p:spPr>
          <a:xfrm rot="10800000">
            <a:off x="-1793090" y="6300853"/>
            <a:ext cx="5136684" cy="48191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281" name="Shape 281"/>
        <p:cNvGrpSpPr/>
        <p:nvPr/>
      </p:nvGrpSpPr>
      <p:grpSpPr>
        <a:xfrm>
          <a:off x="0" y="0"/>
          <a:ext cx="0" cy="0"/>
          <a:chOff x="0" y="0"/>
          <a:chExt cx="0" cy="0"/>
        </a:xfrm>
      </p:grpSpPr>
      <p:grpSp>
        <p:nvGrpSpPr>
          <p:cNvPr id="282" name="Google Shape;282;p25"/>
          <p:cNvGrpSpPr/>
          <p:nvPr/>
        </p:nvGrpSpPr>
        <p:grpSpPr>
          <a:xfrm>
            <a:off x="1333475" y="1431313"/>
            <a:ext cx="14928251" cy="7827065"/>
            <a:chOff x="-10884880" y="-5584376"/>
            <a:chExt cx="21405580" cy="10436087"/>
          </a:xfrm>
        </p:grpSpPr>
        <p:sp>
          <p:nvSpPr>
            <p:cNvPr id="283" name="Google Shape;283;p25"/>
            <p:cNvSpPr txBox="1"/>
            <p:nvPr/>
          </p:nvSpPr>
          <p:spPr>
            <a:xfrm>
              <a:off x="-10884880" y="-5584376"/>
              <a:ext cx="9051600" cy="6849000"/>
            </a:xfrm>
            <a:prstGeom prst="rect">
              <a:avLst/>
            </a:prstGeom>
            <a:noFill/>
            <a:ln>
              <a:noFill/>
            </a:ln>
          </p:spPr>
          <p:txBody>
            <a:bodyPr anchorCtr="0" anchor="t" bIns="0" lIns="0" spcFirstLastPara="1" rIns="0" wrap="square" tIns="0">
              <a:noAutofit/>
            </a:bodyPr>
            <a:lstStyle/>
            <a:p>
              <a:pPr indent="0" lvl="0" marL="0" marR="0" rtl="0" algn="l">
                <a:lnSpc>
                  <a:spcPct val="111000"/>
                </a:lnSpc>
                <a:spcBef>
                  <a:spcPts val="0"/>
                </a:spcBef>
                <a:spcAft>
                  <a:spcPts val="0"/>
                </a:spcAft>
                <a:buNone/>
              </a:pPr>
              <a:r>
                <a:rPr lang="en-US" sz="4800">
                  <a:solidFill>
                    <a:srgbClr val="2E414D"/>
                  </a:solidFill>
                  <a:latin typeface="Constantia"/>
                  <a:ea typeface="Constantia"/>
                  <a:cs typeface="Constantia"/>
                  <a:sym typeface="Constantia"/>
                </a:rPr>
                <a:t>Part 4 -</a:t>
              </a:r>
              <a:endParaRPr sz="48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Feature</a:t>
              </a:r>
              <a:endParaRPr sz="75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Selection</a:t>
              </a:r>
              <a:endParaRPr sz="7500">
                <a:solidFill>
                  <a:srgbClr val="2E414D"/>
                </a:solidFill>
                <a:latin typeface="Constantia"/>
                <a:ea typeface="Constantia"/>
                <a:cs typeface="Constantia"/>
                <a:sym typeface="Constantia"/>
              </a:endParaRPr>
            </a:p>
          </p:txBody>
        </p:sp>
        <p:sp>
          <p:nvSpPr>
            <p:cNvPr id="284" name="Google Shape;284;p25"/>
            <p:cNvSpPr txBox="1"/>
            <p:nvPr/>
          </p:nvSpPr>
          <p:spPr>
            <a:xfrm>
              <a:off x="0" y="3384710"/>
              <a:ext cx="10520700" cy="1467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None/>
              </a:pPr>
              <a:r>
                <a:t/>
              </a:r>
              <a:endParaRPr/>
            </a:p>
          </p:txBody>
        </p:sp>
      </p:grpSp>
      <p:pic>
        <p:nvPicPr>
          <p:cNvPr id="285" name="Google Shape;285;p25"/>
          <p:cNvPicPr preferRelativeResize="0"/>
          <p:nvPr/>
        </p:nvPicPr>
        <p:blipFill rotWithShape="1">
          <a:blip r:embed="rId3">
            <a:alphaModFix/>
          </a:blip>
          <a:srcRect b="0" l="0" r="0" t="0"/>
          <a:stretch/>
        </p:blipFill>
        <p:spPr>
          <a:xfrm rot="-5400000">
            <a:off x="13863321" y="-708355"/>
            <a:ext cx="5136684" cy="481914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289" name="Shape 289"/>
        <p:cNvGrpSpPr/>
        <p:nvPr/>
      </p:nvGrpSpPr>
      <p:grpSpPr>
        <a:xfrm>
          <a:off x="0" y="0"/>
          <a:ext cx="0" cy="0"/>
          <a:chOff x="0" y="0"/>
          <a:chExt cx="0" cy="0"/>
        </a:xfrm>
      </p:grpSpPr>
      <p:pic>
        <p:nvPicPr>
          <p:cNvPr id="290" name="Google Shape;290;p26"/>
          <p:cNvPicPr preferRelativeResize="0"/>
          <p:nvPr/>
        </p:nvPicPr>
        <p:blipFill rotWithShape="1">
          <a:blip r:embed="rId3">
            <a:alphaModFix/>
          </a:blip>
          <a:srcRect b="0" l="0" r="0" t="0"/>
          <a:stretch/>
        </p:blipFill>
        <p:spPr>
          <a:xfrm rot="-5400000">
            <a:off x="2936051" y="6225123"/>
            <a:ext cx="6405950" cy="6009950"/>
          </a:xfrm>
          <a:prstGeom prst="rect">
            <a:avLst/>
          </a:prstGeom>
          <a:noFill/>
          <a:ln>
            <a:noFill/>
          </a:ln>
        </p:spPr>
      </p:pic>
      <p:pic>
        <p:nvPicPr>
          <p:cNvPr id="291" name="Google Shape;291;p26"/>
          <p:cNvPicPr preferRelativeResize="0"/>
          <p:nvPr/>
        </p:nvPicPr>
        <p:blipFill rotWithShape="1">
          <a:blip r:embed="rId4">
            <a:alphaModFix/>
          </a:blip>
          <a:srcRect b="0" l="0" r="60189" t="0"/>
          <a:stretch/>
        </p:blipFill>
        <p:spPr>
          <a:xfrm>
            <a:off x="1276183" y="1028700"/>
            <a:ext cx="4813549" cy="8192017"/>
          </a:xfrm>
          <a:prstGeom prst="rect">
            <a:avLst/>
          </a:prstGeom>
          <a:noFill/>
          <a:ln>
            <a:noFill/>
          </a:ln>
        </p:spPr>
      </p:pic>
      <p:grpSp>
        <p:nvGrpSpPr>
          <p:cNvPr id="292" name="Google Shape;292;p26"/>
          <p:cNvGrpSpPr/>
          <p:nvPr/>
        </p:nvGrpSpPr>
        <p:grpSpPr>
          <a:xfrm>
            <a:off x="7365914" y="1028700"/>
            <a:ext cx="11148205" cy="8307921"/>
            <a:chOff x="0" y="0"/>
            <a:chExt cx="26474009" cy="19729093"/>
          </a:xfrm>
        </p:grpSpPr>
        <p:sp>
          <p:nvSpPr>
            <p:cNvPr id="293" name="Google Shape;293;p26"/>
            <p:cNvSpPr/>
            <p:nvPr/>
          </p:nvSpPr>
          <p:spPr>
            <a:xfrm>
              <a:off x="72390" y="72390"/>
              <a:ext cx="26329229" cy="19584314"/>
            </a:xfrm>
            <a:custGeom>
              <a:rect b="b" l="l" r="r" t="t"/>
              <a:pathLst>
                <a:path extrusionOk="0" h="19584314" w="26329229">
                  <a:moveTo>
                    <a:pt x="0" y="0"/>
                  </a:moveTo>
                  <a:lnTo>
                    <a:pt x="26329229" y="0"/>
                  </a:lnTo>
                  <a:lnTo>
                    <a:pt x="26329229" y="19584314"/>
                  </a:lnTo>
                  <a:lnTo>
                    <a:pt x="0" y="19584314"/>
                  </a:lnTo>
                  <a:lnTo>
                    <a:pt x="0" y="0"/>
                  </a:lnTo>
                  <a:close/>
                </a:path>
              </a:pathLst>
            </a:custGeom>
            <a:solidFill>
              <a:srgbClr val="FAFEFF"/>
            </a:solidFill>
            <a:ln>
              <a:noFill/>
            </a:ln>
          </p:spPr>
        </p:sp>
        <p:sp>
          <p:nvSpPr>
            <p:cNvPr id="294" name="Google Shape;294;p26"/>
            <p:cNvSpPr/>
            <p:nvPr/>
          </p:nvSpPr>
          <p:spPr>
            <a:xfrm>
              <a:off x="0" y="0"/>
              <a:ext cx="26474009" cy="19729093"/>
            </a:xfrm>
            <a:custGeom>
              <a:rect b="b" l="l" r="r" t="t"/>
              <a:pathLst>
                <a:path extrusionOk="0" h="19729093" w="26474009">
                  <a:moveTo>
                    <a:pt x="26329230" y="19584313"/>
                  </a:moveTo>
                  <a:lnTo>
                    <a:pt x="26474009" y="19584313"/>
                  </a:lnTo>
                  <a:lnTo>
                    <a:pt x="26474009" y="19729093"/>
                  </a:lnTo>
                  <a:lnTo>
                    <a:pt x="26329230" y="19729093"/>
                  </a:lnTo>
                  <a:lnTo>
                    <a:pt x="26329230" y="19584313"/>
                  </a:lnTo>
                  <a:close/>
                  <a:moveTo>
                    <a:pt x="0" y="144780"/>
                  </a:moveTo>
                  <a:lnTo>
                    <a:pt x="144780" y="144780"/>
                  </a:lnTo>
                  <a:lnTo>
                    <a:pt x="144780" y="19584313"/>
                  </a:lnTo>
                  <a:lnTo>
                    <a:pt x="0" y="19584313"/>
                  </a:lnTo>
                  <a:lnTo>
                    <a:pt x="0" y="144780"/>
                  </a:lnTo>
                  <a:close/>
                  <a:moveTo>
                    <a:pt x="0" y="19584313"/>
                  </a:moveTo>
                  <a:lnTo>
                    <a:pt x="144780" y="19584313"/>
                  </a:lnTo>
                  <a:lnTo>
                    <a:pt x="144780" y="19729093"/>
                  </a:lnTo>
                  <a:lnTo>
                    <a:pt x="0" y="19729093"/>
                  </a:lnTo>
                  <a:lnTo>
                    <a:pt x="0" y="19584313"/>
                  </a:lnTo>
                  <a:close/>
                  <a:moveTo>
                    <a:pt x="26329230" y="144780"/>
                  </a:moveTo>
                  <a:lnTo>
                    <a:pt x="26474009" y="144780"/>
                  </a:lnTo>
                  <a:lnTo>
                    <a:pt x="26474009" y="19584313"/>
                  </a:lnTo>
                  <a:lnTo>
                    <a:pt x="26329230" y="19584313"/>
                  </a:lnTo>
                  <a:lnTo>
                    <a:pt x="26329230" y="144780"/>
                  </a:lnTo>
                  <a:close/>
                  <a:moveTo>
                    <a:pt x="144780" y="19584313"/>
                  </a:moveTo>
                  <a:lnTo>
                    <a:pt x="26329230" y="19584313"/>
                  </a:lnTo>
                  <a:lnTo>
                    <a:pt x="26329230" y="19729093"/>
                  </a:lnTo>
                  <a:lnTo>
                    <a:pt x="144780" y="19729093"/>
                  </a:lnTo>
                  <a:lnTo>
                    <a:pt x="144780" y="19584313"/>
                  </a:lnTo>
                  <a:close/>
                  <a:moveTo>
                    <a:pt x="26329230" y="0"/>
                  </a:moveTo>
                  <a:lnTo>
                    <a:pt x="26474009" y="0"/>
                  </a:lnTo>
                  <a:lnTo>
                    <a:pt x="26474009" y="144780"/>
                  </a:lnTo>
                  <a:lnTo>
                    <a:pt x="26329230" y="144780"/>
                  </a:lnTo>
                  <a:lnTo>
                    <a:pt x="26329230" y="0"/>
                  </a:lnTo>
                  <a:close/>
                  <a:moveTo>
                    <a:pt x="0" y="0"/>
                  </a:moveTo>
                  <a:lnTo>
                    <a:pt x="144780" y="0"/>
                  </a:lnTo>
                  <a:lnTo>
                    <a:pt x="144780" y="144780"/>
                  </a:lnTo>
                  <a:lnTo>
                    <a:pt x="0" y="144780"/>
                  </a:lnTo>
                  <a:lnTo>
                    <a:pt x="0" y="0"/>
                  </a:lnTo>
                  <a:close/>
                  <a:moveTo>
                    <a:pt x="144780" y="0"/>
                  </a:moveTo>
                  <a:lnTo>
                    <a:pt x="26329230" y="0"/>
                  </a:lnTo>
                  <a:lnTo>
                    <a:pt x="26329230" y="144780"/>
                  </a:lnTo>
                  <a:lnTo>
                    <a:pt x="144780" y="144780"/>
                  </a:lnTo>
                  <a:lnTo>
                    <a:pt x="144780" y="0"/>
                  </a:lnTo>
                  <a:close/>
                </a:path>
              </a:pathLst>
            </a:custGeom>
            <a:solidFill>
              <a:srgbClr val="2E414D"/>
            </a:solidFill>
            <a:ln>
              <a:noFill/>
            </a:ln>
          </p:spPr>
        </p:sp>
      </p:grpSp>
      <p:grpSp>
        <p:nvGrpSpPr>
          <p:cNvPr id="295" name="Google Shape;295;p26"/>
          <p:cNvGrpSpPr/>
          <p:nvPr/>
        </p:nvGrpSpPr>
        <p:grpSpPr>
          <a:xfrm>
            <a:off x="9144000" y="2093616"/>
            <a:ext cx="7751025" cy="6135609"/>
            <a:chOff x="0" y="47625"/>
            <a:chExt cx="10334700" cy="8180812"/>
          </a:xfrm>
        </p:grpSpPr>
        <p:sp>
          <p:nvSpPr>
            <p:cNvPr id="296" name="Google Shape;296;p26"/>
            <p:cNvSpPr txBox="1"/>
            <p:nvPr/>
          </p:nvSpPr>
          <p:spPr>
            <a:xfrm>
              <a:off x="0" y="47625"/>
              <a:ext cx="10334700" cy="1473000"/>
            </a:xfrm>
            <a:prstGeom prst="rect">
              <a:avLst/>
            </a:prstGeom>
            <a:noFill/>
            <a:ln>
              <a:noFill/>
            </a:ln>
          </p:spPr>
          <p:txBody>
            <a:bodyPr anchorCtr="0" anchor="t" bIns="0" lIns="0" spcFirstLastPara="1" rIns="0" wrap="square" tIns="0">
              <a:noAutofit/>
            </a:bodyPr>
            <a:lstStyle/>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Preparation</a:t>
              </a:r>
              <a:endParaRPr>
                <a:latin typeface="Constantia"/>
                <a:ea typeface="Constantia"/>
                <a:cs typeface="Constantia"/>
                <a:sym typeface="Constantia"/>
              </a:endParaRPr>
            </a:p>
          </p:txBody>
        </p:sp>
        <p:sp>
          <p:nvSpPr>
            <p:cNvPr id="297" name="Google Shape;297;p26"/>
            <p:cNvSpPr txBox="1"/>
            <p:nvPr/>
          </p:nvSpPr>
          <p:spPr>
            <a:xfrm>
              <a:off x="0" y="2379154"/>
              <a:ext cx="10029600" cy="729600"/>
            </a:xfrm>
            <a:prstGeom prst="rect">
              <a:avLst/>
            </a:prstGeom>
            <a:noFill/>
            <a:ln>
              <a:noFill/>
            </a:ln>
          </p:spPr>
          <p:txBody>
            <a:bodyPr anchorCtr="0" anchor="t" bIns="0" lIns="0" spcFirstLastPara="1" rIns="0" wrap="square" tIns="0">
              <a:noAutofit/>
            </a:bodyPr>
            <a:lstStyle/>
            <a:p>
              <a:pPr indent="-438150" lvl="0" marL="457200" marR="0" rtl="0" algn="l">
                <a:lnSpc>
                  <a:spcPct val="140000"/>
                </a:lnSpc>
                <a:spcBef>
                  <a:spcPts val="0"/>
                </a:spcBef>
                <a:spcAft>
                  <a:spcPts val="0"/>
                </a:spcAft>
                <a:buClr>
                  <a:srgbClr val="2E414D"/>
                </a:buClr>
                <a:buSzPts val="3300"/>
                <a:buFont typeface="Lato"/>
                <a:buChar char="➔"/>
              </a:pPr>
              <a:r>
                <a:rPr lang="en-US" sz="3300">
                  <a:solidFill>
                    <a:srgbClr val="2E414D"/>
                  </a:solidFill>
                  <a:latin typeface="Lato"/>
                  <a:ea typeface="Lato"/>
                  <a:cs typeface="Lato"/>
                  <a:sym typeface="Lato"/>
                </a:rPr>
                <a:t>Remove first 2 weeks of records</a:t>
              </a:r>
              <a:endParaRPr>
                <a:latin typeface="Lato"/>
                <a:ea typeface="Lato"/>
                <a:cs typeface="Lato"/>
                <a:sym typeface="Lato"/>
              </a:endParaRPr>
            </a:p>
          </p:txBody>
        </p:sp>
        <p:sp>
          <p:nvSpPr>
            <p:cNvPr id="298" name="Google Shape;298;p26"/>
            <p:cNvSpPr txBox="1"/>
            <p:nvPr/>
          </p:nvSpPr>
          <p:spPr>
            <a:xfrm>
              <a:off x="723533" y="3164671"/>
              <a:ext cx="9306000" cy="70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2E414D"/>
                  </a:solidFill>
                  <a:latin typeface="Lato"/>
                  <a:ea typeface="Lato"/>
                  <a:cs typeface="Lato"/>
                  <a:sym typeface="Lato"/>
                </a:rPr>
                <a:t>Day Since variables have limited days to look back into</a:t>
              </a:r>
              <a:endParaRPr sz="2000">
                <a:latin typeface="Lato"/>
                <a:ea typeface="Lato"/>
                <a:cs typeface="Lato"/>
                <a:sym typeface="Lato"/>
              </a:endParaRPr>
            </a:p>
          </p:txBody>
        </p:sp>
        <p:sp>
          <p:nvSpPr>
            <p:cNvPr id="299" name="Google Shape;299;p26"/>
            <p:cNvSpPr txBox="1"/>
            <p:nvPr/>
          </p:nvSpPr>
          <p:spPr>
            <a:xfrm>
              <a:off x="0" y="4558537"/>
              <a:ext cx="10029600" cy="729600"/>
            </a:xfrm>
            <a:prstGeom prst="rect">
              <a:avLst/>
            </a:prstGeom>
            <a:noFill/>
            <a:ln>
              <a:noFill/>
            </a:ln>
          </p:spPr>
          <p:txBody>
            <a:bodyPr anchorCtr="0" anchor="t" bIns="0" lIns="0" spcFirstLastPara="1" rIns="0" wrap="square" tIns="0">
              <a:noAutofit/>
            </a:bodyPr>
            <a:lstStyle/>
            <a:p>
              <a:pPr indent="-438150" lvl="0" marL="457200" marR="0" rtl="0" algn="l">
                <a:lnSpc>
                  <a:spcPct val="140000"/>
                </a:lnSpc>
                <a:spcBef>
                  <a:spcPts val="0"/>
                </a:spcBef>
                <a:spcAft>
                  <a:spcPts val="0"/>
                </a:spcAft>
                <a:buClr>
                  <a:srgbClr val="2E414D"/>
                </a:buClr>
                <a:buSzPts val="3300"/>
                <a:buFont typeface="Lato"/>
                <a:buChar char="➔"/>
              </a:pPr>
              <a:r>
                <a:rPr lang="en-US" sz="3300">
                  <a:solidFill>
                    <a:srgbClr val="2E414D"/>
                  </a:solidFill>
                  <a:latin typeface="Lato"/>
                  <a:ea typeface="Lato"/>
                  <a:cs typeface="Lato"/>
                  <a:sym typeface="Lato"/>
                </a:rPr>
                <a:t>Z-scale </a:t>
              </a:r>
              <a:endParaRPr>
                <a:latin typeface="Lato"/>
                <a:ea typeface="Lato"/>
                <a:cs typeface="Lato"/>
                <a:sym typeface="Lato"/>
              </a:endParaRPr>
            </a:p>
          </p:txBody>
        </p:sp>
        <p:sp>
          <p:nvSpPr>
            <p:cNvPr id="300" name="Google Shape;300;p26"/>
            <p:cNvSpPr txBox="1"/>
            <p:nvPr/>
          </p:nvSpPr>
          <p:spPr>
            <a:xfrm>
              <a:off x="723600" y="5344037"/>
              <a:ext cx="9306000" cy="70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2E414D"/>
                  </a:solidFill>
                  <a:latin typeface="Lato"/>
                  <a:ea typeface="Lato"/>
                  <a:cs typeface="Lato"/>
                  <a:sym typeface="Lato"/>
                </a:rPr>
                <a:t>To </a:t>
              </a:r>
              <a:r>
                <a:rPr lang="en-US" sz="2000">
                  <a:solidFill>
                    <a:srgbClr val="2E414D"/>
                  </a:solidFill>
                  <a:latin typeface="Lato"/>
                  <a:ea typeface="Lato"/>
                  <a:cs typeface="Lato"/>
                  <a:sym typeface="Lato"/>
                </a:rPr>
                <a:t>make sure all variables in the same scale </a:t>
              </a:r>
              <a:endParaRPr sz="2000">
                <a:latin typeface="Lato"/>
                <a:ea typeface="Lato"/>
                <a:cs typeface="Lato"/>
                <a:sym typeface="Lato"/>
              </a:endParaRPr>
            </a:p>
          </p:txBody>
        </p:sp>
        <p:sp>
          <p:nvSpPr>
            <p:cNvPr id="301" name="Google Shape;301;p26"/>
            <p:cNvSpPr txBox="1"/>
            <p:nvPr/>
          </p:nvSpPr>
          <p:spPr>
            <a:xfrm>
              <a:off x="0" y="6737920"/>
              <a:ext cx="10029600" cy="729600"/>
            </a:xfrm>
            <a:prstGeom prst="rect">
              <a:avLst/>
            </a:prstGeom>
            <a:noFill/>
            <a:ln>
              <a:noFill/>
            </a:ln>
          </p:spPr>
          <p:txBody>
            <a:bodyPr anchorCtr="0" anchor="t" bIns="0" lIns="0" spcFirstLastPara="1" rIns="0" wrap="square" tIns="0">
              <a:noAutofit/>
            </a:bodyPr>
            <a:lstStyle/>
            <a:p>
              <a:pPr indent="-438150" lvl="0" marL="457200" marR="0" rtl="0" algn="l">
                <a:lnSpc>
                  <a:spcPct val="140000"/>
                </a:lnSpc>
                <a:spcBef>
                  <a:spcPts val="0"/>
                </a:spcBef>
                <a:spcAft>
                  <a:spcPts val="0"/>
                </a:spcAft>
                <a:buClr>
                  <a:srgbClr val="2E414D"/>
                </a:buClr>
                <a:buSzPts val="3300"/>
                <a:buFont typeface="Lato"/>
                <a:buChar char="➔"/>
              </a:pPr>
              <a:r>
                <a:rPr lang="en-US" sz="3300">
                  <a:solidFill>
                    <a:srgbClr val="2E414D"/>
                  </a:solidFill>
                  <a:latin typeface="Lato"/>
                  <a:ea typeface="Lato"/>
                  <a:cs typeface="Lato"/>
                  <a:sym typeface="Lato"/>
                </a:rPr>
                <a:t>Add two variables “random”  &amp; “fraud”</a:t>
              </a:r>
              <a:endParaRPr>
                <a:latin typeface="Lato"/>
                <a:ea typeface="Lato"/>
                <a:cs typeface="Lato"/>
                <a:sym typeface="Lato"/>
              </a:endParaRPr>
            </a:p>
          </p:txBody>
        </p:sp>
        <p:sp>
          <p:nvSpPr>
            <p:cNvPr id="302" name="Google Shape;302;p26"/>
            <p:cNvSpPr txBox="1"/>
            <p:nvPr/>
          </p:nvSpPr>
          <p:spPr>
            <a:xfrm>
              <a:off x="723600" y="7523437"/>
              <a:ext cx="9306000" cy="705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000">
                  <a:solidFill>
                    <a:srgbClr val="2E414D"/>
                  </a:solidFill>
                  <a:latin typeface="Lato"/>
                  <a:ea typeface="Lato"/>
                  <a:cs typeface="Lato"/>
                  <a:sym typeface="Lato"/>
                </a:rPr>
                <a:t>Check if the KS and FDR filters work efficiently</a:t>
              </a:r>
              <a:endParaRPr sz="2000">
                <a:latin typeface="Lato"/>
                <a:ea typeface="Lato"/>
                <a:cs typeface="Lato"/>
                <a:sym typeface="La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FEFF"/>
        </a:solidFill>
      </p:bgPr>
    </p:bg>
    <p:spTree>
      <p:nvGrpSpPr>
        <p:cNvPr id="306" name="Shape 306"/>
        <p:cNvGrpSpPr/>
        <p:nvPr/>
      </p:nvGrpSpPr>
      <p:grpSpPr>
        <a:xfrm>
          <a:off x="0" y="0"/>
          <a:ext cx="0" cy="0"/>
          <a:chOff x="0" y="0"/>
          <a:chExt cx="0" cy="0"/>
        </a:xfrm>
      </p:grpSpPr>
      <p:grpSp>
        <p:nvGrpSpPr>
          <p:cNvPr id="307" name="Google Shape;307;p27"/>
          <p:cNvGrpSpPr/>
          <p:nvPr/>
        </p:nvGrpSpPr>
        <p:grpSpPr>
          <a:xfrm>
            <a:off x="9144000" y="-300109"/>
            <a:ext cx="9362939" cy="10886640"/>
            <a:chOff x="0" y="0"/>
            <a:chExt cx="22234478" cy="25852861"/>
          </a:xfrm>
        </p:grpSpPr>
        <p:sp>
          <p:nvSpPr>
            <p:cNvPr id="308" name="Google Shape;308;p27"/>
            <p:cNvSpPr/>
            <p:nvPr/>
          </p:nvSpPr>
          <p:spPr>
            <a:xfrm>
              <a:off x="72390" y="72390"/>
              <a:ext cx="22089698" cy="25708081"/>
            </a:xfrm>
            <a:custGeom>
              <a:rect b="b" l="l" r="r" t="t"/>
              <a:pathLst>
                <a:path extrusionOk="0" h="25708081" w="22089698">
                  <a:moveTo>
                    <a:pt x="0" y="0"/>
                  </a:moveTo>
                  <a:lnTo>
                    <a:pt x="22089698" y="0"/>
                  </a:lnTo>
                  <a:lnTo>
                    <a:pt x="22089698" y="25708081"/>
                  </a:lnTo>
                  <a:lnTo>
                    <a:pt x="0" y="25708081"/>
                  </a:lnTo>
                  <a:lnTo>
                    <a:pt x="0" y="0"/>
                  </a:lnTo>
                  <a:close/>
                </a:path>
              </a:pathLst>
            </a:custGeom>
            <a:solidFill>
              <a:srgbClr val="C3EBE2"/>
            </a:solidFill>
            <a:ln>
              <a:noFill/>
            </a:ln>
          </p:spPr>
        </p:sp>
        <p:sp>
          <p:nvSpPr>
            <p:cNvPr id="309" name="Google Shape;309;p27"/>
            <p:cNvSpPr/>
            <p:nvPr/>
          </p:nvSpPr>
          <p:spPr>
            <a:xfrm>
              <a:off x="0" y="0"/>
              <a:ext cx="22234478" cy="25852861"/>
            </a:xfrm>
            <a:custGeom>
              <a:rect b="b" l="l" r="r" t="t"/>
              <a:pathLst>
                <a:path extrusionOk="0" h="25852861" w="22234478">
                  <a:moveTo>
                    <a:pt x="22089698" y="25708080"/>
                  </a:moveTo>
                  <a:lnTo>
                    <a:pt x="22234478" y="25708080"/>
                  </a:lnTo>
                  <a:lnTo>
                    <a:pt x="22234478" y="25852861"/>
                  </a:lnTo>
                  <a:lnTo>
                    <a:pt x="22089698" y="25852861"/>
                  </a:lnTo>
                  <a:lnTo>
                    <a:pt x="22089698" y="25708080"/>
                  </a:lnTo>
                  <a:close/>
                  <a:moveTo>
                    <a:pt x="0" y="144780"/>
                  </a:moveTo>
                  <a:lnTo>
                    <a:pt x="144780" y="144780"/>
                  </a:lnTo>
                  <a:lnTo>
                    <a:pt x="144780" y="25708080"/>
                  </a:lnTo>
                  <a:lnTo>
                    <a:pt x="0" y="25708080"/>
                  </a:lnTo>
                  <a:lnTo>
                    <a:pt x="0" y="144780"/>
                  </a:lnTo>
                  <a:close/>
                  <a:moveTo>
                    <a:pt x="0" y="25708080"/>
                  </a:moveTo>
                  <a:lnTo>
                    <a:pt x="144780" y="25708080"/>
                  </a:lnTo>
                  <a:lnTo>
                    <a:pt x="144780" y="25852861"/>
                  </a:lnTo>
                  <a:lnTo>
                    <a:pt x="0" y="25852861"/>
                  </a:lnTo>
                  <a:lnTo>
                    <a:pt x="0" y="25708080"/>
                  </a:lnTo>
                  <a:close/>
                  <a:moveTo>
                    <a:pt x="22089698" y="144780"/>
                  </a:moveTo>
                  <a:lnTo>
                    <a:pt x="22234478" y="144780"/>
                  </a:lnTo>
                  <a:lnTo>
                    <a:pt x="22234478" y="25708080"/>
                  </a:lnTo>
                  <a:lnTo>
                    <a:pt x="22089698" y="25708080"/>
                  </a:lnTo>
                  <a:lnTo>
                    <a:pt x="22089698" y="144780"/>
                  </a:lnTo>
                  <a:close/>
                  <a:moveTo>
                    <a:pt x="144780" y="25708080"/>
                  </a:moveTo>
                  <a:lnTo>
                    <a:pt x="22089698" y="25708080"/>
                  </a:lnTo>
                  <a:lnTo>
                    <a:pt x="22089698" y="25852861"/>
                  </a:lnTo>
                  <a:lnTo>
                    <a:pt x="144780" y="25852861"/>
                  </a:lnTo>
                  <a:lnTo>
                    <a:pt x="144780" y="25708080"/>
                  </a:lnTo>
                  <a:close/>
                  <a:moveTo>
                    <a:pt x="22089698" y="0"/>
                  </a:moveTo>
                  <a:lnTo>
                    <a:pt x="22234478" y="0"/>
                  </a:lnTo>
                  <a:lnTo>
                    <a:pt x="22234478" y="144780"/>
                  </a:lnTo>
                  <a:lnTo>
                    <a:pt x="22089698" y="144780"/>
                  </a:lnTo>
                  <a:lnTo>
                    <a:pt x="22089698" y="0"/>
                  </a:lnTo>
                  <a:close/>
                  <a:moveTo>
                    <a:pt x="0" y="0"/>
                  </a:moveTo>
                  <a:lnTo>
                    <a:pt x="144780" y="0"/>
                  </a:lnTo>
                  <a:lnTo>
                    <a:pt x="144780" y="144780"/>
                  </a:lnTo>
                  <a:lnTo>
                    <a:pt x="0" y="144780"/>
                  </a:lnTo>
                  <a:lnTo>
                    <a:pt x="0" y="0"/>
                  </a:lnTo>
                  <a:close/>
                  <a:moveTo>
                    <a:pt x="144780" y="0"/>
                  </a:moveTo>
                  <a:lnTo>
                    <a:pt x="22089698" y="0"/>
                  </a:lnTo>
                  <a:lnTo>
                    <a:pt x="22089698" y="144780"/>
                  </a:lnTo>
                  <a:lnTo>
                    <a:pt x="144780" y="144780"/>
                  </a:lnTo>
                  <a:lnTo>
                    <a:pt x="144780" y="0"/>
                  </a:lnTo>
                  <a:close/>
                </a:path>
              </a:pathLst>
            </a:custGeom>
            <a:solidFill>
              <a:srgbClr val="2E414D"/>
            </a:solidFill>
            <a:ln>
              <a:noFill/>
            </a:ln>
          </p:spPr>
        </p:sp>
      </p:grpSp>
      <p:sp>
        <p:nvSpPr>
          <p:cNvPr id="310" name="Google Shape;310;p27"/>
          <p:cNvSpPr txBox="1"/>
          <p:nvPr/>
        </p:nvSpPr>
        <p:spPr>
          <a:xfrm>
            <a:off x="9815377" y="1025400"/>
            <a:ext cx="8020200" cy="2147700"/>
          </a:xfrm>
          <a:prstGeom prst="rect">
            <a:avLst/>
          </a:prstGeom>
          <a:noFill/>
          <a:ln>
            <a:noFill/>
          </a:ln>
        </p:spPr>
        <p:txBody>
          <a:bodyPr anchorCtr="0" anchor="t" bIns="0" lIns="0" spcFirstLastPara="1" rIns="0" wrap="square" tIns="0">
            <a:noAutofit/>
          </a:bodyPr>
          <a:lstStyle/>
          <a:p>
            <a:pPr indent="0" lvl="0" marL="0" marR="0" rtl="0" algn="ctr">
              <a:lnSpc>
                <a:spcPct val="111000"/>
              </a:lnSpc>
              <a:spcBef>
                <a:spcPts val="0"/>
              </a:spcBef>
              <a:spcAft>
                <a:spcPts val="0"/>
              </a:spcAft>
              <a:buNone/>
            </a:pPr>
            <a:r>
              <a:rPr lang="en-US" sz="7500">
                <a:solidFill>
                  <a:srgbClr val="2E414D"/>
                </a:solidFill>
                <a:latin typeface="Constantia"/>
                <a:ea typeface="Constantia"/>
                <a:cs typeface="Constantia"/>
                <a:sym typeface="Constantia"/>
              </a:rPr>
              <a:t>Univariate Filters</a:t>
            </a:r>
            <a:endParaRPr>
              <a:latin typeface="Constantia"/>
              <a:ea typeface="Constantia"/>
              <a:cs typeface="Constantia"/>
              <a:sym typeface="Constantia"/>
            </a:endParaRPr>
          </a:p>
        </p:txBody>
      </p:sp>
      <p:pic>
        <p:nvPicPr>
          <p:cNvPr id="311" name="Google Shape;311;p27"/>
          <p:cNvPicPr preferRelativeResize="0"/>
          <p:nvPr/>
        </p:nvPicPr>
        <p:blipFill rotWithShape="1">
          <a:blip r:embed="rId3">
            <a:alphaModFix/>
          </a:blip>
          <a:srcRect b="0" l="0" r="0" t="0"/>
          <a:stretch/>
        </p:blipFill>
        <p:spPr>
          <a:xfrm rot="10800000">
            <a:off x="-701165" y="-1380872"/>
            <a:ext cx="5136684" cy="4819144"/>
          </a:xfrm>
          <a:prstGeom prst="rect">
            <a:avLst/>
          </a:prstGeom>
          <a:noFill/>
          <a:ln>
            <a:noFill/>
          </a:ln>
        </p:spPr>
      </p:pic>
      <p:grpSp>
        <p:nvGrpSpPr>
          <p:cNvPr id="312" name="Google Shape;312;p27"/>
          <p:cNvGrpSpPr/>
          <p:nvPr/>
        </p:nvGrpSpPr>
        <p:grpSpPr>
          <a:xfrm>
            <a:off x="1028700" y="3893776"/>
            <a:ext cx="6813675" cy="4361739"/>
            <a:chOff x="0" y="-1417208"/>
            <a:chExt cx="9084900" cy="5815652"/>
          </a:xfrm>
        </p:grpSpPr>
        <p:sp>
          <p:nvSpPr>
            <p:cNvPr id="313" name="Google Shape;313;p27"/>
            <p:cNvSpPr txBox="1"/>
            <p:nvPr/>
          </p:nvSpPr>
          <p:spPr>
            <a:xfrm>
              <a:off x="0" y="2023983"/>
              <a:ext cx="90849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t/>
              </a:r>
              <a:endParaRPr sz="3300">
                <a:solidFill>
                  <a:srgbClr val="FFFFFF"/>
                </a:solidFill>
                <a:highlight>
                  <a:schemeClr val="dk2"/>
                </a:highlight>
                <a:latin typeface="Lato"/>
                <a:ea typeface="Lato"/>
                <a:cs typeface="Lato"/>
                <a:sym typeface="Lato"/>
              </a:endParaRPr>
            </a:p>
            <a:p>
              <a:pPr indent="0" lvl="0" marL="0" marR="0" rtl="0" algn="l">
                <a:lnSpc>
                  <a:spcPct val="140000"/>
                </a:lnSpc>
                <a:spcBef>
                  <a:spcPts val="0"/>
                </a:spcBef>
                <a:spcAft>
                  <a:spcPts val="0"/>
                </a:spcAft>
                <a:buNone/>
              </a:pPr>
              <a:r>
                <a:rPr lang="en-US" sz="3300">
                  <a:solidFill>
                    <a:srgbClr val="FFFFFF"/>
                  </a:solidFill>
                  <a:highlight>
                    <a:schemeClr val="dk2"/>
                  </a:highlight>
                  <a:latin typeface="Lato"/>
                  <a:ea typeface="Lato"/>
                  <a:cs typeface="Lato"/>
                  <a:sym typeface="Lato"/>
                </a:rPr>
                <a:t>Fraud Detection Rate (FDR) at 3%</a:t>
              </a:r>
              <a:endParaRPr>
                <a:solidFill>
                  <a:srgbClr val="FFFFFF"/>
                </a:solidFill>
                <a:highlight>
                  <a:schemeClr val="dk2"/>
                </a:highlight>
                <a:latin typeface="Lato"/>
                <a:ea typeface="Lato"/>
                <a:cs typeface="Lato"/>
                <a:sym typeface="Lato"/>
              </a:endParaRPr>
            </a:p>
          </p:txBody>
        </p:sp>
        <p:sp>
          <p:nvSpPr>
            <p:cNvPr id="314" name="Google Shape;314;p27"/>
            <p:cNvSpPr txBox="1"/>
            <p:nvPr/>
          </p:nvSpPr>
          <p:spPr>
            <a:xfrm>
              <a:off x="0" y="2931444"/>
              <a:ext cx="9084900" cy="1467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sz="2200">
                <a:solidFill>
                  <a:srgbClr val="2E414D"/>
                </a:solidFill>
                <a:latin typeface="Lato"/>
                <a:ea typeface="Lato"/>
                <a:cs typeface="Lato"/>
                <a:sym typeface="Lato"/>
              </a:endParaRPr>
            </a:p>
            <a:p>
              <a:pPr indent="0" lvl="0" marL="0" marR="0" rtl="0" algn="l">
                <a:lnSpc>
                  <a:spcPct val="150000"/>
                </a:lnSpc>
                <a:spcBef>
                  <a:spcPts val="0"/>
                </a:spcBef>
                <a:spcAft>
                  <a:spcPts val="0"/>
                </a:spcAft>
                <a:buNone/>
              </a:pPr>
              <a:r>
                <a:t/>
              </a:r>
              <a:endParaRPr sz="2200">
                <a:solidFill>
                  <a:srgbClr val="2E414D"/>
                </a:solidFill>
                <a:latin typeface="Lato"/>
                <a:ea typeface="Lato"/>
                <a:cs typeface="Lato"/>
                <a:sym typeface="Lato"/>
              </a:endParaRPr>
            </a:p>
            <a:p>
              <a:pPr indent="0" lvl="0" marL="0" marR="0" rtl="0" algn="l">
                <a:lnSpc>
                  <a:spcPct val="150000"/>
                </a:lnSpc>
                <a:spcBef>
                  <a:spcPts val="0"/>
                </a:spcBef>
                <a:spcAft>
                  <a:spcPts val="0"/>
                </a:spcAft>
                <a:buNone/>
              </a:pPr>
              <a:r>
                <a:rPr lang="en-US" sz="2200">
                  <a:solidFill>
                    <a:srgbClr val="2E414D"/>
                  </a:solidFill>
                  <a:latin typeface="Lato"/>
                  <a:ea typeface="Lato"/>
                  <a:cs typeface="Lato"/>
                  <a:sym typeface="Lato"/>
                </a:rPr>
                <a:t>To measure </a:t>
              </a:r>
              <a:r>
                <a:rPr lang="en-US" sz="2200">
                  <a:solidFill>
                    <a:srgbClr val="2E414D"/>
                  </a:solidFill>
                  <a:latin typeface="Lato"/>
                  <a:ea typeface="Lato"/>
                  <a:cs typeface="Lato"/>
                  <a:sym typeface="Lato"/>
                </a:rPr>
                <a:t>the proportion of true positive among the records with the top 3% highest/lowest value</a:t>
              </a:r>
              <a:endParaRPr sz="2200">
                <a:latin typeface="Lato"/>
                <a:ea typeface="Lato"/>
                <a:cs typeface="Lato"/>
                <a:sym typeface="Lato"/>
              </a:endParaRPr>
            </a:p>
          </p:txBody>
        </p:sp>
        <p:sp>
          <p:nvSpPr>
            <p:cNvPr id="315" name="Google Shape;315;p27"/>
            <p:cNvSpPr txBox="1"/>
            <p:nvPr/>
          </p:nvSpPr>
          <p:spPr>
            <a:xfrm>
              <a:off x="0" y="-1417208"/>
              <a:ext cx="90849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3300">
                  <a:solidFill>
                    <a:srgbClr val="FFFFFF"/>
                  </a:solidFill>
                  <a:highlight>
                    <a:schemeClr val="dk2"/>
                  </a:highlight>
                  <a:latin typeface="Lato"/>
                  <a:ea typeface="Lato"/>
                  <a:cs typeface="Lato"/>
                  <a:sym typeface="Lato"/>
                </a:rPr>
                <a:t> “Kolmogorov-Smirnov” (KS) score</a:t>
              </a:r>
              <a:endParaRPr>
                <a:solidFill>
                  <a:srgbClr val="FFFFFF"/>
                </a:solidFill>
                <a:highlight>
                  <a:schemeClr val="dk2"/>
                </a:highlight>
                <a:latin typeface="Lato"/>
                <a:ea typeface="Lato"/>
                <a:cs typeface="Lato"/>
                <a:sym typeface="Lato"/>
              </a:endParaRPr>
            </a:p>
          </p:txBody>
        </p:sp>
        <p:sp>
          <p:nvSpPr>
            <p:cNvPr id="316" name="Google Shape;316;p27"/>
            <p:cNvSpPr txBox="1"/>
            <p:nvPr/>
          </p:nvSpPr>
          <p:spPr>
            <a:xfrm>
              <a:off x="0" y="-509746"/>
              <a:ext cx="9084900" cy="1467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200">
                  <a:solidFill>
                    <a:srgbClr val="2E414D"/>
                  </a:solidFill>
                  <a:latin typeface="Lato"/>
                  <a:ea typeface="Lato"/>
                  <a:cs typeface="Lato"/>
                  <a:sym typeface="Lato"/>
                </a:rPr>
                <a:t>To measure how well a particular variable can distinguish the distribution of the normal records and the fraud records </a:t>
              </a:r>
              <a:endParaRPr sz="2200">
                <a:latin typeface="Lato"/>
                <a:ea typeface="Lato"/>
                <a:cs typeface="Lato"/>
                <a:sym typeface="Lato"/>
              </a:endParaRPr>
            </a:p>
          </p:txBody>
        </p:sp>
      </p:grpSp>
      <p:pic>
        <p:nvPicPr>
          <p:cNvPr id="317" name="Google Shape;317;p27"/>
          <p:cNvPicPr preferRelativeResize="0"/>
          <p:nvPr/>
        </p:nvPicPr>
        <p:blipFill>
          <a:blip r:embed="rId4">
            <a:alphaModFix/>
          </a:blip>
          <a:stretch>
            <a:fillRect/>
          </a:stretch>
        </p:blipFill>
        <p:spPr>
          <a:xfrm>
            <a:off x="9239325" y="3173100"/>
            <a:ext cx="9172299" cy="5292300"/>
          </a:xfrm>
          <a:prstGeom prst="rect">
            <a:avLst/>
          </a:prstGeom>
          <a:noFill/>
          <a:ln>
            <a:noFill/>
          </a:ln>
        </p:spPr>
      </p:pic>
      <p:sp>
        <p:nvSpPr>
          <p:cNvPr id="318" name="Google Shape;318;p27"/>
          <p:cNvSpPr txBox="1"/>
          <p:nvPr/>
        </p:nvSpPr>
        <p:spPr>
          <a:xfrm>
            <a:off x="10556425" y="8904650"/>
            <a:ext cx="71259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dk2"/>
                </a:solidFill>
                <a:latin typeface="Lato"/>
                <a:ea typeface="Lato"/>
                <a:cs typeface="Lato"/>
                <a:sym typeface="Lato"/>
              </a:rPr>
              <a:t>Drop “Fraud” and s</a:t>
            </a:r>
            <a:r>
              <a:rPr lang="en-US" sz="2400">
                <a:solidFill>
                  <a:schemeClr val="dk2"/>
                </a:solidFill>
                <a:latin typeface="Lato"/>
                <a:ea typeface="Lato"/>
                <a:cs typeface="Lato"/>
                <a:sym typeface="Lato"/>
              </a:rPr>
              <a:t>elect top 80 variables by “average_ran</a:t>
            </a:r>
            <a:r>
              <a:rPr lang="en-US" sz="2400">
                <a:solidFill>
                  <a:schemeClr val="dk2"/>
                </a:solidFill>
                <a:latin typeface="Lato"/>
                <a:ea typeface="Lato"/>
                <a:cs typeface="Lato"/>
                <a:sym typeface="Lato"/>
              </a:rPr>
              <a:t>k” </a:t>
            </a:r>
            <a:endParaRPr sz="2400">
              <a:solidFill>
                <a:schemeClr val="dk2"/>
              </a:solidFill>
              <a:latin typeface="Lato"/>
              <a:ea typeface="Lato"/>
              <a:cs typeface="Lato"/>
              <a:sym typeface="Lato"/>
            </a:endParaRPr>
          </a:p>
        </p:txBody>
      </p:sp>
      <p:pic>
        <p:nvPicPr>
          <p:cNvPr id="319" name="Google Shape;319;p27"/>
          <p:cNvPicPr preferRelativeResize="0"/>
          <p:nvPr/>
        </p:nvPicPr>
        <p:blipFill>
          <a:blip r:embed="rId5">
            <a:alphaModFix/>
          </a:blip>
          <a:stretch>
            <a:fillRect/>
          </a:stretch>
        </p:blipFill>
        <p:spPr>
          <a:xfrm>
            <a:off x="1028700" y="6187000"/>
            <a:ext cx="3666225" cy="76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323" name="Shape 323"/>
        <p:cNvGrpSpPr/>
        <p:nvPr/>
      </p:nvGrpSpPr>
      <p:grpSpPr>
        <a:xfrm>
          <a:off x="0" y="0"/>
          <a:ext cx="0" cy="0"/>
          <a:chOff x="0" y="0"/>
          <a:chExt cx="0" cy="0"/>
        </a:xfrm>
      </p:grpSpPr>
      <p:grpSp>
        <p:nvGrpSpPr>
          <p:cNvPr id="324" name="Google Shape;324;p28"/>
          <p:cNvGrpSpPr/>
          <p:nvPr/>
        </p:nvGrpSpPr>
        <p:grpSpPr>
          <a:xfrm>
            <a:off x="-332793" y="-172583"/>
            <a:ext cx="9476289" cy="10631602"/>
            <a:chOff x="0" y="0"/>
            <a:chExt cx="22503654" cy="25247214"/>
          </a:xfrm>
        </p:grpSpPr>
        <p:sp>
          <p:nvSpPr>
            <p:cNvPr id="325" name="Google Shape;325;p28"/>
            <p:cNvSpPr/>
            <p:nvPr/>
          </p:nvSpPr>
          <p:spPr>
            <a:xfrm>
              <a:off x="72390" y="72390"/>
              <a:ext cx="22358875" cy="25102433"/>
            </a:xfrm>
            <a:custGeom>
              <a:rect b="b" l="l" r="r" t="t"/>
              <a:pathLst>
                <a:path extrusionOk="0" h="25102433" w="22358875">
                  <a:moveTo>
                    <a:pt x="0" y="0"/>
                  </a:moveTo>
                  <a:lnTo>
                    <a:pt x="22358875" y="0"/>
                  </a:lnTo>
                  <a:lnTo>
                    <a:pt x="22358875" y="25102433"/>
                  </a:lnTo>
                  <a:lnTo>
                    <a:pt x="0" y="25102433"/>
                  </a:lnTo>
                  <a:lnTo>
                    <a:pt x="0" y="0"/>
                  </a:lnTo>
                  <a:close/>
                </a:path>
              </a:pathLst>
            </a:custGeom>
            <a:solidFill>
              <a:srgbClr val="FAFEFF"/>
            </a:solidFill>
            <a:ln>
              <a:noFill/>
            </a:ln>
          </p:spPr>
        </p:sp>
        <p:sp>
          <p:nvSpPr>
            <p:cNvPr id="326" name="Google Shape;326;p28"/>
            <p:cNvSpPr/>
            <p:nvPr/>
          </p:nvSpPr>
          <p:spPr>
            <a:xfrm>
              <a:off x="0" y="0"/>
              <a:ext cx="22503654" cy="25247214"/>
            </a:xfrm>
            <a:custGeom>
              <a:rect b="b" l="l" r="r" t="t"/>
              <a:pathLst>
                <a:path extrusionOk="0" h="25247214" w="22503654">
                  <a:moveTo>
                    <a:pt x="22358874" y="25102434"/>
                  </a:moveTo>
                  <a:lnTo>
                    <a:pt x="22503654" y="25102434"/>
                  </a:lnTo>
                  <a:lnTo>
                    <a:pt x="22503654" y="25247214"/>
                  </a:lnTo>
                  <a:lnTo>
                    <a:pt x="22358874" y="25247214"/>
                  </a:lnTo>
                  <a:lnTo>
                    <a:pt x="22358874" y="25102434"/>
                  </a:lnTo>
                  <a:close/>
                  <a:moveTo>
                    <a:pt x="0" y="144780"/>
                  </a:moveTo>
                  <a:lnTo>
                    <a:pt x="144780" y="144780"/>
                  </a:lnTo>
                  <a:lnTo>
                    <a:pt x="144780" y="25102434"/>
                  </a:lnTo>
                  <a:lnTo>
                    <a:pt x="0" y="25102434"/>
                  </a:lnTo>
                  <a:lnTo>
                    <a:pt x="0" y="144780"/>
                  </a:lnTo>
                  <a:close/>
                  <a:moveTo>
                    <a:pt x="0" y="25102434"/>
                  </a:moveTo>
                  <a:lnTo>
                    <a:pt x="144780" y="25102434"/>
                  </a:lnTo>
                  <a:lnTo>
                    <a:pt x="144780" y="25247214"/>
                  </a:lnTo>
                  <a:lnTo>
                    <a:pt x="0" y="25247214"/>
                  </a:lnTo>
                  <a:lnTo>
                    <a:pt x="0" y="25102434"/>
                  </a:lnTo>
                  <a:close/>
                  <a:moveTo>
                    <a:pt x="22358874" y="144780"/>
                  </a:moveTo>
                  <a:lnTo>
                    <a:pt x="22503654" y="144780"/>
                  </a:lnTo>
                  <a:lnTo>
                    <a:pt x="22503654" y="25102434"/>
                  </a:lnTo>
                  <a:lnTo>
                    <a:pt x="22358874" y="25102434"/>
                  </a:lnTo>
                  <a:lnTo>
                    <a:pt x="22358874" y="144780"/>
                  </a:lnTo>
                  <a:close/>
                  <a:moveTo>
                    <a:pt x="144780" y="25102434"/>
                  </a:moveTo>
                  <a:lnTo>
                    <a:pt x="22358876" y="25102434"/>
                  </a:lnTo>
                  <a:lnTo>
                    <a:pt x="22358876" y="25247214"/>
                  </a:lnTo>
                  <a:lnTo>
                    <a:pt x="144780" y="25247214"/>
                  </a:lnTo>
                  <a:lnTo>
                    <a:pt x="144780" y="25102434"/>
                  </a:lnTo>
                  <a:close/>
                  <a:moveTo>
                    <a:pt x="22358874" y="0"/>
                  </a:moveTo>
                  <a:lnTo>
                    <a:pt x="22503654" y="0"/>
                  </a:lnTo>
                  <a:lnTo>
                    <a:pt x="22503654" y="144780"/>
                  </a:lnTo>
                  <a:lnTo>
                    <a:pt x="22358874" y="144780"/>
                  </a:lnTo>
                  <a:lnTo>
                    <a:pt x="22358874" y="0"/>
                  </a:lnTo>
                  <a:close/>
                  <a:moveTo>
                    <a:pt x="0" y="0"/>
                  </a:moveTo>
                  <a:lnTo>
                    <a:pt x="144780" y="0"/>
                  </a:lnTo>
                  <a:lnTo>
                    <a:pt x="144780" y="144780"/>
                  </a:lnTo>
                  <a:lnTo>
                    <a:pt x="0" y="144780"/>
                  </a:lnTo>
                  <a:lnTo>
                    <a:pt x="0" y="0"/>
                  </a:lnTo>
                  <a:close/>
                  <a:moveTo>
                    <a:pt x="144780" y="0"/>
                  </a:moveTo>
                  <a:lnTo>
                    <a:pt x="22358876" y="0"/>
                  </a:lnTo>
                  <a:lnTo>
                    <a:pt x="22358876" y="144780"/>
                  </a:lnTo>
                  <a:lnTo>
                    <a:pt x="144780" y="144780"/>
                  </a:lnTo>
                  <a:lnTo>
                    <a:pt x="144780" y="0"/>
                  </a:lnTo>
                  <a:close/>
                </a:path>
              </a:pathLst>
            </a:custGeom>
            <a:solidFill>
              <a:srgbClr val="2E414D"/>
            </a:solidFill>
            <a:ln>
              <a:noFill/>
            </a:ln>
          </p:spPr>
        </p:sp>
      </p:grpSp>
      <p:grpSp>
        <p:nvGrpSpPr>
          <p:cNvPr id="327" name="Google Shape;327;p28"/>
          <p:cNvGrpSpPr/>
          <p:nvPr/>
        </p:nvGrpSpPr>
        <p:grpSpPr>
          <a:xfrm>
            <a:off x="723900" y="1064419"/>
            <a:ext cx="7326000" cy="2518894"/>
            <a:chOff x="0" y="47625"/>
            <a:chExt cx="9768000" cy="3358526"/>
          </a:xfrm>
        </p:grpSpPr>
        <p:sp>
          <p:nvSpPr>
            <p:cNvPr id="328" name="Google Shape;328;p28"/>
            <p:cNvSpPr txBox="1"/>
            <p:nvPr/>
          </p:nvSpPr>
          <p:spPr>
            <a:xfrm>
              <a:off x="0" y="1901951"/>
              <a:ext cx="9576000" cy="1504200"/>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3300">
                  <a:solidFill>
                    <a:srgbClr val="FFFFFF"/>
                  </a:solidFill>
                  <a:highlight>
                    <a:schemeClr val="dk2"/>
                  </a:highlight>
                  <a:latin typeface="Lato"/>
                  <a:ea typeface="Lato"/>
                  <a:cs typeface="Lato"/>
                  <a:sym typeface="Lato"/>
                </a:rPr>
                <a:t>Five</a:t>
              </a:r>
              <a:r>
                <a:rPr lang="en-US" sz="3300">
                  <a:solidFill>
                    <a:srgbClr val="FFFFFF"/>
                  </a:solidFill>
                  <a:highlight>
                    <a:schemeClr val="dk2"/>
                  </a:highlight>
                  <a:latin typeface="Lato"/>
                  <a:ea typeface="Lato"/>
                  <a:cs typeface="Lato"/>
                  <a:sym typeface="Lato"/>
                </a:rPr>
                <a:t> Runs </a:t>
              </a:r>
              <a:endParaRPr sz="3300">
                <a:solidFill>
                  <a:srgbClr val="FFFFFF"/>
                </a:solidFill>
                <a:highlight>
                  <a:schemeClr val="dk2"/>
                </a:highlight>
                <a:latin typeface="Lato"/>
                <a:ea typeface="Lato"/>
                <a:cs typeface="Lato"/>
                <a:sym typeface="Lato"/>
              </a:endParaRPr>
            </a:p>
            <a:p>
              <a:pPr indent="0" lvl="0" marL="457200" marR="0" rtl="0" algn="l">
                <a:lnSpc>
                  <a:spcPct val="140000"/>
                </a:lnSpc>
                <a:spcBef>
                  <a:spcPts val="0"/>
                </a:spcBef>
                <a:spcAft>
                  <a:spcPts val="0"/>
                </a:spcAft>
                <a:buNone/>
              </a:pPr>
              <a:r>
                <a:t/>
              </a:r>
              <a:endParaRPr sz="3300">
                <a:solidFill>
                  <a:srgbClr val="2E414D"/>
                </a:solidFill>
                <a:latin typeface="Lato"/>
                <a:ea typeface="Lato"/>
                <a:cs typeface="Lato"/>
                <a:sym typeface="Lato"/>
              </a:endParaRPr>
            </a:p>
          </p:txBody>
        </p:sp>
        <p:sp>
          <p:nvSpPr>
            <p:cNvPr id="329" name="Google Shape;329;p28"/>
            <p:cNvSpPr txBox="1"/>
            <p:nvPr/>
          </p:nvSpPr>
          <p:spPr>
            <a:xfrm>
              <a:off x="0" y="47625"/>
              <a:ext cx="9768000" cy="1473000"/>
            </a:xfrm>
            <a:prstGeom prst="rect">
              <a:avLst/>
            </a:prstGeom>
            <a:noFill/>
            <a:ln>
              <a:noFill/>
            </a:ln>
          </p:spPr>
          <p:txBody>
            <a:bodyPr anchorCtr="0" anchor="t" bIns="0" lIns="0" spcFirstLastPara="1" rIns="0" wrap="square" tIns="0">
              <a:noAutofit/>
            </a:bodyPr>
            <a:lstStyle/>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        80 to </a:t>
              </a:r>
              <a:r>
                <a:rPr lang="en-US" sz="7500">
                  <a:solidFill>
                    <a:srgbClr val="2E414D"/>
                  </a:solidFill>
                  <a:latin typeface="Constantia"/>
                  <a:ea typeface="Constantia"/>
                  <a:cs typeface="Constantia"/>
                  <a:sym typeface="Constantia"/>
                </a:rPr>
                <a:t>25</a:t>
              </a:r>
              <a:r>
                <a:rPr lang="en-US" sz="7500">
                  <a:solidFill>
                    <a:srgbClr val="2E414D"/>
                  </a:solidFill>
                </a:rPr>
                <a:t> </a:t>
              </a:r>
              <a:endParaRPr/>
            </a:p>
          </p:txBody>
        </p:sp>
      </p:grpSp>
      <p:grpSp>
        <p:nvGrpSpPr>
          <p:cNvPr id="330" name="Google Shape;330;p28"/>
          <p:cNvGrpSpPr/>
          <p:nvPr/>
        </p:nvGrpSpPr>
        <p:grpSpPr>
          <a:xfrm>
            <a:off x="9933331" y="6739320"/>
            <a:ext cx="7326000" cy="2518894"/>
            <a:chOff x="0" y="47625"/>
            <a:chExt cx="9768000" cy="3358526"/>
          </a:xfrm>
        </p:grpSpPr>
        <p:sp>
          <p:nvSpPr>
            <p:cNvPr id="331" name="Google Shape;331;p28"/>
            <p:cNvSpPr txBox="1"/>
            <p:nvPr/>
          </p:nvSpPr>
          <p:spPr>
            <a:xfrm>
              <a:off x="191897" y="1901951"/>
              <a:ext cx="9576000" cy="15042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None/>
              </a:pPr>
              <a:r>
                <a:rPr lang="en-US" sz="3300">
                  <a:solidFill>
                    <a:srgbClr val="2E414D"/>
                  </a:solidFill>
                  <a:latin typeface="Lato"/>
                  <a:ea typeface="Lato"/>
                  <a:cs typeface="Lato"/>
                  <a:sym typeface="Lato"/>
                </a:rPr>
                <a:t>Sequential Forward Selection (SFS)</a:t>
              </a:r>
              <a:endParaRPr sz="3300">
                <a:solidFill>
                  <a:srgbClr val="2E414D"/>
                </a:solidFill>
                <a:latin typeface="Lato"/>
                <a:ea typeface="Lato"/>
                <a:cs typeface="Lato"/>
                <a:sym typeface="Lato"/>
              </a:endParaRPr>
            </a:p>
            <a:p>
              <a:pPr indent="0" lvl="0" marL="0" marR="0" rtl="0" algn="r">
                <a:lnSpc>
                  <a:spcPct val="140000"/>
                </a:lnSpc>
                <a:spcBef>
                  <a:spcPts val="0"/>
                </a:spcBef>
                <a:spcAft>
                  <a:spcPts val="0"/>
                </a:spcAft>
                <a:buNone/>
              </a:pPr>
              <a:r>
                <a:rPr lang="en-US" sz="3300">
                  <a:solidFill>
                    <a:srgbClr val="2E414D"/>
                  </a:solidFill>
                  <a:latin typeface="Lato"/>
                  <a:ea typeface="Lato"/>
                  <a:cs typeface="Lato"/>
                  <a:sym typeface="Lato"/>
                </a:rPr>
                <a:t>Model: Logistic Regression</a:t>
              </a:r>
              <a:endParaRPr sz="3300">
                <a:solidFill>
                  <a:srgbClr val="2E414D"/>
                </a:solidFill>
                <a:latin typeface="Lato"/>
                <a:ea typeface="Lato"/>
                <a:cs typeface="Lato"/>
                <a:sym typeface="Lato"/>
              </a:endParaRPr>
            </a:p>
          </p:txBody>
        </p:sp>
        <p:sp>
          <p:nvSpPr>
            <p:cNvPr id="332" name="Google Shape;332;p28"/>
            <p:cNvSpPr txBox="1"/>
            <p:nvPr/>
          </p:nvSpPr>
          <p:spPr>
            <a:xfrm>
              <a:off x="0" y="47625"/>
              <a:ext cx="9768000" cy="1473000"/>
            </a:xfrm>
            <a:prstGeom prst="rect">
              <a:avLst/>
            </a:prstGeom>
            <a:noFill/>
            <a:ln>
              <a:noFill/>
            </a:ln>
          </p:spPr>
          <p:txBody>
            <a:bodyPr anchorCtr="0" anchor="t" bIns="0" lIns="0" spcFirstLastPara="1" rIns="0" wrap="square" tIns="0">
              <a:noAutofit/>
            </a:bodyPr>
            <a:lstStyle/>
            <a:p>
              <a:pPr indent="0" lvl="0" marL="0" marR="0" rtl="0" algn="r">
                <a:lnSpc>
                  <a:spcPct val="111000"/>
                </a:lnSpc>
                <a:spcBef>
                  <a:spcPts val="0"/>
                </a:spcBef>
                <a:spcAft>
                  <a:spcPts val="0"/>
                </a:spcAft>
                <a:buClr>
                  <a:schemeClr val="dk1"/>
                </a:buClr>
                <a:buSzPts val="1100"/>
                <a:buFont typeface="Arial"/>
                <a:buNone/>
              </a:pPr>
              <a:r>
                <a:rPr lang="en-US" sz="7500">
                  <a:solidFill>
                    <a:srgbClr val="2E414D"/>
                  </a:solidFill>
                  <a:latin typeface="Constantia"/>
                  <a:ea typeface="Constantia"/>
                  <a:cs typeface="Constantia"/>
                  <a:sym typeface="Constantia"/>
                </a:rPr>
                <a:t>Wrapper</a:t>
              </a:r>
              <a:endParaRPr sz="75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Clr>
                  <a:schemeClr val="dk1"/>
                </a:buClr>
                <a:buSzPts val="1100"/>
                <a:buFont typeface="Arial"/>
                <a:buNone/>
              </a:pPr>
              <a:r>
                <a:t/>
              </a:r>
              <a:endParaRPr sz="2000">
                <a:solidFill>
                  <a:schemeClr val="dk1"/>
                </a:solidFill>
                <a:latin typeface="Lato"/>
                <a:ea typeface="Lato"/>
                <a:cs typeface="Lato"/>
                <a:sym typeface="Lato"/>
              </a:endParaRPr>
            </a:p>
            <a:p>
              <a:pPr indent="0" lvl="0" marL="0" marR="0" rtl="0" algn="r">
                <a:lnSpc>
                  <a:spcPct val="111000"/>
                </a:lnSpc>
                <a:spcBef>
                  <a:spcPts val="0"/>
                </a:spcBef>
                <a:spcAft>
                  <a:spcPts val="0"/>
                </a:spcAft>
                <a:buClr>
                  <a:schemeClr val="dk1"/>
                </a:buClr>
                <a:buSzPts val="1100"/>
                <a:buFont typeface="Arial"/>
                <a:buNone/>
              </a:pPr>
              <a:r>
                <a:rPr lang="en-US" sz="2000">
                  <a:solidFill>
                    <a:schemeClr val="dk1"/>
                  </a:solidFill>
                </a:rPr>
                <a:t>                            </a:t>
              </a:r>
              <a:r>
                <a:rPr lang="en-US" sz="2400">
                  <a:solidFill>
                    <a:schemeClr val="dk1"/>
                  </a:solidFill>
                  <a:latin typeface="Lato"/>
                  <a:ea typeface="Lato"/>
                  <a:cs typeface="Lato"/>
                  <a:sym typeface="Lato"/>
                </a:rPr>
                <a:t> </a:t>
              </a:r>
              <a:endParaRPr sz="7500">
                <a:solidFill>
                  <a:srgbClr val="2E414D"/>
                </a:solidFill>
                <a:latin typeface="Constantia"/>
                <a:ea typeface="Constantia"/>
                <a:cs typeface="Constantia"/>
                <a:sym typeface="Constantia"/>
              </a:endParaRPr>
            </a:p>
          </p:txBody>
        </p:sp>
      </p:grpSp>
      <p:pic>
        <p:nvPicPr>
          <p:cNvPr id="333" name="Google Shape;333;p28"/>
          <p:cNvPicPr preferRelativeResize="0"/>
          <p:nvPr/>
        </p:nvPicPr>
        <p:blipFill rotWithShape="1">
          <a:blip r:embed="rId3">
            <a:alphaModFix/>
          </a:blip>
          <a:srcRect b="0" l="0" r="0" t="0"/>
          <a:stretch/>
        </p:blipFill>
        <p:spPr>
          <a:xfrm rot="-5400000">
            <a:off x="13460926" y="-1341652"/>
            <a:ext cx="6405950" cy="6009950"/>
          </a:xfrm>
          <a:prstGeom prst="rect">
            <a:avLst/>
          </a:prstGeom>
          <a:noFill/>
          <a:ln>
            <a:noFill/>
          </a:ln>
        </p:spPr>
      </p:pic>
      <p:pic>
        <p:nvPicPr>
          <p:cNvPr id="334" name="Google Shape;334;p28"/>
          <p:cNvPicPr preferRelativeResize="0"/>
          <p:nvPr/>
        </p:nvPicPr>
        <p:blipFill>
          <a:blip r:embed="rId4">
            <a:alphaModFix/>
          </a:blip>
          <a:stretch>
            <a:fillRect/>
          </a:stretch>
        </p:blipFill>
        <p:spPr>
          <a:xfrm>
            <a:off x="1206075" y="3126675"/>
            <a:ext cx="5788950" cy="3822900"/>
          </a:xfrm>
          <a:prstGeom prst="rect">
            <a:avLst/>
          </a:prstGeom>
          <a:noFill/>
          <a:ln>
            <a:noFill/>
          </a:ln>
        </p:spPr>
      </p:pic>
      <p:sp>
        <p:nvSpPr>
          <p:cNvPr id="335" name="Google Shape;335;p28"/>
          <p:cNvSpPr txBox="1"/>
          <p:nvPr/>
        </p:nvSpPr>
        <p:spPr>
          <a:xfrm>
            <a:off x="-1814100" y="6949575"/>
            <a:ext cx="12402000" cy="3000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t/>
            </a:r>
            <a:endParaRPr sz="2400">
              <a:latin typeface="Lato"/>
              <a:ea typeface="Lato"/>
              <a:cs typeface="Lato"/>
              <a:sym typeface="Lato"/>
            </a:endParaRPr>
          </a:p>
          <a:p>
            <a:pPr indent="0" lvl="0" marL="0" rtl="0" algn="ctr">
              <a:lnSpc>
                <a:spcPct val="100000"/>
              </a:lnSpc>
              <a:spcBef>
                <a:spcPts val="0"/>
              </a:spcBef>
              <a:spcAft>
                <a:spcPts val="0"/>
              </a:spcAft>
              <a:buNone/>
            </a:pPr>
            <a:r>
              <a:rPr lang="en-US" sz="2400">
                <a:solidFill>
                  <a:srgbClr val="FFFFFF"/>
                </a:solidFill>
                <a:highlight>
                  <a:schemeClr val="dk2"/>
                </a:highlight>
                <a:latin typeface="Lato"/>
                <a:ea typeface="Lato"/>
                <a:cs typeface="Lato"/>
                <a:sym typeface="Lato"/>
              </a:rPr>
              <a:t>Best score</a:t>
            </a:r>
            <a:r>
              <a:rPr lang="en-US" sz="2400">
                <a:latin typeface="Lato"/>
                <a:ea typeface="Lato"/>
                <a:cs typeface="Lato"/>
                <a:sym typeface="Lato"/>
              </a:rPr>
              <a:t> </a:t>
            </a:r>
            <a:endParaRPr sz="2400">
              <a:latin typeface="Lato"/>
              <a:ea typeface="Lato"/>
              <a:cs typeface="Lato"/>
              <a:sym typeface="Lato"/>
            </a:endParaRPr>
          </a:p>
          <a:p>
            <a:pPr indent="0" lvl="0" marL="0" rtl="0" algn="ctr">
              <a:lnSpc>
                <a:spcPct val="100000"/>
              </a:lnSpc>
              <a:spcBef>
                <a:spcPts val="0"/>
              </a:spcBef>
              <a:spcAft>
                <a:spcPts val="0"/>
              </a:spcAft>
              <a:buNone/>
            </a:pPr>
            <a:r>
              <a:rPr lang="en-US" sz="2400">
                <a:latin typeface="Lato"/>
                <a:ea typeface="Lato"/>
                <a:cs typeface="Lato"/>
                <a:sym typeface="Lato"/>
              </a:rPr>
              <a:t>0.916959</a:t>
            </a:r>
            <a:endParaRPr sz="2400">
              <a:latin typeface="Lato"/>
              <a:ea typeface="Lato"/>
              <a:cs typeface="Lato"/>
              <a:sym typeface="Lato"/>
            </a:endParaRPr>
          </a:p>
          <a:p>
            <a:pPr indent="0" lvl="0" marL="0" rtl="0" algn="ctr">
              <a:lnSpc>
                <a:spcPct val="100000"/>
              </a:lnSpc>
              <a:spcBef>
                <a:spcPts val="0"/>
              </a:spcBef>
              <a:spcAft>
                <a:spcPts val="0"/>
              </a:spcAft>
              <a:buNone/>
            </a:pPr>
            <a:r>
              <a:t/>
            </a:r>
            <a:endParaRPr sz="2400">
              <a:latin typeface="Lato"/>
              <a:ea typeface="Lato"/>
              <a:cs typeface="Lato"/>
              <a:sym typeface="Lato"/>
            </a:endParaRPr>
          </a:p>
          <a:p>
            <a:pPr indent="0" lvl="0" marL="0" rtl="0" algn="ctr">
              <a:lnSpc>
                <a:spcPct val="100000"/>
              </a:lnSpc>
              <a:spcBef>
                <a:spcPts val="0"/>
              </a:spcBef>
              <a:spcAft>
                <a:spcPts val="0"/>
              </a:spcAft>
              <a:buNone/>
            </a:pPr>
            <a:r>
              <a:rPr lang="en-US" sz="2400">
                <a:solidFill>
                  <a:srgbClr val="FFFFFF"/>
                </a:solidFill>
                <a:highlight>
                  <a:schemeClr val="dk2"/>
                </a:highlight>
                <a:latin typeface="Lato"/>
                <a:ea typeface="Lato"/>
                <a:cs typeface="Lato"/>
                <a:sym typeface="Lato"/>
              </a:rPr>
              <a:t>Optimal number of features</a:t>
            </a:r>
            <a:r>
              <a:rPr lang="en-US" sz="2400">
                <a:latin typeface="Lato"/>
                <a:ea typeface="Lato"/>
                <a:cs typeface="Lato"/>
                <a:sym typeface="Lato"/>
              </a:rPr>
              <a:t> </a:t>
            </a:r>
            <a:endParaRPr sz="2400">
              <a:latin typeface="Lato"/>
              <a:ea typeface="Lato"/>
              <a:cs typeface="Lato"/>
              <a:sym typeface="Lato"/>
            </a:endParaRPr>
          </a:p>
          <a:p>
            <a:pPr indent="0" lvl="0" marL="0" rtl="0" algn="ctr">
              <a:lnSpc>
                <a:spcPct val="100000"/>
              </a:lnSpc>
              <a:spcBef>
                <a:spcPts val="0"/>
              </a:spcBef>
              <a:spcAft>
                <a:spcPts val="0"/>
              </a:spcAft>
              <a:buNone/>
            </a:pPr>
            <a:r>
              <a:rPr lang="en-US" sz="2400">
                <a:latin typeface="Lato"/>
                <a:ea typeface="Lato"/>
                <a:cs typeface="Lato"/>
                <a:sym typeface="Lato"/>
              </a:rPr>
              <a:t>25</a:t>
            </a:r>
            <a:endParaRPr sz="2400">
              <a:latin typeface="Lato"/>
              <a:ea typeface="Lato"/>
              <a:cs typeface="Lato"/>
              <a:sym typeface="Lato"/>
            </a:endParaRPr>
          </a:p>
          <a:p>
            <a:pPr indent="0" lvl="0" marL="0" rtl="0" algn="ctr">
              <a:lnSpc>
                <a:spcPct val="100000"/>
              </a:lnSpc>
              <a:spcBef>
                <a:spcPts val="0"/>
              </a:spcBef>
              <a:spcAft>
                <a:spcPts val="0"/>
              </a:spcAft>
              <a:buNone/>
            </a:pPr>
            <a:r>
              <a:t/>
            </a:r>
            <a:endParaRPr sz="2400">
              <a:latin typeface="Lato"/>
              <a:ea typeface="Lato"/>
              <a:cs typeface="Lato"/>
              <a:sym typeface="Lato"/>
            </a:endParaRPr>
          </a:p>
          <a:p>
            <a:pPr indent="0" lvl="0" marL="0" rtl="0" algn="ctr">
              <a:lnSpc>
                <a:spcPct val="100000"/>
              </a:lnSpc>
              <a:spcBef>
                <a:spcPts val="0"/>
              </a:spcBef>
              <a:spcAft>
                <a:spcPts val="0"/>
              </a:spcAft>
              <a:buNone/>
            </a:pPr>
            <a:r>
              <a:rPr lang="en-US" sz="1800">
                <a:latin typeface="Lato"/>
                <a:ea typeface="Lato"/>
                <a:cs typeface="Lato"/>
                <a:sym typeface="Lato"/>
              </a:rPr>
              <a:t>Based on the recommendation of the wrapper, we pick the top 25 variables </a:t>
            </a:r>
            <a:endParaRPr sz="1800">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339" name="Shape 339"/>
        <p:cNvGrpSpPr/>
        <p:nvPr/>
      </p:nvGrpSpPr>
      <p:grpSpPr>
        <a:xfrm>
          <a:off x="0" y="0"/>
          <a:ext cx="0" cy="0"/>
          <a:chOff x="0" y="0"/>
          <a:chExt cx="0" cy="0"/>
        </a:xfrm>
      </p:grpSpPr>
      <p:grpSp>
        <p:nvGrpSpPr>
          <p:cNvPr id="340" name="Google Shape;340;p29"/>
          <p:cNvGrpSpPr/>
          <p:nvPr/>
        </p:nvGrpSpPr>
        <p:grpSpPr>
          <a:xfrm>
            <a:off x="1333475" y="1431313"/>
            <a:ext cx="14928251" cy="7827065"/>
            <a:chOff x="-10884880" y="-5584376"/>
            <a:chExt cx="21405580" cy="10436087"/>
          </a:xfrm>
        </p:grpSpPr>
        <p:sp>
          <p:nvSpPr>
            <p:cNvPr id="341" name="Google Shape;341;p29"/>
            <p:cNvSpPr txBox="1"/>
            <p:nvPr/>
          </p:nvSpPr>
          <p:spPr>
            <a:xfrm>
              <a:off x="-10884880" y="-5584376"/>
              <a:ext cx="9051600" cy="6849000"/>
            </a:xfrm>
            <a:prstGeom prst="rect">
              <a:avLst/>
            </a:prstGeom>
            <a:noFill/>
            <a:ln>
              <a:noFill/>
            </a:ln>
          </p:spPr>
          <p:txBody>
            <a:bodyPr anchorCtr="0" anchor="t" bIns="0" lIns="0" spcFirstLastPara="1" rIns="0" wrap="square" tIns="0">
              <a:noAutofit/>
            </a:bodyPr>
            <a:lstStyle/>
            <a:p>
              <a:pPr indent="0" lvl="0" marL="0" marR="0" rtl="0" algn="l">
                <a:lnSpc>
                  <a:spcPct val="111000"/>
                </a:lnSpc>
                <a:spcBef>
                  <a:spcPts val="0"/>
                </a:spcBef>
                <a:spcAft>
                  <a:spcPts val="0"/>
                </a:spcAft>
                <a:buNone/>
              </a:pPr>
              <a:r>
                <a:rPr lang="en-US" sz="4800">
                  <a:solidFill>
                    <a:srgbClr val="2E414D"/>
                  </a:solidFill>
                  <a:latin typeface="Constantia"/>
                  <a:ea typeface="Constantia"/>
                  <a:cs typeface="Constantia"/>
                  <a:sym typeface="Constantia"/>
                </a:rPr>
                <a:t>Part 5 -</a:t>
              </a:r>
              <a:endParaRPr sz="48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Modeling</a:t>
              </a:r>
              <a:endParaRPr sz="7500">
                <a:solidFill>
                  <a:srgbClr val="2E414D"/>
                </a:solidFill>
                <a:latin typeface="Constantia"/>
                <a:ea typeface="Constantia"/>
                <a:cs typeface="Constantia"/>
                <a:sym typeface="Constantia"/>
              </a:endParaRPr>
            </a:p>
          </p:txBody>
        </p:sp>
        <p:sp>
          <p:nvSpPr>
            <p:cNvPr id="342" name="Google Shape;342;p29"/>
            <p:cNvSpPr txBox="1"/>
            <p:nvPr/>
          </p:nvSpPr>
          <p:spPr>
            <a:xfrm>
              <a:off x="0" y="3384710"/>
              <a:ext cx="10520700" cy="1467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None/>
              </a:pPr>
              <a:r>
                <a:t/>
              </a:r>
              <a:endParaRPr/>
            </a:p>
          </p:txBody>
        </p:sp>
      </p:grpSp>
      <p:pic>
        <p:nvPicPr>
          <p:cNvPr id="343" name="Google Shape;343;p29"/>
          <p:cNvPicPr preferRelativeResize="0"/>
          <p:nvPr/>
        </p:nvPicPr>
        <p:blipFill rotWithShape="1">
          <a:blip r:embed="rId3">
            <a:alphaModFix/>
          </a:blip>
          <a:srcRect b="0" l="0" r="0" t="0"/>
          <a:stretch/>
        </p:blipFill>
        <p:spPr>
          <a:xfrm rot="-5400000">
            <a:off x="13863321" y="-708355"/>
            <a:ext cx="5136684" cy="48191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347" name="Shape 347"/>
        <p:cNvGrpSpPr/>
        <p:nvPr/>
      </p:nvGrpSpPr>
      <p:grpSpPr>
        <a:xfrm>
          <a:off x="0" y="0"/>
          <a:ext cx="0" cy="0"/>
          <a:chOff x="0" y="0"/>
          <a:chExt cx="0" cy="0"/>
        </a:xfrm>
      </p:grpSpPr>
      <p:pic>
        <p:nvPicPr>
          <p:cNvPr id="348" name="Google Shape;348;p30"/>
          <p:cNvPicPr preferRelativeResize="0"/>
          <p:nvPr/>
        </p:nvPicPr>
        <p:blipFill rotWithShape="1">
          <a:blip r:embed="rId3">
            <a:alphaModFix/>
          </a:blip>
          <a:srcRect b="0" l="0" r="0" t="0"/>
          <a:stretch/>
        </p:blipFill>
        <p:spPr>
          <a:xfrm rot="10800000">
            <a:off x="-211469" y="-1380872"/>
            <a:ext cx="5136684" cy="4819144"/>
          </a:xfrm>
          <a:prstGeom prst="rect">
            <a:avLst/>
          </a:prstGeom>
          <a:noFill/>
          <a:ln>
            <a:noFill/>
          </a:ln>
        </p:spPr>
      </p:pic>
      <p:grpSp>
        <p:nvGrpSpPr>
          <p:cNvPr id="349" name="Google Shape;349;p30"/>
          <p:cNvGrpSpPr/>
          <p:nvPr/>
        </p:nvGrpSpPr>
        <p:grpSpPr>
          <a:xfrm>
            <a:off x="6365554" y="5512528"/>
            <a:ext cx="10893167" cy="3745573"/>
            <a:chOff x="0" y="0"/>
            <a:chExt cx="25868362" cy="8894736"/>
          </a:xfrm>
        </p:grpSpPr>
        <p:sp>
          <p:nvSpPr>
            <p:cNvPr id="350" name="Google Shape;350;p30"/>
            <p:cNvSpPr/>
            <p:nvPr/>
          </p:nvSpPr>
          <p:spPr>
            <a:xfrm>
              <a:off x="72390" y="72390"/>
              <a:ext cx="25723583" cy="8749956"/>
            </a:xfrm>
            <a:custGeom>
              <a:rect b="b" l="l" r="r" t="t"/>
              <a:pathLst>
                <a:path extrusionOk="0" h="8749956" w="25723583">
                  <a:moveTo>
                    <a:pt x="0" y="0"/>
                  </a:moveTo>
                  <a:lnTo>
                    <a:pt x="25723583" y="0"/>
                  </a:lnTo>
                  <a:lnTo>
                    <a:pt x="25723583" y="8749956"/>
                  </a:lnTo>
                  <a:lnTo>
                    <a:pt x="0" y="8749956"/>
                  </a:lnTo>
                  <a:lnTo>
                    <a:pt x="0" y="0"/>
                  </a:lnTo>
                  <a:close/>
                </a:path>
              </a:pathLst>
            </a:custGeom>
            <a:solidFill>
              <a:srgbClr val="FAFEFF"/>
            </a:solidFill>
            <a:ln>
              <a:noFill/>
            </a:ln>
          </p:spPr>
        </p:sp>
        <p:sp>
          <p:nvSpPr>
            <p:cNvPr id="351" name="Google Shape;351;p30"/>
            <p:cNvSpPr/>
            <p:nvPr/>
          </p:nvSpPr>
          <p:spPr>
            <a:xfrm>
              <a:off x="0" y="0"/>
              <a:ext cx="25868362" cy="8894736"/>
            </a:xfrm>
            <a:custGeom>
              <a:rect b="b" l="l" r="r" t="t"/>
              <a:pathLst>
                <a:path extrusionOk="0" h="8894736" w="25868362">
                  <a:moveTo>
                    <a:pt x="25723582" y="8749956"/>
                  </a:moveTo>
                  <a:lnTo>
                    <a:pt x="25868362" y="8749956"/>
                  </a:lnTo>
                  <a:lnTo>
                    <a:pt x="25868362" y="8894736"/>
                  </a:lnTo>
                  <a:lnTo>
                    <a:pt x="25723582" y="8894736"/>
                  </a:lnTo>
                  <a:lnTo>
                    <a:pt x="25723582" y="8749956"/>
                  </a:lnTo>
                  <a:close/>
                  <a:moveTo>
                    <a:pt x="0" y="144780"/>
                  </a:moveTo>
                  <a:lnTo>
                    <a:pt x="144780" y="144780"/>
                  </a:lnTo>
                  <a:lnTo>
                    <a:pt x="144780" y="8749956"/>
                  </a:lnTo>
                  <a:lnTo>
                    <a:pt x="0" y="8749956"/>
                  </a:lnTo>
                  <a:lnTo>
                    <a:pt x="0" y="144780"/>
                  </a:lnTo>
                  <a:close/>
                  <a:moveTo>
                    <a:pt x="0" y="8749956"/>
                  </a:moveTo>
                  <a:lnTo>
                    <a:pt x="144780" y="8749956"/>
                  </a:lnTo>
                  <a:lnTo>
                    <a:pt x="144780" y="8894736"/>
                  </a:lnTo>
                  <a:lnTo>
                    <a:pt x="0" y="8894736"/>
                  </a:lnTo>
                  <a:lnTo>
                    <a:pt x="0" y="8749956"/>
                  </a:lnTo>
                  <a:close/>
                  <a:moveTo>
                    <a:pt x="25723582" y="144780"/>
                  </a:moveTo>
                  <a:lnTo>
                    <a:pt x="25868362" y="144780"/>
                  </a:lnTo>
                  <a:lnTo>
                    <a:pt x="25868362" y="8749956"/>
                  </a:lnTo>
                  <a:lnTo>
                    <a:pt x="25723582" y="8749956"/>
                  </a:lnTo>
                  <a:lnTo>
                    <a:pt x="25723582" y="144780"/>
                  </a:lnTo>
                  <a:close/>
                  <a:moveTo>
                    <a:pt x="144780" y="8749956"/>
                  </a:moveTo>
                  <a:lnTo>
                    <a:pt x="25723582" y="8749956"/>
                  </a:lnTo>
                  <a:lnTo>
                    <a:pt x="25723582" y="8894736"/>
                  </a:lnTo>
                  <a:lnTo>
                    <a:pt x="144780" y="8894736"/>
                  </a:lnTo>
                  <a:lnTo>
                    <a:pt x="144780" y="8749956"/>
                  </a:lnTo>
                  <a:close/>
                  <a:moveTo>
                    <a:pt x="25723582" y="0"/>
                  </a:moveTo>
                  <a:lnTo>
                    <a:pt x="25868362" y="0"/>
                  </a:lnTo>
                  <a:lnTo>
                    <a:pt x="25868362" y="144780"/>
                  </a:lnTo>
                  <a:lnTo>
                    <a:pt x="25723582" y="144780"/>
                  </a:lnTo>
                  <a:lnTo>
                    <a:pt x="25723582" y="0"/>
                  </a:lnTo>
                  <a:close/>
                  <a:moveTo>
                    <a:pt x="0" y="0"/>
                  </a:moveTo>
                  <a:lnTo>
                    <a:pt x="144780" y="0"/>
                  </a:lnTo>
                  <a:lnTo>
                    <a:pt x="144780" y="144780"/>
                  </a:lnTo>
                  <a:lnTo>
                    <a:pt x="0" y="144780"/>
                  </a:lnTo>
                  <a:lnTo>
                    <a:pt x="0" y="0"/>
                  </a:lnTo>
                  <a:close/>
                  <a:moveTo>
                    <a:pt x="144780" y="0"/>
                  </a:moveTo>
                  <a:lnTo>
                    <a:pt x="25723582" y="0"/>
                  </a:lnTo>
                  <a:lnTo>
                    <a:pt x="25723582" y="144780"/>
                  </a:lnTo>
                  <a:lnTo>
                    <a:pt x="144780" y="144780"/>
                  </a:lnTo>
                  <a:lnTo>
                    <a:pt x="144780" y="0"/>
                  </a:lnTo>
                  <a:close/>
                </a:path>
              </a:pathLst>
            </a:custGeom>
            <a:solidFill>
              <a:srgbClr val="2E414D"/>
            </a:solidFill>
            <a:ln>
              <a:noFill/>
            </a:ln>
          </p:spPr>
        </p:sp>
      </p:grpSp>
      <p:grpSp>
        <p:nvGrpSpPr>
          <p:cNvPr id="352" name="Google Shape;352;p30"/>
          <p:cNvGrpSpPr/>
          <p:nvPr/>
        </p:nvGrpSpPr>
        <p:grpSpPr>
          <a:xfrm>
            <a:off x="12561219" y="6524898"/>
            <a:ext cx="3384675" cy="1670950"/>
            <a:chOff x="0" y="-66675"/>
            <a:chExt cx="4512900" cy="2227934"/>
          </a:xfrm>
        </p:grpSpPr>
        <p:sp>
          <p:nvSpPr>
            <p:cNvPr id="353" name="Google Shape;353;p30"/>
            <p:cNvSpPr txBox="1"/>
            <p:nvPr/>
          </p:nvSpPr>
          <p:spPr>
            <a:xfrm>
              <a:off x="0" y="-66675"/>
              <a:ext cx="45129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3300">
                  <a:solidFill>
                    <a:srgbClr val="2E414D"/>
                  </a:solidFill>
                  <a:latin typeface="Constantia"/>
                  <a:ea typeface="Constantia"/>
                  <a:cs typeface="Constantia"/>
                  <a:sym typeface="Constantia"/>
                </a:rPr>
                <a:t>BOOSTED TREE</a:t>
              </a:r>
              <a:endParaRPr sz="3300">
                <a:solidFill>
                  <a:srgbClr val="2E414D"/>
                </a:solidFill>
                <a:latin typeface="Constantia"/>
                <a:ea typeface="Constantia"/>
                <a:cs typeface="Constantia"/>
                <a:sym typeface="Constantia"/>
              </a:endParaRPr>
            </a:p>
          </p:txBody>
        </p:sp>
        <p:sp>
          <p:nvSpPr>
            <p:cNvPr id="354" name="Google Shape;354;p30"/>
            <p:cNvSpPr txBox="1"/>
            <p:nvPr/>
          </p:nvSpPr>
          <p:spPr>
            <a:xfrm>
              <a:off x="0" y="967559"/>
              <a:ext cx="4512900" cy="11937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Font typeface="Arial"/>
                <a:buNone/>
              </a:pPr>
              <a:r>
                <a:rPr lang="en-US" sz="2500">
                  <a:solidFill>
                    <a:srgbClr val="2E414D"/>
                  </a:solidFill>
                  <a:latin typeface="Lato"/>
                  <a:ea typeface="Lato"/>
                  <a:cs typeface="Lato"/>
                  <a:sym typeface="Lato"/>
                </a:rPr>
                <a:t>Train: 0.87</a:t>
              </a:r>
              <a:endParaRPr sz="2500">
                <a:solidFill>
                  <a:srgbClr val="2E414D"/>
                </a:solidFill>
                <a:latin typeface="Lato"/>
                <a:ea typeface="Lato"/>
                <a:cs typeface="Lato"/>
                <a:sym typeface="Lato"/>
              </a:endParaRPr>
            </a:p>
            <a:p>
              <a:pPr indent="0" lvl="0" marL="0" rtl="0" algn="l">
                <a:lnSpc>
                  <a:spcPct val="150000"/>
                </a:lnSpc>
                <a:spcBef>
                  <a:spcPts val="0"/>
                </a:spcBef>
                <a:spcAft>
                  <a:spcPts val="0"/>
                </a:spcAft>
                <a:buClr>
                  <a:schemeClr val="dk1"/>
                </a:buClr>
                <a:buFont typeface="Arial"/>
                <a:buNone/>
              </a:pPr>
              <a:r>
                <a:rPr lang="en-US" sz="2500">
                  <a:solidFill>
                    <a:srgbClr val="2E414D"/>
                  </a:solidFill>
                  <a:latin typeface="Lato"/>
                  <a:ea typeface="Lato"/>
                  <a:cs typeface="Lato"/>
                  <a:sym typeface="Lato"/>
                </a:rPr>
                <a:t>Test: 0.67</a:t>
              </a:r>
              <a:endParaRPr sz="2500">
                <a:solidFill>
                  <a:srgbClr val="2E414D"/>
                </a:solidFill>
                <a:latin typeface="Lato"/>
                <a:ea typeface="Lato"/>
                <a:cs typeface="Lato"/>
                <a:sym typeface="Lato"/>
              </a:endParaRPr>
            </a:p>
          </p:txBody>
        </p:sp>
      </p:grpSp>
      <p:grpSp>
        <p:nvGrpSpPr>
          <p:cNvPr id="355" name="Google Shape;355;p30"/>
          <p:cNvGrpSpPr/>
          <p:nvPr/>
        </p:nvGrpSpPr>
        <p:grpSpPr>
          <a:xfrm>
            <a:off x="6365554" y="1028700"/>
            <a:ext cx="10893167" cy="3745573"/>
            <a:chOff x="0" y="0"/>
            <a:chExt cx="25868362" cy="8894736"/>
          </a:xfrm>
        </p:grpSpPr>
        <p:sp>
          <p:nvSpPr>
            <p:cNvPr id="356" name="Google Shape;356;p30"/>
            <p:cNvSpPr/>
            <p:nvPr/>
          </p:nvSpPr>
          <p:spPr>
            <a:xfrm>
              <a:off x="72390" y="72390"/>
              <a:ext cx="25723583" cy="8749956"/>
            </a:xfrm>
            <a:custGeom>
              <a:rect b="b" l="l" r="r" t="t"/>
              <a:pathLst>
                <a:path extrusionOk="0" h="8749956" w="25723583">
                  <a:moveTo>
                    <a:pt x="0" y="0"/>
                  </a:moveTo>
                  <a:lnTo>
                    <a:pt x="25723583" y="0"/>
                  </a:lnTo>
                  <a:lnTo>
                    <a:pt x="25723583" y="8749956"/>
                  </a:lnTo>
                  <a:lnTo>
                    <a:pt x="0" y="8749956"/>
                  </a:lnTo>
                  <a:lnTo>
                    <a:pt x="0" y="0"/>
                  </a:lnTo>
                  <a:close/>
                </a:path>
              </a:pathLst>
            </a:custGeom>
            <a:solidFill>
              <a:srgbClr val="FAFEFF"/>
            </a:solidFill>
            <a:ln>
              <a:noFill/>
            </a:ln>
          </p:spPr>
        </p:sp>
        <p:sp>
          <p:nvSpPr>
            <p:cNvPr id="357" name="Google Shape;357;p30"/>
            <p:cNvSpPr/>
            <p:nvPr/>
          </p:nvSpPr>
          <p:spPr>
            <a:xfrm>
              <a:off x="0" y="0"/>
              <a:ext cx="25868362" cy="8894736"/>
            </a:xfrm>
            <a:custGeom>
              <a:rect b="b" l="l" r="r" t="t"/>
              <a:pathLst>
                <a:path extrusionOk="0" h="8894736" w="25868362">
                  <a:moveTo>
                    <a:pt x="25723582" y="8749956"/>
                  </a:moveTo>
                  <a:lnTo>
                    <a:pt x="25868362" y="8749956"/>
                  </a:lnTo>
                  <a:lnTo>
                    <a:pt x="25868362" y="8894736"/>
                  </a:lnTo>
                  <a:lnTo>
                    <a:pt x="25723582" y="8894736"/>
                  </a:lnTo>
                  <a:lnTo>
                    <a:pt x="25723582" y="8749956"/>
                  </a:lnTo>
                  <a:close/>
                  <a:moveTo>
                    <a:pt x="0" y="144780"/>
                  </a:moveTo>
                  <a:lnTo>
                    <a:pt x="144780" y="144780"/>
                  </a:lnTo>
                  <a:lnTo>
                    <a:pt x="144780" y="8749956"/>
                  </a:lnTo>
                  <a:lnTo>
                    <a:pt x="0" y="8749956"/>
                  </a:lnTo>
                  <a:lnTo>
                    <a:pt x="0" y="144780"/>
                  </a:lnTo>
                  <a:close/>
                  <a:moveTo>
                    <a:pt x="0" y="8749956"/>
                  </a:moveTo>
                  <a:lnTo>
                    <a:pt x="144780" y="8749956"/>
                  </a:lnTo>
                  <a:lnTo>
                    <a:pt x="144780" y="8894736"/>
                  </a:lnTo>
                  <a:lnTo>
                    <a:pt x="0" y="8894736"/>
                  </a:lnTo>
                  <a:lnTo>
                    <a:pt x="0" y="8749956"/>
                  </a:lnTo>
                  <a:close/>
                  <a:moveTo>
                    <a:pt x="25723582" y="144780"/>
                  </a:moveTo>
                  <a:lnTo>
                    <a:pt x="25868362" y="144780"/>
                  </a:lnTo>
                  <a:lnTo>
                    <a:pt x="25868362" y="8749956"/>
                  </a:lnTo>
                  <a:lnTo>
                    <a:pt x="25723582" y="8749956"/>
                  </a:lnTo>
                  <a:lnTo>
                    <a:pt x="25723582" y="144780"/>
                  </a:lnTo>
                  <a:close/>
                  <a:moveTo>
                    <a:pt x="144780" y="8749956"/>
                  </a:moveTo>
                  <a:lnTo>
                    <a:pt x="25723582" y="8749956"/>
                  </a:lnTo>
                  <a:lnTo>
                    <a:pt x="25723582" y="8894736"/>
                  </a:lnTo>
                  <a:lnTo>
                    <a:pt x="144780" y="8894736"/>
                  </a:lnTo>
                  <a:lnTo>
                    <a:pt x="144780" y="8749956"/>
                  </a:lnTo>
                  <a:close/>
                  <a:moveTo>
                    <a:pt x="25723582" y="0"/>
                  </a:moveTo>
                  <a:lnTo>
                    <a:pt x="25868362" y="0"/>
                  </a:lnTo>
                  <a:lnTo>
                    <a:pt x="25868362" y="144780"/>
                  </a:lnTo>
                  <a:lnTo>
                    <a:pt x="25723582" y="144780"/>
                  </a:lnTo>
                  <a:lnTo>
                    <a:pt x="25723582" y="0"/>
                  </a:lnTo>
                  <a:close/>
                  <a:moveTo>
                    <a:pt x="0" y="0"/>
                  </a:moveTo>
                  <a:lnTo>
                    <a:pt x="144780" y="0"/>
                  </a:lnTo>
                  <a:lnTo>
                    <a:pt x="144780" y="144780"/>
                  </a:lnTo>
                  <a:lnTo>
                    <a:pt x="0" y="144780"/>
                  </a:lnTo>
                  <a:lnTo>
                    <a:pt x="0" y="0"/>
                  </a:lnTo>
                  <a:close/>
                  <a:moveTo>
                    <a:pt x="144780" y="0"/>
                  </a:moveTo>
                  <a:lnTo>
                    <a:pt x="25723582" y="0"/>
                  </a:lnTo>
                  <a:lnTo>
                    <a:pt x="25723582" y="144780"/>
                  </a:lnTo>
                  <a:lnTo>
                    <a:pt x="144780" y="144780"/>
                  </a:lnTo>
                  <a:lnTo>
                    <a:pt x="144780" y="0"/>
                  </a:lnTo>
                  <a:close/>
                </a:path>
              </a:pathLst>
            </a:custGeom>
            <a:solidFill>
              <a:srgbClr val="2E414D"/>
            </a:solidFill>
            <a:ln>
              <a:noFill/>
            </a:ln>
          </p:spPr>
        </p:sp>
      </p:grpSp>
      <p:grpSp>
        <p:nvGrpSpPr>
          <p:cNvPr id="358" name="Google Shape;358;p30"/>
          <p:cNvGrpSpPr/>
          <p:nvPr/>
        </p:nvGrpSpPr>
        <p:grpSpPr>
          <a:xfrm>
            <a:off x="7679025" y="6524871"/>
            <a:ext cx="4109447" cy="1670950"/>
            <a:chOff x="0" y="-66675"/>
            <a:chExt cx="4512900" cy="2227934"/>
          </a:xfrm>
        </p:grpSpPr>
        <p:sp>
          <p:nvSpPr>
            <p:cNvPr id="359" name="Google Shape;359;p30"/>
            <p:cNvSpPr txBox="1"/>
            <p:nvPr/>
          </p:nvSpPr>
          <p:spPr>
            <a:xfrm>
              <a:off x="0" y="-66675"/>
              <a:ext cx="45129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3300">
                  <a:solidFill>
                    <a:srgbClr val="2E414D"/>
                  </a:solidFill>
                  <a:latin typeface="Constantia"/>
                  <a:ea typeface="Constantia"/>
                  <a:cs typeface="Constantia"/>
                  <a:sym typeface="Constantia"/>
                </a:rPr>
                <a:t>RANDOM FOREST</a:t>
              </a:r>
              <a:endParaRPr sz="3300">
                <a:solidFill>
                  <a:srgbClr val="2E414D"/>
                </a:solidFill>
                <a:latin typeface="Constantia"/>
                <a:ea typeface="Constantia"/>
                <a:cs typeface="Constantia"/>
                <a:sym typeface="Constantia"/>
              </a:endParaRPr>
            </a:p>
          </p:txBody>
        </p:sp>
        <p:sp>
          <p:nvSpPr>
            <p:cNvPr id="360" name="Google Shape;360;p30"/>
            <p:cNvSpPr txBox="1"/>
            <p:nvPr/>
          </p:nvSpPr>
          <p:spPr>
            <a:xfrm>
              <a:off x="0" y="967559"/>
              <a:ext cx="4512900" cy="11937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Font typeface="Arial"/>
                <a:buNone/>
              </a:pPr>
              <a:r>
                <a:rPr lang="en-US" sz="2500">
                  <a:solidFill>
                    <a:srgbClr val="2E414D"/>
                  </a:solidFill>
                  <a:latin typeface="Lato"/>
                  <a:ea typeface="Lato"/>
                  <a:cs typeface="Lato"/>
                  <a:sym typeface="Lato"/>
                </a:rPr>
                <a:t>Train: 0.84</a:t>
              </a:r>
              <a:endParaRPr sz="2500">
                <a:solidFill>
                  <a:srgbClr val="2E414D"/>
                </a:solidFill>
                <a:latin typeface="Lato"/>
                <a:ea typeface="Lato"/>
                <a:cs typeface="Lato"/>
                <a:sym typeface="Lato"/>
              </a:endParaRPr>
            </a:p>
            <a:p>
              <a:pPr indent="0" lvl="0" marL="0" rtl="0" algn="l">
                <a:lnSpc>
                  <a:spcPct val="150000"/>
                </a:lnSpc>
                <a:spcBef>
                  <a:spcPts val="0"/>
                </a:spcBef>
                <a:spcAft>
                  <a:spcPts val="0"/>
                </a:spcAft>
                <a:buClr>
                  <a:schemeClr val="dk1"/>
                </a:buClr>
                <a:buFont typeface="Arial"/>
                <a:buNone/>
              </a:pPr>
              <a:r>
                <a:rPr lang="en-US" sz="2500">
                  <a:solidFill>
                    <a:srgbClr val="2E414D"/>
                  </a:solidFill>
                  <a:latin typeface="Lato"/>
                  <a:ea typeface="Lato"/>
                  <a:cs typeface="Lato"/>
                  <a:sym typeface="Lato"/>
                </a:rPr>
                <a:t>Test: 0.66</a:t>
              </a:r>
              <a:endParaRPr sz="2500">
                <a:solidFill>
                  <a:srgbClr val="2E414D"/>
                </a:solidFill>
                <a:latin typeface="Lato"/>
                <a:ea typeface="Lato"/>
                <a:cs typeface="Lato"/>
                <a:sym typeface="Lato"/>
              </a:endParaRPr>
            </a:p>
          </p:txBody>
        </p:sp>
      </p:grpSp>
      <p:grpSp>
        <p:nvGrpSpPr>
          <p:cNvPr id="361" name="Google Shape;361;p30"/>
          <p:cNvGrpSpPr/>
          <p:nvPr/>
        </p:nvGrpSpPr>
        <p:grpSpPr>
          <a:xfrm>
            <a:off x="12561219" y="2041070"/>
            <a:ext cx="3384675" cy="1670950"/>
            <a:chOff x="0" y="-66675"/>
            <a:chExt cx="4512900" cy="2227934"/>
          </a:xfrm>
        </p:grpSpPr>
        <p:sp>
          <p:nvSpPr>
            <p:cNvPr id="362" name="Google Shape;362;p30"/>
            <p:cNvSpPr txBox="1"/>
            <p:nvPr/>
          </p:nvSpPr>
          <p:spPr>
            <a:xfrm>
              <a:off x="0" y="-66675"/>
              <a:ext cx="45129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3300">
                  <a:solidFill>
                    <a:srgbClr val="2E414D"/>
                  </a:solidFill>
                  <a:latin typeface="Constantia"/>
                  <a:ea typeface="Constantia"/>
                  <a:cs typeface="Constantia"/>
                  <a:sym typeface="Constantia"/>
                </a:rPr>
                <a:t>NEURAL NET</a:t>
              </a:r>
              <a:endParaRPr>
                <a:latin typeface="Constantia"/>
                <a:ea typeface="Constantia"/>
                <a:cs typeface="Constantia"/>
                <a:sym typeface="Constantia"/>
              </a:endParaRPr>
            </a:p>
          </p:txBody>
        </p:sp>
        <p:sp>
          <p:nvSpPr>
            <p:cNvPr id="363" name="Google Shape;363;p30"/>
            <p:cNvSpPr txBox="1"/>
            <p:nvPr/>
          </p:nvSpPr>
          <p:spPr>
            <a:xfrm>
              <a:off x="0" y="967559"/>
              <a:ext cx="4512900" cy="11937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Font typeface="Arial"/>
                <a:buNone/>
              </a:pPr>
              <a:r>
                <a:rPr b="1" lang="en-US" sz="2500">
                  <a:solidFill>
                    <a:srgbClr val="2E414D"/>
                  </a:solidFill>
                  <a:latin typeface="Lato"/>
                  <a:ea typeface="Lato"/>
                  <a:cs typeface="Lato"/>
                  <a:sym typeface="Lato"/>
                </a:rPr>
                <a:t>Train: 0.78</a:t>
              </a:r>
              <a:endParaRPr b="1" sz="2500">
                <a:solidFill>
                  <a:srgbClr val="2E414D"/>
                </a:solidFill>
                <a:latin typeface="Lato"/>
                <a:ea typeface="Lato"/>
                <a:cs typeface="Lato"/>
                <a:sym typeface="Lato"/>
              </a:endParaRPr>
            </a:p>
            <a:p>
              <a:pPr indent="0" lvl="0" marL="0" rtl="0" algn="l">
                <a:lnSpc>
                  <a:spcPct val="150000"/>
                </a:lnSpc>
                <a:spcBef>
                  <a:spcPts val="0"/>
                </a:spcBef>
                <a:spcAft>
                  <a:spcPts val="0"/>
                </a:spcAft>
                <a:buClr>
                  <a:schemeClr val="dk1"/>
                </a:buClr>
                <a:buFont typeface="Arial"/>
                <a:buNone/>
              </a:pPr>
              <a:r>
                <a:rPr b="1" lang="en-US" sz="2500">
                  <a:solidFill>
                    <a:srgbClr val="2E414D"/>
                  </a:solidFill>
                  <a:latin typeface="Lato"/>
                  <a:ea typeface="Lato"/>
                  <a:cs typeface="Lato"/>
                  <a:sym typeface="Lato"/>
                </a:rPr>
                <a:t>Test: 0.74</a:t>
              </a:r>
              <a:endParaRPr b="1" sz="2500">
                <a:solidFill>
                  <a:srgbClr val="2E414D"/>
                </a:solidFill>
              </a:endParaRPr>
            </a:p>
          </p:txBody>
        </p:sp>
      </p:grpSp>
      <p:grpSp>
        <p:nvGrpSpPr>
          <p:cNvPr id="364" name="Google Shape;364;p30"/>
          <p:cNvGrpSpPr/>
          <p:nvPr/>
        </p:nvGrpSpPr>
        <p:grpSpPr>
          <a:xfrm>
            <a:off x="7679025" y="2041075"/>
            <a:ext cx="4704075" cy="1670945"/>
            <a:chOff x="0" y="-66668"/>
            <a:chExt cx="6272100" cy="2227927"/>
          </a:xfrm>
        </p:grpSpPr>
        <p:sp>
          <p:nvSpPr>
            <p:cNvPr id="365" name="Google Shape;365;p30"/>
            <p:cNvSpPr txBox="1"/>
            <p:nvPr/>
          </p:nvSpPr>
          <p:spPr>
            <a:xfrm>
              <a:off x="0" y="-66668"/>
              <a:ext cx="62721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3300">
                  <a:solidFill>
                    <a:srgbClr val="2E414D"/>
                  </a:solidFill>
                  <a:latin typeface="Constantia"/>
                  <a:ea typeface="Constantia"/>
                  <a:cs typeface="Constantia"/>
                  <a:sym typeface="Constantia"/>
                </a:rPr>
                <a:t>LOGISTIC REGRESSION</a:t>
              </a:r>
              <a:endParaRPr>
                <a:latin typeface="Constantia"/>
                <a:ea typeface="Constantia"/>
                <a:cs typeface="Constantia"/>
                <a:sym typeface="Constantia"/>
              </a:endParaRPr>
            </a:p>
          </p:txBody>
        </p:sp>
        <p:sp>
          <p:nvSpPr>
            <p:cNvPr id="366" name="Google Shape;366;p30"/>
            <p:cNvSpPr txBox="1"/>
            <p:nvPr/>
          </p:nvSpPr>
          <p:spPr>
            <a:xfrm>
              <a:off x="0" y="967559"/>
              <a:ext cx="4512900" cy="1193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500">
                  <a:solidFill>
                    <a:srgbClr val="2E414D"/>
                  </a:solidFill>
                  <a:latin typeface="Lato"/>
                  <a:ea typeface="Lato"/>
                  <a:cs typeface="Lato"/>
                  <a:sym typeface="Lato"/>
                </a:rPr>
                <a:t>Train: 0.64</a:t>
              </a:r>
              <a:endParaRPr sz="2500">
                <a:solidFill>
                  <a:srgbClr val="2E414D"/>
                </a:solidFill>
                <a:latin typeface="Lato"/>
                <a:ea typeface="Lato"/>
                <a:cs typeface="Lato"/>
                <a:sym typeface="Lato"/>
              </a:endParaRPr>
            </a:p>
            <a:p>
              <a:pPr indent="0" lvl="0" marL="0" marR="0" rtl="0" algn="l">
                <a:lnSpc>
                  <a:spcPct val="150000"/>
                </a:lnSpc>
                <a:spcBef>
                  <a:spcPts val="0"/>
                </a:spcBef>
                <a:spcAft>
                  <a:spcPts val="0"/>
                </a:spcAft>
                <a:buNone/>
              </a:pPr>
              <a:r>
                <a:rPr lang="en-US" sz="2500">
                  <a:solidFill>
                    <a:srgbClr val="2E414D"/>
                  </a:solidFill>
                  <a:latin typeface="Lato"/>
                  <a:ea typeface="Lato"/>
                  <a:cs typeface="Lato"/>
                  <a:sym typeface="Lato"/>
                </a:rPr>
                <a:t>Test: 0.63</a:t>
              </a:r>
              <a:endParaRPr sz="2500">
                <a:solidFill>
                  <a:srgbClr val="2E414D"/>
                </a:solidFill>
                <a:latin typeface="Lato"/>
                <a:ea typeface="Lato"/>
                <a:cs typeface="Lato"/>
                <a:sym typeface="Lato"/>
              </a:endParaRPr>
            </a:p>
          </p:txBody>
        </p:sp>
      </p:grpSp>
      <p:sp>
        <p:nvSpPr>
          <p:cNvPr id="367" name="Google Shape;367;p30"/>
          <p:cNvSpPr txBox="1"/>
          <p:nvPr/>
        </p:nvSpPr>
        <p:spPr>
          <a:xfrm>
            <a:off x="-2400769" y="5512520"/>
            <a:ext cx="7326000" cy="1104600"/>
          </a:xfrm>
          <a:prstGeom prst="rect">
            <a:avLst/>
          </a:prstGeom>
          <a:noFill/>
          <a:ln>
            <a:noFill/>
          </a:ln>
        </p:spPr>
        <p:txBody>
          <a:bodyPr anchorCtr="0" anchor="t" bIns="0" lIns="0" spcFirstLastPara="1" rIns="0" wrap="square" tIns="0">
            <a:noAutofit/>
          </a:bodyPr>
          <a:lstStyle/>
          <a:p>
            <a:pPr indent="0" lvl="0" marL="0" marR="0" rtl="0" algn="r">
              <a:lnSpc>
                <a:spcPct val="111000"/>
              </a:lnSpc>
              <a:spcBef>
                <a:spcPts val="0"/>
              </a:spcBef>
              <a:spcAft>
                <a:spcPts val="0"/>
              </a:spcAft>
              <a:buNone/>
            </a:pPr>
            <a:r>
              <a:rPr lang="en-US" sz="7500">
                <a:solidFill>
                  <a:srgbClr val="2E414D"/>
                </a:solidFill>
                <a:latin typeface="Constantia"/>
                <a:ea typeface="Constantia"/>
                <a:cs typeface="Constantia"/>
                <a:sym typeface="Constantia"/>
              </a:rPr>
              <a:t>Types of </a:t>
            </a:r>
            <a:endParaRPr sz="7500">
              <a:solidFill>
                <a:srgbClr val="2E414D"/>
              </a:solidFill>
              <a:latin typeface="Constantia"/>
              <a:ea typeface="Constantia"/>
              <a:cs typeface="Constantia"/>
              <a:sym typeface="Constantia"/>
            </a:endParaRPr>
          </a:p>
          <a:p>
            <a:pPr indent="0" lvl="0" marL="0" marR="0" rtl="0" algn="r">
              <a:lnSpc>
                <a:spcPct val="111000"/>
              </a:lnSpc>
              <a:spcBef>
                <a:spcPts val="0"/>
              </a:spcBef>
              <a:spcAft>
                <a:spcPts val="0"/>
              </a:spcAft>
              <a:buNone/>
            </a:pPr>
            <a:r>
              <a:rPr lang="en-US" sz="7500">
                <a:solidFill>
                  <a:srgbClr val="2E414D"/>
                </a:solidFill>
                <a:latin typeface="Constantia"/>
                <a:ea typeface="Constantia"/>
                <a:cs typeface="Constantia"/>
                <a:sym typeface="Constantia"/>
              </a:rPr>
              <a:t>Models</a:t>
            </a:r>
            <a:endParaRPr sz="7500">
              <a:solidFill>
                <a:srgbClr val="2E414D"/>
              </a:solidFill>
              <a:latin typeface="Constantia"/>
              <a:ea typeface="Constantia"/>
              <a:cs typeface="Constantia"/>
              <a:sym typeface="Constant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371" name="Shape 371"/>
        <p:cNvGrpSpPr/>
        <p:nvPr/>
      </p:nvGrpSpPr>
      <p:grpSpPr>
        <a:xfrm>
          <a:off x="0" y="0"/>
          <a:ext cx="0" cy="0"/>
          <a:chOff x="0" y="0"/>
          <a:chExt cx="0" cy="0"/>
        </a:xfrm>
      </p:grpSpPr>
      <p:pic>
        <p:nvPicPr>
          <p:cNvPr id="372" name="Google Shape;372;p31"/>
          <p:cNvPicPr preferRelativeResize="0"/>
          <p:nvPr/>
        </p:nvPicPr>
        <p:blipFill rotWithShape="1">
          <a:blip r:embed="rId3">
            <a:alphaModFix/>
          </a:blip>
          <a:srcRect b="0" l="0" r="0" t="0"/>
          <a:stretch/>
        </p:blipFill>
        <p:spPr>
          <a:xfrm rot="5400000">
            <a:off x="-916182" y="6707031"/>
            <a:ext cx="5136684" cy="4819144"/>
          </a:xfrm>
          <a:prstGeom prst="rect">
            <a:avLst/>
          </a:prstGeom>
          <a:noFill/>
          <a:ln>
            <a:noFill/>
          </a:ln>
        </p:spPr>
      </p:pic>
      <p:grpSp>
        <p:nvGrpSpPr>
          <p:cNvPr id="373" name="Google Shape;373;p31"/>
          <p:cNvGrpSpPr/>
          <p:nvPr/>
        </p:nvGrpSpPr>
        <p:grpSpPr>
          <a:xfrm>
            <a:off x="5032628" y="-9"/>
            <a:ext cx="13330198" cy="10886640"/>
            <a:chOff x="0" y="0"/>
            <a:chExt cx="31655658" cy="25852861"/>
          </a:xfrm>
        </p:grpSpPr>
        <p:sp>
          <p:nvSpPr>
            <p:cNvPr id="374" name="Google Shape;374;p31"/>
            <p:cNvSpPr/>
            <p:nvPr/>
          </p:nvSpPr>
          <p:spPr>
            <a:xfrm>
              <a:off x="72390" y="72390"/>
              <a:ext cx="31510879" cy="25708081"/>
            </a:xfrm>
            <a:custGeom>
              <a:rect b="b" l="l" r="r" t="t"/>
              <a:pathLst>
                <a:path extrusionOk="0" h="25708081" w="31510879">
                  <a:moveTo>
                    <a:pt x="0" y="0"/>
                  </a:moveTo>
                  <a:lnTo>
                    <a:pt x="31510879" y="0"/>
                  </a:lnTo>
                  <a:lnTo>
                    <a:pt x="31510879" y="25708081"/>
                  </a:lnTo>
                  <a:lnTo>
                    <a:pt x="0" y="25708081"/>
                  </a:lnTo>
                  <a:lnTo>
                    <a:pt x="0" y="0"/>
                  </a:lnTo>
                  <a:close/>
                </a:path>
              </a:pathLst>
            </a:custGeom>
            <a:solidFill>
              <a:srgbClr val="FAFEFF"/>
            </a:solidFill>
            <a:ln>
              <a:noFill/>
            </a:ln>
          </p:spPr>
        </p:sp>
        <p:sp>
          <p:nvSpPr>
            <p:cNvPr id="375" name="Google Shape;375;p31"/>
            <p:cNvSpPr/>
            <p:nvPr/>
          </p:nvSpPr>
          <p:spPr>
            <a:xfrm>
              <a:off x="0" y="0"/>
              <a:ext cx="31655658" cy="25852861"/>
            </a:xfrm>
            <a:custGeom>
              <a:rect b="b" l="l" r="r" t="t"/>
              <a:pathLst>
                <a:path extrusionOk="0" h="25852861" w="31655658">
                  <a:moveTo>
                    <a:pt x="31510880" y="25708080"/>
                  </a:moveTo>
                  <a:lnTo>
                    <a:pt x="31655658" y="25708080"/>
                  </a:lnTo>
                  <a:lnTo>
                    <a:pt x="31655658" y="25852861"/>
                  </a:lnTo>
                  <a:lnTo>
                    <a:pt x="31510880" y="25852861"/>
                  </a:lnTo>
                  <a:lnTo>
                    <a:pt x="31510880" y="25708080"/>
                  </a:lnTo>
                  <a:close/>
                  <a:moveTo>
                    <a:pt x="0" y="144780"/>
                  </a:moveTo>
                  <a:lnTo>
                    <a:pt x="144780" y="144780"/>
                  </a:lnTo>
                  <a:lnTo>
                    <a:pt x="144780" y="25708080"/>
                  </a:lnTo>
                  <a:lnTo>
                    <a:pt x="0" y="25708080"/>
                  </a:lnTo>
                  <a:lnTo>
                    <a:pt x="0" y="144780"/>
                  </a:lnTo>
                  <a:close/>
                  <a:moveTo>
                    <a:pt x="0" y="25708080"/>
                  </a:moveTo>
                  <a:lnTo>
                    <a:pt x="144780" y="25708080"/>
                  </a:lnTo>
                  <a:lnTo>
                    <a:pt x="144780" y="25852861"/>
                  </a:lnTo>
                  <a:lnTo>
                    <a:pt x="0" y="25852861"/>
                  </a:lnTo>
                  <a:lnTo>
                    <a:pt x="0" y="25708080"/>
                  </a:lnTo>
                  <a:close/>
                  <a:moveTo>
                    <a:pt x="31510880" y="144780"/>
                  </a:moveTo>
                  <a:lnTo>
                    <a:pt x="31655658" y="144780"/>
                  </a:lnTo>
                  <a:lnTo>
                    <a:pt x="31655658" y="25708080"/>
                  </a:lnTo>
                  <a:lnTo>
                    <a:pt x="31510880" y="25708080"/>
                  </a:lnTo>
                  <a:lnTo>
                    <a:pt x="31510880" y="144780"/>
                  </a:lnTo>
                  <a:close/>
                  <a:moveTo>
                    <a:pt x="144780" y="25708080"/>
                  </a:moveTo>
                  <a:lnTo>
                    <a:pt x="31510880" y="25708080"/>
                  </a:lnTo>
                  <a:lnTo>
                    <a:pt x="31510880" y="25852861"/>
                  </a:lnTo>
                  <a:lnTo>
                    <a:pt x="144780" y="25852861"/>
                  </a:lnTo>
                  <a:lnTo>
                    <a:pt x="144780" y="25708080"/>
                  </a:lnTo>
                  <a:close/>
                  <a:moveTo>
                    <a:pt x="31510880" y="0"/>
                  </a:moveTo>
                  <a:lnTo>
                    <a:pt x="31655658" y="0"/>
                  </a:lnTo>
                  <a:lnTo>
                    <a:pt x="31655658" y="144780"/>
                  </a:lnTo>
                  <a:lnTo>
                    <a:pt x="31510880" y="144780"/>
                  </a:lnTo>
                  <a:lnTo>
                    <a:pt x="31510880" y="0"/>
                  </a:lnTo>
                  <a:close/>
                  <a:moveTo>
                    <a:pt x="0" y="0"/>
                  </a:moveTo>
                  <a:lnTo>
                    <a:pt x="144780" y="0"/>
                  </a:lnTo>
                  <a:lnTo>
                    <a:pt x="144780" y="144780"/>
                  </a:lnTo>
                  <a:lnTo>
                    <a:pt x="0" y="144780"/>
                  </a:lnTo>
                  <a:lnTo>
                    <a:pt x="0" y="0"/>
                  </a:lnTo>
                  <a:close/>
                  <a:moveTo>
                    <a:pt x="144780" y="0"/>
                  </a:moveTo>
                  <a:lnTo>
                    <a:pt x="31510880" y="0"/>
                  </a:lnTo>
                  <a:lnTo>
                    <a:pt x="31510880" y="144780"/>
                  </a:lnTo>
                  <a:lnTo>
                    <a:pt x="144780" y="144780"/>
                  </a:lnTo>
                  <a:lnTo>
                    <a:pt x="144780" y="0"/>
                  </a:lnTo>
                  <a:close/>
                </a:path>
              </a:pathLst>
            </a:custGeom>
            <a:solidFill>
              <a:srgbClr val="2E414D"/>
            </a:solidFill>
            <a:ln>
              <a:noFill/>
            </a:ln>
          </p:spPr>
        </p:sp>
      </p:grpSp>
      <p:grpSp>
        <p:nvGrpSpPr>
          <p:cNvPr id="376" name="Google Shape;376;p31"/>
          <p:cNvGrpSpPr/>
          <p:nvPr/>
        </p:nvGrpSpPr>
        <p:grpSpPr>
          <a:xfrm>
            <a:off x="11382773" y="654331"/>
            <a:ext cx="6485625" cy="1497994"/>
            <a:chOff x="-18" y="-1176642"/>
            <a:chExt cx="8647500" cy="1997326"/>
          </a:xfrm>
        </p:grpSpPr>
        <p:sp>
          <p:nvSpPr>
            <p:cNvPr id="377" name="Google Shape;377;p31"/>
            <p:cNvSpPr txBox="1"/>
            <p:nvPr/>
          </p:nvSpPr>
          <p:spPr>
            <a:xfrm>
              <a:off x="0" y="-1176642"/>
              <a:ext cx="74601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3300">
                  <a:solidFill>
                    <a:srgbClr val="2E414D"/>
                  </a:solidFill>
                  <a:latin typeface="Constantia"/>
                  <a:ea typeface="Constantia"/>
                  <a:cs typeface="Constantia"/>
                  <a:sym typeface="Constantia"/>
                </a:rPr>
                <a:t>NEURAL NET</a:t>
              </a:r>
              <a:endParaRPr>
                <a:latin typeface="Constantia"/>
                <a:ea typeface="Constantia"/>
                <a:cs typeface="Constantia"/>
                <a:sym typeface="Constantia"/>
              </a:endParaRPr>
            </a:p>
          </p:txBody>
        </p:sp>
        <p:sp>
          <p:nvSpPr>
            <p:cNvPr id="378" name="Google Shape;378;p31"/>
            <p:cNvSpPr txBox="1"/>
            <p:nvPr/>
          </p:nvSpPr>
          <p:spPr>
            <a:xfrm>
              <a:off x="-18" y="-373016"/>
              <a:ext cx="8647500" cy="1193700"/>
            </a:xfrm>
            <a:prstGeom prst="rect">
              <a:avLst/>
            </a:prstGeom>
            <a:noFill/>
            <a:ln>
              <a:noFill/>
            </a:ln>
          </p:spPr>
          <p:txBody>
            <a:bodyPr anchorCtr="0" anchor="t" bIns="0" lIns="0" spcFirstLastPara="1" rIns="0" wrap="square" tIns="0">
              <a:noAutofit/>
            </a:bodyPr>
            <a:lstStyle/>
            <a:p>
              <a:pPr indent="-355600" lvl="0" marL="457200" rtl="0" algn="l">
                <a:lnSpc>
                  <a:spcPct val="150000"/>
                </a:lnSpc>
                <a:spcBef>
                  <a:spcPts val="0"/>
                </a:spcBef>
                <a:spcAft>
                  <a:spcPts val="0"/>
                </a:spcAft>
                <a:buClr>
                  <a:schemeClr val="dk1"/>
                </a:buClr>
                <a:buSzPts val="2000"/>
                <a:buFont typeface="Lato"/>
                <a:buChar char="●"/>
              </a:pPr>
              <a:r>
                <a:rPr lang="en-US" sz="2000">
                  <a:solidFill>
                    <a:schemeClr val="dk1"/>
                  </a:solidFill>
                  <a:latin typeface="Lato"/>
                  <a:ea typeface="Lato"/>
                  <a:cs typeface="Lato"/>
                  <a:sym typeface="Lato"/>
                </a:rPr>
                <a:t>Input layer, hidden layer, output layer</a:t>
              </a:r>
              <a:endParaRPr sz="2000">
                <a:solidFill>
                  <a:schemeClr val="dk1"/>
                </a:solidFill>
                <a:latin typeface="Lato"/>
                <a:ea typeface="Lato"/>
                <a:cs typeface="Lato"/>
                <a:sym typeface="Lato"/>
              </a:endParaRPr>
            </a:p>
            <a:p>
              <a:pPr indent="-355600" lvl="0" marL="457200" rtl="0" algn="l">
                <a:lnSpc>
                  <a:spcPct val="150000"/>
                </a:lnSpc>
                <a:spcBef>
                  <a:spcPts val="0"/>
                </a:spcBef>
                <a:spcAft>
                  <a:spcPts val="0"/>
                </a:spcAft>
                <a:buClr>
                  <a:schemeClr val="dk1"/>
                </a:buClr>
                <a:buSzPts val="2000"/>
                <a:buFont typeface="Lato"/>
                <a:buChar char="●"/>
              </a:pPr>
              <a:r>
                <a:rPr lang="en-US" sz="2000">
                  <a:solidFill>
                    <a:schemeClr val="dk1"/>
                  </a:solidFill>
                  <a:latin typeface="Lato"/>
                  <a:ea typeface="Lato"/>
                  <a:cs typeface="Lato"/>
                  <a:sym typeface="Lato"/>
                </a:rPr>
                <a:t>Nodes in hidden layer receives weighted signals from previous layer and does a transformation</a:t>
              </a:r>
              <a:endParaRPr sz="2000">
                <a:solidFill>
                  <a:schemeClr val="dk1"/>
                </a:solidFill>
                <a:latin typeface="Lato"/>
                <a:ea typeface="Lato"/>
                <a:cs typeface="Lato"/>
                <a:sym typeface="Lato"/>
              </a:endParaRPr>
            </a:p>
            <a:p>
              <a:pPr indent="-355600" lvl="0" marL="457200" rtl="0" algn="l">
                <a:lnSpc>
                  <a:spcPct val="150000"/>
                </a:lnSpc>
                <a:spcBef>
                  <a:spcPts val="0"/>
                </a:spcBef>
                <a:spcAft>
                  <a:spcPts val="0"/>
                </a:spcAft>
                <a:buClr>
                  <a:schemeClr val="dk1"/>
                </a:buClr>
                <a:buSzPts val="2000"/>
                <a:buFont typeface="Lato"/>
                <a:buChar char="●"/>
              </a:pPr>
              <a:r>
                <a:rPr lang="en-US" sz="2000">
                  <a:solidFill>
                    <a:schemeClr val="dk1"/>
                  </a:solidFill>
                  <a:latin typeface="Lato"/>
                  <a:ea typeface="Lato"/>
                  <a:cs typeface="Lato"/>
                  <a:sym typeface="Lato"/>
                </a:rPr>
                <a:t>The weights of signals are what need to be trained</a:t>
              </a:r>
              <a:endParaRPr sz="2000">
                <a:solidFill>
                  <a:schemeClr val="dk1"/>
                </a:solidFill>
                <a:latin typeface="Lato"/>
                <a:ea typeface="Lato"/>
                <a:cs typeface="Lato"/>
                <a:sym typeface="Lato"/>
              </a:endParaRPr>
            </a:p>
            <a:p>
              <a:pPr indent="-355600" lvl="0" marL="457200" rtl="0" algn="l">
                <a:lnSpc>
                  <a:spcPct val="150000"/>
                </a:lnSpc>
                <a:spcBef>
                  <a:spcPts val="0"/>
                </a:spcBef>
                <a:spcAft>
                  <a:spcPts val="0"/>
                </a:spcAft>
                <a:buClr>
                  <a:schemeClr val="dk1"/>
                </a:buClr>
                <a:buSzPts val="2000"/>
                <a:buFont typeface="Lato"/>
                <a:buChar char="●"/>
              </a:pPr>
              <a:r>
                <a:rPr lang="en-US" sz="2000">
                  <a:solidFill>
                    <a:schemeClr val="dk1"/>
                  </a:solidFill>
                  <a:latin typeface="Lato"/>
                  <a:ea typeface="Lato"/>
                  <a:cs typeface="Lato"/>
                  <a:sym typeface="Lato"/>
                </a:rPr>
                <a:t>Each record pushed through the algorithm one by one, all the weights will be gradually adjusted</a:t>
              </a:r>
              <a:endParaRPr sz="2000">
                <a:solidFill>
                  <a:schemeClr val="dk1"/>
                </a:solidFill>
                <a:latin typeface="Lato"/>
                <a:ea typeface="Lato"/>
                <a:cs typeface="Lato"/>
                <a:sym typeface="Lato"/>
              </a:endParaRPr>
            </a:p>
          </p:txBody>
        </p:sp>
      </p:grpSp>
      <p:grpSp>
        <p:nvGrpSpPr>
          <p:cNvPr id="379" name="Google Shape;379;p31"/>
          <p:cNvGrpSpPr/>
          <p:nvPr/>
        </p:nvGrpSpPr>
        <p:grpSpPr>
          <a:xfrm>
            <a:off x="11382775" y="4369467"/>
            <a:ext cx="6408450" cy="1497983"/>
            <a:chOff x="-16" y="-66675"/>
            <a:chExt cx="8544600" cy="1997311"/>
          </a:xfrm>
        </p:grpSpPr>
        <p:sp>
          <p:nvSpPr>
            <p:cNvPr id="380" name="Google Shape;380;p31"/>
            <p:cNvSpPr txBox="1"/>
            <p:nvPr/>
          </p:nvSpPr>
          <p:spPr>
            <a:xfrm>
              <a:off x="0" y="-66675"/>
              <a:ext cx="74601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3300">
                  <a:solidFill>
                    <a:srgbClr val="2E414D"/>
                  </a:solidFill>
                  <a:latin typeface="Constantia"/>
                  <a:ea typeface="Constantia"/>
                  <a:cs typeface="Constantia"/>
                  <a:sym typeface="Constantia"/>
                </a:rPr>
                <a:t>RANDOM FOREST</a:t>
              </a:r>
              <a:endParaRPr>
                <a:latin typeface="Constantia"/>
                <a:ea typeface="Constantia"/>
                <a:cs typeface="Constantia"/>
                <a:sym typeface="Constantia"/>
              </a:endParaRPr>
            </a:p>
          </p:txBody>
        </p:sp>
        <p:sp>
          <p:nvSpPr>
            <p:cNvPr id="381" name="Google Shape;381;p31"/>
            <p:cNvSpPr txBox="1"/>
            <p:nvPr/>
          </p:nvSpPr>
          <p:spPr>
            <a:xfrm>
              <a:off x="-16" y="736936"/>
              <a:ext cx="8544600" cy="1193700"/>
            </a:xfrm>
            <a:prstGeom prst="rect">
              <a:avLst/>
            </a:prstGeom>
            <a:noFill/>
            <a:ln>
              <a:noFill/>
            </a:ln>
          </p:spPr>
          <p:txBody>
            <a:bodyPr anchorCtr="0" anchor="t" bIns="0" lIns="0" spcFirstLastPara="1" rIns="0" wrap="square" tIns="0">
              <a:noAutofit/>
            </a:bodyPr>
            <a:lstStyle/>
            <a:p>
              <a:pPr indent="-355600" lvl="0" marL="457200" rtl="0" algn="l">
                <a:lnSpc>
                  <a:spcPct val="150000"/>
                </a:lnSpc>
                <a:spcBef>
                  <a:spcPts val="0"/>
                </a:spcBef>
                <a:spcAft>
                  <a:spcPts val="0"/>
                </a:spcAft>
                <a:buClr>
                  <a:schemeClr val="dk1"/>
                </a:buClr>
                <a:buSzPts val="2000"/>
                <a:buFont typeface="Lato"/>
                <a:buChar char="●"/>
              </a:pPr>
              <a:r>
                <a:rPr lang="en-US" sz="2000">
                  <a:solidFill>
                    <a:schemeClr val="dk1"/>
                  </a:solidFill>
                  <a:latin typeface="Lato"/>
                  <a:ea typeface="Lato"/>
                  <a:cs typeface="Lato"/>
                  <a:sym typeface="Lato"/>
                </a:rPr>
                <a:t>Each tree is a full model to predict the output and is a strong learner</a:t>
              </a:r>
              <a:endParaRPr sz="2000">
                <a:solidFill>
                  <a:schemeClr val="dk1"/>
                </a:solidFill>
                <a:latin typeface="Lato"/>
                <a:ea typeface="Lato"/>
                <a:cs typeface="Lato"/>
                <a:sym typeface="Lato"/>
              </a:endParaRPr>
            </a:p>
            <a:p>
              <a:pPr indent="-355600" lvl="0" marL="457200" rtl="0" algn="l">
                <a:lnSpc>
                  <a:spcPct val="150000"/>
                </a:lnSpc>
                <a:spcBef>
                  <a:spcPts val="0"/>
                </a:spcBef>
                <a:spcAft>
                  <a:spcPts val="0"/>
                </a:spcAft>
                <a:buClr>
                  <a:schemeClr val="dk1"/>
                </a:buClr>
                <a:buSzPts val="2000"/>
                <a:buFont typeface="Lato"/>
                <a:buChar char="●"/>
              </a:pPr>
              <a:r>
                <a:rPr lang="en-US" sz="2000">
                  <a:solidFill>
                    <a:schemeClr val="dk1"/>
                  </a:solidFill>
                  <a:latin typeface="Lato"/>
                  <a:ea typeface="Lato"/>
                  <a:cs typeface="Lato"/>
                  <a:sym typeface="Lato"/>
                </a:rPr>
                <a:t>Voting and averaging are two common ways to combine all the strong trees</a:t>
              </a:r>
              <a:endParaRPr sz="2000">
                <a:solidFill>
                  <a:schemeClr val="dk1"/>
                </a:solidFill>
                <a:latin typeface="Lato"/>
                <a:ea typeface="Lato"/>
                <a:cs typeface="Lato"/>
                <a:sym typeface="Lato"/>
              </a:endParaRPr>
            </a:p>
          </p:txBody>
        </p:sp>
      </p:grpSp>
      <p:grpSp>
        <p:nvGrpSpPr>
          <p:cNvPr id="382" name="Google Shape;382;p31"/>
          <p:cNvGrpSpPr/>
          <p:nvPr/>
        </p:nvGrpSpPr>
        <p:grpSpPr>
          <a:xfrm>
            <a:off x="11382774" y="7252128"/>
            <a:ext cx="6156900" cy="1497997"/>
            <a:chOff x="-17" y="-66675"/>
            <a:chExt cx="8209200" cy="1997329"/>
          </a:xfrm>
        </p:grpSpPr>
        <p:sp>
          <p:nvSpPr>
            <p:cNvPr id="383" name="Google Shape;383;p31"/>
            <p:cNvSpPr txBox="1"/>
            <p:nvPr/>
          </p:nvSpPr>
          <p:spPr>
            <a:xfrm>
              <a:off x="0" y="-66675"/>
              <a:ext cx="74601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3300">
                  <a:solidFill>
                    <a:srgbClr val="2E414D"/>
                  </a:solidFill>
                  <a:latin typeface="Constantia"/>
                  <a:ea typeface="Constantia"/>
                  <a:cs typeface="Constantia"/>
                  <a:sym typeface="Constantia"/>
                </a:rPr>
                <a:t>BOOSTED TREE</a:t>
              </a:r>
              <a:endParaRPr>
                <a:latin typeface="Constantia"/>
                <a:ea typeface="Constantia"/>
                <a:cs typeface="Constantia"/>
                <a:sym typeface="Constantia"/>
              </a:endParaRPr>
            </a:p>
          </p:txBody>
        </p:sp>
        <p:sp>
          <p:nvSpPr>
            <p:cNvPr id="384" name="Google Shape;384;p31"/>
            <p:cNvSpPr txBox="1"/>
            <p:nvPr/>
          </p:nvSpPr>
          <p:spPr>
            <a:xfrm>
              <a:off x="-17" y="736954"/>
              <a:ext cx="8209200" cy="1193700"/>
            </a:xfrm>
            <a:prstGeom prst="rect">
              <a:avLst/>
            </a:prstGeom>
            <a:noFill/>
            <a:ln>
              <a:noFill/>
            </a:ln>
          </p:spPr>
          <p:txBody>
            <a:bodyPr anchorCtr="0" anchor="t" bIns="0" lIns="0" spcFirstLastPara="1" rIns="0" wrap="square" tIns="0">
              <a:noAutofit/>
            </a:bodyPr>
            <a:lstStyle/>
            <a:p>
              <a:pPr indent="-355600" lvl="0" marL="457200" rtl="0" algn="l">
                <a:lnSpc>
                  <a:spcPct val="150000"/>
                </a:lnSpc>
                <a:spcBef>
                  <a:spcPts val="0"/>
                </a:spcBef>
                <a:spcAft>
                  <a:spcPts val="0"/>
                </a:spcAft>
                <a:buClr>
                  <a:schemeClr val="dk1"/>
                </a:buClr>
                <a:buSzPts val="2000"/>
                <a:buFont typeface="Lato"/>
                <a:buChar char="●"/>
              </a:pPr>
              <a:r>
                <a:rPr lang="en-US" sz="2000">
                  <a:solidFill>
                    <a:schemeClr val="dk1"/>
                  </a:solidFill>
                  <a:latin typeface="Lato"/>
                  <a:ea typeface="Lato"/>
                  <a:cs typeface="Lato"/>
                  <a:sym typeface="Lato"/>
                </a:rPr>
                <a:t>A linear combination of weak learners to result in a strong learner</a:t>
              </a:r>
              <a:endParaRPr sz="2000">
                <a:solidFill>
                  <a:schemeClr val="dk1"/>
                </a:solidFill>
                <a:latin typeface="Lato"/>
                <a:ea typeface="Lato"/>
                <a:cs typeface="Lato"/>
                <a:sym typeface="Lato"/>
              </a:endParaRPr>
            </a:p>
            <a:p>
              <a:pPr indent="-355600" lvl="0" marL="457200" rtl="0" algn="l">
                <a:lnSpc>
                  <a:spcPct val="150000"/>
                </a:lnSpc>
                <a:spcBef>
                  <a:spcPts val="0"/>
                </a:spcBef>
                <a:spcAft>
                  <a:spcPts val="0"/>
                </a:spcAft>
                <a:buClr>
                  <a:schemeClr val="dk1"/>
                </a:buClr>
                <a:buSzPts val="2000"/>
                <a:buFont typeface="Lato"/>
                <a:buChar char="●"/>
              </a:pPr>
              <a:r>
                <a:rPr lang="en-US" sz="2000">
                  <a:solidFill>
                    <a:schemeClr val="dk1"/>
                  </a:solidFill>
                  <a:latin typeface="Lato"/>
                  <a:ea typeface="Lato"/>
                  <a:cs typeface="Lato"/>
                  <a:sym typeface="Lato"/>
                </a:rPr>
                <a:t>Each weak learner is trained to predict the residual error of the current sum</a:t>
              </a:r>
              <a:endParaRPr sz="2000">
                <a:latin typeface="Lato"/>
                <a:ea typeface="Lato"/>
                <a:cs typeface="Lato"/>
                <a:sym typeface="Lato"/>
              </a:endParaRPr>
            </a:p>
          </p:txBody>
        </p:sp>
      </p:grpSp>
      <p:pic>
        <p:nvPicPr>
          <p:cNvPr id="385" name="Google Shape;385;p31"/>
          <p:cNvPicPr preferRelativeResize="0"/>
          <p:nvPr/>
        </p:nvPicPr>
        <p:blipFill>
          <a:blip r:embed="rId4">
            <a:alphaModFix/>
          </a:blip>
          <a:stretch>
            <a:fillRect/>
          </a:stretch>
        </p:blipFill>
        <p:spPr>
          <a:xfrm>
            <a:off x="5318100" y="7997550"/>
            <a:ext cx="5943600" cy="495300"/>
          </a:xfrm>
          <a:prstGeom prst="rect">
            <a:avLst/>
          </a:prstGeom>
          <a:noFill/>
          <a:ln>
            <a:noFill/>
          </a:ln>
        </p:spPr>
      </p:pic>
      <p:pic>
        <p:nvPicPr>
          <p:cNvPr id="386" name="Google Shape;386;p31"/>
          <p:cNvPicPr preferRelativeResize="0"/>
          <p:nvPr/>
        </p:nvPicPr>
        <p:blipFill>
          <a:blip r:embed="rId5">
            <a:alphaModFix/>
          </a:blip>
          <a:stretch>
            <a:fillRect/>
          </a:stretch>
        </p:blipFill>
        <p:spPr>
          <a:xfrm>
            <a:off x="6295688" y="4109850"/>
            <a:ext cx="4438650" cy="2438400"/>
          </a:xfrm>
          <a:prstGeom prst="rect">
            <a:avLst/>
          </a:prstGeom>
          <a:noFill/>
          <a:ln>
            <a:noFill/>
          </a:ln>
        </p:spPr>
      </p:pic>
      <p:pic>
        <p:nvPicPr>
          <p:cNvPr id="387" name="Google Shape;387;p31"/>
          <p:cNvPicPr preferRelativeResize="0"/>
          <p:nvPr/>
        </p:nvPicPr>
        <p:blipFill>
          <a:blip r:embed="rId6">
            <a:alphaModFix/>
          </a:blip>
          <a:stretch>
            <a:fillRect/>
          </a:stretch>
        </p:blipFill>
        <p:spPr>
          <a:xfrm>
            <a:off x="6071850" y="546025"/>
            <a:ext cx="4886325" cy="3152775"/>
          </a:xfrm>
          <a:prstGeom prst="rect">
            <a:avLst/>
          </a:prstGeom>
          <a:noFill/>
          <a:ln>
            <a:noFill/>
          </a:ln>
        </p:spPr>
      </p:pic>
      <p:sp>
        <p:nvSpPr>
          <p:cNvPr id="388" name="Google Shape;388;p31"/>
          <p:cNvSpPr txBox="1"/>
          <p:nvPr/>
        </p:nvSpPr>
        <p:spPr>
          <a:xfrm>
            <a:off x="6723000" y="249025"/>
            <a:ext cx="10665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ato"/>
                <a:ea typeface="Lato"/>
                <a:cs typeface="Lato"/>
                <a:sym typeface="Lato"/>
              </a:rPr>
              <a:t>Input Layer</a:t>
            </a:r>
            <a:endParaRPr>
              <a:latin typeface="Lato"/>
              <a:ea typeface="Lato"/>
              <a:cs typeface="Lato"/>
              <a:sym typeface="Lato"/>
            </a:endParaRPr>
          </a:p>
        </p:txBody>
      </p:sp>
      <p:sp>
        <p:nvSpPr>
          <p:cNvPr id="389" name="Google Shape;389;p31"/>
          <p:cNvSpPr txBox="1"/>
          <p:nvPr/>
        </p:nvSpPr>
        <p:spPr>
          <a:xfrm>
            <a:off x="7981775" y="249025"/>
            <a:ext cx="14277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ato"/>
                <a:ea typeface="Lato"/>
                <a:cs typeface="Lato"/>
                <a:sym typeface="Lato"/>
              </a:rPr>
              <a:t>Hidden</a:t>
            </a:r>
            <a:r>
              <a:rPr lang="en-US">
                <a:latin typeface="Lato"/>
                <a:ea typeface="Lato"/>
                <a:cs typeface="Lato"/>
                <a:sym typeface="Lato"/>
              </a:rPr>
              <a:t> Layer</a:t>
            </a:r>
            <a:endParaRPr>
              <a:latin typeface="Lato"/>
              <a:ea typeface="Lato"/>
              <a:cs typeface="Lato"/>
              <a:sym typeface="Lato"/>
            </a:endParaRPr>
          </a:p>
        </p:txBody>
      </p:sp>
      <p:sp>
        <p:nvSpPr>
          <p:cNvPr id="390" name="Google Shape;390;p31"/>
          <p:cNvSpPr txBox="1"/>
          <p:nvPr/>
        </p:nvSpPr>
        <p:spPr>
          <a:xfrm>
            <a:off x="9306650" y="249025"/>
            <a:ext cx="14277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Lato"/>
                <a:ea typeface="Lato"/>
                <a:cs typeface="Lato"/>
                <a:sym typeface="Lato"/>
              </a:rPr>
              <a:t>Output </a:t>
            </a:r>
            <a:r>
              <a:rPr lang="en-US">
                <a:latin typeface="Lato"/>
                <a:ea typeface="Lato"/>
                <a:cs typeface="Lato"/>
                <a:sym typeface="Lato"/>
              </a:rPr>
              <a:t>Layer</a:t>
            </a:r>
            <a:endParaRPr>
              <a:latin typeface="Lato"/>
              <a:ea typeface="Lato"/>
              <a:cs typeface="Lato"/>
              <a:sym typeface="Lato"/>
            </a:endParaRPr>
          </a:p>
        </p:txBody>
      </p:sp>
      <p:sp>
        <p:nvSpPr>
          <p:cNvPr id="391" name="Google Shape;391;p31"/>
          <p:cNvSpPr txBox="1"/>
          <p:nvPr/>
        </p:nvSpPr>
        <p:spPr>
          <a:xfrm>
            <a:off x="-3378394" y="1047720"/>
            <a:ext cx="7326000" cy="1104600"/>
          </a:xfrm>
          <a:prstGeom prst="rect">
            <a:avLst/>
          </a:prstGeom>
          <a:noFill/>
          <a:ln>
            <a:noFill/>
          </a:ln>
        </p:spPr>
        <p:txBody>
          <a:bodyPr anchorCtr="0" anchor="t" bIns="0" lIns="0" spcFirstLastPara="1" rIns="0" wrap="square" tIns="0">
            <a:noAutofit/>
          </a:bodyPr>
          <a:lstStyle/>
          <a:p>
            <a:pPr indent="0" lvl="0" marL="0" marR="0" rtl="0" algn="r">
              <a:lnSpc>
                <a:spcPct val="111000"/>
              </a:lnSpc>
              <a:spcBef>
                <a:spcPts val="0"/>
              </a:spcBef>
              <a:spcAft>
                <a:spcPts val="0"/>
              </a:spcAft>
              <a:buNone/>
            </a:pPr>
            <a:r>
              <a:rPr lang="en-US" sz="7500">
                <a:solidFill>
                  <a:srgbClr val="2E414D"/>
                </a:solidFill>
                <a:latin typeface="Constantia"/>
                <a:ea typeface="Constantia"/>
                <a:cs typeface="Constantia"/>
                <a:sym typeface="Constantia"/>
              </a:rPr>
              <a:t>The </a:t>
            </a:r>
            <a:endParaRPr sz="7500">
              <a:solidFill>
                <a:srgbClr val="2E414D"/>
              </a:solidFill>
              <a:latin typeface="Constantia"/>
              <a:ea typeface="Constantia"/>
              <a:cs typeface="Constantia"/>
              <a:sym typeface="Constantia"/>
            </a:endParaRPr>
          </a:p>
          <a:p>
            <a:pPr indent="0" lvl="0" marL="0" marR="0" rtl="0" algn="r">
              <a:lnSpc>
                <a:spcPct val="111000"/>
              </a:lnSpc>
              <a:spcBef>
                <a:spcPts val="0"/>
              </a:spcBef>
              <a:spcAft>
                <a:spcPts val="0"/>
              </a:spcAft>
              <a:buNone/>
            </a:pPr>
            <a:r>
              <a:rPr lang="en-US" sz="7500">
                <a:solidFill>
                  <a:srgbClr val="2E414D"/>
                </a:solidFill>
                <a:latin typeface="Constantia"/>
                <a:ea typeface="Constantia"/>
                <a:cs typeface="Constantia"/>
                <a:sym typeface="Constantia"/>
              </a:rPr>
              <a:t>Models</a:t>
            </a:r>
            <a:endParaRPr sz="7500">
              <a:solidFill>
                <a:srgbClr val="2E414D"/>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95" name="Shape 95"/>
        <p:cNvGrpSpPr/>
        <p:nvPr/>
      </p:nvGrpSpPr>
      <p:grpSpPr>
        <a:xfrm>
          <a:off x="0" y="0"/>
          <a:ext cx="0" cy="0"/>
          <a:chOff x="0" y="0"/>
          <a:chExt cx="0" cy="0"/>
        </a:xfrm>
      </p:grpSpPr>
      <p:grpSp>
        <p:nvGrpSpPr>
          <p:cNvPr id="96" name="Google Shape;96;p14"/>
          <p:cNvGrpSpPr/>
          <p:nvPr/>
        </p:nvGrpSpPr>
        <p:grpSpPr>
          <a:xfrm>
            <a:off x="-756662" y="1028700"/>
            <a:ext cx="13670974" cy="2442175"/>
            <a:chOff x="0" y="0"/>
            <a:chExt cx="18227965" cy="3256233"/>
          </a:xfrm>
        </p:grpSpPr>
        <p:grpSp>
          <p:nvGrpSpPr>
            <p:cNvPr id="97" name="Google Shape;97;p14"/>
            <p:cNvGrpSpPr/>
            <p:nvPr/>
          </p:nvGrpSpPr>
          <p:grpSpPr>
            <a:xfrm>
              <a:off x="0" y="0"/>
              <a:ext cx="18227965" cy="3256233"/>
              <a:chOff x="0" y="0"/>
              <a:chExt cx="32463186" cy="5799205"/>
            </a:xfrm>
          </p:grpSpPr>
          <p:sp>
            <p:nvSpPr>
              <p:cNvPr id="98" name="Google Shape;98;p14"/>
              <p:cNvSpPr/>
              <p:nvPr/>
            </p:nvSpPr>
            <p:spPr>
              <a:xfrm>
                <a:off x="72390" y="72390"/>
                <a:ext cx="32318407" cy="5654425"/>
              </a:xfrm>
              <a:custGeom>
                <a:rect b="b" l="l" r="r" t="t"/>
                <a:pathLst>
                  <a:path extrusionOk="0" h="5654425" w="32318408">
                    <a:moveTo>
                      <a:pt x="0" y="0"/>
                    </a:moveTo>
                    <a:lnTo>
                      <a:pt x="32318408" y="0"/>
                    </a:lnTo>
                    <a:lnTo>
                      <a:pt x="32318408" y="5654425"/>
                    </a:lnTo>
                    <a:lnTo>
                      <a:pt x="0" y="5654425"/>
                    </a:lnTo>
                    <a:lnTo>
                      <a:pt x="0" y="0"/>
                    </a:lnTo>
                    <a:close/>
                  </a:path>
                </a:pathLst>
              </a:custGeom>
              <a:solidFill>
                <a:srgbClr val="FAFEFF"/>
              </a:solidFill>
              <a:ln>
                <a:noFill/>
              </a:ln>
            </p:spPr>
          </p:sp>
          <p:sp>
            <p:nvSpPr>
              <p:cNvPr id="99" name="Google Shape;99;p14"/>
              <p:cNvSpPr/>
              <p:nvPr/>
            </p:nvSpPr>
            <p:spPr>
              <a:xfrm>
                <a:off x="0" y="0"/>
                <a:ext cx="32463186" cy="5799205"/>
              </a:xfrm>
              <a:custGeom>
                <a:rect b="b" l="l" r="r" t="t"/>
                <a:pathLst>
                  <a:path extrusionOk="0" h="5799205" w="32463187">
                    <a:moveTo>
                      <a:pt x="32318409" y="5654425"/>
                    </a:moveTo>
                    <a:lnTo>
                      <a:pt x="32463187" y="5654425"/>
                    </a:lnTo>
                    <a:lnTo>
                      <a:pt x="32463187" y="5799205"/>
                    </a:lnTo>
                    <a:lnTo>
                      <a:pt x="32318409" y="5799205"/>
                    </a:lnTo>
                    <a:lnTo>
                      <a:pt x="32318409" y="5654425"/>
                    </a:lnTo>
                    <a:close/>
                    <a:moveTo>
                      <a:pt x="0" y="144780"/>
                    </a:moveTo>
                    <a:lnTo>
                      <a:pt x="144780" y="144780"/>
                    </a:lnTo>
                    <a:lnTo>
                      <a:pt x="144780" y="5654425"/>
                    </a:lnTo>
                    <a:lnTo>
                      <a:pt x="0" y="5654425"/>
                    </a:lnTo>
                    <a:lnTo>
                      <a:pt x="0" y="144780"/>
                    </a:lnTo>
                    <a:close/>
                    <a:moveTo>
                      <a:pt x="0" y="5654425"/>
                    </a:moveTo>
                    <a:lnTo>
                      <a:pt x="144780" y="5654425"/>
                    </a:lnTo>
                    <a:lnTo>
                      <a:pt x="144780" y="5799205"/>
                    </a:lnTo>
                    <a:lnTo>
                      <a:pt x="0" y="5799205"/>
                    </a:lnTo>
                    <a:lnTo>
                      <a:pt x="0" y="5654425"/>
                    </a:lnTo>
                    <a:close/>
                    <a:moveTo>
                      <a:pt x="32318409" y="144780"/>
                    </a:moveTo>
                    <a:lnTo>
                      <a:pt x="32463187" y="144780"/>
                    </a:lnTo>
                    <a:lnTo>
                      <a:pt x="32463187" y="5654425"/>
                    </a:lnTo>
                    <a:lnTo>
                      <a:pt x="32318409" y="5654425"/>
                    </a:lnTo>
                    <a:lnTo>
                      <a:pt x="32318409" y="144780"/>
                    </a:lnTo>
                    <a:close/>
                    <a:moveTo>
                      <a:pt x="144780" y="5654425"/>
                    </a:moveTo>
                    <a:lnTo>
                      <a:pt x="32318409" y="5654425"/>
                    </a:lnTo>
                    <a:lnTo>
                      <a:pt x="32318409" y="5799205"/>
                    </a:lnTo>
                    <a:lnTo>
                      <a:pt x="144780" y="5799205"/>
                    </a:lnTo>
                    <a:lnTo>
                      <a:pt x="144780" y="5654425"/>
                    </a:lnTo>
                    <a:close/>
                    <a:moveTo>
                      <a:pt x="32318409" y="0"/>
                    </a:moveTo>
                    <a:lnTo>
                      <a:pt x="32463187" y="0"/>
                    </a:lnTo>
                    <a:lnTo>
                      <a:pt x="32463187" y="144780"/>
                    </a:lnTo>
                    <a:lnTo>
                      <a:pt x="32318409" y="144780"/>
                    </a:lnTo>
                    <a:lnTo>
                      <a:pt x="32318409" y="0"/>
                    </a:lnTo>
                    <a:close/>
                    <a:moveTo>
                      <a:pt x="0" y="0"/>
                    </a:moveTo>
                    <a:lnTo>
                      <a:pt x="144780" y="0"/>
                    </a:lnTo>
                    <a:lnTo>
                      <a:pt x="144780" y="144780"/>
                    </a:lnTo>
                    <a:lnTo>
                      <a:pt x="0" y="144780"/>
                    </a:lnTo>
                    <a:lnTo>
                      <a:pt x="0" y="0"/>
                    </a:lnTo>
                    <a:close/>
                    <a:moveTo>
                      <a:pt x="144780" y="0"/>
                    </a:moveTo>
                    <a:lnTo>
                      <a:pt x="32318409" y="0"/>
                    </a:lnTo>
                    <a:lnTo>
                      <a:pt x="32318409" y="144780"/>
                    </a:lnTo>
                    <a:lnTo>
                      <a:pt x="144780" y="144780"/>
                    </a:lnTo>
                    <a:lnTo>
                      <a:pt x="144780" y="0"/>
                    </a:lnTo>
                    <a:close/>
                  </a:path>
                </a:pathLst>
              </a:custGeom>
              <a:solidFill>
                <a:srgbClr val="2E414D"/>
              </a:solidFill>
              <a:ln>
                <a:noFill/>
              </a:ln>
            </p:spPr>
          </p:sp>
        </p:grpSp>
        <p:sp>
          <p:nvSpPr>
            <p:cNvPr id="100" name="Google Shape;100;p14"/>
            <p:cNvSpPr txBox="1"/>
            <p:nvPr/>
          </p:nvSpPr>
          <p:spPr>
            <a:xfrm>
              <a:off x="2380482" y="915433"/>
              <a:ext cx="14982347" cy="1472992"/>
            </a:xfrm>
            <a:prstGeom prst="rect">
              <a:avLst/>
            </a:prstGeom>
            <a:noFill/>
            <a:ln>
              <a:noFill/>
            </a:ln>
          </p:spPr>
          <p:txBody>
            <a:bodyPr anchorCtr="0" anchor="t" bIns="0" lIns="0" spcFirstLastPara="1" rIns="0" wrap="square" tIns="0">
              <a:noAutofit/>
            </a:bodyPr>
            <a:lstStyle/>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Agenda</a:t>
              </a:r>
              <a:endParaRPr>
                <a:latin typeface="Constantia"/>
                <a:ea typeface="Constantia"/>
                <a:cs typeface="Constantia"/>
                <a:sym typeface="Constantia"/>
              </a:endParaRPr>
            </a:p>
          </p:txBody>
        </p:sp>
      </p:grpSp>
      <p:sp>
        <p:nvSpPr>
          <p:cNvPr id="101" name="Google Shape;101;p14"/>
          <p:cNvSpPr txBox="1"/>
          <p:nvPr/>
        </p:nvSpPr>
        <p:spPr>
          <a:xfrm>
            <a:off x="1028700" y="4589800"/>
            <a:ext cx="8457300" cy="4668600"/>
          </a:xfrm>
          <a:prstGeom prst="rect">
            <a:avLst/>
          </a:prstGeom>
          <a:noFill/>
          <a:ln>
            <a:noFill/>
          </a:ln>
        </p:spPr>
        <p:txBody>
          <a:bodyPr anchorCtr="0" anchor="t" bIns="0" lIns="0" spcFirstLastPara="1" rIns="0" wrap="square" tIns="0">
            <a:noAutofit/>
          </a:bodyPr>
          <a:lstStyle/>
          <a:p>
            <a:pPr indent="-419100" lvl="0" marL="457200" marR="0" rtl="0" algn="l">
              <a:lnSpc>
                <a:spcPct val="150000"/>
              </a:lnSpc>
              <a:spcBef>
                <a:spcPts val="0"/>
              </a:spcBef>
              <a:spcAft>
                <a:spcPts val="0"/>
              </a:spcAft>
              <a:buClr>
                <a:srgbClr val="2E414D"/>
              </a:buClr>
              <a:buSzPts val="3000"/>
              <a:buFont typeface="Lato"/>
              <a:buChar char="-"/>
            </a:pPr>
            <a:r>
              <a:rPr lang="en-US" sz="3000">
                <a:solidFill>
                  <a:srgbClr val="2E414D"/>
                </a:solidFill>
                <a:latin typeface="Lato"/>
                <a:ea typeface="Lato"/>
                <a:cs typeface="Lato"/>
                <a:sym typeface="Lato"/>
              </a:rPr>
              <a:t>Executive Summary</a:t>
            </a:r>
            <a:endParaRPr sz="3000">
              <a:solidFill>
                <a:srgbClr val="2E414D"/>
              </a:solidFill>
              <a:latin typeface="Lato"/>
              <a:ea typeface="Lato"/>
              <a:cs typeface="Lato"/>
              <a:sym typeface="Lato"/>
            </a:endParaRPr>
          </a:p>
          <a:p>
            <a:pPr indent="-419100" lvl="0" marL="457200" marR="0" rtl="0" algn="l">
              <a:lnSpc>
                <a:spcPct val="150000"/>
              </a:lnSpc>
              <a:spcBef>
                <a:spcPts val="0"/>
              </a:spcBef>
              <a:spcAft>
                <a:spcPts val="0"/>
              </a:spcAft>
              <a:buClr>
                <a:srgbClr val="2E414D"/>
              </a:buClr>
              <a:buSzPts val="3000"/>
              <a:buFont typeface="Lato"/>
              <a:buChar char="-"/>
            </a:pPr>
            <a:r>
              <a:rPr lang="en-US" sz="3000">
                <a:solidFill>
                  <a:srgbClr val="2E414D"/>
                </a:solidFill>
                <a:latin typeface="Lato"/>
                <a:ea typeface="Lato"/>
                <a:cs typeface="Lato"/>
                <a:sym typeface="Lato"/>
              </a:rPr>
              <a:t>Data Quality Report &amp; Data Cleaning</a:t>
            </a:r>
            <a:endParaRPr sz="3000">
              <a:solidFill>
                <a:srgbClr val="2E414D"/>
              </a:solidFill>
              <a:latin typeface="Lato"/>
              <a:ea typeface="Lato"/>
              <a:cs typeface="Lato"/>
              <a:sym typeface="Lato"/>
            </a:endParaRPr>
          </a:p>
          <a:p>
            <a:pPr indent="-419100" lvl="0" marL="457200" marR="0" rtl="0" algn="l">
              <a:lnSpc>
                <a:spcPct val="150000"/>
              </a:lnSpc>
              <a:spcBef>
                <a:spcPts val="0"/>
              </a:spcBef>
              <a:spcAft>
                <a:spcPts val="0"/>
              </a:spcAft>
              <a:buClr>
                <a:srgbClr val="2E414D"/>
              </a:buClr>
              <a:buSzPts val="3000"/>
              <a:buFont typeface="Lato"/>
              <a:buChar char="-"/>
            </a:pPr>
            <a:r>
              <a:rPr lang="en-US" sz="3000">
                <a:solidFill>
                  <a:srgbClr val="2E414D"/>
                </a:solidFill>
                <a:latin typeface="Lato"/>
                <a:ea typeface="Lato"/>
                <a:cs typeface="Lato"/>
                <a:sym typeface="Lato"/>
              </a:rPr>
              <a:t>Variable Creation</a:t>
            </a:r>
            <a:endParaRPr sz="3000">
              <a:solidFill>
                <a:srgbClr val="2E414D"/>
              </a:solidFill>
              <a:latin typeface="Lato"/>
              <a:ea typeface="Lato"/>
              <a:cs typeface="Lato"/>
              <a:sym typeface="Lato"/>
            </a:endParaRPr>
          </a:p>
          <a:p>
            <a:pPr indent="-419100" lvl="0" marL="457200" marR="0" rtl="0" algn="l">
              <a:lnSpc>
                <a:spcPct val="150000"/>
              </a:lnSpc>
              <a:spcBef>
                <a:spcPts val="0"/>
              </a:spcBef>
              <a:spcAft>
                <a:spcPts val="0"/>
              </a:spcAft>
              <a:buClr>
                <a:srgbClr val="2E414D"/>
              </a:buClr>
              <a:buSzPts val="3000"/>
              <a:buFont typeface="Lato"/>
              <a:buChar char="-"/>
            </a:pPr>
            <a:r>
              <a:rPr lang="en-US" sz="3000">
                <a:solidFill>
                  <a:srgbClr val="2E414D"/>
                </a:solidFill>
                <a:latin typeface="Lato"/>
                <a:ea typeface="Lato"/>
                <a:cs typeface="Lato"/>
                <a:sym typeface="Lato"/>
              </a:rPr>
              <a:t>Feature Selection</a:t>
            </a:r>
            <a:endParaRPr sz="3000">
              <a:solidFill>
                <a:srgbClr val="2E414D"/>
              </a:solidFill>
              <a:latin typeface="Lato"/>
              <a:ea typeface="Lato"/>
              <a:cs typeface="Lato"/>
              <a:sym typeface="Lato"/>
            </a:endParaRPr>
          </a:p>
          <a:p>
            <a:pPr indent="-419100" lvl="0" marL="457200" marR="0" rtl="0" algn="l">
              <a:lnSpc>
                <a:spcPct val="150000"/>
              </a:lnSpc>
              <a:spcBef>
                <a:spcPts val="0"/>
              </a:spcBef>
              <a:spcAft>
                <a:spcPts val="0"/>
              </a:spcAft>
              <a:buClr>
                <a:srgbClr val="2E414D"/>
              </a:buClr>
              <a:buSzPts val="3000"/>
              <a:buFont typeface="Lato"/>
              <a:buChar char="-"/>
            </a:pPr>
            <a:r>
              <a:rPr lang="en-US" sz="3000">
                <a:solidFill>
                  <a:srgbClr val="2E414D"/>
                </a:solidFill>
                <a:latin typeface="Lato"/>
                <a:ea typeface="Lato"/>
                <a:cs typeface="Lato"/>
                <a:sym typeface="Lato"/>
              </a:rPr>
              <a:t>Modeling</a:t>
            </a:r>
            <a:endParaRPr sz="3000">
              <a:solidFill>
                <a:srgbClr val="2E414D"/>
              </a:solidFill>
              <a:latin typeface="Lato"/>
              <a:ea typeface="Lato"/>
              <a:cs typeface="Lato"/>
              <a:sym typeface="Lato"/>
            </a:endParaRPr>
          </a:p>
          <a:p>
            <a:pPr indent="-419100" lvl="0" marL="457200" marR="0" rtl="0" algn="l">
              <a:lnSpc>
                <a:spcPct val="150000"/>
              </a:lnSpc>
              <a:spcBef>
                <a:spcPts val="0"/>
              </a:spcBef>
              <a:spcAft>
                <a:spcPts val="0"/>
              </a:spcAft>
              <a:buClr>
                <a:srgbClr val="2E414D"/>
              </a:buClr>
              <a:buSzPts val="3000"/>
              <a:buFont typeface="Lato"/>
              <a:buChar char="-"/>
            </a:pPr>
            <a:r>
              <a:rPr lang="en-US" sz="3000">
                <a:solidFill>
                  <a:srgbClr val="2E414D"/>
                </a:solidFill>
                <a:latin typeface="Lato"/>
                <a:ea typeface="Lato"/>
                <a:cs typeface="Lato"/>
                <a:sym typeface="Lato"/>
              </a:rPr>
              <a:t>Results</a:t>
            </a:r>
            <a:endParaRPr sz="3000">
              <a:solidFill>
                <a:srgbClr val="2E414D"/>
              </a:solidFill>
              <a:latin typeface="Lato"/>
              <a:ea typeface="Lato"/>
              <a:cs typeface="Lato"/>
              <a:sym typeface="Lato"/>
            </a:endParaRPr>
          </a:p>
          <a:p>
            <a:pPr indent="-419100" lvl="0" marL="457200" marR="0" rtl="0" algn="l">
              <a:lnSpc>
                <a:spcPct val="150000"/>
              </a:lnSpc>
              <a:spcBef>
                <a:spcPts val="0"/>
              </a:spcBef>
              <a:spcAft>
                <a:spcPts val="0"/>
              </a:spcAft>
              <a:buClr>
                <a:srgbClr val="2E414D"/>
              </a:buClr>
              <a:buSzPts val="3000"/>
              <a:buFont typeface="Lato"/>
              <a:buChar char="-"/>
            </a:pPr>
            <a:r>
              <a:rPr lang="en-US" sz="3000">
                <a:solidFill>
                  <a:srgbClr val="2E414D"/>
                </a:solidFill>
                <a:latin typeface="Lato"/>
                <a:ea typeface="Lato"/>
                <a:cs typeface="Lato"/>
                <a:sym typeface="Lato"/>
              </a:rPr>
              <a:t>Conclusion</a:t>
            </a:r>
            <a:endParaRPr sz="3000">
              <a:solidFill>
                <a:srgbClr val="2E414D"/>
              </a:solidFill>
              <a:latin typeface="Lato"/>
              <a:ea typeface="Lato"/>
              <a:cs typeface="Lato"/>
              <a:sym typeface="Lato"/>
            </a:endParaRPr>
          </a:p>
        </p:txBody>
      </p:sp>
      <p:pic>
        <p:nvPicPr>
          <p:cNvPr id="102" name="Google Shape;102;p14"/>
          <p:cNvPicPr preferRelativeResize="0"/>
          <p:nvPr/>
        </p:nvPicPr>
        <p:blipFill rotWithShape="1">
          <a:blip r:embed="rId3">
            <a:alphaModFix/>
          </a:blip>
          <a:srcRect b="0" l="0" r="0" t="0"/>
          <a:stretch/>
        </p:blipFill>
        <p:spPr>
          <a:xfrm rot="-5400000">
            <a:off x="14316744" y="-159784"/>
            <a:ext cx="5136684" cy="481914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FEFF"/>
        </a:solidFill>
      </p:bgPr>
    </p:bg>
    <p:spTree>
      <p:nvGrpSpPr>
        <p:cNvPr id="395" name="Shape 395"/>
        <p:cNvGrpSpPr/>
        <p:nvPr/>
      </p:nvGrpSpPr>
      <p:grpSpPr>
        <a:xfrm>
          <a:off x="0" y="0"/>
          <a:ext cx="0" cy="0"/>
          <a:chOff x="0" y="0"/>
          <a:chExt cx="0" cy="0"/>
        </a:xfrm>
      </p:grpSpPr>
      <p:sp>
        <p:nvSpPr>
          <p:cNvPr id="396" name="Google Shape;396;p32"/>
          <p:cNvSpPr txBox="1"/>
          <p:nvPr/>
        </p:nvSpPr>
        <p:spPr>
          <a:xfrm>
            <a:off x="2230775" y="479475"/>
            <a:ext cx="11126100" cy="3202200"/>
          </a:xfrm>
          <a:prstGeom prst="rect">
            <a:avLst/>
          </a:prstGeom>
          <a:noFill/>
          <a:ln>
            <a:noFill/>
          </a:ln>
        </p:spPr>
        <p:txBody>
          <a:bodyPr anchorCtr="0" anchor="t" bIns="0" lIns="0" spcFirstLastPara="1" rIns="0" wrap="square" tIns="0">
            <a:noAutofit/>
          </a:bodyPr>
          <a:lstStyle/>
          <a:p>
            <a:pPr indent="0" lvl="0" marL="457200" rtl="0" algn="l">
              <a:lnSpc>
                <a:spcPct val="150000"/>
              </a:lnSpc>
              <a:spcBef>
                <a:spcPts val="0"/>
              </a:spcBef>
              <a:spcAft>
                <a:spcPts val="0"/>
              </a:spcAft>
              <a:buSzPts val="1100"/>
              <a:buNone/>
            </a:pPr>
            <a:r>
              <a:rPr b="1" lang="en-US" sz="3800">
                <a:solidFill>
                  <a:srgbClr val="2E414D"/>
                </a:solidFill>
                <a:latin typeface="Constantia"/>
                <a:ea typeface="Constantia"/>
                <a:cs typeface="Constantia"/>
                <a:sym typeface="Constantia"/>
              </a:rPr>
              <a:t>Select favorite algorithm and hyperparameters</a:t>
            </a:r>
            <a:endParaRPr b="1" sz="38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t/>
            </a:r>
            <a:endParaRPr sz="3800">
              <a:solidFill>
                <a:srgbClr val="2E414D"/>
              </a:solidFill>
            </a:endParaRPr>
          </a:p>
        </p:txBody>
      </p:sp>
      <p:sp>
        <p:nvSpPr>
          <p:cNvPr id="397" name="Google Shape;397;p32"/>
          <p:cNvSpPr/>
          <p:nvPr/>
        </p:nvSpPr>
        <p:spPr>
          <a:xfrm>
            <a:off x="-30171" y="0"/>
            <a:ext cx="1749300" cy="10440000"/>
          </a:xfrm>
          <a:prstGeom prst="rect">
            <a:avLst/>
          </a:prstGeom>
          <a:solidFill>
            <a:srgbClr val="C3EB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2"/>
          <p:cNvPicPr preferRelativeResize="0"/>
          <p:nvPr/>
        </p:nvPicPr>
        <p:blipFill>
          <a:blip r:embed="rId3">
            <a:alphaModFix/>
          </a:blip>
          <a:stretch>
            <a:fillRect/>
          </a:stretch>
        </p:blipFill>
        <p:spPr>
          <a:xfrm>
            <a:off x="2230775" y="1611475"/>
            <a:ext cx="15240101" cy="7427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402" name="Shape 402"/>
        <p:cNvGrpSpPr/>
        <p:nvPr/>
      </p:nvGrpSpPr>
      <p:grpSpPr>
        <a:xfrm>
          <a:off x="0" y="0"/>
          <a:ext cx="0" cy="0"/>
          <a:chOff x="0" y="0"/>
          <a:chExt cx="0" cy="0"/>
        </a:xfrm>
      </p:grpSpPr>
      <p:grpSp>
        <p:nvGrpSpPr>
          <p:cNvPr id="403" name="Google Shape;403;p33"/>
          <p:cNvGrpSpPr/>
          <p:nvPr/>
        </p:nvGrpSpPr>
        <p:grpSpPr>
          <a:xfrm>
            <a:off x="1333475" y="1431313"/>
            <a:ext cx="14928251" cy="7827065"/>
            <a:chOff x="-10884880" y="-5584376"/>
            <a:chExt cx="21405580" cy="10436087"/>
          </a:xfrm>
        </p:grpSpPr>
        <p:sp>
          <p:nvSpPr>
            <p:cNvPr id="404" name="Google Shape;404;p33"/>
            <p:cNvSpPr txBox="1"/>
            <p:nvPr/>
          </p:nvSpPr>
          <p:spPr>
            <a:xfrm>
              <a:off x="-10884880" y="-5584376"/>
              <a:ext cx="9051600" cy="6849000"/>
            </a:xfrm>
            <a:prstGeom prst="rect">
              <a:avLst/>
            </a:prstGeom>
            <a:noFill/>
            <a:ln>
              <a:noFill/>
            </a:ln>
          </p:spPr>
          <p:txBody>
            <a:bodyPr anchorCtr="0" anchor="t" bIns="0" lIns="0" spcFirstLastPara="1" rIns="0" wrap="square" tIns="0">
              <a:noAutofit/>
            </a:bodyPr>
            <a:lstStyle/>
            <a:p>
              <a:pPr indent="0" lvl="0" marL="0" marR="0" rtl="0" algn="l">
                <a:lnSpc>
                  <a:spcPct val="111000"/>
                </a:lnSpc>
                <a:spcBef>
                  <a:spcPts val="0"/>
                </a:spcBef>
                <a:spcAft>
                  <a:spcPts val="0"/>
                </a:spcAft>
                <a:buNone/>
              </a:pPr>
              <a:r>
                <a:rPr lang="en-US" sz="4800">
                  <a:solidFill>
                    <a:srgbClr val="2E414D"/>
                  </a:solidFill>
                  <a:latin typeface="Constantia"/>
                  <a:ea typeface="Constantia"/>
                  <a:cs typeface="Constantia"/>
                  <a:sym typeface="Constantia"/>
                </a:rPr>
                <a:t>Part 6 -</a:t>
              </a:r>
              <a:endParaRPr sz="48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Results</a:t>
              </a:r>
              <a:endParaRPr sz="7500">
                <a:solidFill>
                  <a:srgbClr val="2E414D"/>
                </a:solidFill>
                <a:latin typeface="Constantia"/>
                <a:ea typeface="Constantia"/>
                <a:cs typeface="Constantia"/>
                <a:sym typeface="Constantia"/>
              </a:endParaRPr>
            </a:p>
          </p:txBody>
        </p:sp>
        <p:sp>
          <p:nvSpPr>
            <p:cNvPr id="405" name="Google Shape;405;p33"/>
            <p:cNvSpPr txBox="1"/>
            <p:nvPr/>
          </p:nvSpPr>
          <p:spPr>
            <a:xfrm>
              <a:off x="0" y="3384710"/>
              <a:ext cx="10520700" cy="1467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None/>
              </a:pPr>
              <a:r>
                <a:t/>
              </a:r>
              <a:endParaRPr/>
            </a:p>
          </p:txBody>
        </p:sp>
      </p:grpSp>
      <p:pic>
        <p:nvPicPr>
          <p:cNvPr id="406" name="Google Shape;406;p33"/>
          <p:cNvPicPr preferRelativeResize="0"/>
          <p:nvPr/>
        </p:nvPicPr>
        <p:blipFill rotWithShape="1">
          <a:blip r:embed="rId3">
            <a:alphaModFix/>
          </a:blip>
          <a:srcRect b="0" l="0" r="0" t="0"/>
          <a:stretch/>
        </p:blipFill>
        <p:spPr>
          <a:xfrm rot="-5400000">
            <a:off x="13863321" y="-708355"/>
            <a:ext cx="5136684" cy="48191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410" name="Shape 410"/>
        <p:cNvGrpSpPr/>
        <p:nvPr/>
      </p:nvGrpSpPr>
      <p:grpSpPr>
        <a:xfrm>
          <a:off x="0" y="0"/>
          <a:ext cx="0" cy="0"/>
          <a:chOff x="0" y="0"/>
          <a:chExt cx="0" cy="0"/>
        </a:xfrm>
      </p:grpSpPr>
      <p:grpSp>
        <p:nvGrpSpPr>
          <p:cNvPr id="411" name="Google Shape;411;p34"/>
          <p:cNvGrpSpPr/>
          <p:nvPr/>
        </p:nvGrpSpPr>
        <p:grpSpPr>
          <a:xfrm>
            <a:off x="-237450" y="-172583"/>
            <a:ext cx="16362318" cy="10631602"/>
            <a:chOff x="0" y="0"/>
            <a:chExt cx="38856134" cy="25247214"/>
          </a:xfrm>
        </p:grpSpPr>
        <p:sp>
          <p:nvSpPr>
            <p:cNvPr id="412" name="Google Shape;412;p34"/>
            <p:cNvSpPr/>
            <p:nvPr/>
          </p:nvSpPr>
          <p:spPr>
            <a:xfrm>
              <a:off x="72390" y="72390"/>
              <a:ext cx="38711351" cy="25102433"/>
            </a:xfrm>
            <a:custGeom>
              <a:rect b="b" l="l" r="r" t="t"/>
              <a:pathLst>
                <a:path extrusionOk="0" h="25102433" w="38711351">
                  <a:moveTo>
                    <a:pt x="0" y="0"/>
                  </a:moveTo>
                  <a:lnTo>
                    <a:pt x="38711351" y="0"/>
                  </a:lnTo>
                  <a:lnTo>
                    <a:pt x="38711351" y="25102433"/>
                  </a:lnTo>
                  <a:lnTo>
                    <a:pt x="0" y="25102433"/>
                  </a:lnTo>
                  <a:lnTo>
                    <a:pt x="0" y="0"/>
                  </a:lnTo>
                  <a:close/>
                </a:path>
              </a:pathLst>
            </a:custGeom>
            <a:solidFill>
              <a:srgbClr val="FAFEFF"/>
            </a:solidFill>
            <a:ln>
              <a:noFill/>
            </a:ln>
          </p:spPr>
        </p:sp>
        <p:sp>
          <p:nvSpPr>
            <p:cNvPr id="413" name="Google Shape;413;p34"/>
            <p:cNvSpPr/>
            <p:nvPr/>
          </p:nvSpPr>
          <p:spPr>
            <a:xfrm>
              <a:off x="0" y="0"/>
              <a:ext cx="38856134" cy="25247214"/>
            </a:xfrm>
            <a:custGeom>
              <a:rect b="b" l="l" r="r" t="t"/>
              <a:pathLst>
                <a:path extrusionOk="0" h="25247214" w="38856134">
                  <a:moveTo>
                    <a:pt x="38711352" y="25102434"/>
                  </a:moveTo>
                  <a:lnTo>
                    <a:pt x="38856134" y="25102434"/>
                  </a:lnTo>
                  <a:lnTo>
                    <a:pt x="38856134" y="25247214"/>
                  </a:lnTo>
                  <a:lnTo>
                    <a:pt x="38711352" y="25247214"/>
                  </a:lnTo>
                  <a:lnTo>
                    <a:pt x="38711352" y="25102434"/>
                  </a:lnTo>
                  <a:close/>
                  <a:moveTo>
                    <a:pt x="0" y="144780"/>
                  </a:moveTo>
                  <a:lnTo>
                    <a:pt x="144780" y="144780"/>
                  </a:lnTo>
                  <a:lnTo>
                    <a:pt x="144780" y="25102434"/>
                  </a:lnTo>
                  <a:lnTo>
                    <a:pt x="0" y="25102434"/>
                  </a:lnTo>
                  <a:lnTo>
                    <a:pt x="0" y="144780"/>
                  </a:lnTo>
                  <a:close/>
                  <a:moveTo>
                    <a:pt x="0" y="25102434"/>
                  </a:moveTo>
                  <a:lnTo>
                    <a:pt x="144780" y="25102434"/>
                  </a:lnTo>
                  <a:lnTo>
                    <a:pt x="144780" y="25247214"/>
                  </a:lnTo>
                  <a:lnTo>
                    <a:pt x="0" y="25247214"/>
                  </a:lnTo>
                  <a:lnTo>
                    <a:pt x="0" y="25102434"/>
                  </a:lnTo>
                  <a:close/>
                  <a:moveTo>
                    <a:pt x="38711352" y="144780"/>
                  </a:moveTo>
                  <a:lnTo>
                    <a:pt x="38856134" y="144780"/>
                  </a:lnTo>
                  <a:lnTo>
                    <a:pt x="38856134" y="25102434"/>
                  </a:lnTo>
                  <a:lnTo>
                    <a:pt x="38711352" y="25102434"/>
                  </a:lnTo>
                  <a:lnTo>
                    <a:pt x="38711352" y="144780"/>
                  </a:lnTo>
                  <a:close/>
                  <a:moveTo>
                    <a:pt x="144780" y="25102434"/>
                  </a:moveTo>
                  <a:lnTo>
                    <a:pt x="38711352" y="25102434"/>
                  </a:lnTo>
                  <a:lnTo>
                    <a:pt x="38711352" y="25247214"/>
                  </a:lnTo>
                  <a:lnTo>
                    <a:pt x="144780" y="25247214"/>
                  </a:lnTo>
                  <a:lnTo>
                    <a:pt x="144780" y="25102434"/>
                  </a:lnTo>
                  <a:close/>
                  <a:moveTo>
                    <a:pt x="38711352" y="0"/>
                  </a:moveTo>
                  <a:lnTo>
                    <a:pt x="38856134" y="0"/>
                  </a:lnTo>
                  <a:lnTo>
                    <a:pt x="38856134" y="144780"/>
                  </a:lnTo>
                  <a:lnTo>
                    <a:pt x="38711352" y="144780"/>
                  </a:lnTo>
                  <a:lnTo>
                    <a:pt x="38711352" y="0"/>
                  </a:lnTo>
                  <a:close/>
                  <a:moveTo>
                    <a:pt x="0" y="0"/>
                  </a:moveTo>
                  <a:lnTo>
                    <a:pt x="144780" y="0"/>
                  </a:lnTo>
                  <a:lnTo>
                    <a:pt x="144780" y="144780"/>
                  </a:lnTo>
                  <a:lnTo>
                    <a:pt x="0" y="144780"/>
                  </a:lnTo>
                  <a:lnTo>
                    <a:pt x="0" y="0"/>
                  </a:lnTo>
                  <a:close/>
                  <a:moveTo>
                    <a:pt x="144780" y="0"/>
                  </a:moveTo>
                  <a:lnTo>
                    <a:pt x="38711352" y="0"/>
                  </a:lnTo>
                  <a:lnTo>
                    <a:pt x="38711352" y="144780"/>
                  </a:lnTo>
                  <a:lnTo>
                    <a:pt x="144780" y="144780"/>
                  </a:lnTo>
                  <a:lnTo>
                    <a:pt x="144780" y="0"/>
                  </a:lnTo>
                  <a:close/>
                </a:path>
              </a:pathLst>
            </a:custGeom>
            <a:solidFill>
              <a:srgbClr val="2E414D"/>
            </a:solidFill>
            <a:ln>
              <a:noFill/>
            </a:ln>
          </p:spPr>
        </p:sp>
      </p:grpSp>
      <p:sp>
        <p:nvSpPr>
          <p:cNvPr id="414" name="Google Shape;414;p34"/>
          <p:cNvSpPr txBox="1"/>
          <p:nvPr/>
        </p:nvSpPr>
        <p:spPr>
          <a:xfrm>
            <a:off x="1028700" y="933450"/>
            <a:ext cx="14187600" cy="88605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415" name="Google Shape;415;p34"/>
          <p:cNvSpPr txBox="1"/>
          <p:nvPr/>
        </p:nvSpPr>
        <p:spPr>
          <a:xfrm>
            <a:off x="865025" y="272350"/>
            <a:ext cx="15707700" cy="1501800"/>
          </a:xfrm>
          <a:prstGeom prst="rect">
            <a:avLst/>
          </a:prstGeom>
          <a:noFill/>
          <a:ln>
            <a:noFill/>
          </a:ln>
        </p:spPr>
        <p:txBody>
          <a:bodyPr anchorCtr="0" anchor="t" bIns="0" lIns="0" spcFirstLastPara="1" rIns="0" wrap="square" tIns="0">
            <a:noAutofit/>
          </a:bodyPr>
          <a:lstStyle/>
          <a:p>
            <a:pPr indent="0" lvl="0" marL="457200" marR="0" rtl="0" algn="l">
              <a:lnSpc>
                <a:spcPct val="150000"/>
              </a:lnSpc>
              <a:spcBef>
                <a:spcPts val="0"/>
              </a:spcBef>
              <a:spcAft>
                <a:spcPts val="0"/>
              </a:spcAft>
              <a:buNone/>
            </a:pPr>
            <a:r>
              <a:rPr b="1" lang="en-US" sz="3600">
                <a:solidFill>
                  <a:srgbClr val="2E414D"/>
                </a:solidFill>
                <a:latin typeface="Constantia"/>
                <a:ea typeface="Constantia"/>
                <a:cs typeface="Constantia"/>
                <a:sym typeface="Constantia"/>
              </a:rPr>
              <a:t>Performance on Training Dataset</a:t>
            </a:r>
            <a:endParaRPr b="1" sz="3600">
              <a:solidFill>
                <a:srgbClr val="2E414D"/>
              </a:solidFill>
              <a:latin typeface="Constantia"/>
              <a:ea typeface="Constantia"/>
              <a:cs typeface="Constantia"/>
              <a:sym typeface="Constantia"/>
            </a:endParaRPr>
          </a:p>
        </p:txBody>
      </p:sp>
      <p:pic>
        <p:nvPicPr>
          <p:cNvPr id="416" name="Google Shape;416;p34"/>
          <p:cNvPicPr preferRelativeResize="0"/>
          <p:nvPr/>
        </p:nvPicPr>
        <p:blipFill>
          <a:blip r:embed="rId3">
            <a:alphaModFix/>
          </a:blip>
          <a:stretch>
            <a:fillRect/>
          </a:stretch>
        </p:blipFill>
        <p:spPr>
          <a:xfrm>
            <a:off x="508250" y="1457226"/>
            <a:ext cx="14623426" cy="78129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420" name="Shape 420"/>
        <p:cNvGrpSpPr/>
        <p:nvPr/>
      </p:nvGrpSpPr>
      <p:grpSpPr>
        <a:xfrm>
          <a:off x="0" y="0"/>
          <a:ext cx="0" cy="0"/>
          <a:chOff x="0" y="0"/>
          <a:chExt cx="0" cy="0"/>
        </a:xfrm>
      </p:grpSpPr>
      <p:grpSp>
        <p:nvGrpSpPr>
          <p:cNvPr id="421" name="Google Shape;421;p35"/>
          <p:cNvGrpSpPr/>
          <p:nvPr/>
        </p:nvGrpSpPr>
        <p:grpSpPr>
          <a:xfrm>
            <a:off x="-237450" y="-172583"/>
            <a:ext cx="16362318" cy="10631602"/>
            <a:chOff x="0" y="0"/>
            <a:chExt cx="38856134" cy="25247214"/>
          </a:xfrm>
        </p:grpSpPr>
        <p:sp>
          <p:nvSpPr>
            <p:cNvPr id="422" name="Google Shape;422;p35"/>
            <p:cNvSpPr/>
            <p:nvPr/>
          </p:nvSpPr>
          <p:spPr>
            <a:xfrm>
              <a:off x="72390" y="72390"/>
              <a:ext cx="38711351" cy="25102433"/>
            </a:xfrm>
            <a:custGeom>
              <a:rect b="b" l="l" r="r" t="t"/>
              <a:pathLst>
                <a:path extrusionOk="0" h="25102433" w="38711351">
                  <a:moveTo>
                    <a:pt x="0" y="0"/>
                  </a:moveTo>
                  <a:lnTo>
                    <a:pt x="38711351" y="0"/>
                  </a:lnTo>
                  <a:lnTo>
                    <a:pt x="38711351" y="25102433"/>
                  </a:lnTo>
                  <a:lnTo>
                    <a:pt x="0" y="25102433"/>
                  </a:lnTo>
                  <a:lnTo>
                    <a:pt x="0" y="0"/>
                  </a:lnTo>
                  <a:close/>
                </a:path>
              </a:pathLst>
            </a:custGeom>
            <a:solidFill>
              <a:srgbClr val="FAFEFF"/>
            </a:solidFill>
            <a:ln>
              <a:noFill/>
            </a:ln>
          </p:spPr>
        </p:sp>
        <p:sp>
          <p:nvSpPr>
            <p:cNvPr id="423" name="Google Shape;423;p35"/>
            <p:cNvSpPr/>
            <p:nvPr/>
          </p:nvSpPr>
          <p:spPr>
            <a:xfrm>
              <a:off x="0" y="0"/>
              <a:ext cx="38856134" cy="25247214"/>
            </a:xfrm>
            <a:custGeom>
              <a:rect b="b" l="l" r="r" t="t"/>
              <a:pathLst>
                <a:path extrusionOk="0" h="25247214" w="38856134">
                  <a:moveTo>
                    <a:pt x="38711352" y="25102434"/>
                  </a:moveTo>
                  <a:lnTo>
                    <a:pt x="38856134" y="25102434"/>
                  </a:lnTo>
                  <a:lnTo>
                    <a:pt x="38856134" y="25247214"/>
                  </a:lnTo>
                  <a:lnTo>
                    <a:pt x="38711352" y="25247214"/>
                  </a:lnTo>
                  <a:lnTo>
                    <a:pt x="38711352" y="25102434"/>
                  </a:lnTo>
                  <a:close/>
                  <a:moveTo>
                    <a:pt x="0" y="144780"/>
                  </a:moveTo>
                  <a:lnTo>
                    <a:pt x="144780" y="144780"/>
                  </a:lnTo>
                  <a:lnTo>
                    <a:pt x="144780" y="25102434"/>
                  </a:lnTo>
                  <a:lnTo>
                    <a:pt x="0" y="25102434"/>
                  </a:lnTo>
                  <a:lnTo>
                    <a:pt x="0" y="144780"/>
                  </a:lnTo>
                  <a:close/>
                  <a:moveTo>
                    <a:pt x="0" y="25102434"/>
                  </a:moveTo>
                  <a:lnTo>
                    <a:pt x="144780" y="25102434"/>
                  </a:lnTo>
                  <a:lnTo>
                    <a:pt x="144780" y="25247214"/>
                  </a:lnTo>
                  <a:lnTo>
                    <a:pt x="0" y="25247214"/>
                  </a:lnTo>
                  <a:lnTo>
                    <a:pt x="0" y="25102434"/>
                  </a:lnTo>
                  <a:close/>
                  <a:moveTo>
                    <a:pt x="38711352" y="144780"/>
                  </a:moveTo>
                  <a:lnTo>
                    <a:pt x="38856134" y="144780"/>
                  </a:lnTo>
                  <a:lnTo>
                    <a:pt x="38856134" y="25102434"/>
                  </a:lnTo>
                  <a:lnTo>
                    <a:pt x="38711352" y="25102434"/>
                  </a:lnTo>
                  <a:lnTo>
                    <a:pt x="38711352" y="144780"/>
                  </a:lnTo>
                  <a:close/>
                  <a:moveTo>
                    <a:pt x="144780" y="25102434"/>
                  </a:moveTo>
                  <a:lnTo>
                    <a:pt x="38711352" y="25102434"/>
                  </a:lnTo>
                  <a:lnTo>
                    <a:pt x="38711352" y="25247214"/>
                  </a:lnTo>
                  <a:lnTo>
                    <a:pt x="144780" y="25247214"/>
                  </a:lnTo>
                  <a:lnTo>
                    <a:pt x="144780" y="25102434"/>
                  </a:lnTo>
                  <a:close/>
                  <a:moveTo>
                    <a:pt x="38711352" y="0"/>
                  </a:moveTo>
                  <a:lnTo>
                    <a:pt x="38856134" y="0"/>
                  </a:lnTo>
                  <a:lnTo>
                    <a:pt x="38856134" y="144780"/>
                  </a:lnTo>
                  <a:lnTo>
                    <a:pt x="38711352" y="144780"/>
                  </a:lnTo>
                  <a:lnTo>
                    <a:pt x="38711352" y="0"/>
                  </a:lnTo>
                  <a:close/>
                  <a:moveTo>
                    <a:pt x="0" y="0"/>
                  </a:moveTo>
                  <a:lnTo>
                    <a:pt x="144780" y="0"/>
                  </a:lnTo>
                  <a:lnTo>
                    <a:pt x="144780" y="144780"/>
                  </a:lnTo>
                  <a:lnTo>
                    <a:pt x="0" y="144780"/>
                  </a:lnTo>
                  <a:lnTo>
                    <a:pt x="0" y="0"/>
                  </a:lnTo>
                  <a:close/>
                  <a:moveTo>
                    <a:pt x="144780" y="0"/>
                  </a:moveTo>
                  <a:lnTo>
                    <a:pt x="38711352" y="0"/>
                  </a:lnTo>
                  <a:lnTo>
                    <a:pt x="38711352" y="144780"/>
                  </a:lnTo>
                  <a:lnTo>
                    <a:pt x="144780" y="144780"/>
                  </a:lnTo>
                  <a:lnTo>
                    <a:pt x="144780" y="0"/>
                  </a:lnTo>
                  <a:close/>
                </a:path>
              </a:pathLst>
            </a:custGeom>
            <a:solidFill>
              <a:srgbClr val="2E414D"/>
            </a:solidFill>
            <a:ln>
              <a:noFill/>
            </a:ln>
          </p:spPr>
        </p:sp>
      </p:grpSp>
      <p:sp>
        <p:nvSpPr>
          <p:cNvPr id="424" name="Google Shape;424;p35"/>
          <p:cNvSpPr txBox="1"/>
          <p:nvPr/>
        </p:nvSpPr>
        <p:spPr>
          <a:xfrm>
            <a:off x="1028700" y="933450"/>
            <a:ext cx="14187600" cy="88605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425" name="Google Shape;425;p35"/>
          <p:cNvSpPr txBox="1"/>
          <p:nvPr/>
        </p:nvSpPr>
        <p:spPr>
          <a:xfrm>
            <a:off x="865025" y="272350"/>
            <a:ext cx="15707700" cy="1501800"/>
          </a:xfrm>
          <a:prstGeom prst="rect">
            <a:avLst/>
          </a:prstGeom>
          <a:noFill/>
          <a:ln>
            <a:noFill/>
          </a:ln>
        </p:spPr>
        <p:txBody>
          <a:bodyPr anchorCtr="0" anchor="t" bIns="0" lIns="0" spcFirstLastPara="1" rIns="0" wrap="square" tIns="0">
            <a:noAutofit/>
          </a:bodyPr>
          <a:lstStyle/>
          <a:p>
            <a:pPr indent="0" lvl="0" marL="457200" marR="0" rtl="0" algn="l">
              <a:lnSpc>
                <a:spcPct val="150000"/>
              </a:lnSpc>
              <a:spcBef>
                <a:spcPts val="0"/>
              </a:spcBef>
              <a:spcAft>
                <a:spcPts val="0"/>
              </a:spcAft>
              <a:buNone/>
            </a:pPr>
            <a:r>
              <a:rPr b="1" lang="en-US" sz="3600">
                <a:solidFill>
                  <a:srgbClr val="2E414D"/>
                </a:solidFill>
                <a:latin typeface="Constantia"/>
                <a:ea typeface="Constantia"/>
                <a:cs typeface="Constantia"/>
                <a:sym typeface="Constantia"/>
              </a:rPr>
              <a:t>Performance on Testing Dataset</a:t>
            </a:r>
            <a:endParaRPr b="1" sz="3600">
              <a:solidFill>
                <a:srgbClr val="2E414D"/>
              </a:solidFill>
              <a:latin typeface="Constantia"/>
              <a:ea typeface="Constantia"/>
              <a:cs typeface="Constantia"/>
              <a:sym typeface="Constantia"/>
            </a:endParaRPr>
          </a:p>
        </p:txBody>
      </p:sp>
      <p:pic>
        <p:nvPicPr>
          <p:cNvPr id="426" name="Google Shape;426;p35"/>
          <p:cNvPicPr preferRelativeResize="0"/>
          <p:nvPr/>
        </p:nvPicPr>
        <p:blipFill>
          <a:blip r:embed="rId3">
            <a:alphaModFix/>
          </a:blip>
          <a:stretch>
            <a:fillRect/>
          </a:stretch>
        </p:blipFill>
        <p:spPr>
          <a:xfrm>
            <a:off x="561600" y="1460325"/>
            <a:ext cx="14611826" cy="7806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430" name="Shape 430"/>
        <p:cNvGrpSpPr/>
        <p:nvPr/>
      </p:nvGrpSpPr>
      <p:grpSpPr>
        <a:xfrm>
          <a:off x="0" y="0"/>
          <a:ext cx="0" cy="0"/>
          <a:chOff x="0" y="0"/>
          <a:chExt cx="0" cy="0"/>
        </a:xfrm>
      </p:grpSpPr>
      <p:grpSp>
        <p:nvGrpSpPr>
          <p:cNvPr id="431" name="Google Shape;431;p36"/>
          <p:cNvGrpSpPr/>
          <p:nvPr/>
        </p:nvGrpSpPr>
        <p:grpSpPr>
          <a:xfrm>
            <a:off x="-237450" y="-172583"/>
            <a:ext cx="16362318" cy="10631602"/>
            <a:chOff x="0" y="0"/>
            <a:chExt cx="38856134" cy="25247214"/>
          </a:xfrm>
        </p:grpSpPr>
        <p:sp>
          <p:nvSpPr>
            <p:cNvPr id="432" name="Google Shape;432;p36"/>
            <p:cNvSpPr/>
            <p:nvPr/>
          </p:nvSpPr>
          <p:spPr>
            <a:xfrm>
              <a:off x="72390" y="72390"/>
              <a:ext cx="38711351" cy="25102433"/>
            </a:xfrm>
            <a:custGeom>
              <a:rect b="b" l="l" r="r" t="t"/>
              <a:pathLst>
                <a:path extrusionOk="0" h="25102433" w="38711351">
                  <a:moveTo>
                    <a:pt x="0" y="0"/>
                  </a:moveTo>
                  <a:lnTo>
                    <a:pt x="38711351" y="0"/>
                  </a:lnTo>
                  <a:lnTo>
                    <a:pt x="38711351" y="25102433"/>
                  </a:lnTo>
                  <a:lnTo>
                    <a:pt x="0" y="25102433"/>
                  </a:lnTo>
                  <a:lnTo>
                    <a:pt x="0" y="0"/>
                  </a:lnTo>
                  <a:close/>
                </a:path>
              </a:pathLst>
            </a:custGeom>
            <a:solidFill>
              <a:srgbClr val="FAFEFF"/>
            </a:solidFill>
            <a:ln>
              <a:noFill/>
            </a:ln>
          </p:spPr>
        </p:sp>
        <p:sp>
          <p:nvSpPr>
            <p:cNvPr id="433" name="Google Shape;433;p36"/>
            <p:cNvSpPr/>
            <p:nvPr/>
          </p:nvSpPr>
          <p:spPr>
            <a:xfrm>
              <a:off x="0" y="0"/>
              <a:ext cx="38856134" cy="25247214"/>
            </a:xfrm>
            <a:custGeom>
              <a:rect b="b" l="l" r="r" t="t"/>
              <a:pathLst>
                <a:path extrusionOk="0" h="25247214" w="38856134">
                  <a:moveTo>
                    <a:pt x="38711352" y="25102434"/>
                  </a:moveTo>
                  <a:lnTo>
                    <a:pt x="38856134" y="25102434"/>
                  </a:lnTo>
                  <a:lnTo>
                    <a:pt x="38856134" y="25247214"/>
                  </a:lnTo>
                  <a:lnTo>
                    <a:pt x="38711352" y="25247214"/>
                  </a:lnTo>
                  <a:lnTo>
                    <a:pt x="38711352" y="25102434"/>
                  </a:lnTo>
                  <a:close/>
                  <a:moveTo>
                    <a:pt x="0" y="144780"/>
                  </a:moveTo>
                  <a:lnTo>
                    <a:pt x="144780" y="144780"/>
                  </a:lnTo>
                  <a:lnTo>
                    <a:pt x="144780" y="25102434"/>
                  </a:lnTo>
                  <a:lnTo>
                    <a:pt x="0" y="25102434"/>
                  </a:lnTo>
                  <a:lnTo>
                    <a:pt x="0" y="144780"/>
                  </a:lnTo>
                  <a:close/>
                  <a:moveTo>
                    <a:pt x="0" y="25102434"/>
                  </a:moveTo>
                  <a:lnTo>
                    <a:pt x="144780" y="25102434"/>
                  </a:lnTo>
                  <a:lnTo>
                    <a:pt x="144780" y="25247214"/>
                  </a:lnTo>
                  <a:lnTo>
                    <a:pt x="0" y="25247214"/>
                  </a:lnTo>
                  <a:lnTo>
                    <a:pt x="0" y="25102434"/>
                  </a:lnTo>
                  <a:close/>
                  <a:moveTo>
                    <a:pt x="38711352" y="144780"/>
                  </a:moveTo>
                  <a:lnTo>
                    <a:pt x="38856134" y="144780"/>
                  </a:lnTo>
                  <a:lnTo>
                    <a:pt x="38856134" y="25102434"/>
                  </a:lnTo>
                  <a:lnTo>
                    <a:pt x="38711352" y="25102434"/>
                  </a:lnTo>
                  <a:lnTo>
                    <a:pt x="38711352" y="144780"/>
                  </a:lnTo>
                  <a:close/>
                  <a:moveTo>
                    <a:pt x="144780" y="25102434"/>
                  </a:moveTo>
                  <a:lnTo>
                    <a:pt x="38711352" y="25102434"/>
                  </a:lnTo>
                  <a:lnTo>
                    <a:pt x="38711352" y="25247214"/>
                  </a:lnTo>
                  <a:lnTo>
                    <a:pt x="144780" y="25247214"/>
                  </a:lnTo>
                  <a:lnTo>
                    <a:pt x="144780" y="25102434"/>
                  </a:lnTo>
                  <a:close/>
                  <a:moveTo>
                    <a:pt x="38711352" y="0"/>
                  </a:moveTo>
                  <a:lnTo>
                    <a:pt x="38856134" y="0"/>
                  </a:lnTo>
                  <a:lnTo>
                    <a:pt x="38856134" y="144780"/>
                  </a:lnTo>
                  <a:lnTo>
                    <a:pt x="38711352" y="144780"/>
                  </a:lnTo>
                  <a:lnTo>
                    <a:pt x="38711352" y="0"/>
                  </a:lnTo>
                  <a:close/>
                  <a:moveTo>
                    <a:pt x="0" y="0"/>
                  </a:moveTo>
                  <a:lnTo>
                    <a:pt x="144780" y="0"/>
                  </a:lnTo>
                  <a:lnTo>
                    <a:pt x="144780" y="144780"/>
                  </a:lnTo>
                  <a:lnTo>
                    <a:pt x="0" y="144780"/>
                  </a:lnTo>
                  <a:lnTo>
                    <a:pt x="0" y="0"/>
                  </a:lnTo>
                  <a:close/>
                  <a:moveTo>
                    <a:pt x="144780" y="0"/>
                  </a:moveTo>
                  <a:lnTo>
                    <a:pt x="38711352" y="0"/>
                  </a:lnTo>
                  <a:lnTo>
                    <a:pt x="38711352" y="144780"/>
                  </a:lnTo>
                  <a:lnTo>
                    <a:pt x="144780" y="144780"/>
                  </a:lnTo>
                  <a:lnTo>
                    <a:pt x="144780" y="0"/>
                  </a:lnTo>
                  <a:close/>
                </a:path>
              </a:pathLst>
            </a:custGeom>
            <a:solidFill>
              <a:srgbClr val="2E414D"/>
            </a:solidFill>
            <a:ln>
              <a:noFill/>
            </a:ln>
          </p:spPr>
        </p:sp>
      </p:grpSp>
      <p:sp>
        <p:nvSpPr>
          <p:cNvPr id="434" name="Google Shape;434;p36"/>
          <p:cNvSpPr txBox="1"/>
          <p:nvPr/>
        </p:nvSpPr>
        <p:spPr>
          <a:xfrm>
            <a:off x="1028700" y="933450"/>
            <a:ext cx="14493000" cy="91932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435" name="Google Shape;435;p36"/>
          <p:cNvSpPr txBox="1"/>
          <p:nvPr/>
        </p:nvSpPr>
        <p:spPr>
          <a:xfrm>
            <a:off x="865025" y="272350"/>
            <a:ext cx="15707700" cy="1501800"/>
          </a:xfrm>
          <a:prstGeom prst="rect">
            <a:avLst/>
          </a:prstGeom>
          <a:noFill/>
          <a:ln>
            <a:noFill/>
          </a:ln>
        </p:spPr>
        <p:txBody>
          <a:bodyPr anchorCtr="0" anchor="t" bIns="0" lIns="0" spcFirstLastPara="1" rIns="0" wrap="square" tIns="0">
            <a:noAutofit/>
          </a:bodyPr>
          <a:lstStyle/>
          <a:p>
            <a:pPr indent="0" lvl="0" marL="457200" marR="0" rtl="0" algn="l">
              <a:lnSpc>
                <a:spcPct val="150000"/>
              </a:lnSpc>
              <a:spcBef>
                <a:spcPts val="0"/>
              </a:spcBef>
              <a:spcAft>
                <a:spcPts val="0"/>
              </a:spcAft>
              <a:buNone/>
            </a:pPr>
            <a:r>
              <a:rPr b="1" lang="en-US" sz="3600">
                <a:solidFill>
                  <a:srgbClr val="2E414D"/>
                </a:solidFill>
                <a:latin typeface="Constantia"/>
                <a:ea typeface="Constantia"/>
                <a:cs typeface="Constantia"/>
                <a:sym typeface="Constantia"/>
              </a:rPr>
              <a:t>Performance on OOT Dataset</a:t>
            </a:r>
            <a:endParaRPr b="1" sz="3600">
              <a:solidFill>
                <a:srgbClr val="2E414D"/>
              </a:solidFill>
              <a:latin typeface="Constantia"/>
              <a:ea typeface="Constantia"/>
              <a:cs typeface="Constantia"/>
              <a:sym typeface="Constantia"/>
            </a:endParaRPr>
          </a:p>
        </p:txBody>
      </p:sp>
      <p:pic>
        <p:nvPicPr>
          <p:cNvPr id="436" name="Google Shape;436;p36"/>
          <p:cNvPicPr preferRelativeResize="0"/>
          <p:nvPr/>
        </p:nvPicPr>
        <p:blipFill>
          <a:blip r:embed="rId3">
            <a:alphaModFix/>
          </a:blip>
          <a:stretch>
            <a:fillRect/>
          </a:stretch>
        </p:blipFill>
        <p:spPr>
          <a:xfrm>
            <a:off x="589575" y="1401350"/>
            <a:ext cx="14671372" cy="78385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440" name="Shape 440"/>
        <p:cNvGrpSpPr/>
        <p:nvPr/>
      </p:nvGrpSpPr>
      <p:grpSpPr>
        <a:xfrm>
          <a:off x="0" y="0"/>
          <a:ext cx="0" cy="0"/>
          <a:chOff x="0" y="0"/>
          <a:chExt cx="0" cy="0"/>
        </a:xfrm>
      </p:grpSpPr>
      <p:grpSp>
        <p:nvGrpSpPr>
          <p:cNvPr id="441" name="Google Shape;441;p37"/>
          <p:cNvGrpSpPr/>
          <p:nvPr/>
        </p:nvGrpSpPr>
        <p:grpSpPr>
          <a:xfrm>
            <a:off x="-237450" y="-172583"/>
            <a:ext cx="16362318" cy="10631602"/>
            <a:chOff x="0" y="0"/>
            <a:chExt cx="38856134" cy="25247214"/>
          </a:xfrm>
        </p:grpSpPr>
        <p:sp>
          <p:nvSpPr>
            <p:cNvPr id="442" name="Google Shape;442;p37"/>
            <p:cNvSpPr/>
            <p:nvPr/>
          </p:nvSpPr>
          <p:spPr>
            <a:xfrm>
              <a:off x="72390" y="72390"/>
              <a:ext cx="38711351" cy="25102433"/>
            </a:xfrm>
            <a:custGeom>
              <a:rect b="b" l="l" r="r" t="t"/>
              <a:pathLst>
                <a:path extrusionOk="0" h="25102433" w="38711351">
                  <a:moveTo>
                    <a:pt x="0" y="0"/>
                  </a:moveTo>
                  <a:lnTo>
                    <a:pt x="38711351" y="0"/>
                  </a:lnTo>
                  <a:lnTo>
                    <a:pt x="38711351" y="25102433"/>
                  </a:lnTo>
                  <a:lnTo>
                    <a:pt x="0" y="25102433"/>
                  </a:lnTo>
                  <a:lnTo>
                    <a:pt x="0" y="0"/>
                  </a:lnTo>
                  <a:close/>
                </a:path>
              </a:pathLst>
            </a:custGeom>
            <a:solidFill>
              <a:srgbClr val="FAFEFF"/>
            </a:solidFill>
            <a:ln>
              <a:noFill/>
            </a:ln>
          </p:spPr>
        </p:sp>
        <p:sp>
          <p:nvSpPr>
            <p:cNvPr id="443" name="Google Shape;443;p37"/>
            <p:cNvSpPr/>
            <p:nvPr/>
          </p:nvSpPr>
          <p:spPr>
            <a:xfrm>
              <a:off x="0" y="0"/>
              <a:ext cx="38856134" cy="25247214"/>
            </a:xfrm>
            <a:custGeom>
              <a:rect b="b" l="l" r="r" t="t"/>
              <a:pathLst>
                <a:path extrusionOk="0" h="25247214" w="38856134">
                  <a:moveTo>
                    <a:pt x="38711352" y="25102434"/>
                  </a:moveTo>
                  <a:lnTo>
                    <a:pt x="38856134" y="25102434"/>
                  </a:lnTo>
                  <a:lnTo>
                    <a:pt x="38856134" y="25247214"/>
                  </a:lnTo>
                  <a:lnTo>
                    <a:pt x="38711352" y="25247214"/>
                  </a:lnTo>
                  <a:lnTo>
                    <a:pt x="38711352" y="25102434"/>
                  </a:lnTo>
                  <a:close/>
                  <a:moveTo>
                    <a:pt x="0" y="144780"/>
                  </a:moveTo>
                  <a:lnTo>
                    <a:pt x="144780" y="144780"/>
                  </a:lnTo>
                  <a:lnTo>
                    <a:pt x="144780" y="25102434"/>
                  </a:lnTo>
                  <a:lnTo>
                    <a:pt x="0" y="25102434"/>
                  </a:lnTo>
                  <a:lnTo>
                    <a:pt x="0" y="144780"/>
                  </a:lnTo>
                  <a:close/>
                  <a:moveTo>
                    <a:pt x="0" y="25102434"/>
                  </a:moveTo>
                  <a:lnTo>
                    <a:pt x="144780" y="25102434"/>
                  </a:lnTo>
                  <a:lnTo>
                    <a:pt x="144780" y="25247214"/>
                  </a:lnTo>
                  <a:lnTo>
                    <a:pt x="0" y="25247214"/>
                  </a:lnTo>
                  <a:lnTo>
                    <a:pt x="0" y="25102434"/>
                  </a:lnTo>
                  <a:close/>
                  <a:moveTo>
                    <a:pt x="38711352" y="144780"/>
                  </a:moveTo>
                  <a:lnTo>
                    <a:pt x="38856134" y="144780"/>
                  </a:lnTo>
                  <a:lnTo>
                    <a:pt x="38856134" y="25102434"/>
                  </a:lnTo>
                  <a:lnTo>
                    <a:pt x="38711352" y="25102434"/>
                  </a:lnTo>
                  <a:lnTo>
                    <a:pt x="38711352" y="144780"/>
                  </a:lnTo>
                  <a:close/>
                  <a:moveTo>
                    <a:pt x="144780" y="25102434"/>
                  </a:moveTo>
                  <a:lnTo>
                    <a:pt x="38711352" y="25102434"/>
                  </a:lnTo>
                  <a:lnTo>
                    <a:pt x="38711352" y="25247214"/>
                  </a:lnTo>
                  <a:lnTo>
                    <a:pt x="144780" y="25247214"/>
                  </a:lnTo>
                  <a:lnTo>
                    <a:pt x="144780" y="25102434"/>
                  </a:lnTo>
                  <a:close/>
                  <a:moveTo>
                    <a:pt x="38711352" y="0"/>
                  </a:moveTo>
                  <a:lnTo>
                    <a:pt x="38856134" y="0"/>
                  </a:lnTo>
                  <a:lnTo>
                    <a:pt x="38856134" y="144780"/>
                  </a:lnTo>
                  <a:lnTo>
                    <a:pt x="38711352" y="144780"/>
                  </a:lnTo>
                  <a:lnTo>
                    <a:pt x="38711352" y="0"/>
                  </a:lnTo>
                  <a:close/>
                  <a:moveTo>
                    <a:pt x="0" y="0"/>
                  </a:moveTo>
                  <a:lnTo>
                    <a:pt x="144780" y="0"/>
                  </a:lnTo>
                  <a:lnTo>
                    <a:pt x="144780" y="144780"/>
                  </a:lnTo>
                  <a:lnTo>
                    <a:pt x="0" y="144780"/>
                  </a:lnTo>
                  <a:lnTo>
                    <a:pt x="0" y="0"/>
                  </a:lnTo>
                  <a:close/>
                  <a:moveTo>
                    <a:pt x="144780" y="0"/>
                  </a:moveTo>
                  <a:lnTo>
                    <a:pt x="38711352" y="0"/>
                  </a:lnTo>
                  <a:lnTo>
                    <a:pt x="38711352" y="144780"/>
                  </a:lnTo>
                  <a:lnTo>
                    <a:pt x="144780" y="144780"/>
                  </a:lnTo>
                  <a:lnTo>
                    <a:pt x="144780" y="0"/>
                  </a:lnTo>
                  <a:close/>
                </a:path>
              </a:pathLst>
            </a:custGeom>
            <a:solidFill>
              <a:srgbClr val="2E414D"/>
            </a:solidFill>
            <a:ln>
              <a:noFill/>
            </a:ln>
          </p:spPr>
        </p:sp>
      </p:grpSp>
      <p:sp>
        <p:nvSpPr>
          <p:cNvPr id="444" name="Google Shape;444;p37"/>
          <p:cNvSpPr txBox="1"/>
          <p:nvPr/>
        </p:nvSpPr>
        <p:spPr>
          <a:xfrm>
            <a:off x="1028700" y="933450"/>
            <a:ext cx="14187600" cy="88605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445" name="Google Shape;445;p37"/>
          <p:cNvSpPr txBox="1"/>
          <p:nvPr/>
        </p:nvSpPr>
        <p:spPr>
          <a:xfrm>
            <a:off x="1849250" y="290650"/>
            <a:ext cx="15707700" cy="1501800"/>
          </a:xfrm>
          <a:prstGeom prst="rect">
            <a:avLst/>
          </a:prstGeom>
          <a:noFill/>
          <a:ln>
            <a:noFill/>
          </a:ln>
        </p:spPr>
        <p:txBody>
          <a:bodyPr anchorCtr="0" anchor="t" bIns="0" lIns="0" spcFirstLastPara="1" rIns="0" wrap="square" tIns="0">
            <a:noAutofit/>
          </a:bodyPr>
          <a:lstStyle/>
          <a:p>
            <a:pPr indent="0" lvl="0" marL="457200" marR="0" rtl="0" algn="l">
              <a:lnSpc>
                <a:spcPct val="150000"/>
              </a:lnSpc>
              <a:spcBef>
                <a:spcPts val="0"/>
              </a:spcBef>
              <a:spcAft>
                <a:spcPts val="0"/>
              </a:spcAft>
              <a:buNone/>
            </a:pPr>
            <a:r>
              <a:rPr b="1" lang="en-US" sz="3600">
                <a:solidFill>
                  <a:srgbClr val="2E414D"/>
                </a:solidFill>
                <a:latin typeface="Constantia"/>
                <a:ea typeface="Constantia"/>
                <a:cs typeface="Constantia"/>
                <a:sym typeface="Constantia"/>
              </a:rPr>
              <a:t>Suggest Score Cutoff at 9%</a:t>
            </a:r>
            <a:endParaRPr b="1" sz="3600">
              <a:solidFill>
                <a:srgbClr val="2E414D"/>
              </a:solidFill>
              <a:latin typeface="Constantia"/>
              <a:ea typeface="Constantia"/>
              <a:cs typeface="Constantia"/>
              <a:sym typeface="Constantia"/>
            </a:endParaRPr>
          </a:p>
        </p:txBody>
      </p:sp>
      <p:pic>
        <p:nvPicPr>
          <p:cNvPr id="446" name="Google Shape;446;p37"/>
          <p:cNvPicPr preferRelativeResize="0"/>
          <p:nvPr/>
        </p:nvPicPr>
        <p:blipFill>
          <a:blip r:embed="rId3">
            <a:alphaModFix/>
          </a:blip>
          <a:stretch>
            <a:fillRect/>
          </a:stretch>
        </p:blipFill>
        <p:spPr>
          <a:xfrm>
            <a:off x="2571775" y="1109661"/>
            <a:ext cx="11566174" cy="89663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450" name="Shape 450"/>
        <p:cNvGrpSpPr/>
        <p:nvPr/>
      </p:nvGrpSpPr>
      <p:grpSpPr>
        <a:xfrm>
          <a:off x="0" y="0"/>
          <a:ext cx="0" cy="0"/>
          <a:chOff x="0" y="0"/>
          <a:chExt cx="0" cy="0"/>
        </a:xfrm>
      </p:grpSpPr>
      <p:grpSp>
        <p:nvGrpSpPr>
          <p:cNvPr id="451" name="Google Shape;451;p38"/>
          <p:cNvGrpSpPr/>
          <p:nvPr/>
        </p:nvGrpSpPr>
        <p:grpSpPr>
          <a:xfrm>
            <a:off x="-237450" y="-172583"/>
            <a:ext cx="16362318" cy="10631602"/>
            <a:chOff x="0" y="0"/>
            <a:chExt cx="38856134" cy="25247214"/>
          </a:xfrm>
        </p:grpSpPr>
        <p:sp>
          <p:nvSpPr>
            <p:cNvPr id="452" name="Google Shape;452;p38"/>
            <p:cNvSpPr/>
            <p:nvPr/>
          </p:nvSpPr>
          <p:spPr>
            <a:xfrm>
              <a:off x="72390" y="72390"/>
              <a:ext cx="38711351" cy="25102433"/>
            </a:xfrm>
            <a:custGeom>
              <a:rect b="b" l="l" r="r" t="t"/>
              <a:pathLst>
                <a:path extrusionOk="0" h="25102433" w="38711351">
                  <a:moveTo>
                    <a:pt x="0" y="0"/>
                  </a:moveTo>
                  <a:lnTo>
                    <a:pt x="38711351" y="0"/>
                  </a:lnTo>
                  <a:lnTo>
                    <a:pt x="38711351" y="25102433"/>
                  </a:lnTo>
                  <a:lnTo>
                    <a:pt x="0" y="25102433"/>
                  </a:lnTo>
                  <a:lnTo>
                    <a:pt x="0" y="0"/>
                  </a:lnTo>
                  <a:close/>
                </a:path>
              </a:pathLst>
            </a:custGeom>
            <a:solidFill>
              <a:srgbClr val="FAFEFF"/>
            </a:solidFill>
            <a:ln>
              <a:noFill/>
            </a:ln>
          </p:spPr>
        </p:sp>
        <p:sp>
          <p:nvSpPr>
            <p:cNvPr id="453" name="Google Shape;453;p38"/>
            <p:cNvSpPr/>
            <p:nvPr/>
          </p:nvSpPr>
          <p:spPr>
            <a:xfrm>
              <a:off x="0" y="0"/>
              <a:ext cx="38856134" cy="25247214"/>
            </a:xfrm>
            <a:custGeom>
              <a:rect b="b" l="l" r="r" t="t"/>
              <a:pathLst>
                <a:path extrusionOk="0" h="25247214" w="38856134">
                  <a:moveTo>
                    <a:pt x="38711352" y="25102434"/>
                  </a:moveTo>
                  <a:lnTo>
                    <a:pt x="38856134" y="25102434"/>
                  </a:lnTo>
                  <a:lnTo>
                    <a:pt x="38856134" y="25247214"/>
                  </a:lnTo>
                  <a:lnTo>
                    <a:pt x="38711352" y="25247214"/>
                  </a:lnTo>
                  <a:lnTo>
                    <a:pt x="38711352" y="25102434"/>
                  </a:lnTo>
                  <a:close/>
                  <a:moveTo>
                    <a:pt x="0" y="144780"/>
                  </a:moveTo>
                  <a:lnTo>
                    <a:pt x="144780" y="144780"/>
                  </a:lnTo>
                  <a:lnTo>
                    <a:pt x="144780" y="25102434"/>
                  </a:lnTo>
                  <a:lnTo>
                    <a:pt x="0" y="25102434"/>
                  </a:lnTo>
                  <a:lnTo>
                    <a:pt x="0" y="144780"/>
                  </a:lnTo>
                  <a:close/>
                  <a:moveTo>
                    <a:pt x="0" y="25102434"/>
                  </a:moveTo>
                  <a:lnTo>
                    <a:pt x="144780" y="25102434"/>
                  </a:lnTo>
                  <a:lnTo>
                    <a:pt x="144780" y="25247214"/>
                  </a:lnTo>
                  <a:lnTo>
                    <a:pt x="0" y="25247214"/>
                  </a:lnTo>
                  <a:lnTo>
                    <a:pt x="0" y="25102434"/>
                  </a:lnTo>
                  <a:close/>
                  <a:moveTo>
                    <a:pt x="38711352" y="144780"/>
                  </a:moveTo>
                  <a:lnTo>
                    <a:pt x="38856134" y="144780"/>
                  </a:lnTo>
                  <a:lnTo>
                    <a:pt x="38856134" y="25102434"/>
                  </a:lnTo>
                  <a:lnTo>
                    <a:pt x="38711352" y="25102434"/>
                  </a:lnTo>
                  <a:lnTo>
                    <a:pt x="38711352" y="144780"/>
                  </a:lnTo>
                  <a:close/>
                  <a:moveTo>
                    <a:pt x="144780" y="25102434"/>
                  </a:moveTo>
                  <a:lnTo>
                    <a:pt x="38711352" y="25102434"/>
                  </a:lnTo>
                  <a:lnTo>
                    <a:pt x="38711352" y="25247214"/>
                  </a:lnTo>
                  <a:lnTo>
                    <a:pt x="144780" y="25247214"/>
                  </a:lnTo>
                  <a:lnTo>
                    <a:pt x="144780" y="25102434"/>
                  </a:lnTo>
                  <a:close/>
                  <a:moveTo>
                    <a:pt x="38711352" y="0"/>
                  </a:moveTo>
                  <a:lnTo>
                    <a:pt x="38856134" y="0"/>
                  </a:lnTo>
                  <a:lnTo>
                    <a:pt x="38856134" y="144780"/>
                  </a:lnTo>
                  <a:lnTo>
                    <a:pt x="38711352" y="144780"/>
                  </a:lnTo>
                  <a:lnTo>
                    <a:pt x="38711352" y="0"/>
                  </a:lnTo>
                  <a:close/>
                  <a:moveTo>
                    <a:pt x="0" y="0"/>
                  </a:moveTo>
                  <a:lnTo>
                    <a:pt x="144780" y="0"/>
                  </a:lnTo>
                  <a:lnTo>
                    <a:pt x="144780" y="144780"/>
                  </a:lnTo>
                  <a:lnTo>
                    <a:pt x="0" y="144780"/>
                  </a:lnTo>
                  <a:lnTo>
                    <a:pt x="0" y="0"/>
                  </a:lnTo>
                  <a:close/>
                  <a:moveTo>
                    <a:pt x="144780" y="0"/>
                  </a:moveTo>
                  <a:lnTo>
                    <a:pt x="38711352" y="0"/>
                  </a:lnTo>
                  <a:lnTo>
                    <a:pt x="38711352" y="144780"/>
                  </a:lnTo>
                  <a:lnTo>
                    <a:pt x="144780" y="144780"/>
                  </a:lnTo>
                  <a:lnTo>
                    <a:pt x="144780" y="0"/>
                  </a:lnTo>
                  <a:close/>
                </a:path>
              </a:pathLst>
            </a:custGeom>
            <a:solidFill>
              <a:srgbClr val="2E414D"/>
            </a:solidFill>
            <a:ln>
              <a:noFill/>
            </a:ln>
          </p:spPr>
        </p:sp>
      </p:grpSp>
      <p:sp>
        <p:nvSpPr>
          <p:cNvPr id="454" name="Google Shape;454;p38"/>
          <p:cNvSpPr txBox="1"/>
          <p:nvPr/>
        </p:nvSpPr>
        <p:spPr>
          <a:xfrm>
            <a:off x="1028700" y="933450"/>
            <a:ext cx="14187600" cy="88605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t/>
            </a:r>
            <a:endParaRPr/>
          </a:p>
        </p:txBody>
      </p:sp>
      <p:sp>
        <p:nvSpPr>
          <p:cNvPr id="455" name="Google Shape;455;p38"/>
          <p:cNvSpPr txBox="1"/>
          <p:nvPr/>
        </p:nvSpPr>
        <p:spPr>
          <a:xfrm>
            <a:off x="1028700" y="0"/>
            <a:ext cx="15707700" cy="1501800"/>
          </a:xfrm>
          <a:prstGeom prst="rect">
            <a:avLst/>
          </a:prstGeom>
          <a:noFill/>
          <a:ln>
            <a:noFill/>
          </a:ln>
        </p:spPr>
        <p:txBody>
          <a:bodyPr anchorCtr="0" anchor="t" bIns="0" lIns="0" spcFirstLastPara="1" rIns="0" wrap="square" tIns="0">
            <a:noAutofit/>
          </a:bodyPr>
          <a:lstStyle/>
          <a:p>
            <a:pPr indent="0" lvl="0" marL="457200" marR="0" rtl="0" algn="l">
              <a:lnSpc>
                <a:spcPct val="150000"/>
              </a:lnSpc>
              <a:spcBef>
                <a:spcPts val="0"/>
              </a:spcBef>
              <a:spcAft>
                <a:spcPts val="0"/>
              </a:spcAft>
              <a:buNone/>
            </a:pPr>
            <a:r>
              <a:rPr b="1" lang="en-US" sz="3600">
                <a:solidFill>
                  <a:srgbClr val="2E414D"/>
                </a:solidFill>
                <a:latin typeface="Constantia"/>
                <a:ea typeface="Constantia"/>
                <a:cs typeface="Constantia"/>
                <a:sym typeface="Constantia"/>
              </a:rPr>
              <a:t>Examples: </a:t>
            </a:r>
            <a:r>
              <a:rPr b="1" lang="en-US" sz="3600">
                <a:solidFill>
                  <a:srgbClr val="2E414D"/>
                </a:solidFill>
                <a:latin typeface="Constantia"/>
                <a:ea typeface="Constantia"/>
                <a:cs typeface="Constantia"/>
                <a:sym typeface="Constantia"/>
              </a:rPr>
              <a:t>Fraud Scores Increase With Activity</a:t>
            </a:r>
            <a:endParaRPr b="1" sz="3600">
              <a:solidFill>
                <a:srgbClr val="2E414D"/>
              </a:solidFill>
              <a:latin typeface="Constantia"/>
              <a:ea typeface="Constantia"/>
              <a:cs typeface="Constantia"/>
              <a:sym typeface="Constantia"/>
            </a:endParaRPr>
          </a:p>
        </p:txBody>
      </p:sp>
      <p:pic>
        <p:nvPicPr>
          <p:cNvPr id="456" name="Google Shape;456;p38"/>
          <p:cNvPicPr preferRelativeResize="0"/>
          <p:nvPr/>
        </p:nvPicPr>
        <p:blipFill>
          <a:blip r:embed="rId3">
            <a:alphaModFix/>
          </a:blip>
          <a:stretch>
            <a:fillRect/>
          </a:stretch>
        </p:blipFill>
        <p:spPr>
          <a:xfrm>
            <a:off x="0" y="933450"/>
            <a:ext cx="15351061" cy="9353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460" name="Shape 460"/>
        <p:cNvGrpSpPr/>
        <p:nvPr/>
      </p:nvGrpSpPr>
      <p:grpSpPr>
        <a:xfrm>
          <a:off x="0" y="0"/>
          <a:ext cx="0" cy="0"/>
          <a:chOff x="0" y="0"/>
          <a:chExt cx="0" cy="0"/>
        </a:xfrm>
      </p:grpSpPr>
      <p:grpSp>
        <p:nvGrpSpPr>
          <p:cNvPr id="461" name="Google Shape;461;p39"/>
          <p:cNvGrpSpPr/>
          <p:nvPr/>
        </p:nvGrpSpPr>
        <p:grpSpPr>
          <a:xfrm>
            <a:off x="1333475" y="1431313"/>
            <a:ext cx="14928251" cy="7827065"/>
            <a:chOff x="-10884880" y="-5584376"/>
            <a:chExt cx="21405580" cy="10436087"/>
          </a:xfrm>
        </p:grpSpPr>
        <p:sp>
          <p:nvSpPr>
            <p:cNvPr id="462" name="Google Shape;462;p39"/>
            <p:cNvSpPr txBox="1"/>
            <p:nvPr/>
          </p:nvSpPr>
          <p:spPr>
            <a:xfrm>
              <a:off x="-10884880" y="-5584376"/>
              <a:ext cx="9051600" cy="6849000"/>
            </a:xfrm>
            <a:prstGeom prst="rect">
              <a:avLst/>
            </a:prstGeom>
            <a:noFill/>
            <a:ln>
              <a:noFill/>
            </a:ln>
          </p:spPr>
          <p:txBody>
            <a:bodyPr anchorCtr="0" anchor="t" bIns="0" lIns="0" spcFirstLastPara="1" rIns="0" wrap="square" tIns="0">
              <a:noAutofit/>
            </a:bodyPr>
            <a:lstStyle/>
            <a:p>
              <a:pPr indent="0" lvl="0" marL="0" marR="0" rtl="0" algn="l">
                <a:lnSpc>
                  <a:spcPct val="111000"/>
                </a:lnSpc>
                <a:spcBef>
                  <a:spcPts val="0"/>
                </a:spcBef>
                <a:spcAft>
                  <a:spcPts val="0"/>
                </a:spcAft>
                <a:buNone/>
              </a:pPr>
              <a:r>
                <a:rPr lang="en-US" sz="4800">
                  <a:solidFill>
                    <a:srgbClr val="2E414D"/>
                  </a:solidFill>
                  <a:latin typeface="Constantia"/>
                  <a:ea typeface="Constantia"/>
                  <a:cs typeface="Constantia"/>
                  <a:sym typeface="Constantia"/>
                </a:rPr>
                <a:t>Part 7 -</a:t>
              </a:r>
              <a:endParaRPr sz="48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Conclusion</a:t>
              </a:r>
              <a:endParaRPr sz="7500">
                <a:solidFill>
                  <a:srgbClr val="2E414D"/>
                </a:solidFill>
                <a:latin typeface="Constantia"/>
                <a:ea typeface="Constantia"/>
                <a:cs typeface="Constantia"/>
                <a:sym typeface="Constantia"/>
              </a:endParaRPr>
            </a:p>
          </p:txBody>
        </p:sp>
        <p:sp>
          <p:nvSpPr>
            <p:cNvPr id="463" name="Google Shape;463;p39"/>
            <p:cNvSpPr txBox="1"/>
            <p:nvPr/>
          </p:nvSpPr>
          <p:spPr>
            <a:xfrm>
              <a:off x="0" y="3384710"/>
              <a:ext cx="10520700" cy="1467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None/>
              </a:pPr>
              <a:r>
                <a:t/>
              </a:r>
              <a:endParaRPr/>
            </a:p>
          </p:txBody>
        </p:sp>
      </p:grpSp>
      <p:pic>
        <p:nvPicPr>
          <p:cNvPr id="464" name="Google Shape;464;p39"/>
          <p:cNvPicPr preferRelativeResize="0"/>
          <p:nvPr/>
        </p:nvPicPr>
        <p:blipFill rotWithShape="1">
          <a:blip r:embed="rId3">
            <a:alphaModFix/>
          </a:blip>
          <a:srcRect b="0" l="0" r="0" t="0"/>
          <a:stretch/>
        </p:blipFill>
        <p:spPr>
          <a:xfrm rot="-5400000">
            <a:off x="13863321" y="-708355"/>
            <a:ext cx="5136684" cy="481914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468" name="Shape 468"/>
        <p:cNvGrpSpPr/>
        <p:nvPr/>
      </p:nvGrpSpPr>
      <p:grpSpPr>
        <a:xfrm>
          <a:off x="0" y="0"/>
          <a:ext cx="0" cy="0"/>
          <a:chOff x="0" y="0"/>
          <a:chExt cx="0" cy="0"/>
        </a:xfrm>
      </p:grpSpPr>
      <p:sp>
        <p:nvSpPr>
          <p:cNvPr id="469" name="Google Shape;469;p40"/>
          <p:cNvSpPr txBox="1"/>
          <p:nvPr/>
        </p:nvSpPr>
        <p:spPr>
          <a:xfrm>
            <a:off x="1344984" y="1512750"/>
            <a:ext cx="12568697" cy="1092838"/>
          </a:xfrm>
          <a:prstGeom prst="rect">
            <a:avLst/>
          </a:prstGeom>
          <a:noFill/>
          <a:ln>
            <a:noFill/>
          </a:ln>
        </p:spPr>
        <p:txBody>
          <a:bodyPr anchorCtr="0" anchor="t" bIns="0" lIns="0" spcFirstLastPara="1" rIns="0" wrap="square" tIns="0">
            <a:noAutofit/>
          </a:bodyPr>
          <a:lstStyle/>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Our Approach</a:t>
            </a:r>
            <a:endParaRPr>
              <a:latin typeface="Constantia"/>
              <a:ea typeface="Constantia"/>
              <a:cs typeface="Constantia"/>
              <a:sym typeface="Constantia"/>
            </a:endParaRPr>
          </a:p>
        </p:txBody>
      </p:sp>
      <p:grpSp>
        <p:nvGrpSpPr>
          <p:cNvPr id="470" name="Google Shape;470;p40"/>
          <p:cNvGrpSpPr/>
          <p:nvPr/>
        </p:nvGrpSpPr>
        <p:grpSpPr>
          <a:xfrm>
            <a:off x="1210217" y="4095576"/>
            <a:ext cx="15730544" cy="5162451"/>
            <a:chOff x="0" y="0"/>
            <a:chExt cx="37039189" cy="12259443"/>
          </a:xfrm>
        </p:grpSpPr>
        <p:sp>
          <p:nvSpPr>
            <p:cNvPr id="471" name="Google Shape;471;p40"/>
            <p:cNvSpPr/>
            <p:nvPr/>
          </p:nvSpPr>
          <p:spPr>
            <a:xfrm>
              <a:off x="72390" y="72390"/>
              <a:ext cx="36894410" cy="12114663"/>
            </a:xfrm>
            <a:custGeom>
              <a:rect b="b" l="l" r="r" t="t"/>
              <a:pathLst>
                <a:path extrusionOk="0" h="12114663" w="36894411">
                  <a:moveTo>
                    <a:pt x="0" y="0"/>
                  </a:moveTo>
                  <a:lnTo>
                    <a:pt x="36894411" y="0"/>
                  </a:lnTo>
                  <a:lnTo>
                    <a:pt x="36894411" y="12114663"/>
                  </a:lnTo>
                  <a:lnTo>
                    <a:pt x="0" y="12114663"/>
                  </a:lnTo>
                  <a:lnTo>
                    <a:pt x="0" y="0"/>
                  </a:lnTo>
                  <a:close/>
                </a:path>
              </a:pathLst>
            </a:custGeom>
            <a:solidFill>
              <a:srgbClr val="FAFEFF"/>
            </a:solidFill>
            <a:ln>
              <a:noFill/>
            </a:ln>
          </p:spPr>
        </p:sp>
        <p:sp>
          <p:nvSpPr>
            <p:cNvPr id="472" name="Google Shape;472;p40"/>
            <p:cNvSpPr/>
            <p:nvPr/>
          </p:nvSpPr>
          <p:spPr>
            <a:xfrm>
              <a:off x="0" y="0"/>
              <a:ext cx="37039189" cy="12259443"/>
            </a:xfrm>
            <a:custGeom>
              <a:rect b="b" l="l" r="r" t="t"/>
              <a:pathLst>
                <a:path extrusionOk="0" h="12259443" w="37039190">
                  <a:moveTo>
                    <a:pt x="36894412" y="12114663"/>
                  </a:moveTo>
                  <a:lnTo>
                    <a:pt x="37039190" y="12114663"/>
                  </a:lnTo>
                  <a:lnTo>
                    <a:pt x="37039190" y="12259443"/>
                  </a:lnTo>
                  <a:lnTo>
                    <a:pt x="36894412" y="12259443"/>
                  </a:lnTo>
                  <a:lnTo>
                    <a:pt x="36894412" y="12114663"/>
                  </a:lnTo>
                  <a:close/>
                  <a:moveTo>
                    <a:pt x="0" y="144780"/>
                  </a:moveTo>
                  <a:lnTo>
                    <a:pt x="144780" y="144780"/>
                  </a:lnTo>
                  <a:lnTo>
                    <a:pt x="144780" y="12114664"/>
                  </a:lnTo>
                  <a:lnTo>
                    <a:pt x="0" y="12114664"/>
                  </a:lnTo>
                  <a:lnTo>
                    <a:pt x="0" y="144780"/>
                  </a:lnTo>
                  <a:close/>
                  <a:moveTo>
                    <a:pt x="0" y="12114664"/>
                  </a:moveTo>
                  <a:lnTo>
                    <a:pt x="144780" y="12114664"/>
                  </a:lnTo>
                  <a:lnTo>
                    <a:pt x="144780" y="12259443"/>
                  </a:lnTo>
                  <a:lnTo>
                    <a:pt x="0" y="12259443"/>
                  </a:lnTo>
                  <a:lnTo>
                    <a:pt x="0" y="12114663"/>
                  </a:lnTo>
                  <a:close/>
                  <a:moveTo>
                    <a:pt x="36894412" y="144780"/>
                  </a:moveTo>
                  <a:lnTo>
                    <a:pt x="37039190" y="144780"/>
                  </a:lnTo>
                  <a:lnTo>
                    <a:pt x="37039190" y="12114664"/>
                  </a:lnTo>
                  <a:lnTo>
                    <a:pt x="36894412" y="12114664"/>
                  </a:lnTo>
                  <a:lnTo>
                    <a:pt x="36894412" y="144780"/>
                  </a:lnTo>
                  <a:close/>
                  <a:moveTo>
                    <a:pt x="144780" y="12114663"/>
                  </a:moveTo>
                  <a:lnTo>
                    <a:pt x="36894412" y="12114663"/>
                  </a:lnTo>
                  <a:lnTo>
                    <a:pt x="36894412" y="12259443"/>
                  </a:lnTo>
                  <a:lnTo>
                    <a:pt x="144780" y="12259443"/>
                  </a:lnTo>
                  <a:lnTo>
                    <a:pt x="144780" y="12114663"/>
                  </a:lnTo>
                  <a:close/>
                  <a:moveTo>
                    <a:pt x="36894412" y="0"/>
                  </a:moveTo>
                  <a:lnTo>
                    <a:pt x="37039190" y="0"/>
                  </a:lnTo>
                  <a:lnTo>
                    <a:pt x="37039190" y="144780"/>
                  </a:lnTo>
                  <a:lnTo>
                    <a:pt x="36894412" y="144780"/>
                  </a:lnTo>
                  <a:lnTo>
                    <a:pt x="36894412" y="0"/>
                  </a:lnTo>
                  <a:close/>
                  <a:moveTo>
                    <a:pt x="0" y="0"/>
                  </a:moveTo>
                  <a:lnTo>
                    <a:pt x="144780" y="0"/>
                  </a:lnTo>
                  <a:lnTo>
                    <a:pt x="144780" y="144780"/>
                  </a:lnTo>
                  <a:lnTo>
                    <a:pt x="0" y="144780"/>
                  </a:lnTo>
                  <a:lnTo>
                    <a:pt x="0" y="0"/>
                  </a:lnTo>
                  <a:close/>
                  <a:moveTo>
                    <a:pt x="144780" y="0"/>
                  </a:moveTo>
                  <a:lnTo>
                    <a:pt x="36894412" y="0"/>
                  </a:lnTo>
                  <a:lnTo>
                    <a:pt x="36894412" y="144780"/>
                  </a:lnTo>
                  <a:lnTo>
                    <a:pt x="144780" y="144780"/>
                  </a:lnTo>
                  <a:lnTo>
                    <a:pt x="144780" y="0"/>
                  </a:lnTo>
                  <a:close/>
                </a:path>
              </a:pathLst>
            </a:custGeom>
            <a:solidFill>
              <a:srgbClr val="2E414D"/>
            </a:solidFill>
            <a:ln>
              <a:noFill/>
            </a:ln>
          </p:spPr>
        </p:sp>
      </p:grpSp>
      <p:sp>
        <p:nvSpPr>
          <p:cNvPr id="473" name="Google Shape;473;p40"/>
          <p:cNvSpPr txBox="1"/>
          <p:nvPr/>
        </p:nvSpPr>
        <p:spPr>
          <a:xfrm>
            <a:off x="4839650" y="7106200"/>
            <a:ext cx="3957000" cy="7980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None/>
            </a:pPr>
            <a:r>
              <a:rPr lang="en-US" sz="3000">
                <a:solidFill>
                  <a:srgbClr val="2E414D"/>
                </a:solidFill>
                <a:latin typeface="Lato"/>
                <a:ea typeface="Lato"/>
                <a:cs typeface="Lato"/>
                <a:sym typeface="Lato"/>
              </a:rPr>
              <a:t>Data preparation, feature engineering, feature selection</a:t>
            </a:r>
            <a:endParaRPr sz="3000">
              <a:solidFill>
                <a:srgbClr val="2E414D"/>
              </a:solidFill>
              <a:latin typeface="Lato"/>
              <a:ea typeface="Lato"/>
              <a:cs typeface="Lato"/>
              <a:sym typeface="Lato"/>
            </a:endParaRPr>
          </a:p>
        </p:txBody>
      </p:sp>
      <p:sp>
        <p:nvSpPr>
          <p:cNvPr id="474" name="Google Shape;474;p40"/>
          <p:cNvSpPr txBox="1"/>
          <p:nvPr/>
        </p:nvSpPr>
        <p:spPr>
          <a:xfrm>
            <a:off x="1508720" y="7375474"/>
            <a:ext cx="3129600" cy="5286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None/>
            </a:pPr>
            <a:r>
              <a:rPr lang="en-US" sz="3000">
                <a:solidFill>
                  <a:srgbClr val="2E414D"/>
                </a:solidFill>
                <a:latin typeface="Lato"/>
                <a:ea typeface="Lato"/>
                <a:cs typeface="Lato"/>
                <a:sym typeface="Lato"/>
              </a:rPr>
              <a:t>Analysis of business problem</a:t>
            </a:r>
            <a:endParaRPr>
              <a:latin typeface="Lato"/>
              <a:ea typeface="Lato"/>
              <a:cs typeface="Lato"/>
              <a:sym typeface="Lato"/>
            </a:endParaRPr>
          </a:p>
        </p:txBody>
      </p:sp>
      <p:grpSp>
        <p:nvGrpSpPr>
          <p:cNvPr id="475" name="Google Shape;475;p40"/>
          <p:cNvGrpSpPr/>
          <p:nvPr/>
        </p:nvGrpSpPr>
        <p:grpSpPr>
          <a:xfrm>
            <a:off x="8857425" y="4992564"/>
            <a:ext cx="4218525" cy="2911436"/>
            <a:chOff x="-1817728" y="0"/>
            <a:chExt cx="5624700" cy="3881915"/>
          </a:xfrm>
        </p:grpSpPr>
        <p:sp>
          <p:nvSpPr>
            <p:cNvPr id="476" name="Google Shape;476;p40"/>
            <p:cNvSpPr txBox="1"/>
            <p:nvPr/>
          </p:nvSpPr>
          <p:spPr>
            <a:xfrm>
              <a:off x="-1817728" y="3177215"/>
              <a:ext cx="5624700" cy="7047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None/>
              </a:pPr>
              <a:r>
                <a:rPr lang="en-US" sz="3000">
                  <a:solidFill>
                    <a:srgbClr val="2E414D"/>
                  </a:solidFill>
                  <a:latin typeface="Lato"/>
                  <a:ea typeface="Lato"/>
                  <a:cs typeface="Lato"/>
                  <a:sym typeface="Lato"/>
                </a:rPr>
                <a:t>Application of machine learning algorithm</a:t>
              </a:r>
              <a:endParaRPr>
                <a:latin typeface="Lato"/>
                <a:ea typeface="Lato"/>
                <a:cs typeface="Lato"/>
                <a:sym typeface="Lato"/>
              </a:endParaRPr>
            </a:p>
          </p:txBody>
        </p:sp>
        <p:pic>
          <p:nvPicPr>
            <p:cNvPr id="477" name="Google Shape;477;p40"/>
            <p:cNvPicPr preferRelativeResize="0"/>
            <p:nvPr/>
          </p:nvPicPr>
          <p:blipFill rotWithShape="1">
            <a:blip r:embed="rId3">
              <a:alphaModFix/>
            </a:blip>
            <a:srcRect b="0" l="0" r="0" t="0"/>
            <a:stretch/>
          </p:blipFill>
          <p:spPr>
            <a:xfrm>
              <a:off x="-516425" y="0"/>
              <a:ext cx="2970395" cy="2079277"/>
            </a:xfrm>
            <a:prstGeom prst="rect">
              <a:avLst/>
            </a:prstGeom>
            <a:noFill/>
            <a:ln>
              <a:noFill/>
            </a:ln>
          </p:spPr>
        </p:pic>
      </p:grpSp>
      <p:pic>
        <p:nvPicPr>
          <p:cNvPr id="478" name="Google Shape;478;p40"/>
          <p:cNvPicPr preferRelativeResize="0"/>
          <p:nvPr/>
        </p:nvPicPr>
        <p:blipFill rotWithShape="1">
          <a:blip r:embed="rId4">
            <a:alphaModFix/>
          </a:blip>
          <a:srcRect b="0" l="0" r="0" t="0"/>
          <a:stretch/>
        </p:blipFill>
        <p:spPr>
          <a:xfrm>
            <a:off x="2513886" y="5122064"/>
            <a:ext cx="1068228" cy="1559458"/>
          </a:xfrm>
          <a:prstGeom prst="rect">
            <a:avLst/>
          </a:prstGeom>
          <a:noFill/>
          <a:ln>
            <a:noFill/>
          </a:ln>
        </p:spPr>
      </p:pic>
      <p:pic>
        <p:nvPicPr>
          <p:cNvPr id="479" name="Google Shape;479;p40"/>
          <p:cNvPicPr preferRelativeResize="0"/>
          <p:nvPr/>
        </p:nvPicPr>
        <p:blipFill rotWithShape="1">
          <a:blip r:embed="rId5">
            <a:alphaModFix/>
          </a:blip>
          <a:srcRect b="0" l="0" r="0" t="0"/>
          <a:stretch/>
        </p:blipFill>
        <p:spPr>
          <a:xfrm>
            <a:off x="5951370" y="4992564"/>
            <a:ext cx="1559458" cy="1559458"/>
          </a:xfrm>
          <a:prstGeom prst="rect">
            <a:avLst/>
          </a:prstGeom>
          <a:noFill/>
          <a:ln>
            <a:noFill/>
          </a:ln>
        </p:spPr>
      </p:pic>
      <p:pic>
        <p:nvPicPr>
          <p:cNvPr id="480" name="Google Shape;480;p40"/>
          <p:cNvPicPr preferRelativeResize="0"/>
          <p:nvPr/>
        </p:nvPicPr>
        <p:blipFill rotWithShape="1">
          <a:blip r:embed="rId6">
            <a:alphaModFix/>
          </a:blip>
          <a:srcRect b="0" l="0" r="0" t="0"/>
          <a:stretch/>
        </p:blipFill>
        <p:spPr>
          <a:xfrm rot="-5400000">
            <a:off x="13863321" y="-708355"/>
            <a:ext cx="5136684" cy="4819144"/>
          </a:xfrm>
          <a:prstGeom prst="rect">
            <a:avLst/>
          </a:prstGeom>
          <a:noFill/>
          <a:ln>
            <a:noFill/>
          </a:ln>
        </p:spPr>
      </p:pic>
      <p:sp>
        <p:nvSpPr>
          <p:cNvPr id="481" name="Google Shape;481;p40"/>
          <p:cNvSpPr txBox="1"/>
          <p:nvPr/>
        </p:nvSpPr>
        <p:spPr>
          <a:xfrm>
            <a:off x="13392695" y="7146874"/>
            <a:ext cx="3129600" cy="528600"/>
          </a:xfrm>
          <a:prstGeom prst="rect">
            <a:avLst/>
          </a:prstGeom>
          <a:no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None/>
            </a:pPr>
            <a:r>
              <a:rPr lang="en-US" sz="3000">
                <a:solidFill>
                  <a:srgbClr val="2E414D"/>
                </a:solidFill>
                <a:latin typeface="Lato"/>
                <a:ea typeface="Lato"/>
                <a:cs typeface="Lato"/>
                <a:sym typeface="Lato"/>
              </a:rPr>
              <a:t>Performance on validation data: FDR 3% of 54.7%</a:t>
            </a:r>
            <a:endParaRPr>
              <a:latin typeface="Lato"/>
              <a:ea typeface="Lato"/>
              <a:cs typeface="Lato"/>
              <a:sym typeface="Lato"/>
            </a:endParaRPr>
          </a:p>
        </p:txBody>
      </p:sp>
      <p:pic>
        <p:nvPicPr>
          <p:cNvPr id="482" name="Google Shape;482;p40"/>
          <p:cNvPicPr preferRelativeResize="0"/>
          <p:nvPr/>
        </p:nvPicPr>
        <p:blipFill>
          <a:blip r:embed="rId7">
            <a:alphaModFix/>
          </a:blip>
          <a:stretch>
            <a:fillRect/>
          </a:stretch>
        </p:blipFill>
        <p:spPr>
          <a:xfrm>
            <a:off x="14163599" y="4890627"/>
            <a:ext cx="1326499" cy="163517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FEFF"/>
        </a:solidFill>
      </p:bgPr>
    </p:bg>
    <p:spTree>
      <p:nvGrpSpPr>
        <p:cNvPr id="486" name="Shape 486"/>
        <p:cNvGrpSpPr/>
        <p:nvPr/>
      </p:nvGrpSpPr>
      <p:grpSpPr>
        <a:xfrm>
          <a:off x="0" y="0"/>
          <a:ext cx="0" cy="0"/>
          <a:chOff x="0" y="0"/>
          <a:chExt cx="0" cy="0"/>
        </a:xfrm>
      </p:grpSpPr>
      <p:grpSp>
        <p:nvGrpSpPr>
          <p:cNvPr id="487" name="Google Shape;487;p41"/>
          <p:cNvGrpSpPr/>
          <p:nvPr/>
        </p:nvGrpSpPr>
        <p:grpSpPr>
          <a:xfrm>
            <a:off x="-365686" y="-496889"/>
            <a:ext cx="4885603" cy="11510066"/>
            <a:chOff x="0" y="0"/>
            <a:chExt cx="11602003" cy="27333332"/>
          </a:xfrm>
        </p:grpSpPr>
        <p:sp>
          <p:nvSpPr>
            <p:cNvPr id="488" name="Google Shape;488;p41"/>
            <p:cNvSpPr/>
            <p:nvPr/>
          </p:nvSpPr>
          <p:spPr>
            <a:xfrm>
              <a:off x="72390" y="72390"/>
              <a:ext cx="11457223" cy="27188553"/>
            </a:xfrm>
            <a:custGeom>
              <a:rect b="b" l="l" r="r" t="t"/>
              <a:pathLst>
                <a:path extrusionOk="0" h="27188554" w="11457223">
                  <a:moveTo>
                    <a:pt x="0" y="0"/>
                  </a:moveTo>
                  <a:lnTo>
                    <a:pt x="11457223" y="0"/>
                  </a:lnTo>
                  <a:lnTo>
                    <a:pt x="11457223" y="27188554"/>
                  </a:lnTo>
                  <a:lnTo>
                    <a:pt x="0" y="27188554"/>
                  </a:lnTo>
                  <a:lnTo>
                    <a:pt x="0" y="0"/>
                  </a:lnTo>
                  <a:close/>
                </a:path>
              </a:pathLst>
            </a:custGeom>
            <a:solidFill>
              <a:srgbClr val="C3EBE2"/>
            </a:solidFill>
            <a:ln>
              <a:noFill/>
            </a:ln>
          </p:spPr>
        </p:sp>
        <p:sp>
          <p:nvSpPr>
            <p:cNvPr id="489" name="Google Shape;489;p41"/>
            <p:cNvSpPr/>
            <p:nvPr/>
          </p:nvSpPr>
          <p:spPr>
            <a:xfrm>
              <a:off x="0" y="0"/>
              <a:ext cx="11602003" cy="27333332"/>
            </a:xfrm>
            <a:custGeom>
              <a:rect b="b" l="l" r="r" t="t"/>
              <a:pathLst>
                <a:path extrusionOk="0" h="27333333" w="11602003">
                  <a:moveTo>
                    <a:pt x="11457223" y="27188551"/>
                  </a:moveTo>
                  <a:lnTo>
                    <a:pt x="11602003" y="27188551"/>
                  </a:lnTo>
                  <a:lnTo>
                    <a:pt x="11602003" y="27333333"/>
                  </a:lnTo>
                  <a:lnTo>
                    <a:pt x="11457223" y="27333333"/>
                  </a:lnTo>
                  <a:lnTo>
                    <a:pt x="11457223" y="27188551"/>
                  </a:lnTo>
                  <a:close/>
                  <a:moveTo>
                    <a:pt x="0" y="144780"/>
                  </a:moveTo>
                  <a:lnTo>
                    <a:pt x="144780" y="144780"/>
                  </a:lnTo>
                  <a:lnTo>
                    <a:pt x="144780" y="27188551"/>
                  </a:lnTo>
                  <a:lnTo>
                    <a:pt x="0" y="27188551"/>
                  </a:lnTo>
                  <a:lnTo>
                    <a:pt x="0" y="144780"/>
                  </a:lnTo>
                  <a:close/>
                  <a:moveTo>
                    <a:pt x="0" y="27188551"/>
                  </a:moveTo>
                  <a:lnTo>
                    <a:pt x="144780" y="27188551"/>
                  </a:lnTo>
                  <a:lnTo>
                    <a:pt x="144780" y="27333333"/>
                  </a:lnTo>
                  <a:lnTo>
                    <a:pt x="0" y="27333333"/>
                  </a:lnTo>
                  <a:lnTo>
                    <a:pt x="0" y="27188551"/>
                  </a:lnTo>
                  <a:close/>
                  <a:moveTo>
                    <a:pt x="11457223" y="144780"/>
                  </a:moveTo>
                  <a:lnTo>
                    <a:pt x="11602003" y="144780"/>
                  </a:lnTo>
                  <a:lnTo>
                    <a:pt x="11602003" y="27188551"/>
                  </a:lnTo>
                  <a:lnTo>
                    <a:pt x="11457223" y="27188551"/>
                  </a:lnTo>
                  <a:lnTo>
                    <a:pt x="11457223" y="144780"/>
                  </a:lnTo>
                  <a:close/>
                  <a:moveTo>
                    <a:pt x="144780" y="27188551"/>
                  </a:moveTo>
                  <a:lnTo>
                    <a:pt x="11457223" y="27188551"/>
                  </a:lnTo>
                  <a:lnTo>
                    <a:pt x="11457223" y="27333333"/>
                  </a:lnTo>
                  <a:lnTo>
                    <a:pt x="144780" y="27333333"/>
                  </a:lnTo>
                  <a:lnTo>
                    <a:pt x="144780" y="27188551"/>
                  </a:lnTo>
                  <a:close/>
                  <a:moveTo>
                    <a:pt x="11457223" y="0"/>
                  </a:moveTo>
                  <a:lnTo>
                    <a:pt x="11602003" y="0"/>
                  </a:lnTo>
                  <a:lnTo>
                    <a:pt x="11602003" y="144780"/>
                  </a:lnTo>
                  <a:lnTo>
                    <a:pt x="11457223" y="144780"/>
                  </a:lnTo>
                  <a:lnTo>
                    <a:pt x="11457223" y="0"/>
                  </a:lnTo>
                  <a:close/>
                  <a:moveTo>
                    <a:pt x="0" y="0"/>
                  </a:moveTo>
                  <a:lnTo>
                    <a:pt x="144780" y="0"/>
                  </a:lnTo>
                  <a:lnTo>
                    <a:pt x="144780" y="144780"/>
                  </a:lnTo>
                  <a:lnTo>
                    <a:pt x="0" y="144780"/>
                  </a:lnTo>
                  <a:lnTo>
                    <a:pt x="0" y="0"/>
                  </a:lnTo>
                  <a:close/>
                  <a:moveTo>
                    <a:pt x="144780" y="0"/>
                  </a:moveTo>
                  <a:lnTo>
                    <a:pt x="11457223" y="0"/>
                  </a:lnTo>
                  <a:lnTo>
                    <a:pt x="11457223" y="144780"/>
                  </a:lnTo>
                  <a:lnTo>
                    <a:pt x="144780" y="144780"/>
                  </a:lnTo>
                  <a:lnTo>
                    <a:pt x="144780" y="0"/>
                  </a:lnTo>
                  <a:close/>
                </a:path>
              </a:pathLst>
            </a:custGeom>
            <a:solidFill>
              <a:srgbClr val="2E414D"/>
            </a:solidFill>
            <a:ln>
              <a:noFill/>
            </a:ln>
          </p:spPr>
        </p:sp>
      </p:grpSp>
      <p:sp>
        <p:nvSpPr>
          <p:cNvPr id="490" name="Google Shape;490;p41"/>
          <p:cNvSpPr txBox="1"/>
          <p:nvPr/>
        </p:nvSpPr>
        <p:spPr>
          <a:xfrm>
            <a:off x="6589325" y="2446650"/>
            <a:ext cx="10670100" cy="2353500"/>
          </a:xfrm>
          <a:prstGeom prst="rect">
            <a:avLst/>
          </a:prstGeom>
          <a:noFill/>
          <a:ln>
            <a:noFill/>
          </a:ln>
        </p:spPr>
        <p:txBody>
          <a:bodyPr anchorCtr="0" anchor="t" bIns="0" lIns="0" spcFirstLastPara="1" rIns="0" wrap="square" tIns="0">
            <a:noAutofit/>
          </a:bodyPr>
          <a:lstStyle/>
          <a:p>
            <a:pPr indent="0" lvl="0" marL="0" marR="0" rtl="0" algn="r">
              <a:lnSpc>
                <a:spcPct val="126004"/>
              </a:lnSpc>
              <a:spcBef>
                <a:spcPts val="0"/>
              </a:spcBef>
              <a:spcAft>
                <a:spcPts val="0"/>
              </a:spcAft>
              <a:buNone/>
            </a:pPr>
            <a:r>
              <a:rPr lang="en-US" sz="5999">
                <a:solidFill>
                  <a:srgbClr val="2E414D"/>
                </a:solidFill>
                <a:latin typeface="Constantia"/>
                <a:ea typeface="Constantia"/>
                <a:cs typeface="Constantia"/>
                <a:sym typeface="Constantia"/>
              </a:rPr>
              <a:t>Thank you for listening!</a:t>
            </a:r>
            <a:endParaRPr>
              <a:latin typeface="Constantia"/>
              <a:ea typeface="Constantia"/>
              <a:cs typeface="Constantia"/>
              <a:sym typeface="Constantia"/>
            </a:endParaRPr>
          </a:p>
        </p:txBody>
      </p:sp>
      <p:sp>
        <p:nvSpPr>
          <p:cNvPr id="491" name="Google Shape;491;p41"/>
          <p:cNvSpPr txBox="1"/>
          <p:nvPr/>
        </p:nvSpPr>
        <p:spPr>
          <a:xfrm>
            <a:off x="8376900" y="6264874"/>
            <a:ext cx="8882400" cy="2993400"/>
          </a:xfrm>
          <a:prstGeom prst="rect">
            <a:avLst/>
          </a:prstGeom>
          <a:noFill/>
          <a:ln>
            <a:noFill/>
          </a:ln>
        </p:spPr>
        <p:txBody>
          <a:bodyPr anchorCtr="0" anchor="t" bIns="0" lIns="0" spcFirstLastPara="1" rIns="0" wrap="square" tIns="0">
            <a:noAutofit/>
          </a:bodyPr>
          <a:lstStyle/>
          <a:p>
            <a:pPr indent="0" lvl="0" marL="0" marR="0" rtl="0" algn="r">
              <a:lnSpc>
                <a:spcPct val="140000"/>
              </a:lnSpc>
              <a:spcBef>
                <a:spcPts val="0"/>
              </a:spcBef>
              <a:spcAft>
                <a:spcPts val="0"/>
              </a:spcAft>
              <a:buClr>
                <a:schemeClr val="dk1"/>
              </a:buClr>
              <a:buSzPts val="1100"/>
              <a:buFont typeface="Arial"/>
              <a:buNone/>
            </a:pPr>
            <a:r>
              <a:rPr lang="en-US" sz="3300">
                <a:solidFill>
                  <a:srgbClr val="2E414D"/>
                </a:solidFill>
                <a:latin typeface="Lato"/>
                <a:ea typeface="Lato"/>
                <a:cs typeface="Lato"/>
                <a:sym typeface="Lato"/>
              </a:rPr>
              <a:t>Presentation by Group 23:</a:t>
            </a:r>
            <a:endParaRPr sz="3300">
              <a:solidFill>
                <a:srgbClr val="2E414D"/>
              </a:solidFill>
              <a:latin typeface="Lato"/>
              <a:ea typeface="Lato"/>
              <a:cs typeface="Lato"/>
              <a:sym typeface="Lato"/>
            </a:endParaRPr>
          </a:p>
          <a:p>
            <a:pPr indent="0" lvl="0" marL="0" rtl="0" algn="r">
              <a:lnSpc>
                <a:spcPct val="167957"/>
              </a:lnSpc>
              <a:spcBef>
                <a:spcPts val="0"/>
              </a:spcBef>
              <a:spcAft>
                <a:spcPts val="0"/>
              </a:spcAft>
              <a:buClr>
                <a:schemeClr val="dk1"/>
              </a:buClr>
              <a:buSzPts val="1100"/>
              <a:buFont typeface="Arial"/>
              <a:buNone/>
            </a:pPr>
            <a:r>
              <a:rPr lang="en-US" sz="2800">
                <a:solidFill>
                  <a:srgbClr val="2E414D"/>
                </a:solidFill>
                <a:latin typeface="Lato"/>
                <a:ea typeface="Lato"/>
                <a:cs typeface="Lato"/>
                <a:sym typeface="Lato"/>
              </a:rPr>
              <a:t>Aixuan (Ocean) Liu, Chao Wang, Cheng (Ivy) Shi, </a:t>
            </a:r>
            <a:endParaRPr sz="2800">
              <a:solidFill>
                <a:srgbClr val="2E414D"/>
              </a:solidFill>
              <a:latin typeface="Lato"/>
              <a:ea typeface="Lato"/>
              <a:cs typeface="Lato"/>
              <a:sym typeface="Lato"/>
            </a:endParaRPr>
          </a:p>
          <a:p>
            <a:pPr indent="0" lvl="0" marL="0" rtl="0" algn="r">
              <a:lnSpc>
                <a:spcPct val="167957"/>
              </a:lnSpc>
              <a:spcBef>
                <a:spcPts val="0"/>
              </a:spcBef>
              <a:spcAft>
                <a:spcPts val="0"/>
              </a:spcAft>
              <a:buClr>
                <a:schemeClr val="dk1"/>
              </a:buClr>
              <a:buSzPts val="1100"/>
              <a:buFont typeface="Arial"/>
              <a:buNone/>
            </a:pPr>
            <a:r>
              <a:rPr lang="en-US" sz="2800">
                <a:solidFill>
                  <a:srgbClr val="2E414D"/>
                </a:solidFill>
                <a:latin typeface="Lato"/>
                <a:ea typeface="Lato"/>
                <a:cs typeface="Lato"/>
                <a:sym typeface="Lato"/>
              </a:rPr>
              <a:t>Chengjun Liu, Minglu Chi, Shijie (Selene) Xiang</a:t>
            </a:r>
            <a:endParaRPr sz="2800">
              <a:solidFill>
                <a:srgbClr val="2E414D"/>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2800">
              <a:solidFill>
                <a:srgbClr val="2E414D"/>
              </a:solidFill>
              <a:latin typeface="Lato"/>
              <a:ea typeface="Lato"/>
              <a:cs typeface="Lato"/>
              <a:sym typeface="Lato"/>
            </a:endParaRPr>
          </a:p>
          <a:p>
            <a:pPr indent="0" lvl="0" marL="0" marR="0" rtl="0" algn="r">
              <a:lnSpc>
                <a:spcPct val="140000"/>
              </a:lnSpc>
              <a:spcBef>
                <a:spcPts val="0"/>
              </a:spcBef>
              <a:spcAft>
                <a:spcPts val="0"/>
              </a:spcAft>
              <a:buClr>
                <a:schemeClr val="dk1"/>
              </a:buClr>
              <a:buSzPts val="1100"/>
              <a:buFont typeface="Arial"/>
              <a:buNone/>
            </a:pPr>
            <a:r>
              <a:t/>
            </a:r>
            <a:endParaRPr sz="3300">
              <a:solidFill>
                <a:srgbClr val="2E414D"/>
              </a:solidFill>
              <a:latin typeface="Lato"/>
              <a:ea typeface="Lato"/>
              <a:cs typeface="Lato"/>
              <a:sym typeface="Lato"/>
            </a:endParaRPr>
          </a:p>
          <a:p>
            <a:pPr indent="0" lvl="0" marL="0" marR="0" rtl="0" algn="r">
              <a:lnSpc>
                <a:spcPct val="140000"/>
              </a:lnSpc>
              <a:spcBef>
                <a:spcPts val="0"/>
              </a:spcBef>
              <a:spcAft>
                <a:spcPts val="0"/>
              </a:spcAft>
              <a:buClr>
                <a:schemeClr val="dk1"/>
              </a:buClr>
              <a:buSzPts val="1100"/>
              <a:buFont typeface="Arial"/>
              <a:buNone/>
            </a:pPr>
            <a:r>
              <a:t/>
            </a:r>
            <a:endParaRPr sz="3300">
              <a:solidFill>
                <a:srgbClr val="2E414D"/>
              </a:solidFill>
              <a:latin typeface="Lato"/>
              <a:ea typeface="Lato"/>
              <a:cs typeface="Lato"/>
              <a:sym typeface="Lato"/>
            </a:endParaRPr>
          </a:p>
          <a:p>
            <a:pPr indent="0" lvl="0" marL="0" marR="0" rtl="0" algn="r">
              <a:lnSpc>
                <a:spcPct val="140000"/>
              </a:lnSpc>
              <a:spcBef>
                <a:spcPts val="0"/>
              </a:spcBef>
              <a:spcAft>
                <a:spcPts val="0"/>
              </a:spcAft>
              <a:buClr>
                <a:schemeClr val="dk1"/>
              </a:buClr>
              <a:buSzPts val="1100"/>
              <a:buFont typeface="Arial"/>
              <a:buNone/>
            </a:pPr>
            <a:r>
              <a:t/>
            </a:r>
            <a:endParaRPr sz="3300">
              <a:solidFill>
                <a:srgbClr val="2E414D"/>
              </a:solidFill>
              <a:latin typeface="Lato"/>
              <a:ea typeface="Lato"/>
              <a:cs typeface="Lato"/>
              <a:sym typeface="Lato"/>
            </a:endParaRPr>
          </a:p>
          <a:p>
            <a:pPr indent="0" lvl="0" marL="0" marR="0" rtl="0" algn="r">
              <a:lnSpc>
                <a:spcPct val="140000"/>
              </a:lnSpc>
              <a:spcBef>
                <a:spcPts val="0"/>
              </a:spcBef>
              <a:spcAft>
                <a:spcPts val="0"/>
              </a:spcAft>
              <a:buNone/>
            </a:pPr>
            <a:r>
              <a:t/>
            </a:r>
            <a:endParaRPr sz="3300">
              <a:solidFill>
                <a:srgbClr val="2E414D"/>
              </a:solidFill>
              <a:latin typeface="Lato"/>
              <a:ea typeface="Lato"/>
              <a:cs typeface="Lato"/>
              <a:sym typeface="Lato"/>
            </a:endParaRPr>
          </a:p>
        </p:txBody>
      </p:sp>
      <p:pic>
        <p:nvPicPr>
          <p:cNvPr id="492" name="Google Shape;492;p41"/>
          <p:cNvPicPr preferRelativeResize="0"/>
          <p:nvPr/>
        </p:nvPicPr>
        <p:blipFill>
          <a:blip r:embed="rId3">
            <a:alphaModFix/>
          </a:blip>
          <a:stretch>
            <a:fillRect/>
          </a:stretch>
        </p:blipFill>
        <p:spPr>
          <a:xfrm>
            <a:off x="-268202" y="134100"/>
            <a:ext cx="3735499" cy="3506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106" name="Shape 106"/>
        <p:cNvGrpSpPr/>
        <p:nvPr/>
      </p:nvGrpSpPr>
      <p:grpSpPr>
        <a:xfrm>
          <a:off x="0" y="0"/>
          <a:ext cx="0" cy="0"/>
          <a:chOff x="0" y="0"/>
          <a:chExt cx="0" cy="0"/>
        </a:xfrm>
      </p:grpSpPr>
      <p:grpSp>
        <p:nvGrpSpPr>
          <p:cNvPr id="107" name="Google Shape;107;p15"/>
          <p:cNvGrpSpPr/>
          <p:nvPr/>
        </p:nvGrpSpPr>
        <p:grpSpPr>
          <a:xfrm>
            <a:off x="1333475" y="1431313"/>
            <a:ext cx="14928251" cy="7827065"/>
            <a:chOff x="-10884880" y="-5584376"/>
            <a:chExt cx="21405580" cy="10436087"/>
          </a:xfrm>
        </p:grpSpPr>
        <p:sp>
          <p:nvSpPr>
            <p:cNvPr id="108" name="Google Shape;108;p15"/>
            <p:cNvSpPr txBox="1"/>
            <p:nvPr/>
          </p:nvSpPr>
          <p:spPr>
            <a:xfrm>
              <a:off x="-10884880" y="-5584376"/>
              <a:ext cx="9051600" cy="6849000"/>
            </a:xfrm>
            <a:prstGeom prst="rect">
              <a:avLst/>
            </a:prstGeom>
            <a:noFill/>
            <a:ln>
              <a:noFill/>
            </a:ln>
          </p:spPr>
          <p:txBody>
            <a:bodyPr anchorCtr="0" anchor="t" bIns="0" lIns="0" spcFirstLastPara="1" rIns="0" wrap="square" tIns="0">
              <a:noAutofit/>
            </a:bodyPr>
            <a:lstStyle/>
            <a:p>
              <a:pPr indent="0" lvl="0" marL="0" marR="0" rtl="0" algn="l">
                <a:lnSpc>
                  <a:spcPct val="111000"/>
                </a:lnSpc>
                <a:spcBef>
                  <a:spcPts val="0"/>
                </a:spcBef>
                <a:spcAft>
                  <a:spcPts val="0"/>
                </a:spcAft>
                <a:buNone/>
              </a:pPr>
              <a:r>
                <a:rPr lang="en-US" sz="4800">
                  <a:solidFill>
                    <a:srgbClr val="2E414D"/>
                  </a:solidFill>
                  <a:latin typeface="Constantia"/>
                  <a:ea typeface="Constantia"/>
                  <a:cs typeface="Constantia"/>
                  <a:sym typeface="Constantia"/>
                </a:rPr>
                <a:t>Part 1 -</a:t>
              </a:r>
              <a:endParaRPr sz="48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Executive</a:t>
              </a:r>
              <a:endParaRPr sz="75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Summary</a:t>
              </a:r>
              <a:endParaRPr sz="7500">
                <a:solidFill>
                  <a:srgbClr val="2E414D"/>
                </a:solidFill>
                <a:latin typeface="Constantia"/>
                <a:ea typeface="Constantia"/>
                <a:cs typeface="Constantia"/>
                <a:sym typeface="Constantia"/>
              </a:endParaRPr>
            </a:p>
          </p:txBody>
        </p:sp>
        <p:sp>
          <p:nvSpPr>
            <p:cNvPr id="109" name="Google Shape;109;p15"/>
            <p:cNvSpPr txBox="1"/>
            <p:nvPr/>
          </p:nvSpPr>
          <p:spPr>
            <a:xfrm>
              <a:off x="0" y="3384710"/>
              <a:ext cx="10520700" cy="1467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None/>
              </a:pPr>
              <a:r>
                <a:t/>
              </a:r>
              <a:endParaRPr/>
            </a:p>
          </p:txBody>
        </p:sp>
      </p:grpSp>
      <p:pic>
        <p:nvPicPr>
          <p:cNvPr id="110" name="Google Shape;110;p15"/>
          <p:cNvPicPr preferRelativeResize="0"/>
          <p:nvPr/>
        </p:nvPicPr>
        <p:blipFill rotWithShape="1">
          <a:blip r:embed="rId3">
            <a:alphaModFix/>
          </a:blip>
          <a:srcRect b="0" l="0" r="0" t="0"/>
          <a:stretch/>
        </p:blipFill>
        <p:spPr>
          <a:xfrm rot="-5400000">
            <a:off x="13863321" y="-708355"/>
            <a:ext cx="5136684" cy="48191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114" name="Shape 114"/>
        <p:cNvGrpSpPr/>
        <p:nvPr/>
      </p:nvGrpSpPr>
      <p:grpSpPr>
        <a:xfrm>
          <a:off x="0" y="0"/>
          <a:ext cx="0" cy="0"/>
          <a:chOff x="0" y="0"/>
          <a:chExt cx="0" cy="0"/>
        </a:xfrm>
      </p:grpSpPr>
      <p:sp>
        <p:nvSpPr>
          <p:cNvPr id="115" name="Google Shape;115;p16"/>
          <p:cNvSpPr txBox="1"/>
          <p:nvPr/>
        </p:nvSpPr>
        <p:spPr>
          <a:xfrm>
            <a:off x="1028700" y="1281600"/>
            <a:ext cx="14245800" cy="2147400"/>
          </a:xfrm>
          <a:prstGeom prst="rect">
            <a:avLst/>
          </a:prstGeom>
          <a:noFill/>
          <a:ln>
            <a:noFill/>
          </a:ln>
        </p:spPr>
        <p:txBody>
          <a:bodyPr anchorCtr="0" anchor="t" bIns="0" lIns="0" spcFirstLastPara="1" rIns="0" wrap="square" tIns="0">
            <a:noAutofit/>
          </a:bodyPr>
          <a:lstStyle/>
          <a:p>
            <a:pPr indent="0" lvl="0" marL="0" marR="0" rtl="0" algn="l">
              <a:lnSpc>
                <a:spcPct val="111000"/>
              </a:lnSpc>
              <a:spcBef>
                <a:spcPts val="0"/>
              </a:spcBef>
              <a:spcAft>
                <a:spcPts val="0"/>
              </a:spcAft>
              <a:buNone/>
            </a:pPr>
            <a:r>
              <a:rPr lang="en-US" sz="3600">
                <a:solidFill>
                  <a:srgbClr val="2E414D"/>
                </a:solidFill>
                <a:latin typeface="Constantia"/>
                <a:ea typeface="Constantia"/>
                <a:cs typeface="Constantia"/>
                <a:sym typeface="Constantia"/>
              </a:rPr>
              <a:t>Business Problem:</a:t>
            </a:r>
            <a:endParaRPr sz="36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rPr lang="en-US" sz="6500">
                <a:solidFill>
                  <a:srgbClr val="2E414D"/>
                </a:solidFill>
                <a:latin typeface="Constantia"/>
                <a:ea typeface="Constantia"/>
                <a:cs typeface="Constantia"/>
                <a:sym typeface="Constantia"/>
              </a:rPr>
              <a:t>Detect fraud credit card transaction</a:t>
            </a:r>
            <a:endParaRPr sz="65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rPr lang="en-US" sz="6500">
                <a:solidFill>
                  <a:srgbClr val="2E414D"/>
                </a:solidFill>
                <a:latin typeface="Constantia"/>
                <a:ea typeface="Constantia"/>
                <a:cs typeface="Constantia"/>
                <a:sym typeface="Constantia"/>
              </a:rPr>
              <a:t>in real-time</a:t>
            </a:r>
            <a:endParaRPr sz="6500">
              <a:solidFill>
                <a:srgbClr val="2E414D"/>
              </a:solidFill>
              <a:latin typeface="Constantia"/>
              <a:ea typeface="Constantia"/>
              <a:cs typeface="Constantia"/>
              <a:sym typeface="Constantia"/>
            </a:endParaRPr>
          </a:p>
        </p:txBody>
      </p:sp>
      <p:grpSp>
        <p:nvGrpSpPr>
          <p:cNvPr id="116" name="Google Shape;116;p16"/>
          <p:cNvGrpSpPr/>
          <p:nvPr/>
        </p:nvGrpSpPr>
        <p:grpSpPr>
          <a:xfrm>
            <a:off x="-652921" y="4673398"/>
            <a:ext cx="19592800" cy="5785878"/>
            <a:chOff x="0" y="0"/>
            <a:chExt cx="46527665" cy="13739915"/>
          </a:xfrm>
        </p:grpSpPr>
        <p:sp>
          <p:nvSpPr>
            <p:cNvPr id="117" name="Google Shape;117;p16"/>
            <p:cNvSpPr/>
            <p:nvPr/>
          </p:nvSpPr>
          <p:spPr>
            <a:xfrm>
              <a:off x="72390" y="72390"/>
              <a:ext cx="46382886" cy="13595134"/>
            </a:xfrm>
            <a:custGeom>
              <a:rect b="b" l="l" r="r" t="t"/>
              <a:pathLst>
                <a:path extrusionOk="0" h="13595134" w="46382886">
                  <a:moveTo>
                    <a:pt x="0" y="0"/>
                  </a:moveTo>
                  <a:lnTo>
                    <a:pt x="46382886" y="0"/>
                  </a:lnTo>
                  <a:lnTo>
                    <a:pt x="46382886" y="13595134"/>
                  </a:lnTo>
                  <a:lnTo>
                    <a:pt x="0" y="13595134"/>
                  </a:lnTo>
                  <a:lnTo>
                    <a:pt x="0" y="0"/>
                  </a:lnTo>
                  <a:close/>
                </a:path>
              </a:pathLst>
            </a:custGeom>
            <a:solidFill>
              <a:srgbClr val="FAFEFF"/>
            </a:solidFill>
            <a:ln>
              <a:noFill/>
            </a:ln>
          </p:spPr>
        </p:sp>
        <p:sp>
          <p:nvSpPr>
            <p:cNvPr id="118" name="Google Shape;118;p16"/>
            <p:cNvSpPr/>
            <p:nvPr/>
          </p:nvSpPr>
          <p:spPr>
            <a:xfrm>
              <a:off x="0" y="0"/>
              <a:ext cx="46527665" cy="13739915"/>
            </a:xfrm>
            <a:custGeom>
              <a:rect b="b" l="l" r="r" t="t"/>
              <a:pathLst>
                <a:path extrusionOk="0" h="13739915" w="46527665">
                  <a:moveTo>
                    <a:pt x="46382887" y="13595135"/>
                  </a:moveTo>
                  <a:lnTo>
                    <a:pt x="46527665" y="13595135"/>
                  </a:lnTo>
                  <a:lnTo>
                    <a:pt x="46527665" y="13739915"/>
                  </a:lnTo>
                  <a:lnTo>
                    <a:pt x="46382887" y="13739915"/>
                  </a:lnTo>
                  <a:lnTo>
                    <a:pt x="46382887" y="13595135"/>
                  </a:lnTo>
                  <a:close/>
                  <a:moveTo>
                    <a:pt x="0" y="144780"/>
                  </a:moveTo>
                  <a:lnTo>
                    <a:pt x="144780" y="144780"/>
                  </a:lnTo>
                  <a:lnTo>
                    <a:pt x="144780" y="13595135"/>
                  </a:lnTo>
                  <a:lnTo>
                    <a:pt x="0" y="13595135"/>
                  </a:lnTo>
                  <a:lnTo>
                    <a:pt x="0" y="144780"/>
                  </a:lnTo>
                  <a:close/>
                  <a:moveTo>
                    <a:pt x="0" y="13595135"/>
                  </a:moveTo>
                  <a:lnTo>
                    <a:pt x="144780" y="13595135"/>
                  </a:lnTo>
                  <a:lnTo>
                    <a:pt x="144780" y="13739915"/>
                  </a:lnTo>
                  <a:lnTo>
                    <a:pt x="0" y="13739915"/>
                  </a:lnTo>
                  <a:lnTo>
                    <a:pt x="0" y="13595135"/>
                  </a:lnTo>
                  <a:close/>
                  <a:moveTo>
                    <a:pt x="46382887" y="144780"/>
                  </a:moveTo>
                  <a:lnTo>
                    <a:pt x="46527665" y="144780"/>
                  </a:lnTo>
                  <a:lnTo>
                    <a:pt x="46527665" y="13595135"/>
                  </a:lnTo>
                  <a:lnTo>
                    <a:pt x="46382887" y="13595135"/>
                  </a:lnTo>
                  <a:lnTo>
                    <a:pt x="46382887" y="144780"/>
                  </a:lnTo>
                  <a:close/>
                  <a:moveTo>
                    <a:pt x="144780" y="13595135"/>
                  </a:moveTo>
                  <a:lnTo>
                    <a:pt x="46382887" y="13595135"/>
                  </a:lnTo>
                  <a:lnTo>
                    <a:pt x="46382887" y="13739915"/>
                  </a:lnTo>
                  <a:lnTo>
                    <a:pt x="144780" y="13739915"/>
                  </a:lnTo>
                  <a:lnTo>
                    <a:pt x="144780" y="13595135"/>
                  </a:lnTo>
                  <a:close/>
                  <a:moveTo>
                    <a:pt x="46382887" y="0"/>
                  </a:moveTo>
                  <a:lnTo>
                    <a:pt x="46527665" y="0"/>
                  </a:lnTo>
                  <a:lnTo>
                    <a:pt x="46527665" y="144780"/>
                  </a:lnTo>
                  <a:lnTo>
                    <a:pt x="46382887" y="144780"/>
                  </a:lnTo>
                  <a:lnTo>
                    <a:pt x="46382887" y="0"/>
                  </a:lnTo>
                  <a:close/>
                  <a:moveTo>
                    <a:pt x="0" y="0"/>
                  </a:moveTo>
                  <a:lnTo>
                    <a:pt x="144780" y="0"/>
                  </a:lnTo>
                  <a:lnTo>
                    <a:pt x="144780" y="144780"/>
                  </a:lnTo>
                  <a:lnTo>
                    <a:pt x="0" y="144780"/>
                  </a:lnTo>
                  <a:lnTo>
                    <a:pt x="0" y="0"/>
                  </a:lnTo>
                  <a:close/>
                  <a:moveTo>
                    <a:pt x="144780" y="0"/>
                  </a:moveTo>
                  <a:lnTo>
                    <a:pt x="46382887" y="0"/>
                  </a:lnTo>
                  <a:lnTo>
                    <a:pt x="46382887" y="144780"/>
                  </a:lnTo>
                  <a:lnTo>
                    <a:pt x="144780" y="144780"/>
                  </a:lnTo>
                  <a:lnTo>
                    <a:pt x="144780" y="0"/>
                  </a:lnTo>
                  <a:close/>
                </a:path>
              </a:pathLst>
            </a:custGeom>
            <a:solidFill>
              <a:srgbClr val="2E414D"/>
            </a:solidFill>
            <a:ln>
              <a:noFill/>
            </a:ln>
          </p:spPr>
        </p:sp>
      </p:grpSp>
      <p:pic>
        <p:nvPicPr>
          <p:cNvPr id="119" name="Google Shape;119;p16"/>
          <p:cNvPicPr preferRelativeResize="0"/>
          <p:nvPr/>
        </p:nvPicPr>
        <p:blipFill rotWithShape="1">
          <a:blip r:embed="rId3">
            <a:alphaModFix/>
          </a:blip>
          <a:srcRect b="0" l="0" r="0" t="0"/>
          <a:stretch/>
        </p:blipFill>
        <p:spPr>
          <a:xfrm rot="-2700000">
            <a:off x="14775976" y="-558569"/>
            <a:ext cx="5136685" cy="4819144"/>
          </a:xfrm>
          <a:prstGeom prst="rect">
            <a:avLst/>
          </a:prstGeom>
          <a:noFill/>
          <a:ln>
            <a:noFill/>
          </a:ln>
        </p:spPr>
      </p:pic>
      <p:grpSp>
        <p:nvGrpSpPr>
          <p:cNvPr id="120" name="Google Shape;120;p16"/>
          <p:cNvGrpSpPr/>
          <p:nvPr/>
        </p:nvGrpSpPr>
        <p:grpSpPr>
          <a:xfrm>
            <a:off x="1028700" y="6117855"/>
            <a:ext cx="4574925" cy="2573774"/>
            <a:chOff x="0" y="-66675"/>
            <a:chExt cx="6099900" cy="3431698"/>
          </a:xfrm>
        </p:grpSpPr>
        <p:sp>
          <p:nvSpPr>
            <p:cNvPr id="121" name="Google Shape;121;p16"/>
            <p:cNvSpPr txBox="1"/>
            <p:nvPr/>
          </p:nvSpPr>
          <p:spPr>
            <a:xfrm>
              <a:off x="0" y="-66675"/>
              <a:ext cx="60999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3300">
                  <a:solidFill>
                    <a:srgbClr val="2E414D"/>
                  </a:solidFill>
                  <a:latin typeface="Lato"/>
                  <a:ea typeface="Lato"/>
                  <a:cs typeface="Lato"/>
                  <a:sym typeface="Lato"/>
                </a:rPr>
                <a:t>Data</a:t>
              </a:r>
              <a:endParaRPr b="1">
                <a:latin typeface="Lato"/>
                <a:ea typeface="Lato"/>
                <a:cs typeface="Lato"/>
                <a:sym typeface="Lato"/>
              </a:endParaRPr>
            </a:p>
          </p:txBody>
        </p:sp>
        <p:sp>
          <p:nvSpPr>
            <p:cNvPr id="122" name="Google Shape;122;p16"/>
            <p:cNvSpPr txBox="1"/>
            <p:nvPr/>
          </p:nvSpPr>
          <p:spPr>
            <a:xfrm>
              <a:off x="0" y="1136023"/>
              <a:ext cx="6099900" cy="2229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lang="en-US" sz="3000">
                  <a:latin typeface="Lato"/>
                  <a:ea typeface="Lato"/>
                  <a:cs typeface="Lato"/>
                  <a:sym typeface="Lato"/>
                </a:rPr>
                <a:t>Credit card transaction of a  </a:t>
              </a:r>
              <a:r>
                <a:rPr lang="en-US" sz="3000">
                  <a:latin typeface="Lato"/>
                  <a:ea typeface="Lato"/>
                  <a:cs typeface="Lato"/>
                  <a:sym typeface="Lato"/>
                </a:rPr>
                <a:t>Tennessee government agency</a:t>
              </a:r>
              <a:r>
                <a:rPr lang="en-US" sz="3000">
                  <a:latin typeface="Lato"/>
                  <a:ea typeface="Lato"/>
                  <a:cs typeface="Lato"/>
                  <a:sym typeface="Lato"/>
                </a:rPr>
                <a:t> in 2010</a:t>
              </a:r>
              <a:endParaRPr sz="3000">
                <a:latin typeface="Lato"/>
                <a:ea typeface="Lato"/>
                <a:cs typeface="Lato"/>
                <a:sym typeface="Lato"/>
              </a:endParaRPr>
            </a:p>
          </p:txBody>
        </p:sp>
      </p:grpSp>
      <p:grpSp>
        <p:nvGrpSpPr>
          <p:cNvPr id="123" name="Google Shape;123;p16"/>
          <p:cNvGrpSpPr/>
          <p:nvPr/>
        </p:nvGrpSpPr>
        <p:grpSpPr>
          <a:xfrm>
            <a:off x="6856574" y="6117855"/>
            <a:ext cx="4574925" cy="2573774"/>
            <a:chOff x="0" y="-66675"/>
            <a:chExt cx="6099900" cy="3431698"/>
          </a:xfrm>
        </p:grpSpPr>
        <p:sp>
          <p:nvSpPr>
            <p:cNvPr id="124" name="Google Shape;124;p16"/>
            <p:cNvSpPr txBox="1"/>
            <p:nvPr/>
          </p:nvSpPr>
          <p:spPr>
            <a:xfrm>
              <a:off x="0" y="-66675"/>
              <a:ext cx="60999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3300">
                  <a:solidFill>
                    <a:srgbClr val="2E414D"/>
                  </a:solidFill>
                  <a:latin typeface="Lato"/>
                  <a:ea typeface="Lato"/>
                  <a:cs typeface="Lato"/>
                  <a:sym typeface="Lato"/>
                </a:rPr>
                <a:t>Our Goal</a:t>
              </a:r>
              <a:endParaRPr b="1">
                <a:latin typeface="Lato"/>
                <a:ea typeface="Lato"/>
                <a:cs typeface="Lato"/>
                <a:sym typeface="Lato"/>
              </a:endParaRPr>
            </a:p>
          </p:txBody>
        </p:sp>
        <p:sp>
          <p:nvSpPr>
            <p:cNvPr id="125" name="Google Shape;125;p16"/>
            <p:cNvSpPr txBox="1"/>
            <p:nvPr/>
          </p:nvSpPr>
          <p:spPr>
            <a:xfrm>
              <a:off x="0" y="1136023"/>
              <a:ext cx="6099900" cy="2229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lang="en-US" sz="3000">
                  <a:solidFill>
                    <a:srgbClr val="2E414D"/>
                  </a:solidFill>
                  <a:latin typeface="Lato"/>
                  <a:ea typeface="Lato"/>
                  <a:cs typeface="Lato"/>
                  <a:sym typeface="Lato"/>
                </a:rPr>
                <a:t>Build a supervised machine learning model to identify fraud in real-time</a:t>
              </a:r>
              <a:endParaRPr>
                <a:latin typeface="Lato"/>
                <a:ea typeface="Lato"/>
                <a:cs typeface="Lato"/>
                <a:sym typeface="Lato"/>
              </a:endParaRPr>
            </a:p>
          </p:txBody>
        </p:sp>
      </p:grpSp>
      <p:grpSp>
        <p:nvGrpSpPr>
          <p:cNvPr id="126" name="Google Shape;126;p16"/>
          <p:cNvGrpSpPr/>
          <p:nvPr/>
        </p:nvGrpSpPr>
        <p:grpSpPr>
          <a:xfrm>
            <a:off x="12684449" y="6117855"/>
            <a:ext cx="5239801" cy="2573770"/>
            <a:chOff x="0" y="-66675"/>
            <a:chExt cx="6986401" cy="3431694"/>
          </a:xfrm>
        </p:grpSpPr>
        <p:sp>
          <p:nvSpPr>
            <p:cNvPr id="127" name="Google Shape;127;p16"/>
            <p:cNvSpPr txBox="1"/>
            <p:nvPr/>
          </p:nvSpPr>
          <p:spPr>
            <a:xfrm>
              <a:off x="0" y="-66675"/>
              <a:ext cx="60999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3300">
                  <a:solidFill>
                    <a:srgbClr val="2E414D"/>
                  </a:solidFill>
                  <a:latin typeface="Lato"/>
                  <a:ea typeface="Lato"/>
                  <a:cs typeface="Lato"/>
                  <a:sym typeface="Lato"/>
                </a:rPr>
                <a:t>Our Result</a:t>
              </a:r>
              <a:endParaRPr b="1">
                <a:latin typeface="Lato"/>
                <a:ea typeface="Lato"/>
                <a:cs typeface="Lato"/>
                <a:sym typeface="Lato"/>
              </a:endParaRPr>
            </a:p>
          </p:txBody>
        </p:sp>
        <p:sp>
          <p:nvSpPr>
            <p:cNvPr id="128" name="Google Shape;128;p16"/>
            <p:cNvSpPr txBox="1"/>
            <p:nvPr/>
          </p:nvSpPr>
          <p:spPr>
            <a:xfrm>
              <a:off x="1" y="1136019"/>
              <a:ext cx="6986400" cy="22290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lang="en-US" sz="3000">
                  <a:solidFill>
                    <a:srgbClr val="2E414D"/>
                  </a:solidFill>
                  <a:latin typeface="Lato"/>
                  <a:ea typeface="Lato"/>
                  <a:cs typeface="Lato"/>
                  <a:sym typeface="Lato"/>
                </a:rPr>
                <a:t>A model based on the Neural Network algorithm, 54.7% fraud detection rate (FDR) at 3% on validation data</a:t>
              </a:r>
              <a:endParaRPr>
                <a:solidFill>
                  <a:srgbClr val="2E414D"/>
                </a:solidFill>
                <a:latin typeface="Lato"/>
                <a:ea typeface="Lato"/>
                <a:cs typeface="Lato"/>
                <a:sym typeface="La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132" name="Shape 132"/>
        <p:cNvGrpSpPr/>
        <p:nvPr/>
      </p:nvGrpSpPr>
      <p:grpSpPr>
        <a:xfrm>
          <a:off x="0" y="0"/>
          <a:ext cx="0" cy="0"/>
          <a:chOff x="0" y="0"/>
          <a:chExt cx="0" cy="0"/>
        </a:xfrm>
      </p:grpSpPr>
      <p:grpSp>
        <p:nvGrpSpPr>
          <p:cNvPr id="133" name="Google Shape;133;p17"/>
          <p:cNvGrpSpPr/>
          <p:nvPr/>
        </p:nvGrpSpPr>
        <p:grpSpPr>
          <a:xfrm>
            <a:off x="1333475" y="1431313"/>
            <a:ext cx="14928251" cy="7827065"/>
            <a:chOff x="-10884880" y="-5584376"/>
            <a:chExt cx="21405580" cy="10436087"/>
          </a:xfrm>
        </p:grpSpPr>
        <p:sp>
          <p:nvSpPr>
            <p:cNvPr id="134" name="Google Shape;134;p17"/>
            <p:cNvSpPr txBox="1"/>
            <p:nvPr/>
          </p:nvSpPr>
          <p:spPr>
            <a:xfrm>
              <a:off x="-10884880" y="-5584376"/>
              <a:ext cx="9051600" cy="6849000"/>
            </a:xfrm>
            <a:prstGeom prst="rect">
              <a:avLst/>
            </a:prstGeom>
            <a:noFill/>
            <a:ln>
              <a:noFill/>
            </a:ln>
          </p:spPr>
          <p:txBody>
            <a:bodyPr anchorCtr="0" anchor="t" bIns="0" lIns="0" spcFirstLastPara="1" rIns="0" wrap="square" tIns="0">
              <a:noAutofit/>
            </a:bodyPr>
            <a:lstStyle/>
            <a:p>
              <a:pPr indent="0" lvl="0" marL="0" marR="0" rtl="0" algn="l">
                <a:lnSpc>
                  <a:spcPct val="111000"/>
                </a:lnSpc>
                <a:spcBef>
                  <a:spcPts val="0"/>
                </a:spcBef>
                <a:spcAft>
                  <a:spcPts val="0"/>
                </a:spcAft>
                <a:buNone/>
              </a:pPr>
              <a:r>
                <a:rPr lang="en-US" sz="4800">
                  <a:solidFill>
                    <a:srgbClr val="2E414D"/>
                  </a:solidFill>
                  <a:latin typeface="Constantia"/>
                  <a:ea typeface="Constantia"/>
                  <a:cs typeface="Constantia"/>
                  <a:sym typeface="Constantia"/>
                </a:rPr>
                <a:t>Part 2 -</a:t>
              </a:r>
              <a:endParaRPr sz="48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Data Quality &amp; </a:t>
              </a:r>
              <a:endParaRPr sz="75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Data Cleaning</a:t>
              </a:r>
              <a:endParaRPr sz="7500">
                <a:solidFill>
                  <a:srgbClr val="2E414D"/>
                </a:solidFill>
                <a:latin typeface="Constantia"/>
                <a:ea typeface="Constantia"/>
                <a:cs typeface="Constantia"/>
                <a:sym typeface="Constantia"/>
              </a:endParaRPr>
            </a:p>
          </p:txBody>
        </p:sp>
        <p:sp>
          <p:nvSpPr>
            <p:cNvPr id="135" name="Google Shape;135;p17"/>
            <p:cNvSpPr txBox="1"/>
            <p:nvPr/>
          </p:nvSpPr>
          <p:spPr>
            <a:xfrm>
              <a:off x="0" y="3384710"/>
              <a:ext cx="10520700" cy="1467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None/>
              </a:pPr>
              <a:r>
                <a:t/>
              </a:r>
              <a:endParaRPr/>
            </a:p>
          </p:txBody>
        </p:sp>
      </p:grpSp>
      <p:pic>
        <p:nvPicPr>
          <p:cNvPr id="136" name="Google Shape;136;p17"/>
          <p:cNvPicPr preferRelativeResize="0"/>
          <p:nvPr/>
        </p:nvPicPr>
        <p:blipFill rotWithShape="1">
          <a:blip r:embed="rId3">
            <a:alphaModFix/>
          </a:blip>
          <a:srcRect b="0" l="0" r="0" t="0"/>
          <a:stretch/>
        </p:blipFill>
        <p:spPr>
          <a:xfrm rot="-5400000">
            <a:off x="13863321" y="-708355"/>
            <a:ext cx="5136684" cy="48191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140" name="Shape 140"/>
        <p:cNvGrpSpPr/>
        <p:nvPr/>
      </p:nvGrpSpPr>
      <p:grpSpPr>
        <a:xfrm>
          <a:off x="0" y="0"/>
          <a:ext cx="0" cy="0"/>
          <a:chOff x="0" y="0"/>
          <a:chExt cx="0" cy="0"/>
        </a:xfrm>
      </p:grpSpPr>
      <p:pic>
        <p:nvPicPr>
          <p:cNvPr id="141" name="Google Shape;141;p18"/>
          <p:cNvPicPr preferRelativeResize="0"/>
          <p:nvPr/>
        </p:nvPicPr>
        <p:blipFill rotWithShape="1">
          <a:blip r:embed="rId3">
            <a:alphaModFix/>
          </a:blip>
          <a:srcRect b="0" l="0" r="0" t="0"/>
          <a:stretch/>
        </p:blipFill>
        <p:spPr>
          <a:xfrm rot="10800000">
            <a:off x="-211469" y="-1380872"/>
            <a:ext cx="5136684" cy="4819144"/>
          </a:xfrm>
          <a:prstGeom prst="rect">
            <a:avLst/>
          </a:prstGeom>
          <a:noFill/>
          <a:ln>
            <a:noFill/>
          </a:ln>
        </p:spPr>
      </p:pic>
      <p:sp>
        <p:nvSpPr>
          <p:cNvPr id="142" name="Google Shape;142;p18"/>
          <p:cNvSpPr txBox="1"/>
          <p:nvPr/>
        </p:nvSpPr>
        <p:spPr>
          <a:xfrm>
            <a:off x="640775" y="5512525"/>
            <a:ext cx="5316600" cy="22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7200">
                <a:latin typeface="Constantia"/>
                <a:ea typeface="Constantia"/>
                <a:cs typeface="Constantia"/>
                <a:sym typeface="Constantia"/>
              </a:rPr>
              <a:t>Data Quality</a:t>
            </a:r>
            <a:endParaRPr sz="7200">
              <a:latin typeface="Constantia"/>
              <a:ea typeface="Constantia"/>
              <a:cs typeface="Constantia"/>
              <a:sym typeface="Constantia"/>
            </a:endParaRPr>
          </a:p>
        </p:txBody>
      </p:sp>
      <p:grpSp>
        <p:nvGrpSpPr>
          <p:cNvPr id="143" name="Google Shape;143;p18"/>
          <p:cNvGrpSpPr/>
          <p:nvPr/>
        </p:nvGrpSpPr>
        <p:grpSpPr>
          <a:xfrm>
            <a:off x="6350976" y="1840149"/>
            <a:ext cx="10893167" cy="6883636"/>
            <a:chOff x="6350976" y="470474"/>
            <a:chExt cx="10893167" cy="6883636"/>
          </a:xfrm>
        </p:grpSpPr>
        <p:grpSp>
          <p:nvGrpSpPr>
            <p:cNvPr id="144" name="Google Shape;144;p18"/>
            <p:cNvGrpSpPr/>
            <p:nvPr/>
          </p:nvGrpSpPr>
          <p:grpSpPr>
            <a:xfrm>
              <a:off x="6350976" y="470474"/>
              <a:ext cx="10893167" cy="6883636"/>
              <a:chOff x="0" y="0"/>
              <a:chExt cx="25868362" cy="8894736"/>
            </a:xfrm>
          </p:grpSpPr>
          <p:sp>
            <p:nvSpPr>
              <p:cNvPr id="145" name="Google Shape;145;p18"/>
              <p:cNvSpPr/>
              <p:nvPr/>
            </p:nvSpPr>
            <p:spPr>
              <a:xfrm>
                <a:off x="72390" y="72390"/>
                <a:ext cx="25723583" cy="8749956"/>
              </a:xfrm>
              <a:custGeom>
                <a:rect b="b" l="l" r="r" t="t"/>
                <a:pathLst>
                  <a:path extrusionOk="0" h="8749956" w="25723583">
                    <a:moveTo>
                      <a:pt x="0" y="0"/>
                    </a:moveTo>
                    <a:lnTo>
                      <a:pt x="25723583" y="0"/>
                    </a:lnTo>
                    <a:lnTo>
                      <a:pt x="25723583" y="8749956"/>
                    </a:lnTo>
                    <a:lnTo>
                      <a:pt x="0" y="8749956"/>
                    </a:lnTo>
                    <a:lnTo>
                      <a:pt x="0" y="0"/>
                    </a:lnTo>
                    <a:close/>
                  </a:path>
                </a:pathLst>
              </a:custGeom>
              <a:solidFill>
                <a:srgbClr val="FAFEFF"/>
              </a:solidFill>
              <a:ln>
                <a:noFill/>
              </a:ln>
            </p:spPr>
          </p:sp>
          <p:sp>
            <p:nvSpPr>
              <p:cNvPr id="146" name="Google Shape;146;p18"/>
              <p:cNvSpPr/>
              <p:nvPr/>
            </p:nvSpPr>
            <p:spPr>
              <a:xfrm>
                <a:off x="0" y="0"/>
                <a:ext cx="25868362" cy="8894736"/>
              </a:xfrm>
              <a:custGeom>
                <a:rect b="b" l="l" r="r" t="t"/>
                <a:pathLst>
                  <a:path extrusionOk="0" h="8894736" w="25868362">
                    <a:moveTo>
                      <a:pt x="25723582" y="8749956"/>
                    </a:moveTo>
                    <a:lnTo>
                      <a:pt x="25868362" y="8749956"/>
                    </a:lnTo>
                    <a:lnTo>
                      <a:pt x="25868362" y="8894736"/>
                    </a:lnTo>
                    <a:lnTo>
                      <a:pt x="25723582" y="8894736"/>
                    </a:lnTo>
                    <a:lnTo>
                      <a:pt x="25723582" y="8749956"/>
                    </a:lnTo>
                    <a:close/>
                    <a:moveTo>
                      <a:pt x="0" y="144780"/>
                    </a:moveTo>
                    <a:lnTo>
                      <a:pt x="144780" y="144780"/>
                    </a:lnTo>
                    <a:lnTo>
                      <a:pt x="144780" y="8749956"/>
                    </a:lnTo>
                    <a:lnTo>
                      <a:pt x="0" y="8749956"/>
                    </a:lnTo>
                    <a:lnTo>
                      <a:pt x="0" y="144780"/>
                    </a:lnTo>
                    <a:close/>
                    <a:moveTo>
                      <a:pt x="0" y="8749956"/>
                    </a:moveTo>
                    <a:lnTo>
                      <a:pt x="144780" y="8749956"/>
                    </a:lnTo>
                    <a:lnTo>
                      <a:pt x="144780" y="8894736"/>
                    </a:lnTo>
                    <a:lnTo>
                      <a:pt x="0" y="8894736"/>
                    </a:lnTo>
                    <a:lnTo>
                      <a:pt x="0" y="8749956"/>
                    </a:lnTo>
                    <a:close/>
                    <a:moveTo>
                      <a:pt x="25723582" y="144780"/>
                    </a:moveTo>
                    <a:lnTo>
                      <a:pt x="25868362" y="144780"/>
                    </a:lnTo>
                    <a:lnTo>
                      <a:pt x="25868362" y="8749956"/>
                    </a:lnTo>
                    <a:lnTo>
                      <a:pt x="25723582" y="8749956"/>
                    </a:lnTo>
                    <a:lnTo>
                      <a:pt x="25723582" y="144780"/>
                    </a:lnTo>
                    <a:close/>
                    <a:moveTo>
                      <a:pt x="144780" y="8749956"/>
                    </a:moveTo>
                    <a:lnTo>
                      <a:pt x="25723582" y="8749956"/>
                    </a:lnTo>
                    <a:lnTo>
                      <a:pt x="25723582" y="8894736"/>
                    </a:lnTo>
                    <a:lnTo>
                      <a:pt x="144780" y="8894736"/>
                    </a:lnTo>
                    <a:lnTo>
                      <a:pt x="144780" y="8749956"/>
                    </a:lnTo>
                    <a:close/>
                    <a:moveTo>
                      <a:pt x="25723582" y="0"/>
                    </a:moveTo>
                    <a:lnTo>
                      <a:pt x="25868362" y="0"/>
                    </a:lnTo>
                    <a:lnTo>
                      <a:pt x="25868362" y="144780"/>
                    </a:lnTo>
                    <a:lnTo>
                      <a:pt x="25723582" y="144780"/>
                    </a:lnTo>
                    <a:lnTo>
                      <a:pt x="25723582" y="0"/>
                    </a:lnTo>
                    <a:close/>
                    <a:moveTo>
                      <a:pt x="0" y="0"/>
                    </a:moveTo>
                    <a:lnTo>
                      <a:pt x="144780" y="0"/>
                    </a:lnTo>
                    <a:lnTo>
                      <a:pt x="144780" y="144780"/>
                    </a:lnTo>
                    <a:lnTo>
                      <a:pt x="0" y="144780"/>
                    </a:lnTo>
                    <a:lnTo>
                      <a:pt x="0" y="0"/>
                    </a:lnTo>
                    <a:close/>
                    <a:moveTo>
                      <a:pt x="144780" y="0"/>
                    </a:moveTo>
                    <a:lnTo>
                      <a:pt x="25723582" y="0"/>
                    </a:lnTo>
                    <a:lnTo>
                      <a:pt x="25723582" y="144780"/>
                    </a:lnTo>
                    <a:lnTo>
                      <a:pt x="144780" y="144780"/>
                    </a:lnTo>
                    <a:lnTo>
                      <a:pt x="144780" y="0"/>
                    </a:lnTo>
                    <a:close/>
                  </a:path>
                </a:pathLst>
              </a:custGeom>
              <a:solidFill>
                <a:srgbClr val="2E414D"/>
              </a:solidFill>
              <a:ln>
                <a:noFill/>
              </a:ln>
            </p:spPr>
          </p:sp>
        </p:grpSp>
        <p:grpSp>
          <p:nvGrpSpPr>
            <p:cNvPr id="147" name="Google Shape;147;p18"/>
            <p:cNvGrpSpPr/>
            <p:nvPr/>
          </p:nvGrpSpPr>
          <p:grpSpPr>
            <a:xfrm>
              <a:off x="7679025" y="4548503"/>
              <a:ext cx="3413475" cy="1223065"/>
              <a:chOff x="-5" y="-2592176"/>
              <a:chExt cx="4551300" cy="4753458"/>
            </a:xfrm>
          </p:grpSpPr>
          <p:sp>
            <p:nvSpPr>
              <p:cNvPr id="148" name="Google Shape;148;p18"/>
              <p:cNvSpPr txBox="1"/>
              <p:nvPr/>
            </p:nvSpPr>
            <p:spPr>
              <a:xfrm>
                <a:off x="38395" y="-2592176"/>
                <a:ext cx="4512900" cy="32751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3300">
                    <a:solidFill>
                      <a:srgbClr val="2E414D"/>
                    </a:solidFill>
                    <a:latin typeface="Lato"/>
                    <a:ea typeface="Lato"/>
                    <a:cs typeface="Lato"/>
                    <a:sym typeface="Lato"/>
                  </a:rPr>
                  <a:t>Problems</a:t>
                </a:r>
                <a:endParaRPr b="1">
                  <a:latin typeface="Lato"/>
                  <a:ea typeface="Lato"/>
                  <a:cs typeface="Lato"/>
                  <a:sym typeface="Lato"/>
                </a:endParaRPr>
              </a:p>
            </p:txBody>
          </p:sp>
          <p:sp>
            <p:nvSpPr>
              <p:cNvPr id="149" name="Google Shape;149;p18"/>
              <p:cNvSpPr txBox="1"/>
              <p:nvPr/>
            </p:nvSpPr>
            <p:spPr>
              <a:xfrm>
                <a:off x="-5" y="88882"/>
                <a:ext cx="4512900" cy="20724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0"/>
                  </a:spcBef>
                  <a:spcAft>
                    <a:spcPts val="0"/>
                  </a:spcAft>
                  <a:buNone/>
                </a:pPr>
                <a:r>
                  <a:rPr lang="en-US" sz="2500">
                    <a:solidFill>
                      <a:srgbClr val="2E414D"/>
                    </a:solidFill>
                    <a:latin typeface="Lato"/>
                    <a:ea typeface="Lato"/>
                    <a:cs typeface="Lato"/>
                    <a:sym typeface="Lato"/>
                  </a:rPr>
                  <a:t>Single outlier</a:t>
                </a:r>
                <a:endParaRPr sz="2500">
                  <a:solidFill>
                    <a:srgbClr val="2E414D"/>
                  </a:solidFill>
                  <a:latin typeface="Lato"/>
                  <a:ea typeface="Lato"/>
                  <a:cs typeface="Lato"/>
                  <a:sym typeface="Lato"/>
                </a:endParaRPr>
              </a:p>
              <a:p>
                <a:pPr indent="0" lvl="0" marL="0" marR="0" rtl="0" algn="l">
                  <a:lnSpc>
                    <a:spcPct val="115000"/>
                  </a:lnSpc>
                  <a:spcBef>
                    <a:spcPts val="0"/>
                  </a:spcBef>
                  <a:spcAft>
                    <a:spcPts val="0"/>
                  </a:spcAft>
                  <a:buNone/>
                </a:pPr>
                <a:r>
                  <a:rPr lang="en-US" sz="2500">
                    <a:solidFill>
                      <a:srgbClr val="2E414D"/>
                    </a:solidFill>
                    <a:latin typeface="Lato"/>
                    <a:ea typeface="Lato"/>
                    <a:cs typeface="Lato"/>
                    <a:sym typeface="Lato"/>
                  </a:rPr>
                  <a:t>Missing Value*</a:t>
                </a:r>
                <a:endParaRPr sz="2500">
                  <a:solidFill>
                    <a:srgbClr val="2E414D"/>
                  </a:solidFill>
                  <a:latin typeface="Lato"/>
                  <a:ea typeface="Lato"/>
                  <a:cs typeface="Lato"/>
                  <a:sym typeface="Lato"/>
                </a:endParaRPr>
              </a:p>
            </p:txBody>
          </p:sp>
        </p:grpSp>
        <p:grpSp>
          <p:nvGrpSpPr>
            <p:cNvPr id="150" name="Google Shape;150;p18"/>
            <p:cNvGrpSpPr/>
            <p:nvPr/>
          </p:nvGrpSpPr>
          <p:grpSpPr>
            <a:xfrm>
              <a:off x="7707797" y="3110085"/>
              <a:ext cx="5136646" cy="1701491"/>
              <a:chOff x="-6624967" y="967564"/>
              <a:chExt cx="12163500" cy="1193694"/>
            </a:xfrm>
          </p:grpSpPr>
          <p:sp>
            <p:nvSpPr>
              <p:cNvPr id="151" name="Google Shape;151;p18"/>
              <p:cNvSpPr txBox="1"/>
              <p:nvPr/>
            </p:nvSpPr>
            <p:spPr>
              <a:xfrm>
                <a:off x="-6624935" y="967564"/>
                <a:ext cx="12077100" cy="4263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3300">
                    <a:solidFill>
                      <a:srgbClr val="2E414D"/>
                    </a:solidFill>
                    <a:latin typeface="Lato"/>
                    <a:ea typeface="Lato"/>
                    <a:cs typeface="Lato"/>
                    <a:sym typeface="Lato"/>
                  </a:rPr>
                  <a:t>Fields</a:t>
                </a:r>
                <a:endParaRPr b="1">
                  <a:latin typeface="Lato"/>
                  <a:ea typeface="Lato"/>
                  <a:cs typeface="Lato"/>
                  <a:sym typeface="Lato"/>
                </a:endParaRPr>
              </a:p>
            </p:txBody>
          </p:sp>
          <p:sp>
            <p:nvSpPr>
              <p:cNvPr id="152" name="Google Shape;152;p18"/>
              <p:cNvSpPr txBox="1"/>
              <p:nvPr/>
            </p:nvSpPr>
            <p:spPr>
              <a:xfrm>
                <a:off x="-6624967" y="1393858"/>
                <a:ext cx="12163500" cy="7674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500">
                    <a:solidFill>
                      <a:srgbClr val="2E414D"/>
                    </a:solidFill>
                    <a:latin typeface="Lato"/>
                    <a:ea typeface="Lato"/>
                    <a:cs typeface="Lato"/>
                    <a:sym typeface="Lato"/>
                  </a:rPr>
                  <a:t>9 categorical, 1 numeric</a:t>
                </a:r>
                <a:endParaRPr sz="1800">
                  <a:solidFill>
                    <a:srgbClr val="2E414D"/>
                  </a:solidFill>
                  <a:latin typeface="Lato"/>
                  <a:ea typeface="Lato"/>
                  <a:cs typeface="Lato"/>
                  <a:sym typeface="Lato"/>
                </a:endParaRPr>
              </a:p>
            </p:txBody>
          </p:sp>
        </p:grpSp>
        <p:grpSp>
          <p:nvGrpSpPr>
            <p:cNvPr id="153" name="Google Shape;153;p18"/>
            <p:cNvGrpSpPr/>
            <p:nvPr/>
          </p:nvGrpSpPr>
          <p:grpSpPr>
            <a:xfrm>
              <a:off x="7679025" y="1764630"/>
              <a:ext cx="3384675" cy="918661"/>
              <a:chOff x="0" y="-991318"/>
              <a:chExt cx="4512900" cy="3152577"/>
            </a:xfrm>
          </p:grpSpPr>
          <p:sp>
            <p:nvSpPr>
              <p:cNvPr id="154" name="Google Shape;154;p18"/>
              <p:cNvSpPr txBox="1"/>
              <p:nvPr/>
            </p:nvSpPr>
            <p:spPr>
              <a:xfrm>
                <a:off x="0" y="-991318"/>
                <a:ext cx="4512900" cy="7296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3300">
                    <a:solidFill>
                      <a:srgbClr val="2E414D"/>
                    </a:solidFill>
                    <a:latin typeface="Lato"/>
                    <a:ea typeface="Lato"/>
                    <a:cs typeface="Lato"/>
                    <a:sym typeface="Lato"/>
                  </a:rPr>
                  <a:t>Shape</a:t>
                </a:r>
                <a:endParaRPr b="1">
                  <a:latin typeface="Lato"/>
                  <a:ea typeface="Lato"/>
                  <a:cs typeface="Lato"/>
                  <a:sym typeface="Lato"/>
                </a:endParaRPr>
              </a:p>
            </p:txBody>
          </p:sp>
          <p:sp>
            <p:nvSpPr>
              <p:cNvPr id="155" name="Google Shape;155;p18"/>
              <p:cNvSpPr txBox="1"/>
              <p:nvPr/>
            </p:nvSpPr>
            <p:spPr>
              <a:xfrm>
                <a:off x="0" y="967559"/>
                <a:ext cx="4512900" cy="1193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None/>
                </a:pPr>
                <a:r>
                  <a:rPr lang="en-US" sz="2400">
                    <a:latin typeface="Lato"/>
                    <a:ea typeface="Lato"/>
                    <a:cs typeface="Lato"/>
                    <a:sym typeface="Lato"/>
                  </a:rPr>
                  <a:t>10 fields, 96,753 records</a:t>
                </a:r>
                <a:endParaRPr sz="2400">
                  <a:latin typeface="Lato"/>
                  <a:ea typeface="Lato"/>
                  <a:cs typeface="Lato"/>
                  <a:sym typeface="Lato"/>
                </a:endParaRPr>
              </a:p>
            </p:txBody>
          </p:sp>
        </p:grpSp>
        <p:sp>
          <p:nvSpPr>
            <p:cNvPr id="156" name="Google Shape;156;p18"/>
            <p:cNvSpPr txBox="1"/>
            <p:nvPr/>
          </p:nvSpPr>
          <p:spPr>
            <a:xfrm>
              <a:off x="12938900" y="1719350"/>
              <a:ext cx="3540600" cy="47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latin typeface="Lato"/>
                  <a:ea typeface="Lato"/>
                  <a:cs typeface="Lato"/>
                  <a:sym typeface="Lato"/>
                </a:rPr>
                <a:t>Recordnum, </a:t>
              </a:r>
              <a:endParaRPr sz="2500">
                <a:latin typeface="Lato"/>
                <a:ea typeface="Lato"/>
                <a:cs typeface="Lato"/>
                <a:sym typeface="Lato"/>
              </a:endParaRPr>
            </a:p>
            <a:p>
              <a:pPr indent="0" lvl="0" marL="0" rtl="0" algn="l">
                <a:spcBef>
                  <a:spcPts val="0"/>
                </a:spcBef>
                <a:spcAft>
                  <a:spcPts val="0"/>
                </a:spcAft>
                <a:buNone/>
              </a:pPr>
              <a:r>
                <a:rPr lang="en-US" sz="2500">
                  <a:latin typeface="Lato"/>
                  <a:ea typeface="Lato"/>
                  <a:cs typeface="Lato"/>
                  <a:sym typeface="Lato"/>
                </a:rPr>
                <a:t>Cardnum, </a:t>
              </a:r>
              <a:endParaRPr sz="2500">
                <a:latin typeface="Lato"/>
                <a:ea typeface="Lato"/>
                <a:cs typeface="Lato"/>
                <a:sym typeface="Lato"/>
              </a:endParaRPr>
            </a:p>
            <a:p>
              <a:pPr indent="0" lvl="0" marL="0" rtl="0" algn="l">
                <a:spcBef>
                  <a:spcPts val="0"/>
                </a:spcBef>
                <a:spcAft>
                  <a:spcPts val="0"/>
                </a:spcAft>
                <a:buNone/>
              </a:pPr>
              <a:r>
                <a:rPr lang="en-US" sz="2500">
                  <a:latin typeface="Lato"/>
                  <a:ea typeface="Lato"/>
                  <a:cs typeface="Lato"/>
                  <a:sym typeface="Lato"/>
                </a:rPr>
                <a:t>Date, </a:t>
              </a:r>
              <a:endParaRPr sz="2500">
                <a:latin typeface="Lato"/>
                <a:ea typeface="Lato"/>
                <a:cs typeface="Lato"/>
                <a:sym typeface="Lato"/>
              </a:endParaRPr>
            </a:p>
            <a:p>
              <a:pPr indent="0" lvl="0" marL="0" rtl="0" algn="l">
                <a:spcBef>
                  <a:spcPts val="0"/>
                </a:spcBef>
                <a:spcAft>
                  <a:spcPts val="0"/>
                </a:spcAft>
                <a:buNone/>
              </a:pPr>
              <a:r>
                <a:rPr lang="en-US" sz="2500">
                  <a:latin typeface="Lato"/>
                  <a:ea typeface="Lato"/>
                  <a:cs typeface="Lato"/>
                  <a:sym typeface="Lato"/>
                </a:rPr>
                <a:t>Merchnum*, </a:t>
              </a:r>
              <a:endParaRPr sz="25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US" sz="2500">
                  <a:latin typeface="Lato"/>
                  <a:ea typeface="Lato"/>
                  <a:cs typeface="Lato"/>
                  <a:sym typeface="Lato"/>
                </a:rPr>
                <a:t>Merch description, </a:t>
              </a:r>
              <a:endParaRPr sz="2500">
                <a:latin typeface="Lato"/>
                <a:ea typeface="Lato"/>
                <a:cs typeface="Lato"/>
                <a:sym typeface="Lato"/>
              </a:endParaRPr>
            </a:p>
            <a:p>
              <a:pPr indent="0" lvl="0" marL="0" rtl="0" algn="l">
                <a:spcBef>
                  <a:spcPts val="0"/>
                </a:spcBef>
                <a:spcAft>
                  <a:spcPts val="0"/>
                </a:spcAft>
                <a:buNone/>
              </a:pPr>
              <a:r>
                <a:rPr lang="en-US" sz="2500">
                  <a:latin typeface="Lato"/>
                  <a:ea typeface="Lato"/>
                  <a:cs typeface="Lato"/>
                  <a:sym typeface="Lato"/>
                </a:rPr>
                <a:t>Merch state*, </a:t>
              </a:r>
              <a:endParaRPr sz="2500">
                <a:latin typeface="Lato"/>
                <a:ea typeface="Lato"/>
                <a:cs typeface="Lato"/>
                <a:sym typeface="Lato"/>
              </a:endParaRPr>
            </a:p>
            <a:p>
              <a:pPr indent="0" lvl="0" marL="0" rtl="0" algn="l">
                <a:spcBef>
                  <a:spcPts val="0"/>
                </a:spcBef>
                <a:spcAft>
                  <a:spcPts val="0"/>
                </a:spcAft>
                <a:buNone/>
              </a:pPr>
              <a:r>
                <a:rPr lang="en-US" sz="2500">
                  <a:latin typeface="Lato"/>
                  <a:ea typeface="Lato"/>
                  <a:cs typeface="Lato"/>
                  <a:sym typeface="Lato"/>
                </a:rPr>
                <a:t>Merch zip*, </a:t>
              </a:r>
              <a:endParaRPr sz="2500">
                <a:latin typeface="Lato"/>
                <a:ea typeface="Lato"/>
                <a:cs typeface="Lato"/>
                <a:sym typeface="Lato"/>
              </a:endParaRPr>
            </a:p>
            <a:p>
              <a:pPr indent="0" lvl="0" marL="0" rtl="0" algn="l">
                <a:spcBef>
                  <a:spcPts val="0"/>
                </a:spcBef>
                <a:spcAft>
                  <a:spcPts val="0"/>
                </a:spcAft>
                <a:buNone/>
              </a:pPr>
              <a:r>
                <a:rPr lang="en-US" sz="2500">
                  <a:latin typeface="Lato"/>
                  <a:ea typeface="Lato"/>
                  <a:cs typeface="Lato"/>
                  <a:sym typeface="Lato"/>
                </a:rPr>
                <a:t>Transtype, </a:t>
              </a:r>
              <a:endParaRPr sz="2500">
                <a:latin typeface="Lato"/>
                <a:ea typeface="Lato"/>
                <a:cs typeface="Lato"/>
                <a:sym typeface="Lato"/>
              </a:endParaRPr>
            </a:p>
            <a:p>
              <a:pPr indent="0" lvl="0" marL="0" rtl="0" algn="l">
                <a:spcBef>
                  <a:spcPts val="0"/>
                </a:spcBef>
                <a:spcAft>
                  <a:spcPts val="0"/>
                </a:spcAft>
                <a:buNone/>
              </a:pPr>
              <a:r>
                <a:rPr lang="en-US" sz="2500">
                  <a:latin typeface="Lato"/>
                  <a:ea typeface="Lato"/>
                  <a:cs typeface="Lato"/>
                  <a:sym typeface="Lato"/>
                </a:rPr>
                <a:t>Amount, </a:t>
              </a:r>
              <a:endParaRPr sz="2500">
                <a:latin typeface="Lato"/>
                <a:ea typeface="Lato"/>
                <a:cs typeface="Lato"/>
                <a:sym typeface="Lato"/>
              </a:endParaRPr>
            </a:p>
            <a:p>
              <a:pPr indent="0" lvl="0" marL="0" rtl="0" algn="l">
                <a:spcBef>
                  <a:spcPts val="0"/>
                </a:spcBef>
                <a:spcAft>
                  <a:spcPts val="0"/>
                </a:spcAft>
                <a:buNone/>
              </a:pPr>
              <a:r>
                <a:rPr lang="en-US" sz="2500">
                  <a:latin typeface="Lato"/>
                  <a:ea typeface="Lato"/>
                  <a:cs typeface="Lato"/>
                  <a:sym typeface="Lato"/>
                </a:rPr>
                <a:t>Fraud</a:t>
              </a:r>
              <a:endParaRPr sz="2500">
                <a:latin typeface="Lato"/>
                <a:ea typeface="Lato"/>
                <a:cs typeface="Lato"/>
                <a:sym typeface="La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160" name="Shape 160"/>
        <p:cNvGrpSpPr/>
        <p:nvPr/>
      </p:nvGrpSpPr>
      <p:grpSpPr>
        <a:xfrm>
          <a:off x="0" y="0"/>
          <a:ext cx="0" cy="0"/>
          <a:chOff x="0" y="0"/>
          <a:chExt cx="0" cy="0"/>
        </a:xfrm>
      </p:grpSpPr>
      <p:grpSp>
        <p:nvGrpSpPr>
          <p:cNvPr id="161" name="Google Shape;161;p19"/>
          <p:cNvGrpSpPr/>
          <p:nvPr/>
        </p:nvGrpSpPr>
        <p:grpSpPr>
          <a:xfrm>
            <a:off x="-247775" y="-300109"/>
            <a:ext cx="9391276" cy="10886640"/>
            <a:chOff x="0" y="0"/>
            <a:chExt cx="22301772" cy="25852861"/>
          </a:xfrm>
        </p:grpSpPr>
        <p:sp>
          <p:nvSpPr>
            <p:cNvPr id="162" name="Google Shape;162;p19"/>
            <p:cNvSpPr/>
            <p:nvPr/>
          </p:nvSpPr>
          <p:spPr>
            <a:xfrm>
              <a:off x="72390" y="72390"/>
              <a:ext cx="22156993" cy="25708081"/>
            </a:xfrm>
            <a:custGeom>
              <a:rect b="b" l="l" r="r" t="t"/>
              <a:pathLst>
                <a:path extrusionOk="0" h="25708081" w="22156993">
                  <a:moveTo>
                    <a:pt x="0" y="0"/>
                  </a:moveTo>
                  <a:lnTo>
                    <a:pt x="22156993" y="0"/>
                  </a:lnTo>
                  <a:lnTo>
                    <a:pt x="22156993" y="25708081"/>
                  </a:lnTo>
                  <a:lnTo>
                    <a:pt x="0" y="25708081"/>
                  </a:lnTo>
                  <a:lnTo>
                    <a:pt x="0" y="0"/>
                  </a:lnTo>
                  <a:close/>
                </a:path>
              </a:pathLst>
            </a:custGeom>
            <a:solidFill>
              <a:srgbClr val="FAFEFF"/>
            </a:solidFill>
            <a:ln>
              <a:noFill/>
            </a:ln>
          </p:spPr>
        </p:sp>
        <p:sp>
          <p:nvSpPr>
            <p:cNvPr id="163" name="Google Shape;163;p19"/>
            <p:cNvSpPr/>
            <p:nvPr/>
          </p:nvSpPr>
          <p:spPr>
            <a:xfrm>
              <a:off x="0" y="0"/>
              <a:ext cx="22301772" cy="25852861"/>
            </a:xfrm>
            <a:custGeom>
              <a:rect b="b" l="l" r="r" t="t"/>
              <a:pathLst>
                <a:path extrusionOk="0" h="25852861" w="22301772">
                  <a:moveTo>
                    <a:pt x="22156992" y="25708080"/>
                  </a:moveTo>
                  <a:lnTo>
                    <a:pt x="22301772" y="25708080"/>
                  </a:lnTo>
                  <a:lnTo>
                    <a:pt x="22301772" y="25852861"/>
                  </a:lnTo>
                  <a:lnTo>
                    <a:pt x="22156992" y="25852861"/>
                  </a:lnTo>
                  <a:lnTo>
                    <a:pt x="22156992" y="25708080"/>
                  </a:lnTo>
                  <a:close/>
                  <a:moveTo>
                    <a:pt x="0" y="144780"/>
                  </a:moveTo>
                  <a:lnTo>
                    <a:pt x="144780" y="144780"/>
                  </a:lnTo>
                  <a:lnTo>
                    <a:pt x="144780" y="25708080"/>
                  </a:lnTo>
                  <a:lnTo>
                    <a:pt x="0" y="25708080"/>
                  </a:lnTo>
                  <a:lnTo>
                    <a:pt x="0" y="144780"/>
                  </a:lnTo>
                  <a:close/>
                  <a:moveTo>
                    <a:pt x="0" y="25708080"/>
                  </a:moveTo>
                  <a:lnTo>
                    <a:pt x="144780" y="25708080"/>
                  </a:lnTo>
                  <a:lnTo>
                    <a:pt x="144780" y="25852861"/>
                  </a:lnTo>
                  <a:lnTo>
                    <a:pt x="0" y="25852861"/>
                  </a:lnTo>
                  <a:lnTo>
                    <a:pt x="0" y="25708080"/>
                  </a:lnTo>
                  <a:close/>
                  <a:moveTo>
                    <a:pt x="22156992" y="144780"/>
                  </a:moveTo>
                  <a:lnTo>
                    <a:pt x="22301772" y="144780"/>
                  </a:lnTo>
                  <a:lnTo>
                    <a:pt x="22301772" y="25708080"/>
                  </a:lnTo>
                  <a:lnTo>
                    <a:pt x="22156992" y="25708080"/>
                  </a:lnTo>
                  <a:lnTo>
                    <a:pt x="22156992" y="144780"/>
                  </a:lnTo>
                  <a:close/>
                  <a:moveTo>
                    <a:pt x="144780" y="25708080"/>
                  </a:moveTo>
                  <a:lnTo>
                    <a:pt x="22156992" y="25708080"/>
                  </a:lnTo>
                  <a:lnTo>
                    <a:pt x="22156992" y="25852861"/>
                  </a:lnTo>
                  <a:lnTo>
                    <a:pt x="144780" y="25852861"/>
                  </a:lnTo>
                  <a:lnTo>
                    <a:pt x="144780" y="25708080"/>
                  </a:lnTo>
                  <a:close/>
                  <a:moveTo>
                    <a:pt x="22156992" y="0"/>
                  </a:moveTo>
                  <a:lnTo>
                    <a:pt x="22301772" y="0"/>
                  </a:lnTo>
                  <a:lnTo>
                    <a:pt x="22301772" y="144780"/>
                  </a:lnTo>
                  <a:lnTo>
                    <a:pt x="22156992" y="144780"/>
                  </a:lnTo>
                  <a:lnTo>
                    <a:pt x="22156992" y="0"/>
                  </a:lnTo>
                  <a:close/>
                  <a:moveTo>
                    <a:pt x="0" y="0"/>
                  </a:moveTo>
                  <a:lnTo>
                    <a:pt x="144780" y="0"/>
                  </a:lnTo>
                  <a:lnTo>
                    <a:pt x="144780" y="144780"/>
                  </a:lnTo>
                  <a:lnTo>
                    <a:pt x="0" y="144780"/>
                  </a:lnTo>
                  <a:lnTo>
                    <a:pt x="0" y="0"/>
                  </a:lnTo>
                  <a:close/>
                  <a:moveTo>
                    <a:pt x="144780" y="0"/>
                  </a:moveTo>
                  <a:lnTo>
                    <a:pt x="22156992" y="0"/>
                  </a:lnTo>
                  <a:lnTo>
                    <a:pt x="22156992" y="144780"/>
                  </a:lnTo>
                  <a:lnTo>
                    <a:pt x="144780" y="144780"/>
                  </a:lnTo>
                  <a:lnTo>
                    <a:pt x="144780" y="0"/>
                  </a:lnTo>
                  <a:close/>
                </a:path>
              </a:pathLst>
            </a:custGeom>
            <a:solidFill>
              <a:srgbClr val="2E414D"/>
            </a:solidFill>
            <a:ln>
              <a:noFill/>
            </a:ln>
          </p:spPr>
        </p:sp>
      </p:grpSp>
      <p:sp>
        <p:nvSpPr>
          <p:cNvPr id="164" name="Google Shape;164;p19"/>
          <p:cNvSpPr txBox="1"/>
          <p:nvPr/>
        </p:nvSpPr>
        <p:spPr>
          <a:xfrm>
            <a:off x="990300" y="1272650"/>
            <a:ext cx="7519200" cy="2147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n-US" sz="6000">
                <a:solidFill>
                  <a:srgbClr val="2E414D"/>
                </a:solidFill>
                <a:latin typeface="Constantia"/>
                <a:ea typeface="Constantia"/>
                <a:cs typeface="Constantia"/>
                <a:sym typeface="Constantia"/>
              </a:rPr>
              <a:t>Characteristics of</a:t>
            </a:r>
            <a:endParaRPr sz="6000">
              <a:solidFill>
                <a:srgbClr val="2E414D"/>
              </a:solidFill>
              <a:latin typeface="Constantia"/>
              <a:ea typeface="Constantia"/>
              <a:cs typeface="Constantia"/>
              <a:sym typeface="Constantia"/>
            </a:endParaRPr>
          </a:p>
          <a:p>
            <a:pPr indent="0" lvl="0" marL="0" marR="0" rtl="0" algn="l">
              <a:lnSpc>
                <a:spcPct val="100000"/>
              </a:lnSpc>
              <a:spcBef>
                <a:spcPts val="0"/>
              </a:spcBef>
              <a:spcAft>
                <a:spcPts val="0"/>
              </a:spcAft>
              <a:buNone/>
            </a:pPr>
            <a:r>
              <a:rPr lang="en-US" sz="6000">
                <a:solidFill>
                  <a:srgbClr val="2E414D"/>
                </a:solidFill>
                <a:latin typeface="Constantia"/>
                <a:ea typeface="Constantia"/>
                <a:cs typeface="Constantia"/>
                <a:sym typeface="Constantia"/>
              </a:rPr>
              <a:t>Credit Card Transaction Fraud</a:t>
            </a:r>
            <a:endParaRPr sz="6000">
              <a:solidFill>
                <a:srgbClr val="2E414D"/>
              </a:solidFill>
              <a:latin typeface="Constantia"/>
              <a:ea typeface="Constantia"/>
              <a:cs typeface="Constantia"/>
              <a:sym typeface="Constantia"/>
            </a:endParaRPr>
          </a:p>
          <a:p>
            <a:pPr indent="0" lvl="0" marL="0" marR="0" rtl="0" algn="l">
              <a:lnSpc>
                <a:spcPct val="100000"/>
              </a:lnSpc>
              <a:spcBef>
                <a:spcPts val="0"/>
              </a:spcBef>
              <a:spcAft>
                <a:spcPts val="0"/>
              </a:spcAft>
              <a:buNone/>
            </a:pPr>
            <a:r>
              <a:t/>
            </a:r>
            <a:endParaRPr sz="6000">
              <a:solidFill>
                <a:srgbClr val="2E414D"/>
              </a:solidFill>
              <a:latin typeface="Constantia"/>
              <a:ea typeface="Constantia"/>
              <a:cs typeface="Constantia"/>
              <a:sym typeface="Constantia"/>
            </a:endParaRPr>
          </a:p>
        </p:txBody>
      </p:sp>
      <p:pic>
        <p:nvPicPr>
          <p:cNvPr id="165" name="Google Shape;165;p19"/>
          <p:cNvPicPr preferRelativeResize="0"/>
          <p:nvPr/>
        </p:nvPicPr>
        <p:blipFill rotWithShape="1">
          <a:blip r:embed="rId3">
            <a:alphaModFix/>
          </a:blip>
          <a:srcRect b="0" l="0" r="0" t="0"/>
          <a:stretch/>
        </p:blipFill>
        <p:spPr>
          <a:xfrm rot="-5400000">
            <a:off x="14052875" y="-1291505"/>
            <a:ext cx="5136684" cy="4819144"/>
          </a:xfrm>
          <a:prstGeom prst="rect">
            <a:avLst/>
          </a:prstGeom>
          <a:noFill/>
          <a:ln>
            <a:noFill/>
          </a:ln>
        </p:spPr>
      </p:pic>
      <p:sp>
        <p:nvSpPr>
          <p:cNvPr id="166" name="Google Shape;166;p19"/>
          <p:cNvSpPr txBox="1"/>
          <p:nvPr/>
        </p:nvSpPr>
        <p:spPr>
          <a:xfrm>
            <a:off x="10133925" y="4605675"/>
            <a:ext cx="6935400" cy="4674300"/>
          </a:xfrm>
          <a:prstGeom prst="rect">
            <a:avLst/>
          </a:prstGeom>
          <a:noFill/>
          <a:ln>
            <a:noFill/>
          </a:ln>
        </p:spPr>
        <p:txBody>
          <a:bodyPr anchorCtr="0" anchor="t" bIns="0" lIns="0" spcFirstLastPara="1" rIns="0" wrap="square" tIns="0">
            <a:noAutofit/>
          </a:bodyPr>
          <a:lstStyle/>
          <a:p>
            <a:pPr indent="-419100" lvl="0" marL="457200" marR="0" rtl="0" algn="l">
              <a:lnSpc>
                <a:spcPct val="115000"/>
              </a:lnSpc>
              <a:spcBef>
                <a:spcPts val="0"/>
              </a:spcBef>
              <a:spcAft>
                <a:spcPts val="0"/>
              </a:spcAft>
              <a:buSzPts val="3000"/>
              <a:buFont typeface="Lato"/>
              <a:buChar char="-"/>
            </a:pPr>
            <a:r>
              <a:rPr lang="en-US" sz="3000">
                <a:latin typeface="Lato"/>
                <a:ea typeface="Lato"/>
                <a:cs typeface="Lato"/>
                <a:sym typeface="Lato"/>
              </a:rPr>
              <a:t>Happen usually because credit card got stolen, counterfeited, hacked, etc.</a:t>
            </a:r>
            <a:endParaRPr sz="3000">
              <a:latin typeface="Lato"/>
              <a:ea typeface="Lato"/>
              <a:cs typeface="Lato"/>
              <a:sym typeface="Lato"/>
            </a:endParaRPr>
          </a:p>
          <a:p>
            <a:pPr indent="-419100" lvl="0" marL="457200" marR="0" rtl="0" algn="l">
              <a:lnSpc>
                <a:spcPct val="115000"/>
              </a:lnSpc>
              <a:spcBef>
                <a:spcPts val="0"/>
              </a:spcBef>
              <a:spcAft>
                <a:spcPts val="0"/>
              </a:spcAft>
              <a:buSzPts val="3000"/>
              <a:buFont typeface="Lato"/>
              <a:buChar char="-"/>
            </a:pPr>
            <a:r>
              <a:rPr lang="en-US" sz="3000">
                <a:latin typeface="Lato"/>
                <a:ea typeface="Lato"/>
                <a:cs typeface="Lato"/>
                <a:sym typeface="Lato"/>
              </a:rPr>
              <a:t>Have common point of compromise: used by fraudsters, sometimes bad merchants, to make fraud transactions</a:t>
            </a:r>
            <a:endParaRPr sz="3000">
              <a:latin typeface="Lato"/>
              <a:ea typeface="Lato"/>
              <a:cs typeface="Lato"/>
              <a:sym typeface="Lato"/>
            </a:endParaRPr>
          </a:p>
          <a:p>
            <a:pPr indent="-419100" lvl="0" marL="457200" marR="0" rtl="0" algn="l">
              <a:lnSpc>
                <a:spcPct val="115000"/>
              </a:lnSpc>
              <a:spcBef>
                <a:spcPts val="0"/>
              </a:spcBef>
              <a:spcAft>
                <a:spcPts val="0"/>
              </a:spcAft>
              <a:buSzPts val="3000"/>
              <a:buFont typeface="Lato"/>
              <a:buChar char="-"/>
            </a:pPr>
            <a:r>
              <a:rPr lang="en-US" sz="3000">
                <a:latin typeface="Lato"/>
                <a:ea typeface="Lato"/>
                <a:cs typeface="Lato"/>
                <a:sym typeface="Lato"/>
              </a:rPr>
              <a:t>Happen in previously unseen location/merchants for a card</a:t>
            </a:r>
            <a:endParaRPr sz="3000">
              <a:latin typeface="Lato"/>
              <a:ea typeface="Lato"/>
              <a:cs typeface="Lato"/>
              <a:sym typeface="Lato"/>
            </a:endParaRPr>
          </a:p>
          <a:p>
            <a:pPr indent="-419100" lvl="0" marL="457200" marR="0" rtl="0" algn="l">
              <a:lnSpc>
                <a:spcPct val="115000"/>
              </a:lnSpc>
              <a:spcBef>
                <a:spcPts val="0"/>
              </a:spcBef>
              <a:spcAft>
                <a:spcPts val="0"/>
              </a:spcAft>
              <a:buSzPts val="3000"/>
              <a:buFont typeface="Lato"/>
              <a:buChar char="-"/>
            </a:pPr>
            <a:r>
              <a:rPr lang="en-US" sz="3000">
                <a:latin typeface="Lato"/>
                <a:ea typeface="Lato"/>
                <a:cs typeface="Lato"/>
                <a:sym typeface="Lato"/>
              </a:rPr>
              <a:t>Usually happen in a burst in an attempt to game detection mechanism</a:t>
            </a:r>
            <a:endParaRPr sz="3000">
              <a:latin typeface="Lato"/>
              <a:ea typeface="Lato"/>
              <a:cs typeface="Lato"/>
              <a:sym typeface="Lato"/>
            </a:endParaRPr>
          </a:p>
        </p:txBody>
      </p:sp>
      <p:pic>
        <p:nvPicPr>
          <p:cNvPr id="167" name="Google Shape;167;p19"/>
          <p:cNvPicPr preferRelativeResize="0"/>
          <p:nvPr/>
        </p:nvPicPr>
        <p:blipFill rotWithShape="1">
          <a:blip r:embed="rId4">
            <a:alphaModFix/>
          </a:blip>
          <a:srcRect b="0" l="10003" r="10725" t="0"/>
          <a:stretch/>
        </p:blipFill>
        <p:spPr>
          <a:xfrm>
            <a:off x="1276625" y="4975388"/>
            <a:ext cx="6098150" cy="4392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AFEFF"/>
        </a:solidFill>
      </p:bgPr>
    </p:bg>
    <p:spTree>
      <p:nvGrpSpPr>
        <p:cNvPr id="171" name="Shape 171"/>
        <p:cNvGrpSpPr/>
        <p:nvPr/>
      </p:nvGrpSpPr>
      <p:grpSpPr>
        <a:xfrm>
          <a:off x="0" y="0"/>
          <a:ext cx="0" cy="0"/>
          <a:chOff x="0" y="0"/>
          <a:chExt cx="0" cy="0"/>
        </a:xfrm>
      </p:grpSpPr>
      <p:sp>
        <p:nvSpPr>
          <p:cNvPr id="172" name="Google Shape;172;p20"/>
          <p:cNvSpPr txBox="1"/>
          <p:nvPr/>
        </p:nvSpPr>
        <p:spPr>
          <a:xfrm>
            <a:off x="12172118" y="6055987"/>
            <a:ext cx="5087100" cy="3202200"/>
          </a:xfrm>
          <a:prstGeom prst="rect">
            <a:avLst/>
          </a:prstGeom>
          <a:noFill/>
          <a:ln>
            <a:noFill/>
          </a:ln>
        </p:spPr>
        <p:txBody>
          <a:bodyPr anchorCtr="0" anchor="t" bIns="0" lIns="0" spcFirstLastPara="1" rIns="0" wrap="square" tIns="0">
            <a:noAutofit/>
          </a:bodyPr>
          <a:lstStyle/>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Data Cleaning</a:t>
            </a:r>
            <a:endParaRPr>
              <a:latin typeface="Constantia"/>
              <a:ea typeface="Constantia"/>
              <a:cs typeface="Constantia"/>
              <a:sym typeface="Constantia"/>
            </a:endParaRPr>
          </a:p>
        </p:txBody>
      </p:sp>
      <p:sp>
        <p:nvSpPr>
          <p:cNvPr id="173" name="Google Shape;173;p20"/>
          <p:cNvSpPr/>
          <p:nvPr/>
        </p:nvSpPr>
        <p:spPr>
          <a:xfrm>
            <a:off x="-30171" y="0"/>
            <a:ext cx="1749300" cy="10440000"/>
          </a:xfrm>
          <a:prstGeom prst="rect">
            <a:avLst/>
          </a:prstGeom>
          <a:solidFill>
            <a:srgbClr val="C3EB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1680499" y="1028700"/>
            <a:ext cx="77400" cy="9533100"/>
          </a:xfrm>
          <a:prstGeom prst="rect">
            <a:avLst/>
          </a:prstGeom>
          <a:solidFill>
            <a:srgbClr val="2E4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20"/>
          <p:cNvGrpSpPr/>
          <p:nvPr/>
        </p:nvGrpSpPr>
        <p:grpSpPr>
          <a:xfrm>
            <a:off x="3136117" y="978694"/>
            <a:ext cx="7923158" cy="2108031"/>
            <a:chOff x="0" y="-66675"/>
            <a:chExt cx="10564211" cy="2810708"/>
          </a:xfrm>
        </p:grpSpPr>
        <p:sp>
          <p:nvSpPr>
            <p:cNvPr id="176" name="Google Shape;176;p20"/>
            <p:cNvSpPr txBox="1"/>
            <p:nvPr/>
          </p:nvSpPr>
          <p:spPr>
            <a:xfrm>
              <a:off x="0" y="-66675"/>
              <a:ext cx="6855600" cy="15042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3300">
                  <a:solidFill>
                    <a:srgbClr val="2E414D"/>
                  </a:solidFill>
                  <a:latin typeface="Lato"/>
                  <a:ea typeface="Lato"/>
                  <a:cs typeface="Lato"/>
                  <a:sym typeface="Lato"/>
                </a:rPr>
                <a:t>Merchnum</a:t>
              </a:r>
              <a:endParaRPr b="1">
                <a:latin typeface="Lato"/>
                <a:ea typeface="Lato"/>
                <a:cs typeface="Lato"/>
                <a:sym typeface="Lato"/>
              </a:endParaRPr>
            </a:p>
          </p:txBody>
        </p:sp>
        <p:sp>
          <p:nvSpPr>
            <p:cNvPr id="177" name="Google Shape;177;p20"/>
            <p:cNvSpPr txBox="1"/>
            <p:nvPr/>
          </p:nvSpPr>
          <p:spPr>
            <a:xfrm>
              <a:off x="11" y="741833"/>
              <a:ext cx="10564200" cy="2002200"/>
            </a:xfrm>
            <a:prstGeom prst="rect">
              <a:avLst/>
            </a:prstGeom>
            <a:noFill/>
            <a:ln>
              <a:noFill/>
            </a:ln>
          </p:spPr>
          <p:txBody>
            <a:bodyPr anchorCtr="0" anchor="t" bIns="0" lIns="0" spcFirstLastPara="1" rIns="0" wrap="square" tIns="0">
              <a:noAutofit/>
            </a:bodyPr>
            <a:lstStyle/>
            <a:p>
              <a:pPr indent="-419100" lvl="0" marL="457200" marR="0" rtl="0" algn="l">
                <a:lnSpc>
                  <a:spcPct val="150000"/>
                </a:lnSpc>
                <a:spcBef>
                  <a:spcPts val="0"/>
                </a:spcBef>
                <a:spcAft>
                  <a:spcPts val="0"/>
                </a:spcAft>
                <a:buSzPts val="3000"/>
                <a:buFont typeface="Lato"/>
                <a:buChar char="-"/>
              </a:pPr>
              <a:r>
                <a:rPr lang="en-US" sz="3000">
                  <a:solidFill>
                    <a:srgbClr val="2E414D"/>
                  </a:solidFill>
                  <a:latin typeface="Lato"/>
                  <a:ea typeface="Lato"/>
                  <a:cs typeface="Lato"/>
                  <a:sym typeface="Lato"/>
                </a:rPr>
                <a:t>Matching by Merch description</a:t>
              </a:r>
              <a:endParaRPr sz="3000">
                <a:solidFill>
                  <a:srgbClr val="2E414D"/>
                </a:solidFill>
                <a:latin typeface="Lato"/>
                <a:ea typeface="Lato"/>
                <a:cs typeface="Lato"/>
                <a:sym typeface="Lato"/>
              </a:endParaRPr>
            </a:p>
            <a:p>
              <a:pPr indent="-419100" lvl="0" marL="457200" marR="0" rtl="0" algn="l">
                <a:lnSpc>
                  <a:spcPct val="150000"/>
                </a:lnSpc>
                <a:spcBef>
                  <a:spcPts val="0"/>
                </a:spcBef>
                <a:spcAft>
                  <a:spcPts val="0"/>
                </a:spcAft>
                <a:buClr>
                  <a:srgbClr val="2E414D"/>
                </a:buClr>
                <a:buSzPts val="3000"/>
                <a:buFont typeface="Lato"/>
                <a:buChar char="-"/>
              </a:pPr>
              <a:r>
                <a:rPr lang="en-US" sz="3000">
                  <a:solidFill>
                    <a:srgbClr val="2E414D"/>
                  </a:solidFill>
                  <a:latin typeface="Lato"/>
                  <a:ea typeface="Lato"/>
                  <a:cs typeface="Lato"/>
                  <a:sym typeface="Lato"/>
                </a:rPr>
                <a:t>Filling remaining records with Recordnum</a:t>
              </a:r>
              <a:endParaRPr sz="3000">
                <a:solidFill>
                  <a:srgbClr val="2E414D"/>
                </a:solidFill>
                <a:latin typeface="Lato"/>
                <a:ea typeface="Lato"/>
                <a:cs typeface="Lato"/>
                <a:sym typeface="Lato"/>
              </a:endParaRPr>
            </a:p>
          </p:txBody>
        </p:sp>
      </p:grpSp>
      <p:sp>
        <p:nvSpPr>
          <p:cNvPr id="178" name="Google Shape;178;p20"/>
          <p:cNvSpPr/>
          <p:nvPr/>
        </p:nvSpPr>
        <p:spPr>
          <a:xfrm>
            <a:off x="1600703" y="1028700"/>
            <a:ext cx="237062" cy="238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4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1600703" y="3581038"/>
            <a:ext cx="237062" cy="238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4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1600703" y="7200176"/>
            <a:ext cx="237062" cy="238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2E41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20"/>
          <p:cNvGrpSpPr/>
          <p:nvPr/>
        </p:nvGrpSpPr>
        <p:grpSpPr>
          <a:xfrm>
            <a:off x="3136117" y="3479881"/>
            <a:ext cx="7923158" cy="2108031"/>
            <a:chOff x="0" y="-66675"/>
            <a:chExt cx="10564211" cy="2810708"/>
          </a:xfrm>
        </p:grpSpPr>
        <p:sp>
          <p:nvSpPr>
            <p:cNvPr id="182" name="Google Shape;182;p20"/>
            <p:cNvSpPr txBox="1"/>
            <p:nvPr/>
          </p:nvSpPr>
          <p:spPr>
            <a:xfrm>
              <a:off x="0" y="-66675"/>
              <a:ext cx="6855600" cy="15042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3300">
                  <a:solidFill>
                    <a:srgbClr val="2E414D"/>
                  </a:solidFill>
                  <a:latin typeface="Lato"/>
                  <a:ea typeface="Lato"/>
                  <a:cs typeface="Lato"/>
                  <a:sym typeface="Lato"/>
                </a:rPr>
                <a:t>Merch state</a:t>
              </a:r>
              <a:endParaRPr b="1">
                <a:latin typeface="Lato"/>
                <a:ea typeface="Lato"/>
                <a:cs typeface="Lato"/>
                <a:sym typeface="Lato"/>
              </a:endParaRPr>
            </a:p>
          </p:txBody>
        </p:sp>
        <p:sp>
          <p:nvSpPr>
            <p:cNvPr id="183" name="Google Shape;183;p20"/>
            <p:cNvSpPr txBox="1"/>
            <p:nvPr/>
          </p:nvSpPr>
          <p:spPr>
            <a:xfrm>
              <a:off x="11" y="741833"/>
              <a:ext cx="10564200" cy="2002200"/>
            </a:xfrm>
            <a:prstGeom prst="rect">
              <a:avLst/>
            </a:prstGeom>
            <a:noFill/>
            <a:ln>
              <a:noFill/>
            </a:ln>
          </p:spPr>
          <p:txBody>
            <a:bodyPr anchorCtr="0" anchor="t" bIns="0" lIns="0" spcFirstLastPara="1" rIns="0" wrap="square" tIns="0">
              <a:noAutofit/>
            </a:bodyPr>
            <a:lstStyle/>
            <a:p>
              <a:pPr indent="-419100" lvl="0" marL="457200" marR="0" rtl="0" algn="l">
                <a:lnSpc>
                  <a:spcPct val="150000"/>
                </a:lnSpc>
                <a:spcBef>
                  <a:spcPts val="0"/>
                </a:spcBef>
                <a:spcAft>
                  <a:spcPts val="0"/>
                </a:spcAft>
                <a:buSzPts val="3000"/>
                <a:buFont typeface="Lato"/>
                <a:buChar char="-"/>
              </a:pPr>
              <a:r>
                <a:rPr lang="en-US" sz="3000">
                  <a:solidFill>
                    <a:srgbClr val="2E414D"/>
                  </a:solidFill>
                  <a:latin typeface="Lato"/>
                  <a:ea typeface="Lato"/>
                  <a:cs typeface="Lato"/>
                  <a:sym typeface="Lato"/>
                </a:rPr>
                <a:t>Matching by Merch description</a:t>
              </a:r>
              <a:endParaRPr sz="3000">
                <a:solidFill>
                  <a:srgbClr val="2E414D"/>
                </a:solidFill>
                <a:latin typeface="Lato"/>
                <a:ea typeface="Lato"/>
                <a:cs typeface="Lato"/>
                <a:sym typeface="Lato"/>
              </a:endParaRPr>
            </a:p>
            <a:p>
              <a:pPr indent="-419100" lvl="0" marL="457200" marR="0" rtl="0" algn="l">
                <a:lnSpc>
                  <a:spcPct val="150000"/>
                </a:lnSpc>
                <a:spcBef>
                  <a:spcPts val="0"/>
                </a:spcBef>
                <a:spcAft>
                  <a:spcPts val="0"/>
                </a:spcAft>
                <a:buClr>
                  <a:srgbClr val="2E414D"/>
                </a:buClr>
                <a:buSzPts val="3000"/>
                <a:buFont typeface="Lato"/>
                <a:buChar char="-"/>
              </a:pPr>
              <a:r>
                <a:rPr lang="en-US" sz="3000">
                  <a:solidFill>
                    <a:srgbClr val="2E414D"/>
                  </a:solidFill>
                  <a:latin typeface="Lato"/>
                  <a:ea typeface="Lato"/>
                  <a:cs typeface="Lato"/>
                  <a:sym typeface="Lato"/>
                </a:rPr>
                <a:t>Matching by Merchnum</a:t>
              </a:r>
              <a:endParaRPr sz="3000">
                <a:solidFill>
                  <a:srgbClr val="2E414D"/>
                </a:solidFill>
                <a:latin typeface="Lato"/>
                <a:ea typeface="Lato"/>
                <a:cs typeface="Lato"/>
                <a:sym typeface="Lato"/>
              </a:endParaRPr>
            </a:p>
            <a:p>
              <a:pPr indent="-419100" lvl="0" marL="457200" marR="0" rtl="0" algn="l">
                <a:lnSpc>
                  <a:spcPct val="150000"/>
                </a:lnSpc>
                <a:spcBef>
                  <a:spcPts val="0"/>
                </a:spcBef>
                <a:spcAft>
                  <a:spcPts val="0"/>
                </a:spcAft>
                <a:buClr>
                  <a:srgbClr val="2E414D"/>
                </a:buClr>
                <a:buSzPts val="3000"/>
                <a:buFont typeface="Lato"/>
                <a:buChar char="-"/>
              </a:pPr>
              <a:r>
                <a:rPr lang="en-US" sz="3000">
                  <a:solidFill>
                    <a:srgbClr val="2E414D"/>
                  </a:solidFill>
                  <a:latin typeface="Lato"/>
                  <a:ea typeface="Lato"/>
                  <a:cs typeface="Lato"/>
                  <a:sym typeface="Lato"/>
                </a:rPr>
                <a:t>Match by Merch zip (using library uszipcode)</a:t>
              </a:r>
              <a:endParaRPr sz="3000">
                <a:solidFill>
                  <a:srgbClr val="2E414D"/>
                </a:solidFill>
                <a:latin typeface="Lato"/>
                <a:ea typeface="Lato"/>
                <a:cs typeface="Lato"/>
                <a:sym typeface="Lato"/>
              </a:endParaRPr>
            </a:p>
            <a:p>
              <a:pPr indent="-419100" lvl="0" marL="457200" marR="0" rtl="0" algn="l">
                <a:lnSpc>
                  <a:spcPct val="150000"/>
                </a:lnSpc>
                <a:spcBef>
                  <a:spcPts val="0"/>
                </a:spcBef>
                <a:spcAft>
                  <a:spcPts val="0"/>
                </a:spcAft>
                <a:buClr>
                  <a:srgbClr val="2E414D"/>
                </a:buClr>
                <a:buSzPts val="3000"/>
                <a:buFont typeface="Lato"/>
                <a:buChar char="-"/>
              </a:pPr>
              <a:r>
                <a:rPr lang="en-US" sz="3000">
                  <a:solidFill>
                    <a:srgbClr val="2E414D"/>
                  </a:solidFill>
                  <a:latin typeface="Lato"/>
                  <a:ea typeface="Lato"/>
                  <a:cs typeface="Lato"/>
                  <a:sym typeface="Lato"/>
                </a:rPr>
                <a:t>Filling remaining records with Recordnum</a:t>
              </a:r>
              <a:endParaRPr sz="3000">
                <a:solidFill>
                  <a:srgbClr val="2E414D"/>
                </a:solidFill>
                <a:latin typeface="Lato"/>
                <a:ea typeface="Lato"/>
                <a:cs typeface="Lato"/>
                <a:sym typeface="Lato"/>
              </a:endParaRPr>
            </a:p>
          </p:txBody>
        </p:sp>
      </p:grpSp>
      <p:grpSp>
        <p:nvGrpSpPr>
          <p:cNvPr id="184" name="Google Shape;184;p20"/>
          <p:cNvGrpSpPr/>
          <p:nvPr/>
        </p:nvGrpSpPr>
        <p:grpSpPr>
          <a:xfrm>
            <a:off x="3136117" y="7200169"/>
            <a:ext cx="7923158" cy="2108031"/>
            <a:chOff x="0" y="-66675"/>
            <a:chExt cx="10564211" cy="2810708"/>
          </a:xfrm>
        </p:grpSpPr>
        <p:sp>
          <p:nvSpPr>
            <p:cNvPr id="185" name="Google Shape;185;p20"/>
            <p:cNvSpPr txBox="1"/>
            <p:nvPr/>
          </p:nvSpPr>
          <p:spPr>
            <a:xfrm>
              <a:off x="0" y="-66675"/>
              <a:ext cx="6855600" cy="1504200"/>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b="1" lang="en-US" sz="3300">
                  <a:solidFill>
                    <a:srgbClr val="2E414D"/>
                  </a:solidFill>
                  <a:latin typeface="Lato"/>
                  <a:ea typeface="Lato"/>
                  <a:cs typeface="Lato"/>
                  <a:sym typeface="Lato"/>
                </a:rPr>
                <a:t>Merch zip</a:t>
              </a:r>
              <a:endParaRPr b="1">
                <a:latin typeface="Lato"/>
                <a:ea typeface="Lato"/>
                <a:cs typeface="Lato"/>
                <a:sym typeface="Lato"/>
              </a:endParaRPr>
            </a:p>
          </p:txBody>
        </p:sp>
        <p:sp>
          <p:nvSpPr>
            <p:cNvPr id="186" name="Google Shape;186;p20"/>
            <p:cNvSpPr txBox="1"/>
            <p:nvPr/>
          </p:nvSpPr>
          <p:spPr>
            <a:xfrm>
              <a:off x="11" y="741833"/>
              <a:ext cx="10564200" cy="2002200"/>
            </a:xfrm>
            <a:prstGeom prst="rect">
              <a:avLst/>
            </a:prstGeom>
            <a:noFill/>
            <a:ln>
              <a:noFill/>
            </a:ln>
          </p:spPr>
          <p:txBody>
            <a:bodyPr anchorCtr="0" anchor="t" bIns="0" lIns="0" spcFirstLastPara="1" rIns="0" wrap="square" tIns="0">
              <a:noAutofit/>
            </a:bodyPr>
            <a:lstStyle/>
            <a:p>
              <a:pPr indent="-419100" lvl="0" marL="457200" marR="0" rtl="0" algn="l">
                <a:lnSpc>
                  <a:spcPct val="150000"/>
                </a:lnSpc>
                <a:spcBef>
                  <a:spcPts val="0"/>
                </a:spcBef>
                <a:spcAft>
                  <a:spcPts val="0"/>
                </a:spcAft>
                <a:buSzPts val="3000"/>
                <a:buFont typeface="Lato"/>
                <a:buChar char="-"/>
              </a:pPr>
              <a:r>
                <a:rPr lang="en-US" sz="3000">
                  <a:solidFill>
                    <a:srgbClr val="2E414D"/>
                  </a:solidFill>
                  <a:latin typeface="Lato"/>
                  <a:ea typeface="Lato"/>
                  <a:cs typeface="Lato"/>
                  <a:sym typeface="Lato"/>
                </a:rPr>
                <a:t>Matching by Merch description</a:t>
              </a:r>
              <a:endParaRPr sz="3000">
                <a:solidFill>
                  <a:srgbClr val="2E414D"/>
                </a:solidFill>
                <a:latin typeface="Lato"/>
                <a:ea typeface="Lato"/>
                <a:cs typeface="Lato"/>
                <a:sym typeface="Lato"/>
              </a:endParaRPr>
            </a:p>
            <a:p>
              <a:pPr indent="-419100" lvl="0" marL="457200" marR="0" rtl="0" algn="l">
                <a:lnSpc>
                  <a:spcPct val="150000"/>
                </a:lnSpc>
                <a:spcBef>
                  <a:spcPts val="0"/>
                </a:spcBef>
                <a:spcAft>
                  <a:spcPts val="0"/>
                </a:spcAft>
                <a:buClr>
                  <a:srgbClr val="2E414D"/>
                </a:buClr>
                <a:buSzPts val="3000"/>
                <a:buFont typeface="Lato"/>
                <a:buChar char="-"/>
              </a:pPr>
              <a:r>
                <a:rPr lang="en-US" sz="3000">
                  <a:solidFill>
                    <a:srgbClr val="2E414D"/>
                  </a:solidFill>
                  <a:latin typeface="Lato"/>
                  <a:ea typeface="Lato"/>
                  <a:cs typeface="Lato"/>
                  <a:sym typeface="Lato"/>
                </a:rPr>
                <a:t>Filling remaining records with Recordnum</a:t>
              </a:r>
              <a:endParaRPr sz="3000">
                <a:solidFill>
                  <a:srgbClr val="2E414D"/>
                </a:solidFill>
                <a:latin typeface="Lato"/>
                <a:ea typeface="Lato"/>
                <a:cs typeface="Lato"/>
                <a:sym typeface="Lato"/>
              </a:endParaRPr>
            </a:p>
          </p:txBody>
        </p:sp>
      </p:grpSp>
      <p:pic>
        <p:nvPicPr>
          <p:cNvPr id="187" name="Google Shape;187;p20"/>
          <p:cNvPicPr preferRelativeResize="0"/>
          <p:nvPr/>
        </p:nvPicPr>
        <p:blipFill rotWithShape="1">
          <a:blip r:embed="rId3">
            <a:alphaModFix/>
          </a:blip>
          <a:srcRect b="0" l="0" r="0" t="0"/>
          <a:stretch/>
        </p:blipFill>
        <p:spPr>
          <a:xfrm>
            <a:off x="14758060" y="-1339260"/>
            <a:ext cx="5136684" cy="48191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C3EBE2"/>
        </a:solidFill>
      </p:bgPr>
    </p:bg>
    <p:spTree>
      <p:nvGrpSpPr>
        <p:cNvPr id="191" name="Shape 191"/>
        <p:cNvGrpSpPr/>
        <p:nvPr/>
      </p:nvGrpSpPr>
      <p:grpSpPr>
        <a:xfrm>
          <a:off x="0" y="0"/>
          <a:ext cx="0" cy="0"/>
          <a:chOff x="0" y="0"/>
          <a:chExt cx="0" cy="0"/>
        </a:xfrm>
      </p:grpSpPr>
      <p:grpSp>
        <p:nvGrpSpPr>
          <p:cNvPr id="192" name="Google Shape;192;p21"/>
          <p:cNvGrpSpPr/>
          <p:nvPr/>
        </p:nvGrpSpPr>
        <p:grpSpPr>
          <a:xfrm>
            <a:off x="1333475" y="1431313"/>
            <a:ext cx="14928251" cy="7827065"/>
            <a:chOff x="-10884880" y="-5584376"/>
            <a:chExt cx="21405580" cy="10436087"/>
          </a:xfrm>
        </p:grpSpPr>
        <p:sp>
          <p:nvSpPr>
            <p:cNvPr id="193" name="Google Shape;193;p21"/>
            <p:cNvSpPr txBox="1"/>
            <p:nvPr/>
          </p:nvSpPr>
          <p:spPr>
            <a:xfrm>
              <a:off x="-10884880" y="-5584376"/>
              <a:ext cx="9051600" cy="6849000"/>
            </a:xfrm>
            <a:prstGeom prst="rect">
              <a:avLst/>
            </a:prstGeom>
            <a:noFill/>
            <a:ln>
              <a:noFill/>
            </a:ln>
          </p:spPr>
          <p:txBody>
            <a:bodyPr anchorCtr="0" anchor="t" bIns="0" lIns="0" spcFirstLastPara="1" rIns="0" wrap="square" tIns="0">
              <a:noAutofit/>
            </a:bodyPr>
            <a:lstStyle/>
            <a:p>
              <a:pPr indent="0" lvl="0" marL="0" marR="0" rtl="0" algn="l">
                <a:lnSpc>
                  <a:spcPct val="111000"/>
                </a:lnSpc>
                <a:spcBef>
                  <a:spcPts val="0"/>
                </a:spcBef>
                <a:spcAft>
                  <a:spcPts val="0"/>
                </a:spcAft>
                <a:buNone/>
              </a:pPr>
              <a:r>
                <a:rPr lang="en-US" sz="4800">
                  <a:solidFill>
                    <a:srgbClr val="2E414D"/>
                  </a:solidFill>
                  <a:latin typeface="Constantia"/>
                  <a:ea typeface="Constantia"/>
                  <a:cs typeface="Constantia"/>
                  <a:sym typeface="Constantia"/>
                </a:rPr>
                <a:t>Part 3 -</a:t>
              </a:r>
              <a:endParaRPr sz="48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Variable</a:t>
              </a:r>
              <a:endParaRPr sz="7500">
                <a:solidFill>
                  <a:srgbClr val="2E414D"/>
                </a:solidFill>
                <a:latin typeface="Constantia"/>
                <a:ea typeface="Constantia"/>
                <a:cs typeface="Constantia"/>
                <a:sym typeface="Constantia"/>
              </a:endParaRPr>
            </a:p>
            <a:p>
              <a:pPr indent="0" lvl="0" marL="0" marR="0" rtl="0" algn="l">
                <a:lnSpc>
                  <a:spcPct val="111000"/>
                </a:lnSpc>
                <a:spcBef>
                  <a:spcPts val="0"/>
                </a:spcBef>
                <a:spcAft>
                  <a:spcPts val="0"/>
                </a:spcAft>
                <a:buNone/>
              </a:pPr>
              <a:r>
                <a:rPr lang="en-US" sz="7500">
                  <a:solidFill>
                    <a:srgbClr val="2E414D"/>
                  </a:solidFill>
                  <a:latin typeface="Constantia"/>
                  <a:ea typeface="Constantia"/>
                  <a:cs typeface="Constantia"/>
                  <a:sym typeface="Constantia"/>
                </a:rPr>
                <a:t>Creation</a:t>
              </a:r>
              <a:endParaRPr sz="7500">
                <a:solidFill>
                  <a:srgbClr val="2E414D"/>
                </a:solidFill>
                <a:latin typeface="Constantia"/>
                <a:ea typeface="Constantia"/>
                <a:cs typeface="Constantia"/>
                <a:sym typeface="Constantia"/>
              </a:endParaRPr>
            </a:p>
          </p:txBody>
        </p:sp>
        <p:sp>
          <p:nvSpPr>
            <p:cNvPr id="194" name="Google Shape;194;p21"/>
            <p:cNvSpPr txBox="1"/>
            <p:nvPr/>
          </p:nvSpPr>
          <p:spPr>
            <a:xfrm>
              <a:off x="0" y="3384710"/>
              <a:ext cx="10520700" cy="1467000"/>
            </a:xfrm>
            <a:prstGeom prst="rect">
              <a:avLst/>
            </a:prstGeom>
            <a:noFill/>
            <a:ln>
              <a:noFill/>
            </a:ln>
          </p:spPr>
          <p:txBody>
            <a:bodyPr anchorCtr="0" anchor="t" bIns="0" lIns="0" spcFirstLastPara="1" rIns="0" wrap="square" tIns="0">
              <a:noAutofit/>
            </a:bodyPr>
            <a:lstStyle/>
            <a:p>
              <a:pPr indent="0" lvl="0" marL="0" marR="0" rtl="0" algn="r">
                <a:lnSpc>
                  <a:spcPct val="150000"/>
                </a:lnSpc>
                <a:spcBef>
                  <a:spcPts val="0"/>
                </a:spcBef>
                <a:spcAft>
                  <a:spcPts val="0"/>
                </a:spcAft>
                <a:buNone/>
              </a:pPr>
              <a:r>
                <a:t/>
              </a:r>
              <a:endParaRPr/>
            </a:p>
          </p:txBody>
        </p:sp>
      </p:grpSp>
      <p:pic>
        <p:nvPicPr>
          <p:cNvPr id="195" name="Google Shape;195;p21"/>
          <p:cNvPicPr preferRelativeResize="0"/>
          <p:nvPr/>
        </p:nvPicPr>
        <p:blipFill rotWithShape="1">
          <a:blip r:embed="rId3">
            <a:alphaModFix/>
          </a:blip>
          <a:srcRect b="0" l="0" r="0" t="0"/>
          <a:stretch/>
        </p:blipFill>
        <p:spPr>
          <a:xfrm rot="-5400000">
            <a:off x="13863321" y="-708355"/>
            <a:ext cx="5136684" cy="4819144"/>
          </a:xfrm>
          <a:prstGeom prst="rect">
            <a:avLst/>
          </a:prstGeom>
          <a:noFill/>
          <a:ln>
            <a:noFill/>
          </a:ln>
        </p:spPr>
      </p:pic>
      <p:sp>
        <p:nvSpPr>
          <p:cNvPr id="196" name="Google Shape;196;p21"/>
          <p:cNvSpPr txBox="1"/>
          <p:nvPr/>
        </p:nvSpPr>
        <p:spPr>
          <a:xfrm>
            <a:off x="0" y="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