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4" r:id="rId2"/>
    <p:sldId id="265" r:id="rId3"/>
    <p:sldId id="293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Lato" panose="020F05020202040302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6"/>
    <p:restoredTop sz="94626"/>
  </p:normalViewPr>
  <p:slideViewPr>
    <p:cSldViewPr snapToGrid="0">
      <p:cViewPr>
        <p:scale>
          <a:sx n="65" d="100"/>
          <a:sy n="65" d="100"/>
        </p:scale>
        <p:origin x="-64" y="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392a3b6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392a3b6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92a3b73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g7392a3b73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92a3b73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g7392a3b73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16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sz="440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Char char="•"/>
              <a:defRPr sz="32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–"/>
              <a:defRPr sz="28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•"/>
              <a:defRPr sz="24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88278-F2BA-2341-8F1C-05F3DEC9B1C3}"/>
              </a:ext>
            </a:extLst>
          </p:cNvPr>
          <p:cNvSpPr/>
          <p:nvPr/>
        </p:nvSpPr>
        <p:spPr>
          <a:xfrm>
            <a:off x="5662863" y="4446021"/>
            <a:ext cx="10170695" cy="4377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21"/>
          <p:cNvSpPr txBox="1"/>
          <p:nvPr/>
        </p:nvSpPr>
        <p:spPr>
          <a:xfrm>
            <a:off x="8924590" y="8158127"/>
            <a:ext cx="7337136" cy="11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3895405" y="-1125447"/>
            <a:ext cx="5136684" cy="48191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CC90D82-41E6-9E44-A353-6F2CD1952C4E}"/>
              </a:ext>
            </a:extLst>
          </p:cNvPr>
          <p:cNvSpPr txBox="1"/>
          <p:nvPr/>
        </p:nvSpPr>
        <p:spPr>
          <a:xfrm>
            <a:off x="994611" y="2284837"/>
            <a:ext cx="414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Motivation</a:t>
            </a:r>
            <a:endParaRPr kumimoji="1"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F5DC0D-953C-DC4C-B44E-D36835F12C2D}"/>
              </a:ext>
            </a:extLst>
          </p:cNvPr>
          <p:cNvSpPr/>
          <p:nvPr/>
        </p:nvSpPr>
        <p:spPr>
          <a:xfrm>
            <a:off x="5786135" y="2284837"/>
            <a:ext cx="6753772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Build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many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expert variables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possible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catch patterns of fraud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transactions</a:t>
            </a:r>
            <a:endParaRPr kumimoji="1" lang="en-US" altLang="zh-CN" sz="4000" b="1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00CDF5-D424-3F4F-896C-33224F24B814}"/>
              </a:ext>
            </a:extLst>
          </p:cNvPr>
          <p:cNvSpPr txBox="1"/>
          <p:nvPr/>
        </p:nvSpPr>
        <p:spPr>
          <a:xfrm>
            <a:off x="1201264" y="4510931"/>
            <a:ext cx="42722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Signals of card transaction fraud</a:t>
            </a:r>
            <a:endParaRPr kumimoji="1"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7E1421-D0C1-8843-9BFE-EDD644745E63}"/>
              </a:ext>
            </a:extLst>
          </p:cNvPr>
          <p:cNvSpPr txBox="1"/>
          <p:nvPr/>
        </p:nvSpPr>
        <p:spPr>
          <a:xfrm>
            <a:off x="6010724" y="4892604"/>
            <a:ext cx="2128989" cy="461665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Amount</a:t>
            </a:r>
            <a:endParaRPr kumimoji="1"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B2F6B0-F92F-6F46-BF92-20FB84F153D6}"/>
              </a:ext>
            </a:extLst>
          </p:cNvPr>
          <p:cNvSpPr txBox="1"/>
          <p:nvPr/>
        </p:nvSpPr>
        <p:spPr>
          <a:xfrm>
            <a:off x="8518379" y="4914997"/>
            <a:ext cx="504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Unusually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high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transaction amount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9D1C50-9FC8-334C-86F1-2ADF01627532}"/>
              </a:ext>
            </a:extLst>
          </p:cNvPr>
          <p:cNvSpPr txBox="1"/>
          <p:nvPr/>
        </p:nvSpPr>
        <p:spPr>
          <a:xfrm>
            <a:off x="6010723" y="5743350"/>
            <a:ext cx="2128989" cy="83099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Transaction frequency</a:t>
            </a:r>
            <a:endParaRPr kumimoji="1"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E6D089-CF74-4145-B377-99B4139CA469}"/>
              </a:ext>
            </a:extLst>
          </p:cNvPr>
          <p:cNvSpPr txBox="1"/>
          <p:nvPr/>
        </p:nvSpPr>
        <p:spPr>
          <a:xfrm>
            <a:off x="8518379" y="5723226"/>
            <a:ext cx="524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Infrequent recurring charges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Burst of fraud activities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AEFF6DD-9B13-A049-83FE-F93CB8656AD7}"/>
              </a:ext>
            </a:extLst>
          </p:cNvPr>
          <p:cNvSpPr txBox="1"/>
          <p:nvPr/>
        </p:nvSpPr>
        <p:spPr>
          <a:xfrm>
            <a:off x="6010723" y="6846730"/>
            <a:ext cx="2301455" cy="83099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Geography of transaction</a:t>
            </a:r>
            <a:endParaRPr kumimoji="1"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C1CC53-E2D9-C44D-8881-BDDC678E480C}"/>
              </a:ext>
            </a:extLst>
          </p:cNvPr>
          <p:cNvSpPr txBox="1"/>
          <p:nvPr/>
        </p:nvSpPr>
        <p:spPr>
          <a:xfrm>
            <a:off x="8510961" y="7009177"/>
            <a:ext cx="767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Transaction happens at merchants not used before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14EFFCE-8C72-614C-85AC-B26FE34C7ADF}"/>
              </a:ext>
            </a:extLst>
          </p:cNvPr>
          <p:cNvSpPr txBox="1"/>
          <p:nvPr/>
        </p:nvSpPr>
        <p:spPr>
          <a:xfrm>
            <a:off x="6010724" y="7950110"/>
            <a:ext cx="2128989" cy="46166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Merchant</a:t>
            </a:r>
            <a:endParaRPr kumimoji="1"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DEA719-8E01-2F45-9AC2-7FBEAA69B021}"/>
              </a:ext>
            </a:extLst>
          </p:cNvPr>
          <p:cNvSpPr txBox="1"/>
          <p:nvPr/>
        </p:nvSpPr>
        <p:spPr>
          <a:xfrm>
            <a:off x="8510961" y="7949826"/>
            <a:ext cx="601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Transaction is made up by the merchant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802826" y="6423642"/>
            <a:ext cx="5136684" cy="48191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4;p21">
            <a:extLst>
              <a:ext uri="{FF2B5EF4-FFF2-40B4-BE49-F238E27FC236}">
                <a16:creationId xmlns:a16="http://schemas.microsoft.com/office/drawing/2014/main" id="{418BF350-9C5F-D644-9FD7-14786AA77F46}"/>
              </a:ext>
            </a:extLst>
          </p:cNvPr>
          <p:cNvSpPr txBox="1"/>
          <p:nvPr/>
        </p:nvSpPr>
        <p:spPr>
          <a:xfrm>
            <a:off x="8924590" y="8158127"/>
            <a:ext cx="7337136" cy="11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C3A106-0F16-EC4F-B376-C5C106123B0B}"/>
              </a:ext>
            </a:extLst>
          </p:cNvPr>
          <p:cNvSpPr txBox="1"/>
          <p:nvPr/>
        </p:nvSpPr>
        <p:spPr>
          <a:xfrm>
            <a:off x="5612982" y="421606"/>
            <a:ext cx="6655539" cy="31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arenR"/>
            </a:pPr>
            <a:r>
              <a:rPr kumimoji="1" lang="en-US" altLang="zh-CN" sz="28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Combine related fields</a:t>
            </a:r>
          </a:p>
          <a:p>
            <a:pPr marL="457200" indent="-457200">
              <a:lnSpc>
                <a:spcPct val="250000"/>
              </a:lnSpc>
              <a:buAutoNum type="arabicParenR"/>
            </a:pPr>
            <a:endParaRPr kumimoji="1" lang="en-US" altLang="zh-CN" sz="28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kumimoji="1" lang="en-US" altLang="zh-CN" sz="28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Create candidate variables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733F5-BDED-124B-B7D9-EC20CCFA1334}"/>
              </a:ext>
            </a:extLst>
          </p:cNvPr>
          <p:cNvSpPr txBox="1"/>
          <p:nvPr/>
        </p:nvSpPr>
        <p:spPr>
          <a:xfrm>
            <a:off x="6295281" y="1573216"/>
            <a:ext cx="1341530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endParaRPr kumimoji="1" lang="zh-CN" altLang="en-US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722F31-B4C2-3546-81D0-30F6EBFE10C3}"/>
              </a:ext>
            </a:extLst>
          </p:cNvPr>
          <p:cNvSpPr txBox="1"/>
          <p:nvPr/>
        </p:nvSpPr>
        <p:spPr>
          <a:xfrm>
            <a:off x="7812217" y="1573216"/>
            <a:ext cx="1555114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*</a:t>
            </a:r>
            <a:endParaRPr kumimoji="1" lang="zh-CN" altLang="en-US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360CF1-0D5B-604B-86CF-57896665B3E7}"/>
              </a:ext>
            </a:extLst>
          </p:cNvPr>
          <p:cNvSpPr txBox="1"/>
          <p:nvPr/>
        </p:nvSpPr>
        <p:spPr>
          <a:xfrm>
            <a:off x="9571081" y="1573216"/>
            <a:ext cx="310404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</a:t>
            </a:r>
            <a:r>
              <a:rPr kumimoji="1" lang="en-US" altLang="zh-CN" sz="18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*</a:t>
            </a:r>
            <a:endParaRPr kumimoji="1" lang="zh-CN" altLang="en-US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93D2E7-DC59-E749-8B45-1173F2CB986F}"/>
              </a:ext>
            </a:extLst>
          </p:cNvPr>
          <p:cNvSpPr txBox="1"/>
          <p:nvPr/>
        </p:nvSpPr>
        <p:spPr>
          <a:xfrm>
            <a:off x="6295282" y="2180796"/>
            <a:ext cx="180178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 Zip</a:t>
            </a:r>
            <a:endParaRPr kumimoji="1" lang="zh-CN" altLang="en-US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4086B6-0DA9-C643-B9AA-181FDA2B282F}"/>
              </a:ext>
            </a:extLst>
          </p:cNvPr>
          <p:cNvSpPr txBox="1"/>
          <p:nvPr/>
        </p:nvSpPr>
        <p:spPr>
          <a:xfrm>
            <a:off x="8382265" y="2175805"/>
            <a:ext cx="2105547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 State</a:t>
            </a:r>
            <a:endParaRPr kumimoji="1" lang="zh-CN" altLang="en-US" sz="1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5BA2E6-1D9B-914D-A3C0-B3981AFC2841}"/>
              </a:ext>
            </a:extLst>
          </p:cNvPr>
          <p:cNvSpPr/>
          <p:nvPr/>
        </p:nvSpPr>
        <p:spPr>
          <a:xfrm>
            <a:off x="6126849" y="3635338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kumimoji="1" lang="en-US" altLang="zh-CN" sz="24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Amount variables</a:t>
            </a: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kumimoji="1" lang="en-US" altLang="zh-CN" sz="24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Days-since variables</a:t>
            </a: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kumimoji="1" lang="en-US" altLang="zh-CN" sz="24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Frequency variables</a:t>
            </a: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685A49-5FE7-2B42-9F5A-4D673ACCD04F}"/>
              </a:ext>
            </a:extLst>
          </p:cNvPr>
          <p:cNvSpPr txBox="1"/>
          <p:nvPr/>
        </p:nvSpPr>
        <p:spPr>
          <a:xfrm>
            <a:off x="5684325" y="4218123"/>
            <a:ext cx="218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Average, maximum, median, total,</a:t>
            </a:r>
          </a:p>
          <a:p>
            <a:pPr algn="ctr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Actual/average, actual/maximum, </a:t>
            </a:r>
          </a:p>
          <a:p>
            <a:pPr algn="ctr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actual/median, actual/total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0B11B9-B92D-AF45-8C97-B8FF4F72C3BB}"/>
              </a:ext>
            </a:extLst>
          </p:cNvPr>
          <p:cNvSpPr txBox="1"/>
          <p:nvPr/>
        </p:nvSpPr>
        <p:spPr>
          <a:xfrm>
            <a:off x="7706406" y="4754021"/>
            <a:ext cx="183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Amount by/at this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DA5E42-98F8-E547-92FE-6FF64D54DD7A}"/>
              </a:ext>
            </a:extLst>
          </p:cNvPr>
          <p:cNvSpPr txBox="1"/>
          <p:nvPr/>
        </p:nvSpPr>
        <p:spPr>
          <a:xfrm>
            <a:off x="9504743" y="4425081"/>
            <a:ext cx="2442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zip,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 state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B26EE6-C27D-2047-8FD1-75D28FDC13C2}"/>
              </a:ext>
            </a:extLst>
          </p:cNvPr>
          <p:cNvSpPr txBox="1"/>
          <p:nvPr/>
        </p:nvSpPr>
        <p:spPr>
          <a:xfrm>
            <a:off x="11796484" y="4754839"/>
            <a:ext cx="152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Over the past 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3B7BB8-E16F-B54F-92B8-BFFB1EB89DF3}"/>
              </a:ext>
            </a:extLst>
          </p:cNvPr>
          <p:cNvSpPr txBox="1"/>
          <p:nvPr/>
        </p:nvSpPr>
        <p:spPr>
          <a:xfrm>
            <a:off x="13178026" y="4761796"/>
            <a:ext cx="244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0, 1, 3, 7, 14, 30 days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65CED6-0B80-D343-A3F5-8D17AAFB6E6C}"/>
              </a:ext>
            </a:extLst>
          </p:cNvPr>
          <p:cNvSpPr txBox="1"/>
          <p:nvPr/>
        </p:nvSpPr>
        <p:spPr>
          <a:xfrm>
            <a:off x="9456714" y="3661005"/>
            <a:ext cx="20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240 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7AD178-6326-F748-9DA0-6F105CE61468}"/>
              </a:ext>
            </a:extLst>
          </p:cNvPr>
          <p:cNvSpPr txBox="1"/>
          <p:nvPr/>
        </p:nvSpPr>
        <p:spPr>
          <a:xfrm>
            <a:off x="1596798" y="2549159"/>
            <a:ext cx="3961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Look back in time to calculate values for each record</a:t>
            </a:r>
            <a:endParaRPr kumimoji="1"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91FF96-3825-8649-8BDC-E51EF9E90AE4}"/>
              </a:ext>
            </a:extLst>
          </p:cNvPr>
          <p:cNvSpPr txBox="1"/>
          <p:nvPr/>
        </p:nvSpPr>
        <p:spPr>
          <a:xfrm>
            <a:off x="6555408" y="6608566"/>
            <a:ext cx="281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Current date minus date of most recent transaction with the same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5235EE-D241-F442-B8D6-D6592EF601C0}"/>
              </a:ext>
            </a:extLst>
          </p:cNvPr>
          <p:cNvSpPr txBox="1"/>
          <p:nvPr/>
        </p:nvSpPr>
        <p:spPr>
          <a:xfrm>
            <a:off x="9045764" y="6602791"/>
            <a:ext cx="410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zip,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 state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EDC11-5818-DB41-8F3A-5444E700C123}"/>
              </a:ext>
            </a:extLst>
          </p:cNvPr>
          <p:cNvSpPr txBox="1"/>
          <p:nvPr/>
        </p:nvSpPr>
        <p:spPr>
          <a:xfrm>
            <a:off x="9950658" y="5877673"/>
            <a:ext cx="155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1AB88A-23B0-5E4C-89C0-D9E43A79E177}"/>
              </a:ext>
            </a:extLst>
          </p:cNvPr>
          <p:cNvSpPr txBox="1"/>
          <p:nvPr/>
        </p:nvSpPr>
        <p:spPr>
          <a:xfrm>
            <a:off x="6579698" y="8787499"/>
            <a:ext cx="256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Number of transactions with the same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6A8A6-C622-0C4B-8514-408CA29B5E94}"/>
              </a:ext>
            </a:extLst>
          </p:cNvPr>
          <p:cNvSpPr txBox="1"/>
          <p:nvPr/>
        </p:nvSpPr>
        <p:spPr>
          <a:xfrm>
            <a:off x="8864635" y="8572056"/>
            <a:ext cx="2317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– zip, </a:t>
            </a:r>
            <a:r>
              <a:rPr kumimoji="1"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 state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06ACC3-B0BE-FD44-B4DA-532E799033BC}"/>
              </a:ext>
            </a:extLst>
          </p:cNvPr>
          <p:cNvSpPr txBox="1"/>
          <p:nvPr/>
        </p:nvSpPr>
        <p:spPr>
          <a:xfrm>
            <a:off x="11139477" y="8899124"/>
            <a:ext cx="153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Over the past 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777328-A5D5-1B42-9F30-76FCBFA6788D}"/>
              </a:ext>
            </a:extLst>
          </p:cNvPr>
          <p:cNvSpPr txBox="1"/>
          <p:nvPr/>
        </p:nvSpPr>
        <p:spPr>
          <a:xfrm>
            <a:off x="12456716" y="8895316"/>
            <a:ext cx="243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0, 1, 3, 7, 14, 30 days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945CB0-551A-4D48-B08F-90151A44176F}"/>
              </a:ext>
            </a:extLst>
          </p:cNvPr>
          <p:cNvSpPr txBox="1"/>
          <p:nvPr/>
        </p:nvSpPr>
        <p:spPr>
          <a:xfrm>
            <a:off x="9832775" y="8073095"/>
            <a:ext cx="155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30 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0B2B86-C8E5-A742-9534-5A0D6C599702}"/>
              </a:ext>
            </a:extLst>
          </p:cNvPr>
          <p:cNvSpPr txBox="1"/>
          <p:nvPr/>
        </p:nvSpPr>
        <p:spPr>
          <a:xfrm>
            <a:off x="10191275" y="3656089"/>
            <a:ext cx="470180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To identify unusual purchase amount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B07B01-E953-0B44-A2FE-1076028C0E08}"/>
              </a:ext>
            </a:extLst>
          </p:cNvPr>
          <p:cNvSpPr txBox="1"/>
          <p:nvPr/>
        </p:nvSpPr>
        <p:spPr>
          <a:xfrm>
            <a:off x="10542036" y="8099464"/>
            <a:ext cx="4102244" cy="399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To identify transaction frequency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05E6C9-4AE1-3745-820A-21ED24684DAB}"/>
              </a:ext>
            </a:extLst>
          </p:cNvPr>
          <p:cNvSpPr txBox="1"/>
          <p:nvPr/>
        </p:nvSpPr>
        <p:spPr>
          <a:xfrm>
            <a:off x="10464975" y="5867262"/>
            <a:ext cx="4102244" cy="399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To identify transaction frequency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29">
            <a:extLst>
              <a:ext uri="{FF2B5EF4-FFF2-40B4-BE49-F238E27FC236}">
                <a16:creationId xmlns:a16="http://schemas.microsoft.com/office/drawing/2014/main" id="{ACC90D82-41E6-9E44-A353-6F2CD1952C4E}"/>
              </a:ext>
            </a:extLst>
          </p:cNvPr>
          <p:cNvSpPr txBox="1"/>
          <p:nvPr/>
        </p:nvSpPr>
        <p:spPr>
          <a:xfrm>
            <a:off x="767498" y="1437141"/>
            <a:ext cx="414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Process</a:t>
            </a:r>
            <a:endParaRPr kumimoji="1"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802826" y="6423642"/>
            <a:ext cx="5136684" cy="48191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4;p21">
            <a:extLst>
              <a:ext uri="{FF2B5EF4-FFF2-40B4-BE49-F238E27FC236}">
                <a16:creationId xmlns:a16="http://schemas.microsoft.com/office/drawing/2014/main" id="{418BF350-9C5F-D644-9FD7-14786AA77F46}"/>
              </a:ext>
            </a:extLst>
          </p:cNvPr>
          <p:cNvSpPr txBox="1"/>
          <p:nvPr/>
        </p:nvSpPr>
        <p:spPr>
          <a:xfrm>
            <a:off x="8924590" y="7371319"/>
            <a:ext cx="7337136" cy="11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C3A106-0F16-EC4F-B376-C5C106123B0B}"/>
              </a:ext>
            </a:extLst>
          </p:cNvPr>
          <p:cNvSpPr txBox="1"/>
          <p:nvPr/>
        </p:nvSpPr>
        <p:spPr>
          <a:xfrm>
            <a:off x="5680205" y="1212499"/>
            <a:ext cx="6655539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Wingdings" pitchFamily="2" charset="2"/>
              <a:buAutoNum type="arabicParenR" startAt="2"/>
            </a:pPr>
            <a:r>
              <a:rPr kumimoji="1" lang="en-US" altLang="zh-CN" sz="28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Create candidate variables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D2633B-E22A-4841-BA77-9C787F2FAAAB}"/>
              </a:ext>
            </a:extLst>
          </p:cNvPr>
          <p:cNvSpPr/>
          <p:nvPr/>
        </p:nvSpPr>
        <p:spPr>
          <a:xfrm>
            <a:off x="6251550" y="2671798"/>
            <a:ext cx="7490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kumimoji="1" lang="en-US" altLang="zh-CN" sz="24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Velocity change variables</a:t>
            </a: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r>
              <a:rPr kumimoji="1" lang="en-US" altLang="zh-CN" sz="2400" b="1" dirty="0" err="1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Benford’s</a:t>
            </a:r>
            <a:r>
              <a:rPr kumimoji="1" lang="en-US" altLang="zh-CN" sz="24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law variables</a:t>
            </a: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endParaRPr kumimoji="1" lang="en-US" altLang="zh-CN" sz="24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 startAt="4"/>
            </a:pPr>
            <a:r>
              <a:rPr kumimoji="1" lang="en-US" altLang="zh-CN" sz="2400" b="1" dirty="0">
                <a:latin typeface="Constantia" panose="02030602050306030303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Risk table variables </a:t>
            </a:r>
            <a:endParaRPr kumimoji="1" lang="en-US" altLang="zh-CN" sz="3600" b="1" dirty="0">
              <a:latin typeface="Constantia" panose="02030602050306030303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9A6B97-5436-6442-B126-8EECF4D3ED78}"/>
              </a:ext>
            </a:extLst>
          </p:cNvPr>
          <p:cNvSpPr txBox="1"/>
          <p:nvPr/>
        </p:nvSpPr>
        <p:spPr>
          <a:xfrm>
            <a:off x="5565469" y="3294832"/>
            <a:ext cx="134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Number</a:t>
            </a:r>
          </a:p>
          <a:p>
            <a:pPr algn="ctr"/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amount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8F3F36A-6724-4240-9DF3-7001CC85BE71}"/>
              </a:ext>
            </a:extLst>
          </p:cNvPr>
          <p:cNvSpPr txBox="1"/>
          <p:nvPr/>
        </p:nvSpPr>
        <p:spPr>
          <a:xfrm>
            <a:off x="10003435" y="3294832"/>
            <a:ext cx="174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endParaRPr kumimoji="1"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endParaRPr kumimoji="1"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7DD7D4B-2023-1E4E-A60F-EFF48E1AC9DF}"/>
              </a:ext>
            </a:extLst>
          </p:cNvPr>
          <p:cNvSpPr txBox="1"/>
          <p:nvPr/>
        </p:nvSpPr>
        <p:spPr>
          <a:xfrm>
            <a:off x="11677043" y="3451787"/>
            <a:ext cx="196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Over the past </a:t>
            </a:r>
            <a:endParaRPr kumimoji="1"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3729D1-9880-5B40-A302-AB223DDA973B}"/>
              </a:ext>
            </a:extLst>
          </p:cNvPr>
          <p:cNvSpPr txBox="1"/>
          <p:nvPr/>
        </p:nvSpPr>
        <p:spPr>
          <a:xfrm>
            <a:off x="13094031" y="3435199"/>
            <a:ext cx="18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0, 1 day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5FC4776-DEE9-BE46-934E-5236FABBAE3E}"/>
              </a:ext>
            </a:extLst>
          </p:cNvPr>
          <p:cNvSpPr txBox="1"/>
          <p:nvPr/>
        </p:nvSpPr>
        <p:spPr>
          <a:xfrm>
            <a:off x="10829389" y="2666009"/>
            <a:ext cx="203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24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50AC53-B869-4248-A88B-DC33F264B294}"/>
              </a:ext>
            </a:extLst>
          </p:cNvPr>
          <p:cNvSpPr txBox="1"/>
          <p:nvPr/>
        </p:nvSpPr>
        <p:spPr>
          <a:xfrm>
            <a:off x="6873004" y="3441829"/>
            <a:ext cx="40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of transactions with the same</a:t>
            </a:r>
            <a:endParaRPr kumimoji="1"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FE954D4A-F501-1749-B7B7-A7BD2550CF7D}"/>
              </a:ext>
            </a:extLst>
          </p:cNvPr>
          <p:cNvCxnSpPr>
            <a:cxnSpLocks/>
          </p:cNvCxnSpPr>
          <p:nvPr/>
        </p:nvCxnSpPr>
        <p:spPr>
          <a:xfrm>
            <a:off x="5638011" y="3982777"/>
            <a:ext cx="921481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BBCEF5A-6851-8A43-BFF0-3DC5721D8282}"/>
              </a:ext>
            </a:extLst>
          </p:cNvPr>
          <p:cNvSpPr txBox="1"/>
          <p:nvPr/>
        </p:nvSpPr>
        <p:spPr>
          <a:xfrm>
            <a:off x="13225380" y="4294699"/>
            <a:ext cx="18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7, 14, 30 day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6" name="Picture 15">
            <a:extLst>
              <a:ext uri="{FF2B5EF4-FFF2-40B4-BE49-F238E27FC236}">
                <a16:creationId xmlns:a16="http://schemas.microsoft.com/office/drawing/2014/main" id="{B422768A-7E2B-8445-953D-9CB3AA6D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36" y="5875624"/>
            <a:ext cx="5213869" cy="110025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034E12A-F800-C84D-A460-6C2D09725F96}"/>
              </a:ext>
            </a:extLst>
          </p:cNvPr>
          <p:cNvSpPr txBox="1"/>
          <p:nvPr/>
        </p:nvSpPr>
        <p:spPr>
          <a:xfrm>
            <a:off x="11616158" y="5968602"/>
            <a:ext cx="323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Smoothed U* for </a:t>
            </a:r>
          </a:p>
          <a:p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8DFB7F-D8BD-0D41-BE71-4D48FDA88CF5}"/>
              </a:ext>
            </a:extLst>
          </p:cNvPr>
          <p:cNvSpPr txBox="1"/>
          <p:nvPr/>
        </p:nvSpPr>
        <p:spPr>
          <a:xfrm>
            <a:off x="10669689" y="5229284"/>
            <a:ext cx="203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   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9" name="Picture 13">
            <a:extLst>
              <a:ext uri="{FF2B5EF4-FFF2-40B4-BE49-F238E27FC236}">
                <a16:creationId xmlns:a16="http://schemas.microsoft.com/office/drawing/2014/main" id="{EA54574B-E2EF-3446-A441-C91E4A3DF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86" y="8044477"/>
            <a:ext cx="4380408" cy="675241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FA39C1D-79AD-814C-AD72-C28788E4CD42}"/>
              </a:ext>
            </a:extLst>
          </p:cNvPr>
          <p:cNvSpPr txBox="1"/>
          <p:nvPr/>
        </p:nvSpPr>
        <p:spPr>
          <a:xfrm>
            <a:off x="11129012" y="8032002"/>
            <a:ext cx="401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Day-of-week risk table variables</a:t>
            </a:r>
          </a:p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(c = 3 and </a:t>
            </a:r>
            <a:r>
              <a:rPr kumimoji="1"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nmid</a:t>
            </a:r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 = 15)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3D5814C-8888-6D4B-B9D2-EB2A1EB9FEA1}"/>
              </a:ext>
            </a:extLst>
          </p:cNvPr>
          <p:cNvSpPr txBox="1"/>
          <p:nvPr/>
        </p:nvSpPr>
        <p:spPr>
          <a:xfrm>
            <a:off x="9957270" y="7433875"/>
            <a:ext cx="203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938090-B694-9448-ABE1-7CA0CA389F82}"/>
              </a:ext>
            </a:extLst>
          </p:cNvPr>
          <p:cNvSpPr txBox="1"/>
          <p:nvPr/>
        </p:nvSpPr>
        <p:spPr>
          <a:xfrm>
            <a:off x="5565469" y="4140778"/>
            <a:ext cx="134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Number</a:t>
            </a:r>
          </a:p>
          <a:p>
            <a:pPr algn="ctr"/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amount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D1EF385-CB6C-AC49-AF4C-8364EC6D66FF}"/>
              </a:ext>
            </a:extLst>
          </p:cNvPr>
          <p:cNvSpPr txBox="1"/>
          <p:nvPr/>
        </p:nvSpPr>
        <p:spPr>
          <a:xfrm>
            <a:off x="10003435" y="4140778"/>
            <a:ext cx="174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Cardnum</a:t>
            </a:r>
            <a:endParaRPr kumimoji="1"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Merchnum</a:t>
            </a:r>
            <a:endParaRPr kumimoji="1"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A15E310-FF3E-2B49-8EF3-0E32B5877557}"/>
              </a:ext>
            </a:extLst>
          </p:cNvPr>
          <p:cNvSpPr txBox="1"/>
          <p:nvPr/>
        </p:nvSpPr>
        <p:spPr>
          <a:xfrm>
            <a:off x="11677043" y="4297733"/>
            <a:ext cx="196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Over the past </a:t>
            </a:r>
            <a:endParaRPr kumimoji="1"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07D71F6-E9FD-EC49-82A2-3C734FE32002}"/>
              </a:ext>
            </a:extLst>
          </p:cNvPr>
          <p:cNvSpPr txBox="1"/>
          <p:nvPr/>
        </p:nvSpPr>
        <p:spPr>
          <a:xfrm>
            <a:off x="6873004" y="4287775"/>
            <a:ext cx="40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of transactions with the same</a:t>
            </a:r>
            <a:endParaRPr kumimoji="1"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B8F867-E832-9048-B5CB-48ED4CF06F5B}"/>
              </a:ext>
            </a:extLst>
          </p:cNvPr>
          <p:cNvSpPr txBox="1"/>
          <p:nvPr/>
        </p:nvSpPr>
        <p:spPr>
          <a:xfrm>
            <a:off x="11363105" y="5255487"/>
            <a:ext cx="410224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To identify fictitious transaction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33DEE98-56B8-DB47-B758-B9D766449AD8}"/>
              </a:ext>
            </a:extLst>
          </p:cNvPr>
          <p:cNvSpPr txBox="1"/>
          <p:nvPr/>
        </p:nvSpPr>
        <p:spPr>
          <a:xfrm>
            <a:off x="11616158" y="2683627"/>
            <a:ext cx="4102244" cy="399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To identify transaction frequency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8FBA63-F40D-3E40-8FDB-854E4E2720D3}"/>
              </a:ext>
            </a:extLst>
          </p:cNvPr>
          <p:cNvSpPr txBox="1"/>
          <p:nvPr/>
        </p:nvSpPr>
        <p:spPr>
          <a:xfrm>
            <a:off x="10663377" y="7330273"/>
            <a:ext cx="348512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Microsoft YaHei" panose="020B0503020204020204" pitchFamily="34" charset="-122"/>
                <a:cs typeface="Times New Roman" panose="02020603050405020304" pitchFamily="18" charset="0"/>
              </a:rPr>
              <a:t>To identify relationship between day of week and fraud</a:t>
            </a:r>
            <a:endParaRPr kumimoji="1"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29">
            <a:extLst>
              <a:ext uri="{FF2B5EF4-FFF2-40B4-BE49-F238E27FC236}">
                <a16:creationId xmlns:a16="http://schemas.microsoft.com/office/drawing/2014/main" id="{ACC90D82-41E6-9E44-A353-6F2CD1952C4E}"/>
              </a:ext>
            </a:extLst>
          </p:cNvPr>
          <p:cNvSpPr txBox="1"/>
          <p:nvPr/>
        </p:nvSpPr>
        <p:spPr>
          <a:xfrm>
            <a:off x="779651" y="1473474"/>
            <a:ext cx="414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Process</a:t>
            </a:r>
            <a:endParaRPr kumimoji="1"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310</Words>
  <Application>Microsoft Macintosh PowerPoint</Application>
  <PresentationFormat>Custom</PresentationFormat>
  <Paragraphs>102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Lato</vt:lpstr>
      <vt:lpstr>Calibri</vt:lpstr>
      <vt:lpstr>Arial</vt:lpstr>
      <vt:lpstr>Wingdings</vt:lpstr>
      <vt:lpstr>Constantia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Wang</cp:lastModifiedBy>
  <cp:revision>9</cp:revision>
  <dcterms:modified xsi:type="dcterms:W3CDTF">2020-04-15T06:03:21Z</dcterms:modified>
</cp:coreProperties>
</file>