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555" r:id="rId3"/>
    <p:sldId id="518" r:id="rId4"/>
    <p:sldId id="445" r:id="rId5"/>
    <p:sldId id="431" r:id="rId6"/>
    <p:sldId id="538" r:id="rId7"/>
    <p:sldId id="539" r:id="rId8"/>
    <p:sldId id="540" r:id="rId9"/>
    <p:sldId id="541" r:id="rId10"/>
    <p:sldId id="548" r:id="rId11"/>
    <p:sldId id="446" r:id="rId12"/>
    <p:sldId id="384" r:id="rId13"/>
    <p:sldId id="543" r:id="rId14"/>
    <p:sldId id="433" r:id="rId15"/>
    <p:sldId id="517" r:id="rId16"/>
    <p:sldId id="482" r:id="rId17"/>
    <p:sldId id="264" r:id="rId18"/>
    <p:sldId id="549" r:id="rId19"/>
    <p:sldId id="271" r:id="rId20"/>
    <p:sldId id="359" r:id="rId21"/>
    <p:sldId id="545" r:id="rId22"/>
    <p:sldId id="519" r:id="rId23"/>
    <p:sldId id="297" r:id="rId24"/>
    <p:sldId id="550" r:id="rId25"/>
    <p:sldId id="552" r:id="rId26"/>
    <p:sldId id="551" r:id="rId27"/>
    <p:sldId id="553" r:id="rId28"/>
    <p:sldId id="532" r:id="rId29"/>
    <p:sldId id="502" r:id="rId30"/>
    <p:sldId id="558" r:id="rId31"/>
    <p:sldId id="5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11" autoAdjust="0"/>
  </p:normalViewPr>
  <p:slideViewPr>
    <p:cSldViewPr>
      <p:cViewPr varScale="1">
        <p:scale>
          <a:sx n="88" d="100"/>
          <a:sy n="88" d="100"/>
        </p:scale>
        <p:origin x="11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BCB89-A1C9-4217-A0A5-23D4FF95135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21D39-D1A2-4613-9FAA-527A5AB2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6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6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48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2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5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7776-AB69-4C78-9CD2-FA692CDA14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8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7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21D39-D1A2-4613-9FAA-527A5AB2BC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	      Peng Shi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Prediction and Optimization in School Choice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and Optimization in School Choice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Dr. Peng Shi, Department of Data Sciences and Operations,</a:t>
            </a:r>
          </a:p>
          <a:p>
            <a:r>
              <a:rPr lang="en-US" dirty="0" smtClean="0"/>
              <a:t>USC Marshall School of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2012-2013 school assignment reform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BB37-5090-4960-9126-5CB582AE276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667000" y="1295400"/>
            <a:ext cx="60198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“But </a:t>
            </a:r>
            <a:r>
              <a:rPr lang="en-US" dirty="0"/>
              <a:t>something stands in the way of taking our system to the next level: a student assignment process that ships our kids to schools across our </a:t>
            </a:r>
            <a:r>
              <a:rPr lang="en-US" dirty="0" smtClean="0"/>
              <a:t>city….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I’m committing tonight that one year from now Boston will have adopted </a:t>
            </a:r>
            <a:r>
              <a:rPr lang="en-US" b="1" dirty="0">
                <a:solidFill>
                  <a:srgbClr val="0070C0"/>
                </a:solidFill>
              </a:rPr>
              <a:t>a radically different student assignment plan </a:t>
            </a:r>
            <a:r>
              <a:rPr lang="en-US" dirty="0"/>
              <a:t>– one that puts a priority on children attending schools closer to their homes</a:t>
            </a:r>
            <a:r>
              <a:rPr lang="en-US" dirty="0" smtClean="0"/>
              <a:t>.” 		</a:t>
            </a:r>
          </a:p>
          <a:p>
            <a:pPr marL="0" indent="0">
              <a:buNone/>
            </a:pPr>
            <a:r>
              <a:rPr lang="en-US" dirty="0" smtClean="0"/>
              <a:t>- Former Mayor </a:t>
            </a:r>
            <a:r>
              <a:rPr lang="en-US" dirty="0" err="1" smtClean="0"/>
              <a:t>Menino</a:t>
            </a:r>
            <a:r>
              <a:rPr lang="en-US" dirty="0" smtClean="0"/>
              <a:t>, 2012 State of the City Address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6" y="1295400"/>
            <a:ext cx="1905000" cy="204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 of Boston’s System in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219200"/>
            <a:ext cx="4038600" cy="493776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Cons</a:t>
            </a:r>
          </a:p>
          <a:p>
            <a:r>
              <a:rPr lang="en-US" dirty="0" smtClean="0"/>
              <a:t>High </a:t>
            </a:r>
            <a:r>
              <a:rPr lang="en-US" dirty="0" smtClean="0">
                <a:solidFill>
                  <a:srgbClr val="0070C0"/>
                </a:solidFill>
              </a:rPr>
              <a:t>transportation cost </a:t>
            </a:r>
            <a:r>
              <a:rPr lang="en-US" dirty="0" smtClean="0"/>
              <a:t>for the city.</a:t>
            </a:r>
          </a:p>
          <a:p>
            <a:r>
              <a:rPr lang="en-US" dirty="0" smtClean="0"/>
              <a:t>Community </a:t>
            </a:r>
            <a:r>
              <a:rPr lang="en-US" dirty="0" smtClean="0">
                <a:solidFill>
                  <a:srgbClr val="0070C0"/>
                </a:solidFill>
              </a:rPr>
              <a:t>dispersion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Unpredictability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Menu </a:t>
            </a:r>
            <a:r>
              <a:rPr lang="en-US" dirty="0" smtClean="0">
                <a:solidFill>
                  <a:srgbClr val="0070C0"/>
                </a:solidFill>
              </a:rPr>
              <a:t>not centered </a:t>
            </a:r>
            <a:r>
              <a:rPr lang="en-US" dirty="0" smtClean="0"/>
              <a:t>around student.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Inequities </a:t>
            </a:r>
            <a:r>
              <a:rPr lang="en-US" dirty="0" smtClean="0"/>
              <a:t>across </a:t>
            </a:r>
            <a:r>
              <a:rPr lang="en-US" dirty="0"/>
              <a:t>zones.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219200"/>
            <a:ext cx="3657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Pros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Choices</a:t>
            </a:r>
            <a:r>
              <a:rPr lang="en-US" dirty="0" smtClean="0"/>
              <a:t> help find better match.</a:t>
            </a:r>
          </a:p>
          <a:p>
            <a:r>
              <a:rPr lang="en-US" dirty="0" smtClean="0"/>
              <a:t>Easier </a:t>
            </a:r>
            <a:r>
              <a:rPr lang="en-US" dirty="0" smtClean="0">
                <a:solidFill>
                  <a:srgbClr val="0070C0"/>
                </a:solidFill>
              </a:rPr>
              <a:t>capacity planning.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>
                <a:solidFill>
                  <a:srgbClr val="0070C0"/>
                </a:solidFill>
              </a:rPr>
              <a:t>equitable</a:t>
            </a:r>
            <a:r>
              <a:rPr lang="en-US" dirty="0"/>
              <a:t> than </a:t>
            </a:r>
            <a:r>
              <a:rPr lang="en-US" dirty="0" smtClean="0"/>
              <a:t>assigning to closest school.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Incentive-compatibility</a:t>
            </a:r>
            <a:r>
              <a:rPr lang="en-US" dirty="0" smtClean="0"/>
              <a:t>. </a:t>
            </a:r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Dubins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&amp; Freedman 1981], [Roth 1982]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12192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13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14600" y="2291634"/>
            <a:ext cx="6255846" cy="6340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Question: What Menus and Priorities to Use?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2667000" y="2423986"/>
            <a:ext cx="1410705" cy="310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Menus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23642" y="2436722"/>
            <a:ext cx="1503604" cy="337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Priorities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89123" y="3732122"/>
            <a:ext cx="3072809" cy="342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DA Algorithm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8069353">
            <a:off x="3809690" y="2114544"/>
            <a:ext cx="536030" cy="17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10085" y="4133011"/>
            <a:ext cx="313557" cy="40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71132" y="1446122"/>
            <a:ext cx="2046514" cy="458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Home Location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31060" y="4570322"/>
            <a:ext cx="2520336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School Assignment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3160932">
            <a:off x="4472215" y="2109508"/>
            <a:ext cx="536030" cy="17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379478" y="3462700"/>
            <a:ext cx="151039" cy="20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226102" y="2817722"/>
            <a:ext cx="151039" cy="8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846" y="2290672"/>
            <a:ext cx="2888154" cy="34243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08247" y="2318766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Optimizing </a:t>
            </a:r>
            <a:r>
              <a:rPr lang="en-US" sz="2400" dirty="0" smtClean="0">
                <a:solidFill>
                  <a:srgbClr val="0070C0"/>
                </a:solidFill>
              </a:rPr>
              <a:t>menus and priorities to induce better assignment: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366959" y="2774179"/>
            <a:ext cx="151039" cy="20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1201" y="4267200"/>
            <a:ext cx="2928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Gill Sans MT" panose="020B0502020104020203" pitchFamily="34" charset="0"/>
              <a:buChar char="–"/>
            </a:pPr>
            <a:r>
              <a:rPr lang="en-US" sz="2000" dirty="0"/>
              <a:t>Busing savings </a:t>
            </a:r>
          </a:p>
          <a:p>
            <a:pPr marL="457200" indent="-457200">
              <a:buFont typeface="Gill Sans MT" panose="020B0502020104020203" pitchFamily="34" charset="0"/>
              <a:buChar char="–"/>
            </a:pPr>
            <a:r>
              <a:rPr lang="en-US" sz="2000" dirty="0" smtClean="0"/>
              <a:t>Students’ “happiness” </a:t>
            </a:r>
          </a:p>
          <a:p>
            <a:pPr marL="457200" indent="-457200">
              <a:buFont typeface="Gill Sans MT" panose="020B0502020104020203" pitchFamily="34" charset="0"/>
              <a:buChar char="–"/>
            </a:pPr>
            <a:r>
              <a:rPr lang="en-US" sz="2000" dirty="0" smtClean="0"/>
              <a:t>Predictability</a:t>
            </a:r>
          </a:p>
          <a:p>
            <a:pPr marL="457200" indent="-457200">
              <a:buFont typeface="Gill Sans MT" panose="020B0502020104020203" pitchFamily="34" charset="0"/>
              <a:buChar char="–"/>
            </a:pPr>
            <a:r>
              <a:rPr lang="en-US" sz="2000" dirty="0" smtClean="0"/>
              <a:t>Community cohesion</a:t>
            </a:r>
            <a:endParaRPr lang="en-US" sz="2000" dirty="0"/>
          </a:p>
        </p:txBody>
      </p:sp>
      <p:sp>
        <p:nvSpPr>
          <p:cNvPr id="29" name="Rounded Rectangle 28"/>
          <p:cNvSpPr/>
          <p:nvPr/>
        </p:nvSpPr>
        <p:spPr>
          <a:xfrm>
            <a:off x="2553092" y="3018886"/>
            <a:ext cx="1846943" cy="4009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Choice Ranking</a:t>
            </a:r>
          </a:p>
        </p:txBody>
      </p:sp>
    </p:spTree>
    <p:extLst>
      <p:ext uri="{BB962C8B-B14F-4D97-AF65-F5344CB8AC3E}">
        <p14:creationId xmlns:p14="http://schemas.microsoft.com/office/powerpoint/2010/main" val="28687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Politically Charged Issue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4428927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E:\Dropbox\Research\School Choice\News\2009-failed-pl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2" t="57578" r="1273"/>
          <a:stretch/>
        </p:blipFill>
        <p:spPr bwMode="auto">
          <a:xfrm>
            <a:off x="4953000" y="2196313"/>
            <a:ext cx="3810000" cy="315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Dropbox\Research\School Choice\News\ted-landsmark-2011-01-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3" y="1727200"/>
            <a:ext cx="4171218" cy="379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1600200"/>
            <a:ext cx="4428927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143" y="5105400"/>
            <a:ext cx="4428927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05987" y="1637483"/>
            <a:ext cx="2794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Failed Reform in 2009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3334" y="163748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Riot in 1976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smtClean="0"/>
              <a:t>Proposal: </a:t>
            </a:r>
            <a:r>
              <a:rPr lang="en-US" dirty="0"/>
              <a:t>The Home-Based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BB37-5090-4960-9126-5CB582AE2762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Menus: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union of</a:t>
            </a:r>
          </a:p>
          <a:p>
            <a:pPr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chemeClr val="tx2"/>
                </a:solidFill>
              </a:rPr>
              <a:t>Any school in walk-zone.</a:t>
            </a:r>
          </a:p>
          <a:p>
            <a:pPr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chemeClr val="tx2"/>
                </a:solidFill>
              </a:rPr>
              <a:t>Closest 2 </a:t>
            </a:r>
            <a:r>
              <a:rPr lang="en-US" dirty="0" smtClean="0">
                <a:solidFill>
                  <a:schemeClr val="tx2"/>
                </a:solidFill>
              </a:rPr>
              <a:t>Tier 1 schools.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chemeClr val="tx2"/>
                </a:solidFill>
              </a:rPr>
              <a:t>Closest 4 </a:t>
            </a:r>
            <a:r>
              <a:rPr lang="en-US" dirty="0" smtClean="0">
                <a:solidFill>
                  <a:schemeClr val="tx2"/>
                </a:solidFill>
              </a:rPr>
              <a:t>Tier 1 or 2 schools.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chemeClr val="tx2"/>
                </a:solidFill>
              </a:rPr>
              <a:t>Closest 6 </a:t>
            </a:r>
            <a:r>
              <a:rPr lang="en-US" dirty="0" smtClean="0">
                <a:solidFill>
                  <a:schemeClr val="tx2"/>
                </a:solidFill>
              </a:rPr>
              <a:t>Tier 1, 2 or 3 schools.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chemeClr val="tx2"/>
                </a:solidFill>
              </a:rPr>
              <a:t>Closest 3 “big” schools.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Intuition: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Decrease busing</a:t>
            </a:r>
            <a:r>
              <a:rPr lang="en-US" dirty="0" smtClean="0"/>
              <a:t> burden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Centered</a:t>
            </a:r>
            <a:r>
              <a:rPr lang="en-US" dirty="0" smtClean="0">
                <a:solidFill>
                  <a:schemeClr val="tx2"/>
                </a:solidFill>
              </a:rPr>
              <a:t> menus.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Compensate</a:t>
            </a:r>
            <a:r>
              <a:rPr lang="en-US" dirty="0" smtClean="0">
                <a:solidFill>
                  <a:schemeClr val="tx2"/>
                </a:solidFill>
              </a:rPr>
              <a:t> “worse” neighborhoods </a:t>
            </a:r>
            <a:r>
              <a:rPr lang="en-US" dirty="0" smtClean="0">
                <a:solidFill>
                  <a:srgbClr val="0070C0"/>
                </a:solidFill>
              </a:rPr>
              <a:t>with more choices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355771" y="4125294"/>
            <a:ext cx="42672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dirty="0" smtClean="0"/>
          </a:p>
          <a:p>
            <a:pPr marL="0" indent="0">
              <a:buFont typeface="Wingdings 3"/>
              <a:buNone/>
            </a:pPr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5373914" y="4259944"/>
            <a:ext cx="42672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4346" y="5791200"/>
            <a:ext cx="5915025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Intuitively appealing, but how will it perform?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667000"/>
            <a:ext cx="8077200" cy="1524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Policy question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Simulation</a:t>
            </a:r>
            <a:endParaRPr lang="en-US" dirty="0"/>
          </a:p>
          <a:p>
            <a:pPr lvl="1"/>
            <a:r>
              <a:rPr lang="en-US" dirty="0" smtClean="0"/>
              <a:t>Predictive modeling</a:t>
            </a:r>
            <a:endParaRPr lang="en-US" dirty="0"/>
          </a:p>
          <a:p>
            <a:pPr lvl="1"/>
            <a:r>
              <a:rPr lang="en-US" dirty="0" smtClean="0"/>
              <a:t>Defining metrics</a:t>
            </a:r>
            <a:endParaRPr lang="en-US" dirty="0"/>
          </a:p>
          <a:p>
            <a:pPr lvl="1"/>
            <a:r>
              <a:rPr lang="en-US" dirty="0" smtClean="0"/>
              <a:t>Simulating outcomes</a:t>
            </a:r>
          </a:p>
          <a:p>
            <a:pPr lvl="1"/>
            <a:endParaRPr lang="en-US" dirty="0"/>
          </a:p>
          <a:p>
            <a:r>
              <a:rPr lang="en-US" dirty="0" smtClean="0"/>
              <a:t>Optimization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Data: </a:t>
                </a:r>
              </a:p>
              <a:p>
                <a:pPr lvl="1"/>
                <a:r>
                  <a:rPr lang="en-US" sz="2000" dirty="0"/>
                  <a:t>Student/school characteristics.</a:t>
                </a:r>
              </a:p>
              <a:p>
                <a:pPr lvl="1"/>
                <a:r>
                  <a:rPr lang="en-US" sz="2000" dirty="0" smtClean="0"/>
                  <a:t>Students’ preferences under 3-zone.</a:t>
                </a:r>
              </a:p>
              <a:p>
                <a:r>
                  <a:rPr lang="en-US" sz="2400" dirty="0" smtClean="0"/>
                  <a:t>Discrete Choice Model: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𝜸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sz="2400" dirty="0" smtClean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smtClean="0"/>
                  <a:t> that best fit past choice rankings.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  <a:blipFill>
                <a:blip r:embed="rId2"/>
                <a:stretch>
                  <a:fillRect l="-51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1" idx="0"/>
          </p:cNvCxnSpPr>
          <p:nvPr/>
        </p:nvCxnSpPr>
        <p:spPr>
          <a:xfrm flipV="1">
            <a:off x="1600200" y="3320788"/>
            <a:ext cx="0" cy="2978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3000" y="361863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utility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38400" y="3390037"/>
            <a:ext cx="0" cy="4286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3870067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“quality”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3390037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3565267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distance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419600" y="3320789"/>
            <a:ext cx="0" cy="2835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3480137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student-school characteristics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486400" y="3390037"/>
            <a:ext cx="2286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10200" y="3618636"/>
                <a:ext cx="266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i.i.d</a:t>
                </a:r>
                <a:r>
                  <a:rPr lang="en-US" sz="2000" dirty="0" smtClean="0"/>
                  <a:t>. Gumbel distributed with scale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618636"/>
                <a:ext cx="2667000" cy="707886"/>
              </a:xfrm>
              <a:prstGeom prst="rect">
                <a:avLst/>
              </a:prstGeom>
              <a:blipFill>
                <a:blip r:embed="rId3"/>
                <a:stretch>
                  <a:fillRect l="-2517" t="-5172" r="-38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BB37-5090-4960-9126-5CB582AE27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5" grpId="0"/>
      <p:bldP spid="19" grpId="0"/>
      <p:bldP spid="23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724383649"/>
                  </p:ext>
                </p:extLst>
              </p:nvPr>
            </p:nvGraphicFramePr>
            <p:xfrm>
              <a:off x="457200" y="1259840"/>
              <a:ext cx="8229600" cy="48463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33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Aspect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Metrics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Busing</a:t>
                          </a:r>
                          <a:r>
                            <a:rPr lang="en-US" sz="2400" dirty="0" smtClean="0"/>
                            <a:t> costs</a:t>
                          </a:r>
                          <a:endParaRPr lang="en-US" sz="2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Average busing distance</a:t>
                          </a:r>
                        </a:p>
                        <a:p>
                          <a:r>
                            <a:rPr lang="en-US" sz="2400" dirty="0" smtClean="0"/>
                            <a:t>Bus coverage area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Student’s</a:t>
                          </a:r>
                          <a:r>
                            <a:rPr lang="en-US" sz="2400" b="0" dirty="0" smtClean="0">
                              <a:solidFill>
                                <a:srgbClr val="0070C0"/>
                              </a:solidFill>
                            </a:rPr>
                            <a:t> “happiness”</a:t>
                          </a:r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Expected utility of neighborhoods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Average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10</a:t>
                          </a:r>
                          <a:r>
                            <a:rPr lang="en-US" sz="2400" baseline="30000" dirty="0" smtClean="0"/>
                            <a:t>th</a:t>
                          </a:r>
                          <a:r>
                            <a:rPr lang="en-US" sz="2400" dirty="0" smtClean="0"/>
                            <a:t> Percentile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Minimum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Predictability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Probability of getting top choice in menu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Top 1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Top 3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Community cohesion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Median</a:t>
                          </a:r>
                          <a:r>
                            <a:rPr lang="en-US" sz="2400" baseline="0" dirty="0" smtClean="0"/>
                            <a:t> across neighborhoods of </a:t>
                          </a:r>
                          <a:r>
                            <a:rPr lang="en-US" sz="2400" dirty="0" smtClean="0"/>
                            <a:t># of peers living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/>
                                </a:rPr>
                                <m:t>≤0.5</m:t>
                              </m:r>
                            </m:oMath>
                          </a14:m>
                          <a:r>
                            <a:rPr lang="en-US" sz="2400" dirty="0" smtClean="0"/>
                            <a:t> miles away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724383649"/>
                  </p:ext>
                </p:extLst>
              </p:nvPr>
            </p:nvGraphicFramePr>
            <p:xfrm>
              <a:off x="457200" y="1259840"/>
              <a:ext cx="8229600" cy="48463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33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Aspect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Metrics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Busing</a:t>
                          </a:r>
                          <a:r>
                            <a:rPr lang="en-US" sz="2400" dirty="0" smtClean="0"/>
                            <a:t> costs</a:t>
                          </a:r>
                          <a:endParaRPr lang="en-US" sz="24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Average busing distance</a:t>
                          </a:r>
                        </a:p>
                        <a:p>
                          <a:r>
                            <a:rPr lang="en-US" sz="2400" dirty="0" smtClean="0"/>
                            <a:t>Bus coverage area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Student’s</a:t>
                          </a:r>
                          <a:r>
                            <a:rPr lang="en-US" sz="2400" b="0" dirty="0" smtClean="0">
                              <a:solidFill>
                                <a:srgbClr val="0070C0"/>
                              </a:solidFill>
                            </a:rPr>
                            <a:t> “happiness”</a:t>
                          </a:r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Expected utility of neighborhoods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Average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10</a:t>
                          </a:r>
                          <a:r>
                            <a:rPr lang="en-US" sz="2400" baseline="30000" dirty="0" smtClean="0"/>
                            <a:t>th</a:t>
                          </a:r>
                          <a:r>
                            <a:rPr lang="en-US" sz="2400" dirty="0" smtClean="0"/>
                            <a:t> Percentile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Minimum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Predictability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Probability of getting top choice in menu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Top 1</a:t>
                          </a:r>
                        </a:p>
                        <a:p>
                          <a:pPr marL="342900" indent="-342900">
                            <a:buFont typeface="Gill Sans MT" panose="020B0502020104020203" pitchFamily="34" charset="0"/>
                            <a:buChar char="–"/>
                          </a:pPr>
                          <a:r>
                            <a:rPr lang="en-US" sz="2400" dirty="0" smtClean="0"/>
                            <a:t>Top 3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Community cohesion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00" t="-494815" r="-500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603500" y="1676400"/>
            <a:ext cx="5943600" cy="8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0629" y="4114800"/>
            <a:ext cx="5943600" cy="1104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7950" y="2543628"/>
            <a:ext cx="5943600" cy="1571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6050" y="5334000"/>
            <a:ext cx="59055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499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05596" y="3267314"/>
            <a:ext cx="2466204" cy="14213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0307" y="1219200"/>
            <a:ext cx="5630069" cy="692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5596" y="4406047"/>
            <a:ext cx="5966253" cy="775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308" y="2707450"/>
            <a:ext cx="4066542" cy="644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Simulating Outcomes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95431" y="2313714"/>
            <a:ext cx="1104901" cy="310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Menus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76450" y="2326450"/>
            <a:ext cx="1219200" cy="337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Priorities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57527" y="3621850"/>
            <a:ext cx="3072809" cy="342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DA Algorithm</a:t>
            </a:r>
          </a:p>
        </p:txBody>
      </p:sp>
      <p:sp>
        <p:nvSpPr>
          <p:cNvPr id="9" name="Right Arrow 8"/>
          <p:cNvSpPr/>
          <p:nvPr/>
        </p:nvSpPr>
        <p:spPr>
          <a:xfrm rot="8069353">
            <a:off x="4178094" y="2004272"/>
            <a:ext cx="536030" cy="17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740897" y="2660278"/>
            <a:ext cx="151039" cy="20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578489" y="4022739"/>
            <a:ext cx="313557" cy="40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39536" y="1335850"/>
            <a:ext cx="2046514" cy="458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Home Location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87136" y="4460050"/>
            <a:ext cx="22860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School Assignment</a:t>
            </a:r>
          </a:p>
        </p:txBody>
      </p:sp>
      <p:sp>
        <p:nvSpPr>
          <p:cNvPr id="14" name="Right Arrow 13"/>
          <p:cNvSpPr/>
          <p:nvPr/>
        </p:nvSpPr>
        <p:spPr>
          <a:xfrm rot="3160932">
            <a:off x="4840619" y="1999236"/>
            <a:ext cx="536030" cy="17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747882" y="3352428"/>
            <a:ext cx="151039" cy="20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594506" y="2707450"/>
            <a:ext cx="151039" cy="8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307" y="1286114"/>
            <a:ext cx="2471493" cy="14213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346" y="2592971"/>
            <a:ext cx="215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Simulating</a:t>
            </a:r>
            <a:r>
              <a:rPr lang="en-US" sz="2400" dirty="0" smtClean="0">
                <a:solidFill>
                  <a:srgbClr val="0070C0"/>
                </a:solidFill>
              </a:rPr>
              <a:t> choices under new menus.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448" y="4191000"/>
            <a:ext cx="298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Simulating</a:t>
            </a:r>
            <a:r>
              <a:rPr lang="en-US" sz="2400" dirty="0" smtClean="0">
                <a:solidFill>
                  <a:srgbClr val="0070C0"/>
                </a:solidFill>
              </a:rPr>
              <a:t> assignment outcomes: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18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50" y="1257084"/>
            <a:ext cx="234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Simulating</a:t>
            </a:r>
            <a:r>
              <a:rPr lang="en-US" sz="2400" dirty="0" smtClean="0">
                <a:solidFill>
                  <a:srgbClr val="0070C0"/>
                </a:solidFill>
              </a:rPr>
              <a:t> future students.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819401" y="2906567"/>
            <a:ext cx="1910149" cy="4009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Choice Ranking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324600" y="1286114"/>
            <a:ext cx="533400" cy="20663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387463" y="3553815"/>
            <a:ext cx="533400" cy="178018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74705" y="1911350"/>
            <a:ext cx="196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Generate Scenario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23518" y="3858313"/>
            <a:ext cx="196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Simulate Scenario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31" grpId="0" animBg="1"/>
      <p:bldP spid="29" grpId="0" animBg="1"/>
      <p:bldP spid="30" grpId="0" animBg="1"/>
      <p:bldP spid="22" grpId="0"/>
      <p:bldP spid="32" grpId="0"/>
      <p:bldP spid="35" grpId="0"/>
      <p:bldP spid="3" grpId="0" animBg="1"/>
      <p:bldP spid="25" grpId="0" animBg="1"/>
      <p:bldP spid="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155545"/>
              </p:ext>
            </p:extLst>
          </p:nvPr>
        </p:nvGraphicFramePr>
        <p:xfrm>
          <a:off x="457200" y="1219200"/>
          <a:ext cx="5867401" cy="513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Metric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Average # of choices: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Average busing </a:t>
                      </a:r>
                      <a:r>
                        <a:rPr lang="en-US" b="0" dirty="0" smtClean="0"/>
                        <a:t>(miles)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Bus coverage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dirty="0" smtClean="0"/>
                        <a:t>(sq. miles)</a:t>
                      </a:r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Expected utility </a:t>
                      </a:r>
                      <a:r>
                        <a:rPr lang="en-US" b="0" dirty="0" smtClean="0"/>
                        <a:t>(miles)</a:t>
                      </a:r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8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1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Prob. of getting top choice in menu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Top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Top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# of peers living within</a:t>
                      </a:r>
                      <a:r>
                        <a:rPr lang="en-US" b="1" baseline="0" dirty="0" smtClean="0"/>
                        <a:t> half </a:t>
                      </a:r>
                      <a:r>
                        <a:rPr lang="en-US" b="1" dirty="0" smtClean="0"/>
                        <a:t>mile </a:t>
                      </a:r>
                      <a:r>
                        <a:rPr lang="en-US" b="0" dirty="0" smtClean="0"/>
                        <a:t>(median)</a:t>
                      </a:r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96343" y="3015238"/>
            <a:ext cx="5715000" cy="10830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Student’s utilities </a:t>
            </a:r>
          </a:p>
          <a:p>
            <a:pPr algn="r"/>
            <a:r>
              <a:rPr lang="en-US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decrease slightly.</a:t>
            </a:r>
            <a:endParaRPr lang="en-US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1703" y="1952171"/>
            <a:ext cx="5715000" cy="7148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Busing is more than halved</a:t>
            </a:r>
            <a:endParaRPr lang="en-US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96343" y="5760129"/>
            <a:ext cx="5715000" cy="412071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Improved cohesion</a:t>
            </a:r>
            <a:endParaRPr lang="en-US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" y="1952171"/>
            <a:ext cx="6934200" cy="94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4085" y="2746830"/>
            <a:ext cx="6934200" cy="1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5857" y="4153921"/>
            <a:ext cx="6934200" cy="176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9271" y="5715000"/>
            <a:ext cx="6934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Simulations help bypass </a:t>
            </a:r>
            <a:r>
              <a:rPr lang="en-US" sz="3200" dirty="0" smtClean="0"/>
              <a:t>rhetorical gridlock.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LP/MIP modeling is </a:t>
            </a:r>
            <a:r>
              <a:rPr lang="en-US" sz="3200" dirty="0" smtClean="0"/>
              <a:t>powerful.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Optimization + simulation: </a:t>
            </a:r>
            <a:r>
              <a:rPr lang="en-US" sz="3200" dirty="0" smtClean="0"/>
              <a:t>powerful and persuasive prescriptive analytics.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r>
              <a:rPr lang="en-US" dirty="0"/>
              <a:t>2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967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Boston Adopts the Home-Based Plan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80" y="1219197"/>
            <a:ext cx="4115320" cy="549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99" y="1333500"/>
            <a:ext cx="4088801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05001" y="5943600"/>
            <a:ext cx="5181599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Implemented across Boston Jan 2014.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BB37-5090-4960-9126-5CB582AE2762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4" r="18092" b="5903"/>
          <a:stretch/>
        </p:blipFill>
        <p:spPr bwMode="auto">
          <a:xfrm>
            <a:off x="146956" y="1295400"/>
            <a:ext cx="864461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6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4495800"/>
            <a:ext cx="8077200" cy="18288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Policy question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Simulation</a:t>
            </a:r>
            <a:endParaRPr lang="en-US" dirty="0"/>
          </a:p>
          <a:p>
            <a:pPr lvl="1"/>
            <a:r>
              <a:rPr lang="en-US" dirty="0" smtClean="0"/>
              <a:t>Choice modeling</a:t>
            </a:r>
            <a:endParaRPr lang="en-US" dirty="0"/>
          </a:p>
          <a:p>
            <a:pPr lvl="1"/>
            <a:r>
              <a:rPr lang="en-US" dirty="0" smtClean="0"/>
              <a:t>Defining metrics</a:t>
            </a:r>
            <a:endParaRPr lang="en-US" dirty="0"/>
          </a:p>
          <a:p>
            <a:pPr lvl="1"/>
            <a:r>
              <a:rPr lang="en-US" dirty="0" smtClean="0"/>
              <a:t>Simulating outcomes</a:t>
            </a:r>
          </a:p>
          <a:p>
            <a:pPr lvl="1"/>
            <a:endParaRPr lang="en-US" dirty="0"/>
          </a:p>
          <a:p>
            <a:r>
              <a:rPr lang="en-US" dirty="0" smtClean="0"/>
              <a:t>Optimization</a:t>
            </a:r>
            <a:endParaRPr lang="en-US" dirty="0"/>
          </a:p>
          <a:p>
            <a:pPr lvl="1"/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LP formulation</a:t>
            </a:r>
          </a:p>
          <a:p>
            <a:pPr lvl="1"/>
            <a:r>
              <a:rPr lang="en-US" dirty="0" smtClean="0"/>
              <a:t>Column generation</a:t>
            </a:r>
            <a:endParaRPr lang="en-US" dirty="0"/>
          </a:p>
          <a:p>
            <a:pPr lvl="1"/>
            <a:r>
              <a:rPr lang="en-US" dirty="0" smtClean="0"/>
              <a:t>Python implementation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53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066800" y="1535668"/>
            <a:ext cx="1143000" cy="369332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Formulation (Intractable)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12192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m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aximize:   </a:t>
                </a:r>
                <a:r>
                  <a:rPr lang="en-US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verage utility </a:t>
                </a:r>
                <a:r>
                  <a:rPr lang="en-US" dirty="0" smtClean="0"/>
                  <a:t>+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Minimum utility</a:t>
                </a:r>
              </a:p>
              <a:p>
                <a:pPr marL="0" indent="0">
                  <a:buFont typeface="Wingdings 3"/>
                  <a:buNone/>
                </a:pPr>
                <a:endParaRPr lang="en-US" dirty="0" smtClean="0"/>
              </a:p>
              <a:p>
                <a:pPr marL="0" indent="0">
                  <a:buFont typeface="Wingdings 3"/>
                  <a:buNone/>
                </a:pPr>
                <a:r>
                  <a:rPr lang="en-US" dirty="0" smtClean="0">
                    <a:solidFill>
                      <a:schemeClr val="accent6"/>
                    </a:solidFill>
                  </a:rPr>
                  <a:t>subject to:</a:t>
                </a:r>
              </a:p>
              <a:p>
                <a:pPr marL="0" indent="0">
                  <a:buFont typeface="Wingdings 3"/>
                  <a:buNone/>
                </a:pPr>
                <a:r>
                  <a:rPr lang="en-US" dirty="0" smtClean="0"/>
                  <a:t>	Capacity constraints</a:t>
                </a:r>
              </a:p>
              <a:p>
                <a:pPr marL="0" indent="0">
                  <a:buFont typeface="Wingdings 3"/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Average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busing 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Home-Based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Bus coverage </a:t>
                </a:r>
                <a:r>
                  <a:rPr lang="en-US" dirty="0" smtClean="0"/>
                  <a:t>area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Home-Based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229600" cy="4937760"/>
              </a:xfrm>
              <a:prstGeom prst="rect">
                <a:avLst/>
              </a:prstGeom>
              <a:blipFill rotWithShape="1">
                <a:blip r:embed="rId3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81000" y="1535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menus, priorities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4572000"/>
            <a:ext cx="33528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Difficulty: </a:t>
            </a:r>
            <a:r>
              <a:rPr lang="en-US" sz="2400" dirty="0" smtClean="0">
                <a:solidFill>
                  <a:srgbClr val="0070C0"/>
                </a:solidFill>
              </a:rPr>
              <a:t>Priorities couple my assignment with others’ choices!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38300" y="2057400"/>
            <a:ext cx="0" cy="2514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038600" y="4572000"/>
                <a:ext cx="5029200" cy="13716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2400" b="1" dirty="0" smtClean="0">
                    <a:solidFill>
                      <a:srgbClr val="0070C0"/>
                    </a:solidFill>
                  </a:rPr>
                  <a:t>Cannot simulate all possibilities!</a:t>
                </a:r>
              </a:p>
              <a:p>
                <a:pPr algn="ctr"/>
                <a:endParaRPr lang="en-US" sz="4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/>
                          </a:rPr>
                          <m:t>(#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/>
                          </a:rPr>
                          <m:t>of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/>
                          </a:rPr>
                          <m:t>schools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/>
                          </a:rPr>
                          <m:t>)(#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/>
                          </a:rPr>
                          <m:t>of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/>
                          </a:rPr>
                          <m:t>neighborhoods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solidFill>
                          <a:schemeClr val="tx2"/>
                        </a:solidFill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77×867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possible menus.</a:t>
                </a:r>
              </a:p>
              <a:p>
                <a:pPr algn="ctr"/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5029200" cy="1371600"/>
              </a:xfrm>
              <a:prstGeom prst="roundRect">
                <a:avLst/>
              </a:prstGeom>
              <a:blipFill rotWithShape="1">
                <a:blip r:embed="rId4"/>
                <a:stretch>
                  <a:fillRect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67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806664"/>
            <a:ext cx="1327059" cy="3102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Menus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06396" y="2819400"/>
            <a:ext cx="1884604" cy="3374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Priorities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499" y="3409044"/>
            <a:ext cx="1966301" cy="4009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Choice Ranking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1877" y="4114800"/>
            <a:ext cx="3072809" cy="342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 Algorithm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8069353">
            <a:off x="1592444" y="2497222"/>
            <a:ext cx="536030" cy="17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92839" y="4515689"/>
            <a:ext cx="313557" cy="40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53886" y="1828800"/>
            <a:ext cx="2046514" cy="458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 Location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0040" y="4972050"/>
            <a:ext cx="2919440" cy="4953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Distribution of Outcomes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3160932">
            <a:off x="2254969" y="2492186"/>
            <a:ext cx="536030" cy="17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162232" y="3845378"/>
            <a:ext cx="151039" cy="20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008856" y="3200400"/>
            <a:ext cx="151039" cy="8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149713" y="3156857"/>
            <a:ext cx="151039" cy="20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3000" y="1219200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Original Model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61212" y="2667000"/>
            <a:ext cx="2411187" cy="618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 Assortment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6400" y="3847575"/>
            <a:ext cx="1947725" cy="4009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Top Choice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6325353" y="4344620"/>
            <a:ext cx="313557" cy="579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486400" y="1854163"/>
            <a:ext cx="2046514" cy="458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 Location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325354" y="2403439"/>
            <a:ext cx="184304" cy="204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325353" y="3399463"/>
            <a:ext cx="313557" cy="40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71999" y="1230919"/>
            <a:ext cx="1" cy="474081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679870" y="1294892"/>
            <a:ext cx="1327059" cy="5592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Decision Variables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3381" y="1219199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Simplified </a:t>
            </a:r>
            <a:r>
              <a:rPr lang="en-US" sz="2400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145434" y="5010634"/>
            <a:ext cx="2919440" cy="4953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Distribution of Outcomes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81000" y="5848430"/>
            <a:ext cx="7924800" cy="5334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Large market theory: </a:t>
            </a:r>
            <a:r>
              <a:rPr lang="en-US" sz="2400" dirty="0" smtClean="0">
                <a:solidFill>
                  <a:srgbClr val="0070C0"/>
                </a:solidFill>
              </a:rPr>
              <a:t>enough to solve the simplified model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1" grpId="0"/>
      <p:bldP spid="35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Input Data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: expected # of students from neighborhood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: # of seats in school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: miles of busing/student under Home Based plan.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</a:t>
                </a:r>
                <a:r>
                  <a:rPr lang="en-US" dirty="0" smtClean="0"/>
                  <a:t>a </a:t>
                </a:r>
                <a:r>
                  <a:rPr lang="en-US" dirty="0"/>
                  <a:t>student from neighborhood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chooses school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when given </a:t>
                </a:r>
                <a:r>
                  <a:rPr lang="en-US" dirty="0" smtClean="0"/>
                  <a:t>assortment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expected utility of a student from neighborhood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when given </a:t>
                </a:r>
                <a:r>
                  <a:rPr lang="en-US" dirty="0"/>
                  <a:t>assortment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Decision 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probability of offering assortment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to a student of neighborhood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: auxiliary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72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9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Formulation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71558"/>
            <a:ext cx="8560762" cy="5087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743700" y="1262033"/>
                <a:ext cx="2350462" cy="135734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FF0000"/>
                    </a:solidFill>
                  </a:rPr>
                  <a:t>Problem: </a:t>
                </a:r>
              </a:p>
              <a:p>
                <a:pPr algn="ctr"/>
                <a:r>
                  <a:rPr lang="en-US" sz="2800" dirty="0" smtClean="0">
                    <a:solidFill>
                      <a:srgbClr val="FF0000"/>
                    </a:solidFill>
                  </a:rPr>
                  <a:t>Too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variables!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1262033"/>
                <a:ext cx="2350462" cy="13573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531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Solution: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𝑡𝑆</m:t>
                        </m:r>
                      </m:sub>
                    </m:sSub>
                  </m:oMath>
                </a14:m>
                <a:r>
                  <a:rPr lang="en-US" dirty="0" smtClean="0"/>
                  <a:t> Variables only as Needed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6" b="-17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</a:t>
                </a:r>
                <a:r>
                  <a:rPr lang="en-US" dirty="0" smtClean="0"/>
                  <a:t>small </a:t>
                </a:r>
                <a:r>
                  <a:rPr lang="en-US" dirty="0" smtClean="0"/>
                  <a:t>LP</a:t>
                </a:r>
                <a:r>
                  <a:rPr lang="en-US" dirty="0"/>
                  <a:t> with </a:t>
                </a:r>
                <a:r>
                  <a:rPr lang="en-US" dirty="0" smtClean="0"/>
                  <a:t>few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𝑡𝑆</m:t>
                        </m:r>
                      </m:sub>
                    </m:sSub>
                  </m:oMath>
                </a14:m>
                <a:r>
                  <a:rPr lang="en-US" dirty="0" smtClean="0"/>
                  <a:t>’s.</a:t>
                </a:r>
                <a:endParaRPr lang="en-US" dirty="0" smtClean="0"/>
              </a:p>
              <a:p>
                <a:r>
                  <a:rPr lang="en-US" dirty="0" smtClean="0"/>
                  <a:t>Iterate:</a:t>
                </a:r>
              </a:p>
              <a:p>
                <a:pPr lvl="1"/>
                <a:r>
                  <a:rPr lang="en-US" dirty="0" smtClean="0"/>
                  <a:t>For each neighborhood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Generate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best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assortment</a:t>
                </a:r>
                <a:r>
                  <a:rPr lang="en-US" dirty="0" smtClean="0"/>
                  <a:t>, taking into account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current shadow prices</a:t>
                </a:r>
                <a:r>
                  <a:rPr lang="en-US" dirty="0" smtClean="0"/>
                  <a:t> </a:t>
                </a:r>
                <a:r>
                  <a:rPr lang="en-US" dirty="0" smtClean="0"/>
                  <a:t>on capacity and busing.</a:t>
                </a:r>
              </a:p>
              <a:p>
                <a:pPr lvl="2"/>
                <a:r>
                  <a:rPr lang="en-US" dirty="0" smtClean="0"/>
                  <a:t>Add the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𝑡𝑆</m:t>
                        </m:r>
                      </m:sub>
                    </m:sSub>
                  </m:oMath>
                </a14:m>
                <a:r>
                  <a:rPr lang="en-US" dirty="0" smtClean="0"/>
                  <a:t> to the LP.</a:t>
                </a:r>
              </a:p>
              <a:p>
                <a:pPr lvl="1"/>
                <a:r>
                  <a:rPr lang="en-US" dirty="0" smtClean="0"/>
                  <a:t>Resolve </a:t>
                </a:r>
                <a:r>
                  <a:rPr lang="en-US" dirty="0" smtClean="0"/>
                  <a:t>LP.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Stop when LP does not improve.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208810" y="3921052"/>
            <a:ext cx="2547096" cy="22924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47613" y="5674817"/>
            <a:ext cx="164824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57259" y="5855792"/>
                <a:ext cx="398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59" y="5855792"/>
                <a:ext cx="3989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358593" y="5558135"/>
            <a:ext cx="419099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5382" y="4609946"/>
            <a:ext cx="4190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98045" y="5684520"/>
            <a:ext cx="419099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9622" y="5183625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22" y="5183625"/>
                <a:ext cx="838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44380" y="4200310"/>
                <a:ext cx="129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80" y="4200310"/>
                <a:ext cx="12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01868" y="5373230"/>
                <a:ext cx="101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868" y="5373230"/>
                <a:ext cx="1018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192414" y="5038184"/>
            <a:ext cx="3333005" cy="12160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Name of technique:  “column generation”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44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 </a:t>
            </a:r>
            <a:endParaRPr lang="en-US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Input data:</a:t>
            </a:r>
          </a:p>
          <a:p>
            <a:pPr lvl="1"/>
            <a:r>
              <a:rPr lang="en-US" sz="2400" dirty="0" smtClean="0"/>
              <a:t>Student demographics and school characteristics.</a:t>
            </a:r>
          </a:p>
          <a:p>
            <a:pPr lvl="1"/>
            <a:r>
              <a:rPr lang="en-US" sz="2400" dirty="0" smtClean="0"/>
              <a:t>Choice model parameters.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Output from </a:t>
            </a:r>
            <a:r>
              <a:rPr lang="en-US" sz="2800" dirty="0" err="1" smtClean="0"/>
              <a:t>Gurobi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Optimal assortment probabilities.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Final output: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Menu</a:t>
            </a:r>
            <a:r>
              <a:rPr lang="en-US" sz="2400" dirty="0" smtClean="0"/>
              <a:t> for each neighborhood</a:t>
            </a:r>
          </a:p>
          <a:p>
            <a:pPr lvl="1"/>
            <a:r>
              <a:rPr lang="en-US" sz="2400" dirty="0" smtClean="0"/>
              <a:t>Priority boosts:</a:t>
            </a:r>
          </a:p>
          <a:p>
            <a:pPr marL="274320" lvl="1" indent="0">
              <a:buNone/>
            </a:pPr>
            <a:r>
              <a:rPr lang="en-US" sz="2400" dirty="0" smtClean="0"/>
              <a:t> </a:t>
            </a:r>
          </a:p>
          <a:p>
            <a:pPr marL="274320" lvl="1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5000" y="5709940"/>
                <a:ext cx="52917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𝑝𝑟𝑖𝑜𝑟𝑖𝑡𝑦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𝒃𝒐𝒐𝒔𝒕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𝒕𝒔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𝑙𝑜𝑡𝑡𝑒𝑟𝑦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09940"/>
                <a:ext cx="52917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1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28611"/>
              </p:ext>
            </p:extLst>
          </p:nvPr>
        </p:nvGraphicFramePr>
        <p:xfrm>
          <a:off x="6096000" y="1218523"/>
          <a:ext cx="1473200" cy="4947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1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15.0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8.3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3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7.5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1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85%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1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96%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02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5.0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4389886"/>
              </p:ext>
            </p:extLst>
          </p:nvPr>
        </p:nvGraphicFramePr>
        <p:xfrm>
          <a:off x="457200" y="1219201"/>
          <a:ext cx="56134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45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Home-Based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Average # of choices: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Average busing </a:t>
                      </a:r>
                      <a:r>
                        <a:rPr lang="en-US" b="0" dirty="0" smtClean="0"/>
                        <a:t>(miles)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Bus coverage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dirty="0" smtClean="0"/>
                        <a:t>(sq. miles)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Expected utility </a:t>
                      </a:r>
                      <a:r>
                        <a:rPr lang="en-US" b="0" dirty="0" smtClean="0"/>
                        <a:t>(miles)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1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Prob. of getting top choice in menu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Top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Top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715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# of peers living within</a:t>
                      </a:r>
                      <a:r>
                        <a:rPr lang="en-US" b="1" baseline="0" dirty="0" smtClean="0"/>
                        <a:t> half </a:t>
                      </a:r>
                      <a:r>
                        <a:rPr lang="en-US" b="1" dirty="0" smtClean="0"/>
                        <a:t>mile </a:t>
                      </a:r>
                      <a:r>
                        <a:rPr lang="en-US" b="0" dirty="0" smtClean="0"/>
                        <a:t>(median)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82257" y="3048000"/>
            <a:ext cx="5791200" cy="393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tx1"/>
                </a:solidFill>
              </a:rPr>
              <a:t>Efficiency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96182" y="1219200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/>
              <a:t>Benefits: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182257" y="3441700"/>
            <a:ext cx="5791200" cy="6731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			</a:t>
            </a:r>
            <a:r>
              <a:rPr lang="en-US" b="1" dirty="0" smtClean="0">
                <a:solidFill>
                  <a:schemeClr val="tx1"/>
                </a:solidFill>
              </a:rPr>
              <a:t>Equity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0400" y="4800600"/>
            <a:ext cx="5766288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			</a:t>
            </a:r>
            <a:r>
              <a:rPr lang="en-US" b="1" dirty="0" smtClean="0">
                <a:solidFill>
                  <a:schemeClr val="tx1"/>
                </a:solidFill>
              </a:rPr>
              <a:t>Predict-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2257" y="1905000"/>
            <a:ext cx="5766288" cy="76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Busing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Savings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49111" y="5522686"/>
            <a:ext cx="5824346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			</a:t>
            </a:r>
            <a:r>
              <a:rPr lang="en-US" b="1" dirty="0" smtClean="0">
                <a:solidFill>
                  <a:schemeClr val="tx1"/>
                </a:solidFill>
              </a:rPr>
              <a:t>Community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Cohesion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29229" y="6128657"/>
            <a:ext cx="591457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Optimized plan achieves best of both worlds!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1219200"/>
            <a:ext cx="8077200" cy="1219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Policy question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Simulation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Modeling preferences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Outcomes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Valid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ation</a:t>
            </a:r>
            <a:endParaRPr lang="en-US" dirty="0" smtClean="0"/>
          </a:p>
          <a:p>
            <a:r>
              <a:rPr lang="en-US" dirty="0" smtClean="0"/>
              <a:t>Optimization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Formulation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Approximation using assortment planning</a:t>
            </a:r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Computing socially-optimal assortments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70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Simulations help bypass rhetorical gridlock.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LP/MIP modeling is </a:t>
            </a:r>
            <a:r>
              <a:rPr lang="en-US" sz="3200" dirty="0" smtClean="0"/>
              <a:t>powerful.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Optimization </a:t>
            </a:r>
            <a:r>
              <a:rPr lang="en-US" sz="3200" smtClean="0"/>
              <a:t>+ simulation: </a:t>
            </a:r>
            <a:r>
              <a:rPr lang="en-US" sz="3200" dirty="0" smtClean="0"/>
              <a:t>powerful and persuasive prescriptive analytics.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785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with DSO-570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Choice modeling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Defining metrics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Simulating outcomes</a:t>
            </a:r>
          </a:p>
          <a:p>
            <a:pPr lvl="1"/>
            <a:endParaRPr lang="en-US" dirty="0"/>
          </a:p>
          <a:p>
            <a:r>
              <a:rPr lang="en-US" dirty="0" smtClean="0"/>
              <a:t>Optimization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Simplification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LP formulation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Column generation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Python implementation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414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429000" y="1524000"/>
            <a:ext cx="2743200" cy="458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Student Characteristics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on School Choice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95431" y="2501864"/>
            <a:ext cx="1104901" cy="310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Menus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76450" y="2514600"/>
            <a:ext cx="1219200" cy="337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Priorities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61748" y="3076122"/>
            <a:ext cx="1920095" cy="4009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Choice Ranking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57527" y="3810000"/>
            <a:ext cx="3072809" cy="3429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Assignment Algorithm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8069353">
            <a:off x="4178094" y="2192422"/>
            <a:ext cx="536030" cy="17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578489" y="4210889"/>
            <a:ext cx="313557" cy="40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9536" y="1524000"/>
            <a:ext cx="2046514" cy="458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Home Location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7136" y="4648200"/>
            <a:ext cx="22860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School Assignment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3160932">
            <a:off x="4840619" y="2187386"/>
            <a:ext cx="536030" cy="172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747882" y="3540578"/>
            <a:ext cx="151039" cy="20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594506" y="2895600"/>
            <a:ext cx="151039" cy="8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735363" y="2852057"/>
            <a:ext cx="151039" cy="20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5410200"/>
            <a:ext cx="7808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Implemented in Boston, Cambridge, Chicago, Denver, Miami, New Orleans, NYC, </a:t>
            </a:r>
            <a:r>
              <a:rPr lang="en-US" sz="2400" dirty="0"/>
              <a:t>San </a:t>
            </a:r>
            <a:r>
              <a:rPr lang="en-US" sz="2400" dirty="0" smtClean="0"/>
              <a:t>Francisco, Washington DC  </a:t>
            </a:r>
            <a:r>
              <a:rPr lang="en-US" sz="2400" dirty="0"/>
              <a:t>…</a:t>
            </a:r>
            <a:endParaRPr lang="en-US" sz="2400" dirty="0" smtClean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289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Plan in Boston in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581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Menus:  </a:t>
            </a:r>
            <a:r>
              <a:rPr lang="en-US" sz="2400" dirty="0" smtClean="0"/>
              <a:t>Any school in zone or walk-zone.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Priorities: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Walk-zone (applies in 50% of seats)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Random number for each student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 descr="http://www.bostonpublicschools.org/files/content_images/zone%20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19200"/>
            <a:ext cx="458152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51054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entry grade K2: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75 schools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123 programs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≈</a:t>
            </a:r>
            <a:r>
              <a:rPr lang="en-US" dirty="0" smtClean="0"/>
              <a:t>20-60 seats/program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641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decalmenow.com/fpdb/images/YoungBo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56097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Algorithm in Boston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Student-Proposing </a:t>
            </a:r>
            <a:r>
              <a:rPr lang="en-US" sz="2800" dirty="0"/>
              <a:t>Deferred Acceptance (DA</a:t>
            </a:r>
            <a:r>
              <a:rPr lang="en-US" sz="2800" dirty="0" smtClean="0"/>
              <a:t>): </a:t>
            </a:r>
            <a:r>
              <a:rPr lang="en-US" sz="1800" dirty="0" smtClean="0">
                <a:solidFill>
                  <a:schemeClr val="accent1"/>
                </a:solidFill>
              </a:rPr>
              <a:t>[Gale &amp; Shapley 1962</a:t>
            </a:r>
            <a:r>
              <a:rPr lang="en-US" sz="1800" dirty="0">
                <a:solidFill>
                  <a:schemeClr val="accent1"/>
                </a:solidFill>
              </a:rPr>
              <a:t>], [</a:t>
            </a:r>
            <a:r>
              <a:rPr lang="en-US" sz="1800" dirty="0" err="1">
                <a:solidFill>
                  <a:schemeClr val="accent1"/>
                </a:solidFill>
              </a:rPr>
              <a:t>Abdulkadiroğlu</a:t>
            </a:r>
            <a:r>
              <a:rPr lang="en-US" sz="1800" dirty="0">
                <a:solidFill>
                  <a:schemeClr val="accent1"/>
                </a:solidFill>
              </a:rPr>
              <a:t> &amp; </a:t>
            </a:r>
            <a:r>
              <a:rPr lang="en-US" sz="1800" dirty="0" err="1">
                <a:solidFill>
                  <a:schemeClr val="accent1"/>
                </a:solidFill>
              </a:rPr>
              <a:t>Sönmez</a:t>
            </a:r>
            <a:r>
              <a:rPr lang="en-US" sz="1800" dirty="0">
                <a:solidFill>
                  <a:schemeClr val="accent1"/>
                </a:solidFill>
              </a:rPr>
              <a:t> 2003</a:t>
            </a:r>
            <a:r>
              <a:rPr lang="en-US" sz="1800" dirty="0" smtClean="0">
                <a:solidFill>
                  <a:schemeClr val="accent1"/>
                </a:solidFill>
              </a:rPr>
              <a:t>]</a:t>
            </a:r>
            <a:endParaRPr lang="en-US" sz="2800" dirty="0"/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Student applies to top choice.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School tentatively accepts. 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capacity is violated, bump out least </a:t>
            </a:r>
            <a:r>
              <a:rPr lang="en-US" sz="2400" dirty="0">
                <a:solidFill>
                  <a:srgbClr val="0070C0"/>
                </a:solidFill>
              </a:rPr>
              <a:t>priority</a:t>
            </a:r>
            <a:r>
              <a:rPr lang="en-US" sz="2400" dirty="0"/>
              <a:t> </a:t>
            </a:r>
            <a:r>
              <a:rPr lang="en-US" sz="2400" dirty="0" smtClean="0"/>
              <a:t>student.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Bumped </a:t>
            </a:r>
            <a:r>
              <a:rPr lang="en-US" sz="2400" dirty="0"/>
              <a:t>student applies to next choice; iterate.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0371" y="3695700"/>
            <a:ext cx="1299029" cy="495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9171" y="3695700"/>
            <a:ext cx="122282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B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95801" y="5575298"/>
            <a:ext cx="4114799" cy="9017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Bob applies to top choice (A), </a:t>
            </a:r>
            <a:r>
              <a:rPr lang="en-US" sz="2400" dirty="0" smtClean="0">
                <a:solidFill>
                  <a:srgbClr val="00B050"/>
                </a:solidFill>
              </a:rPr>
              <a:t>tentatively accepted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28600" y="3790950"/>
          <a:ext cx="4038601" cy="241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Alice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Menus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Walk-zone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smtClean="0"/>
                        <a:t>Random 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Preferences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Algorithm in Boston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727CA3"/>
              </a:buClr>
              <a:buNone/>
            </a:pPr>
            <a:r>
              <a:rPr lang="en-US" sz="2800" smtClean="0">
                <a:solidFill>
                  <a:prstClr val="black"/>
                </a:solidFill>
              </a:rPr>
              <a:t>Student-Proposing Deferred Acceptance (DA): </a:t>
            </a:r>
            <a:r>
              <a:rPr lang="en-US" sz="1800" smtClean="0">
                <a:solidFill>
                  <a:srgbClr val="727CA3"/>
                </a:solidFill>
              </a:rPr>
              <a:t>[Gale &amp; Shapley 1962], [Abdulkadiroğlu &amp; Sönmez 2003]</a:t>
            </a:r>
            <a:endParaRPr lang="en-US" sz="2800" smtClean="0">
              <a:solidFill>
                <a:prstClr val="black"/>
              </a:solidFill>
            </a:endParaRPr>
          </a:p>
          <a:p>
            <a:pPr marL="571500" lvl="1" indent="-298450">
              <a:buFont typeface="+mj-lt"/>
              <a:buAutoNum type="arabicPeriod"/>
            </a:pPr>
            <a:r>
              <a:rPr lang="en-US" sz="2400" smtClean="0"/>
              <a:t>Student applies to top choice.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smtClean="0"/>
              <a:t>School tentatively accepts. 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smtClean="0"/>
              <a:t>If capacity is violated, bump out least </a:t>
            </a:r>
            <a:r>
              <a:rPr lang="en-US" sz="2400" smtClean="0">
                <a:solidFill>
                  <a:srgbClr val="0070C0"/>
                </a:solidFill>
              </a:rPr>
              <a:t>priority</a:t>
            </a:r>
            <a:r>
              <a:rPr lang="en-US" sz="2400" smtClean="0"/>
              <a:t> student.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smtClean="0"/>
              <a:t>Bumped student applies to next choice; iterate.</a:t>
            </a:r>
          </a:p>
          <a:p>
            <a:pPr marL="571500" lvl="1" indent="-298450">
              <a:buFont typeface="+mj-lt"/>
              <a:buAutoNum type="arabicPeriod"/>
            </a:pPr>
            <a:endParaRPr lang="en-US" sz="2400" smtClean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0371" y="3695700"/>
            <a:ext cx="1299029" cy="495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9171" y="3695700"/>
            <a:ext cx="122282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95801" y="5791200"/>
            <a:ext cx="44958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Alice applies to top choice (A), </a:t>
            </a:r>
            <a:r>
              <a:rPr lang="en-US" sz="2400" dirty="0" smtClean="0">
                <a:solidFill>
                  <a:srgbClr val="FF0000"/>
                </a:solidFill>
              </a:rPr>
              <a:t>capacity of A exceeded</a:t>
            </a:r>
            <a:r>
              <a:rPr lang="en-US" sz="2400" dirty="0" smtClean="0">
                <a:solidFill>
                  <a:srgbClr val="0070C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4" name="Picture 2" descr="http://www.decalmenow.com/fpdb/images/YoungBo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56097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28600" y="3790950"/>
          <a:ext cx="4038601" cy="241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Alice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Menus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Walk-zone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smtClean="0"/>
                        <a:t>Random 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Preferences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2" descr="http://cdn2.listsoplenty.com/listsoplenty-cdn/pix/uploads/2010/05/girl-stick-fig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79465"/>
            <a:ext cx="666750" cy="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3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Algorithm in Boston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Student-Proposing Deferred Acceptance (DA</a:t>
            </a:r>
            <a:r>
              <a:rPr lang="en-US" sz="2800" dirty="0" smtClean="0"/>
              <a:t>): </a:t>
            </a:r>
            <a:r>
              <a:rPr lang="en-US" sz="1800" dirty="0">
                <a:solidFill>
                  <a:srgbClr val="727CA3"/>
                </a:solidFill>
              </a:rPr>
              <a:t>[Gale &amp; Shapley 1962], [</a:t>
            </a:r>
            <a:r>
              <a:rPr lang="en-US" sz="1800" dirty="0" err="1">
                <a:solidFill>
                  <a:srgbClr val="727CA3"/>
                </a:solidFill>
              </a:rPr>
              <a:t>Abdulkadiroğlu</a:t>
            </a:r>
            <a:r>
              <a:rPr lang="en-US" sz="1800" dirty="0">
                <a:solidFill>
                  <a:srgbClr val="727CA3"/>
                </a:solidFill>
              </a:rPr>
              <a:t> &amp; </a:t>
            </a:r>
            <a:r>
              <a:rPr lang="en-US" sz="1800" dirty="0" err="1">
                <a:solidFill>
                  <a:srgbClr val="727CA3"/>
                </a:solidFill>
              </a:rPr>
              <a:t>Sönmez</a:t>
            </a:r>
            <a:r>
              <a:rPr lang="en-US" sz="1800" dirty="0">
                <a:solidFill>
                  <a:srgbClr val="727CA3"/>
                </a:solidFill>
              </a:rPr>
              <a:t> 2003]</a:t>
            </a:r>
            <a:endParaRPr lang="en-US" sz="2800" dirty="0"/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Student applies to top choice.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School tentatively accepts. 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If capacity is violated, bump out least </a:t>
            </a:r>
            <a:r>
              <a:rPr lang="en-US" sz="2400" dirty="0" smtClean="0">
                <a:solidFill>
                  <a:srgbClr val="0070C0"/>
                </a:solidFill>
              </a:rPr>
              <a:t>priority</a:t>
            </a:r>
            <a:r>
              <a:rPr lang="en-US" sz="2400" dirty="0" smtClean="0"/>
              <a:t> student.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Bumped student applies to next choice; iterate.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0371" y="3695700"/>
            <a:ext cx="1299029" cy="495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9171" y="3695700"/>
            <a:ext cx="122282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86399" y="5791200"/>
            <a:ext cx="289560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Bob is bumped out.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2" descr="http://cdn2.listsoplenty.com/listsoplenty-cdn/pix/uploads/2010/05/girl-stick-fig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79465"/>
            <a:ext cx="666750" cy="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28600" y="3790950"/>
          <a:ext cx="4038601" cy="241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Alice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Menus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Walk-zone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smtClean="0"/>
                        <a:t>Random 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Preferences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4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Algorithm in Boston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Student-Proposing Deferred Acceptance (DA</a:t>
            </a:r>
            <a:r>
              <a:rPr lang="en-US" sz="2800" dirty="0" smtClean="0"/>
              <a:t>):</a:t>
            </a:r>
            <a:r>
              <a:rPr lang="en-US" sz="1800" dirty="0">
                <a:solidFill>
                  <a:srgbClr val="727CA3"/>
                </a:solidFill>
              </a:rPr>
              <a:t> [Gale &amp; Shapley 1962], [</a:t>
            </a:r>
            <a:r>
              <a:rPr lang="en-US" sz="1800" dirty="0" err="1">
                <a:solidFill>
                  <a:srgbClr val="727CA3"/>
                </a:solidFill>
              </a:rPr>
              <a:t>Abdulkadiroğlu</a:t>
            </a:r>
            <a:r>
              <a:rPr lang="en-US" sz="1800" dirty="0">
                <a:solidFill>
                  <a:srgbClr val="727CA3"/>
                </a:solidFill>
              </a:rPr>
              <a:t> &amp; </a:t>
            </a:r>
            <a:r>
              <a:rPr lang="en-US" sz="1800" dirty="0" err="1">
                <a:solidFill>
                  <a:srgbClr val="727CA3"/>
                </a:solidFill>
              </a:rPr>
              <a:t>Sönmez</a:t>
            </a:r>
            <a:r>
              <a:rPr lang="en-US" sz="1800" dirty="0">
                <a:solidFill>
                  <a:srgbClr val="727CA3"/>
                </a:solidFill>
              </a:rPr>
              <a:t> 2003]</a:t>
            </a:r>
            <a:endParaRPr lang="en-US" sz="2800" dirty="0"/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Student </a:t>
            </a:r>
            <a:r>
              <a:rPr lang="en-US" sz="2400" dirty="0"/>
              <a:t>applies to top </a:t>
            </a:r>
            <a:r>
              <a:rPr lang="en-US" sz="2400" dirty="0" smtClean="0"/>
              <a:t>choice.</a:t>
            </a:r>
            <a:endParaRPr lang="en-US" sz="2400" dirty="0"/>
          </a:p>
          <a:p>
            <a:pPr marL="571500" lvl="1" indent="-298450">
              <a:buFont typeface="+mj-lt"/>
              <a:buAutoNum type="arabicPeriod"/>
            </a:pPr>
            <a:r>
              <a:rPr lang="en-US" sz="2400" dirty="0"/>
              <a:t>School tentatively accepts. </a:t>
            </a:r>
            <a:endParaRPr lang="en-US" sz="2400" dirty="0" smtClean="0"/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capacity is violated, bump out least </a:t>
            </a:r>
            <a:r>
              <a:rPr lang="en-US" sz="2400" dirty="0">
                <a:solidFill>
                  <a:srgbClr val="0070C0"/>
                </a:solidFill>
              </a:rPr>
              <a:t>priority</a:t>
            </a:r>
            <a:r>
              <a:rPr lang="en-US" sz="2400" dirty="0"/>
              <a:t> student.</a:t>
            </a:r>
          </a:p>
          <a:p>
            <a:pPr marL="571500" lvl="1" indent="-298450">
              <a:buFont typeface="+mj-lt"/>
              <a:buAutoNum type="arabicPeriod"/>
            </a:pPr>
            <a:r>
              <a:rPr lang="en-US" sz="2400" dirty="0" smtClean="0"/>
              <a:t>Bumped </a:t>
            </a:r>
            <a:r>
              <a:rPr lang="en-US" sz="2400" dirty="0"/>
              <a:t>student applies to next choice; iterate.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0371" y="3695700"/>
            <a:ext cx="1299029" cy="495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9171" y="3695700"/>
            <a:ext cx="122282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95800" y="5791200"/>
            <a:ext cx="4648199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Bob applies to next choice (B), </a:t>
            </a:r>
            <a:r>
              <a:rPr lang="en-US" sz="2400" dirty="0" smtClean="0">
                <a:solidFill>
                  <a:srgbClr val="00B050"/>
                </a:solidFill>
              </a:rPr>
              <a:t>tentatively accepted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2" descr="http://cdn2.listsoplenty.com/listsoplenty-cdn/pix/uploads/2010/05/girl-stick-fig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79465"/>
            <a:ext cx="666750" cy="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calmenow.com/fpdb/images/YoungBo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171" y="4314363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28600" y="3790950"/>
          <a:ext cx="4038601" cy="241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Alice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Menus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Walk-zone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smtClean="0"/>
                        <a:t>Random 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Preferences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, B, 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99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3.937"/>
  <p:tag name="ORIGINALWIDTH" val="4212.973"/>
  <p:tag name="LATEXADDIN" val="\documentclass{article}&#10;\usepackage{amsmath}&#10;\pagestyle{empty}&#10;\begin{document}&#10;&#10;$$\begin{aligned}&#10;\text{Max} &amp;&amp; A+L \\&#10;\text{s.t.} \\&#10;\text{(Av. Utility)} &amp;&amp; \frac{1}{\sum_{t} n_t}\sum_{tS}n_tu_t &amp; = A\\&#10;\text{(Min Utility)} &amp;&amp; u_t &amp; \ge L &amp;&amp;\text{for all neighborhood $t$.} \\&#10;\text{(Utility Eq.)} &amp;&amp; \sum_{S}V_t(S)x_{tS} &amp; = u_t &amp;&amp;\text{for all $t$.} \\&#10;\text{(Assortment Prob.)} &amp;&amp; \sum_S x_{tS} &amp; = 1 &amp;&amp; \text{for all $t$.} \\&#10;\text{(Capacity)} &amp;&amp; \sum_{t,S \ni j} n_tp_t(j,S)x_{ts} &amp; \le q_j &amp;&amp; \text{for all school $j$.} \\&#10;\text{(Busing)} &amp;&amp;  \frac{1}{\sum_{t} n_t}\sum_{t,j,S} n_tp_t(j,S)d_{tj}x_{ts} &amp; \le B \\&#10;&amp;&amp; x_{tS} &amp; \ge 0 &#10;\end{aligned}$$&#10;&#10;\end{document}"/>
  <p:tag name="IGUANATEXSIZE" val="20"/>
  <p:tag name="IGUANATEXCURSOR" val="5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5137</TotalTime>
  <Words>1356</Words>
  <Application>Microsoft Office PowerPoint</Application>
  <PresentationFormat>On-screen Show (4:3)</PresentationFormat>
  <Paragraphs>478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Simulation and Optimization in School Choice</vt:lpstr>
      <vt:lpstr>Takeaways</vt:lpstr>
      <vt:lpstr>Outline</vt:lpstr>
      <vt:lpstr>Background on School Choice</vt:lpstr>
      <vt:lpstr>Assignment Plan in Boston in 2012</vt:lpstr>
      <vt:lpstr>Assignment Algorithm in Boston</vt:lpstr>
      <vt:lpstr>Assignment Algorithm in Boston</vt:lpstr>
      <vt:lpstr>Assignment Algorithm in Boston</vt:lpstr>
      <vt:lpstr>Assignment Algorithm in Boston</vt:lpstr>
      <vt:lpstr>2012-2013 school assignment reform</vt:lpstr>
      <vt:lpstr>Pros and Cons of Boston’s System in 2012</vt:lpstr>
      <vt:lpstr>Question: What Menus and Priorities to Use?</vt:lpstr>
      <vt:lpstr>Politically Charged Issue</vt:lpstr>
      <vt:lpstr>A Simple Proposal: The Home-Based Plan</vt:lpstr>
      <vt:lpstr>Outline</vt:lpstr>
      <vt:lpstr>Predictive Modeling</vt:lpstr>
      <vt:lpstr>Defining Metrics</vt:lpstr>
      <vt:lpstr>Simulating Outcomes</vt:lpstr>
      <vt:lpstr>Simulation Results</vt:lpstr>
      <vt:lpstr>Boston Adopts the Home-Based Plan</vt:lpstr>
      <vt:lpstr>Screenshot of Implementation</vt:lpstr>
      <vt:lpstr>Outline</vt:lpstr>
      <vt:lpstr>Ideal Formulation (Intractable)</vt:lpstr>
      <vt:lpstr>Simplification</vt:lpstr>
      <vt:lpstr>LP Formulation</vt:lpstr>
      <vt:lpstr>LP Formulation</vt:lpstr>
      <vt:lpstr>Solution: Add x_tS Variables only as Needed</vt:lpstr>
      <vt:lpstr>Python Implementation </vt:lpstr>
      <vt:lpstr>Simulation Result</vt:lpstr>
      <vt:lpstr>Takeaways</vt:lpstr>
      <vt:lpstr>Intersection with DSO-570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and Optimization in School Choice</dc:title>
  <dc:creator>Peng Shi</dc:creator>
  <cp:lastModifiedBy>Shi, Peng</cp:lastModifiedBy>
  <cp:revision>427</cp:revision>
  <dcterms:created xsi:type="dcterms:W3CDTF">2015-11-17T19:07:58Z</dcterms:created>
  <dcterms:modified xsi:type="dcterms:W3CDTF">2018-04-26T19:09:46Z</dcterms:modified>
</cp:coreProperties>
</file>