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607AC-2DB7-5B3C-22D4-EB9AA20EF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дашборд</a:t>
            </a:r>
            <a:r>
              <a:rPr lang="ru-RU" dirty="0"/>
              <a:t> конверсий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0D1617-813A-631B-BC94-D55ABB2F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Полякова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263572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3B964-C992-E086-53F7-6E30BA7D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61" y="555117"/>
            <a:ext cx="7729728" cy="1188720"/>
          </a:xfrm>
        </p:spPr>
        <p:txBody>
          <a:bodyPr/>
          <a:lstStyle/>
          <a:p>
            <a:r>
              <a:rPr lang="ru-RU" dirty="0"/>
              <a:t>Визиты в маркетинговые дни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CCA008-AE12-956D-911D-376D201D0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65" t="7239" r="8480"/>
          <a:stretch/>
        </p:blipFill>
        <p:spPr>
          <a:xfrm>
            <a:off x="123825" y="2378178"/>
            <a:ext cx="9732264" cy="43166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DFF15-CF87-80F5-BFD8-6FC2E6D4ED70}"/>
              </a:ext>
            </a:extLst>
          </p:cNvPr>
          <p:cNvSpPr txBox="1"/>
          <p:nvPr/>
        </p:nvSpPr>
        <p:spPr>
          <a:xfrm>
            <a:off x="9979914" y="1607031"/>
            <a:ext cx="22120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неактивные маркетинговые дни видно постепенное снижение количества визитов пользователей, хотя в некоторые активные дни пользователей было еще меньше, что могло быть обусловлено отсутствием активностей в эти дни, проблемами с сайтом или просадкой в рекламе</a:t>
            </a:r>
          </a:p>
        </p:txBody>
      </p:sp>
    </p:spTree>
    <p:extLst>
      <p:ext uri="{BB962C8B-B14F-4D97-AF65-F5344CB8AC3E}">
        <p14:creationId xmlns:p14="http://schemas.microsoft.com/office/powerpoint/2010/main" val="25136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AB06A-54FD-6808-8983-FB6D2DB8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0817"/>
            <a:ext cx="7729728" cy="1188720"/>
          </a:xfrm>
        </p:spPr>
        <p:txBody>
          <a:bodyPr/>
          <a:lstStyle/>
          <a:p>
            <a:r>
              <a:rPr lang="ru-RU" dirty="0"/>
              <a:t>Регистрации в маркетинговые дни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42D072-025E-ED62-3359-854E53387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27" t="7239" r="8480"/>
          <a:stretch/>
        </p:blipFill>
        <p:spPr>
          <a:xfrm>
            <a:off x="190500" y="2242731"/>
            <a:ext cx="9770364" cy="4378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D482E-0D2B-BF4B-9477-1969521EABD4}"/>
              </a:ext>
            </a:extLst>
          </p:cNvPr>
          <p:cNvSpPr txBox="1"/>
          <p:nvPr/>
        </p:nvSpPr>
        <p:spPr>
          <a:xfrm>
            <a:off x="10056114" y="1543149"/>
            <a:ext cx="21358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Аналогичная картина, как и в визитах: в неактивные дни пользователи продолжают регистрироваться, активные дни вызывают колебания как с просадкой, так и с ростом регистраций. Наиболее успешной и популярной оказалась первая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48760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F7B71-7D9F-D7B1-9F45-C5D70B07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736" y="612267"/>
            <a:ext cx="7729728" cy="1188720"/>
          </a:xfrm>
        </p:spPr>
        <p:txBody>
          <a:bodyPr/>
          <a:lstStyle/>
          <a:p>
            <a:r>
              <a:rPr lang="ru-RU" dirty="0"/>
              <a:t>Затраты на рекламу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D0C99E-DBE1-F7FE-8DD3-28BB94D96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57" t="6930" r="9219"/>
          <a:stretch/>
        </p:blipFill>
        <p:spPr>
          <a:xfrm>
            <a:off x="276225" y="2327316"/>
            <a:ext cx="9296400" cy="41988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3FF1C-017D-79BF-06B6-AC22060F2CED}"/>
              </a:ext>
            </a:extLst>
          </p:cNvPr>
          <p:cNvSpPr txBox="1"/>
          <p:nvPr/>
        </p:nvSpPr>
        <p:spPr>
          <a:xfrm>
            <a:off x="9696450" y="2409825"/>
            <a:ext cx="2333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Рекламный трафик постоянно колеблется, но сложно отследить прямую взаимосвязь с визитами и регистрациями. Иногда при повышенных затратах на рекламу падало количество посетителе и </a:t>
            </a:r>
            <a:r>
              <a:rPr lang="ru-RU" dirty="0" err="1"/>
              <a:t>наоборт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40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BB85B-BF67-AFE1-C2BD-4043AAEE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E2B77-1415-02FD-C4BE-78EC63E6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2352675"/>
            <a:ext cx="11877675" cy="4295775"/>
          </a:xfrm>
        </p:spPr>
        <p:txBody>
          <a:bodyPr/>
          <a:lstStyle/>
          <a:p>
            <a:r>
              <a:rPr lang="ru-RU" dirty="0"/>
              <a:t>Обратить внимание на удобство  использования мобильных платформ и проверить процесс регистрации через веб-версию</a:t>
            </a:r>
          </a:p>
          <a:p>
            <a:r>
              <a:rPr lang="ru-RU" dirty="0"/>
              <a:t>Выяснить причину спада регистраций в период с июля по август на мобильных платформах, так как веб-платформа осталась без явных изменений и нет просадки в рекламном трафике. Одна из возможных причин – активность, направленная на женскую аудиторию. Возможно стоит параллельно добавить проект, интересный для более широкой части аудитории.</a:t>
            </a:r>
          </a:p>
          <a:p>
            <a:r>
              <a:rPr lang="ru-RU" dirty="0"/>
              <a:t>Определить другие пути захода пользователей на сайт и сравнить их эффективность по сравнению с рекламой (возможно упоминание у какого-то блогера или рекомендация других пользователей)</a:t>
            </a:r>
          </a:p>
          <a:p>
            <a:r>
              <a:rPr lang="ru-RU" dirty="0"/>
              <a:t>Обратить внимание на наиболее успешные/неуспешные проекты, расширить их либо убрать из программы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65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934A-9E18-A79A-38F5-119FF080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89F8A34-FC96-4AAA-8F78-A68E0B45F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334064"/>
              </p:ext>
            </p:extLst>
          </p:nvPr>
        </p:nvGraphicFramePr>
        <p:xfrm>
          <a:off x="757937" y="2651125"/>
          <a:ext cx="6011163" cy="322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21">
                  <a:extLst>
                    <a:ext uri="{9D8B030D-6E8A-4147-A177-3AD203B41FA5}">
                      <a16:colId xmlns:a16="http://schemas.microsoft.com/office/drawing/2014/main" val="2537117181"/>
                    </a:ext>
                  </a:extLst>
                </a:gridCol>
                <a:gridCol w="2003721">
                  <a:extLst>
                    <a:ext uri="{9D8B030D-6E8A-4147-A177-3AD203B41FA5}">
                      <a16:colId xmlns:a16="http://schemas.microsoft.com/office/drawing/2014/main" val="2076525988"/>
                    </a:ext>
                  </a:extLst>
                </a:gridCol>
                <a:gridCol w="2003721">
                  <a:extLst>
                    <a:ext uri="{9D8B030D-6E8A-4147-A177-3AD203B41FA5}">
                      <a16:colId xmlns:a16="http://schemas.microsoft.com/office/drawing/2014/main" val="2849397505"/>
                    </a:ext>
                  </a:extLst>
                </a:gridCol>
              </a:tblGrid>
              <a:tr h="805392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Визиты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Регистрации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890196"/>
                  </a:ext>
                </a:extLst>
              </a:tr>
              <a:tr h="80539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Всего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263459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21836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907473"/>
                  </a:ext>
                </a:extLst>
              </a:tr>
              <a:tr h="80539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Уникальных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146085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21836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05446"/>
                  </a:ext>
                </a:extLst>
              </a:tr>
              <a:tr h="80539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Средний показатель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815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126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293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502D78F-69A9-7941-B90C-F752CB9EA05F}"/>
              </a:ext>
            </a:extLst>
          </p:cNvPr>
          <p:cNvSpPr txBox="1"/>
          <p:nvPr/>
        </p:nvSpPr>
        <p:spPr>
          <a:xfrm>
            <a:off x="7823200" y="4000299"/>
            <a:ext cx="28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Конверсия </a:t>
            </a:r>
            <a:r>
              <a:rPr lang="en-US" sz="2800" dirty="0"/>
              <a:t>~16%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077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5BE07-AE31-3798-44CF-CE95D41B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8148"/>
            <a:ext cx="7729728" cy="1188720"/>
          </a:xfrm>
        </p:spPr>
        <p:txBody>
          <a:bodyPr/>
          <a:lstStyle/>
          <a:p>
            <a:r>
              <a:rPr lang="ru-RU" dirty="0"/>
              <a:t>Визиты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2B64FA-E1F8-F410-DA2F-0CE51BE25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41" t="7493" r="9169" b="-3161"/>
          <a:stretch/>
        </p:blipFill>
        <p:spPr>
          <a:xfrm>
            <a:off x="145002" y="2066925"/>
            <a:ext cx="9164098" cy="42564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CE302-5BFB-5653-3574-E47DC8EF7EC1}"/>
              </a:ext>
            </a:extLst>
          </p:cNvPr>
          <p:cNvSpPr txBox="1"/>
          <p:nvPr/>
        </p:nvSpPr>
        <p:spPr>
          <a:xfrm>
            <a:off x="9385300" y="2257425"/>
            <a:ext cx="2882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Наибольший приток посетителей наблюдается в начале и в конце периода. </a:t>
            </a:r>
          </a:p>
          <a:p>
            <a:r>
              <a:rPr lang="ru-RU" dirty="0"/>
              <a:t>Количество не опускается ниже 300 в день.</a:t>
            </a:r>
          </a:p>
          <a:p>
            <a:r>
              <a:rPr lang="ru-RU" dirty="0"/>
              <a:t>Так как известно, что уникальных пользователей в 2 раза меньше общего числа, то часть визитов составляют обучающиеся на платформе</a:t>
            </a:r>
          </a:p>
        </p:txBody>
      </p:sp>
    </p:spTree>
    <p:extLst>
      <p:ext uri="{BB962C8B-B14F-4D97-AF65-F5344CB8AC3E}">
        <p14:creationId xmlns:p14="http://schemas.microsoft.com/office/powerpoint/2010/main" val="418500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76A52-D8C8-0D2C-763C-09204C6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492"/>
            <a:ext cx="7729728" cy="1188720"/>
          </a:xfrm>
        </p:spPr>
        <p:txBody>
          <a:bodyPr/>
          <a:lstStyle/>
          <a:p>
            <a:r>
              <a:rPr lang="ru-RU" dirty="0"/>
              <a:t>Регистрации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7B8C674-EDC9-3937-40F7-DCC06C92F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38" t="6796" r="8780"/>
          <a:stretch/>
        </p:blipFill>
        <p:spPr>
          <a:xfrm>
            <a:off x="123826" y="2409825"/>
            <a:ext cx="8686800" cy="39406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D0E3AB-F2C8-AB76-E7A2-52C70D6158A7}"/>
              </a:ext>
            </a:extLst>
          </p:cNvPr>
          <p:cNvSpPr txBox="1"/>
          <p:nvPr/>
        </p:nvSpPr>
        <p:spPr>
          <a:xfrm>
            <a:off x="9105900" y="3568700"/>
            <a:ext cx="285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Ежедневное количество регистраций не опускается ниже 40. </a:t>
            </a:r>
          </a:p>
          <a:p>
            <a:r>
              <a:rPr lang="ru-RU" dirty="0"/>
              <a:t>В течение всего периода есть сильные выбросы в определенные дни</a:t>
            </a:r>
          </a:p>
        </p:txBody>
      </p:sp>
    </p:spTree>
    <p:extLst>
      <p:ext uri="{BB962C8B-B14F-4D97-AF65-F5344CB8AC3E}">
        <p14:creationId xmlns:p14="http://schemas.microsoft.com/office/powerpoint/2010/main" val="16950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5C02-132C-A117-D387-97D7F822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9092"/>
            <a:ext cx="7729728" cy="1188720"/>
          </a:xfrm>
        </p:spPr>
        <p:txBody>
          <a:bodyPr/>
          <a:lstStyle/>
          <a:p>
            <a:r>
              <a:rPr lang="ru-RU" dirty="0"/>
              <a:t>Визиты по платформам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2E6FA2-E92C-EE8C-1C10-D3CD41F01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89" t="7542" r="9317"/>
          <a:stretch/>
        </p:blipFill>
        <p:spPr>
          <a:xfrm>
            <a:off x="88900" y="2257425"/>
            <a:ext cx="9515475" cy="42814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F4C73-E028-A8A1-13DA-C191A15AE07E}"/>
              </a:ext>
            </a:extLst>
          </p:cNvPr>
          <p:cNvSpPr txBox="1"/>
          <p:nvPr/>
        </p:nvSpPr>
        <p:spPr>
          <a:xfrm>
            <a:off x="9588500" y="27051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Чаще всего пользователи предпочитают заходить на сайт, используя веб-версию.</a:t>
            </a:r>
          </a:p>
          <a:p>
            <a:r>
              <a:rPr lang="ru-RU" dirty="0"/>
              <a:t>По сравнению с ней </a:t>
            </a:r>
            <a:r>
              <a:rPr lang="en-US" dirty="0"/>
              <a:t>android </a:t>
            </a:r>
            <a:r>
              <a:rPr lang="ru-RU" dirty="0"/>
              <a:t>и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ru-RU" dirty="0"/>
              <a:t>сильно отстают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57902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B7898-80E5-CFCC-A7F3-241ED876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192"/>
            <a:ext cx="7729728" cy="1188720"/>
          </a:xfrm>
        </p:spPr>
        <p:txBody>
          <a:bodyPr/>
          <a:lstStyle/>
          <a:p>
            <a:r>
              <a:rPr lang="ru-RU" dirty="0"/>
              <a:t>Регистрации по платформам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A410BA-2A61-C5EB-690F-70C1C3A6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59" t="8237" r="8825"/>
          <a:stretch/>
        </p:blipFill>
        <p:spPr>
          <a:xfrm>
            <a:off x="200024" y="2409824"/>
            <a:ext cx="9448801" cy="4244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F7565-85C2-E30D-4EA1-2D29EEA8069B}"/>
              </a:ext>
            </a:extLst>
          </p:cNvPr>
          <p:cNvSpPr txBox="1"/>
          <p:nvPr/>
        </p:nvSpPr>
        <p:spPr>
          <a:xfrm>
            <a:off x="9756775" y="3402742"/>
            <a:ext cx="212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регистрациям лидирует андроид, но остальные платформы не сильно отстают </a:t>
            </a:r>
          </a:p>
        </p:txBody>
      </p:sp>
    </p:spTree>
    <p:extLst>
      <p:ext uri="{BB962C8B-B14F-4D97-AF65-F5344CB8AC3E}">
        <p14:creationId xmlns:p14="http://schemas.microsoft.com/office/powerpoint/2010/main" val="19612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B74AB-0BDB-00DC-5827-3AF553A1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0992"/>
            <a:ext cx="7729728" cy="1188720"/>
          </a:xfrm>
        </p:spPr>
        <p:txBody>
          <a:bodyPr/>
          <a:lstStyle/>
          <a:p>
            <a:r>
              <a:rPr lang="ru-RU" dirty="0"/>
              <a:t>конверсия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5F0D2D-BD35-5895-6305-E0F543096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00" t="5822" r="9137"/>
          <a:stretch/>
        </p:blipFill>
        <p:spPr>
          <a:xfrm>
            <a:off x="127000" y="2247899"/>
            <a:ext cx="9521825" cy="4365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F78F5-086E-FBA0-ED6F-AE4B47058438}"/>
              </a:ext>
            </a:extLst>
          </p:cNvPr>
          <p:cNvSpPr txBox="1"/>
          <p:nvPr/>
        </p:nvSpPr>
        <p:spPr>
          <a:xfrm>
            <a:off x="9817100" y="3343963"/>
            <a:ext cx="224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Общая конверсия по большей части находится на уровне от 10 до 25%, средний показатель – 16%</a:t>
            </a:r>
          </a:p>
        </p:txBody>
      </p:sp>
    </p:spTree>
    <p:extLst>
      <p:ext uri="{BB962C8B-B14F-4D97-AF65-F5344CB8AC3E}">
        <p14:creationId xmlns:p14="http://schemas.microsoft.com/office/powerpoint/2010/main" val="356537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D505040-8CBD-51DB-0AD8-91545E2F2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47" t="7508" r="8608"/>
          <a:stretch/>
        </p:blipFill>
        <p:spPr>
          <a:xfrm>
            <a:off x="1028700" y="0"/>
            <a:ext cx="7753350" cy="3500437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6FADB8B-C60D-4DB8-0709-2755D0D8B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7" t="7508" r="8608"/>
          <a:stretch/>
        </p:blipFill>
        <p:spPr>
          <a:xfrm>
            <a:off x="1028700" y="3357562"/>
            <a:ext cx="7753350" cy="35004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314433-4023-B3F1-4270-7EB95B1FA71F}"/>
              </a:ext>
            </a:extLst>
          </p:cNvPr>
          <p:cNvSpPr txBox="1"/>
          <p:nvPr/>
        </p:nvSpPr>
        <p:spPr>
          <a:xfrm>
            <a:off x="8782050" y="751344"/>
            <a:ext cx="32051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Наивысшие результаты конверсии у </a:t>
            </a:r>
            <a:r>
              <a:rPr lang="en-US" dirty="0"/>
              <a:t>android </a:t>
            </a:r>
            <a:r>
              <a:rPr lang="ru-RU" dirty="0"/>
              <a:t>и </a:t>
            </a:r>
            <a:r>
              <a:rPr lang="en-US" dirty="0" err="1"/>
              <a:t>ios</a:t>
            </a:r>
            <a:r>
              <a:rPr lang="ru-RU" dirty="0"/>
              <a:t>, большинство показателей на уровне 70-90 %.</a:t>
            </a:r>
          </a:p>
          <a:p>
            <a:r>
              <a:rPr lang="ru-RU" dirty="0"/>
              <a:t>С середины июля и до августа наблюдается резкий спад.</a:t>
            </a:r>
          </a:p>
          <a:p>
            <a:r>
              <a:rPr lang="ru-RU" dirty="0"/>
              <a:t>На этих платформах меньше всего визитов, возможно пользователи заходят на них, чтобы зарегистрироваться, так как процесс регистрации более удобный, либо большинство пользователей, переходящих по рекламной ссылке – пользователи мобильных устройств, регистрируются на платформе, но в дальнейшем используют ПК-версию</a:t>
            </a:r>
          </a:p>
        </p:txBody>
      </p:sp>
    </p:spTree>
    <p:extLst>
      <p:ext uri="{BB962C8B-B14F-4D97-AF65-F5344CB8AC3E}">
        <p14:creationId xmlns:p14="http://schemas.microsoft.com/office/powerpoint/2010/main" val="425756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83DE994E-E097-0107-B273-E76F2A704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29" b="21085"/>
          <a:stretch/>
        </p:blipFill>
        <p:spPr>
          <a:xfrm>
            <a:off x="247650" y="1190626"/>
            <a:ext cx="9337818" cy="432804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75286-2694-8D30-CA0F-20ECDF9B2A4E}"/>
              </a:ext>
            </a:extLst>
          </p:cNvPr>
          <p:cNvSpPr txBox="1"/>
          <p:nvPr/>
        </p:nvSpPr>
        <p:spPr>
          <a:xfrm>
            <a:off x="9858375" y="1784986"/>
            <a:ext cx="2228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</a:t>
            </a:r>
            <a:r>
              <a:rPr lang="en-US" dirty="0"/>
              <a:t>web</a:t>
            </a:r>
            <a:r>
              <a:rPr lang="ru-RU" dirty="0"/>
              <a:t>-версии конверсия находится на уровне не выше 10%.</a:t>
            </a:r>
          </a:p>
          <a:p>
            <a:r>
              <a:rPr lang="ru-RU" dirty="0"/>
              <a:t>Как было предположено ранее, для регистрации пользователи предпочитают другие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14836161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418</TotalTime>
  <Words>453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Gill Sans MT</vt:lpstr>
      <vt:lpstr>Посылка</vt:lpstr>
      <vt:lpstr>Проект дашборд конверсий</vt:lpstr>
      <vt:lpstr>Общая информация</vt:lpstr>
      <vt:lpstr>Визиты</vt:lpstr>
      <vt:lpstr>Регистрации</vt:lpstr>
      <vt:lpstr>Визиты по платформам</vt:lpstr>
      <vt:lpstr>Регистрации по платформам</vt:lpstr>
      <vt:lpstr>конверсия</vt:lpstr>
      <vt:lpstr>Презентация PowerPoint</vt:lpstr>
      <vt:lpstr>Презентация PowerPoint</vt:lpstr>
      <vt:lpstr>Визиты в маркетинговые дни</vt:lpstr>
      <vt:lpstr>Регистрации в маркетинговые дни</vt:lpstr>
      <vt:lpstr>Затраты на рекламу</vt:lpstr>
      <vt:lpstr>Выводы и 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дашборд конверсий</dc:title>
  <dc:creator>1</dc:creator>
  <cp:lastModifiedBy>АНЯ</cp:lastModifiedBy>
  <cp:revision>2</cp:revision>
  <dcterms:created xsi:type="dcterms:W3CDTF">2025-02-11T10:26:14Z</dcterms:created>
  <dcterms:modified xsi:type="dcterms:W3CDTF">2025-02-15T10:39:08Z</dcterms:modified>
</cp:coreProperties>
</file>