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701"/>
    <a:srgbClr val="F41006"/>
    <a:srgbClr val="E6E6E6"/>
    <a:srgbClr val="FFB332"/>
    <a:srgbClr val="FF4100"/>
    <a:srgbClr val="F7F7F7"/>
    <a:srgbClr val="D4E129"/>
    <a:srgbClr val="FFFB80"/>
    <a:srgbClr val="C0901A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ema Uygulanmış Stil 1 - Vurgu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Orta Stil 4 - Vurgu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113A9D2-9D6B-4929-AA2D-F23B5EE8CBE7}" styleName="Tema Uygulanmış Stil 2 - Vurgu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ema Uygulanmış Stil 2 - Vurgu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DA21-34CC-49E8-B808-D365F10E58B6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68E4D-9461-4138-BC7A-F7BA4BC31F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825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68E4D-9461-4138-BC7A-F7BA4BC31F2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702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DF59E6-B9B1-4C0B-8F82-CEF3B1F44162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FDFFE83-C38D-4BC2-82D2-4E5CBA07ED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242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59E6-B9B1-4C0B-8F82-CEF3B1F44162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FE83-C38D-4BC2-82D2-4E5CBA07ED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64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DF59E6-B9B1-4C0B-8F82-CEF3B1F44162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DFFE83-C38D-4BC2-82D2-4E5CBA07ED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02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DF59E6-B9B1-4C0B-8F82-CEF3B1F44162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DFFE83-C38D-4BC2-82D2-4E5CBA07ED6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9534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DF59E6-B9B1-4C0B-8F82-CEF3B1F44162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DFFE83-C38D-4BC2-82D2-4E5CBA07ED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56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59E6-B9B1-4C0B-8F82-CEF3B1F44162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FE83-C38D-4BC2-82D2-4E5CBA07ED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979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59E6-B9B1-4C0B-8F82-CEF3B1F44162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FE83-C38D-4BC2-82D2-4E5CBA07ED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634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59E6-B9B1-4C0B-8F82-CEF3B1F44162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FE83-C38D-4BC2-82D2-4E5CBA07ED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896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DF59E6-B9B1-4C0B-8F82-CEF3B1F44162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DFFE83-C38D-4BC2-82D2-4E5CBA07ED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801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59E6-B9B1-4C0B-8F82-CEF3B1F44162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FE83-C38D-4BC2-82D2-4E5CBA07ED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182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DF59E6-B9B1-4C0B-8F82-CEF3B1F44162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DFFE83-C38D-4BC2-82D2-4E5CBA07ED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59E6-B9B1-4C0B-8F82-CEF3B1F44162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FE83-C38D-4BC2-82D2-4E5CBA07ED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168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59E6-B9B1-4C0B-8F82-CEF3B1F44162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FE83-C38D-4BC2-82D2-4E5CBA07ED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107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59E6-B9B1-4C0B-8F82-CEF3B1F44162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FE83-C38D-4BC2-82D2-4E5CBA07ED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305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59E6-B9B1-4C0B-8F82-CEF3B1F44162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FE83-C38D-4BC2-82D2-4E5CBA07ED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611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59E6-B9B1-4C0B-8F82-CEF3B1F44162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FE83-C38D-4BC2-82D2-4E5CBA07ED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243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59E6-B9B1-4C0B-8F82-CEF3B1F44162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FE83-C38D-4BC2-82D2-4E5CBA07ED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315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F59E6-B9B1-4C0B-8F82-CEF3B1F44162}" type="datetimeFigureOut">
              <a:rPr lang="tr-TR" smtClean="0"/>
              <a:t>20.01.2021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FE83-C38D-4BC2-82D2-4E5CBA07ED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117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 33"/>
          <p:cNvGrpSpPr/>
          <p:nvPr/>
        </p:nvGrpSpPr>
        <p:grpSpPr>
          <a:xfrm>
            <a:off x="5638799" y="429491"/>
            <a:ext cx="4876800" cy="6428509"/>
            <a:chOff x="5638799" y="429491"/>
            <a:chExt cx="4876800" cy="6428509"/>
          </a:xfrm>
        </p:grpSpPr>
        <p:sp>
          <p:nvSpPr>
            <p:cNvPr id="24" name="Metin kutusu 23"/>
            <p:cNvSpPr txBox="1"/>
            <p:nvPr/>
          </p:nvSpPr>
          <p:spPr>
            <a:xfrm>
              <a:off x="6774873" y="6150114"/>
              <a:ext cx="31311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HAZIRLAYAN</a:t>
              </a:r>
            </a:p>
            <a:p>
              <a:r>
                <a:rPr lang="tr-TR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MEHMET ARICI 2018165002</a:t>
              </a:r>
              <a:endParaRPr lang="tr-TR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Metin kutusu 24"/>
            <p:cNvSpPr txBox="1"/>
            <p:nvPr/>
          </p:nvSpPr>
          <p:spPr>
            <a:xfrm>
              <a:off x="5638799" y="429491"/>
              <a:ext cx="487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200" b="1" dirty="0" smtClean="0"/>
                <a:t>İSTATİSTİK VE BİLGİSAYAR BİLİMLERİ</a:t>
              </a:r>
            </a:p>
            <a:p>
              <a:pPr algn="ctr"/>
              <a:r>
                <a:rPr lang="tr-TR" sz="2200" b="1" dirty="0" smtClean="0"/>
                <a:t>BİLGİSAYAR ORGANİZASYONU</a:t>
              </a:r>
              <a:endParaRPr lang="tr-TR" sz="2200" b="1" dirty="0"/>
            </a:p>
          </p:txBody>
        </p:sp>
      </p:grpSp>
      <p:sp>
        <p:nvSpPr>
          <p:cNvPr id="26" name="Metin kutusu 25"/>
          <p:cNvSpPr txBox="1"/>
          <p:nvPr/>
        </p:nvSpPr>
        <p:spPr>
          <a:xfrm>
            <a:off x="1801091" y="2064327"/>
            <a:ext cx="810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İKİNCİ EL ARABA FİYAT TAHMİNİ VE İSTATİSTİK RAPORU</a:t>
            </a:r>
            <a:endParaRPr lang="tr-TR" sz="2400" b="1" dirty="0"/>
          </a:p>
        </p:txBody>
      </p:sp>
      <p:grpSp>
        <p:nvGrpSpPr>
          <p:cNvPr id="33" name="Grup 32"/>
          <p:cNvGrpSpPr/>
          <p:nvPr/>
        </p:nvGrpSpPr>
        <p:grpSpPr>
          <a:xfrm>
            <a:off x="990601" y="1326516"/>
            <a:ext cx="10917047" cy="3581810"/>
            <a:chOff x="990601" y="1326516"/>
            <a:chExt cx="10917047" cy="3581810"/>
          </a:xfrm>
        </p:grpSpPr>
        <p:grpSp>
          <p:nvGrpSpPr>
            <p:cNvPr id="30" name="Grup 29"/>
            <p:cNvGrpSpPr/>
            <p:nvPr/>
          </p:nvGrpSpPr>
          <p:grpSpPr>
            <a:xfrm>
              <a:off x="990601" y="2798619"/>
              <a:ext cx="5507182" cy="2109707"/>
              <a:chOff x="1267691" y="2839110"/>
              <a:chExt cx="7277875" cy="2969761"/>
            </a:xfrm>
          </p:grpSpPr>
          <p:pic>
            <p:nvPicPr>
              <p:cNvPr id="28" name="Resim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0988" y="2839110"/>
                <a:ext cx="4134578" cy="2969761"/>
              </a:xfrm>
              <a:prstGeom prst="rect">
                <a:avLst/>
              </a:prstGeom>
            </p:spPr>
          </p:pic>
          <p:pic>
            <p:nvPicPr>
              <p:cNvPr id="27" name="Resim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6568" y="2839110"/>
                <a:ext cx="4650159" cy="2969761"/>
              </a:xfrm>
              <a:prstGeom prst="rect">
                <a:avLst/>
              </a:prstGeom>
            </p:spPr>
          </p:pic>
          <p:pic>
            <p:nvPicPr>
              <p:cNvPr id="29" name="Resim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7691" y="2839110"/>
                <a:ext cx="7277875" cy="1021722"/>
              </a:xfrm>
              <a:prstGeom prst="rect">
                <a:avLst/>
              </a:prstGeom>
            </p:spPr>
          </p:pic>
        </p:grpSp>
        <p:pic>
          <p:nvPicPr>
            <p:cNvPr id="31" name="Resim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4873" y="2724655"/>
              <a:ext cx="4710545" cy="1613398"/>
            </a:xfrm>
            <a:prstGeom prst="rect">
              <a:avLst/>
            </a:prstGeom>
          </p:spPr>
        </p:pic>
        <p:pic>
          <p:nvPicPr>
            <p:cNvPr id="32" name="Resim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9964" y="1326516"/>
              <a:ext cx="1807684" cy="1222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752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2" y="1854734"/>
            <a:ext cx="5744648" cy="474093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6" y="1854734"/>
            <a:ext cx="5751189" cy="4740937"/>
          </a:xfrm>
          <a:prstGeom prst="rect">
            <a:avLst/>
          </a:prstGeom>
        </p:spPr>
      </p:pic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3978296" y="168627"/>
            <a:ext cx="8610600" cy="1293028"/>
          </a:xfrm>
        </p:spPr>
        <p:txBody>
          <a:bodyPr/>
          <a:lstStyle/>
          <a:p>
            <a:pPr algn="ctr"/>
            <a:r>
              <a:rPr lang="tr-TR" b="1" dirty="0" smtClean="0"/>
              <a:t>KORELASYON VE GRAFİKLER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820146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78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3978296" y="168627"/>
            <a:ext cx="8610600" cy="1293028"/>
          </a:xfrm>
        </p:spPr>
        <p:txBody>
          <a:bodyPr/>
          <a:lstStyle/>
          <a:p>
            <a:pPr algn="ctr"/>
            <a:r>
              <a:rPr lang="tr-TR" b="1" dirty="0" smtClean="0"/>
              <a:t>KORELASYON VE GRAFİKLER</a:t>
            </a:r>
            <a:endParaRPr lang="tr-T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o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719679"/>
                  </p:ext>
                </p:extLst>
              </p:nvPr>
            </p:nvGraphicFramePr>
            <p:xfrm>
              <a:off x="1873766" y="1461656"/>
              <a:ext cx="3087973" cy="10117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7973">
                      <a:extLst>
                        <a:ext uri="{9D8B030D-6E8A-4147-A177-3AD203B41FA5}">
                          <a16:colId xmlns:a16="http://schemas.microsoft.com/office/drawing/2014/main" val="1218020845"/>
                        </a:ext>
                      </a:extLst>
                    </a:gridCol>
                  </a:tblGrid>
                  <a:tr h="5143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540028"/>
                      </a:ext>
                    </a:extLst>
                  </a:tr>
                  <a:tr h="4973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b="1" dirty="0" smtClean="0"/>
                            <a:t>0.995</a:t>
                          </a:r>
                          <a:endParaRPr lang="tr-TR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9668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o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719679"/>
                  </p:ext>
                </p:extLst>
              </p:nvPr>
            </p:nvGraphicFramePr>
            <p:xfrm>
              <a:off x="1873766" y="1461656"/>
              <a:ext cx="3087973" cy="10117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7973">
                      <a:extLst>
                        <a:ext uri="{9D8B030D-6E8A-4147-A177-3AD203B41FA5}">
                          <a16:colId xmlns:a16="http://schemas.microsoft.com/office/drawing/2014/main" val="1218020845"/>
                        </a:ext>
                      </a:extLst>
                    </a:gridCol>
                  </a:tblGrid>
                  <a:tr h="514398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2"/>
                          <a:stretch>
                            <a:fillRect l="-197" t="-1176" r="-986" b="-9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540028"/>
                      </a:ext>
                    </a:extLst>
                  </a:tr>
                  <a:tr h="4973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b="1" dirty="0" smtClean="0"/>
                            <a:t>0.995</a:t>
                          </a:r>
                          <a:endParaRPr lang="tr-TR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96689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o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6818891"/>
                  </p:ext>
                </p:extLst>
              </p:nvPr>
            </p:nvGraphicFramePr>
            <p:xfrm>
              <a:off x="4973293" y="1461655"/>
              <a:ext cx="3331258" cy="10117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31258">
                      <a:extLst>
                        <a:ext uri="{9D8B030D-6E8A-4147-A177-3AD203B41FA5}">
                          <a16:colId xmlns:a16="http://schemas.microsoft.com/office/drawing/2014/main" val="1123361739"/>
                        </a:ext>
                      </a:extLst>
                    </a:gridCol>
                  </a:tblGrid>
                  <a:tr h="5143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1" i="0" smtClean="0">
                                    <a:latin typeface="Cambria Math" panose="02040503050406030204" pitchFamily="18" charset="0"/>
                                  </a:rPr>
                                  <m:t>𝐃</m:t>
                                </m:r>
                                <m:r>
                                  <a:rPr lang="tr-TR" b="1" i="0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tr-TR" b="1" i="0" smtClean="0">
                                    <a:latin typeface="Cambria Math" panose="02040503050406030204" pitchFamily="18" charset="0"/>
                                  </a:rPr>
                                  <m:t>𝐙𝐄𝐋𝐓</m:t>
                                </m:r>
                                <m:r>
                                  <a:rPr lang="tr-TR" b="1" i="0" smtClean="0">
                                    <a:latin typeface="Cambria Math" panose="02040503050406030204" pitchFamily="18" charset="0"/>
                                  </a:rPr>
                                  <m:t>İ</m:t>
                                </m:r>
                                <m:r>
                                  <a:rPr lang="tr-TR" b="1" i="0" smtClean="0">
                                    <a:latin typeface="Cambria Math" panose="02040503050406030204" pitchFamily="18" charset="0"/>
                                  </a:rPr>
                                  <m:t>𝐋𝐌</m:t>
                                </m:r>
                                <m:r>
                                  <a:rPr lang="tr-TR" b="1" i="0" smtClean="0">
                                    <a:latin typeface="Cambria Math" panose="02040503050406030204" pitchFamily="18" charset="0"/>
                                  </a:rPr>
                                  <m:t>İŞ </m:t>
                                </m:r>
                                <m:sSup>
                                  <m:sSup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b="1" i="0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p>
                                    <m:r>
                                      <a:rPr lang="tr-TR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tr-TR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223389"/>
                      </a:ext>
                    </a:extLst>
                  </a:tr>
                  <a:tr h="4973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b="1" dirty="0" smtClean="0"/>
                            <a:t>0.995</a:t>
                          </a:r>
                          <a:endParaRPr lang="tr-TR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6390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o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6818891"/>
                  </p:ext>
                </p:extLst>
              </p:nvPr>
            </p:nvGraphicFramePr>
            <p:xfrm>
              <a:off x="4973293" y="1461655"/>
              <a:ext cx="3331258" cy="10117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31258">
                      <a:extLst>
                        <a:ext uri="{9D8B030D-6E8A-4147-A177-3AD203B41FA5}">
                          <a16:colId xmlns:a16="http://schemas.microsoft.com/office/drawing/2014/main" val="1123361739"/>
                        </a:ext>
                      </a:extLst>
                    </a:gridCol>
                  </a:tblGrid>
                  <a:tr h="514398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182" t="-1176" r="-730" b="-9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2223389"/>
                      </a:ext>
                    </a:extLst>
                  </a:tr>
                  <a:tr h="4973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2000" b="1" dirty="0" smtClean="0"/>
                            <a:t>0.995</a:t>
                          </a:r>
                          <a:endParaRPr lang="tr-TR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6390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6236"/>
              </p:ext>
            </p:extLst>
          </p:nvPr>
        </p:nvGraphicFramePr>
        <p:xfrm>
          <a:off x="8316098" y="1461655"/>
          <a:ext cx="3331258" cy="101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258">
                  <a:extLst>
                    <a:ext uri="{9D8B030D-6E8A-4147-A177-3AD203B41FA5}">
                      <a16:colId xmlns:a16="http://schemas.microsoft.com/office/drawing/2014/main" val="1123361739"/>
                    </a:ext>
                  </a:extLst>
                </a:gridCol>
              </a:tblGrid>
              <a:tr h="514398">
                <a:tc>
                  <a:txBody>
                    <a:bodyPr/>
                    <a:lstStyle/>
                    <a:p>
                      <a:pPr algn="ctr"/>
                      <a:r>
                        <a:rPr lang="tr-TR" i="0" dirty="0" smtClean="0"/>
                        <a:t>CONDİTİON NUMBER</a:t>
                      </a:r>
                      <a:endParaRPr lang="tr-TR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223389"/>
                  </a:ext>
                </a:extLst>
              </a:tr>
              <a:tr h="497324">
                <a:tc>
                  <a:txBody>
                    <a:bodyPr/>
                    <a:lstStyle/>
                    <a:p>
                      <a:pPr algn="ctr"/>
                      <a:r>
                        <a:rPr lang="tr-TR" sz="2000" b="1" dirty="0" smtClean="0"/>
                        <a:t>2412.593</a:t>
                      </a:r>
                      <a:endParaRPr lang="tr-TR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639056"/>
                  </a:ext>
                </a:extLst>
              </a:tr>
            </a:tbl>
          </a:graphicData>
        </a:graphic>
      </p:graphicFrame>
      <p:graphicFrame>
        <p:nvGraphicFramePr>
          <p:cNvPr id="13" name="Tabl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675690"/>
              </p:ext>
            </p:extLst>
          </p:nvPr>
        </p:nvGraphicFramePr>
        <p:xfrm>
          <a:off x="0" y="2698782"/>
          <a:ext cx="12191998" cy="4024308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6626257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1498265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24424095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89220144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69864809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518333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01497425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tr-TR" sz="1300" b="1" dirty="0">
                        <a:effectLst/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300" b="1" dirty="0" smtClean="0">
                          <a:effectLst/>
                          <a:latin typeface="Arial Black" panose="020B0A04020102020204" pitchFamily="34" charset="0"/>
                        </a:rPr>
                        <a:t>COEF</a:t>
                      </a:r>
                      <a:endParaRPr lang="tr-TR" sz="1300" b="1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300" b="1" dirty="0" smtClean="0">
                          <a:effectLst/>
                          <a:latin typeface="Arial Black" panose="020B0A04020102020204" pitchFamily="34" charset="0"/>
                        </a:rPr>
                        <a:t>STD</a:t>
                      </a:r>
                      <a:r>
                        <a:rPr lang="tr-TR" sz="1300" b="1" dirty="0">
                          <a:effectLst/>
                          <a:latin typeface="Arial Black" panose="020B0A04020102020204" pitchFamily="34" charset="0"/>
                        </a:rPr>
                        <a:t>. ERR.</a:t>
                      </a:r>
                      <a:endParaRPr lang="tr-TR" sz="1300" b="1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300" b="1" dirty="0">
                          <a:effectLst/>
                          <a:latin typeface="Arial Black" panose="020B0A04020102020204" pitchFamily="34" charset="0"/>
                        </a:rPr>
                        <a:t>T</a:t>
                      </a:r>
                      <a:endParaRPr lang="tr-TR" sz="1300" b="1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300" b="1" dirty="0">
                          <a:effectLst/>
                          <a:latin typeface="Arial Black" panose="020B0A04020102020204" pitchFamily="34" charset="0"/>
                        </a:rPr>
                        <a:t>P&gt;|T|</a:t>
                      </a:r>
                      <a:endParaRPr lang="tr-TR" sz="1300" b="1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300" b="1" dirty="0" smtClean="0">
                          <a:effectLst/>
                          <a:latin typeface="Arial Black" panose="020B0A04020102020204" pitchFamily="34" charset="0"/>
                        </a:rPr>
                        <a:t>[ 0.025</a:t>
                      </a:r>
                      <a:endParaRPr lang="tr-TR" sz="1300" b="1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300" b="1" dirty="0" smtClean="0">
                          <a:effectLst/>
                          <a:latin typeface="Arial Black" panose="020B0A04020102020204" pitchFamily="34" charset="0"/>
                        </a:rPr>
                        <a:t>0.975 ]</a:t>
                      </a:r>
                      <a:endParaRPr lang="tr-TR" sz="1300" b="1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39748"/>
                  </a:ext>
                </a:extLst>
              </a:tr>
              <a:tr h="2821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300" b="1" dirty="0">
                          <a:effectLst/>
                          <a:latin typeface="Arial Black" panose="020B0A04020102020204" pitchFamily="34" charset="0"/>
                        </a:rPr>
                        <a:t>INTERCEPT</a:t>
                      </a:r>
                      <a:endParaRPr lang="tr-TR" sz="1300" b="1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-1.383e+04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6046.330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-2.287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0.022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-2.57e+04</a:t>
                      </a:r>
                      <a:endParaRPr lang="tr-TR" sz="12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-1961.431</a:t>
                      </a:r>
                      <a:endParaRPr lang="tr-TR" sz="12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03316"/>
                  </a:ext>
                </a:extLst>
              </a:tr>
              <a:tr h="2821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300" b="1" dirty="0">
                          <a:effectLst/>
                          <a:latin typeface="Arial Black" panose="020B0A04020102020204" pitchFamily="34" charset="0"/>
                        </a:rPr>
                        <a:t>ESKİTOPLAM</a:t>
                      </a:r>
                      <a:endParaRPr lang="tr-TR" sz="1300" b="1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0.5057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0.005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106.452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0.000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0.496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0.515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422886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300" b="1" dirty="0">
                          <a:effectLst/>
                          <a:latin typeface="Arial Black" panose="020B0A04020102020204" pitchFamily="34" charset="0"/>
                        </a:rPr>
                        <a:t>GUNCELTOPLAM</a:t>
                      </a:r>
                      <a:endParaRPr lang="tr-TR" sz="1300" b="1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0.5003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0.005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102.949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0.000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0.491</a:t>
                      </a:r>
                      <a:endParaRPr lang="tr-TR" sz="12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0.510</a:t>
                      </a:r>
                      <a:endParaRPr lang="tr-TR" sz="12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324763"/>
                  </a:ext>
                </a:extLst>
              </a:tr>
              <a:tr h="2821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300" b="1" dirty="0">
                          <a:effectLst/>
                          <a:latin typeface="Arial Black" panose="020B0A04020102020204" pitchFamily="34" charset="0"/>
                        </a:rPr>
                        <a:t>YASİ</a:t>
                      </a:r>
                      <a:endParaRPr lang="tr-TR" sz="1300" b="1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-1622.3890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161.327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-10.057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0.000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-1938.972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-1305.806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54489"/>
                  </a:ext>
                </a:extLst>
              </a:tr>
              <a:tr h="2821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300" b="1" dirty="0">
                          <a:effectLst/>
                          <a:latin typeface="Arial Black" panose="020B0A04020102020204" pitchFamily="34" charset="0"/>
                        </a:rPr>
                        <a:t>KM</a:t>
                      </a:r>
                      <a:endParaRPr lang="tr-TR" sz="1300" b="1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-3.9961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0.010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-419.521</a:t>
                      </a:r>
                      <a:endParaRPr lang="tr-TR" sz="12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0.000</a:t>
                      </a:r>
                      <a:endParaRPr lang="tr-TR" sz="12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-4.015</a:t>
                      </a:r>
                      <a:endParaRPr lang="tr-TR" sz="12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-3.977</a:t>
                      </a:r>
                      <a:endParaRPr lang="tr-TR" sz="12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231784"/>
                  </a:ext>
                </a:extLst>
              </a:tr>
              <a:tr h="2821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300" b="1" dirty="0">
                          <a:effectLst/>
                          <a:latin typeface="Arial Black" panose="020B0A04020102020204" pitchFamily="34" charset="0"/>
                        </a:rPr>
                        <a:t>MPUANİ</a:t>
                      </a:r>
                      <a:endParaRPr lang="tr-TR" sz="1300" b="1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230.9884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197.816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1.168</a:t>
                      </a:r>
                      <a:endParaRPr lang="tr-TR" sz="12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0.243</a:t>
                      </a:r>
                      <a:endParaRPr lang="tr-TR" sz="12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-157.199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619.175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865603"/>
                  </a:ext>
                </a:extLst>
              </a:tr>
              <a:tr h="2821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300" b="1" dirty="0">
                          <a:effectLst/>
                          <a:latin typeface="Arial Black" panose="020B0A04020102020204" pitchFamily="34" charset="0"/>
                        </a:rPr>
                        <a:t>DDURUMU</a:t>
                      </a:r>
                      <a:endParaRPr lang="tr-TR" sz="1300" b="1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4628.4689</a:t>
                      </a:r>
                      <a:endParaRPr lang="tr-TR" sz="12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98.541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46.970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0.000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4435.096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4821.842</a:t>
                      </a:r>
                      <a:endParaRPr lang="tr-TR" sz="12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839519"/>
                  </a:ext>
                </a:extLst>
              </a:tr>
              <a:tr h="2821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300" b="1" dirty="0">
                          <a:effectLst/>
                          <a:latin typeface="Arial Black" panose="020B0A04020102020204" pitchFamily="34" charset="0"/>
                        </a:rPr>
                        <a:t>KPARCA</a:t>
                      </a:r>
                      <a:endParaRPr lang="tr-TR" sz="1300" b="1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62.4643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124.716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0.501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0.617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-182.275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307.203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440654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300" b="1" dirty="0">
                          <a:effectLst/>
                          <a:latin typeface="Arial Black" panose="020B0A04020102020204" pitchFamily="34" charset="0"/>
                        </a:rPr>
                        <a:t>ENYUKSEKHİZ</a:t>
                      </a:r>
                      <a:endParaRPr lang="tr-TR" sz="1300" b="1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-14.5732</a:t>
                      </a:r>
                      <a:endParaRPr lang="tr-TR" sz="12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14.413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-1.011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0.312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-42.856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13.710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533137"/>
                  </a:ext>
                </a:extLst>
              </a:tr>
              <a:tr h="2821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300" b="1" dirty="0">
                          <a:effectLst/>
                          <a:latin typeface="Arial Black" panose="020B0A04020102020204" pitchFamily="34" charset="0"/>
                        </a:rPr>
                        <a:t>BEYGİRGUCU</a:t>
                      </a:r>
                      <a:endParaRPr lang="tr-TR" sz="1300" b="1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20.3599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13.569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1.500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0.134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-6.268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46.988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660042"/>
                  </a:ext>
                </a:extLst>
              </a:tr>
              <a:tr h="2821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300" b="1" dirty="0">
                          <a:effectLst/>
                          <a:latin typeface="Arial Black" panose="020B0A04020102020204" pitchFamily="34" charset="0"/>
                        </a:rPr>
                        <a:t>TORK</a:t>
                      </a:r>
                      <a:endParaRPr lang="tr-TR" sz="1300" b="1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-1.7328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13.157</a:t>
                      </a:r>
                      <a:endParaRPr lang="tr-TR" sz="12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-0.132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0.895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-27.551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0" algn="l"/>
                        </a:tabLst>
                      </a:pPr>
                      <a:r>
                        <a:rPr lang="tr-T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24.086</a:t>
                      </a:r>
                      <a:endParaRPr lang="tr-TR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60" marR="66560" marT="33564" marB="3356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149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02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3978296" y="168627"/>
            <a:ext cx="8610600" cy="1293028"/>
          </a:xfrm>
        </p:spPr>
        <p:txBody>
          <a:bodyPr/>
          <a:lstStyle/>
          <a:p>
            <a:pPr algn="ctr"/>
            <a:r>
              <a:rPr lang="tr-TR" b="1" dirty="0" smtClean="0"/>
              <a:t>Modül ve hipotezler</a:t>
            </a:r>
            <a:endParaRPr lang="tr-T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o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455891"/>
                  </p:ext>
                </p:extLst>
              </p:nvPr>
            </p:nvGraphicFramePr>
            <p:xfrm>
              <a:off x="3351132" y="1214437"/>
              <a:ext cx="8335510" cy="4044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35510">
                      <a:extLst>
                        <a:ext uri="{9D8B030D-6E8A-4147-A177-3AD203B41FA5}">
                          <a16:colId xmlns:a16="http://schemas.microsoft.com/office/drawing/2014/main" val="39070085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tr-TR" sz="20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tr-TR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9345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o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455891"/>
                  </p:ext>
                </p:extLst>
              </p:nvPr>
            </p:nvGraphicFramePr>
            <p:xfrm>
              <a:off x="3351132" y="1214437"/>
              <a:ext cx="8335510" cy="4044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35510">
                      <a:extLst>
                        <a:ext uri="{9D8B030D-6E8A-4147-A177-3AD203B41FA5}">
                          <a16:colId xmlns:a16="http://schemas.microsoft.com/office/drawing/2014/main" val="3907008516"/>
                        </a:ext>
                      </a:extLst>
                    </a:gridCol>
                  </a:tblGrid>
                  <a:tr h="404495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2"/>
                          <a:stretch>
                            <a:fillRect l="-73" t="-7463" r="-292" b="-164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93453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o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171296"/>
                  </p:ext>
                </p:extLst>
              </p:nvPr>
            </p:nvGraphicFramePr>
            <p:xfrm>
              <a:off x="0" y="1798820"/>
              <a:ext cx="12191999" cy="5168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8898">
                      <a:extLst>
                        <a:ext uri="{9D8B030D-6E8A-4147-A177-3AD203B41FA5}">
                          <a16:colId xmlns:a16="http://schemas.microsoft.com/office/drawing/2014/main" val="1775756950"/>
                        </a:ext>
                      </a:extLst>
                    </a:gridCol>
                    <a:gridCol w="1573968">
                      <a:extLst>
                        <a:ext uri="{9D8B030D-6E8A-4147-A177-3AD203B41FA5}">
                          <a16:colId xmlns:a16="http://schemas.microsoft.com/office/drawing/2014/main" val="791376719"/>
                        </a:ext>
                      </a:extLst>
                    </a:gridCol>
                    <a:gridCol w="8939133">
                      <a:extLst>
                        <a:ext uri="{9D8B030D-6E8A-4147-A177-3AD203B41FA5}">
                          <a16:colId xmlns:a16="http://schemas.microsoft.com/office/drawing/2014/main" val="53287940"/>
                        </a:ext>
                      </a:extLst>
                    </a:gridCol>
                  </a:tblGrid>
                  <a:tr h="3030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tr-TR" sz="1300" b="1" dirty="0" smtClean="0">
                              <a:effectLst/>
                              <a:latin typeface="Arial Black" panose="020B0A04020102020204" pitchFamily="34" charset="0"/>
                              <a:cs typeface="+mn-cs"/>
                            </a:rPr>
                            <a:t>SÜTUN</a:t>
                          </a:r>
                          <a:r>
                            <a:rPr lang="tr-TR" sz="1300" b="1" baseline="0" dirty="0" smtClean="0">
                              <a:effectLst/>
                              <a:latin typeface="Arial Black" panose="020B0A04020102020204" pitchFamily="34" charset="0"/>
                              <a:cs typeface="+mn-cs"/>
                            </a:rPr>
                            <a:t> İSMİ</a:t>
                          </a:r>
                          <a:endParaRPr lang="tr-TR" sz="1300" b="1" dirty="0">
                            <a:effectLst/>
                            <a:latin typeface="Arial Black" panose="020B0A040201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560" marR="66560" marT="33564" marB="3356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HİPOTEZLER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KARAR</a:t>
                          </a:r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8436915"/>
                      </a:ext>
                    </a:extLst>
                  </a:tr>
                  <a:tr h="3030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:r>
                            <a:rPr lang="tr-TR" sz="1300" b="1" dirty="0">
                              <a:effectLst/>
                              <a:latin typeface="Arial Black" panose="020B0A04020102020204" pitchFamily="34" charset="0"/>
                            </a:rPr>
                            <a:t>INTERCEPT</a:t>
                          </a:r>
                          <a:endParaRPr lang="tr-TR" sz="1300" b="1" dirty="0">
                            <a:effectLst/>
                            <a:latin typeface="Arial Black" panose="020B0A040201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560" marR="66560" marT="33564" marB="33564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: </m:t>
                                </m:r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tr-TR" sz="12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: </m:t>
                                </m:r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tr-TR" sz="12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tr-TR" sz="1200" b="1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.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𝟎𝟐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&lt;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.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𝟎𝟓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𝒐𝒍𝒅𝒖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ğ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𝒖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ç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𝒊𝒏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;İ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𝒔𝒕𝒂𝒕𝒊𝒌𝒔𝒆𝒍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𝒂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ç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𝚤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𝒅𝒂𝒏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𝒂𝒏𝒍𝒂𝒎𝒍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𝚤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𝒇𝒂𝒓𝒌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𝒗𝒂𝒅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𝚤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𝒓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.( </m:t>
                                    </m:r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tr-TR" sz="1200" b="1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tr-TR" sz="1200" b="1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𝑹𝒆𝒅</m:t>
                                </m:r>
                                <m:r>
                                  <a:rPr lang="tr-TR" sz="1200" b="1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tr-TR" sz="1200" b="1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tr-TR" sz="1200" b="1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𝑲𝒂𝒃𝒖𝒍</m:t>
                                </m:r>
                                <m:r>
                                  <a:rPr lang="tr-TR" sz="1200" b="1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tr-TR" sz="12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410838"/>
                      </a:ext>
                    </a:extLst>
                  </a:tr>
                  <a:tr h="3030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:r>
                            <a:rPr lang="tr-TR" sz="1300" b="1" dirty="0">
                              <a:effectLst/>
                              <a:latin typeface="Arial Black" panose="020B0A04020102020204" pitchFamily="34" charset="0"/>
                            </a:rPr>
                            <a:t>ESKİTOPLAM</a:t>
                          </a:r>
                          <a:endParaRPr lang="tr-TR" sz="1300" b="1" dirty="0">
                            <a:effectLst/>
                            <a:latin typeface="Arial Black" panose="020B0A040201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560" marR="66560" marT="33564" marB="33564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: </m:t>
                                </m:r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tr-TR" sz="12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: </m:t>
                                </m:r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tr-TR" sz="12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tr-TR" sz="1200" b="1" dirty="0" smtClean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𝟎𝟎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&lt;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𝟎𝟓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𝒐𝒍𝒅𝒖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ğ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𝒖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ç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𝒊𝒏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;İ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𝒔𝒕𝒂𝒕𝒊𝒌𝒔𝒆𝒍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ç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𝚤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𝒅𝒂𝒏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𝒂𝒏𝒍𝒂𝒎𝒍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𝚤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𝒇𝒂𝒓𝒌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𝒗𝒂𝒅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𝚤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𝒓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.(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𝑹𝒆𝒅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𝑲𝒂𝒃𝒖𝒍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tr-T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621392"/>
                      </a:ext>
                    </a:extLst>
                  </a:tr>
                  <a:tr h="3030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:r>
                            <a:rPr lang="tr-TR" sz="1300" b="1" dirty="0">
                              <a:effectLst/>
                              <a:latin typeface="Arial Black" panose="020B0A04020102020204" pitchFamily="34" charset="0"/>
                            </a:rPr>
                            <a:t>MPUANİ</a:t>
                          </a:r>
                          <a:endParaRPr lang="tr-TR" sz="1300" b="1" dirty="0">
                            <a:effectLst/>
                            <a:latin typeface="Arial Black" panose="020B0A040201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560" marR="66560" marT="33564" marB="33564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: </m:t>
                                </m:r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tr-TR" sz="12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: </m:t>
                                </m:r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tr-TR" sz="12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tr-TR" sz="1200" b="1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𝟐𝟒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&lt;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𝟎𝟓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𝒐𝒍𝒅𝒖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ğ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𝒖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ç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𝒊𝒏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;İ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𝒔𝒕𝒂𝒕𝒊𝒌𝒔𝒆𝒍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ç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𝚤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𝒅𝒂𝒏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𝒂𝒏𝒍𝒂𝒎𝒍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𝚤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𝒇𝒂𝒓𝒌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𝒗𝒂𝒅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𝚤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𝒓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.(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𝑹𝒆𝒅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𝑲𝒂𝒃𝒖𝒍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r-TR" sz="12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817743"/>
                      </a:ext>
                    </a:extLst>
                  </a:tr>
                  <a:tr h="3030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:r>
                            <a:rPr lang="tr-TR" sz="1300" b="1" dirty="0">
                              <a:effectLst/>
                              <a:latin typeface="Arial Black" panose="020B0A04020102020204" pitchFamily="34" charset="0"/>
                            </a:rPr>
                            <a:t>DDURUMU</a:t>
                          </a:r>
                          <a:endParaRPr lang="tr-TR" sz="1300" b="1" dirty="0">
                            <a:effectLst/>
                            <a:latin typeface="Arial Black" panose="020B0A040201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560" marR="66560" marT="33564" marB="33564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: </m:t>
                                </m:r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tr-TR" sz="12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: </m:t>
                                </m:r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tr-TR" sz="12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tr-TR" sz="1200" b="1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𝟎𝟎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&lt;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𝟎𝟓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𝒐𝒍𝒅𝒖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ğ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𝒖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ç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𝒊𝒏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;İ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𝒔𝒕𝒂𝒕𝒊𝒌𝒔𝒆𝒍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ç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𝚤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𝒅𝒂𝒏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𝒂𝒏𝒍𝒂𝒎𝒍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𝚤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𝒇𝒂𝒓𝒌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𝒗𝒂𝒅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𝚤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𝒓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.(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𝑹𝒆𝒅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𝑲𝒂𝒃𝒖𝒍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tr-TR" sz="12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102312"/>
                      </a:ext>
                    </a:extLst>
                  </a:tr>
                  <a:tr h="3030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:r>
                            <a:rPr lang="tr-TR" sz="1300" b="1" dirty="0">
                              <a:effectLst/>
                              <a:latin typeface="Arial Black" panose="020B0A04020102020204" pitchFamily="34" charset="0"/>
                            </a:rPr>
                            <a:t>KPARCA</a:t>
                          </a:r>
                          <a:endParaRPr lang="tr-TR" sz="1300" b="1" dirty="0">
                            <a:effectLst/>
                            <a:latin typeface="Arial Black" panose="020B0A040201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560" marR="66560" marT="33564" marB="33564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: </m:t>
                                </m:r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tr-TR" sz="12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: </m:t>
                                </m:r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tr-TR" sz="12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tr-TR" sz="1200" b="1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𝟔𝟐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&gt;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𝟎𝟓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𝒐𝒍𝒅𝒖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ğ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𝒖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ç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𝒊𝒏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;İ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𝒔𝒕𝒂𝒕𝒊𝒌𝒔𝒆𝒍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ç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𝚤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𝒅𝒂𝒏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𝒂𝒏𝒍𝒂𝒎𝒍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𝚤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𝒇𝒂𝒓𝒌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𝒚𝒐𝒌𝒕𝒖𝒓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.(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𝑲𝒂𝒃𝒖𝒍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𝑹𝒆𝒅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tr-TR" sz="12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5052986"/>
                      </a:ext>
                    </a:extLst>
                  </a:tr>
                  <a:tr h="3030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:r>
                            <a:rPr lang="tr-TR" sz="1300" b="1" dirty="0">
                              <a:effectLst/>
                              <a:latin typeface="Arial Black" panose="020B0A04020102020204" pitchFamily="34" charset="0"/>
                            </a:rPr>
                            <a:t>BEYGİRGUCU</a:t>
                          </a:r>
                          <a:endParaRPr lang="tr-TR" sz="1300" b="1" dirty="0">
                            <a:effectLst/>
                            <a:latin typeface="Arial Black" panose="020B0A040201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560" marR="66560" marT="33564" marB="33564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: </m:t>
                                </m:r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tr-TR" sz="12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: </m:t>
                                </m:r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tr-TR" sz="12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tr-TR" sz="1200" b="1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𝟏𝟑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&lt;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𝟎𝟓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𝒐𝒍𝒅𝒖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ğ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𝒖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ç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𝒊𝒏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;İ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𝒔𝒕𝒂𝒕𝒊𝒌𝒔𝒆𝒍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ç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𝚤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𝒅𝒂𝒏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𝒂𝒏𝒍𝒂𝒎𝒍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𝚤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𝒇𝒂𝒓𝒌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𝒗𝒂𝒅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𝚤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𝒓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.(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𝑹𝒆𝒅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𝑲𝒂𝒃𝒖𝒍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tr-TR" sz="12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9034118"/>
                      </a:ext>
                    </a:extLst>
                  </a:tr>
                  <a:tr h="3030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:r>
                            <a:rPr lang="tr-TR" sz="1300" b="1" dirty="0">
                              <a:effectLst/>
                              <a:latin typeface="Arial Black" panose="020B0A04020102020204" pitchFamily="34" charset="0"/>
                            </a:rPr>
                            <a:t>TORK</a:t>
                          </a:r>
                          <a:endParaRPr lang="tr-TR" sz="1300" b="1" dirty="0">
                            <a:effectLst/>
                            <a:latin typeface="Arial Black" panose="020B0A040201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560" marR="66560" marT="33564" marB="3356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: </m:t>
                                </m:r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tr-TR" sz="12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: </m:t>
                                </m:r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tr-TR" sz="12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𝟖𝟗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&gt;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𝟎𝟓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𝒐𝒍𝒅𝒖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ğ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𝒖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ç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𝒊𝒏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;İ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𝒔𝒕𝒂𝒕𝒊𝒌𝒔𝒆𝒍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ç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𝚤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𝒅𝒂𝒏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𝒂𝒏𝒍𝒂𝒎𝒍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𝚤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𝒇𝒂𝒓𝒌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𝒚𝒐𝒌𝒕𝒖𝒓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.( </m:t>
                                    </m:r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𝑲𝒂𝒃𝒖𝒍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tr-TR" sz="12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𝑹𝒆𝒅</m:t>
                                </m:r>
                                <m:r>
                                  <a:rPr lang="tr-TR" sz="12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r-TR" sz="12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endParaRPr lang="tr-T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95762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o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171296"/>
                  </p:ext>
                </p:extLst>
              </p:nvPr>
            </p:nvGraphicFramePr>
            <p:xfrm>
              <a:off x="0" y="1798820"/>
              <a:ext cx="12191999" cy="5168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8898">
                      <a:extLst>
                        <a:ext uri="{9D8B030D-6E8A-4147-A177-3AD203B41FA5}">
                          <a16:colId xmlns:a16="http://schemas.microsoft.com/office/drawing/2014/main" val="1775756950"/>
                        </a:ext>
                      </a:extLst>
                    </a:gridCol>
                    <a:gridCol w="1573968">
                      <a:extLst>
                        <a:ext uri="{9D8B030D-6E8A-4147-A177-3AD203B41FA5}">
                          <a16:colId xmlns:a16="http://schemas.microsoft.com/office/drawing/2014/main" val="791376719"/>
                        </a:ext>
                      </a:extLst>
                    </a:gridCol>
                    <a:gridCol w="8939133">
                      <a:extLst>
                        <a:ext uri="{9D8B030D-6E8A-4147-A177-3AD203B41FA5}">
                          <a16:colId xmlns:a16="http://schemas.microsoft.com/office/drawing/2014/main" val="5328794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tr-TR" sz="1300" b="1" dirty="0" smtClean="0">
                              <a:effectLst/>
                              <a:latin typeface="Arial Black" panose="020B0A04020102020204" pitchFamily="34" charset="0"/>
                              <a:cs typeface="+mn-cs"/>
                            </a:rPr>
                            <a:t>SÜTUN</a:t>
                          </a:r>
                          <a:r>
                            <a:rPr lang="tr-TR" sz="1300" b="1" baseline="0" dirty="0" smtClean="0">
                              <a:effectLst/>
                              <a:latin typeface="Arial Black" panose="020B0A04020102020204" pitchFamily="34" charset="0"/>
                              <a:cs typeface="+mn-cs"/>
                            </a:rPr>
                            <a:t> İSMİ</a:t>
                          </a:r>
                          <a:endParaRPr lang="tr-TR" sz="1300" b="1" dirty="0">
                            <a:effectLst/>
                            <a:latin typeface="Arial Black" panose="020B0A040201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560" marR="66560" marT="33564" marB="33564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smtClean="0"/>
                            <a:t>HİPOTEZLER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KARAR</a:t>
                          </a:r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8436915"/>
                      </a:ext>
                    </a:extLst>
                  </a:tr>
                  <a:tr h="6860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:r>
                            <a:rPr lang="tr-TR" sz="1300" b="1" dirty="0">
                              <a:effectLst/>
                              <a:latin typeface="Arial Black" panose="020B0A04020102020204" pitchFamily="34" charset="0"/>
                            </a:rPr>
                            <a:t>INTERCEPT</a:t>
                          </a:r>
                          <a:endParaRPr lang="tr-TR" sz="1300" b="1" dirty="0">
                            <a:effectLst/>
                            <a:latin typeface="Arial Black" panose="020B0A040201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560" marR="66560" marT="33564" marB="33564" anchor="ctr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106950" t="-57522" r="-567954" b="-5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36562" t="-57522" r="-341" b="-599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6410838"/>
                      </a:ext>
                    </a:extLst>
                  </a:tr>
                  <a:tr h="6860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:r>
                            <a:rPr lang="tr-TR" sz="1300" b="1" dirty="0">
                              <a:effectLst/>
                              <a:latin typeface="Arial Black" panose="020B0A04020102020204" pitchFamily="34" charset="0"/>
                            </a:rPr>
                            <a:t>ESKİTOPLAM</a:t>
                          </a:r>
                          <a:endParaRPr lang="tr-TR" sz="1300" b="1" dirty="0">
                            <a:effectLst/>
                            <a:latin typeface="Arial Black" panose="020B0A040201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560" marR="66560" marT="33564" marB="33564" anchor="ctr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106950" t="-158929" r="-567954" b="-5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36562" t="-158929" r="-341" b="-5044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21392"/>
                      </a:ext>
                    </a:extLst>
                  </a:tr>
                  <a:tr h="6860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:r>
                            <a:rPr lang="tr-TR" sz="1300" b="1" dirty="0">
                              <a:effectLst/>
                              <a:latin typeface="Arial Black" panose="020B0A04020102020204" pitchFamily="34" charset="0"/>
                            </a:rPr>
                            <a:t>MPUANİ</a:t>
                          </a:r>
                          <a:endParaRPr lang="tr-TR" sz="1300" b="1" dirty="0">
                            <a:effectLst/>
                            <a:latin typeface="Arial Black" panose="020B0A040201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560" marR="66560" marT="33564" marB="33564" anchor="ctr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106950" t="-256637" r="-56795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36562" t="-256637" r="-341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817743"/>
                      </a:ext>
                    </a:extLst>
                  </a:tr>
                  <a:tr h="6860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:r>
                            <a:rPr lang="tr-TR" sz="1300" b="1" dirty="0">
                              <a:effectLst/>
                              <a:latin typeface="Arial Black" panose="020B0A04020102020204" pitchFamily="34" charset="0"/>
                            </a:rPr>
                            <a:t>DDURUMU</a:t>
                          </a:r>
                          <a:endParaRPr lang="tr-TR" sz="1300" b="1" dirty="0">
                            <a:effectLst/>
                            <a:latin typeface="Arial Black" panose="020B0A040201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560" marR="66560" marT="33564" marB="33564" anchor="ctr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106950" t="-359821" r="-567954" b="-3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36562" t="-359821" r="-341" b="-3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5102312"/>
                      </a:ext>
                    </a:extLst>
                  </a:tr>
                  <a:tr h="6860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:r>
                            <a:rPr lang="tr-TR" sz="1300" b="1" dirty="0">
                              <a:effectLst/>
                              <a:latin typeface="Arial Black" panose="020B0A04020102020204" pitchFamily="34" charset="0"/>
                            </a:rPr>
                            <a:t>KPARCA</a:t>
                          </a:r>
                          <a:endParaRPr lang="tr-TR" sz="1300" b="1" dirty="0">
                            <a:effectLst/>
                            <a:latin typeface="Arial Black" panose="020B0A040201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560" marR="66560" marT="33564" marB="33564" anchor="ctr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106950" t="-455752" r="-567954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36562" t="-455752" r="-341" b="-200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052986"/>
                      </a:ext>
                    </a:extLst>
                  </a:tr>
                  <a:tr h="6860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:r>
                            <a:rPr lang="tr-TR" sz="1300" b="1" dirty="0">
                              <a:effectLst/>
                              <a:latin typeface="Arial Black" panose="020B0A04020102020204" pitchFamily="34" charset="0"/>
                            </a:rPr>
                            <a:t>BEYGİRGUCU</a:t>
                          </a:r>
                          <a:endParaRPr lang="tr-TR" sz="1300" b="1" dirty="0">
                            <a:effectLst/>
                            <a:latin typeface="Arial Black" panose="020B0A040201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560" marR="66560" marT="33564" marB="33564" anchor="ctr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106950" t="-560714" r="-567954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36562" t="-560714" r="-341" b="-10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034118"/>
                      </a:ext>
                    </a:extLst>
                  </a:tr>
                  <a:tr h="6860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419600" algn="l"/>
                            </a:tabLst>
                          </a:pPr>
                          <a:r>
                            <a:rPr lang="tr-TR" sz="1300" b="1" dirty="0">
                              <a:effectLst/>
                              <a:latin typeface="Arial Black" panose="020B0A04020102020204" pitchFamily="34" charset="0"/>
                            </a:rPr>
                            <a:t>TORK</a:t>
                          </a:r>
                          <a:endParaRPr lang="tr-TR" sz="1300" b="1" dirty="0">
                            <a:effectLst/>
                            <a:latin typeface="Arial Black" panose="020B0A040201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560" marR="66560" marT="33564" marB="33564" anchor="ctr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106950" t="-654867" r="-567954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36562" t="-654867" r="-341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95762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ikdörtgen 3"/>
          <p:cNvSpPr/>
          <p:nvPr/>
        </p:nvSpPr>
        <p:spPr>
          <a:xfrm>
            <a:off x="1531149" y="0"/>
            <a:ext cx="9540896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419600" algn="l"/>
              </a:tabLst>
            </a:pP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93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2" y="1644759"/>
            <a:ext cx="7200000" cy="4969757"/>
          </a:xfrm>
        </p:spPr>
      </p:pic>
      <p:sp>
        <p:nvSpPr>
          <p:cNvPr id="8" name="Unvan 1"/>
          <p:cNvSpPr>
            <a:spLocks noGrp="1"/>
          </p:cNvSpPr>
          <p:nvPr>
            <p:ph type="title"/>
          </p:nvPr>
        </p:nvSpPr>
        <p:spPr>
          <a:xfrm>
            <a:off x="3978296" y="168627"/>
            <a:ext cx="8610600" cy="1293028"/>
          </a:xfrm>
        </p:spPr>
        <p:txBody>
          <a:bodyPr/>
          <a:lstStyle/>
          <a:p>
            <a:pPr algn="ctr"/>
            <a:r>
              <a:rPr lang="tr-TR" b="1" dirty="0" smtClean="0"/>
              <a:t>Doğrusal modeli</a:t>
            </a:r>
            <a:endParaRPr lang="tr-TR" b="1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42424"/>
              </p:ext>
            </p:extLst>
          </p:nvPr>
        </p:nvGraphicFramePr>
        <p:xfrm>
          <a:off x="166218" y="3101204"/>
          <a:ext cx="4473621" cy="171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654">
                  <a:extLst>
                    <a:ext uri="{9D8B030D-6E8A-4147-A177-3AD203B41FA5}">
                      <a16:colId xmlns:a16="http://schemas.microsoft.com/office/drawing/2014/main" val="829216991"/>
                    </a:ext>
                  </a:extLst>
                </a:gridCol>
                <a:gridCol w="1573967">
                  <a:extLst>
                    <a:ext uri="{9D8B030D-6E8A-4147-A177-3AD203B41FA5}">
                      <a16:colId xmlns:a16="http://schemas.microsoft.com/office/drawing/2014/main" val="2955564695"/>
                    </a:ext>
                  </a:extLst>
                </a:gridCol>
              </a:tblGrid>
              <a:tr h="855319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MODEL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 SCORES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751256"/>
                  </a:ext>
                </a:extLst>
              </a:tr>
              <a:tr h="855319"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 smtClean="0"/>
                        <a:t>DOĞRUSAL</a:t>
                      </a:r>
                      <a:endParaRPr lang="tr-T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b="1" dirty="0" smtClean="0">
                          <a:solidFill>
                            <a:srgbClr val="C00000"/>
                          </a:solidFill>
                        </a:rPr>
                        <a:t>0.995021</a:t>
                      </a:r>
                      <a:endParaRPr lang="tr-TR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46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8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36" y="1461655"/>
            <a:ext cx="7200000" cy="4969757"/>
          </a:xfrm>
          <a:prstGeom prst="rect">
            <a:avLst/>
          </a:prstGeom>
        </p:spPr>
      </p:pic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4143186" y="-71213"/>
            <a:ext cx="8610600" cy="1293028"/>
          </a:xfrm>
        </p:spPr>
        <p:txBody>
          <a:bodyPr/>
          <a:lstStyle/>
          <a:p>
            <a:pPr algn="ctr"/>
            <a:r>
              <a:rPr lang="tr-TR" b="1" dirty="0" smtClean="0"/>
              <a:t>KARAR AĞACI MODELİ</a:t>
            </a:r>
            <a:endParaRPr lang="tr-TR" b="1" dirty="0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14994"/>
              </p:ext>
            </p:extLst>
          </p:nvPr>
        </p:nvGraphicFramePr>
        <p:xfrm>
          <a:off x="84065" y="3116196"/>
          <a:ext cx="4210911" cy="135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993">
                  <a:extLst>
                    <a:ext uri="{9D8B030D-6E8A-4147-A177-3AD203B41FA5}">
                      <a16:colId xmlns:a16="http://schemas.microsoft.com/office/drawing/2014/main" val="829216991"/>
                    </a:ext>
                  </a:extLst>
                </a:gridCol>
                <a:gridCol w="1648918">
                  <a:extLst>
                    <a:ext uri="{9D8B030D-6E8A-4147-A177-3AD203B41FA5}">
                      <a16:colId xmlns:a16="http://schemas.microsoft.com/office/drawing/2014/main" val="2955564695"/>
                    </a:ext>
                  </a:extLst>
                </a:gridCol>
              </a:tblGrid>
              <a:tr h="67874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MODEL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 SCORES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751256"/>
                  </a:ext>
                </a:extLst>
              </a:tr>
              <a:tr h="678744"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 smtClean="0"/>
                        <a:t>KARAR AĞACI</a:t>
                      </a:r>
                      <a:endParaRPr lang="tr-T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b="1" dirty="0" smtClean="0">
                          <a:solidFill>
                            <a:srgbClr val="C00000"/>
                          </a:solidFill>
                        </a:rPr>
                        <a:t>0.948695</a:t>
                      </a:r>
                      <a:endParaRPr lang="tr-TR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48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22" y="1461655"/>
            <a:ext cx="7200000" cy="5171575"/>
          </a:xfrm>
          <a:prstGeom prst="rect">
            <a:avLst/>
          </a:prstGeom>
        </p:spPr>
      </p:pic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4038256" y="-26243"/>
            <a:ext cx="8610600" cy="1293028"/>
          </a:xfrm>
        </p:spPr>
        <p:txBody>
          <a:bodyPr/>
          <a:lstStyle/>
          <a:p>
            <a:pPr algn="ctr"/>
            <a:r>
              <a:rPr lang="tr-TR" b="1" dirty="0" smtClean="0"/>
              <a:t>RASTGELE ORMAN MODELİ</a:t>
            </a:r>
            <a:endParaRPr lang="tr-TR" b="1" dirty="0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90423"/>
              </p:ext>
            </p:extLst>
          </p:nvPr>
        </p:nvGraphicFramePr>
        <p:xfrm>
          <a:off x="146154" y="3123315"/>
          <a:ext cx="4473621" cy="135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654">
                  <a:extLst>
                    <a:ext uri="{9D8B030D-6E8A-4147-A177-3AD203B41FA5}">
                      <a16:colId xmlns:a16="http://schemas.microsoft.com/office/drawing/2014/main" val="442940754"/>
                    </a:ext>
                  </a:extLst>
                </a:gridCol>
                <a:gridCol w="1573967">
                  <a:extLst>
                    <a:ext uri="{9D8B030D-6E8A-4147-A177-3AD203B41FA5}">
                      <a16:colId xmlns:a16="http://schemas.microsoft.com/office/drawing/2014/main" val="3548989190"/>
                    </a:ext>
                  </a:extLst>
                </a:gridCol>
              </a:tblGrid>
              <a:tr h="67874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MODEL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 SCORES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91243"/>
                  </a:ext>
                </a:extLst>
              </a:tr>
              <a:tr h="678744"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 smtClean="0"/>
                        <a:t>RASTGELE ORMAN</a:t>
                      </a:r>
                      <a:endParaRPr lang="tr-T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b="1" dirty="0" smtClean="0">
                          <a:solidFill>
                            <a:srgbClr val="C00000"/>
                          </a:solidFill>
                        </a:rPr>
                        <a:t>0.633116</a:t>
                      </a:r>
                      <a:endParaRPr lang="tr-TR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181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23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0" y="1827710"/>
            <a:ext cx="7200000" cy="4868572"/>
          </a:xfrm>
          <a:prstGeom prst="rect">
            <a:avLst/>
          </a:prstGeom>
        </p:spPr>
      </p:pic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4398016" y="18727"/>
            <a:ext cx="8610600" cy="1293028"/>
          </a:xfrm>
        </p:spPr>
        <p:txBody>
          <a:bodyPr/>
          <a:lstStyle/>
          <a:p>
            <a:pPr algn="ctr"/>
            <a:r>
              <a:rPr lang="tr-TR" b="1" dirty="0" smtClean="0"/>
              <a:t>Model </a:t>
            </a:r>
            <a:r>
              <a:rPr lang="tr-TR" b="1" dirty="0" err="1" smtClean="0"/>
              <a:t>PUANlarI</a:t>
            </a:r>
            <a:endParaRPr lang="tr-TR" b="1" dirty="0"/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73881"/>
              </p:ext>
            </p:extLst>
          </p:nvPr>
        </p:nvGraphicFramePr>
        <p:xfrm>
          <a:off x="46296" y="2576550"/>
          <a:ext cx="4840498" cy="271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77">
                  <a:extLst>
                    <a:ext uri="{9D8B030D-6E8A-4147-A177-3AD203B41FA5}">
                      <a16:colId xmlns:a16="http://schemas.microsoft.com/office/drawing/2014/main" val="1690625807"/>
                    </a:ext>
                  </a:extLst>
                </a:gridCol>
                <a:gridCol w="2899654">
                  <a:extLst>
                    <a:ext uri="{9D8B030D-6E8A-4147-A177-3AD203B41FA5}">
                      <a16:colId xmlns:a16="http://schemas.microsoft.com/office/drawing/2014/main" val="829216991"/>
                    </a:ext>
                  </a:extLst>
                </a:gridCol>
                <a:gridCol w="1573967">
                  <a:extLst>
                    <a:ext uri="{9D8B030D-6E8A-4147-A177-3AD203B41FA5}">
                      <a16:colId xmlns:a16="http://schemas.microsoft.com/office/drawing/2014/main" val="2955564695"/>
                    </a:ext>
                  </a:extLst>
                </a:gridCol>
              </a:tblGrid>
              <a:tr h="678744">
                <a:tc>
                  <a:txBody>
                    <a:bodyPr/>
                    <a:lstStyle/>
                    <a:p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MODEL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 SCORES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751256"/>
                  </a:ext>
                </a:extLst>
              </a:tr>
              <a:tr h="678744">
                <a:tc>
                  <a:txBody>
                    <a:bodyPr/>
                    <a:lstStyle/>
                    <a:p>
                      <a:r>
                        <a:rPr lang="tr-TR" sz="2400" b="1" dirty="0" smtClean="0"/>
                        <a:t>0</a:t>
                      </a:r>
                      <a:endParaRPr lang="tr-T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 smtClean="0"/>
                        <a:t>DOĞRUSAL</a:t>
                      </a:r>
                      <a:endParaRPr lang="tr-T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b="1" dirty="0" smtClean="0">
                          <a:solidFill>
                            <a:srgbClr val="C00000"/>
                          </a:solidFill>
                        </a:rPr>
                        <a:t>0.995021</a:t>
                      </a:r>
                      <a:endParaRPr lang="tr-TR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46382"/>
                  </a:ext>
                </a:extLst>
              </a:tr>
              <a:tr h="678744">
                <a:tc>
                  <a:txBody>
                    <a:bodyPr/>
                    <a:lstStyle/>
                    <a:p>
                      <a:r>
                        <a:rPr lang="tr-TR" sz="2400" b="1" dirty="0" smtClean="0"/>
                        <a:t>1</a:t>
                      </a:r>
                      <a:endParaRPr lang="tr-T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 smtClean="0"/>
                        <a:t>KARAR AĞACI</a:t>
                      </a:r>
                      <a:endParaRPr lang="tr-T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b="1" dirty="0" smtClean="0">
                          <a:solidFill>
                            <a:srgbClr val="C00000"/>
                          </a:solidFill>
                        </a:rPr>
                        <a:t>0.948695</a:t>
                      </a:r>
                      <a:endParaRPr lang="tr-TR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8487"/>
                  </a:ext>
                </a:extLst>
              </a:tr>
              <a:tr h="678744">
                <a:tc>
                  <a:txBody>
                    <a:bodyPr/>
                    <a:lstStyle/>
                    <a:p>
                      <a:r>
                        <a:rPr lang="tr-TR" sz="2400" b="1" dirty="0" smtClean="0"/>
                        <a:t>2</a:t>
                      </a:r>
                      <a:endParaRPr lang="tr-T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 smtClean="0"/>
                        <a:t>RASTGELE ORMAN</a:t>
                      </a:r>
                      <a:endParaRPr lang="tr-T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b="1" dirty="0" smtClean="0">
                          <a:solidFill>
                            <a:srgbClr val="C00000"/>
                          </a:solidFill>
                        </a:rPr>
                        <a:t>0.633116</a:t>
                      </a:r>
                      <a:endParaRPr lang="tr-TR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3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73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57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512039" y="2589629"/>
            <a:ext cx="2773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9600" b="1" dirty="0" smtClean="0">
                <a:solidFill>
                  <a:schemeClr val="bg1"/>
                </a:solidFill>
              </a:rPr>
              <a:t>SON</a:t>
            </a:r>
            <a:endParaRPr lang="tr-TR" sz="9600" b="1" dirty="0">
              <a:solidFill>
                <a:schemeClr val="bg1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4634377" y="2687011"/>
            <a:ext cx="2773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9600" b="1" dirty="0" smtClean="0">
                <a:solidFill>
                  <a:schemeClr val="bg1"/>
                </a:solidFill>
              </a:rPr>
              <a:t>SON</a:t>
            </a:r>
            <a:endParaRPr lang="tr-TR" sz="9600" b="1" dirty="0">
              <a:solidFill>
                <a:schemeClr val="bg1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4771869" y="2774509"/>
            <a:ext cx="2773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9600" b="1" dirty="0" smtClean="0">
                <a:solidFill>
                  <a:schemeClr val="bg1"/>
                </a:solidFill>
              </a:rPr>
              <a:t>SON</a:t>
            </a:r>
            <a:endParaRPr lang="tr-TR" sz="9600" b="1" dirty="0">
              <a:solidFill>
                <a:schemeClr val="bg1"/>
              </a:solidFill>
            </a:endParaRPr>
          </a:p>
        </p:txBody>
      </p:sp>
      <p:grpSp>
        <p:nvGrpSpPr>
          <p:cNvPr id="9" name="Grup 8"/>
          <p:cNvGrpSpPr/>
          <p:nvPr/>
        </p:nvGrpSpPr>
        <p:grpSpPr>
          <a:xfrm>
            <a:off x="379750" y="1349114"/>
            <a:ext cx="11657352" cy="4600810"/>
            <a:chOff x="379750" y="1349114"/>
            <a:chExt cx="11657352" cy="4600810"/>
          </a:xfrm>
        </p:grpSpPr>
        <p:sp>
          <p:nvSpPr>
            <p:cNvPr id="7" name="Metin kutusu 6"/>
            <p:cNvSpPr txBox="1"/>
            <p:nvPr/>
          </p:nvSpPr>
          <p:spPr>
            <a:xfrm>
              <a:off x="479685" y="1349114"/>
              <a:ext cx="115574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6000" b="1" dirty="0" smtClean="0">
                  <a:solidFill>
                    <a:schemeClr val="bg1"/>
                  </a:solidFill>
                </a:rPr>
                <a:t>DİNLEDİĞİNİZ İÇİN TEŞEKŞÜRLER</a:t>
              </a:r>
              <a:endParaRPr lang="tr-TR" sz="6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Metin kutusu 7"/>
            <p:cNvSpPr txBox="1"/>
            <p:nvPr/>
          </p:nvSpPr>
          <p:spPr>
            <a:xfrm>
              <a:off x="379750" y="4934261"/>
              <a:ext cx="115574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6000" b="1" dirty="0" smtClean="0">
                  <a:solidFill>
                    <a:schemeClr val="bg1"/>
                  </a:solidFill>
                </a:rPr>
                <a:t>MEHMET ARICI 2018165002</a:t>
              </a:r>
              <a:endParaRPr lang="tr-TR" sz="6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582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768436" y="168627"/>
            <a:ext cx="8610600" cy="1293028"/>
          </a:xfrm>
        </p:spPr>
        <p:txBody>
          <a:bodyPr/>
          <a:lstStyle/>
          <a:p>
            <a:pPr algn="ctr"/>
            <a:r>
              <a:rPr lang="tr-TR" dirty="0" smtClean="0"/>
              <a:t>Kullanılan kütüphaneler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60708"/>
            <a:ext cx="5708073" cy="5103328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7592290" y="2339548"/>
            <a:ext cx="31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VERİ SETİMİZİ TANIYALIM</a:t>
            </a:r>
            <a:endParaRPr lang="tr-TR" sz="2000" b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7439891" y="3066175"/>
            <a:ext cx="44611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418B25"/>
                </a:solidFill>
              </a:rPr>
              <a:t>Eski toplamı (EskiToplam)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418B25"/>
                </a:solidFill>
              </a:rPr>
              <a:t>Güncel toplamı (GuncelToplam)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418B25"/>
                </a:solidFill>
              </a:rPr>
              <a:t>Yaşı (Yasi)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418B25"/>
                </a:solidFill>
              </a:rPr>
              <a:t>Kilometresi (Km)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418B25"/>
                </a:solidFill>
              </a:rPr>
              <a:t>Motor durumu (</a:t>
            </a:r>
            <a:r>
              <a:rPr lang="tr-TR" sz="1600" b="1" dirty="0" err="1" smtClean="0">
                <a:solidFill>
                  <a:srgbClr val="418B25"/>
                </a:solidFill>
              </a:rPr>
              <a:t>MPuani</a:t>
            </a:r>
            <a:r>
              <a:rPr lang="tr-TR" sz="1600" b="1" dirty="0" smtClean="0">
                <a:solidFill>
                  <a:srgbClr val="418B25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418B25"/>
                </a:solidFill>
              </a:rPr>
              <a:t>Değişen parçaları (</a:t>
            </a:r>
            <a:r>
              <a:rPr lang="tr-TR" sz="1600" b="1" dirty="0" err="1" smtClean="0">
                <a:solidFill>
                  <a:srgbClr val="418B25"/>
                </a:solidFill>
              </a:rPr>
              <a:t>DDurum</a:t>
            </a:r>
            <a:r>
              <a:rPr lang="tr-TR" sz="1600" b="1" dirty="0" smtClean="0">
                <a:solidFill>
                  <a:srgbClr val="418B25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418B25"/>
                </a:solidFill>
              </a:rPr>
              <a:t>Konfor parçaları (</a:t>
            </a:r>
            <a:r>
              <a:rPr lang="tr-TR" sz="1600" b="1" dirty="0" err="1" smtClean="0">
                <a:solidFill>
                  <a:srgbClr val="418B25"/>
                </a:solidFill>
              </a:rPr>
              <a:t>KParca</a:t>
            </a:r>
            <a:r>
              <a:rPr lang="tr-TR" sz="1600" b="1" dirty="0" smtClean="0">
                <a:solidFill>
                  <a:srgbClr val="418B25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418B25"/>
                </a:solidFill>
              </a:rPr>
              <a:t>En yüksek hızları  (</a:t>
            </a:r>
            <a:r>
              <a:rPr lang="tr-TR" sz="1600" b="1" dirty="0" err="1" smtClean="0">
                <a:solidFill>
                  <a:srgbClr val="418B25"/>
                </a:solidFill>
              </a:rPr>
              <a:t>EnYuksekHiz</a:t>
            </a:r>
            <a:r>
              <a:rPr lang="tr-TR" sz="1600" b="1" dirty="0" smtClean="0">
                <a:solidFill>
                  <a:srgbClr val="418B25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418B25"/>
                </a:solidFill>
              </a:rPr>
              <a:t>Belli zamandaki hızları (</a:t>
            </a:r>
            <a:r>
              <a:rPr lang="tr-TR" sz="1600" b="1" dirty="0" err="1" smtClean="0">
                <a:solidFill>
                  <a:srgbClr val="418B25"/>
                </a:solidFill>
              </a:rPr>
              <a:t>BeygirGucu</a:t>
            </a:r>
            <a:r>
              <a:rPr lang="tr-TR" sz="1600" b="1" dirty="0" smtClean="0">
                <a:solidFill>
                  <a:srgbClr val="418B25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418B25"/>
                </a:solidFill>
              </a:rPr>
              <a:t>Motor gücü (</a:t>
            </a:r>
            <a:r>
              <a:rPr lang="tr-TR" sz="1600" b="1" dirty="0" err="1" smtClean="0">
                <a:solidFill>
                  <a:srgbClr val="418B25"/>
                </a:solidFill>
              </a:rPr>
              <a:t>Tork</a:t>
            </a:r>
            <a:r>
              <a:rPr lang="tr-TR" sz="1600" b="1" dirty="0" smtClean="0">
                <a:solidFill>
                  <a:srgbClr val="418B25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418B25"/>
                </a:solidFill>
              </a:rPr>
              <a:t>Fiyatları (Fiyat)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7592290" y="2739658"/>
            <a:ext cx="31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smtClean="0"/>
              <a:t>ARABALARIN</a:t>
            </a: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2587238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543"/>
            <a:ext cx="12192000" cy="303642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29" y="4781863"/>
            <a:ext cx="11927671" cy="1971207"/>
          </a:xfrm>
          <a:prstGeom prst="rect">
            <a:avLst/>
          </a:prstGeom>
        </p:spPr>
      </p:pic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3768436" y="168627"/>
            <a:ext cx="8610600" cy="1293028"/>
          </a:xfrm>
        </p:spPr>
        <p:txBody>
          <a:bodyPr/>
          <a:lstStyle/>
          <a:p>
            <a:pPr algn="ctr"/>
            <a:r>
              <a:rPr lang="tr-TR" dirty="0" smtClean="0"/>
              <a:t>Veri seti ve sınıflama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6962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38"/>
          <a:stretch/>
        </p:blipFill>
        <p:spPr>
          <a:xfrm>
            <a:off x="74950" y="1461655"/>
            <a:ext cx="11700453" cy="1566358"/>
          </a:xfrm>
        </p:spPr>
      </p:pic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3768436" y="168627"/>
            <a:ext cx="8610600" cy="1293028"/>
          </a:xfrm>
        </p:spPr>
        <p:txBody>
          <a:bodyPr/>
          <a:lstStyle/>
          <a:p>
            <a:pPr algn="ctr"/>
            <a:r>
              <a:rPr lang="tr-TR" dirty="0" smtClean="0"/>
              <a:t>Grafikler ve yorumu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989" y="3342808"/>
            <a:ext cx="5400000" cy="300596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2" y="3342808"/>
            <a:ext cx="5400000" cy="30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8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33"/>
          <a:stretch/>
        </p:blipFill>
        <p:spPr>
          <a:xfrm>
            <a:off x="239112" y="1461112"/>
            <a:ext cx="11952888" cy="147696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56" y="3201463"/>
            <a:ext cx="5851736" cy="34020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2" y="3201463"/>
            <a:ext cx="5661892" cy="3401753"/>
          </a:xfrm>
          <a:prstGeom prst="rect">
            <a:avLst/>
          </a:prstGeom>
        </p:spPr>
      </p:pic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3768436" y="168627"/>
            <a:ext cx="8610600" cy="1293028"/>
          </a:xfrm>
        </p:spPr>
        <p:txBody>
          <a:bodyPr/>
          <a:lstStyle/>
          <a:p>
            <a:pPr algn="ctr"/>
            <a:r>
              <a:rPr lang="tr-TR" dirty="0" smtClean="0"/>
              <a:t>Grafikler ve yorumu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3145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524"/>
            <a:ext cx="12192000" cy="5525475"/>
          </a:xfrm>
          <a:prstGeom prst="rect">
            <a:avLst/>
          </a:prstGeom>
        </p:spPr>
      </p:pic>
      <p:sp>
        <p:nvSpPr>
          <p:cNvPr id="3" name="Unvan 1"/>
          <p:cNvSpPr>
            <a:spLocks noGrp="1"/>
          </p:cNvSpPr>
          <p:nvPr>
            <p:ph type="title"/>
          </p:nvPr>
        </p:nvSpPr>
        <p:spPr>
          <a:xfrm>
            <a:off x="3768436" y="168627"/>
            <a:ext cx="8610600" cy="1293028"/>
          </a:xfrm>
        </p:spPr>
        <p:txBody>
          <a:bodyPr/>
          <a:lstStyle/>
          <a:p>
            <a:pPr algn="ctr"/>
            <a:r>
              <a:rPr lang="tr-TR" dirty="0" smtClean="0"/>
              <a:t>Grafikler ve yorumu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4757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" y="1528996"/>
            <a:ext cx="6174548" cy="497673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29" y="1528996"/>
            <a:ext cx="5487237" cy="4976733"/>
          </a:xfrm>
          <a:prstGeom prst="rect">
            <a:avLst/>
          </a:prstGeom>
        </p:spPr>
      </p:pic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3768436" y="168627"/>
            <a:ext cx="8610600" cy="1293028"/>
          </a:xfrm>
        </p:spPr>
        <p:txBody>
          <a:bodyPr/>
          <a:lstStyle/>
          <a:p>
            <a:pPr algn="ctr"/>
            <a:r>
              <a:rPr lang="tr-TR" dirty="0" smtClean="0"/>
              <a:t>Grafikler ve yorumu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8584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1654"/>
            <a:ext cx="12192000" cy="5396345"/>
          </a:xfrm>
        </p:spPr>
      </p:pic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3978296" y="168627"/>
            <a:ext cx="8610600" cy="1293028"/>
          </a:xfrm>
        </p:spPr>
        <p:txBody>
          <a:bodyPr/>
          <a:lstStyle/>
          <a:p>
            <a:pPr algn="ctr"/>
            <a:r>
              <a:rPr lang="tr-TR" b="1" dirty="0" smtClean="0"/>
              <a:t>VERİ ÖZET ANALİZ (DESCRİBE)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23947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3978296" y="168627"/>
            <a:ext cx="8610600" cy="1293028"/>
          </a:xfrm>
        </p:spPr>
        <p:txBody>
          <a:bodyPr/>
          <a:lstStyle/>
          <a:p>
            <a:pPr algn="ctr"/>
            <a:r>
              <a:rPr lang="tr-TR" b="1" dirty="0" smtClean="0"/>
              <a:t>KORELASYON VE GRAFİKLER</a:t>
            </a:r>
            <a:endParaRPr lang="tr-TR" b="1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203"/>
            <a:ext cx="12007121" cy="5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Uçak İzi">
  <a:themeElements>
    <a:clrScheme name="Mav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Uçak İzi</Template>
  <TotalTime>319</TotalTime>
  <Words>874</Words>
  <Application>Microsoft Office PowerPoint</Application>
  <PresentationFormat>Geniş ekran</PresentationFormat>
  <Paragraphs>191</Paragraphs>
  <Slides>18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Cambria Math</vt:lpstr>
      <vt:lpstr>Century Gothic</vt:lpstr>
      <vt:lpstr>Times New Roman</vt:lpstr>
      <vt:lpstr>Uçak İzi</vt:lpstr>
      <vt:lpstr>PowerPoint Sunusu</vt:lpstr>
      <vt:lpstr>Kullanılan kütüphaneler</vt:lpstr>
      <vt:lpstr>Veri seti ve sınıflama</vt:lpstr>
      <vt:lpstr>Grafikler ve yorumu</vt:lpstr>
      <vt:lpstr>Grafikler ve yorumu</vt:lpstr>
      <vt:lpstr>Grafikler ve yorumu</vt:lpstr>
      <vt:lpstr>Grafikler ve yorumu</vt:lpstr>
      <vt:lpstr>VERİ ÖZET ANALİZ (DESCRİBE)</vt:lpstr>
      <vt:lpstr>KORELASYON VE GRAFİKLER</vt:lpstr>
      <vt:lpstr>KORELASYON VE GRAFİKLER</vt:lpstr>
      <vt:lpstr>PowerPoint Sunusu</vt:lpstr>
      <vt:lpstr>KORELASYON VE GRAFİKLER</vt:lpstr>
      <vt:lpstr>Modül ve hipotezler</vt:lpstr>
      <vt:lpstr>Doğrusal modeli</vt:lpstr>
      <vt:lpstr>KARAR AĞACI MODELİ</vt:lpstr>
      <vt:lpstr>RASTGELE ORMAN MODELİ</vt:lpstr>
      <vt:lpstr>Model PUANlarI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DEVELOPER</dc:creator>
  <cp:lastModifiedBy>DEVELOPER</cp:lastModifiedBy>
  <cp:revision>34</cp:revision>
  <dcterms:created xsi:type="dcterms:W3CDTF">2021-01-19T14:14:03Z</dcterms:created>
  <dcterms:modified xsi:type="dcterms:W3CDTF">2021-01-20T06:43:18Z</dcterms:modified>
</cp:coreProperties>
</file>