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6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76A2E-1D7A-9306-BF18-8548D7246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0DB7E4-0DB9-B308-5F13-E0D2A24EC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84930-58A2-6F25-24AD-AFBFFA20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E7B-00E2-4721-8CE8-71EBA69BBAD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2723-7F01-13EE-0EF0-7E44765F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1CD4D-49FD-7B17-04A9-9AA2B6C2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0C4-E541-42ED-BF29-588D495FD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FD141-7735-9818-D3B5-49D19535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6F848-6454-680B-0BE3-0CDA52ABA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5E95A-7485-1498-06C0-0BC90D89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E7B-00E2-4721-8CE8-71EBA69BBAD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5279D-75D3-0C8B-FE2B-482458CE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F8DB3-72FF-E5D2-A584-C76EC50F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0C4-E541-42ED-BF29-588D495FD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1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495411-3B3B-7BA3-197B-1A887DF96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69C3BD-3B3C-7E97-5537-F9F92F4CB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153B5-5574-060F-CEE0-A25B5292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E7B-00E2-4721-8CE8-71EBA69BBAD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AAD4-4DFD-443D-C301-4242140C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6C477-8272-CABA-4E49-F3EB3ADE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0C4-E541-42ED-BF29-588D495FD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398B7-410E-71E7-480C-D19A56AF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01D06-1967-A8C1-050E-7EEE54A4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6104C-CFA2-AA86-B356-E5E2BD24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E7B-00E2-4721-8CE8-71EBA69BBAD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68D64-16BF-C806-A4F4-A03C3513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92814-1FFA-3FAA-2D1A-A752BB45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0C4-E541-42ED-BF29-588D495FD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2FDC3-09D1-1D25-1792-FB7E0BB7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B6175-E5E5-851D-501B-47FEF743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D6E92D-F05F-1FE3-301E-3B694B0B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E7B-00E2-4721-8CE8-71EBA69BBAD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CD4E9-C6EB-0FC6-C87A-4A59102A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984F0-D946-6F16-C9D6-AB9E96C0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0C4-E541-42ED-BF29-588D495FD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836F8-D99E-10F7-3833-D0FCC4FE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2316C-2F64-0624-4E65-8873FEA42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667FB2-69AF-41C7-B3BB-020E290E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190590-E51A-A38D-241C-962762D2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E7B-00E2-4721-8CE8-71EBA69BBAD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AA4C6C-4CE6-3E2F-1554-B7AB75BD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0C30E-2031-6884-6390-2265F580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0C4-E541-42ED-BF29-588D495FD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CF6A4-2DC4-2083-18ED-539B22A0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E39F7-3424-875B-6711-7AD253D18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ADB3B-89AB-34B7-34F1-D7826B2DA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58046-C427-097D-7DCD-804A07839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58545-914E-8BDD-E225-EF26BF445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DF504-50DF-BB09-B68E-DBC20073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E7B-00E2-4721-8CE8-71EBA69BBAD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D58E72-1614-DBE0-9D41-5797B10F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FEC352-A6E0-BA12-7559-C67AAFF1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0C4-E541-42ED-BF29-588D495FD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5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607FB-B116-DDC7-35C7-8B203E3B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CE46A4-E2CE-F73D-0B96-FEC9B89A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E7B-00E2-4721-8CE8-71EBA69BBAD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DD9E1-87E4-E8BE-D508-8E61139E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A27318-038D-2A6A-96F6-4F9BCFA6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0C4-E541-42ED-BF29-588D495FD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2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1CC614-8C43-8958-2226-25291EB6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E7B-00E2-4721-8CE8-71EBA69BBAD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2C3340-BEF3-7E52-592F-AE1ACCAB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C857C0-30EA-BB2A-A26A-B2A0E342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0C4-E541-42ED-BF29-588D495FD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6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CBA22-4B8B-F4CF-D7B0-736D29EE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2D170-16C0-3A02-7118-0CF94BE6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6EB48-905A-0EF0-0AC1-AC9BB58DD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D34E0-0FFD-0444-2BBF-589860AF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E7B-00E2-4721-8CE8-71EBA69BBAD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706C57-4A26-35E2-60E3-EB25FAE6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3C338-96A9-D0E0-6407-8959C4B4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0C4-E541-42ED-BF29-588D495FD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4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2BA90-1420-B0BC-E55C-FD8F917D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E66B2C-BE8D-9A47-E439-85D7110E6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ED02CC-4F09-433F-CD1B-51F71A09F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5E573C-C660-6C3F-FFC9-0F20FEA2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9E7B-00E2-4721-8CE8-71EBA69BBAD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DA5D52-9210-07C9-3C02-B89980D3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7655BC-61BB-0585-FA18-A5D70B64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0C4-E541-42ED-BF29-588D495FD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6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7698FC-3095-DB87-8368-957EC254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1B9A0-6E07-CC44-DA6F-8B0DE0ABC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9F825-D8EC-0E65-EFF8-2FF56287B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49E7B-00E2-4721-8CE8-71EBA69BBAD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C22AA-9E1C-F50B-6645-E481F2D43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2D3E2-6414-4D5F-4AF9-9D6AA8D97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D0C4-E541-42ED-BF29-588D495FD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9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20.png"/><Relationship Id="rId3" Type="http://schemas.openxmlformats.org/officeDocument/2006/relationships/image" Target="../media/image150.png"/><Relationship Id="rId7" Type="http://schemas.openxmlformats.org/officeDocument/2006/relationships/image" Target="../media/image7.png"/><Relationship Id="rId12" Type="http://schemas.openxmlformats.org/officeDocument/2006/relationships/image" Target="../media/image21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00.png"/><Relationship Id="rId5" Type="http://schemas.openxmlformats.org/officeDocument/2006/relationships/image" Target="../media/image170.png"/><Relationship Id="rId10" Type="http://schemas.openxmlformats.org/officeDocument/2006/relationships/image" Target="../media/image190.png"/><Relationship Id="rId4" Type="http://schemas.openxmlformats.org/officeDocument/2006/relationships/image" Target="../media/image160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0.png"/><Relationship Id="rId7" Type="http://schemas.openxmlformats.org/officeDocument/2006/relationships/image" Target="../media/image8.png"/><Relationship Id="rId12" Type="http://schemas.openxmlformats.org/officeDocument/2006/relationships/image" Target="../media/image3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9.png"/><Relationship Id="rId5" Type="http://schemas.openxmlformats.org/officeDocument/2006/relationships/image" Target="../media/image260.png"/><Relationship Id="rId10" Type="http://schemas.openxmlformats.org/officeDocument/2006/relationships/image" Target="../media/image280.png"/><Relationship Id="rId4" Type="http://schemas.openxmlformats.org/officeDocument/2006/relationships/image" Target="../media/image250.png"/><Relationship Id="rId9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90E7F348-96FE-D334-9D2E-30C349E7291E}"/>
              </a:ext>
            </a:extLst>
          </p:cNvPr>
          <p:cNvSpPr/>
          <p:nvPr/>
        </p:nvSpPr>
        <p:spPr>
          <a:xfrm>
            <a:off x="3793450" y="3065861"/>
            <a:ext cx="1887223" cy="57985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5F516C6-B7D4-CF87-69E9-095DE9CDCC3A}"/>
              </a:ext>
            </a:extLst>
          </p:cNvPr>
          <p:cNvSpPr/>
          <p:nvPr/>
        </p:nvSpPr>
        <p:spPr>
          <a:xfrm>
            <a:off x="2994902" y="2159020"/>
            <a:ext cx="742692" cy="22819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4D178FF-DD99-4F49-3CE0-233B907384EF}"/>
              </a:ext>
            </a:extLst>
          </p:cNvPr>
          <p:cNvSpPr/>
          <p:nvPr/>
        </p:nvSpPr>
        <p:spPr>
          <a:xfrm>
            <a:off x="2063683" y="2099751"/>
            <a:ext cx="933635" cy="34443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D67DC8-39A5-AF74-C822-31F649E0C8C0}"/>
              </a:ext>
            </a:extLst>
          </p:cNvPr>
          <p:cNvSpPr/>
          <p:nvPr/>
        </p:nvSpPr>
        <p:spPr>
          <a:xfrm>
            <a:off x="1625370" y="2999958"/>
            <a:ext cx="2168080" cy="66614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78D3331-0E7F-A839-CEDD-205217E010C2}"/>
              </a:ext>
            </a:extLst>
          </p:cNvPr>
          <p:cNvSpPr/>
          <p:nvPr/>
        </p:nvSpPr>
        <p:spPr>
          <a:xfrm>
            <a:off x="2986271" y="2267611"/>
            <a:ext cx="807179" cy="1088177"/>
          </a:xfrm>
          <a:custGeom>
            <a:avLst/>
            <a:gdLst>
              <a:gd name="connsiteX0" fmla="*/ 4493 w 807179"/>
              <a:gd name="connsiteY0" fmla="*/ 0 h 1088177"/>
              <a:gd name="connsiteX1" fmla="*/ 120344 w 807179"/>
              <a:gd name="connsiteY1" fmla="*/ 570983 h 1088177"/>
              <a:gd name="connsiteX2" fmla="*/ 807179 w 807179"/>
              <a:gd name="connsiteY2" fmla="*/ 1088177 h 1088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179" h="1088177">
                <a:moveTo>
                  <a:pt x="4493" y="0"/>
                </a:moveTo>
                <a:cubicBezTo>
                  <a:pt x="-4472" y="194810"/>
                  <a:pt x="-13437" y="389620"/>
                  <a:pt x="120344" y="570983"/>
                </a:cubicBezTo>
                <a:cubicBezTo>
                  <a:pt x="254125" y="752346"/>
                  <a:pt x="530652" y="920261"/>
                  <a:pt x="807179" y="10881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0A80D862-72B8-ED49-8687-D5376C9722FB}"/>
              </a:ext>
            </a:extLst>
          </p:cNvPr>
          <p:cNvSpPr/>
          <p:nvPr/>
        </p:nvSpPr>
        <p:spPr>
          <a:xfrm>
            <a:off x="2999737" y="1804205"/>
            <a:ext cx="364094" cy="479956"/>
          </a:xfrm>
          <a:custGeom>
            <a:avLst/>
            <a:gdLst>
              <a:gd name="connsiteX0" fmla="*/ 0 w 815099"/>
              <a:gd name="connsiteY0" fmla="*/ 479956 h 479956"/>
              <a:gd name="connsiteX1" fmla="*/ 575121 w 815099"/>
              <a:gd name="connsiteY1" fmla="*/ 318592 h 479956"/>
              <a:gd name="connsiteX2" fmla="*/ 815099 w 815099"/>
              <a:gd name="connsiteY2" fmla="*/ 0 h 47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099" h="479956">
                <a:moveTo>
                  <a:pt x="0" y="479956"/>
                </a:moveTo>
                <a:cubicBezTo>
                  <a:pt x="219635" y="439270"/>
                  <a:pt x="439271" y="398585"/>
                  <a:pt x="575121" y="318592"/>
                </a:cubicBezTo>
                <a:cubicBezTo>
                  <a:pt x="710971" y="238599"/>
                  <a:pt x="763035" y="119299"/>
                  <a:pt x="81509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7D0D98D-B31C-D04E-3C01-26C68B0B7308}"/>
              </a:ext>
            </a:extLst>
          </p:cNvPr>
          <p:cNvSpPr/>
          <p:nvPr/>
        </p:nvSpPr>
        <p:spPr>
          <a:xfrm>
            <a:off x="2411507" y="1675940"/>
            <a:ext cx="532372" cy="608221"/>
          </a:xfrm>
          <a:custGeom>
            <a:avLst/>
            <a:gdLst>
              <a:gd name="connsiteX0" fmla="*/ 0 w 1539171"/>
              <a:gd name="connsiteY0" fmla="*/ 0 h 1758462"/>
              <a:gd name="connsiteX1" fmla="*/ 711660 w 1539171"/>
              <a:gd name="connsiteY1" fmla="*/ 1328156 h 1758462"/>
              <a:gd name="connsiteX2" fmla="*/ 1539171 w 1539171"/>
              <a:gd name="connsiteY2" fmla="*/ 1758462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9171" h="1758462">
                <a:moveTo>
                  <a:pt x="0" y="0"/>
                </a:moveTo>
                <a:cubicBezTo>
                  <a:pt x="227566" y="517539"/>
                  <a:pt x="455132" y="1035079"/>
                  <a:pt x="711660" y="1328156"/>
                </a:cubicBezTo>
                <a:cubicBezTo>
                  <a:pt x="968189" y="1621233"/>
                  <a:pt x="1253680" y="1689847"/>
                  <a:pt x="1539171" y="17584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9203D98-D0E0-5620-853E-56E344EFC813}"/>
              </a:ext>
            </a:extLst>
          </p:cNvPr>
          <p:cNvSpPr/>
          <p:nvPr/>
        </p:nvSpPr>
        <p:spPr>
          <a:xfrm>
            <a:off x="2943879" y="2228304"/>
            <a:ext cx="111714" cy="1117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62A85A-12AC-7873-D449-8D9112AED618}"/>
              </a:ext>
            </a:extLst>
          </p:cNvPr>
          <p:cNvSpPr/>
          <p:nvPr/>
        </p:nvSpPr>
        <p:spPr>
          <a:xfrm>
            <a:off x="2360485" y="1624220"/>
            <a:ext cx="111714" cy="111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1B1774F-D8AE-67A6-89ED-A151F8A80F5E}"/>
              </a:ext>
            </a:extLst>
          </p:cNvPr>
          <p:cNvSpPr/>
          <p:nvPr/>
        </p:nvSpPr>
        <p:spPr>
          <a:xfrm>
            <a:off x="3310391" y="1735934"/>
            <a:ext cx="111714" cy="111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5294518-68FD-3478-3939-33D72D0CBC24}"/>
              </a:ext>
            </a:extLst>
          </p:cNvPr>
          <p:cNvSpPr/>
          <p:nvPr/>
        </p:nvSpPr>
        <p:spPr>
          <a:xfrm>
            <a:off x="3784600" y="2455333"/>
            <a:ext cx="1041400" cy="893234"/>
          </a:xfrm>
          <a:custGeom>
            <a:avLst/>
            <a:gdLst>
              <a:gd name="connsiteX0" fmla="*/ 0 w 1041400"/>
              <a:gd name="connsiteY0" fmla="*/ 893234 h 893234"/>
              <a:gd name="connsiteX1" fmla="*/ 770467 w 1041400"/>
              <a:gd name="connsiteY1" fmla="*/ 715434 h 893234"/>
              <a:gd name="connsiteX2" fmla="*/ 1041400 w 1041400"/>
              <a:gd name="connsiteY2" fmla="*/ 0 h 89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400" h="893234">
                <a:moveTo>
                  <a:pt x="0" y="893234"/>
                </a:moveTo>
                <a:cubicBezTo>
                  <a:pt x="298450" y="878770"/>
                  <a:pt x="596900" y="864306"/>
                  <a:pt x="770467" y="715434"/>
                </a:cubicBezTo>
                <a:cubicBezTo>
                  <a:pt x="944034" y="566562"/>
                  <a:pt x="992717" y="283281"/>
                  <a:pt x="10414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4629C95-EEC1-EF49-0A28-6AAC560867BE}"/>
              </a:ext>
            </a:extLst>
          </p:cNvPr>
          <p:cNvSpPr/>
          <p:nvPr/>
        </p:nvSpPr>
        <p:spPr>
          <a:xfrm>
            <a:off x="4761293" y="2399476"/>
            <a:ext cx="111714" cy="111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2E949B9-01A7-447B-64CB-6930682E0DD9}"/>
              </a:ext>
            </a:extLst>
          </p:cNvPr>
          <p:cNvCxnSpPr>
            <a:stCxn id="23" idx="0"/>
          </p:cNvCxnSpPr>
          <p:nvPr/>
        </p:nvCxnSpPr>
        <p:spPr>
          <a:xfrm>
            <a:off x="3784600" y="3348567"/>
            <a:ext cx="0" cy="10287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42381D02-27FE-651B-CC21-8038B6140FCC}"/>
              </a:ext>
            </a:extLst>
          </p:cNvPr>
          <p:cNvSpPr/>
          <p:nvPr/>
        </p:nvSpPr>
        <p:spPr>
          <a:xfrm>
            <a:off x="3737593" y="3299931"/>
            <a:ext cx="111714" cy="1117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A8AA95F-E200-D859-3721-342BE89B174C}"/>
              </a:ext>
            </a:extLst>
          </p:cNvPr>
          <p:cNvSpPr/>
          <p:nvPr/>
        </p:nvSpPr>
        <p:spPr>
          <a:xfrm>
            <a:off x="3737593" y="4321410"/>
            <a:ext cx="111714" cy="11171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7A88608-543F-5287-B6ED-36D6F12127EE}"/>
              </a:ext>
            </a:extLst>
          </p:cNvPr>
          <p:cNvSpPr/>
          <p:nvPr/>
        </p:nvSpPr>
        <p:spPr>
          <a:xfrm>
            <a:off x="6538784" y="1192419"/>
            <a:ext cx="209149" cy="2091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6C2D98D-BFE7-D083-E0B9-1AA211FA9701}"/>
              </a:ext>
            </a:extLst>
          </p:cNvPr>
          <p:cNvSpPr txBox="1"/>
          <p:nvPr/>
        </p:nvSpPr>
        <p:spPr>
          <a:xfrm>
            <a:off x="6832532" y="1108984"/>
            <a:ext cx="2783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Local Maximum node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Constraint type: equality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Constraint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Height (scalar)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B07B109-5C4A-C849-CF23-1A313B2D6E8C}"/>
              </a:ext>
            </a:extLst>
          </p:cNvPr>
          <p:cNvSpPr txBox="1"/>
          <p:nvPr/>
        </p:nvSpPr>
        <p:spPr>
          <a:xfrm>
            <a:off x="6832532" y="3607683"/>
            <a:ext cx="29967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Saddel node: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Constraint type: equality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Constraint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Saddle 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Contour line 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Height (scalar)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32AE620-4E80-696F-AFDC-8B4CD9C6756B}"/>
              </a:ext>
            </a:extLst>
          </p:cNvPr>
          <p:cNvGrpSpPr/>
          <p:nvPr/>
        </p:nvGrpSpPr>
        <p:grpSpPr>
          <a:xfrm>
            <a:off x="6538784" y="3065861"/>
            <a:ext cx="2246612" cy="462275"/>
            <a:chOff x="5774581" y="2509525"/>
            <a:chExt cx="1673911" cy="344433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7E29D85-E6F5-F4A8-3C31-FA71A9B9E5C1}"/>
                </a:ext>
              </a:extLst>
            </p:cNvPr>
            <p:cNvSpPr/>
            <p:nvPr/>
          </p:nvSpPr>
          <p:spPr>
            <a:xfrm>
              <a:off x="6705800" y="2568794"/>
              <a:ext cx="742692" cy="22819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9D0549E-1079-32C5-5A83-39636BB5013F}"/>
                </a:ext>
              </a:extLst>
            </p:cNvPr>
            <p:cNvSpPr/>
            <p:nvPr/>
          </p:nvSpPr>
          <p:spPr>
            <a:xfrm>
              <a:off x="5774581" y="2509525"/>
              <a:ext cx="933635" cy="34443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4D67FF8-6BCD-8DEE-49B1-5465F354613E}"/>
                </a:ext>
              </a:extLst>
            </p:cNvPr>
            <p:cNvSpPr/>
            <p:nvPr/>
          </p:nvSpPr>
          <p:spPr>
            <a:xfrm>
              <a:off x="6654777" y="2638078"/>
              <a:ext cx="111714" cy="1117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D8F2ACAF-9D12-ECE0-91A4-CFC3137EA216}"/>
              </a:ext>
            </a:extLst>
          </p:cNvPr>
          <p:cNvSpPr txBox="1"/>
          <p:nvPr/>
        </p:nvSpPr>
        <p:spPr>
          <a:xfrm>
            <a:off x="1738312" y="5330398"/>
            <a:ext cx="73533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parent node of the local maximum node or Saddel Point must be either a saddle node or a root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Each contour line has one and only one embracing child node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686210-FBF7-F145-48B3-58862EC1D447}"/>
              </a:ext>
            </a:extLst>
          </p:cNvPr>
          <p:cNvCxnSpPr>
            <a:cxnSpLocks/>
          </p:cNvCxnSpPr>
          <p:nvPr/>
        </p:nvCxnSpPr>
        <p:spPr>
          <a:xfrm>
            <a:off x="2906247" y="6003998"/>
            <a:ext cx="0" cy="2511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C9E4AF9-2AAE-8CFC-09E7-077E98D949CB}"/>
              </a:ext>
            </a:extLst>
          </p:cNvPr>
          <p:cNvCxnSpPr>
            <a:cxnSpLocks/>
          </p:cNvCxnSpPr>
          <p:nvPr/>
        </p:nvCxnSpPr>
        <p:spPr>
          <a:xfrm flipH="1">
            <a:off x="996950" y="5794849"/>
            <a:ext cx="1" cy="5022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57A88608-543F-5287-B6ED-36D6F12127EE}"/>
              </a:ext>
            </a:extLst>
          </p:cNvPr>
          <p:cNvSpPr/>
          <p:nvPr/>
        </p:nvSpPr>
        <p:spPr>
          <a:xfrm>
            <a:off x="512634" y="468519"/>
            <a:ext cx="209149" cy="2091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6C2D98D-BFE7-D083-E0B9-1AA211FA9701}"/>
                  </a:ext>
                </a:extLst>
              </p:cNvPr>
              <p:cNvSpPr txBox="1"/>
              <p:nvPr/>
            </p:nvSpPr>
            <p:spPr>
              <a:xfrm>
                <a:off x="806382" y="385084"/>
                <a:ext cx="278332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Local Maximum: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Constraint type: equality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Constraint parameters: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/>
                  <a:t>Position: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/>
                  <a:t>Height (scalar):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6C2D98D-BFE7-D083-E0B9-1AA211FA9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82" y="385084"/>
                <a:ext cx="2783326" cy="1477328"/>
              </a:xfrm>
              <a:prstGeom prst="rect">
                <a:avLst/>
              </a:prstGeom>
              <a:blipFill>
                <a:blip r:embed="rId2"/>
                <a:stretch>
                  <a:fillRect l="-1751" t="-2058" r="-1313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7E19794-F8EB-BB40-ABBB-8AF26A512606}"/>
              </a:ext>
            </a:extLst>
          </p:cNvPr>
          <p:cNvCxnSpPr/>
          <p:nvPr/>
        </p:nvCxnSpPr>
        <p:spPr>
          <a:xfrm>
            <a:off x="4464050" y="2609850"/>
            <a:ext cx="0" cy="394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044B23-B81A-7758-57A7-56F7D9036B9A}"/>
              </a:ext>
            </a:extLst>
          </p:cNvPr>
          <p:cNvCxnSpPr/>
          <p:nvPr/>
        </p:nvCxnSpPr>
        <p:spPr>
          <a:xfrm>
            <a:off x="8169910" y="2606227"/>
            <a:ext cx="0" cy="394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30D2086-30DD-5E2D-988A-2ACCD19755F7}"/>
              </a:ext>
            </a:extLst>
          </p:cNvPr>
          <p:cNvSpPr txBox="1"/>
          <p:nvPr/>
        </p:nvSpPr>
        <p:spPr>
          <a:xfrm>
            <a:off x="1610833" y="2139950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Preserving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99CA38A-1F29-3272-E458-E87694E99DAD}"/>
                  </a:ext>
                </a:extLst>
              </p:cNvPr>
              <p:cNvSpPr txBox="1"/>
              <p:nvPr/>
            </p:nvSpPr>
            <p:spPr>
              <a:xfrm>
                <a:off x="563434" y="3380132"/>
                <a:ext cx="2926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99CA38A-1F29-3272-E458-E87694E99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4" y="3380132"/>
                <a:ext cx="292608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B52FC0-B7B6-DA1E-A1B8-4C8671C92486}"/>
                  </a:ext>
                </a:extLst>
              </p:cNvPr>
              <p:cNvSpPr txBox="1"/>
              <p:nvPr/>
            </p:nvSpPr>
            <p:spPr>
              <a:xfrm>
                <a:off x="617208" y="3737161"/>
                <a:ext cx="2926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B52FC0-B7B6-DA1E-A1B8-4C8671C9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08" y="3737161"/>
                <a:ext cx="292608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F5129CC1-A2F1-6B18-5771-391BD5322ECC}"/>
              </a:ext>
            </a:extLst>
          </p:cNvPr>
          <p:cNvSpPr txBox="1"/>
          <p:nvPr/>
        </p:nvSpPr>
        <p:spPr>
          <a:xfrm>
            <a:off x="5888193" y="2139950"/>
            <a:ext cx="110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Vanishing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E0BB0-11CA-4926-B270-AC90B9DD05AF}"/>
              </a:ext>
            </a:extLst>
          </p:cNvPr>
          <p:cNvSpPr txBox="1"/>
          <p:nvPr/>
        </p:nvSpPr>
        <p:spPr>
          <a:xfrm>
            <a:off x="9748993" y="213995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Emerging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8F75A5-6AA1-2EBA-7B7E-B6ECD65194F5}"/>
                  </a:ext>
                </a:extLst>
              </p:cNvPr>
              <p:cNvSpPr txBox="1"/>
              <p:nvPr/>
            </p:nvSpPr>
            <p:spPr>
              <a:xfrm>
                <a:off x="563434" y="4211745"/>
                <a:ext cx="241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8F75A5-6AA1-2EBA-7B7E-B6ECD6519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4" y="4211745"/>
                <a:ext cx="241206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C54E8D97-D168-16B9-CF27-C8526ADC7FC9}"/>
              </a:ext>
            </a:extLst>
          </p:cNvPr>
          <p:cNvSpPr txBox="1"/>
          <p:nvPr/>
        </p:nvSpPr>
        <p:spPr>
          <a:xfrm>
            <a:off x="1610833" y="2487176"/>
            <a:ext cx="219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(has corespondence)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375C859-FDF6-9F10-89C0-79E06961CAAA}"/>
              </a:ext>
            </a:extLst>
          </p:cNvPr>
          <p:cNvSpPr/>
          <p:nvPr/>
        </p:nvSpPr>
        <p:spPr>
          <a:xfrm>
            <a:off x="944663" y="5717433"/>
            <a:ext cx="104574" cy="1045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85FC722-0A89-D6F8-EF1B-A9C828A8210D}"/>
              </a:ext>
            </a:extLst>
          </p:cNvPr>
          <p:cNvSpPr/>
          <p:nvPr/>
        </p:nvSpPr>
        <p:spPr>
          <a:xfrm>
            <a:off x="2853959" y="5911902"/>
            <a:ext cx="104575" cy="1045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5CB0044-F17A-9A7E-36C8-C924B5D5D92B}"/>
              </a:ext>
            </a:extLst>
          </p:cNvPr>
          <p:cNvCxnSpPr>
            <a:cxnSpLocks/>
            <a:stCxn id="38" idx="6"/>
            <a:endCxn id="39" idx="3"/>
          </p:cNvCxnSpPr>
          <p:nvPr/>
        </p:nvCxnSpPr>
        <p:spPr>
          <a:xfrm>
            <a:off x="1049237" y="5769720"/>
            <a:ext cx="1820037" cy="2314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A9049A3E-4BC7-2E1A-669C-858068BFEEBC}"/>
              </a:ext>
            </a:extLst>
          </p:cNvPr>
          <p:cNvSpPr/>
          <p:nvPr/>
        </p:nvSpPr>
        <p:spPr>
          <a:xfrm>
            <a:off x="6710680" y="5567499"/>
            <a:ext cx="149934" cy="149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A9B3F9-8214-F5E4-7A02-11E35159C1BF}"/>
              </a:ext>
            </a:extLst>
          </p:cNvPr>
          <p:cNvSpPr txBox="1"/>
          <p:nvPr/>
        </p:nvSpPr>
        <p:spPr>
          <a:xfrm>
            <a:off x="5018749" y="2534682"/>
            <a:ext cx="2740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(exits in initial state,</a:t>
            </a:r>
          </a:p>
          <a:p>
            <a:r>
              <a:rPr lang="en-US"/>
              <a:t>does not exist in final state)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3DD2E7C-3801-E93A-D148-D94583B74A47}"/>
              </a:ext>
            </a:extLst>
          </p:cNvPr>
          <p:cNvSpPr/>
          <p:nvPr/>
        </p:nvSpPr>
        <p:spPr>
          <a:xfrm>
            <a:off x="5672201" y="5555016"/>
            <a:ext cx="149935" cy="1499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791CD9D-CB3A-C46E-29E3-0E7667506680}"/>
              </a:ext>
            </a:extLst>
          </p:cNvPr>
          <p:cNvCxnSpPr>
            <a:cxnSpLocks/>
          </p:cNvCxnSpPr>
          <p:nvPr/>
        </p:nvCxnSpPr>
        <p:spPr>
          <a:xfrm flipH="1">
            <a:off x="5822136" y="5643314"/>
            <a:ext cx="87404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9707EB3-1C88-2604-5B4A-EAB0570E2AA3}"/>
                  </a:ext>
                </a:extLst>
              </p:cNvPr>
              <p:cNvSpPr txBox="1"/>
              <p:nvPr/>
            </p:nvSpPr>
            <p:spPr>
              <a:xfrm>
                <a:off x="4716377" y="3882088"/>
                <a:ext cx="16725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9707EB3-1C88-2604-5B4A-EAB0570E2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377" y="3882088"/>
                <a:ext cx="1672563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0118485-8095-5AA7-C26D-BBC21BD894FA}"/>
                  </a:ext>
                </a:extLst>
              </p:cNvPr>
              <p:cNvSpPr txBox="1"/>
              <p:nvPr/>
            </p:nvSpPr>
            <p:spPr>
              <a:xfrm>
                <a:off x="4788060" y="4299943"/>
                <a:ext cx="2926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0118485-8095-5AA7-C26D-BBC21BD89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60" y="4299943"/>
                <a:ext cx="2926080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7E7B40E6-9B13-ABE0-AA7A-719FBECB164F}"/>
              </a:ext>
            </a:extLst>
          </p:cNvPr>
          <p:cNvSpPr txBox="1"/>
          <p:nvPr/>
        </p:nvSpPr>
        <p:spPr>
          <a:xfrm>
            <a:off x="8701749" y="2533342"/>
            <a:ext cx="2876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(does not exit in initial state,</a:t>
            </a:r>
          </a:p>
          <a:p>
            <a:r>
              <a:rPr lang="en-US"/>
              <a:t>exists in final state)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0B3D64-79DD-77EA-8463-8837A117A651}"/>
                  </a:ext>
                </a:extLst>
              </p:cNvPr>
              <p:cNvSpPr txBox="1"/>
              <p:nvPr/>
            </p:nvSpPr>
            <p:spPr>
              <a:xfrm>
                <a:off x="6033853" y="391566"/>
                <a:ext cx="2487886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p>
                    </m:sSup>
                  </m:oMath>
                </a14:m>
                <a:r>
                  <a:rPr lang="en-US"/>
                  <a:t>: the position of the parent saddle point</a:t>
                </a: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0B3D64-79DD-77EA-8463-8837A117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853" y="391566"/>
                <a:ext cx="2487886" cy="669992"/>
              </a:xfrm>
              <a:prstGeom prst="rect">
                <a:avLst/>
              </a:prstGeom>
              <a:blipFill>
                <a:blip r:embed="rId8"/>
                <a:stretch>
                  <a:fillRect l="-2206" t="-3636" r="-2941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866A49-541C-6945-48AE-C82786738E5A}"/>
                  </a:ext>
                </a:extLst>
              </p:cNvPr>
              <p:cNvSpPr txBox="1"/>
              <p:nvPr/>
            </p:nvSpPr>
            <p:spPr>
              <a:xfrm>
                <a:off x="6036378" y="102722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: the persistence of lower edge</a:t>
                </a: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866A49-541C-6945-48AE-C82786738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78" y="1027222"/>
                <a:ext cx="6096000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6A0AEF-1EF9-8B48-F6E6-E410E8AA725E}"/>
                  </a:ext>
                </a:extLst>
              </p:cNvPr>
              <p:cNvSpPr txBox="1"/>
              <p:nvPr/>
            </p:nvSpPr>
            <p:spPr>
              <a:xfrm>
                <a:off x="6036378" y="138622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/>
                  <a:t>: the height  of lower node</a:t>
                </a: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6A0AEF-1EF9-8B48-F6E6-E410E8AA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78" y="1386220"/>
                <a:ext cx="6096000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0C88EDF-357B-00E7-E312-352C9CBF811C}"/>
                  </a:ext>
                </a:extLst>
              </p:cNvPr>
              <p:cNvSpPr txBox="1"/>
              <p:nvPr/>
            </p:nvSpPr>
            <p:spPr>
              <a:xfrm>
                <a:off x="4571049" y="3516190"/>
                <a:ext cx="3546098" cy="382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0C88EDF-357B-00E7-E312-352C9CBF8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049" y="3516190"/>
                <a:ext cx="3546098" cy="382028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85B23B84-9FEB-3EAD-A170-CD7FC216F2D4}"/>
              </a:ext>
            </a:extLst>
          </p:cNvPr>
          <p:cNvSpPr/>
          <p:nvPr/>
        </p:nvSpPr>
        <p:spPr>
          <a:xfrm>
            <a:off x="10252746" y="5555016"/>
            <a:ext cx="149934" cy="149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85FEE5CD-1D7B-10DB-A61A-91EFD20F6474}"/>
              </a:ext>
            </a:extLst>
          </p:cNvPr>
          <p:cNvSpPr/>
          <p:nvPr/>
        </p:nvSpPr>
        <p:spPr>
          <a:xfrm>
            <a:off x="9214267" y="5542533"/>
            <a:ext cx="149935" cy="1499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0CF75BD-5516-EBF8-9987-A11868CA300B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9379561" y="5629983"/>
            <a:ext cx="87318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4990767-9294-E855-1F77-55166664FAE6}"/>
                  </a:ext>
                </a:extLst>
              </p:cNvPr>
              <p:cNvSpPr txBox="1"/>
              <p:nvPr/>
            </p:nvSpPr>
            <p:spPr>
              <a:xfrm>
                <a:off x="8375047" y="3905985"/>
                <a:ext cx="16725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4990767-9294-E855-1F77-55166664F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047" y="3905985"/>
                <a:ext cx="1672563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30DF7BF-9D38-B73F-D7F4-5D5C52DDA2FB}"/>
                  </a:ext>
                </a:extLst>
              </p:cNvPr>
              <p:cNvSpPr txBox="1"/>
              <p:nvPr/>
            </p:nvSpPr>
            <p:spPr>
              <a:xfrm>
                <a:off x="8683697" y="4307031"/>
                <a:ext cx="2926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30DF7BF-9D38-B73F-D7F4-5D5C52DDA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697" y="4307031"/>
                <a:ext cx="292608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B4504A1-2F73-6A70-C3BD-CBED873F34AA}"/>
                  </a:ext>
                </a:extLst>
              </p:cNvPr>
              <p:cNvSpPr txBox="1"/>
              <p:nvPr/>
            </p:nvSpPr>
            <p:spPr>
              <a:xfrm>
                <a:off x="8447377" y="3517047"/>
                <a:ext cx="292608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B4504A1-2F73-6A70-C3BD-CBED873F3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377" y="3517047"/>
                <a:ext cx="2926080" cy="4049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2EB23792-8B48-2E47-7316-C75DC4781557}"/>
              </a:ext>
            </a:extLst>
          </p:cNvPr>
          <p:cNvSpPr txBox="1"/>
          <p:nvPr/>
        </p:nvSpPr>
        <p:spPr>
          <a:xfrm>
            <a:off x="5591757" y="6186595"/>
            <a:ext cx="205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Shrink to the saddle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AAC7006-8407-92BB-2EE8-FD0B36E2C36A}"/>
              </a:ext>
            </a:extLst>
          </p:cNvPr>
          <p:cNvSpPr txBox="1"/>
          <p:nvPr/>
        </p:nvSpPr>
        <p:spPr>
          <a:xfrm>
            <a:off x="8973133" y="6154114"/>
            <a:ext cx="260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Grow out from the saddle</a:t>
            </a:r>
          </a:p>
        </p:txBody>
      </p:sp>
    </p:spTree>
    <p:extLst>
      <p:ext uri="{BB962C8B-B14F-4D97-AF65-F5344CB8AC3E}">
        <p14:creationId xmlns:p14="http://schemas.microsoft.com/office/powerpoint/2010/main" val="91246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0B3D64-79DD-77EA-8463-8837A117A651}"/>
                  </a:ext>
                </a:extLst>
              </p:cNvPr>
              <p:cNvSpPr txBox="1"/>
              <p:nvPr/>
            </p:nvSpPr>
            <p:spPr>
              <a:xfrm>
                <a:off x="6033853" y="391566"/>
                <a:ext cx="2487886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p>
                    </m:sSup>
                  </m:oMath>
                </a14:m>
                <a:r>
                  <a:rPr lang="en-US"/>
                  <a:t>: the position of the parent saddle point</a:t>
                </a: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0B3D64-79DD-77EA-8463-8837A117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853" y="391566"/>
                <a:ext cx="2487886" cy="669992"/>
              </a:xfrm>
              <a:prstGeom prst="rect">
                <a:avLst/>
              </a:prstGeom>
              <a:blipFill>
                <a:blip r:embed="rId2"/>
                <a:stretch>
                  <a:fillRect l="-2206" t="-3636" r="-2941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866A49-541C-6945-48AE-C82786738E5A}"/>
                  </a:ext>
                </a:extLst>
              </p:cNvPr>
              <p:cNvSpPr txBox="1"/>
              <p:nvPr/>
            </p:nvSpPr>
            <p:spPr>
              <a:xfrm>
                <a:off x="6036378" y="102722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: the persistence of lower edge</a:t>
                </a: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866A49-541C-6945-48AE-C82786738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78" y="1027222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6A0AEF-1EF9-8B48-F6E6-E410E8AA725E}"/>
                  </a:ext>
                </a:extLst>
              </p:cNvPr>
              <p:cNvSpPr txBox="1"/>
              <p:nvPr/>
            </p:nvSpPr>
            <p:spPr>
              <a:xfrm>
                <a:off x="6036378" y="138622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/>
                  <a:t>: the height  of lower node</a:t>
                </a: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6A0AEF-1EF9-8B48-F6E6-E410E8AA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78" y="1386220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D362C9-B2DE-D82D-0E2B-4AECAE400CAC}"/>
                  </a:ext>
                </a:extLst>
              </p:cNvPr>
              <p:cNvSpPr txBox="1"/>
              <p:nvPr/>
            </p:nvSpPr>
            <p:spPr>
              <a:xfrm>
                <a:off x="472910" y="693948"/>
                <a:ext cx="3502423" cy="1767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Saddle node: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Constraint type: equality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Constraint parameters: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/>
                  <a:t>Saddle position: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/>
                  <a:t>Contourt line positions: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/>
                  <a:t>Height (scalar): h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D362C9-B2DE-D82D-0E2B-4AECAE400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0" y="693948"/>
                <a:ext cx="3502423" cy="1767407"/>
              </a:xfrm>
              <a:prstGeom prst="rect">
                <a:avLst/>
              </a:prstGeom>
              <a:blipFill>
                <a:blip r:embed="rId5"/>
                <a:stretch>
                  <a:fillRect l="-1568" t="-2069" b="-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D1E17FB-40A1-33DF-D4DC-7CBC2B01E0C2}"/>
              </a:ext>
            </a:extLst>
          </p:cNvPr>
          <p:cNvSpPr txBox="1"/>
          <p:nvPr/>
        </p:nvSpPr>
        <p:spPr>
          <a:xfrm>
            <a:off x="378072" y="171094"/>
            <a:ext cx="24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Saddle node: preserving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A16F65D-7DA3-C139-DD0A-540D4DE20A1C}"/>
              </a:ext>
            </a:extLst>
          </p:cNvPr>
          <p:cNvGrpSpPr/>
          <p:nvPr/>
        </p:nvGrpSpPr>
        <p:grpSpPr>
          <a:xfrm>
            <a:off x="1310873" y="3037092"/>
            <a:ext cx="2246612" cy="462275"/>
            <a:chOff x="5774581" y="2509525"/>
            <a:chExt cx="1673911" cy="344433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B7E1857-BC55-132F-C473-1860DF8BAE16}"/>
                </a:ext>
              </a:extLst>
            </p:cNvPr>
            <p:cNvSpPr/>
            <p:nvPr/>
          </p:nvSpPr>
          <p:spPr>
            <a:xfrm>
              <a:off x="6705800" y="2568794"/>
              <a:ext cx="742692" cy="22819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1250B7D-A4D7-D934-F68F-8F1C67CE85A5}"/>
                </a:ext>
              </a:extLst>
            </p:cNvPr>
            <p:cNvSpPr/>
            <p:nvPr/>
          </p:nvSpPr>
          <p:spPr>
            <a:xfrm>
              <a:off x="5774581" y="2509525"/>
              <a:ext cx="933635" cy="34443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E48EC56-2762-5DD1-E271-A1D771B12A74}"/>
                </a:ext>
              </a:extLst>
            </p:cNvPr>
            <p:cNvSpPr/>
            <p:nvPr/>
          </p:nvSpPr>
          <p:spPr>
            <a:xfrm>
              <a:off x="6654777" y="2638078"/>
              <a:ext cx="111714" cy="1117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CBE1F01-50EE-6765-980A-A3F9AD1EA3C4}"/>
              </a:ext>
            </a:extLst>
          </p:cNvPr>
          <p:cNvGrpSpPr/>
          <p:nvPr/>
        </p:nvGrpSpPr>
        <p:grpSpPr>
          <a:xfrm>
            <a:off x="5171948" y="2919571"/>
            <a:ext cx="2374856" cy="697313"/>
            <a:chOff x="5774581" y="2421963"/>
            <a:chExt cx="2306105" cy="51955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2B5647E-4AD2-3FFA-7126-B76D52630CED}"/>
                </a:ext>
              </a:extLst>
            </p:cNvPr>
            <p:cNvSpPr/>
            <p:nvPr/>
          </p:nvSpPr>
          <p:spPr>
            <a:xfrm>
              <a:off x="6708216" y="2421963"/>
              <a:ext cx="1372470" cy="51955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A195F74-9CF3-BE79-5306-52D4957DE4F1}"/>
                </a:ext>
              </a:extLst>
            </p:cNvPr>
            <p:cNvSpPr/>
            <p:nvPr/>
          </p:nvSpPr>
          <p:spPr>
            <a:xfrm>
              <a:off x="5774581" y="2509525"/>
              <a:ext cx="933635" cy="34443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21C9163-0DE3-7388-0BDC-96625AB694B2}"/>
                </a:ext>
              </a:extLst>
            </p:cNvPr>
            <p:cNvSpPr/>
            <p:nvPr/>
          </p:nvSpPr>
          <p:spPr>
            <a:xfrm>
              <a:off x="6654777" y="2638078"/>
              <a:ext cx="111714" cy="1117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D8A3F58-333A-7032-7726-32F39F4D0EF9}"/>
              </a:ext>
            </a:extLst>
          </p:cNvPr>
          <p:cNvCxnSpPr/>
          <p:nvPr/>
        </p:nvCxnSpPr>
        <p:spPr>
          <a:xfrm>
            <a:off x="3756901" y="3297633"/>
            <a:ext cx="10302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920687D-937A-CC59-466C-8A33299A9DE8}"/>
              </a:ext>
            </a:extLst>
          </p:cNvPr>
          <p:cNvSpPr txBox="1"/>
          <p:nvPr/>
        </p:nvSpPr>
        <p:spPr>
          <a:xfrm>
            <a:off x="1103914" y="3763052"/>
            <a:ext cx="31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Both Contour line is Preserving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164892E-FF70-345B-B45F-494F7ED0D050}"/>
                  </a:ext>
                </a:extLst>
              </p:cNvPr>
              <p:cNvSpPr txBox="1"/>
              <p:nvPr/>
            </p:nvSpPr>
            <p:spPr>
              <a:xfrm>
                <a:off x="711915" y="4551427"/>
                <a:ext cx="2926080" cy="38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164892E-FF70-345B-B45F-494F7ED0D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15" y="4551427"/>
                <a:ext cx="2926080" cy="386068"/>
              </a:xfrm>
              <a:prstGeom prst="rect">
                <a:avLst/>
              </a:prstGeom>
              <a:blipFill>
                <a:blip r:embed="rId6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8D1900E-B4FE-2EF9-D5F0-9BEB5BE6D004}"/>
                  </a:ext>
                </a:extLst>
              </p:cNvPr>
              <p:cNvSpPr txBox="1"/>
              <p:nvPr/>
            </p:nvSpPr>
            <p:spPr>
              <a:xfrm>
                <a:off x="678895" y="4898653"/>
                <a:ext cx="2926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8D1900E-B4FE-2EF9-D5F0-9BEB5BE6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95" y="4898653"/>
                <a:ext cx="292608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C42B9BD-6C8A-3DB6-CE4F-34702005A60D}"/>
                  </a:ext>
                </a:extLst>
              </p:cNvPr>
              <p:cNvSpPr txBox="1"/>
              <p:nvPr/>
            </p:nvSpPr>
            <p:spPr>
              <a:xfrm>
                <a:off x="625121" y="5373237"/>
                <a:ext cx="241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C42B9BD-6C8A-3DB6-CE4F-34702005A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1" y="5373237"/>
                <a:ext cx="2412060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2BD12984-7B6F-DA16-0F33-571C54B9FCDF}"/>
              </a:ext>
            </a:extLst>
          </p:cNvPr>
          <p:cNvSpPr txBox="1"/>
          <p:nvPr/>
        </p:nvSpPr>
        <p:spPr>
          <a:xfrm>
            <a:off x="1054656" y="4086790"/>
            <a:ext cx="2702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(both has corespondence)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413E3F9-BD71-588E-33C2-1164F99EE5A5}"/>
              </a:ext>
            </a:extLst>
          </p:cNvPr>
          <p:cNvSpPr/>
          <p:nvPr/>
        </p:nvSpPr>
        <p:spPr>
          <a:xfrm>
            <a:off x="2594156" y="6088158"/>
            <a:ext cx="841575" cy="25857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6CD14DA-5B0F-C60A-362F-5409BF236F56}"/>
              </a:ext>
            </a:extLst>
          </p:cNvPr>
          <p:cNvSpPr/>
          <p:nvPr/>
        </p:nvSpPr>
        <p:spPr>
          <a:xfrm>
            <a:off x="1123971" y="5951913"/>
            <a:ext cx="1253063" cy="46227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2104879-4F41-586E-8781-CDD780EC21B7}"/>
              </a:ext>
            </a:extLst>
          </p:cNvPr>
          <p:cNvSpPr/>
          <p:nvPr/>
        </p:nvSpPr>
        <p:spPr>
          <a:xfrm>
            <a:off x="2302067" y="6142479"/>
            <a:ext cx="112714" cy="1127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EC8AC86-9F4F-5F43-5959-7390CFE0561F}"/>
              </a:ext>
            </a:extLst>
          </p:cNvPr>
          <p:cNvSpPr/>
          <p:nvPr/>
        </p:nvSpPr>
        <p:spPr>
          <a:xfrm>
            <a:off x="3357561" y="6172336"/>
            <a:ext cx="103316" cy="1033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9D66B2-E3E7-435F-C42B-C6007E432868}"/>
              </a:ext>
            </a:extLst>
          </p:cNvPr>
          <p:cNvCxnSpPr>
            <a:cxnSpLocks/>
            <a:stCxn id="50" idx="0"/>
            <a:endCxn id="45" idx="0"/>
          </p:cNvCxnSpPr>
          <p:nvPr/>
        </p:nvCxnSpPr>
        <p:spPr>
          <a:xfrm>
            <a:off x="1750503" y="5951913"/>
            <a:ext cx="1264441" cy="1362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EECC166-6290-79B9-8E97-45C9B119D1E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1103914" y="6155871"/>
            <a:ext cx="1490242" cy="615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7846A57-0F44-2602-BB26-6AC1217CB719}"/>
              </a:ext>
            </a:extLst>
          </p:cNvPr>
          <p:cNvCxnSpPr>
            <a:cxnSpLocks/>
            <a:stCxn id="50" idx="4"/>
            <a:endCxn id="45" idx="4"/>
          </p:cNvCxnSpPr>
          <p:nvPr/>
        </p:nvCxnSpPr>
        <p:spPr>
          <a:xfrm flipV="1">
            <a:off x="1750503" y="6346734"/>
            <a:ext cx="1264441" cy="674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8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>
            <a:extLst>
              <a:ext uri="{FF2B5EF4-FFF2-40B4-BE49-F238E27FC236}">
                <a16:creationId xmlns:a16="http://schemas.microsoft.com/office/drawing/2014/main" id="{843DE267-C878-0125-2F11-0626D6F1AB62}"/>
              </a:ext>
            </a:extLst>
          </p:cNvPr>
          <p:cNvSpPr/>
          <p:nvPr/>
        </p:nvSpPr>
        <p:spPr>
          <a:xfrm>
            <a:off x="5692425" y="1865379"/>
            <a:ext cx="554664" cy="30626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0B3D64-79DD-77EA-8463-8837A117A651}"/>
                  </a:ext>
                </a:extLst>
              </p:cNvPr>
              <p:cNvSpPr txBox="1"/>
              <p:nvPr/>
            </p:nvSpPr>
            <p:spPr>
              <a:xfrm>
                <a:off x="9209191" y="141980"/>
                <a:ext cx="2487886" cy="527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p>
                    </m:sSup>
                  </m:oMath>
                </a14:m>
                <a:r>
                  <a:rPr lang="en-US" sz="1400"/>
                  <a:t>: the position of the parent saddle point</a:t>
                </a: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0B3D64-79DD-77EA-8463-8837A117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191" y="141980"/>
                <a:ext cx="2487886" cy="527004"/>
              </a:xfrm>
              <a:prstGeom prst="rect">
                <a:avLst/>
              </a:prstGeom>
              <a:blipFill>
                <a:blip r:embed="rId2"/>
                <a:stretch>
                  <a:fillRect l="-735" r="-1716" b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866A49-541C-6945-48AE-C82786738E5A}"/>
                  </a:ext>
                </a:extLst>
              </p:cNvPr>
              <p:cNvSpPr txBox="1"/>
              <p:nvPr/>
            </p:nvSpPr>
            <p:spPr>
              <a:xfrm>
                <a:off x="9209191" y="614766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/>
                  <a:t>: the persistence of lower edge</a:t>
                </a: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866A49-541C-6945-48AE-C82786738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191" y="614766"/>
                <a:ext cx="609600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6A0AEF-1EF9-8B48-F6E6-E410E8AA725E}"/>
                  </a:ext>
                </a:extLst>
              </p:cNvPr>
              <p:cNvSpPr txBox="1"/>
              <p:nvPr/>
            </p:nvSpPr>
            <p:spPr>
              <a:xfrm>
                <a:off x="9209191" y="922543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 sz="1400"/>
                  <a:t>: the height  of lower node</a:t>
                </a: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6A0AEF-1EF9-8B48-F6E6-E410E8AA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191" y="922543"/>
                <a:ext cx="6096000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D362C9-B2DE-D82D-0E2B-4AECAE400CAC}"/>
                  </a:ext>
                </a:extLst>
              </p:cNvPr>
              <p:cNvSpPr txBox="1"/>
              <p:nvPr/>
            </p:nvSpPr>
            <p:spPr>
              <a:xfrm>
                <a:off x="5606703" y="0"/>
                <a:ext cx="3502423" cy="1395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Saddle node: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/>
                  <a:t>Constraint type: equality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/>
                  <a:t>Constraint parameters: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/>
                  <a:t>Saddle position: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140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/>
                  <a:t>Contourt line positions:</a:t>
                </a:r>
                <a:r>
                  <a:rPr lang="en-US" sz="1400" b="1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140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/>
                  <a:t>Height (scalar): h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D362C9-B2DE-D82D-0E2B-4AECAE400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03" y="0"/>
                <a:ext cx="3502423" cy="1395190"/>
              </a:xfrm>
              <a:prstGeom prst="rect">
                <a:avLst/>
              </a:prstGeom>
              <a:blipFill>
                <a:blip r:embed="rId5"/>
                <a:stretch>
                  <a:fillRect l="-523" t="-873" b="-3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D1E17FB-40A1-33DF-D4DC-7CBC2B01E0C2}"/>
              </a:ext>
            </a:extLst>
          </p:cNvPr>
          <p:cNvSpPr txBox="1"/>
          <p:nvPr/>
        </p:nvSpPr>
        <p:spPr>
          <a:xfrm>
            <a:off x="378072" y="171094"/>
            <a:ext cx="237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Saddle node: emerging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920687D-937A-CC59-466C-8A33299A9DE8}"/>
              </a:ext>
            </a:extLst>
          </p:cNvPr>
          <p:cNvSpPr txBox="1">
            <a:spLocks/>
          </p:cNvSpPr>
          <p:nvPr/>
        </p:nvSpPr>
        <p:spPr>
          <a:xfrm>
            <a:off x="1026503" y="2155077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Both Contour lines are emerging: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D12984-7B6F-DA16-0F33-571C54B9FCDF}"/>
              </a:ext>
            </a:extLst>
          </p:cNvPr>
          <p:cNvSpPr txBox="1">
            <a:spLocks/>
          </p:cNvSpPr>
          <p:nvPr/>
        </p:nvSpPr>
        <p:spPr>
          <a:xfrm>
            <a:off x="1429828" y="2640245"/>
            <a:ext cx="33324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(happens when both of the embraced upnodes in the final state have no correspondences;</a:t>
            </a:r>
          </a:p>
          <a:p>
            <a:r>
              <a:rPr lang="en-US"/>
              <a:t>grows out from an extreme node)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1BD0DB-81ED-51EA-8066-5655C50BD1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0104" y="3929456"/>
                <a:ext cx="2926080" cy="696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𝑠𝑎𝑑𝑑𝑙𝑒</m:t>
                        </m:r>
                      </m:sup>
                    </m:sSubSup>
                  </m:oMath>
                </a14:m>
                <a:r>
                  <a:rPr lang="en-US"/>
                  <a:t> 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1BD0DB-81ED-51EA-8066-5655C50B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04" y="3929456"/>
                <a:ext cx="2926080" cy="696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25200A74-033E-8191-61C0-C8B23209E37B}"/>
              </a:ext>
            </a:extLst>
          </p:cNvPr>
          <p:cNvGrpSpPr>
            <a:grpSpLocks/>
          </p:cNvGrpSpPr>
          <p:nvPr/>
        </p:nvGrpSpPr>
        <p:grpSpPr>
          <a:xfrm flipH="1">
            <a:off x="711504" y="4739262"/>
            <a:ext cx="2515488" cy="462274"/>
            <a:chOff x="4362448" y="6128827"/>
            <a:chExt cx="3054991" cy="46227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926CA55-9B31-D7BF-C96A-064332A11383}"/>
                </a:ext>
              </a:extLst>
            </p:cNvPr>
            <p:cNvSpPr>
              <a:spLocks/>
            </p:cNvSpPr>
            <p:nvPr/>
          </p:nvSpPr>
          <p:spPr>
            <a:xfrm>
              <a:off x="5852693" y="6265072"/>
              <a:ext cx="841576" cy="2585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AE2891F-6B42-BCD9-A2D8-ECE121382322}"/>
                </a:ext>
              </a:extLst>
            </p:cNvPr>
            <p:cNvSpPr>
              <a:spLocks/>
            </p:cNvSpPr>
            <p:nvPr/>
          </p:nvSpPr>
          <p:spPr>
            <a:xfrm>
              <a:off x="4382505" y="6128827"/>
              <a:ext cx="1253065" cy="46227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BE652AD-BD91-A459-13D3-3DB7FA03BBA4}"/>
                </a:ext>
              </a:extLst>
            </p:cNvPr>
            <p:cNvSpPr>
              <a:spLocks/>
            </p:cNvSpPr>
            <p:nvPr/>
          </p:nvSpPr>
          <p:spPr>
            <a:xfrm>
              <a:off x="5560603" y="6319393"/>
              <a:ext cx="112714" cy="1127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DB94831-0D0C-1405-5585-4FFD5A0B797F}"/>
                </a:ext>
              </a:extLst>
            </p:cNvPr>
            <p:cNvSpPr>
              <a:spLocks/>
            </p:cNvSpPr>
            <p:nvPr/>
          </p:nvSpPr>
          <p:spPr>
            <a:xfrm>
              <a:off x="6616098" y="6349250"/>
              <a:ext cx="103316" cy="10331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B6D2A54-C3B1-677B-A5BE-78D7BF7AB2F8}"/>
                </a:ext>
              </a:extLst>
            </p:cNvPr>
            <p:cNvCxnSpPr>
              <a:cxnSpLocks/>
              <a:stCxn id="7" idx="0"/>
              <a:endCxn id="6" idx="0"/>
            </p:cNvCxnSpPr>
            <p:nvPr/>
          </p:nvCxnSpPr>
          <p:spPr>
            <a:xfrm>
              <a:off x="5009038" y="6128827"/>
              <a:ext cx="1264443" cy="13624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8A93898-A094-8E48-6DE7-E23E2DE9FDA1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4362448" y="6332785"/>
              <a:ext cx="1490244" cy="6157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7B6FC95-E926-215D-A2CE-EDB5CD6D4BE3}"/>
                </a:ext>
              </a:extLst>
            </p:cNvPr>
            <p:cNvCxnSpPr>
              <a:cxnSpLocks/>
              <a:stCxn id="7" idx="4"/>
              <a:endCxn id="6" idx="4"/>
            </p:cNvCxnSpPr>
            <p:nvPr/>
          </p:nvCxnSpPr>
          <p:spPr>
            <a:xfrm flipV="1">
              <a:off x="5009038" y="6523647"/>
              <a:ext cx="1264443" cy="6745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A008BA2-6508-2C9D-FDB1-A96C12F99508}"/>
                </a:ext>
              </a:extLst>
            </p:cNvPr>
            <p:cNvSpPr>
              <a:spLocks/>
            </p:cNvSpPr>
            <p:nvPr/>
          </p:nvSpPr>
          <p:spPr>
            <a:xfrm>
              <a:off x="7314123" y="6366458"/>
              <a:ext cx="103316" cy="10331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74B0475-73C5-34D1-2D39-2979060EC0B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6230666" y="6272190"/>
              <a:ext cx="1098585" cy="10939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3767492-77F2-0847-4DA5-36E784FBDC77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6719415" y="6405794"/>
              <a:ext cx="594708" cy="1232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E889E05-1C0F-51CC-DEC9-F192BCD4515D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V="1">
              <a:off x="6215478" y="6454644"/>
              <a:ext cx="1113776" cy="6284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B7162D1-B4EB-7F77-411E-051D73987C91}"/>
                </a:ext>
              </a:extLst>
            </p:cNvPr>
            <p:cNvSpPr>
              <a:spLocks/>
            </p:cNvSpPr>
            <p:nvPr/>
          </p:nvSpPr>
          <p:spPr>
            <a:xfrm>
              <a:off x="4989972" y="6196948"/>
              <a:ext cx="112714" cy="1127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55EC1DF-BB7B-AE11-1D92-C430C45F0595}"/>
                </a:ext>
              </a:extLst>
            </p:cNvPr>
            <p:cNvSpPr>
              <a:spLocks/>
            </p:cNvSpPr>
            <p:nvPr/>
          </p:nvSpPr>
          <p:spPr>
            <a:xfrm>
              <a:off x="6112032" y="6319405"/>
              <a:ext cx="112714" cy="1127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321ADE6-C7CF-C3C6-9C3A-CDE68F70BB32}"/>
              </a:ext>
            </a:extLst>
          </p:cNvPr>
          <p:cNvSpPr txBox="1">
            <a:spLocks/>
          </p:cNvSpPr>
          <p:nvPr/>
        </p:nvSpPr>
        <p:spPr>
          <a:xfrm>
            <a:off x="732172" y="5364069"/>
            <a:ext cx="260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Grow out from the saddle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7DD7E1F-037B-D4EF-1830-F5A05F5DBCC7}"/>
              </a:ext>
            </a:extLst>
          </p:cNvPr>
          <p:cNvSpPr txBox="1"/>
          <p:nvPr/>
        </p:nvSpPr>
        <p:spPr>
          <a:xfrm>
            <a:off x="5563246" y="2414550"/>
            <a:ext cx="31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One Contour line is emerging: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F83C66B-0902-2662-7FD7-FCDE890E882B}"/>
                  </a:ext>
                </a:extLst>
              </p:cNvPr>
              <p:cNvSpPr txBox="1"/>
              <p:nvPr/>
            </p:nvSpPr>
            <p:spPr>
              <a:xfrm>
                <a:off x="5562485" y="2723276"/>
                <a:ext cx="6233689" cy="4272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happens when one of the embraced upnodes in the initial state has correspondence;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In this case there is one contour line along with the saddle that does not have the correspondences </a:t>
                </a:r>
              </a:p>
              <a:p>
                <a:endParaRPr lang="en-US"/>
              </a:p>
              <a:p>
                <a:r>
                  <a:rPr lang="en-US"/>
                  <a:t>Solution:</a:t>
                </a:r>
                <a:br>
                  <a:rPr lang="en-US"/>
                </a:br>
                <a:r>
                  <a:rPr lang="en-US"/>
                  <a:t>We know the hight of the saddle at the initial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𝑠𝑎𝑑𝑑𝑙𝑒</m:t>
                        </m:r>
                      </m:sup>
                    </m:sSubSup>
                  </m:oMath>
                </a14:m>
                <a:r>
                  <a:rPr lang="en-US"/>
                  <a:t>;</a:t>
                </a:r>
              </a:p>
              <a:p>
                <a:r>
                  <a:rPr lang="en-US"/>
                  <a:t>We can find the level set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𝑠𝑎𝑑𝑑𝑙𝑒</m:t>
                        </m:r>
                      </m:sup>
                    </m:sSubSup>
                  </m:oMath>
                </a14:m>
                <a:r>
                  <a:rPr lang="en-US"/>
                  <a:t> which includes the up node, and using it as the initial shape of the of the contourline with corespondence;</a:t>
                </a:r>
              </a:p>
              <a:p>
                <a:r>
                  <a:rPr lang="en-US"/>
                  <a:t>We then need to register the initial shape and the final shape, the registration will tell us the position of the saddle as well;</a:t>
                </a:r>
              </a:p>
              <a:p>
                <a:r>
                  <a:rPr lang="en-US"/>
                  <a:t>Now we have enough information to treat the preserving contourline and the emerging contourline;</a:t>
                </a:r>
              </a:p>
              <a:p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F83C66B-0902-2662-7FD7-FCDE890E8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485" y="2723276"/>
                <a:ext cx="6233689" cy="4272708"/>
              </a:xfrm>
              <a:prstGeom prst="rect">
                <a:avLst/>
              </a:prstGeom>
              <a:blipFill>
                <a:blip r:embed="rId7"/>
                <a:stretch>
                  <a:fillRect l="-782" t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组合 93">
            <a:extLst>
              <a:ext uri="{FF2B5EF4-FFF2-40B4-BE49-F238E27FC236}">
                <a16:creationId xmlns:a16="http://schemas.microsoft.com/office/drawing/2014/main" id="{9D654DB0-EDD1-C14D-8BDC-377DDB7968C3}"/>
              </a:ext>
            </a:extLst>
          </p:cNvPr>
          <p:cNvGrpSpPr>
            <a:grpSpLocks/>
          </p:cNvGrpSpPr>
          <p:nvPr/>
        </p:nvGrpSpPr>
        <p:grpSpPr>
          <a:xfrm>
            <a:off x="999701" y="1106815"/>
            <a:ext cx="3074685" cy="697313"/>
            <a:chOff x="1510179" y="1236821"/>
            <a:chExt cx="3074685" cy="697313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FC487CD8-2586-F7A1-509F-AFA11A4C29C8}"/>
                </a:ext>
              </a:extLst>
            </p:cNvPr>
            <p:cNvSpPr>
              <a:spLocks/>
            </p:cNvSpPr>
            <p:nvPr/>
          </p:nvSpPr>
          <p:spPr>
            <a:xfrm>
              <a:off x="1510179" y="1585477"/>
              <a:ext cx="83431" cy="14993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504A3DAF-FC2B-1F90-5E67-B8A6E78D22C7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41251" y="1236821"/>
              <a:ext cx="1943613" cy="697313"/>
              <a:chOff x="5774581" y="2421963"/>
              <a:chExt cx="2306105" cy="519556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F50B7CB2-6289-15E3-7CF9-CE8040143A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08216" y="2421963"/>
                <a:ext cx="1372470" cy="519556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6B96C624-DB1E-96D2-B412-1F556EC377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74581" y="2509525"/>
                <a:ext cx="933635" cy="344433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C755E099-87F4-6FAF-2B0A-9006732714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54777" y="2638078"/>
                <a:ext cx="111714" cy="1117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766CBA74-F341-8F21-56C9-21CD7E2CF5D6}"/>
                </a:ext>
              </a:extLst>
            </p:cNvPr>
            <p:cNvCxnSpPr>
              <a:cxnSpLocks/>
            </p:cNvCxnSpPr>
            <p:nvPr/>
          </p:nvCxnSpPr>
          <p:spPr>
            <a:xfrm>
              <a:off x="2147619" y="1592744"/>
              <a:ext cx="3273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0572506-B1BC-4027-C3D5-0C3578DAD987}"/>
              </a:ext>
            </a:extLst>
          </p:cNvPr>
          <p:cNvGrpSpPr/>
          <p:nvPr/>
        </p:nvGrpSpPr>
        <p:grpSpPr>
          <a:xfrm>
            <a:off x="5630478" y="1662586"/>
            <a:ext cx="3201553" cy="697313"/>
            <a:chOff x="4282030" y="2421963"/>
            <a:chExt cx="3798656" cy="519556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E4E1709-1A17-EDE6-AD43-DCDD3CA5E737}"/>
                </a:ext>
              </a:extLst>
            </p:cNvPr>
            <p:cNvSpPr/>
            <p:nvPr/>
          </p:nvSpPr>
          <p:spPr>
            <a:xfrm>
              <a:off x="6708216" y="2421963"/>
              <a:ext cx="1372470" cy="51955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12EFD13C-5F01-6C13-683E-EC783175C9D8}"/>
                </a:ext>
              </a:extLst>
            </p:cNvPr>
            <p:cNvSpPr/>
            <p:nvPr/>
          </p:nvSpPr>
          <p:spPr>
            <a:xfrm>
              <a:off x="5774581" y="2509525"/>
              <a:ext cx="933635" cy="34443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E016D08E-8CA3-EC32-D30A-BB244FC1D916}"/>
                </a:ext>
              </a:extLst>
            </p:cNvPr>
            <p:cNvSpPr/>
            <p:nvPr/>
          </p:nvSpPr>
          <p:spPr>
            <a:xfrm>
              <a:off x="6654777" y="2638078"/>
              <a:ext cx="111714" cy="1117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47274680-CCAE-E64F-64D9-9548C443A4DA}"/>
                </a:ext>
              </a:extLst>
            </p:cNvPr>
            <p:cNvSpPr/>
            <p:nvPr/>
          </p:nvSpPr>
          <p:spPr>
            <a:xfrm>
              <a:off x="4282030" y="2628068"/>
              <a:ext cx="111714" cy="1117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8E4E6A0-8CA5-559D-1682-A0C2510D57E1}"/>
              </a:ext>
            </a:extLst>
          </p:cNvPr>
          <p:cNvCxnSpPr>
            <a:cxnSpLocks/>
          </p:cNvCxnSpPr>
          <p:nvPr/>
        </p:nvCxnSpPr>
        <p:spPr>
          <a:xfrm>
            <a:off x="6394786" y="2018509"/>
            <a:ext cx="3273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D4A450E3-CEAF-E2CF-E153-E70085538A9B}"/>
              </a:ext>
            </a:extLst>
          </p:cNvPr>
          <p:cNvSpPr/>
          <p:nvPr/>
        </p:nvSpPr>
        <p:spPr>
          <a:xfrm>
            <a:off x="5906465" y="1955385"/>
            <a:ext cx="111714" cy="1117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658BCF4C-FF9B-6D05-F24A-D539031EBEC7}"/>
              </a:ext>
            </a:extLst>
          </p:cNvPr>
          <p:cNvSpPr/>
          <p:nvPr/>
        </p:nvSpPr>
        <p:spPr>
          <a:xfrm>
            <a:off x="8204912" y="1968487"/>
            <a:ext cx="111714" cy="1117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>
            <a:extLst>
              <a:ext uri="{FF2B5EF4-FFF2-40B4-BE49-F238E27FC236}">
                <a16:creationId xmlns:a16="http://schemas.microsoft.com/office/drawing/2014/main" id="{843DE267-C878-0125-2F11-0626D6F1AB62}"/>
              </a:ext>
            </a:extLst>
          </p:cNvPr>
          <p:cNvSpPr/>
          <p:nvPr/>
        </p:nvSpPr>
        <p:spPr>
          <a:xfrm>
            <a:off x="8721483" y="1906099"/>
            <a:ext cx="554664" cy="30626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0B3D64-79DD-77EA-8463-8837A117A651}"/>
                  </a:ext>
                </a:extLst>
              </p:cNvPr>
              <p:cNvSpPr txBox="1"/>
              <p:nvPr/>
            </p:nvSpPr>
            <p:spPr>
              <a:xfrm>
                <a:off x="9209191" y="141980"/>
                <a:ext cx="2487886" cy="527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p>
                    </m:sSup>
                  </m:oMath>
                </a14:m>
                <a:r>
                  <a:rPr lang="en-US" sz="1400"/>
                  <a:t>: the position of the parent saddle point</a:t>
                </a: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0B3D64-79DD-77EA-8463-8837A117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191" y="141980"/>
                <a:ext cx="2487886" cy="527004"/>
              </a:xfrm>
              <a:prstGeom prst="rect">
                <a:avLst/>
              </a:prstGeom>
              <a:blipFill>
                <a:blip r:embed="rId2"/>
                <a:stretch>
                  <a:fillRect l="-735" r="-1716" b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866A49-541C-6945-48AE-C82786738E5A}"/>
                  </a:ext>
                </a:extLst>
              </p:cNvPr>
              <p:cNvSpPr txBox="1"/>
              <p:nvPr/>
            </p:nvSpPr>
            <p:spPr>
              <a:xfrm>
                <a:off x="9209191" y="614766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/>
                  <a:t>: the persistence of lower edge</a:t>
                </a: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866A49-541C-6945-48AE-C82786738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191" y="614766"/>
                <a:ext cx="609600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6A0AEF-1EF9-8B48-F6E6-E410E8AA725E}"/>
                  </a:ext>
                </a:extLst>
              </p:cNvPr>
              <p:cNvSpPr txBox="1"/>
              <p:nvPr/>
            </p:nvSpPr>
            <p:spPr>
              <a:xfrm>
                <a:off x="9209191" y="922543"/>
                <a:ext cx="6096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 sz="1400"/>
                  <a:t>: the height  of lower node</a:t>
                </a: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6A0AEF-1EF9-8B48-F6E6-E410E8AA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191" y="922543"/>
                <a:ext cx="6096000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D362C9-B2DE-D82D-0E2B-4AECAE400CAC}"/>
                  </a:ext>
                </a:extLst>
              </p:cNvPr>
              <p:cNvSpPr txBox="1"/>
              <p:nvPr/>
            </p:nvSpPr>
            <p:spPr>
              <a:xfrm>
                <a:off x="5606703" y="0"/>
                <a:ext cx="3502423" cy="1395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Saddle node: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/>
                  <a:t>Constraint type: equality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/>
                  <a:t>Constraint parameters: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/>
                  <a:t>Saddle position: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140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/>
                  <a:t>Contourt line positions:</a:t>
                </a:r>
                <a:r>
                  <a:rPr lang="en-US" sz="1400" b="1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140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/>
                  <a:t>Height (scalar): h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D362C9-B2DE-D82D-0E2B-4AECAE400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03" y="0"/>
                <a:ext cx="3502423" cy="1395190"/>
              </a:xfrm>
              <a:prstGeom prst="rect">
                <a:avLst/>
              </a:prstGeom>
              <a:blipFill>
                <a:blip r:embed="rId5"/>
                <a:stretch>
                  <a:fillRect l="-523" t="-873" b="-3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D1E17FB-40A1-33DF-D4DC-7CBC2B01E0C2}"/>
              </a:ext>
            </a:extLst>
          </p:cNvPr>
          <p:cNvSpPr txBox="1"/>
          <p:nvPr/>
        </p:nvSpPr>
        <p:spPr>
          <a:xfrm>
            <a:off x="378072" y="171094"/>
            <a:ext cx="238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Saddle node: vanishing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920687D-937A-CC59-466C-8A33299A9DE8}"/>
              </a:ext>
            </a:extLst>
          </p:cNvPr>
          <p:cNvSpPr txBox="1">
            <a:spLocks/>
          </p:cNvSpPr>
          <p:nvPr/>
        </p:nvSpPr>
        <p:spPr>
          <a:xfrm>
            <a:off x="1026503" y="2155077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Both Contour lines are emerging: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D12984-7B6F-DA16-0F33-571C54B9FCDF}"/>
              </a:ext>
            </a:extLst>
          </p:cNvPr>
          <p:cNvSpPr txBox="1">
            <a:spLocks/>
          </p:cNvSpPr>
          <p:nvPr/>
        </p:nvSpPr>
        <p:spPr>
          <a:xfrm>
            <a:off x="1429828" y="2640245"/>
            <a:ext cx="33324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(happens when both of the embraced upnodes in the initial state have no correspondences)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1BD0DB-81ED-51EA-8066-5655C50BD1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2767" y="3882279"/>
                <a:ext cx="2926080" cy="696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𝑠𝑎𝑑𝑑𝑙𝑒</m:t>
                        </m:r>
                      </m:sup>
                    </m:sSubSup>
                  </m:oMath>
                </a14:m>
                <a:r>
                  <a:rPr lang="en-US"/>
                  <a:t>  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1BD0DB-81ED-51EA-8066-5655C50B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67" y="3882279"/>
                <a:ext cx="2926080" cy="696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7321ADE6-C7CF-C3C6-9C3A-CDE68F70BB32}"/>
              </a:ext>
            </a:extLst>
          </p:cNvPr>
          <p:cNvSpPr txBox="1">
            <a:spLocks/>
          </p:cNvSpPr>
          <p:nvPr/>
        </p:nvSpPr>
        <p:spPr>
          <a:xfrm>
            <a:off x="1440635" y="5641262"/>
            <a:ext cx="260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Grow out from the saddle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7DD7E1F-037B-D4EF-1830-F5A05F5DBCC7}"/>
              </a:ext>
            </a:extLst>
          </p:cNvPr>
          <p:cNvSpPr txBox="1"/>
          <p:nvPr/>
        </p:nvSpPr>
        <p:spPr>
          <a:xfrm>
            <a:off x="5563246" y="2414550"/>
            <a:ext cx="31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One Contour line is emerging: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F83C66B-0902-2662-7FD7-FCDE890E882B}"/>
                  </a:ext>
                </a:extLst>
              </p:cNvPr>
              <p:cNvSpPr txBox="1"/>
              <p:nvPr/>
            </p:nvSpPr>
            <p:spPr>
              <a:xfrm>
                <a:off x="5562485" y="2723276"/>
                <a:ext cx="6233689" cy="4272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happens when one of the embraced upnodes in the initial state has correspondence;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In this case there is one contour line along with the saddle that does not have the correspondences </a:t>
                </a:r>
              </a:p>
              <a:p>
                <a:endParaRPr lang="en-US"/>
              </a:p>
              <a:p>
                <a:r>
                  <a:rPr lang="en-US"/>
                  <a:t>Solution:</a:t>
                </a:r>
                <a:br>
                  <a:rPr lang="en-US"/>
                </a:br>
                <a:r>
                  <a:rPr lang="en-US"/>
                  <a:t>We know the hight of the saddle at the initial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𝑠𝑎𝑑𝑑𝑙𝑒</m:t>
                        </m:r>
                      </m:sup>
                    </m:sSubSup>
                  </m:oMath>
                </a14:m>
                <a:r>
                  <a:rPr lang="en-US"/>
                  <a:t>;</a:t>
                </a:r>
              </a:p>
              <a:p>
                <a:r>
                  <a:rPr lang="en-US"/>
                  <a:t>We can find the level set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𝑠𝑎𝑑𝑑𝑙𝑒</m:t>
                        </m:r>
                      </m:sup>
                    </m:sSubSup>
                  </m:oMath>
                </a14:m>
                <a:r>
                  <a:rPr lang="en-US"/>
                  <a:t> which includes the up node, and using it as the initial shape of the of the contourline with corespondence;</a:t>
                </a:r>
              </a:p>
              <a:p>
                <a:r>
                  <a:rPr lang="en-US"/>
                  <a:t>We then need to register the initial shape and the final shape, the registration will tell us the position of the saddle as well;</a:t>
                </a:r>
              </a:p>
              <a:p>
                <a:r>
                  <a:rPr lang="en-US"/>
                  <a:t>Now we have enough information to treat the preserving contourline and the emerging contourline;</a:t>
                </a:r>
              </a:p>
              <a:p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F83C66B-0902-2662-7FD7-FCDE890E8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485" y="2723276"/>
                <a:ext cx="6233689" cy="4272708"/>
              </a:xfrm>
              <a:prstGeom prst="rect">
                <a:avLst/>
              </a:prstGeom>
              <a:blipFill>
                <a:blip r:embed="rId7"/>
                <a:stretch>
                  <a:fillRect l="-782" t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组合 93">
            <a:extLst>
              <a:ext uri="{FF2B5EF4-FFF2-40B4-BE49-F238E27FC236}">
                <a16:creationId xmlns:a16="http://schemas.microsoft.com/office/drawing/2014/main" id="{9D654DB0-EDD1-C14D-8BDC-377DDB7968C3}"/>
              </a:ext>
            </a:extLst>
          </p:cNvPr>
          <p:cNvGrpSpPr>
            <a:grpSpLocks/>
          </p:cNvGrpSpPr>
          <p:nvPr/>
        </p:nvGrpSpPr>
        <p:grpSpPr>
          <a:xfrm>
            <a:off x="1124980" y="1413455"/>
            <a:ext cx="2727448" cy="462275"/>
            <a:chOff x="749796" y="1360064"/>
            <a:chExt cx="2727448" cy="462275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364611C-66B1-143E-9369-EF98B02E83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749796" y="1360064"/>
              <a:ext cx="1250124" cy="462275"/>
              <a:chOff x="5774581" y="2509525"/>
              <a:chExt cx="1673911" cy="344433"/>
            </a:xfrm>
          </p:grpSpPr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F288AB0F-DBDC-7CF9-0BE1-9E38A288D0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05800" y="2568794"/>
                <a:ext cx="742692" cy="228194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81DD4FEB-7A06-EB0D-78A5-254FE7B268E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74581" y="2509525"/>
                <a:ext cx="933635" cy="344433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C487CD8-2586-F7A1-509F-AFA11A4C29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54777" y="2638078"/>
                <a:ext cx="111714" cy="1117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755E099-87F4-6FAF-2B0A-90067327141F}"/>
                </a:ext>
              </a:extLst>
            </p:cNvPr>
            <p:cNvSpPr>
              <a:spLocks/>
            </p:cNvSpPr>
            <p:nvPr/>
          </p:nvSpPr>
          <p:spPr>
            <a:xfrm>
              <a:off x="3383090" y="1526876"/>
              <a:ext cx="94154" cy="14993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766CBA74-F341-8F21-56C9-21CD7E2CF5D6}"/>
                </a:ext>
              </a:extLst>
            </p:cNvPr>
            <p:cNvCxnSpPr>
              <a:cxnSpLocks/>
            </p:cNvCxnSpPr>
            <p:nvPr/>
          </p:nvCxnSpPr>
          <p:spPr>
            <a:xfrm>
              <a:off x="2147619" y="1592744"/>
              <a:ext cx="3273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0572506-B1BC-4027-C3D5-0C3578DAD987}"/>
              </a:ext>
            </a:extLst>
          </p:cNvPr>
          <p:cNvGrpSpPr/>
          <p:nvPr/>
        </p:nvGrpSpPr>
        <p:grpSpPr>
          <a:xfrm>
            <a:off x="5935049" y="1669852"/>
            <a:ext cx="1943613" cy="697313"/>
            <a:chOff x="5774581" y="2421963"/>
            <a:chExt cx="2306105" cy="519556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E4E1709-1A17-EDE6-AD43-DCDD3CA5E737}"/>
                </a:ext>
              </a:extLst>
            </p:cNvPr>
            <p:cNvSpPr/>
            <p:nvPr/>
          </p:nvSpPr>
          <p:spPr>
            <a:xfrm>
              <a:off x="6708216" y="2421963"/>
              <a:ext cx="1372470" cy="51955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12EFD13C-5F01-6C13-683E-EC783175C9D8}"/>
                </a:ext>
              </a:extLst>
            </p:cNvPr>
            <p:cNvSpPr/>
            <p:nvPr/>
          </p:nvSpPr>
          <p:spPr>
            <a:xfrm>
              <a:off x="5774581" y="2509525"/>
              <a:ext cx="933635" cy="34443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E016D08E-8CA3-EC32-D30A-BB244FC1D916}"/>
                </a:ext>
              </a:extLst>
            </p:cNvPr>
            <p:cNvSpPr/>
            <p:nvPr/>
          </p:nvSpPr>
          <p:spPr>
            <a:xfrm>
              <a:off x="6654777" y="2638078"/>
              <a:ext cx="111714" cy="1117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8E4E6A0-8CA5-559D-1682-A0C2510D57E1}"/>
              </a:ext>
            </a:extLst>
          </p:cNvPr>
          <p:cNvCxnSpPr>
            <a:cxnSpLocks/>
          </p:cNvCxnSpPr>
          <p:nvPr/>
        </p:nvCxnSpPr>
        <p:spPr>
          <a:xfrm>
            <a:off x="8106355" y="2053826"/>
            <a:ext cx="3273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D4A450E3-CEAF-E2CF-E153-E70085538A9B}"/>
              </a:ext>
            </a:extLst>
          </p:cNvPr>
          <p:cNvSpPr/>
          <p:nvPr/>
        </p:nvSpPr>
        <p:spPr>
          <a:xfrm>
            <a:off x="8935523" y="1996105"/>
            <a:ext cx="111714" cy="1117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658BCF4C-FF9B-6D05-F24A-D539031EBEC7}"/>
              </a:ext>
            </a:extLst>
          </p:cNvPr>
          <p:cNvSpPr/>
          <p:nvPr/>
        </p:nvSpPr>
        <p:spPr>
          <a:xfrm>
            <a:off x="7251543" y="1975753"/>
            <a:ext cx="111714" cy="1117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30D40BE-02F6-EB76-D70B-A39F35BED43F}"/>
              </a:ext>
            </a:extLst>
          </p:cNvPr>
          <p:cNvGrpSpPr/>
          <p:nvPr/>
        </p:nvGrpSpPr>
        <p:grpSpPr>
          <a:xfrm>
            <a:off x="1473612" y="4982271"/>
            <a:ext cx="2625937" cy="462274"/>
            <a:chOff x="4362440" y="6128840"/>
            <a:chExt cx="3054986" cy="46227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552CDB-0DBC-DE82-DF63-65802E1A011B}"/>
                </a:ext>
              </a:extLst>
            </p:cNvPr>
            <p:cNvSpPr/>
            <p:nvPr/>
          </p:nvSpPr>
          <p:spPr>
            <a:xfrm>
              <a:off x="5852682" y="6265085"/>
              <a:ext cx="841575" cy="25857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7AAD07F-6EEC-B0D4-AF2A-C75BE3717979}"/>
                </a:ext>
              </a:extLst>
            </p:cNvPr>
            <p:cNvSpPr/>
            <p:nvPr/>
          </p:nvSpPr>
          <p:spPr>
            <a:xfrm>
              <a:off x="4382497" y="6128840"/>
              <a:ext cx="1253063" cy="4622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CB6D819-853C-E581-EF63-27EBEC8AE162}"/>
                </a:ext>
              </a:extLst>
            </p:cNvPr>
            <p:cNvSpPr/>
            <p:nvPr/>
          </p:nvSpPr>
          <p:spPr>
            <a:xfrm>
              <a:off x="5560593" y="6319406"/>
              <a:ext cx="112714" cy="1127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2C94344-5DF4-463A-A562-42565298DA6F}"/>
                </a:ext>
              </a:extLst>
            </p:cNvPr>
            <p:cNvSpPr/>
            <p:nvPr/>
          </p:nvSpPr>
          <p:spPr>
            <a:xfrm>
              <a:off x="6616087" y="6349263"/>
              <a:ext cx="103316" cy="10331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A21FF07-4EB3-76FC-4F27-64E19289FEA3}"/>
                </a:ext>
              </a:extLst>
            </p:cNvPr>
            <p:cNvCxnSpPr>
              <a:cxnSpLocks/>
              <a:stCxn id="18" idx="0"/>
              <a:endCxn id="17" idx="0"/>
            </p:cNvCxnSpPr>
            <p:nvPr/>
          </p:nvCxnSpPr>
          <p:spPr>
            <a:xfrm>
              <a:off x="5009029" y="6128840"/>
              <a:ext cx="1264441" cy="13624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FC5C3E6-C736-7247-4B91-F6BD6DBEF940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4362440" y="6332798"/>
              <a:ext cx="1490242" cy="6157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942CE97-4D64-2148-A442-8C1120D907B8}"/>
                </a:ext>
              </a:extLst>
            </p:cNvPr>
            <p:cNvCxnSpPr>
              <a:cxnSpLocks/>
              <a:stCxn id="18" idx="4"/>
              <a:endCxn id="17" idx="4"/>
            </p:cNvCxnSpPr>
            <p:nvPr/>
          </p:nvCxnSpPr>
          <p:spPr>
            <a:xfrm flipV="1">
              <a:off x="5009029" y="6523661"/>
              <a:ext cx="1264441" cy="6745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B1933D8-A1EE-1162-F14F-CD13F78FAD7D}"/>
                </a:ext>
              </a:extLst>
            </p:cNvPr>
            <p:cNvSpPr/>
            <p:nvPr/>
          </p:nvSpPr>
          <p:spPr>
            <a:xfrm>
              <a:off x="7314110" y="6366472"/>
              <a:ext cx="103316" cy="10331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09765CA-D257-CA37-FF59-5C91C2546D7E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6230656" y="6272203"/>
              <a:ext cx="1098583" cy="10939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67FF23C6-A389-5E09-33D9-60CCC0E89FC1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6719403" y="6405808"/>
              <a:ext cx="594707" cy="1232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33A4C06-208F-B3CC-FDE2-5795C022DBC7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V="1">
              <a:off x="6215466" y="6454658"/>
              <a:ext cx="1113774" cy="6284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475446B-C06F-735A-550E-81295A5B9246}"/>
                </a:ext>
              </a:extLst>
            </p:cNvPr>
            <p:cNvSpPr/>
            <p:nvPr/>
          </p:nvSpPr>
          <p:spPr>
            <a:xfrm>
              <a:off x="4989963" y="6196961"/>
              <a:ext cx="112714" cy="1127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97743B6-2FA0-FBD2-12D8-CB90080F9D97}"/>
                </a:ext>
              </a:extLst>
            </p:cNvPr>
            <p:cNvSpPr/>
            <p:nvPr/>
          </p:nvSpPr>
          <p:spPr>
            <a:xfrm>
              <a:off x="6112032" y="6319405"/>
              <a:ext cx="112714" cy="1127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043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CDDE5C-AC61-C646-0506-30DC2595003F}"/>
              </a:ext>
            </a:extLst>
          </p:cNvPr>
          <p:cNvSpPr txBox="1"/>
          <p:nvPr/>
        </p:nvSpPr>
        <p:spPr>
          <a:xfrm>
            <a:off x="1620191" y="1899982"/>
            <a:ext cx="83800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Needed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Correspondence between tree1 and tree2, vanishing node and emerging node have no correspondence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The persistence of each edge during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3541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686210-FBF7-F145-48B3-58862EC1D447}"/>
              </a:ext>
            </a:extLst>
          </p:cNvPr>
          <p:cNvCxnSpPr>
            <a:cxnSpLocks/>
          </p:cNvCxnSpPr>
          <p:nvPr/>
        </p:nvCxnSpPr>
        <p:spPr>
          <a:xfrm>
            <a:off x="3066221" y="6167307"/>
            <a:ext cx="0" cy="2511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C9E4AF9-2AAE-8CFC-09E7-077E98D949CB}"/>
              </a:ext>
            </a:extLst>
          </p:cNvPr>
          <p:cNvCxnSpPr>
            <a:cxnSpLocks/>
          </p:cNvCxnSpPr>
          <p:nvPr/>
        </p:nvCxnSpPr>
        <p:spPr>
          <a:xfrm flipH="1">
            <a:off x="1156924" y="5958158"/>
            <a:ext cx="1" cy="5022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7E19794-F8EB-BB40-ABBB-8AF26A512606}"/>
              </a:ext>
            </a:extLst>
          </p:cNvPr>
          <p:cNvCxnSpPr>
            <a:cxnSpLocks/>
          </p:cNvCxnSpPr>
          <p:nvPr/>
        </p:nvCxnSpPr>
        <p:spPr>
          <a:xfrm>
            <a:off x="4464050" y="3505815"/>
            <a:ext cx="0" cy="305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044B23-B81A-7758-57A7-56F7D9036B9A}"/>
              </a:ext>
            </a:extLst>
          </p:cNvPr>
          <p:cNvCxnSpPr>
            <a:cxnSpLocks/>
          </p:cNvCxnSpPr>
          <p:nvPr/>
        </p:nvCxnSpPr>
        <p:spPr>
          <a:xfrm>
            <a:off x="8169910" y="3483709"/>
            <a:ext cx="0" cy="307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30D2086-30DD-5E2D-988A-2ACCD19755F7}"/>
              </a:ext>
            </a:extLst>
          </p:cNvPr>
          <p:cNvSpPr txBox="1"/>
          <p:nvPr/>
        </p:nvSpPr>
        <p:spPr>
          <a:xfrm>
            <a:off x="1363770" y="3136483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Preserving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99CA38A-1F29-3272-E458-E87694E99DAD}"/>
                  </a:ext>
                </a:extLst>
              </p:cNvPr>
              <p:cNvSpPr txBox="1"/>
              <p:nvPr/>
            </p:nvSpPr>
            <p:spPr>
              <a:xfrm>
                <a:off x="682237" y="4444663"/>
                <a:ext cx="2926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99CA38A-1F29-3272-E458-E87694E99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7" y="4444663"/>
                <a:ext cx="292608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B52FC0-B7B6-DA1E-A1B8-4C8671C92486}"/>
                  </a:ext>
                </a:extLst>
              </p:cNvPr>
              <p:cNvSpPr txBox="1"/>
              <p:nvPr/>
            </p:nvSpPr>
            <p:spPr>
              <a:xfrm>
                <a:off x="736011" y="4801692"/>
                <a:ext cx="2926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B52FC0-B7B6-DA1E-A1B8-4C8671C9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11" y="4801692"/>
                <a:ext cx="292608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F5129CC1-A2F1-6B18-5771-391BD5322ECC}"/>
              </a:ext>
            </a:extLst>
          </p:cNvPr>
          <p:cNvSpPr txBox="1"/>
          <p:nvPr/>
        </p:nvSpPr>
        <p:spPr>
          <a:xfrm>
            <a:off x="5641130" y="3136483"/>
            <a:ext cx="110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Vanishing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E0BB0-11CA-4926-B270-AC90B9DD05AF}"/>
              </a:ext>
            </a:extLst>
          </p:cNvPr>
          <p:cNvSpPr txBox="1"/>
          <p:nvPr/>
        </p:nvSpPr>
        <p:spPr>
          <a:xfrm>
            <a:off x="9501930" y="3136483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Emerging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8F75A5-6AA1-2EBA-7B7E-B6ECD65194F5}"/>
                  </a:ext>
                </a:extLst>
              </p:cNvPr>
              <p:cNvSpPr txBox="1"/>
              <p:nvPr/>
            </p:nvSpPr>
            <p:spPr>
              <a:xfrm>
                <a:off x="682237" y="5276276"/>
                <a:ext cx="241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8F75A5-6AA1-2EBA-7B7E-B6ECD6519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7" y="5276276"/>
                <a:ext cx="241206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C54E8D97-D168-16B9-CF27-C8526ADC7FC9}"/>
              </a:ext>
            </a:extLst>
          </p:cNvPr>
          <p:cNvSpPr txBox="1"/>
          <p:nvPr/>
        </p:nvSpPr>
        <p:spPr>
          <a:xfrm>
            <a:off x="1363770" y="3483709"/>
            <a:ext cx="219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(has corespondence)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375C859-FDF6-9F10-89C0-79E06961CAAA}"/>
              </a:ext>
            </a:extLst>
          </p:cNvPr>
          <p:cNvSpPr/>
          <p:nvPr/>
        </p:nvSpPr>
        <p:spPr>
          <a:xfrm>
            <a:off x="1104637" y="5880742"/>
            <a:ext cx="104574" cy="1045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85FC722-0A89-D6F8-EF1B-A9C828A8210D}"/>
              </a:ext>
            </a:extLst>
          </p:cNvPr>
          <p:cNvSpPr/>
          <p:nvPr/>
        </p:nvSpPr>
        <p:spPr>
          <a:xfrm>
            <a:off x="3013933" y="6075211"/>
            <a:ext cx="104575" cy="1045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5CB0044-F17A-9A7E-36C8-C924B5D5D92B}"/>
              </a:ext>
            </a:extLst>
          </p:cNvPr>
          <p:cNvCxnSpPr>
            <a:cxnSpLocks/>
            <a:stCxn id="38" idx="6"/>
            <a:endCxn id="39" idx="3"/>
          </p:cNvCxnSpPr>
          <p:nvPr/>
        </p:nvCxnSpPr>
        <p:spPr>
          <a:xfrm>
            <a:off x="1209211" y="5933029"/>
            <a:ext cx="1820037" cy="2314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A9049A3E-4BC7-2E1A-669C-858068BFEEBC}"/>
              </a:ext>
            </a:extLst>
          </p:cNvPr>
          <p:cNvSpPr/>
          <p:nvPr/>
        </p:nvSpPr>
        <p:spPr>
          <a:xfrm>
            <a:off x="6745240" y="5933029"/>
            <a:ext cx="149934" cy="149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A9B3F9-8214-F5E4-7A02-11E35159C1BF}"/>
              </a:ext>
            </a:extLst>
          </p:cNvPr>
          <p:cNvSpPr txBox="1"/>
          <p:nvPr/>
        </p:nvSpPr>
        <p:spPr>
          <a:xfrm>
            <a:off x="4771686" y="3531215"/>
            <a:ext cx="2740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(exits in initial state,</a:t>
            </a:r>
          </a:p>
          <a:p>
            <a:r>
              <a:rPr lang="en-US"/>
              <a:t>does not exist in final state)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3DD2E7C-3801-E93A-D148-D94583B74A47}"/>
              </a:ext>
            </a:extLst>
          </p:cNvPr>
          <p:cNvSpPr/>
          <p:nvPr/>
        </p:nvSpPr>
        <p:spPr>
          <a:xfrm>
            <a:off x="5706761" y="5920546"/>
            <a:ext cx="149935" cy="1499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791CD9D-CB3A-C46E-29E3-0E7667506680}"/>
              </a:ext>
            </a:extLst>
          </p:cNvPr>
          <p:cNvCxnSpPr>
            <a:cxnSpLocks/>
          </p:cNvCxnSpPr>
          <p:nvPr/>
        </p:nvCxnSpPr>
        <p:spPr>
          <a:xfrm flipH="1">
            <a:off x="5856696" y="6008844"/>
            <a:ext cx="87404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9707EB3-1C88-2604-5B4A-EAB0570E2AA3}"/>
                  </a:ext>
                </a:extLst>
              </p:cNvPr>
              <p:cNvSpPr txBox="1"/>
              <p:nvPr/>
            </p:nvSpPr>
            <p:spPr>
              <a:xfrm>
                <a:off x="4835180" y="4946619"/>
                <a:ext cx="16725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9707EB3-1C88-2604-5B4A-EAB0570E2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180" y="4946619"/>
                <a:ext cx="167256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0118485-8095-5AA7-C26D-BBC21BD894FA}"/>
                  </a:ext>
                </a:extLst>
              </p:cNvPr>
              <p:cNvSpPr txBox="1"/>
              <p:nvPr/>
            </p:nvSpPr>
            <p:spPr>
              <a:xfrm>
                <a:off x="4906863" y="5364474"/>
                <a:ext cx="2926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0118485-8095-5AA7-C26D-BBC21BD89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63" y="5364474"/>
                <a:ext cx="2926080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7E7B40E6-9B13-ABE0-AA7A-719FBECB164F}"/>
              </a:ext>
            </a:extLst>
          </p:cNvPr>
          <p:cNvSpPr txBox="1"/>
          <p:nvPr/>
        </p:nvSpPr>
        <p:spPr>
          <a:xfrm>
            <a:off x="8454686" y="3529875"/>
            <a:ext cx="2876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(does not exit in initial state,</a:t>
            </a:r>
          </a:p>
          <a:p>
            <a:r>
              <a:rPr lang="en-US"/>
              <a:t>exists in final state)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0B3D64-79DD-77EA-8463-8837A117A651}"/>
                  </a:ext>
                </a:extLst>
              </p:cNvPr>
              <p:cNvSpPr txBox="1"/>
              <p:nvPr/>
            </p:nvSpPr>
            <p:spPr>
              <a:xfrm>
                <a:off x="6033853" y="391566"/>
                <a:ext cx="2487886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p>
                    </m:sSup>
                  </m:oMath>
                </a14:m>
                <a:r>
                  <a:rPr lang="en-US"/>
                  <a:t>: the position of the parent saddle point</a:t>
                </a: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0B3D64-79DD-77EA-8463-8837A117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853" y="391566"/>
                <a:ext cx="2487886" cy="669992"/>
              </a:xfrm>
              <a:prstGeom prst="rect">
                <a:avLst/>
              </a:prstGeom>
              <a:blipFill>
                <a:blip r:embed="rId7"/>
                <a:stretch>
                  <a:fillRect l="-2206" t="-3636" r="-2941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866A49-541C-6945-48AE-C82786738E5A}"/>
                  </a:ext>
                </a:extLst>
              </p:cNvPr>
              <p:cNvSpPr txBox="1"/>
              <p:nvPr/>
            </p:nvSpPr>
            <p:spPr>
              <a:xfrm>
                <a:off x="6036378" y="102722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: the persistence of lower edge</a:t>
                </a: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866A49-541C-6945-48AE-C82786738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78" y="1027222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6A0AEF-1EF9-8B48-F6E6-E410E8AA725E}"/>
                  </a:ext>
                </a:extLst>
              </p:cNvPr>
              <p:cNvSpPr txBox="1"/>
              <p:nvPr/>
            </p:nvSpPr>
            <p:spPr>
              <a:xfrm>
                <a:off x="6036378" y="138622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/>
                  <a:t>: the height  of lower node</a:t>
                </a: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6A0AEF-1EF9-8B48-F6E6-E410E8AA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78" y="1386220"/>
                <a:ext cx="6096000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0C88EDF-357B-00E7-E312-352C9CBF811C}"/>
                  </a:ext>
                </a:extLst>
              </p:cNvPr>
              <p:cNvSpPr txBox="1"/>
              <p:nvPr/>
            </p:nvSpPr>
            <p:spPr>
              <a:xfrm>
                <a:off x="4689852" y="4580721"/>
                <a:ext cx="3546098" cy="382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0C88EDF-357B-00E7-E312-352C9CBF8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852" y="4580721"/>
                <a:ext cx="3546098" cy="382028"/>
              </a:xfrm>
              <a:prstGeom prst="rect">
                <a:avLst/>
              </a:prstGeom>
              <a:blipFill>
                <a:blip r:embed="rId10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85B23B84-9FEB-3EAD-A170-CD7FC216F2D4}"/>
              </a:ext>
            </a:extLst>
          </p:cNvPr>
          <p:cNvSpPr/>
          <p:nvPr/>
        </p:nvSpPr>
        <p:spPr>
          <a:xfrm>
            <a:off x="10287306" y="5920546"/>
            <a:ext cx="149934" cy="149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85FEE5CD-1D7B-10DB-A61A-91EFD20F6474}"/>
              </a:ext>
            </a:extLst>
          </p:cNvPr>
          <p:cNvSpPr/>
          <p:nvPr/>
        </p:nvSpPr>
        <p:spPr>
          <a:xfrm>
            <a:off x="9248827" y="5908063"/>
            <a:ext cx="149935" cy="1499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0CF75BD-5516-EBF8-9987-A11868CA300B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9414121" y="5995513"/>
            <a:ext cx="87318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4990767-9294-E855-1F77-55166664FAE6}"/>
                  </a:ext>
                </a:extLst>
              </p:cNvPr>
              <p:cNvSpPr txBox="1"/>
              <p:nvPr/>
            </p:nvSpPr>
            <p:spPr>
              <a:xfrm>
                <a:off x="8493850" y="4970516"/>
                <a:ext cx="16725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4990767-9294-E855-1F77-55166664F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850" y="4970516"/>
                <a:ext cx="167256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30DF7BF-9D38-B73F-D7F4-5D5C52DDA2FB}"/>
                  </a:ext>
                </a:extLst>
              </p:cNvPr>
              <p:cNvSpPr txBox="1"/>
              <p:nvPr/>
            </p:nvSpPr>
            <p:spPr>
              <a:xfrm>
                <a:off x="8802500" y="5371562"/>
                <a:ext cx="2926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30DF7BF-9D38-B73F-D7F4-5D5C52DDA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500" y="5371562"/>
                <a:ext cx="2926080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B4504A1-2F73-6A70-C3BD-CBED873F34AA}"/>
                  </a:ext>
                </a:extLst>
              </p:cNvPr>
              <p:cNvSpPr txBox="1"/>
              <p:nvPr/>
            </p:nvSpPr>
            <p:spPr>
              <a:xfrm>
                <a:off x="8566180" y="4581578"/>
                <a:ext cx="292608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B4504A1-2F73-6A70-C3BD-CBED873F3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80" y="4581578"/>
                <a:ext cx="2926080" cy="4049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10D362C9-B2DE-D82D-0E2B-4AECAE400CAC}"/>
              </a:ext>
            </a:extLst>
          </p:cNvPr>
          <p:cNvSpPr txBox="1"/>
          <p:nvPr/>
        </p:nvSpPr>
        <p:spPr>
          <a:xfrm>
            <a:off x="876537" y="590860"/>
            <a:ext cx="3073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Saddel node: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Constraint type: equality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Constraint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Saddle 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Contourt line 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Height (scalar)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C6F0BF-C1F8-822A-3AA9-DB7E52740E67}"/>
              </a:ext>
            </a:extLst>
          </p:cNvPr>
          <p:cNvGrpSpPr/>
          <p:nvPr/>
        </p:nvGrpSpPr>
        <p:grpSpPr>
          <a:xfrm>
            <a:off x="582789" y="49038"/>
            <a:ext cx="2246612" cy="462275"/>
            <a:chOff x="5774581" y="2509525"/>
            <a:chExt cx="1673911" cy="34443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6562CB9-15DE-61FF-F433-8802F4EDB862}"/>
                </a:ext>
              </a:extLst>
            </p:cNvPr>
            <p:cNvSpPr/>
            <p:nvPr/>
          </p:nvSpPr>
          <p:spPr>
            <a:xfrm>
              <a:off x="6705800" y="2568794"/>
              <a:ext cx="742692" cy="22819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4F1AFA5-4EDC-8CAA-26FD-92973B308F31}"/>
                </a:ext>
              </a:extLst>
            </p:cNvPr>
            <p:cNvSpPr/>
            <p:nvPr/>
          </p:nvSpPr>
          <p:spPr>
            <a:xfrm>
              <a:off x="5774581" y="2509525"/>
              <a:ext cx="933635" cy="34443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EDA2715-A84D-FD9C-C1D4-0DEB15ECC009}"/>
                </a:ext>
              </a:extLst>
            </p:cNvPr>
            <p:cNvSpPr/>
            <p:nvPr/>
          </p:nvSpPr>
          <p:spPr>
            <a:xfrm>
              <a:off x="6654777" y="2638078"/>
              <a:ext cx="111714" cy="1117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63BB7B2-4B3E-9C1F-EC48-9C118A526F9E}"/>
              </a:ext>
            </a:extLst>
          </p:cNvPr>
          <p:cNvSpPr txBox="1"/>
          <p:nvPr/>
        </p:nvSpPr>
        <p:spPr>
          <a:xfrm>
            <a:off x="786995" y="2633900"/>
            <a:ext cx="717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Node interpolation scheme: (same as the interpolation of extreme node) </a:t>
            </a:r>
          </a:p>
        </p:txBody>
      </p:sp>
    </p:spTree>
    <p:extLst>
      <p:ext uri="{BB962C8B-B14F-4D97-AF65-F5344CB8AC3E}">
        <p14:creationId xmlns:p14="http://schemas.microsoft.com/office/powerpoint/2010/main" val="362817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7E19794-F8EB-BB40-ABBB-8AF26A512606}"/>
              </a:ext>
            </a:extLst>
          </p:cNvPr>
          <p:cNvCxnSpPr>
            <a:cxnSpLocks/>
          </p:cNvCxnSpPr>
          <p:nvPr/>
        </p:nvCxnSpPr>
        <p:spPr>
          <a:xfrm>
            <a:off x="4229777" y="3511846"/>
            <a:ext cx="0" cy="305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C044B23-B81A-7758-57A7-56F7D9036B9A}"/>
              </a:ext>
            </a:extLst>
          </p:cNvPr>
          <p:cNvCxnSpPr>
            <a:cxnSpLocks/>
          </p:cNvCxnSpPr>
          <p:nvPr/>
        </p:nvCxnSpPr>
        <p:spPr>
          <a:xfrm>
            <a:off x="7935637" y="3489740"/>
            <a:ext cx="0" cy="307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30D2086-30DD-5E2D-988A-2ACCD19755F7}"/>
              </a:ext>
            </a:extLst>
          </p:cNvPr>
          <p:cNvSpPr txBox="1"/>
          <p:nvPr/>
        </p:nvSpPr>
        <p:spPr>
          <a:xfrm>
            <a:off x="1129497" y="3142514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Preserving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99CA38A-1F29-3272-E458-E87694E99DAD}"/>
                  </a:ext>
                </a:extLst>
              </p:cNvPr>
              <p:cNvSpPr txBox="1"/>
              <p:nvPr/>
            </p:nvSpPr>
            <p:spPr>
              <a:xfrm>
                <a:off x="534758" y="4460497"/>
                <a:ext cx="2926080" cy="38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99CA38A-1F29-3272-E458-E87694E99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58" y="4460497"/>
                <a:ext cx="2926080" cy="386068"/>
              </a:xfrm>
              <a:prstGeom prst="rect">
                <a:avLst/>
              </a:prstGeom>
              <a:blipFill>
                <a:blip r:embed="rId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B52FC0-B7B6-DA1E-A1B8-4C8671C92486}"/>
                  </a:ext>
                </a:extLst>
              </p:cNvPr>
              <p:cNvSpPr txBox="1"/>
              <p:nvPr/>
            </p:nvSpPr>
            <p:spPr>
              <a:xfrm>
                <a:off x="501738" y="4807723"/>
                <a:ext cx="2926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B52FC0-B7B6-DA1E-A1B8-4C8671C9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38" y="4807723"/>
                <a:ext cx="292608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F5129CC1-A2F1-6B18-5771-391BD5322ECC}"/>
              </a:ext>
            </a:extLst>
          </p:cNvPr>
          <p:cNvSpPr txBox="1"/>
          <p:nvPr/>
        </p:nvSpPr>
        <p:spPr>
          <a:xfrm>
            <a:off x="5402033" y="2957848"/>
            <a:ext cx="110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Vanishing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6E0BB0-11CA-4926-B270-AC90B9DD05AF}"/>
              </a:ext>
            </a:extLst>
          </p:cNvPr>
          <p:cNvSpPr txBox="1"/>
          <p:nvPr/>
        </p:nvSpPr>
        <p:spPr>
          <a:xfrm>
            <a:off x="9267657" y="314251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Emerging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8F75A5-6AA1-2EBA-7B7E-B6ECD65194F5}"/>
                  </a:ext>
                </a:extLst>
              </p:cNvPr>
              <p:cNvSpPr txBox="1"/>
              <p:nvPr/>
            </p:nvSpPr>
            <p:spPr>
              <a:xfrm>
                <a:off x="447964" y="5282307"/>
                <a:ext cx="241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8F75A5-6AA1-2EBA-7B7E-B6ECD6519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64" y="5282307"/>
                <a:ext cx="241206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C54E8D97-D168-16B9-CF27-C8526ADC7FC9}"/>
              </a:ext>
            </a:extLst>
          </p:cNvPr>
          <p:cNvSpPr txBox="1"/>
          <p:nvPr/>
        </p:nvSpPr>
        <p:spPr>
          <a:xfrm>
            <a:off x="1114079" y="3475662"/>
            <a:ext cx="219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(has corespondence)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A9B3F9-8214-F5E4-7A02-11E35159C1BF}"/>
              </a:ext>
            </a:extLst>
          </p:cNvPr>
          <p:cNvSpPr txBox="1"/>
          <p:nvPr/>
        </p:nvSpPr>
        <p:spPr>
          <a:xfrm>
            <a:off x="4632710" y="3285881"/>
            <a:ext cx="27403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(saddle vanishes : both contour,</a:t>
            </a:r>
          </a:p>
          <a:p>
            <a:r>
              <a:rPr lang="en-US"/>
              <a:t>or embracing child node vanishes)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0118485-8095-5AA7-C26D-BBC21BD894FA}"/>
                  </a:ext>
                </a:extLst>
              </p:cNvPr>
              <p:cNvSpPr txBox="1"/>
              <p:nvPr/>
            </p:nvSpPr>
            <p:spPr>
              <a:xfrm>
                <a:off x="4592229" y="4995265"/>
                <a:ext cx="2926080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𝑠𝑎𝑑𝑑𝑙𝑒</m:t>
                        </m:r>
                      </m:sup>
                    </m:sSubSup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0118485-8095-5AA7-C26D-BBC21BD89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229" y="4995265"/>
                <a:ext cx="2926080" cy="404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7E7B40E6-9B13-ABE0-AA7A-719FBECB164F}"/>
              </a:ext>
            </a:extLst>
          </p:cNvPr>
          <p:cNvSpPr txBox="1"/>
          <p:nvPr/>
        </p:nvSpPr>
        <p:spPr>
          <a:xfrm>
            <a:off x="8136912" y="3537245"/>
            <a:ext cx="3268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(saddle emerges,</a:t>
            </a:r>
          </a:p>
          <a:p>
            <a:r>
              <a:rPr lang="en-US"/>
              <a:t>or child node emerges: one contour)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0B3D64-79DD-77EA-8463-8837A117A651}"/>
                  </a:ext>
                </a:extLst>
              </p:cNvPr>
              <p:cNvSpPr txBox="1"/>
              <p:nvPr/>
            </p:nvSpPr>
            <p:spPr>
              <a:xfrm>
                <a:off x="6033853" y="391566"/>
                <a:ext cx="2487886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p>
                    </m:sSup>
                  </m:oMath>
                </a14:m>
                <a:r>
                  <a:rPr lang="en-US"/>
                  <a:t>: the position of the parent saddle point</a:t>
                </a: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80B3D64-79DD-77EA-8463-8837A117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853" y="391566"/>
                <a:ext cx="2487886" cy="669992"/>
              </a:xfrm>
              <a:prstGeom prst="rect">
                <a:avLst/>
              </a:prstGeom>
              <a:blipFill>
                <a:blip r:embed="rId6"/>
                <a:stretch>
                  <a:fillRect l="-2206" t="-3636" r="-2941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866A49-541C-6945-48AE-C82786738E5A}"/>
                  </a:ext>
                </a:extLst>
              </p:cNvPr>
              <p:cNvSpPr txBox="1"/>
              <p:nvPr/>
            </p:nvSpPr>
            <p:spPr>
              <a:xfrm>
                <a:off x="6036378" y="102722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: the persistence of lower edge</a:t>
                </a: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54866A49-541C-6945-48AE-C82786738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78" y="1027222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6A0AEF-1EF9-8B48-F6E6-E410E8AA725E}"/>
                  </a:ext>
                </a:extLst>
              </p:cNvPr>
              <p:cNvSpPr txBox="1"/>
              <p:nvPr/>
            </p:nvSpPr>
            <p:spPr>
              <a:xfrm>
                <a:off x="6036378" y="138622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/>
                  <a:t>: the height  of lower node</a:t>
                </a: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6A0AEF-1EF9-8B48-F6E6-E410E8AA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378" y="1386220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0C88EDF-357B-00E7-E312-352C9CBF811C}"/>
                  </a:ext>
                </a:extLst>
              </p:cNvPr>
              <p:cNvSpPr txBox="1"/>
              <p:nvPr/>
            </p:nvSpPr>
            <p:spPr>
              <a:xfrm>
                <a:off x="4236863" y="4508873"/>
                <a:ext cx="3546098" cy="394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0C88EDF-357B-00E7-E312-352C9CBF8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863" y="4508873"/>
                <a:ext cx="3546098" cy="394852"/>
              </a:xfrm>
              <a:prstGeom prst="rect">
                <a:avLst/>
              </a:prstGeom>
              <a:blipFill>
                <a:blip r:embed="rId9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30DF7BF-9D38-B73F-D7F4-5D5C52DDA2FB}"/>
                  </a:ext>
                </a:extLst>
              </p:cNvPr>
              <p:cNvSpPr txBox="1"/>
              <p:nvPr/>
            </p:nvSpPr>
            <p:spPr>
              <a:xfrm>
                <a:off x="8604857" y="5047360"/>
                <a:ext cx="2926080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𝑠𝑎𝑑𝑑𝑙𝑒</m:t>
                        </m:r>
                      </m:sup>
                    </m:sSubSup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30DF7BF-9D38-B73F-D7F4-5D5C52DDA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857" y="5047360"/>
                <a:ext cx="2926080" cy="4047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D362C9-B2DE-D82D-0E2B-4AECAE400CAC}"/>
                  </a:ext>
                </a:extLst>
              </p:cNvPr>
              <p:cNvSpPr txBox="1"/>
              <p:nvPr/>
            </p:nvSpPr>
            <p:spPr>
              <a:xfrm>
                <a:off x="876537" y="590860"/>
                <a:ext cx="3502423" cy="2068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Saddel node: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Constraint type: equality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Constraint parameters: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/>
                  <a:t>Saddle position: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/>
                  <a:t>Contourt line positions: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/>
                  <a:t>Height (scalar): 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D362C9-B2DE-D82D-0E2B-4AECAE400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37" y="590860"/>
                <a:ext cx="3502423" cy="2068067"/>
              </a:xfrm>
              <a:prstGeom prst="rect">
                <a:avLst/>
              </a:prstGeom>
              <a:blipFill>
                <a:blip r:embed="rId11"/>
                <a:stretch>
                  <a:fillRect l="-1568"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57C6F0BF-C1F8-822A-3AA9-DB7E52740E67}"/>
              </a:ext>
            </a:extLst>
          </p:cNvPr>
          <p:cNvGrpSpPr/>
          <p:nvPr/>
        </p:nvGrpSpPr>
        <p:grpSpPr>
          <a:xfrm>
            <a:off x="582789" y="49038"/>
            <a:ext cx="2246612" cy="462275"/>
            <a:chOff x="5774581" y="2509525"/>
            <a:chExt cx="1673911" cy="34443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6562CB9-15DE-61FF-F433-8802F4EDB862}"/>
                </a:ext>
              </a:extLst>
            </p:cNvPr>
            <p:cNvSpPr/>
            <p:nvPr/>
          </p:nvSpPr>
          <p:spPr>
            <a:xfrm>
              <a:off x="6705800" y="2568794"/>
              <a:ext cx="742692" cy="22819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4F1AFA5-4EDC-8CAA-26FD-92973B308F31}"/>
                </a:ext>
              </a:extLst>
            </p:cNvPr>
            <p:cNvSpPr/>
            <p:nvPr/>
          </p:nvSpPr>
          <p:spPr>
            <a:xfrm>
              <a:off x="5774581" y="2509525"/>
              <a:ext cx="933635" cy="344433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EDA2715-A84D-FD9C-C1D4-0DEB15ECC009}"/>
                </a:ext>
              </a:extLst>
            </p:cNvPr>
            <p:cNvSpPr/>
            <p:nvPr/>
          </p:nvSpPr>
          <p:spPr>
            <a:xfrm>
              <a:off x="6654777" y="2638078"/>
              <a:ext cx="111714" cy="1117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63BB7B2-4B3E-9C1F-EC48-9C118A526F9E}"/>
              </a:ext>
            </a:extLst>
          </p:cNvPr>
          <p:cNvSpPr txBox="1"/>
          <p:nvPr/>
        </p:nvSpPr>
        <p:spPr>
          <a:xfrm>
            <a:off x="876537" y="2513500"/>
            <a:ext cx="310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Contour interpolation scheme: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614906B-BF4E-9D21-F634-89CCBAE926B4}"/>
              </a:ext>
            </a:extLst>
          </p:cNvPr>
          <p:cNvSpPr/>
          <p:nvPr/>
        </p:nvSpPr>
        <p:spPr>
          <a:xfrm>
            <a:off x="2185976" y="6265085"/>
            <a:ext cx="841575" cy="25857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1A45572-2A86-9FA4-9932-DC00A87C24C2}"/>
              </a:ext>
            </a:extLst>
          </p:cNvPr>
          <p:cNvSpPr/>
          <p:nvPr/>
        </p:nvSpPr>
        <p:spPr>
          <a:xfrm>
            <a:off x="715791" y="6128840"/>
            <a:ext cx="1253063" cy="46227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0AA59A0-216C-DCE2-02CA-787259DBDA16}"/>
              </a:ext>
            </a:extLst>
          </p:cNvPr>
          <p:cNvSpPr/>
          <p:nvPr/>
        </p:nvSpPr>
        <p:spPr>
          <a:xfrm>
            <a:off x="1893887" y="6319406"/>
            <a:ext cx="112714" cy="1127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AC2D3A0-9FBA-9F26-8031-475097D0141B}"/>
              </a:ext>
            </a:extLst>
          </p:cNvPr>
          <p:cNvSpPr/>
          <p:nvPr/>
        </p:nvSpPr>
        <p:spPr>
          <a:xfrm>
            <a:off x="2949381" y="6349263"/>
            <a:ext cx="103316" cy="10331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6264E-6EC6-5C3A-8804-855B4EE00AAB}"/>
              </a:ext>
            </a:extLst>
          </p:cNvPr>
          <p:cNvCxnSpPr>
            <a:cxnSpLocks/>
            <a:stCxn id="21" idx="0"/>
            <a:endCxn id="20" idx="0"/>
          </p:cNvCxnSpPr>
          <p:nvPr/>
        </p:nvCxnSpPr>
        <p:spPr>
          <a:xfrm>
            <a:off x="1342323" y="6128840"/>
            <a:ext cx="1264441" cy="1362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724F571-5D66-9F8F-FF71-D073BA836762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695734" y="6332798"/>
            <a:ext cx="1490242" cy="615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A938575-DEB0-EC8F-4D8C-80DFA574C336}"/>
              </a:ext>
            </a:extLst>
          </p:cNvPr>
          <p:cNvCxnSpPr>
            <a:cxnSpLocks/>
            <a:stCxn id="21" idx="4"/>
            <a:endCxn id="20" idx="4"/>
          </p:cNvCxnSpPr>
          <p:nvPr/>
        </p:nvCxnSpPr>
        <p:spPr>
          <a:xfrm flipV="1">
            <a:off x="1342323" y="6523661"/>
            <a:ext cx="1264441" cy="674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792F63C-6C21-4CC3-AB70-BC115835199D}"/>
              </a:ext>
            </a:extLst>
          </p:cNvPr>
          <p:cNvGrpSpPr/>
          <p:nvPr/>
        </p:nvGrpSpPr>
        <p:grpSpPr>
          <a:xfrm>
            <a:off x="4450585" y="5734132"/>
            <a:ext cx="2625937" cy="462274"/>
            <a:chOff x="4362440" y="6128840"/>
            <a:chExt cx="3054986" cy="462275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8D9D048-AFC0-B974-19F7-E83DA5F25CFD}"/>
                </a:ext>
              </a:extLst>
            </p:cNvPr>
            <p:cNvSpPr/>
            <p:nvPr/>
          </p:nvSpPr>
          <p:spPr>
            <a:xfrm>
              <a:off x="5852682" y="6265085"/>
              <a:ext cx="841575" cy="25857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35E17BC-7C1B-B1AA-5B67-6C5B5ACE0944}"/>
                </a:ext>
              </a:extLst>
            </p:cNvPr>
            <p:cNvSpPr/>
            <p:nvPr/>
          </p:nvSpPr>
          <p:spPr>
            <a:xfrm>
              <a:off x="4382497" y="6128840"/>
              <a:ext cx="1253063" cy="4622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7B7B025-E681-C5C3-78E5-7EC59ABE2714}"/>
                </a:ext>
              </a:extLst>
            </p:cNvPr>
            <p:cNvSpPr/>
            <p:nvPr/>
          </p:nvSpPr>
          <p:spPr>
            <a:xfrm>
              <a:off x="5560593" y="6319406"/>
              <a:ext cx="112714" cy="1127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A754733-E58F-4516-124D-E5208A739305}"/>
                </a:ext>
              </a:extLst>
            </p:cNvPr>
            <p:cNvSpPr/>
            <p:nvPr/>
          </p:nvSpPr>
          <p:spPr>
            <a:xfrm>
              <a:off x="6616087" y="6349263"/>
              <a:ext cx="103316" cy="10331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26A0B793-8F29-407D-D268-DE742B42E09F}"/>
                </a:ext>
              </a:extLst>
            </p:cNvPr>
            <p:cNvCxnSpPr>
              <a:cxnSpLocks/>
              <a:stCxn id="40" idx="0"/>
              <a:endCxn id="37" idx="0"/>
            </p:cNvCxnSpPr>
            <p:nvPr/>
          </p:nvCxnSpPr>
          <p:spPr>
            <a:xfrm>
              <a:off x="5009029" y="6128840"/>
              <a:ext cx="1264441" cy="13624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B124176C-DA1D-F303-09E2-076B6E6891B2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4362440" y="6332798"/>
              <a:ext cx="1490242" cy="6157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F40380D-9EEF-0272-5A45-FAE654C5EFBF}"/>
                </a:ext>
              </a:extLst>
            </p:cNvPr>
            <p:cNvCxnSpPr>
              <a:cxnSpLocks/>
              <a:stCxn id="40" idx="4"/>
              <a:endCxn id="37" idx="4"/>
            </p:cNvCxnSpPr>
            <p:nvPr/>
          </p:nvCxnSpPr>
          <p:spPr>
            <a:xfrm flipV="1">
              <a:off x="5009029" y="6523661"/>
              <a:ext cx="1264441" cy="6745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0DB5092-E816-CECA-05F9-EB6E8AFB8D31}"/>
                </a:ext>
              </a:extLst>
            </p:cNvPr>
            <p:cNvSpPr/>
            <p:nvPr/>
          </p:nvSpPr>
          <p:spPr>
            <a:xfrm>
              <a:off x="7314110" y="6366472"/>
              <a:ext cx="103316" cy="10331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159022B-DB9D-4251-8AC0-31F43B40273C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6230656" y="6272203"/>
              <a:ext cx="1098583" cy="10939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BBA43F3-6F03-A8FC-D58B-98A67F78B22E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>
              <a:off x="6719403" y="6405808"/>
              <a:ext cx="594707" cy="1232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2B5B9184-D7AF-BA9A-197B-BE1A17594D00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V="1">
              <a:off x="6215466" y="6454658"/>
              <a:ext cx="1113774" cy="6284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2A0D9EC1-7FEC-C424-862E-6DDE0FA1C9D7}"/>
                </a:ext>
              </a:extLst>
            </p:cNvPr>
            <p:cNvSpPr/>
            <p:nvPr/>
          </p:nvSpPr>
          <p:spPr>
            <a:xfrm>
              <a:off x="4989963" y="6196961"/>
              <a:ext cx="112714" cy="1127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8C65EE0-D932-3E55-07FB-03CD4D74A363}"/>
                </a:ext>
              </a:extLst>
            </p:cNvPr>
            <p:cNvSpPr/>
            <p:nvPr/>
          </p:nvSpPr>
          <p:spPr>
            <a:xfrm>
              <a:off x="6112032" y="6319405"/>
              <a:ext cx="112714" cy="1127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97B7E82-5D4B-1C53-B2EB-40C3C7122929}"/>
                  </a:ext>
                </a:extLst>
              </p:cNvPr>
              <p:cNvSpPr txBox="1"/>
              <p:nvPr/>
            </p:nvSpPr>
            <p:spPr>
              <a:xfrm>
                <a:off x="7880760" y="4486173"/>
                <a:ext cx="3546098" cy="383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97B7E82-5D4B-1C53-B2EB-40C3C7122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760" y="4486173"/>
                <a:ext cx="3546098" cy="383823"/>
              </a:xfrm>
              <a:prstGeom prst="rect">
                <a:avLst/>
              </a:prstGeom>
              <a:blipFill>
                <a:blip r:embed="rId1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4DFD6E0C-1E4F-CC71-15B9-2748D9004BF0}"/>
              </a:ext>
            </a:extLst>
          </p:cNvPr>
          <p:cNvGrpSpPr/>
          <p:nvPr/>
        </p:nvGrpSpPr>
        <p:grpSpPr>
          <a:xfrm flipH="1">
            <a:off x="8585378" y="5681707"/>
            <a:ext cx="2515488" cy="462274"/>
            <a:chOff x="4362440" y="6128840"/>
            <a:chExt cx="3054986" cy="462275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C86DD9A-2E3F-D2C4-CB97-58D8BD51055B}"/>
                </a:ext>
              </a:extLst>
            </p:cNvPr>
            <p:cNvSpPr/>
            <p:nvPr/>
          </p:nvSpPr>
          <p:spPr>
            <a:xfrm>
              <a:off x="5852682" y="6265085"/>
              <a:ext cx="841575" cy="25857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49A795B-01FE-EA5C-40BE-CDDD190BBF8A}"/>
                </a:ext>
              </a:extLst>
            </p:cNvPr>
            <p:cNvSpPr/>
            <p:nvPr/>
          </p:nvSpPr>
          <p:spPr>
            <a:xfrm>
              <a:off x="4382497" y="6128840"/>
              <a:ext cx="1253063" cy="4622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B037D7B-EE49-71A4-83E9-C5C8CBCCB163}"/>
                </a:ext>
              </a:extLst>
            </p:cNvPr>
            <p:cNvSpPr/>
            <p:nvPr/>
          </p:nvSpPr>
          <p:spPr>
            <a:xfrm>
              <a:off x="5560593" y="6319406"/>
              <a:ext cx="112714" cy="11271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85B43FD0-2773-8039-9AFF-03059D8FB6C4}"/>
                </a:ext>
              </a:extLst>
            </p:cNvPr>
            <p:cNvSpPr/>
            <p:nvPr/>
          </p:nvSpPr>
          <p:spPr>
            <a:xfrm>
              <a:off x="6616087" y="6349263"/>
              <a:ext cx="103316" cy="10331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575CAB3A-EFDE-C8C5-FDA4-A4013EC6EC7E}"/>
                </a:ext>
              </a:extLst>
            </p:cNvPr>
            <p:cNvCxnSpPr>
              <a:cxnSpLocks/>
              <a:stCxn id="75" idx="0"/>
              <a:endCxn id="67" idx="0"/>
            </p:cNvCxnSpPr>
            <p:nvPr/>
          </p:nvCxnSpPr>
          <p:spPr>
            <a:xfrm>
              <a:off x="5009029" y="6128840"/>
              <a:ext cx="1264441" cy="13624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418E56E6-4907-8EE9-7271-C04945CB7C76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4362440" y="6332798"/>
              <a:ext cx="1490242" cy="6157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4C371E-1159-FD62-7118-CDBB9F80ADE4}"/>
                </a:ext>
              </a:extLst>
            </p:cNvPr>
            <p:cNvCxnSpPr>
              <a:cxnSpLocks/>
              <a:stCxn id="75" idx="4"/>
              <a:endCxn id="67" idx="4"/>
            </p:cNvCxnSpPr>
            <p:nvPr/>
          </p:nvCxnSpPr>
          <p:spPr>
            <a:xfrm flipV="1">
              <a:off x="5009029" y="6523661"/>
              <a:ext cx="1264441" cy="6745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06BBA65F-26D8-898F-66D5-D46CAA93590F}"/>
                </a:ext>
              </a:extLst>
            </p:cNvPr>
            <p:cNvSpPr/>
            <p:nvPr/>
          </p:nvSpPr>
          <p:spPr>
            <a:xfrm>
              <a:off x="7314110" y="6366472"/>
              <a:ext cx="103316" cy="10331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8BE5064-95D6-2ACF-ED01-1AE525BD9BD7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6230656" y="6272203"/>
              <a:ext cx="1098583" cy="10939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BD6E8D14-C7D5-DEF5-3D3F-4545E50BD1A3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>
              <a:off x="6719403" y="6405808"/>
              <a:ext cx="594707" cy="1232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23D04FC9-830C-60B3-AF77-1F962D950C3B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flipV="1">
              <a:off x="6215466" y="6454658"/>
              <a:ext cx="1113774" cy="6284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073C6A4A-52FD-F5FC-0583-87DA7870AD22}"/>
                </a:ext>
              </a:extLst>
            </p:cNvPr>
            <p:cNvSpPr/>
            <p:nvPr/>
          </p:nvSpPr>
          <p:spPr>
            <a:xfrm>
              <a:off x="4989963" y="6196961"/>
              <a:ext cx="112714" cy="1127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1F0DD1C3-FE30-C8C9-D5CE-503D10E12D65}"/>
                </a:ext>
              </a:extLst>
            </p:cNvPr>
            <p:cNvSpPr/>
            <p:nvPr/>
          </p:nvSpPr>
          <p:spPr>
            <a:xfrm>
              <a:off x="6112032" y="6319405"/>
              <a:ext cx="112714" cy="11271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15EEBB77-E4AB-8C50-3CD1-81AAD2D735FE}"/>
              </a:ext>
            </a:extLst>
          </p:cNvPr>
          <p:cNvSpPr txBox="1"/>
          <p:nvPr/>
        </p:nvSpPr>
        <p:spPr>
          <a:xfrm>
            <a:off x="5224670" y="6338995"/>
            <a:ext cx="205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Shrink to the saddle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50BCFD0-E97B-CB65-E603-D23A721A3987}"/>
              </a:ext>
            </a:extLst>
          </p:cNvPr>
          <p:cNvSpPr txBox="1"/>
          <p:nvPr/>
        </p:nvSpPr>
        <p:spPr>
          <a:xfrm>
            <a:off x="8606046" y="6306514"/>
            <a:ext cx="260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Grow out from the saddle</a:t>
            </a:r>
          </a:p>
        </p:txBody>
      </p:sp>
    </p:spTree>
    <p:extLst>
      <p:ext uri="{BB962C8B-B14F-4D97-AF65-F5344CB8AC3E}">
        <p14:creationId xmlns:p14="http://schemas.microsoft.com/office/powerpoint/2010/main" val="337510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1017</Words>
  <Application>Microsoft Office PowerPoint</Application>
  <PresentationFormat>宽屏</PresentationFormat>
  <Paragraphs>162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Anka</dc:creator>
  <cp:lastModifiedBy>Chen Anka</cp:lastModifiedBy>
  <cp:revision>12</cp:revision>
  <dcterms:created xsi:type="dcterms:W3CDTF">2023-03-16T18:39:07Z</dcterms:created>
  <dcterms:modified xsi:type="dcterms:W3CDTF">2023-03-28T20:58:25Z</dcterms:modified>
</cp:coreProperties>
</file>