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9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1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EB9F-D1A3-4EC6-BBCF-5B4561AD5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C0A57-7310-4D4F-BAD3-4B54CA8D5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A9AFF-FC63-4288-9B40-657F116F1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5C20-D660-424C-ADDA-6C8244B5269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439A9-0958-45C6-8726-0CAAA301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47202-6A1F-4C1C-BDDD-6DF5464E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4889-D8DA-4711-887A-AB41DFD63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3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78256-3EA9-4F23-886F-7AA145D8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FFFC5-FFCA-469E-BE5A-E0E04C69C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43857-254C-406F-BA4C-55357102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5C20-D660-424C-ADDA-6C8244B5269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4F001-F40D-48E0-82F3-3C24080C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44103-1226-4264-81C1-F8AFABC6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4889-D8DA-4711-887A-AB41DFD63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1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7658B-A3D3-4DF8-BC92-BCC7087CC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F41E5-F231-48C7-BFD1-EBC144FAC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943D1-AA11-4D92-87F4-A4B5C246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5C20-D660-424C-ADDA-6C8244B5269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92A8-725D-4DA4-907D-F57A642E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2720E-864B-4A02-9B40-DB69783A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4889-D8DA-4711-887A-AB41DFD63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3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6F6F-9BC1-4814-AEA0-EA18B340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44F6-3479-41BA-8F1C-62E96DFD9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C7C8A-37A3-4F94-A14E-84911145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5C20-D660-424C-ADDA-6C8244B5269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7DD41-63D0-4050-8E99-90018C7A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6C373-272D-41D6-8D8C-9E3EFC56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4889-D8DA-4711-887A-AB41DFD63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8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E092-59FF-4CFF-A366-DCBD28AB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68C12-E2D6-406D-B081-BE839BC77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07F24-157C-4254-8E11-A1A05B5B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5C20-D660-424C-ADDA-6C8244B5269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47822-D4EE-40AF-9EB6-D51682BC9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575EB-4CFF-4C64-860D-4ECDE677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4889-D8DA-4711-887A-AB41DFD63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8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A686-A279-411E-9884-436D3E91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47C92-884B-4DA0-9AF1-3907E2CA1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8F5C7-502F-446B-86B3-FCF076BA8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0104B-EBD2-464D-8133-B542D4FF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5C20-D660-424C-ADDA-6C8244B5269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725E6-F44F-4566-BD7E-CAC76EFF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0C3BB-E4BC-4885-8CA6-2B8FC35C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4889-D8DA-4711-887A-AB41DFD63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9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D626-2909-420E-9BC8-7BD99A57B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EF4F5-8E12-4456-BBB7-68AFB1341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854E2-4F76-4FEE-850D-00A699ED9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1512D-6825-4443-8B06-F879BA3A0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2A253-1328-4F25-9206-9E5008F6B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8D0D75-0A33-45EB-817B-73D33348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5C20-D660-424C-ADDA-6C8244B5269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D931B0-B818-4B83-B576-D97C02D7D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DCC34-D67A-4885-9D0B-90C78F2C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4889-D8DA-4711-887A-AB41DFD63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7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9C3FC-BC17-40D2-8C7F-681C5C7D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E2C75-BF05-4FB0-8A21-3598FD17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5C20-D660-424C-ADDA-6C8244B5269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C2A36-D819-465D-B59D-8C9565A4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B0FEF-AC95-4924-B3B7-9DB205FC1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4889-D8DA-4711-887A-AB41DFD63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9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1AB24-DD20-41EE-BE69-52BAB6DCF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5C20-D660-424C-ADDA-6C8244B5269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AC6DF1-792C-4089-849E-EBA05767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68F41-B322-4CDC-BED3-8344F35A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4889-D8DA-4711-887A-AB41DFD63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1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0245-011F-4636-87A1-EF6D02A6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98B8D-E2F5-4213-91A6-28E1E2E30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0BE6C-5DD0-4A46-A78C-8CCD96D98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8ABFB-F25D-4F5B-A018-283C60827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5C20-D660-424C-ADDA-6C8244B5269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FDE90-A3F7-4688-BC6A-1F94753C4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66B45-C7A9-48A3-8583-2ED0D0A5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4889-D8DA-4711-887A-AB41DFD63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2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FBC0-D692-4966-86FE-D5DF3025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298F4-9D1A-4037-B138-199ECAE79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6548C-6FEC-43DB-A3A3-E613F0A4B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14616-6681-40A4-BB5D-5F9AC33A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5C20-D660-424C-ADDA-6C8244B5269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D2995-F57E-4B7C-9EA7-82B7EA42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11FE9-CFF4-4E37-8151-17F94C06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4889-D8DA-4711-887A-AB41DFD63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5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9B8FD-5D1D-4DE6-9F34-D2176D7F4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BA555-717A-4EDE-B1C1-BCB0B61F0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89A4-EF98-407B-B302-8275CBEC5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D5C20-D660-424C-ADDA-6C8244B5269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84CA5-329F-4618-990E-E9EE2655D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163DC-3924-4A41-B68F-3E5512D6E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B4889-D8DA-4711-887A-AB41DFD63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3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D1E829-F6A3-49F0-B22B-1DD06BD96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93" y="76371"/>
            <a:ext cx="8719866" cy="49694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6991C6-CC4E-42B8-8E17-71F00595529C}"/>
              </a:ext>
            </a:extLst>
          </p:cNvPr>
          <p:cNvSpPr txBox="1"/>
          <p:nvPr/>
        </p:nvSpPr>
        <p:spPr>
          <a:xfrm>
            <a:off x="253538" y="5182985"/>
            <a:ext cx="111442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 a scalar field, the local extremity always corresponds</a:t>
            </a:r>
          </a:p>
          <a:p>
            <a:r>
              <a:rPr lang="en-US" sz="3600" dirty="0"/>
              <a:t>to the leaf nodes in merge tree, however the saddle points</a:t>
            </a:r>
          </a:p>
          <a:p>
            <a:r>
              <a:rPr lang="en-US" sz="3600" dirty="0"/>
              <a:t>does not always corresponds to branching nodes</a:t>
            </a:r>
          </a:p>
        </p:txBody>
      </p:sp>
    </p:spTree>
    <p:extLst>
      <p:ext uri="{BB962C8B-B14F-4D97-AF65-F5344CB8AC3E}">
        <p14:creationId xmlns:p14="http://schemas.microsoft.com/office/powerpoint/2010/main" val="381858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6991C6-CC4E-42B8-8E17-71F00595529C}"/>
              </a:ext>
            </a:extLst>
          </p:cNvPr>
          <p:cNvSpPr txBox="1"/>
          <p:nvPr/>
        </p:nvSpPr>
        <p:spPr>
          <a:xfrm>
            <a:off x="253538" y="5182985"/>
            <a:ext cx="112105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After topological simplification, there should be only a few </a:t>
            </a:r>
          </a:p>
          <a:p>
            <a:r>
              <a:rPr lang="en-US" sz="3600" dirty="0"/>
              <a:t>local extremities left, which all corresponds to leaf nodes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700111-5214-4BC8-9CFB-DA9D6E7C3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93" y="76371"/>
            <a:ext cx="8719866" cy="496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2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6991C6-CC4E-42B8-8E17-71F00595529C}"/>
              </a:ext>
            </a:extLst>
          </p:cNvPr>
          <p:cNvSpPr txBox="1"/>
          <p:nvPr/>
        </p:nvSpPr>
        <p:spPr>
          <a:xfrm>
            <a:off x="241069" y="5182985"/>
            <a:ext cx="118290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We can reconstruct a scalar field, by controlling the position and number of local extremities, and select where they join </a:t>
            </a:r>
          </a:p>
          <a:p>
            <a:r>
              <a:rPr lang="en-US" sz="3600" dirty="0"/>
              <a:t>each other by adding saddle points.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D130DF-8DF3-4631-A07F-B0086F91D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93" y="76371"/>
            <a:ext cx="8719866" cy="496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2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6991C6-CC4E-42B8-8E17-71F00595529C}"/>
              </a:ext>
            </a:extLst>
          </p:cNvPr>
          <p:cNvSpPr txBox="1"/>
          <p:nvPr/>
        </p:nvSpPr>
        <p:spPr>
          <a:xfrm>
            <a:off x="103070" y="65268"/>
            <a:ext cx="118290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Discrete definition of critical points </a:t>
            </a:r>
          </a:p>
          <a:p>
            <a:r>
              <a:rPr lang="en-US" sz="2400" dirty="0"/>
              <a:t>[Charles et al. 2017] [T. F. </a:t>
            </a:r>
            <a:r>
              <a:rPr lang="en-US" sz="2400" dirty="0" err="1"/>
              <a:t>Banchoff</a:t>
            </a:r>
            <a:r>
              <a:rPr lang="en-US" sz="2400" dirty="0"/>
              <a:t>. et al. 1970]</a:t>
            </a:r>
          </a:p>
        </p:txBody>
      </p:sp>
      <p:pic>
        <p:nvPicPr>
          <p:cNvPr id="1026" name="Picture 2" descr="GDAL Grid Tutorial — GDAL documentation">
            <a:extLst>
              <a:ext uri="{FF2B5EF4-FFF2-40B4-BE49-F238E27FC236}">
                <a16:creationId xmlns:a16="http://schemas.microsoft.com/office/drawing/2014/main" id="{10AC0FD6-A52A-4B7E-B0A5-26420FFD3B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70" t="25388" r="10557" b="26961"/>
          <a:stretch/>
        </p:blipFill>
        <p:spPr bwMode="auto">
          <a:xfrm>
            <a:off x="1205345" y="1255222"/>
            <a:ext cx="1782761" cy="169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DAL Grid Tutorial — GDAL documentation">
            <a:extLst>
              <a:ext uri="{FF2B5EF4-FFF2-40B4-BE49-F238E27FC236}">
                <a16:creationId xmlns:a16="http://schemas.microsoft.com/office/drawing/2014/main" id="{FED6AD84-9C81-4CA7-9C7B-BFABC9D3E7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70" t="25388" r="10557" b="26961"/>
          <a:stretch/>
        </p:blipFill>
        <p:spPr bwMode="auto">
          <a:xfrm>
            <a:off x="3436319" y="1255222"/>
            <a:ext cx="1782761" cy="169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ross 1">
            <a:extLst>
              <a:ext uri="{FF2B5EF4-FFF2-40B4-BE49-F238E27FC236}">
                <a16:creationId xmlns:a16="http://schemas.microsoft.com/office/drawing/2014/main" id="{FF08A0D7-8C3A-4D85-8817-E74B2253DE51}"/>
              </a:ext>
            </a:extLst>
          </p:cNvPr>
          <p:cNvSpPr/>
          <p:nvPr/>
        </p:nvSpPr>
        <p:spPr>
          <a:xfrm>
            <a:off x="1963721" y="1406186"/>
            <a:ext cx="284871" cy="306235"/>
          </a:xfrm>
          <a:prstGeom prst="plus">
            <a:avLst>
              <a:gd name="adj" fmla="val 37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BBFEC5C9-2D52-4981-806A-D8551A97A0E7}"/>
              </a:ext>
            </a:extLst>
          </p:cNvPr>
          <p:cNvSpPr/>
          <p:nvPr/>
        </p:nvSpPr>
        <p:spPr>
          <a:xfrm>
            <a:off x="2549768" y="1406186"/>
            <a:ext cx="284871" cy="306235"/>
          </a:xfrm>
          <a:prstGeom prst="plus">
            <a:avLst>
              <a:gd name="adj" fmla="val 37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776B890B-9679-4976-A323-56F0F6C98D7B}"/>
              </a:ext>
            </a:extLst>
          </p:cNvPr>
          <p:cNvSpPr/>
          <p:nvPr/>
        </p:nvSpPr>
        <p:spPr>
          <a:xfrm>
            <a:off x="1380550" y="1406186"/>
            <a:ext cx="284871" cy="306235"/>
          </a:xfrm>
          <a:prstGeom prst="plus">
            <a:avLst>
              <a:gd name="adj" fmla="val 37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4F211DF6-EDC3-437D-AB8F-437A055F46CA}"/>
              </a:ext>
            </a:extLst>
          </p:cNvPr>
          <p:cNvSpPr/>
          <p:nvPr/>
        </p:nvSpPr>
        <p:spPr>
          <a:xfrm>
            <a:off x="1380549" y="1983253"/>
            <a:ext cx="284871" cy="306235"/>
          </a:xfrm>
          <a:prstGeom prst="plus">
            <a:avLst>
              <a:gd name="adj" fmla="val 37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D652D97F-E601-4516-AE29-7AB7A88CF0F2}"/>
              </a:ext>
            </a:extLst>
          </p:cNvPr>
          <p:cNvSpPr/>
          <p:nvPr/>
        </p:nvSpPr>
        <p:spPr>
          <a:xfrm>
            <a:off x="1380549" y="2536049"/>
            <a:ext cx="284871" cy="306235"/>
          </a:xfrm>
          <a:prstGeom prst="plus">
            <a:avLst>
              <a:gd name="adj" fmla="val 37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EBC9660-50AA-4D18-A5EE-CE2EA3C5727A}"/>
              </a:ext>
            </a:extLst>
          </p:cNvPr>
          <p:cNvSpPr/>
          <p:nvPr/>
        </p:nvSpPr>
        <p:spPr>
          <a:xfrm>
            <a:off x="1954289" y="2548852"/>
            <a:ext cx="284871" cy="306235"/>
          </a:xfrm>
          <a:prstGeom prst="plus">
            <a:avLst>
              <a:gd name="adj" fmla="val 37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911E541F-6956-4CF6-8B71-A0551C976961}"/>
              </a:ext>
            </a:extLst>
          </p:cNvPr>
          <p:cNvSpPr/>
          <p:nvPr/>
        </p:nvSpPr>
        <p:spPr>
          <a:xfrm>
            <a:off x="2528029" y="2536049"/>
            <a:ext cx="284871" cy="306235"/>
          </a:xfrm>
          <a:prstGeom prst="plus">
            <a:avLst>
              <a:gd name="adj" fmla="val 37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14BB46F-71B9-4179-860B-B7153F656095}"/>
              </a:ext>
            </a:extLst>
          </p:cNvPr>
          <p:cNvSpPr/>
          <p:nvPr/>
        </p:nvSpPr>
        <p:spPr>
          <a:xfrm>
            <a:off x="2528029" y="1983252"/>
            <a:ext cx="284871" cy="306235"/>
          </a:xfrm>
          <a:prstGeom prst="plus">
            <a:avLst>
              <a:gd name="adj" fmla="val 37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2628A2-D9A4-4D33-BF2E-035CE335F14F}"/>
              </a:ext>
            </a:extLst>
          </p:cNvPr>
          <p:cNvSpPr/>
          <p:nvPr/>
        </p:nvSpPr>
        <p:spPr>
          <a:xfrm>
            <a:off x="4173914" y="1505270"/>
            <a:ext cx="307570" cy="10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C36BF2-E31D-4CBA-B02E-D7766D543759}"/>
              </a:ext>
            </a:extLst>
          </p:cNvPr>
          <p:cNvSpPr/>
          <p:nvPr/>
        </p:nvSpPr>
        <p:spPr>
          <a:xfrm>
            <a:off x="4743335" y="1501780"/>
            <a:ext cx="307570" cy="10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F93345-924D-48AE-9F5E-A30FE3E8826B}"/>
              </a:ext>
            </a:extLst>
          </p:cNvPr>
          <p:cNvSpPr/>
          <p:nvPr/>
        </p:nvSpPr>
        <p:spPr>
          <a:xfrm>
            <a:off x="3604493" y="1501780"/>
            <a:ext cx="307570" cy="10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E7E708-51E5-439D-BCD2-D433DB0F99C6}"/>
              </a:ext>
            </a:extLst>
          </p:cNvPr>
          <p:cNvSpPr/>
          <p:nvPr/>
        </p:nvSpPr>
        <p:spPr>
          <a:xfrm>
            <a:off x="3604493" y="2082336"/>
            <a:ext cx="307570" cy="10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38F7A-44E0-4233-ABA5-C95BC0CD3E8D}"/>
              </a:ext>
            </a:extLst>
          </p:cNvPr>
          <p:cNvSpPr/>
          <p:nvPr/>
        </p:nvSpPr>
        <p:spPr>
          <a:xfrm>
            <a:off x="3604493" y="2635133"/>
            <a:ext cx="307570" cy="10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6399DD-317E-4434-9456-7D7168E97DDE}"/>
              </a:ext>
            </a:extLst>
          </p:cNvPr>
          <p:cNvSpPr/>
          <p:nvPr/>
        </p:nvSpPr>
        <p:spPr>
          <a:xfrm>
            <a:off x="4173914" y="2660739"/>
            <a:ext cx="307570" cy="8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ECF53E-EB71-4EA1-8BF5-73B5441BEE29}"/>
              </a:ext>
            </a:extLst>
          </p:cNvPr>
          <p:cNvSpPr/>
          <p:nvPr/>
        </p:nvSpPr>
        <p:spPr>
          <a:xfrm>
            <a:off x="4743335" y="2647936"/>
            <a:ext cx="307570" cy="8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0A8E52-767C-4833-B5DB-5C172E72448C}"/>
              </a:ext>
            </a:extLst>
          </p:cNvPr>
          <p:cNvSpPr/>
          <p:nvPr/>
        </p:nvSpPr>
        <p:spPr>
          <a:xfrm>
            <a:off x="4743335" y="2082336"/>
            <a:ext cx="307570" cy="8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5E32D7-4CB6-4D07-87EA-A1483F9C88A1}"/>
              </a:ext>
            </a:extLst>
          </p:cNvPr>
          <p:cNvSpPr txBox="1"/>
          <p:nvPr/>
        </p:nvSpPr>
        <p:spPr>
          <a:xfrm>
            <a:off x="1369200" y="3221849"/>
            <a:ext cx="165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maximum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E7C220-C4EE-4A48-AECF-44B36214BAF4}"/>
              </a:ext>
            </a:extLst>
          </p:cNvPr>
          <p:cNvSpPr txBox="1"/>
          <p:nvPr/>
        </p:nvSpPr>
        <p:spPr>
          <a:xfrm>
            <a:off x="3588698" y="3221849"/>
            <a:ext cx="161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minimum</a:t>
            </a:r>
          </a:p>
        </p:txBody>
      </p:sp>
      <p:pic>
        <p:nvPicPr>
          <p:cNvPr id="24" name="Picture 2" descr="GDAL Grid Tutorial — GDAL documentation">
            <a:extLst>
              <a:ext uri="{FF2B5EF4-FFF2-40B4-BE49-F238E27FC236}">
                <a16:creationId xmlns:a16="http://schemas.microsoft.com/office/drawing/2014/main" id="{CCF9BF0E-3D78-49C6-A36C-C4B363DBF5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70" t="25388" r="10557" b="26961"/>
          <a:stretch/>
        </p:blipFill>
        <p:spPr bwMode="auto">
          <a:xfrm>
            <a:off x="5882177" y="1255222"/>
            <a:ext cx="1782761" cy="169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9A394D8-8EF6-43F4-8789-BE7CB6E094EC}"/>
              </a:ext>
            </a:extLst>
          </p:cNvPr>
          <p:cNvSpPr/>
          <p:nvPr/>
        </p:nvSpPr>
        <p:spPr>
          <a:xfrm>
            <a:off x="7189193" y="1501780"/>
            <a:ext cx="307570" cy="10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924F0B-BD7F-48E9-A132-A2ECCE6E2730}"/>
              </a:ext>
            </a:extLst>
          </p:cNvPr>
          <p:cNvSpPr/>
          <p:nvPr/>
        </p:nvSpPr>
        <p:spPr>
          <a:xfrm>
            <a:off x="6050351" y="2082336"/>
            <a:ext cx="307570" cy="10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F296A0-A5C9-43B8-B570-DE13B1E073A4}"/>
              </a:ext>
            </a:extLst>
          </p:cNvPr>
          <p:cNvSpPr/>
          <p:nvPr/>
        </p:nvSpPr>
        <p:spPr>
          <a:xfrm>
            <a:off x="6050351" y="2635133"/>
            <a:ext cx="307570" cy="10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2EFD06-C913-4F9A-B7CC-40A098B025BC}"/>
              </a:ext>
            </a:extLst>
          </p:cNvPr>
          <p:cNvSpPr/>
          <p:nvPr/>
        </p:nvSpPr>
        <p:spPr>
          <a:xfrm>
            <a:off x="7189193" y="2647936"/>
            <a:ext cx="307570" cy="8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184A33-CF99-4387-BB4B-881A6290B119}"/>
              </a:ext>
            </a:extLst>
          </p:cNvPr>
          <p:cNvSpPr/>
          <p:nvPr/>
        </p:nvSpPr>
        <p:spPr>
          <a:xfrm>
            <a:off x="7189193" y="2082336"/>
            <a:ext cx="307570" cy="8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 descr="GDAL Grid Tutorial — GDAL documentation">
            <a:extLst>
              <a:ext uri="{FF2B5EF4-FFF2-40B4-BE49-F238E27FC236}">
                <a16:creationId xmlns:a16="http://schemas.microsoft.com/office/drawing/2014/main" id="{E9962DD8-7935-4B1D-9F37-3D1E67F806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70" t="25388" r="10557" b="26961"/>
          <a:stretch/>
        </p:blipFill>
        <p:spPr bwMode="auto">
          <a:xfrm>
            <a:off x="8445518" y="1255222"/>
            <a:ext cx="1782761" cy="169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695B2BD-3BDA-4DE3-A737-34D70BD65FF8}"/>
              </a:ext>
            </a:extLst>
          </p:cNvPr>
          <p:cNvSpPr/>
          <p:nvPr/>
        </p:nvSpPr>
        <p:spPr>
          <a:xfrm>
            <a:off x="9183113" y="1505270"/>
            <a:ext cx="307570" cy="10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8AF269-A11F-4A5D-A89F-7560617DB27E}"/>
              </a:ext>
            </a:extLst>
          </p:cNvPr>
          <p:cNvSpPr/>
          <p:nvPr/>
        </p:nvSpPr>
        <p:spPr>
          <a:xfrm>
            <a:off x="9752534" y="1501780"/>
            <a:ext cx="307570" cy="10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059E52-661E-44E0-85A0-B98919378B9D}"/>
              </a:ext>
            </a:extLst>
          </p:cNvPr>
          <p:cNvSpPr/>
          <p:nvPr/>
        </p:nvSpPr>
        <p:spPr>
          <a:xfrm>
            <a:off x="8613692" y="1501780"/>
            <a:ext cx="307570" cy="10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E5F7471-447E-42BA-B6E3-A9C19F12F74C}"/>
              </a:ext>
            </a:extLst>
          </p:cNvPr>
          <p:cNvSpPr/>
          <p:nvPr/>
        </p:nvSpPr>
        <p:spPr>
          <a:xfrm>
            <a:off x="8613692" y="2082336"/>
            <a:ext cx="307570" cy="10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176AD4-C011-4C1A-9633-EBEA9269508F}"/>
              </a:ext>
            </a:extLst>
          </p:cNvPr>
          <p:cNvSpPr/>
          <p:nvPr/>
        </p:nvSpPr>
        <p:spPr>
          <a:xfrm>
            <a:off x="8613692" y="2635133"/>
            <a:ext cx="307570" cy="10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C4180A-BFF7-4CAA-8EE2-E8D1E1F1AA74}"/>
              </a:ext>
            </a:extLst>
          </p:cNvPr>
          <p:cNvSpPr/>
          <p:nvPr/>
        </p:nvSpPr>
        <p:spPr>
          <a:xfrm>
            <a:off x="9752534" y="2082336"/>
            <a:ext cx="307570" cy="8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F1517895-BA2E-4686-B709-5F8D59B334D3}"/>
              </a:ext>
            </a:extLst>
          </p:cNvPr>
          <p:cNvSpPr/>
          <p:nvPr/>
        </p:nvSpPr>
        <p:spPr>
          <a:xfrm>
            <a:off x="6061700" y="1422733"/>
            <a:ext cx="284871" cy="306235"/>
          </a:xfrm>
          <a:prstGeom prst="plus">
            <a:avLst>
              <a:gd name="adj" fmla="val 37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6A0F8A29-16C9-495B-9729-0D261873026D}"/>
              </a:ext>
            </a:extLst>
          </p:cNvPr>
          <p:cNvSpPr/>
          <p:nvPr/>
        </p:nvSpPr>
        <p:spPr>
          <a:xfrm>
            <a:off x="6636999" y="1422732"/>
            <a:ext cx="284871" cy="306235"/>
          </a:xfrm>
          <a:prstGeom prst="plus">
            <a:avLst>
              <a:gd name="adj" fmla="val 37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ross 43">
            <a:extLst>
              <a:ext uri="{FF2B5EF4-FFF2-40B4-BE49-F238E27FC236}">
                <a16:creationId xmlns:a16="http://schemas.microsoft.com/office/drawing/2014/main" id="{9743C6EE-08C0-485A-8460-F5FA7903D708}"/>
              </a:ext>
            </a:extLst>
          </p:cNvPr>
          <p:cNvSpPr/>
          <p:nvPr/>
        </p:nvSpPr>
        <p:spPr>
          <a:xfrm>
            <a:off x="6630925" y="2536048"/>
            <a:ext cx="284871" cy="306235"/>
          </a:xfrm>
          <a:prstGeom prst="plus">
            <a:avLst>
              <a:gd name="adj" fmla="val 37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6F3ACE-25BF-49BE-AD63-5571CD13C0E0}"/>
              </a:ext>
            </a:extLst>
          </p:cNvPr>
          <p:cNvSpPr txBox="1"/>
          <p:nvPr/>
        </p:nvSpPr>
        <p:spPr>
          <a:xfrm>
            <a:off x="5390591" y="3221849"/>
            <a:ext cx="33768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Saddle point:</a:t>
            </a:r>
          </a:p>
          <a:p>
            <a:r>
              <a:rPr lang="en-US" dirty="0"/>
              <a:t>Inclining directions are separated</a:t>
            </a:r>
          </a:p>
          <a:p>
            <a:r>
              <a:rPr lang="en-US" dirty="0"/>
              <a:t>by declining directions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A13C4CB-7A6A-4B9D-9D11-5B2283883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766" y="4657010"/>
            <a:ext cx="6552055" cy="207786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A82D60B-2381-4A26-B54E-FF0C1408F39D}"/>
              </a:ext>
            </a:extLst>
          </p:cNvPr>
          <p:cNvSpPr txBox="1"/>
          <p:nvPr/>
        </p:nvSpPr>
        <p:spPr>
          <a:xfrm>
            <a:off x="8950337" y="3216254"/>
            <a:ext cx="31306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Regular point:</a:t>
            </a:r>
          </a:p>
          <a:p>
            <a:r>
              <a:rPr lang="en-US" dirty="0"/>
              <a:t>Inclining directions and declining directions are simply connected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9" name="Cross 48">
            <a:extLst>
              <a:ext uri="{FF2B5EF4-FFF2-40B4-BE49-F238E27FC236}">
                <a16:creationId xmlns:a16="http://schemas.microsoft.com/office/drawing/2014/main" id="{1B5BE18D-9F8C-476A-AAE3-34160D787E13}"/>
              </a:ext>
            </a:extLst>
          </p:cNvPr>
          <p:cNvSpPr/>
          <p:nvPr/>
        </p:nvSpPr>
        <p:spPr>
          <a:xfrm>
            <a:off x="9205812" y="2540203"/>
            <a:ext cx="284871" cy="306235"/>
          </a:xfrm>
          <a:prstGeom prst="plus">
            <a:avLst>
              <a:gd name="adj" fmla="val 37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CC42E0B5-9C08-4F0E-B498-C97D78CBA668}"/>
              </a:ext>
            </a:extLst>
          </p:cNvPr>
          <p:cNvSpPr/>
          <p:nvPr/>
        </p:nvSpPr>
        <p:spPr>
          <a:xfrm>
            <a:off x="9754239" y="2548182"/>
            <a:ext cx="284871" cy="306235"/>
          </a:xfrm>
          <a:prstGeom prst="plus">
            <a:avLst>
              <a:gd name="adj" fmla="val 37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50">
            <a:extLst>
              <a:ext uri="{FF2B5EF4-FFF2-40B4-BE49-F238E27FC236}">
                <a16:creationId xmlns:a16="http://schemas.microsoft.com/office/drawing/2014/main" id="{087224A3-50C2-4FD9-90D4-811F256238E3}"/>
              </a:ext>
            </a:extLst>
          </p:cNvPr>
          <p:cNvSpPr/>
          <p:nvPr/>
        </p:nvSpPr>
        <p:spPr>
          <a:xfrm>
            <a:off x="9207055" y="4928516"/>
            <a:ext cx="284871" cy="306235"/>
          </a:xfrm>
          <a:prstGeom prst="plus">
            <a:avLst>
              <a:gd name="adj" fmla="val 37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83D54D-5CE1-4353-8BF8-1F2F1DA3A83F}"/>
              </a:ext>
            </a:extLst>
          </p:cNvPr>
          <p:cNvSpPr/>
          <p:nvPr/>
        </p:nvSpPr>
        <p:spPr>
          <a:xfrm>
            <a:off x="9207055" y="5694010"/>
            <a:ext cx="307570" cy="8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43D16E-9C89-480B-8526-56D4877C9B4B}"/>
              </a:ext>
            </a:extLst>
          </p:cNvPr>
          <p:cNvSpPr txBox="1"/>
          <p:nvPr/>
        </p:nvSpPr>
        <p:spPr>
          <a:xfrm>
            <a:off x="9562778" y="4896967"/>
            <a:ext cx="243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Points with higher value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C88D12-C315-4090-AB24-E9E053ED5D2A}"/>
              </a:ext>
            </a:extLst>
          </p:cNvPr>
          <p:cNvSpPr txBox="1"/>
          <p:nvPr/>
        </p:nvSpPr>
        <p:spPr>
          <a:xfrm>
            <a:off x="9562778" y="5550574"/>
            <a:ext cx="236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Points with lower value</a:t>
            </a:r>
          </a:p>
        </p:txBody>
      </p:sp>
    </p:spTree>
    <p:extLst>
      <p:ext uri="{BB962C8B-B14F-4D97-AF65-F5344CB8AC3E}">
        <p14:creationId xmlns:p14="http://schemas.microsoft.com/office/powerpoint/2010/main" val="372425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6991C6-CC4E-42B8-8E17-71F00595529C}"/>
              </a:ext>
            </a:extLst>
          </p:cNvPr>
          <p:cNvSpPr txBox="1"/>
          <p:nvPr/>
        </p:nvSpPr>
        <p:spPr>
          <a:xfrm>
            <a:off x="103070" y="65268"/>
            <a:ext cx="118290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Conver</a:t>
            </a:r>
            <a:r>
              <a:rPr lang="en-US" sz="3600" dirty="0"/>
              <a:t> definition of critical points to linear constraints</a:t>
            </a:r>
          </a:p>
          <a:p>
            <a:endParaRPr lang="en-US" sz="2400" dirty="0"/>
          </a:p>
        </p:txBody>
      </p:sp>
      <p:pic>
        <p:nvPicPr>
          <p:cNvPr id="1026" name="Picture 2" descr="GDAL Grid Tutorial — GDAL documentation">
            <a:extLst>
              <a:ext uri="{FF2B5EF4-FFF2-40B4-BE49-F238E27FC236}">
                <a16:creationId xmlns:a16="http://schemas.microsoft.com/office/drawing/2014/main" id="{10AC0FD6-A52A-4B7E-B0A5-26420FFD3B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70" t="25388" r="10557" b="26961"/>
          <a:stretch/>
        </p:blipFill>
        <p:spPr bwMode="auto">
          <a:xfrm>
            <a:off x="824345" y="2428702"/>
            <a:ext cx="1782761" cy="169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DAL Grid Tutorial — GDAL documentation">
            <a:extLst>
              <a:ext uri="{FF2B5EF4-FFF2-40B4-BE49-F238E27FC236}">
                <a16:creationId xmlns:a16="http://schemas.microsoft.com/office/drawing/2014/main" id="{FED6AD84-9C81-4CA7-9C7B-BFABC9D3E7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70" t="25388" r="10557" b="26961"/>
          <a:stretch/>
        </p:blipFill>
        <p:spPr bwMode="auto">
          <a:xfrm>
            <a:off x="3055319" y="2428702"/>
            <a:ext cx="1782761" cy="169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ross 1">
            <a:extLst>
              <a:ext uri="{FF2B5EF4-FFF2-40B4-BE49-F238E27FC236}">
                <a16:creationId xmlns:a16="http://schemas.microsoft.com/office/drawing/2014/main" id="{FF08A0D7-8C3A-4D85-8817-E74B2253DE51}"/>
              </a:ext>
            </a:extLst>
          </p:cNvPr>
          <p:cNvSpPr/>
          <p:nvPr/>
        </p:nvSpPr>
        <p:spPr>
          <a:xfrm>
            <a:off x="1582721" y="2579666"/>
            <a:ext cx="284871" cy="306235"/>
          </a:xfrm>
          <a:prstGeom prst="plus">
            <a:avLst>
              <a:gd name="adj" fmla="val 37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BBFEC5C9-2D52-4981-806A-D8551A97A0E7}"/>
              </a:ext>
            </a:extLst>
          </p:cNvPr>
          <p:cNvSpPr/>
          <p:nvPr/>
        </p:nvSpPr>
        <p:spPr>
          <a:xfrm>
            <a:off x="2168768" y="2579666"/>
            <a:ext cx="284871" cy="306235"/>
          </a:xfrm>
          <a:prstGeom prst="plus">
            <a:avLst>
              <a:gd name="adj" fmla="val 37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776B890B-9679-4976-A323-56F0F6C98D7B}"/>
              </a:ext>
            </a:extLst>
          </p:cNvPr>
          <p:cNvSpPr/>
          <p:nvPr/>
        </p:nvSpPr>
        <p:spPr>
          <a:xfrm>
            <a:off x="999550" y="2579666"/>
            <a:ext cx="284871" cy="306235"/>
          </a:xfrm>
          <a:prstGeom prst="plus">
            <a:avLst>
              <a:gd name="adj" fmla="val 37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4F211DF6-EDC3-437D-AB8F-437A055F46CA}"/>
              </a:ext>
            </a:extLst>
          </p:cNvPr>
          <p:cNvSpPr/>
          <p:nvPr/>
        </p:nvSpPr>
        <p:spPr>
          <a:xfrm>
            <a:off x="999549" y="3156733"/>
            <a:ext cx="284871" cy="306235"/>
          </a:xfrm>
          <a:prstGeom prst="plus">
            <a:avLst>
              <a:gd name="adj" fmla="val 37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D652D97F-E601-4516-AE29-7AB7A88CF0F2}"/>
              </a:ext>
            </a:extLst>
          </p:cNvPr>
          <p:cNvSpPr/>
          <p:nvPr/>
        </p:nvSpPr>
        <p:spPr>
          <a:xfrm>
            <a:off x="999549" y="3709529"/>
            <a:ext cx="284871" cy="306235"/>
          </a:xfrm>
          <a:prstGeom prst="plus">
            <a:avLst>
              <a:gd name="adj" fmla="val 37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EBC9660-50AA-4D18-A5EE-CE2EA3C5727A}"/>
              </a:ext>
            </a:extLst>
          </p:cNvPr>
          <p:cNvSpPr/>
          <p:nvPr/>
        </p:nvSpPr>
        <p:spPr>
          <a:xfrm>
            <a:off x="1573289" y="3722332"/>
            <a:ext cx="284871" cy="306235"/>
          </a:xfrm>
          <a:prstGeom prst="plus">
            <a:avLst>
              <a:gd name="adj" fmla="val 37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911E541F-6956-4CF6-8B71-A0551C976961}"/>
              </a:ext>
            </a:extLst>
          </p:cNvPr>
          <p:cNvSpPr/>
          <p:nvPr/>
        </p:nvSpPr>
        <p:spPr>
          <a:xfrm>
            <a:off x="2147029" y="3709529"/>
            <a:ext cx="284871" cy="306235"/>
          </a:xfrm>
          <a:prstGeom prst="plus">
            <a:avLst>
              <a:gd name="adj" fmla="val 37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14BB46F-71B9-4179-860B-B7153F656095}"/>
              </a:ext>
            </a:extLst>
          </p:cNvPr>
          <p:cNvSpPr/>
          <p:nvPr/>
        </p:nvSpPr>
        <p:spPr>
          <a:xfrm>
            <a:off x="2147029" y="3156732"/>
            <a:ext cx="284871" cy="306235"/>
          </a:xfrm>
          <a:prstGeom prst="plus">
            <a:avLst>
              <a:gd name="adj" fmla="val 37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2628A2-D9A4-4D33-BF2E-035CE335F14F}"/>
              </a:ext>
            </a:extLst>
          </p:cNvPr>
          <p:cNvSpPr/>
          <p:nvPr/>
        </p:nvSpPr>
        <p:spPr>
          <a:xfrm>
            <a:off x="3792914" y="2678750"/>
            <a:ext cx="307570" cy="10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C36BF2-E31D-4CBA-B02E-D7766D543759}"/>
              </a:ext>
            </a:extLst>
          </p:cNvPr>
          <p:cNvSpPr/>
          <p:nvPr/>
        </p:nvSpPr>
        <p:spPr>
          <a:xfrm>
            <a:off x="4362335" y="2675260"/>
            <a:ext cx="307570" cy="10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F93345-924D-48AE-9F5E-A30FE3E8826B}"/>
              </a:ext>
            </a:extLst>
          </p:cNvPr>
          <p:cNvSpPr/>
          <p:nvPr/>
        </p:nvSpPr>
        <p:spPr>
          <a:xfrm>
            <a:off x="3223493" y="2675260"/>
            <a:ext cx="307570" cy="10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E7E708-51E5-439D-BCD2-D433DB0F99C6}"/>
              </a:ext>
            </a:extLst>
          </p:cNvPr>
          <p:cNvSpPr/>
          <p:nvPr/>
        </p:nvSpPr>
        <p:spPr>
          <a:xfrm>
            <a:off x="3223493" y="3255816"/>
            <a:ext cx="307570" cy="10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38F7A-44E0-4233-ABA5-C95BC0CD3E8D}"/>
              </a:ext>
            </a:extLst>
          </p:cNvPr>
          <p:cNvSpPr/>
          <p:nvPr/>
        </p:nvSpPr>
        <p:spPr>
          <a:xfrm>
            <a:off x="3223493" y="3808613"/>
            <a:ext cx="307570" cy="10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6399DD-317E-4434-9456-7D7168E97DDE}"/>
              </a:ext>
            </a:extLst>
          </p:cNvPr>
          <p:cNvSpPr/>
          <p:nvPr/>
        </p:nvSpPr>
        <p:spPr>
          <a:xfrm>
            <a:off x="3792914" y="3834219"/>
            <a:ext cx="307570" cy="8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ECF53E-EB71-4EA1-8BF5-73B5441BEE29}"/>
              </a:ext>
            </a:extLst>
          </p:cNvPr>
          <p:cNvSpPr/>
          <p:nvPr/>
        </p:nvSpPr>
        <p:spPr>
          <a:xfrm>
            <a:off x="4362335" y="3821416"/>
            <a:ext cx="307570" cy="8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0A8E52-767C-4833-B5DB-5C172E72448C}"/>
              </a:ext>
            </a:extLst>
          </p:cNvPr>
          <p:cNvSpPr/>
          <p:nvPr/>
        </p:nvSpPr>
        <p:spPr>
          <a:xfrm>
            <a:off x="4362335" y="3255816"/>
            <a:ext cx="307570" cy="8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5E32D7-4CB6-4D07-87EA-A1483F9C88A1}"/>
              </a:ext>
            </a:extLst>
          </p:cNvPr>
          <p:cNvSpPr txBox="1"/>
          <p:nvPr/>
        </p:nvSpPr>
        <p:spPr>
          <a:xfrm>
            <a:off x="988200" y="4395329"/>
            <a:ext cx="165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maximum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E7C220-C4EE-4A48-AECF-44B36214BAF4}"/>
              </a:ext>
            </a:extLst>
          </p:cNvPr>
          <p:cNvSpPr txBox="1"/>
          <p:nvPr/>
        </p:nvSpPr>
        <p:spPr>
          <a:xfrm>
            <a:off x="3207698" y="4395329"/>
            <a:ext cx="161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minimum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081FE83-99CB-454C-88AF-AE104954A103}"/>
                  </a:ext>
                </a:extLst>
              </p:cNvPr>
              <p:cNvSpPr txBox="1"/>
              <p:nvPr/>
            </p:nvSpPr>
            <p:spPr>
              <a:xfrm>
                <a:off x="6017575" y="2500848"/>
                <a:ext cx="4381360" cy="324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For local maximum/minimum: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 algn="ctr"/>
                <a:r>
                  <a:rPr lang="en-US" sz="2800" dirty="0"/>
                  <a:t>…..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081FE83-99CB-454C-88AF-AE104954A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575" y="2500848"/>
                <a:ext cx="4381360" cy="3247299"/>
              </a:xfrm>
              <a:prstGeom prst="rect">
                <a:avLst/>
              </a:prstGeom>
              <a:blipFill>
                <a:blip r:embed="rId3"/>
                <a:stretch>
                  <a:fillRect l="-2782" t="-1689" b="-4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0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6991C6-CC4E-42B8-8E17-71F00595529C}"/>
              </a:ext>
            </a:extLst>
          </p:cNvPr>
          <p:cNvSpPr txBox="1"/>
          <p:nvPr/>
        </p:nvSpPr>
        <p:spPr>
          <a:xfrm>
            <a:off x="103070" y="65268"/>
            <a:ext cx="118290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Conver</a:t>
            </a:r>
            <a:r>
              <a:rPr lang="en-US" sz="3600" dirty="0"/>
              <a:t> definition of critical points to linear constraints</a:t>
            </a:r>
          </a:p>
          <a:p>
            <a:endParaRPr lang="en-US" sz="2400" dirty="0"/>
          </a:p>
        </p:txBody>
      </p:sp>
      <p:pic>
        <p:nvPicPr>
          <p:cNvPr id="24" name="Picture 2" descr="GDAL Grid Tutorial — GDAL documentation">
            <a:extLst>
              <a:ext uri="{FF2B5EF4-FFF2-40B4-BE49-F238E27FC236}">
                <a16:creationId xmlns:a16="http://schemas.microsoft.com/office/drawing/2014/main" id="{6DE73E13-430C-416E-BB2B-CBCE9A832C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70" t="25388" r="10557" b="26961"/>
          <a:stretch/>
        </p:blipFill>
        <p:spPr bwMode="auto">
          <a:xfrm>
            <a:off x="2849092" y="2652222"/>
            <a:ext cx="1782761" cy="169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46046D8-B5B9-48B0-B020-D322B99FC220}"/>
              </a:ext>
            </a:extLst>
          </p:cNvPr>
          <p:cNvSpPr/>
          <p:nvPr/>
        </p:nvSpPr>
        <p:spPr>
          <a:xfrm>
            <a:off x="4156108" y="2898780"/>
            <a:ext cx="307570" cy="10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ross 29">
            <a:extLst>
              <a:ext uri="{FF2B5EF4-FFF2-40B4-BE49-F238E27FC236}">
                <a16:creationId xmlns:a16="http://schemas.microsoft.com/office/drawing/2014/main" id="{545D8B76-5E89-47B2-A5E9-2476C50A5B8A}"/>
              </a:ext>
            </a:extLst>
          </p:cNvPr>
          <p:cNvSpPr/>
          <p:nvPr/>
        </p:nvSpPr>
        <p:spPr>
          <a:xfrm>
            <a:off x="3028615" y="2819733"/>
            <a:ext cx="284871" cy="306235"/>
          </a:xfrm>
          <a:prstGeom prst="plus">
            <a:avLst>
              <a:gd name="adj" fmla="val 37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5BD2208B-49BD-4AFE-A9C9-186AC2DC61DC}"/>
              </a:ext>
            </a:extLst>
          </p:cNvPr>
          <p:cNvSpPr/>
          <p:nvPr/>
        </p:nvSpPr>
        <p:spPr>
          <a:xfrm>
            <a:off x="4167457" y="3933047"/>
            <a:ext cx="284871" cy="306235"/>
          </a:xfrm>
          <a:prstGeom prst="plus">
            <a:avLst>
              <a:gd name="adj" fmla="val 37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71997C-72A5-48FD-8CF7-67E343C7F921}"/>
              </a:ext>
            </a:extLst>
          </p:cNvPr>
          <p:cNvSpPr/>
          <p:nvPr/>
        </p:nvSpPr>
        <p:spPr>
          <a:xfrm>
            <a:off x="3033801" y="4032132"/>
            <a:ext cx="307570" cy="10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BB49E9CB-EF5D-43BA-90FE-67E40628482E}"/>
              </a:ext>
            </a:extLst>
          </p:cNvPr>
          <p:cNvSpPr/>
          <p:nvPr/>
        </p:nvSpPr>
        <p:spPr>
          <a:xfrm>
            <a:off x="5973755" y="1180776"/>
            <a:ext cx="640080" cy="6146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B8D82DA1-88E4-4A5E-A2F8-F073B677F381}"/>
              </a:ext>
            </a:extLst>
          </p:cNvPr>
          <p:cNvSpPr/>
          <p:nvPr/>
        </p:nvSpPr>
        <p:spPr>
          <a:xfrm>
            <a:off x="558475" y="4968240"/>
            <a:ext cx="640080" cy="6146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246ED0-DED2-487E-9F2D-996828836E27}"/>
              </a:ext>
            </a:extLst>
          </p:cNvPr>
          <p:cNvSpPr txBox="1"/>
          <p:nvPr/>
        </p:nvSpPr>
        <p:spPr>
          <a:xfrm>
            <a:off x="6400475" y="2098040"/>
            <a:ext cx="2500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minimum 1 (leaf 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A5D696-6112-4CE3-982D-1C9B7AAF4A54}"/>
              </a:ext>
            </a:extLst>
          </p:cNvPr>
          <p:cNvSpPr txBox="1"/>
          <p:nvPr/>
        </p:nvSpPr>
        <p:spPr>
          <a:xfrm>
            <a:off x="304475" y="5998803"/>
            <a:ext cx="2500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minimum 2 (leaf 2)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410F65F-508F-4AF2-89BC-1B8797691BE3}"/>
              </a:ext>
            </a:extLst>
          </p:cNvPr>
          <p:cNvCxnSpPr>
            <a:stCxn id="36" idx="4"/>
            <a:endCxn id="3" idx="2"/>
          </p:cNvCxnSpPr>
          <p:nvPr/>
        </p:nvCxnSpPr>
        <p:spPr>
          <a:xfrm flipV="1">
            <a:off x="1198554" y="1795454"/>
            <a:ext cx="4897446" cy="340757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DAE28CD-4FED-405D-A564-1E8FE4B9956B}"/>
              </a:ext>
            </a:extLst>
          </p:cNvPr>
          <p:cNvSpPr txBox="1"/>
          <p:nvPr/>
        </p:nvSpPr>
        <p:spPr>
          <a:xfrm>
            <a:off x="2849092" y="4591179"/>
            <a:ext cx="288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Saddle point where they join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C89FDC7-5A89-4D87-B04B-26F650A28E96}"/>
                  </a:ext>
                </a:extLst>
              </p:cNvPr>
              <p:cNvSpPr txBox="1"/>
              <p:nvPr/>
            </p:nvSpPr>
            <p:spPr>
              <a:xfrm>
                <a:off x="7197325" y="3537036"/>
                <a:ext cx="3408181" cy="2816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Saddle point’s linear constraint: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C89FDC7-5A89-4D87-B04B-26F650A2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325" y="3537036"/>
                <a:ext cx="3408181" cy="2816412"/>
              </a:xfrm>
              <a:prstGeom prst="rect">
                <a:avLst/>
              </a:prstGeom>
              <a:blipFill>
                <a:blip r:embed="rId3"/>
                <a:stretch>
                  <a:fillRect l="-3757" t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07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41E3-A157-44F5-96ED-B94477ED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quadratic programming with linear constraint!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839D61-3A85-4A63-96DF-7E02D1A3D5C9}"/>
                  </a:ext>
                </a:extLst>
              </p:cNvPr>
              <p:cNvSpPr txBox="1"/>
              <p:nvPr/>
            </p:nvSpPr>
            <p:spPr>
              <a:xfrm>
                <a:off x="635001" y="2082800"/>
                <a:ext cx="10515599" cy="1428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(2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+(2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  <a:p>
                <a:r>
                  <a:rPr lang="en-US" sz="2800" dirty="0" err="1"/>
                  <a:t>s.t.</a:t>
                </a:r>
                <a:r>
                  <a:rPr lang="en-US" sz="2800" dirty="0"/>
                  <a:t>: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839D61-3A85-4A63-96DF-7E02D1A3D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1" y="2082800"/>
                <a:ext cx="10515599" cy="1428340"/>
              </a:xfrm>
              <a:prstGeom prst="rect">
                <a:avLst/>
              </a:prstGeom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F96438-7976-41E9-8AA4-9E7580986180}"/>
                  </a:ext>
                </a:extLst>
              </p:cNvPr>
              <p:cNvSpPr txBox="1"/>
              <p:nvPr/>
            </p:nvSpPr>
            <p:spPr>
              <a:xfrm>
                <a:off x="1343975" y="3125688"/>
                <a:ext cx="4381360" cy="324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For local maximum/minimum: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 algn="ctr"/>
                <a:r>
                  <a:rPr lang="en-US" sz="2800" dirty="0"/>
                  <a:t>…..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F96438-7976-41E9-8AA4-9E7580986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975" y="3125688"/>
                <a:ext cx="4381360" cy="3247299"/>
              </a:xfrm>
              <a:prstGeom prst="rect">
                <a:avLst/>
              </a:prstGeom>
              <a:blipFill>
                <a:blip r:embed="rId3"/>
                <a:stretch>
                  <a:fillRect l="-2782" t="-1880" b="-4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7D76BE-5ADF-4F34-A022-A11538127E00}"/>
                  </a:ext>
                </a:extLst>
              </p:cNvPr>
              <p:cNvSpPr txBox="1"/>
              <p:nvPr/>
            </p:nvSpPr>
            <p:spPr>
              <a:xfrm>
                <a:off x="7197325" y="3537036"/>
                <a:ext cx="3408181" cy="2385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Saddle constraint: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7D76BE-5ADF-4F34-A022-A11538127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325" y="3537036"/>
                <a:ext cx="3408181" cy="2385525"/>
              </a:xfrm>
              <a:prstGeom prst="rect">
                <a:avLst/>
              </a:prstGeom>
              <a:blipFill>
                <a:blip r:embed="rId4"/>
                <a:stretch>
                  <a:fillRect l="-3757" t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549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41E3-A157-44F5-96ED-B94477ED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quadratic programming with linear constraint!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839D61-3A85-4A63-96DF-7E02D1A3D5C9}"/>
                  </a:ext>
                </a:extLst>
              </p:cNvPr>
              <p:cNvSpPr txBox="1"/>
              <p:nvPr/>
            </p:nvSpPr>
            <p:spPr>
              <a:xfrm>
                <a:off x="635001" y="2082800"/>
                <a:ext cx="10515599" cy="1428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(2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+(2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  <a:p>
                <a:r>
                  <a:rPr lang="en-US" sz="2800" dirty="0" err="1"/>
                  <a:t>s.t.</a:t>
                </a:r>
                <a:r>
                  <a:rPr lang="en-US" sz="2800" dirty="0"/>
                  <a:t>: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839D61-3A85-4A63-96DF-7E02D1A3D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1" y="2082800"/>
                <a:ext cx="10515599" cy="1428340"/>
              </a:xfrm>
              <a:prstGeom prst="rect">
                <a:avLst/>
              </a:prstGeom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F96438-7976-41E9-8AA4-9E7580986180}"/>
                  </a:ext>
                </a:extLst>
              </p:cNvPr>
              <p:cNvSpPr txBox="1"/>
              <p:nvPr/>
            </p:nvSpPr>
            <p:spPr>
              <a:xfrm>
                <a:off x="1343975" y="3125688"/>
                <a:ext cx="4381360" cy="324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For local maximum/minimum: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 algn="ctr"/>
                <a:r>
                  <a:rPr lang="en-US" sz="2800" dirty="0"/>
                  <a:t>…..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F96438-7976-41E9-8AA4-9E7580986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975" y="3125688"/>
                <a:ext cx="4381360" cy="3247299"/>
              </a:xfrm>
              <a:prstGeom prst="rect">
                <a:avLst/>
              </a:prstGeom>
              <a:blipFill>
                <a:blip r:embed="rId3"/>
                <a:stretch>
                  <a:fillRect l="-2782" t="-1880" b="-4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7D76BE-5ADF-4F34-A022-A11538127E00}"/>
                  </a:ext>
                </a:extLst>
              </p:cNvPr>
              <p:cNvSpPr txBox="1"/>
              <p:nvPr/>
            </p:nvSpPr>
            <p:spPr>
              <a:xfrm>
                <a:off x="7197325" y="3537036"/>
                <a:ext cx="3408181" cy="2385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Saddle constraint: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7D76BE-5ADF-4F34-A022-A11538127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325" y="3537036"/>
                <a:ext cx="3408181" cy="2385525"/>
              </a:xfrm>
              <a:prstGeom prst="rect">
                <a:avLst/>
              </a:prstGeom>
              <a:blipFill>
                <a:blip r:embed="rId4"/>
                <a:stretch>
                  <a:fillRect l="-3757" t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1F962B3-14FE-427F-B0FF-C13EE030DA96}"/>
              </a:ext>
            </a:extLst>
          </p:cNvPr>
          <p:cNvSpPr/>
          <p:nvPr/>
        </p:nvSpPr>
        <p:spPr>
          <a:xfrm>
            <a:off x="597003" y="1471246"/>
            <a:ext cx="1142473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Can be directly solved using a linear system!</a:t>
            </a:r>
          </a:p>
        </p:txBody>
      </p:sp>
    </p:spTree>
    <p:extLst>
      <p:ext uri="{BB962C8B-B14F-4D97-AF65-F5344CB8AC3E}">
        <p14:creationId xmlns:p14="http://schemas.microsoft.com/office/powerpoint/2010/main" val="81778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41E3-A157-44F5-96ED-B94477ED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aspect about Laplacian equation:</a:t>
            </a:r>
            <a:br>
              <a:rPr lang="en-US" dirty="0"/>
            </a:br>
            <a:r>
              <a:rPr lang="en-US" dirty="0"/>
              <a:t>It won’t create local minimum/maximum!</a:t>
            </a:r>
          </a:p>
        </p:txBody>
      </p:sp>
      <p:pic>
        <p:nvPicPr>
          <p:cNvPr id="4098" name="Picture 2" descr="Laplace's equation - Wikipedia">
            <a:extLst>
              <a:ext uri="{FF2B5EF4-FFF2-40B4-BE49-F238E27FC236}">
                <a16:creationId xmlns:a16="http://schemas.microsoft.com/office/drawing/2014/main" id="{4299E8C0-18B2-4A03-A8FC-63CFBA63A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2300447"/>
            <a:ext cx="6482714" cy="324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909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339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Convex quadratic programming with linear constraint!</vt:lpstr>
      <vt:lpstr>Convex quadratic programming with linear constraint!</vt:lpstr>
      <vt:lpstr>A good aspect about Laplacian equation: It won’t create local minimum/maximum!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 nima</dc:creator>
  <cp:lastModifiedBy>bi nima</cp:lastModifiedBy>
  <cp:revision>15</cp:revision>
  <dcterms:created xsi:type="dcterms:W3CDTF">2021-04-22T05:09:56Z</dcterms:created>
  <dcterms:modified xsi:type="dcterms:W3CDTF">2021-04-22T17:36:08Z</dcterms:modified>
</cp:coreProperties>
</file>