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B9D07-8A73-4A17-87B1-008ACB7F3B7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CE325-9E27-48A0-B00B-CB64A658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50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2447-C754-4178-B314-0D685E1B27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A5E-15DD-406D-82A3-BA335478B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98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2447-C754-4178-B314-0D685E1B27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A5E-15DD-406D-82A3-BA335478B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20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2447-C754-4178-B314-0D685E1B27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A5E-15DD-406D-82A3-BA335478B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70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2447-C754-4178-B314-0D685E1B27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A5E-15DD-406D-82A3-BA335478B47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205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2447-C754-4178-B314-0D685E1B27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A5E-15DD-406D-82A3-BA335478B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509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2447-C754-4178-B314-0D685E1B27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A5E-15DD-406D-82A3-BA335478B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651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2447-C754-4178-B314-0D685E1B27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A5E-15DD-406D-82A3-BA335478B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989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2447-C754-4178-B314-0D685E1B27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A5E-15DD-406D-82A3-BA335478B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3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2447-C754-4178-B314-0D685E1B27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A5E-15DD-406D-82A3-BA335478B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27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2447-C754-4178-B314-0D685E1B27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A5E-15DD-406D-82A3-BA335478B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4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2447-C754-4178-B314-0D685E1B27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A5E-15DD-406D-82A3-BA335478B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48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2447-C754-4178-B314-0D685E1B27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A5E-15DD-406D-82A3-BA335478B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19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2447-C754-4178-B314-0D685E1B27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A5E-15DD-406D-82A3-BA335478B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98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2447-C754-4178-B314-0D685E1B27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A5E-15DD-406D-82A3-BA335478B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3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2447-C754-4178-B314-0D685E1B27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A5E-15DD-406D-82A3-BA335478B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8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2447-C754-4178-B314-0D685E1B27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A5E-15DD-406D-82A3-BA335478B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53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2447-C754-4178-B314-0D685E1B27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A5E-15DD-406D-82A3-BA335478B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28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B02447-C754-4178-B314-0D685E1B27B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0EA5E-15DD-406D-82A3-BA335478B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663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oaringelephant.org/2016/03/08/episode-9-sql-in-hadoop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sql-tutorial/sql-having" TargetMode="External"/><Relationship Id="rId2" Type="http://schemas.openxmlformats.org/officeDocument/2006/relationships/hyperlink" Target="https://www.simplilearn.com/tutorials/sql-tutorial/group-by-in-sq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www.javatpoint.com/types-of-sql-join#Left" TargetMode="External"/><Relationship Id="rId7" Type="http://schemas.openxmlformats.org/officeDocument/2006/relationships/hyperlink" Target="https://www.javatpoint.com/types-of-sql-join#Self" TargetMode="External"/><Relationship Id="rId2" Type="http://schemas.openxmlformats.org/officeDocument/2006/relationships/hyperlink" Target="https://www.javatpoint.com/types-of-sql-join#Inn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types-of-sql-join#Cross" TargetMode="External"/><Relationship Id="rId5" Type="http://schemas.openxmlformats.org/officeDocument/2006/relationships/hyperlink" Target="https://www.javatpoint.com/types-of-sql-join#Full" TargetMode="External"/><Relationship Id="rId4" Type="http://schemas.openxmlformats.org/officeDocument/2006/relationships/hyperlink" Target="https://www.javatpoint.com/types-of-sql-join#Right" TargetMode="External"/><Relationship Id="rId9" Type="http://schemas.openxmlformats.org/officeDocument/2006/relationships/hyperlink" Target="http://stackoverflow.com/questions/448023/what-is-the-difference-between-left-right-outer-and-inner-join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8921-2C8C-68AE-1CF1-CB72D2E3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SQL= STRUCTURED QUERRY LANGUAGE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2562-12CE-4EED-41D9-49256D6C3C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1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covered:</a:t>
            </a:r>
          </a:p>
          <a:p>
            <a:pPr marL="0" indent="0">
              <a:buNone/>
            </a:pPr>
            <a:endParaRPr lang="en-US" sz="31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1.Retrieving data</a:t>
            </a:r>
          </a:p>
          <a:p>
            <a:r>
              <a:rPr lang="en-US" sz="26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2.Aggergating functions</a:t>
            </a:r>
          </a:p>
          <a:p>
            <a:r>
              <a:rPr lang="en-US" sz="26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3.filtering</a:t>
            </a:r>
          </a:p>
          <a:p>
            <a:r>
              <a:rPr lang="en-US" sz="26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4.Sorting</a:t>
            </a:r>
          </a:p>
          <a:p>
            <a:r>
              <a:rPr lang="en-US" sz="26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5.grouping</a:t>
            </a:r>
          </a:p>
          <a:p>
            <a:r>
              <a:rPr lang="en-US" sz="26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6.Joins</a:t>
            </a:r>
          </a:p>
          <a:p>
            <a:r>
              <a:rPr lang="en-US" sz="26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7.Subqueries</a:t>
            </a:r>
          </a:p>
          <a:p>
            <a:r>
              <a:rPr lang="en-US" sz="26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8.Derived tables</a:t>
            </a:r>
          </a:p>
          <a:p>
            <a:r>
              <a:rPr lang="en-US" sz="26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9.Cube and Ranking</a:t>
            </a:r>
          </a:p>
          <a:p>
            <a:r>
              <a:rPr lang="en-US" sz="26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10.Ranking Functions and CTE</a:t>
            </a:r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23F574-FE6A-A1D0-A93F-0054E4E8ED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SQL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C24E6-C3FF-6F24-E418-C0B182E45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2439786"/>
            <a:ext cx="304800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9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A3CDE4-800C-B531-6C3D-0C76C2A8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25" y="477656"/>
            <a:ext cx="9404723" cy="1400530"/>
          </a:xfrm>
        </p:spPr>
        <p:txBody>
          <a:bodyPr/>
          <a:lstStyle/>
          <a:p>
            <a:r>
              <a:rPr 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Retrieving data:</a:t>
            </a:r>
            <a:br>
              <a:rPr 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retrieval is a process that locates, extracts and presents information from data repositories</a:t>
            </a:r>
            <a:br>
              <a:rPr 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274982-AAAC-9B94-30D8-7D942F321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25" y="1753986"/>
            <a:ext cx="10740043" cy="4494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Aggregating function :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Def: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aggregate function in SQL returns one value after calculating multiple values of a column. </a:t>
            </a:r>
          </a:p>
          <a:p>
            <a:pPr marL="0" indent="0">
              <a:buNone/>
            </a:pP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often use aggregate functions with the </a:t>
            </a:r>
            <a:r>
              <a:rPr lang="en-US" sz="2000" b="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GROUP B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BY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HAVING claus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HAVING clauses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the SELECT statement.</a:t>
            </a: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Count (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(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 (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 ( )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32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8B2DA-9E6C-3675-CBA9-BC1CE060E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109" y="844024"/>
            <a:ext cx="4396338" cy="576262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FILTERING:</a:t>
            </a:r>
            <a:endParaRPr lang="en-IN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CE1DF-3D14-C9CC-70BE-5071DDDE5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108" y="1649659"/>
            <a:ext cx="4396339" cy="374173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QL filters are text strings that you use to specify a subset of the data items in an internal or SQL database data type.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clause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used to filter records.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columns FROM table WHERE condition;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employees WHERE salary &gt; 50000;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67B044-9181-885E-BF23-74949E58B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71862" y="907472"/>
            <a:ext cx="4396339" cy="576262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SORTING:</a:t>
            </a:r>
            <a:endParaRPr lang="en-IN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7C3678-E026-D370-C0BC-CAD6AC56F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71862" y="1716579"/>
            <a:ext cx="5401433" cy="3741738"/>
          </a:xfrm>
        </p:spPr>
        <p:txBody>
          <a:bodyPr>
            <a:normAutofit lnSpcReduction="10000"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ORDER BY command is used to sort the result set in ascending or descending order.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default, SQL Server sorts out results using ORDER BY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columns FROM table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[WHERE condition] –optional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ORDER BY column1 [ASC|DESC]….;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employee_name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salary FROM employees      WHERE salary &gt; 50000 ORDER BY salary DESC;</a:t>
            </a: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02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27F71-2991-C9CE-B080-ECD13E51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19" y="232844"/>
            <a:ext cx="4898476" cy="576262"/>
          </a:xfrm>
        </p:spPr>
        <p:txBody>
          <a:bodyPr/>
          <a:lstStyle/>
          <a:p>
            <a:r>
              <a:rPr lang="en-US" dirty="0"/>
              <a:t>Group by clause: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0AEB0-08DD-1FD1-5983-64B336853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418" y="1104163"/>
            <a:ext cx="5073043" cy="437392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 Group By”  clause is used to group the rows ,that have same values in  specified  column.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GROUP BY statement is often used with aggregate functions ( COUNT() , MAX() , MIN() , SUM() , AVG() ) to group the result-set by one or more columns.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column1,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aggregate_function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(column2) FROM table [WHERE condition] GROUP BY column1;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total_amount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total_order_amount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orders GROUP BY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7B0A8-E381-43B9-E75B-34D7F176C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86895" y="232844"/>
            <a:ext cx="4611722" cy="576262"/>
          </a:xfrm>
        </p:spPr>
        <p:txBody>
          <a:bodyPr/>
          <a:lstStyle/>
          <a:p>
            <a:r>
              <a:rPr lang="en-US" dirty="0"/>
              <a:t>Having clause: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24EE8-2EF3-9FBF-C00B-4A4CEE1F1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63055" y="1104164"/>
            <a:ext cx="4852792" cy="4789560"/>
          </a:xfrm>
        </p:spPr>
        <p:txBody>
          <a:bodyPr>
            <a:normAutofit fontScale="92500" lnSpcReduction="10000"/>
          </a:bodyPr>
          <a:lstStyle/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HAVING clause restricts the results of a GROUP </a:t>
            </a:r>
          </a:p>
          <a:p>
            <a:pPr algn="l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HAVING clause enables users to filter the results based on the groups specified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 SELECT column1,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aggregate_function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(column2) FROM table [WHERE condition] GROUP BY column1 HAVING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aggregate_function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(column2) condition;</a:t>
            </a:r>
          </a:p>
          <a:p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Ex:SELECT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total_amount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total_order_amount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orders GROUP BY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HAVING SUM(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total_amount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&gt; 1000;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85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8A2179-0456-1FBB-30E7-55F2F64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Joins: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B2E63-7C3D-B0C1-C9ED-67639097F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87653"/>
            <a:ext cx="8946541" cy="4195481"/>
          </a:xfrm>
        </p:spPr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In SQL, a "JOIN" is used to combine rows from two or more tables based on a related column between them. Joins enable you to retrieve data from multiple tables in a single query, allowing you to establish relationships between tables.</a:t>
            </a:r>
          </a:p>
          <a:p>
            <a:r>
              <a:rPr lang="en-US" dirty="0">
                <a:solidFill>
                  <a:srgbClr val="ECECEC"/>
                </a:solidFill>
                <a:latin typeface="Söhne"/>
              </a:rPr>
              <a:t>Types Of Joins:</a:t>
            </a: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8000"/>
                </a:solidFill>
                <a:effectLst/>
                <a:latin typeface="inter-regular"/>
                <a:hlinkClick r:id="rId2"/>
              </a:rPr>
              <a:t>Inner Join / Simple Join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8000"/>
                </a:solidFill>
                <a:effectLst/>
                <a:latin typeface="inter-regular"/>
                <a:hlinkClick r:id="rId3"/>
              </a:rPr>
              <a:t>Left Outer Join / Left Join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8000"/>
                </a:solidFill>
                <a:effectLst/>
                <a:latin typeface="inter-regular"/>
                <a:hlinkClick r:id="rId4"/>
              </a:rPr>
              <a:t>Right Outer Join / Right Join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8000"/>
                </a:solidFill>
                <a:effectLst/>
                <a:latin typeface="inter-regular"/>
                <a:hlinkClick r:id="rId5"/>
              </a:rPr>
              <a:t>Full Outer Join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8000"/>
                </a:solidFill>
                <a:effectLst/>
                <a:latin typeface="inter-regular"/>
                <a:hlinkClick r:id="rId6"/>
              </a:rPr>
              <a:t>Cross Join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8000"/>
                </a:solidFill>
                <a:effectLst/>
                <a:latin typeface="inter-regular"/>
                <a:hlinkClick r:id="rId7"/>
              </a:rPr>
              <a:t>Self Join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20599D-2A79-6D7A-F875-449EB16C74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694218" y="2601884"/>
            <a:ext cx="4815641" cy="380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1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91D82-7973-C261-3BD9-E4C96670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320" y="479409"/>
            <a:ext cx="4396338" cy="576262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Subqueries:</a:t>
            </a:r>
            <a:endParaRPr lang="en-IN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A9206-0403-4206-12A9-DF3CE783D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4320" y="1475509"/>
            <a:ext cx="4826321" cy="3741738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subquery in SQL is a query nested inside another query.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subquery is a query that is nested inside a SELECT , INSERT , UPDATE , or DELETE statement, or inside another subquery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column1, column2, ... FROM table1 WHERE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(SELECT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columnX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condition);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employee_name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salary FROM employees WHERE salary &gt; (SELECT AVG(salary) FROM employees);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D41857-AEF6-1011-5B6A-0499AF070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96059" y="479409"/>
            <a:ext cx="4396339" cy="576262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Tables:</a:t>
            </a:r>
            <a:endParaRPr lang="en-IN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A7A17-8C3C-57F7-6EE5-98F5EA1DF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79185" y="1475509"/>
            <a:ext cx="5135425" cy="4434840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SQL-derived table is defined by one or more tables through the evaluation of a query expression, used in the query expression in which it is defined, and exists only for the duration of the query.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derived table is an expression that generates a table within the scope of a query FROM clause.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column1, column2, ...</a:t>
            </a:r>
          </a:p>
          <a:p>
            <a:pPr marL="40005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FROM (SELECT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subquery_columns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           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subquery_table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subquery_conditions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derived_table_alias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salary FROM (SELECT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salary FROM employees) AS emp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WHERE salary &gt; (SELECT AVG(salary) FROM     emp);</a:t>
            </a:r>
          </a:p>
          <a:p>
            <a:endParaRPr lang="en-US" dirty="0">
              <a:solidFill>
                <a:srgbClr val="E8EAED"/>
              </a:solidFill>
              <a:latin typeface="Google Sans"/>
            </a:endParaRPr>
          </a:p>
          <a:p>
            <a:endParaRPr lang="en-US" dirty="0">
              <a:solidFill>
                <a:srgbClr val="E8EAED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89491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7CAC17D-E870-BD8F-5EF4-0A523AC63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85524" y="1261379"/>
            <a:ext cx="4852477" cy="46060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Cube:</a:t>
            </a:r>
          </a:p>
          <a:p>
            <a:pPr marL="0" indent="0">
              <a:buNone/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CUBE enables a SELECT statement to calculate subtotals for all possible combinations of a group of dimensions.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column1, column2, ..., </a:t>
            </a:r>
            <a:r>
              <a:rPr lang="en-US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aggregate_function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columnX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GROUP BY CUBE(column1, column2, ...);</a:t>
            </a:r>
          </a:p>
          <a:p>
            <a:pPr marL="0" indent="0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region, category, SUM(sales) AS </a:t>
            </a:r>
            <a:r>
              <a:rPr lang="en-US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total_sales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sales_data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GROUP BY CUBE(region, category);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marL="0" indent="0">
              <a:buNone/>
            </a:pPr>
            <a:endParaRPr lang="en-US" dirty="0">
              <a:solidFill>
                <a:srgbClr val="E2EEFF"/>
              </a:solidFill>
              <a:latin typeface="Google San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1D7C116-B009-3077-44E4-F6C2EE5CA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318" y="1337733"/>
            <a:ext cx="6793949" cy="4978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E8EAE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CTE is the short form for </a:t>
            </a:r>
            <a:r>
              <a:rPr lang="en-US" sz="2000" b="0" i="0" dirty="0">
                <a:solidFill>
                  <a:srgbClr val="E2EE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Table Expressions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. It is the concept of SQL used to simplify coding and help to get the result as quickly as possible.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WITH </a:t>
            </a:r>
            <a:r>
              <a:rPr lang="en-US" sz="2000" dirty="0" err="1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cte_name</a:t>
            </a:r>
            <a:r>
              <a:rPr lang="en-US" sz="2000" dirty="0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(column1, column2, ...) AS 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sz="2000" dirty="0" err="1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2000" dirty="0">
              <a:solidFill>
                <a:srgbClr val="E8EAE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WHERE conditions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cte_name</a:t>
            </a:r>
            <a:r>
              <a:rPr lang="en-US" sz="2000" dirty="0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WITH </a:t>
            </a:r>
            <a:r>
              <a:rPr lang="en-US" sz="2000" dirty="0" err="1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HighSalaryEmployees</a:t>
            </a:r>
            <a:r>
              <a:rPr lang="en-US" sz="2000" dirty="0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2000" dirty="0" err="1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sz="2000" dirty="0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employee_name</a:t>
            </a:r>
            <a:r>
              <a:rPr lang="en-US" sz="2000" dirty="0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salary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FROM employees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WHERE salary &gt; 50000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HighSalary</a:t>
            </a:r>
            <a:r>
              <a:rPr lang="en-US" sz="2000" dirty="0">
                <a:solidFill>
                  <a:srgbClr val="E8EA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Employees;</a:t>
            </a:r>
          </a:p>
          <a:p>
            <a:pPr marL="0" indent="0">
              <a:buNone/>
            </a:pPr>
            <a:endParaRPr lang="en-US" dirty="0">
              <a:solidFill>
                <a:srgbClr val="E8EAED"/>
              </a:solidFill>
              <a:latin typeface="Google Sans"/>
            </a:endParaRPr>
          </a:p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B0CAB2-2197-3470-05D1-63D940F407C1}"/>
              </a:ext>
            </a:extLst>
          </p:cNvPr>
          <p:cNvSpPr/>
          <p:nvPr/>
        </p:nvSpPr>
        <p:spPr>
          <a:xfrm>
            <a:off x="127647" y="329737"/>
            <a:ext cx="21435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Cube function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9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F2E2-DD21-537C-D07F-7E41E1B8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02415"/>
          </a:xfrm>
        </p:spPr>
        <p:txBody>
          <a:bodyPr/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Ranking functions:</a:t>
            </a:r>
            <a:endParaRPr lang="en-IN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6AADA-A80F-A5EF-5058-87BFB76978BA}"/>
              </a:ext>
            </a:extLst>
          </p:cNvPr>
          <p:cNvSpPr/>
          <p:nvPr/>
        </p:nvSpPr>
        <p:spPr>
          <a:xfrm>
            <a:off x="524934" y="1253066"/>
            <a:ext cx="5139266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Def: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Ranking functions in SQL are used to assign a rank or position to each row within the result set based on the values in one or more columns. 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ranking functions,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Rank()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DENSE_RANK()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ROW_NUMBER()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NTILE()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US" sz="2000" dirty="0">
              <a:solidFill>
                <a:srgbClr val="ECECEC"/>
              </a:solidFill>
              <a:latin typeface="Söhne"/>
            </a:endParaRPr>
          </a:p>
          <a:p>
            <a:endParaRPr lang="en-US" sz="2000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9B20F-0453-FD56-8411-A7A15CE6F487}"/>
              </a:ext>
            </a:extLst>
          </p:cNvPr>
          <p:cNvSpPr/>
          <p:nvPr/>
        </p:nvSpPr>
        <p:spPr>
          <a:xfrm>
            <a:off x="7507274" y="3560001"/>
            <a:ext cx="19824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/>
            <a:endParaRPr lang="en-US" sz="2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602019-21CD-888B-5ACA-2D63459FEADF}"/>
              </a:ext>
            </a:extLst>
          </p:cNvPr>
          <p:cNvSpPr txBox="1"/>
          <p:nvPr/>
        </p:nvSpPr>
        <p:spPr>
          <a:xfrm>
            <a:off x="6942668" y="4273034"/>
            <a:ext cx="41401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1.HARISH  MADAPAKULA.</a:t>
            </a: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ANKAMMA RAO TAMMISETTY.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3.VAMSI KRISHNA KOSURI.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530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</TotalTime>
  <Words>994</Words>
  <Application>Microsoft Office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Century Gothic</vt:lpstr>
      <vt:lpstr>Google Sans</vt:lpstr>
      <vt:lpstr>inter-regular</vt:lpstr>
      <vt:lpstr>Söhne</vt:lpstr>
      <vt:lpstr>Söhne Mono</vt:lpstr>
      <vt:lpstr>Times New Roman</vt:lpstr>
      <vt:lpstr>Wingdings</vt:lpstr>
      <vt:lpstr>Wingdings 3</vt:lpstr>
      <vt:lpstr>Ion</vt:lpstr>
      <vt:lpstr>SQL= STRUCTURED QUERRY LANGUAGE </vt:lpstr>
      <vt:lpstr>Retrieving data: Data retrieval is a process that locates, extracts and presents information from data repositories </vt:lpstr>
      <vt:lpstr>PowerPoint Presentation</vt:lpstr>
      <vt:lpstr>PowerPoint Presentation</vt:lpstr>
      <vt:lpstr>Joins:</vt:lpstr>
      <vt:lpstr>PowerPoint Presentation</vt:lpstr>
      <vt:lpstr>PowerPoint Presentation</vt:lpstr>
      <vt:lpstr>Ranking functions: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SQL= STRUCTURED QUERRY LANGUAGE </dc:title>
  <dc:creator>Harish madapakula</dc:creator>
  <cp:lastModifiedBy>Harish madapakula</cp:lastModifiedBy>
  <cp:revision>14</cp:revision>
  <dcterms:created xsi:type="dcterms:W3CDTF">2024-02-25T20:10:51Z</dcterms:created>
  <dcterms:modified xsi:type="dcterms:W3CDTF">2024-02-28T08:05:06Z</dcterms:modified>
</cp:coreProperties>
</file>