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19"/>
  </p:notesMasterIdLst>
  <p:sldIdLst>
    <p:sldId id="257" r:id="rId2"/>
    <p:sldId id="273" r:id="rId3"/>
    <p:sldId id="270" r:id="rId4"/>
    <p:sldId id="258" r:id="rId5"/>
    <p:sldId id="267" r:id="rId6"/>
    <p:sldId id="271" r:id="rId7"/>
    <p:sldId id="259" r:id="rId8"/>
    <p:sldId id="260" r:id="rId9"/>
    <p:sldId id="277" r:id="rId10"/>
    <p:sldId id="261" r:id="rId11"/>
    <p:sldId id="274" r:id="rId12"/>
    <p:sldId id="275" r:id="rId13"/>
    <p:sldId id="276" r:id="rId14"/>
    <p:sldId id="263" r:id="rId15"/>
    <p:sldId id="264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D1043-C2D5-4AC1-8D4C-9505A246DB85}" v="24" dt="2023-12-28T16:08:13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SVR</c:v>
                </c:pt>
                <c:pt idx="1">
                  <c:v>ANN</c:v>
                </c:pt>
                <c:pt idx="2">
                  <c:v>LR</c:v>
                </c:pt>
                <c:pt idx="3">
                  <c:v>GB</c:v>
                </c:pt>
                <c:pt idx="4">
                  <c:v>Model 1</c:v>
                </c:pt>
                <c:pt idx="5">
                  <c:v>Model 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1.0352E-2</c:v>
                </c:pt>
                <c:pt idx="1">
                  <c:v>6.6829999999999997E-3</c:v>
                </c:pt>
                <c:pt idx="2">
                  <c:v>2.813E-3</c:v>
                </c:pt>
                <c:pt idx="3">
                  <c:v>1.2916E-2</c:v>
                </c:pt>
                <c:pt idx="4">
                  <c:v>0.121518</c:v>
                </c:pt>
                <c:pt idx="5">
                  <c:v>2.0958000000000001E-2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6-444B-9804-BF99A83AB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97585439"/>
        <c:axId val="1972629791"/>
      </c:barChart>
      <c:catAx>
        <c:axId val="149758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629791"/>
        <c:crosses val="autoZero"/>
        <c:auto val="1"/>
        <c:lblAlgn val="ctr"/>
        <c:lblOffset val="100"/>
        <c:noMultiLvlLbl val="0"/>
      </c:catAx>
      <c:valAx>
        <c:axId val="197262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8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DAE64-5165-4B3D-837B-612F84A3394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A129-6A45-44EB-8E2A-F7B9B082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5F27-D86C-4098-95D5-E7C67AE20755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6C19DF-5C1E-2C2A-64A9-EBA8ED85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3292-275B-4BD4-8B77-034D0BEAD793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423-0D27-45F9-B965-9F76FF9E9AE2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B1-3210-4A49-9651-410CEED6AD43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97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2727-96AC-4A8B-BBC4-330C2FDB50F0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B01C-43BC-4E6B-8292-A9C356F32435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41CA-DE5B-461D-8B95-B791CE2949E6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742C-C9A0-4FA3-A68D-2856C0521794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322-81B7-435A-AED2-3F11C79B49EF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6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312F-739C-756E-84B5-0D72D271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60196"/>
            <a:ext cx="9404723" cy="14005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76A3-A8E6-F7CB-E816-4B7FE1331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D5E1-4F32-37E8-E24A-CB6D51FD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7412-3904-4C9B-8C42-769ACEDA5340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E7DA-F8F3-2B60-4070-490B2E58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932B-FC7D-19AF-C495-05046E80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1F45-32D1-4858-8FA4-47049865C990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86A8BB-ED12-8E44-2E7C-481A964D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A57-91B7-4470-A070-ECE14BDE0D29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BF6A-4482-4B0B-B3A1-C61D3B3F0B08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F73-621E-4A3E-BD77-CFAB65F120FB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125B-4315-4927-A556-05A4ABE4809E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4AA2-1ADB-4E75-89AB-08E9B8C996B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C136-CA2A-4910-B079-ACBAD2A52CFE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7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E2F5-6CE7-4CB3-9CD5-CB4E841B71CA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8662" y="4277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001D78-FEE4-461E-8585-E4DE60EBF3E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7F10-EA06-47D5-977C-0E57394C89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logo with a flame and gears&#10;&#10;Description automatically generated">
            <a:extLst>
              <a:ext uri="{FF2B5EF4-FFF2-40B4-BE49-F238E27FC236}">
                <a16:creationId xmlns:a16="http://schemas.microsoft.com/office/drawing/2014/main" id="{77E84E80-5E82-3A68-DDE9-71CB30F5E63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772165"/>
            <a:ext cx="1068388" cy="10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69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2BFED-15EC-5D4E-226A-6B810B66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>
              <a:lnSpc>
                <a:spcPct val="90000"/>
              </a:lnSpc>
            </a:pPr>
            <a:r>
              <a:rPr lang="en-US" sz="3200" b="1" u="none" strike="noStrike" baseline="0" dirty="0"/>
              <a:t>Optimizing Thermal Fluids: The Role of Machine Learning in Predicting Nanofluid Heat Capacity</a:t>
            </a:r>
          </a:p>
        </p:txBody>
      </p:sp>
      <p:pic>
        <p:nvPicPr>
          <p:cNvPr id="23" name="Picture 22" descr="Beakers with solution on shelf in lab">
            <a:extLst>
              <a:ext uri="{FF2B5EF4-FFF2-40B4-BE49-F238E27FC236}">
                <a16:creationId xmlns:a16="http://schemas.microsoft.com/office/drawing/2014/main" id="{70E45501-D8FA-A4B3-973B-04AFFB5ABF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776" r="21997" b="-1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C0946B7-656A-ABBD-F60D-345724FC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8" y="2438400"/>
            <a:ext cx="624978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>
              <a:buClr>
                <a:schemeClr val="bg2">
                  <a:lumMod val="40000"/>
                  <a:lumOff val="60000"/>
                </a:schemeClr>
              </a:buClr>
            </a:pPr>
            <a:endParaRPr lang="en-US" u="none" strike="noStrike" baseline="0" dirty="0"/>
          </a:p>
          <a:p>
            <a:pPr marR="0" lvl="0">
              <a:buClr>
                <a:schemeClr val="bg2">
                  <a:lumMod val="40000"/>
                  <a:lumOff val="60000"/>
                </a:schemeClr>
              </a:buClr>
            </a:pPr>
            <a:endParaRPr lang="en-US" dirty="0"/>
          </a:p>
          <a:p>
            <a:pPr marR="0" lvl="0"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2400" u="none" strike="noStrike" baseline="0" dirty="0"/>
              <a:t>Authors: </a:t>
            </a:r>
            <a:r>
              <a:rPr lang="en-US" sz="2400" b="1" u="none" strike="noStrike" baseline="0" dirty="0"/>
              <a:t>Aritra Saha</a:t>
            </a:r>
            <a:r>
              <a:rPr lang="en-US" sz="2400" u="none" strike="noStrike" baseline="0" dirty="0"/>
              <a:t>, Ankan Basu, </a:t>
            </a:r>
            <a:r>
              <a:rPr lang="en-US" sz="2400" u="none" strike="noStrike" baseline="0" dirty="0" err="1"/>
              <a:t>Sumanta</a:t>
            </a:r>
            <a:r>
              <a:rPr lang="en-US" sz="2400" u="none" strike="noStrike" baseline="0" dirty="0"/>
              <a:t> Banerjee</a:t>
            </a:r>
          </a:p>
          <a:p>
            <a:pPr marR="0" lvl="0"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2400" u="none" strike="noStrike" baseline="0" dirty="0"/>
              <a:t>Conference: INCOM 2024, Jadavpur University, Kolkata, India, 5-6 January 2024</a:t>
            </a:r>
          </a:p>
          <a:p>
            <a:pPr marR="0" lvl="0"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2400" u="none" strike="noStrike" baseline="0" dirty="0"/>
              <a:t>Paper ID – INCOM 741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119CF-3273-3E1E-3379-4B0F084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F3EF80-EF43-75E9-F013-1C463375D2B4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8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6F02-89C0-EADF-B9E3-3D30B8F5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3D6E-499F-3C93-E3D2-3B13718B9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Data preprocessing</a:t>
            </a:r>
          </a:p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Using different models to predict the SHC of </a:t>
            </a:r>
            <a:r>
              <a:rPr lang="en-US" sz="2800" b="0" i="0" u="none" strike="noStrike" baseline="0" dirty="0" err="1">
                <a:latin typeface="Segoe UI" panose="020B0502040204020203" pitchFamily="34" charset="0"/>
              </a:rPr>
              <a:t>CuO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/EG nanofluids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ML models fine-tuned using Bayesian Hyperparameter Optimization</a:t>
            </a:r>
            <a:endParaRPr lang="en-US" sz="2800" b="0" i="0" u="none" strike="noStrike" baseline="0" dirty="0">
              <a:latin typeface="Segoe UI" panose="020B0502040204020203" pitchFamily="34" charset="0"/>
            </a:endParaRP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Results compared with theoretical models</a:t>
            </a:r>
            <a:endParaRPr lang="en-US" sz="2800" b="0" i="0" u="none" strike="noStrike" baseline="0" dirty="0"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F12D4-ECE7-3C4F-6E91-D0781091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F11CBD-80CC-BBA3-AD48-D1A352B7A419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8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36F02-89C0-EADF-B9E3-3D30B8F5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35" y="678795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algn="ctr"/>
            <a:r>
              <a:rPr lang="en-US" u="none" strike="noStrike" baseline="0" dirty="0">
                <a:solidFill>
                  <a:schemeClr val="bg1"/>
                </a:solidFill>
              </a:rPr>
              <a:t>ML Models Used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black and red connected lines with a blue arrow&#10;&#10;Description automatically generated">
            <a:extLst>
              <a:ext uri="{FF2B5EF4-FFF2-40B4-BE49-F238E27FC236}">
                <a16:creationId xmlns:a16="http://schemas.microsoft.com/office/drawing/2014/main" id="{560C4AD9-6126-EB25-E1EE-1316D5A6D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88" y="3832669"/>
            <a:ext cx="2503812" cy="951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594797-CDEE-6403-A0F5-F8A27E0E65E8}"/>
              </a:ext>
            </a:extLst>
          </p:cNvPr>
          <p:cNvSpPr txBox="1"/>
          <p:nvPr/>
        </p:nvSpPr>
        <p:spPr>
          <a:xfrm>
            <a:off x="726983" y="5512676"/>
            <a:ext cx="2450845" cy="62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3484">
              <a:spcAft>
                <a:spcPts val="600"/>
              </a:spcAft>
            </a:pPr>
            <a:r>
              <a:rPr lang="en-IN" sz="1746" kern="1200" dirty="0">
                <a:latin typeface="+mn-lt"/>
                <a:ea typeface="+mn-ea"/>
                <a:cs typeface="+mn-cs"/>
              </a:rPr>
              <a:t>Support Vector Regression (SVR)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50986-23DF-4EA1-1EDE-0AF8EBC3C170}"/>
              </a:ext>
            </a:extLst>
          </p:cNvPr>
          <p:cNvSpPr txBox="1"/>
          <p:nvPr/>
        </p:nvSpPr>
        <p:spPr>
          <a:xfrm>
            <a:off x="3255809" y="5522797"/>
            <a:ext cx="2814329" cy="36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3484">
              <a:spcAft>
                <a:spcPts val="600"/>
              </a:spcAft>
            </a:pPr>
            <a:r>
              <a:rPr lang="en-IN" sz="1746" kern="1200" dirty="0">
                <a:latin typeface="+mn-lt"/>
                <a:ea typeface="+mn-ea"/>
                <a:cs typeface="+mn-cs"/>
              </a:rPr>
              <a:t>Linear Regression (LR)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59E3-69B6-4C54-8362-389827CD6C12}"/>
              </a:ext>
            </a:extLst>
          </p:cNvPr>
          <p:cNvSpPr txBox="1"/>
          <p:nvPr/>
        </p:nvSpPr>
        <p:spPr>
          <a:xfrm>
            <a:off x="6070147" y="5512676"/>
            <a:ext cx="2814330" cy="62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3484">
              <a:spcAft>
                <a:spcPts val="600"/>
              </a:spcAft>
            </a:pPr>
            <a:r>
              <a:rPr lang="en-IN" sz="1746" kern="1200" dirty="0">
                <a:latin typeface="+mn-lt"/>
                <a:ea typeface="+mn-ea"/>
                <a:cs typeface="+mn-cs"/>
              </a:rPr>
              <a:t>Artificial Neural Network (ANN)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5D698-87C4-B43E-5F85-5DC21165D23B}"/>
              </a:ext>
            </a:extLst>
          </p:cNvPr>
          <p:cNvSpPr txBox="1"/>
          <p:nvPr/>
        </p:nvSpPr>
        <p:spPr>
          <a:xfrm>
            <a:off x="8884487" y="5522797"/>
            <a:ext cx="2659810" cy="62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3484">
              <a:spcAft>
                <a:spcPts val="600"/>
              </a:spcAft>
            </a:pPr>
            <a:r>
              <a:rPr lang="en-IN" sz="1746" kern="1200" dirty="0">
                <a:latin typeface="+mn-lt"/>
                <a:ea typeface="+mn-ea"/>
                <a:cs typeface="+mn-cs"/>
              </a:rPr>
              <a:t>Gradient Boosting Machine (GBM)</a:t>
            </a:r>
            <a:endParaRPr lang="en-US" dirty="0"/>
          </a:p>
        </p:txBody>
      </p:sp>
      <p:pic>
        <p:nvPicPr>
          <p:cNvPr id="18" name="Picture 17" descr="A diagram of a graph">
            <a:extLst>
              <a:ext uri="{FF2B5EF4-FFF2-40B4-BE49-F238E27FC236}">
                <a16:creationId xmlns:a16="http://schemas.microsoft.com/office/drawing/2014/main" id="{46AD6F9D-B1C9-F967-5D70-ABF47DBB1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3141025"/>
            <a:ext cx="2498652" cy="2354978"/>
          </a:xfrm>
          <a:prstGeom prst="rect">
            <a:avLst/>
          </a:prstGeom>
        </p:spPr>
      </p:pic>
      <p:pic>
        <p:nvPicPr>
          <p:cNvPr id="19" name="Picture 18" descr="A graph of a graph with red dots">
            <a:extLst>
              <a:ext uri="{FF2B5EF4-FFF2-40B4-BE49-F238E27FC236}">
                <a16:creationId xmlns:a16="http://schemas.microsoft.com/office/drawing/2014/main" id="{2A63B173-C98C-D48A-5F8B-9FE72BD2F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83" y="3530281"/>
            <a:ext cx="2502329" cy="1576466"/>
          </a:xfrm>
          <a:prstGeom prst="rect">
            <a:avLst/>
          </a:prstGeom>
        </p:spPr>
      </p:pic>
      <p:pic>
        <p:nvPicPr>
          <p:cNvPr id="20" name="Picture 19" descr="A diagram of a network">
            <a:extLst>
              <a:ext uri="{FF2B5EF4-FFF2-40B4-BE49-F238E27FC236}">
                <a16:creationId xmlns:a16="http://schemas.microsoft.com/office/drawing/2014/main" id="{925AC907-ECCC-A0B9-625D-49652AC39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13" y="3589712"/>
            <a:ext cx="2502329" cy="1457606"/>
          </a:xfrm>
          <a:prstGeom prst="rect">
            <a:avLst/>
          </a:prstGeom>
        </p:spPr>
      </p:pic>
      <p:pic>
        <p:nvPicPr>
          <p:cNvPr id="3" name="Picture 2" descr="A logo with a flame and gears&#10;&#10;Description automatically generated">
            <a:extLst>
              <a:ext uri="{FF2B5EF4-FFF2-40B4-BE49-F238E27FC236}">
                <a16:creationId xmlns:a16="http://schemas.microsoft.com/office/drawing/2014/main" id="{A6033614-1823-9187-D397-348C12F8E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772165"/>
            <a:ext cx="1068388" cy="10683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F267-55C8-05E9-4BCD-D1B95A47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0ACF5A-D2AB-6E6D-838D-8E723954B32D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Freeform 7">
            <a:extLst>
              <a:ext uri="{FF2B5EF4-FFF2-40B4-BE49-F238E27FC236}">
                <a16:creationId xmlns:a16="http://schemas.microsoft.com/office/drawing/2014/main" id="{27ED9C6F-41DF-4D9F-BA1A-51F35214C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36F02-89C0-EADF-B9E3-3D30B8F5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algn="ctr"/>
            <a:r>
              <a:rPr lang="en-US" u="none" strike="noStrike" baseline="0" dirty="0">
                <a:solidFill>
                  <a:schemeClr val="tx1"/>
                </a:solidFill>
              </a:rPr>
              <a:t>Theoretical Models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0229322-788F-4D9D-B670-83490ECE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>
            <a:extLst>
              <a:ext uri="{FF2B5EF4-FFF2-40B4-BE49-F238E27FC236}">
                <a16:creationId xmlns:a16="http://schemas.microsoft.com/office/drawing/2014/main" id="{ADF4A6DD-CB54-40FE-922D-F885BAA4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AAD57-5424-88A6-CAF0-6AAECB65CCBF}"/>
              </a:ext>
            </a:extLst>
          </p:cNvPr>
          <p:cNvSpPr txBox="1"/>
          <p:nvPr/>
        </p:nvSpPr>
        <p:spPr>
          <a:xfrm>
            <a:off x="643856" y="2548281"/>
            <a:ext cx="7152860" cy="365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19B11-8288-D93E-D9BE-A899B4786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199" y="4687767"/>
            <a:ext cx="5574743" cy="1379748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8B040-8C55-8F0F-DDE8-F40BD40BE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8472" y="2855529"/>
            <a:ext cx="5574743" cy="1059200"/>
          </a:xfrm>
          <a:prstGeom prst="rect">
            <a:avLst/>
          </a:prstGeom>
          <a:effectLst/>
        </p:spPr>
      </p:pic>
      <p:pic>
        <p:nvPicPr>
          <p:cNvPr id="5" name="Picture 4" descr="A logo with a flame and gears&#10;&#10;Description automatically generated">
            <a:extLst>
              <a:ext uri="{FF2B5EF4-FFF2-40B4-BE49-F238E27FC236}">
                <a16:creationId xmlns:a16="http://schemas.microsoft.com/office/drawing/2014/main" id="{00F2F204-13CD-EEA0-DCB5-679DD1E2CC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12" y="5772165"/>
            <a:ext cx="1068388" cy="106838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F2A6D-A7CA-D1D4-4572-D93F9662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E19ADD-B8A6-E8B6-B992-FB77F63B9F41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>
                    <a:lumMod val="50000"/>
                    <a:alpha val="60000"/>
                  </a:schemeClr>
                </a:solidFill>
              </a:rPr>
              <a:t>INCOM 741</a:t>
            </a:r>
            <a:endParaRPr lang="en-US" dirty="0">
              <a:solidFill>
                <a:schemeClr val="tx1">
                  <a:lumMod val="50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9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3268-92E9-EF63-510A-BCADD295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24797"/>
            <a:ext cx="9404723" cy="140053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219216-E10A-667F-3B0B-77AB8B8A9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834471"/>
              </p:ext>
            </p:extLst>
          </p:nvPr>
        </p:nvGraphicFramePr>
        <p:xfrm>
          <a:off x="2017489" y="1236746"/>
          <a:ext cx="8157021" cy="507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C9D60-3901-A4D0-7963-DCC964D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DC7DB91-8746-7D20-F8EB-D07172A9E864}"/>
              </a:ext>
            </a:extLst>
          </p:cNvPr>
          <p:cNvSpPr txBox="1">
            <a:spLocks/>
          </p:cNvSpPr>
          <p:nvPr/>
        </p:nvSpPr>
        <p:spPr>
          <a:xfrm>
            <a:off x="4166101" y="643320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2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46C1-EF9B-8BF8-C939-F99AC67C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>
                <a:solidFill>
                  <a:schemeClr val="tx1"/>
                </a:solidFill>
                <a:cs typeface="Segoe UI" panose="020B0502040204020203" pitchFamily="34" charset="0"/>
              </a:rPr>
              <a:t>Analysis</a:t>
            </a:r>
            <a:endParaRPr lang="en-US" i="0" u="none" strike="noStrike" baseline="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4FF8-C058-B06B-A2D4-FCE7E9B1A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All ML models perform better than theoretical models</a:t>
            </a:r>
          </a:p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LR best performing among them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Coefficients of the fitted LR model:</a:t>
            </a:r>
            <a:endParaRPr lang="en-US" sz="2800" b="0" i="0" u="none" strike="noStrike" baseline="0" dirty="0"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E91A2-D6BF-6814-CFA3-57B243D2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073" y="4322990"/>
            <a:ext cx="3499849" cy="625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117B-B9F7-90D7-A5A2-38257C9ABA97}"/>
              </a:ext>
            </a:extLst>
          </p:cNvPr>
          <p:cNvSpPr txBox="1"/>
          <p:nvPr/>
        </p:nvSpPr>
        <p:spPr>
          <a:xfrm>
            <a:off x="1602473" y="5141127"/>
            <a:ext cx="89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𝑎1 = 0.0056, 𝑎2 = −0.2298, 𝑎3 = −0.0908 and 𝑏 = 0.8657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094BE-6CBB-96FD-7C92-A3390B6F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432401-2500-B7EE-A8F3-37B6EB9DE3FD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F2E7-9A3F-8C61-D64B-77E8BB0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8F62-8270-5272-C895-5EEF2C764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endParaRPr lang="en-US" sz="2800" b="0" i="0" u="none" strike="noStrike" baseline="0" dirty="0">
              <a:latin typeface="Segoe UI" panose="020B0502040204020203" pitchFamily="34" charset="0"/>
            </a:endParaRPr>
          </a:p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ML models are capable of learning to predict the SHC of </a:t>
            </a:r>
            <a:r>
              <a:rPr lang="en-US" sz="2800" b="0" i="0" u="none" strike="noStrike" baseline="0" dirty="0" err="1">
                <a:latin typeface="Segoe UI" panose="020B0502040204020203" pitchFamily="34" charset="0"/>
              </a:rPr>
              <a:t>CuO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/EG nanofluids</a:t>
            </a:r>
          </a:p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Can be generalized using data from different types of nanofluids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Can  provide fast and accurate calculation of SHC</a:t>
            </a:r>
            <a:endParaRPr lang="en-US" sz="2800" b="0" i="0" u="none" strike="noStrike" baseline="0" dirty="0"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62DA-042A-2E62-1049-72F3456A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D760-3838-2D27-49E6-6DAA0D548B77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7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1EB1-1034-F904-027F-079197A1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i="0" u="none" strike="noStrike" baseline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D299-E58D-417A-0423-7536D155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03011"/>
            <a:ext cx="8946541" cy="5088531"/>
          </a:xfrm>
        </p:spPr>
        <p:txBody>
          <a:bodyPr>
            <a:normAutofit fontScale="70000" lnSpcReduction="20000"/>
          </a:bodyPr>
          <a:lstStyle/>
          <a:p>
            <a:pPr marL="457200" marR="0" lvl="0" indent="-457200" algn="just" rtl="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Ali, A.R.I., Salam, B. A review on nanofluid: preparation, stability, thermophysical properties, heat transfer characteristics and application. SN Appl. Sci. 2, 1636 (2020). https://doi.org/10.1007/s42452-020-03427-1</a:t>
            </a:r>
            <a:endParaRPr lang="en-US" u="none" strike="noStrike" kern="100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S.A.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Angayarkanni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John Philip, Review on thermal properties of nanofluids: Recent developments, Advances in Colloid and Interface Science, Volume 225, 2015, Pages 146-176, ISSN 0001-8686, https://doi.org/10.1016/j.cis.2015.08.014.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A.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Rajabpour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F.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Akizi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M.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Heyhat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and K.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Gordiz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Molecular dynamics simulation of the specific heat capacity of water-cu nanofluids, International Nano Letters 3 (2013) p. 58.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R.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Vajjha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and D. Das, Specific heat measurement of three nanofluids and development of new correlations, Journal of Heat Transfer 131(071601) (2009) 1–7.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Alade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T.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Oyehan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A.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Bagudu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I. Popoola and S. Olatunji, Modeling thermal conductivity enhancement of metal and metallic oxide nanofluids using support vector regression, Advanced Powder Technology 29 (2017) 157–167.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M. Ariana, B.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Vaferi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and G. Karimi, Prediction of thermal conductivity of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aluminawater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-based nanofluids by artificial neural networks, Powder Technology 278 (2015) 1–10.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M.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Hemmat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Esfe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M.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Ahangar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D.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Toghraie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M.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Hajmohammad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H.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Rostamian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and H.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Tourang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Designing artificial neural network on thermal conductivity of al2o3–water–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(60–40 %) nanofluid using experimental data, Journal of Thermal Analysis and Calorimetry (2016) 1–7.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H. Pandey and N. K. Gupta, A descriptive review of the thermal transport mechanisms in mono and hybrid nanofluid-filled heat pipes and current developments, Thermal Science and Engineering Progress (2022) p. 101281.</a:t>
            </a:r>
          </a:p>
          <a:p>
            <a:pPr marL="457200" marR="0" lvl="0" indent="-457200" algn="just" rtl="0">
              <a:buFont typeface="+mj-lt"/>
              <a:buAutoNum type="arabicPeriod"/>
            </a:pP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B.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Barb´es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R.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P´aramo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E. Blanco and C. Casanova, Thermal conductivity and specific heat capacity measurements of </a:t>
            </a:r>
            <a:r>
              <a:rPr lang="en-US" u="none" strike="noStrike" kern="1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cuo</a:t>
            </a:r>
            <a:r>
              <a:rPr lang="en-US" u="none" strike="noStrike" kern="1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nanofluids, Journal of Thermal Analysis and Calorimetry 115 (2014) 1883–1891.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84C1-36E7-FBB4-B4F2-ECAAF3A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375A-0314-F8FE-3D92-348D301A0EB8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3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05C3-84AC-293B-C7E1-2E415643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3F391-E4BD-BFDB-6D8A-EA00E1D9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C494EB-9CC8-8764-97B6-A141C424B76D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6253-45A3-F6E5-EF72-E2BBEFAB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8101-07C5-A9DA-99C3-08237217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76" y="1589965"/>
            <a:ext cx="10972799" cy="4742596"/>
          </a:xfrm>
        </p:spPr>
        <p:txBody>
          <a:bodyPr>
            <a:norm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What are Nanofluids?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Uses of Nanofluids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Coolant Fluids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SHC?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Nanofluids as Coolants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 and Analysis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2608-5E6C-D955-C4AB-46E12B0F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D4FC-F7B4-854F-3611-BC620A12A85B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CA92-8BDE-6085-3092-76AEA01D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are Nanofluids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441E7-A541-72DC-133A-3EDF546F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Suspension of Nanoparticles in Base Fluid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diagram of different types of equipment&#10;&#10;Description automatically generated">
            <a:extLst>
              <a:ext uri="{FF2B5EF4-FFF2-40B4-BE49-F238E27FC236}">
                <a16:creationId xmlns:a16="http://schemas.microsoft.com/office/drawing/2014/main" id="{4B147FA1-04FF-0ACD-FAD1-7CF3161C1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60" y="2592363"/>
            <a:ext cx="6524625" cy="3114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D88FE-5F58-EA13-F2F4-B12F8CDB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D938A-2BCF-6855-9B01-FCC809AF64CE}"/>
              </a:ext>
            </a:extLst>
          </p:cNvPr>
          <p:cNvSpPr txBox="1"/>
          <p:nvPr/>
        </p:nvSpPr>
        <p:spPr>
          <a:xfrm>
            <a:off x="3549896" y="5903590"/>
            <a:ext cx="5081551" cy="36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Preparation of Nanofluids [1]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3B3913-6D82-663F-1B32-8249E800E894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CA4-2AC3-D606-CC73-8253135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Use of Nanofluids</a:t>
            </a:r>
          </a:p>
        </p:txBody>
      </p:sp>
      <p:pic>
        <p:nvPicPr>
          <p:cNvPr id="5" name="Picture 4" descr="A diagram of a circular diagram">
            <a:extLst>
              <a:ext uri="{FF2B5EF4-FFF2-40B4-BE49-F238E27FC236}">
                <a16:creationId xmlns:a16="http://schemas.microsoft.com/office/drawing/2014/main" id="{1C2D9FC0-A209-ECAE-D95D-D33F3556D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46" y="1390221"/>
            <a:ext cx="5922856" cy="4317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7153F-A624-1261-AFDE-0CD4A8993E9A}"/>
              </a:ext>
            </a:extLst>
          </p:cNvPr>
          <p:cNvSpPr txBox="1"/>
          <p:nvPr/>
        </p:nvSpPr>
        <p:spPr>
          <a:xfrm>
            <a:off x="3970842" y="5925483"/>
            <a:ext cx="42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Various Applications of Nanofluids [2]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3E5AC-FEAF-80F0-830F-E980967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6D9B13-2060-020C-6009-7B452B8B7561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CA4-2AC3-D606-CC73-8253135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Coolant Fluids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E0B2-FE3B-797C-B3D9-E4A6A18A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764140"/>
            <a:ext cx="8946541" cy="3484259"/>
          </a:xfrm>
        </p:spPr>
        <p:txBody>
          <a:bodyPr>
            <a:normAutofit/>
          </a:bodyPr>
          <a:lstStyle/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Absorb heat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P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rotect machineries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I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ncrease efficiency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S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hould have high SHC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157F5-627A-186C-E80F-21B5750A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3858-2F79-4474-C730-68E0ABA3A8ED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09B-A019-EF31-0A19-E5C255DE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Why </a:t>
            </a:r>
            <a:r>
              <a:rPr lang="en-IN" sz="4400" dirty="0">
                <a:solidFill>
                  <a:schemeClr val="tx1"/>
                </a:solidFill>
              </a:rPr>
              <a:t>Specific Heat Capacity</a:t>
            </a:r>
            <a:r>
              <a:rPr lang="en-IN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4AD5-25EC-0FC8-948C-5D327C17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High SHC leads to a more efficient coolant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Lack of sufficient work on the subject [3,4]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Receives less attention compared to TC and Viscosity 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[5-7]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51B5-EFB2-A900-922A-7ECC16CB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7F10-EA06-47D5-977C-0E57394C894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962C-E374-627C-41D9-8D4B50501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IN" dirty="0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24E9-F3DA-0D2C-2D99-4C0AEB9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Nanofluids as Coolants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396F-0F28-DCC9-D1E7-2167AC1C2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</a:rPr>
              <a:t>Traditional fluids have low thermal conductivity.</a:t>
            </a:r>
          </a:p>
          <a:p>
            <a:r>
              <a:rPr lang="en-US" sz="2800" b="0" i="0" u="none" strike="noStrike" baseline="0" dirty="0">
                <a:latin typeface="Segoe UI" panose="020B0502040204020203" pitchFamily="34" charset="0"/>
              </a:rPr>
              <a:t>Addition of nanofluid</a:t>
            </a:r>
          </a:p>
          <a:p>
            <a:pPr lvl="1"/>
            <a:r>
              <a:rPr lang="en-US" sz="2800" b="0" i="0" u="none" strike="noStrike" baseline="0" dirty="0">
                <a:latin typeface="Segoe UI" panose="020B0502040204020203" pitchFamily="34" charset="0"/>
              </a:rPr>
              <a:t>increases thermal conductivity</a:t>
            </a:r>
          </a:p>
          <a:p>
            <a:pPr lvl="1"/>
            <a:r>
              <a:rPr lang="en-US" sz="2800" b="0" i="0" u="none" strike="noStrike" baseline="0" dirty="0">
                <a:latin typeface="Segoe UI" panose="020B0502040204020203" pitchFamily="34" charset="0"/>
              </a:rPr>
              <a:t>increases SHC and alters other thermophysical properties [8]</a:t>
            </a:r>
          </a:p>
          <a:p>
            <a:r>
              <a:rPr lang="en-US" sz="2800" dirty="0">
                <a:latin typeface="Segoe UI" panose="020B0502040204020203" pitchFamily="34" charset="0"/>
              </a:rPr>
              <a:t>P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romising as efficient coolants.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57B34-4036-816C-9531-1E9918A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AE1D-8C83-264E-B3C8-B4F3ACAAA56B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257C-07A6-B2A0-380F-AE5490CA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Objectives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endParaRPr lang="en-US" b="0" i="0" u="none" strike="noStrike" baseline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69B3E-98A3-855C-8DBF-B08AF3E72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lvl="0" rtl="0"/>
            <a:endParaRPr lang="en-US" sz="2800" dirty="0">
              <a:latin typeface="Segoe UI" panose="020B0502040204020203" pitchFamily="34" charset="0"/>
            </a:endParaRPr>
          </a:p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Aim - to predict SHC of Copper Oxide/Ethylene Glycol nanofluids using Machine Learning techniques</a:t>
            </a:r>
          </a:p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Comparing Machine </a:t>
            </a:r>
            <a:r>
              <a:rPr lang="en-US" sz="2800" dirty="0">
                <a:latin typeface="Segoe UI" panose="020B0502040204020203" pitchFamily="34" charset="0"/>
              </a:rPr>
              <a:t>L</a:t>
            </a:r>
            <a:r>
              <a:rPr lang="en-US" sz="2800" b="0" i="0" u="none" strike="noStrike" baseline="0" dirty="0">
                <a:latin typeface="Segoe UI" panose="020B0502040204020203" pitchFamily="34" charset="0"/>
              </a:rPr>
              <a:t>earning models with traditional theoretical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9CEEB-4536-F5C4-25A1-3E61F10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0789-F4FE-F8A9-4F97-F71415E3EAD9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5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257C-07A6-B2A0-380F-AE5490CA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i="0" u="none" strike="noStrike" baseline="0" dirty="0">
                <a:solidFill>
                  <a:schemeClr val="tx1"/>
                </a:solidFill>
              </a:rPr>
              <a:t>Dataset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endParaRPr lang="en-US" b="0" i="0" u="none" strike="noStrike" baseline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69B3E-98A3-855C-8DBF-B08AF3E72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lvl="0" rtl="0"/>
            <a:r>
              <a:rPr lang="en-US" sz="2800" b="0" i="0" u="none" strike="noStrike" baseline="0" dirty="0">
                <a:latin typeface="Segoe UI" panose="020B0502040204020203" pitchFamily="34" charset="0"/>
              </a:rPr>
              <a:t>Experimental data obtained from the work of Barbes et. al. [9] c</a:t>
            </a:r>
            <a:r>
              <a:rPr lang="en-US" sz="2800" dirty="0">
                <a:latin typeface="Segoe UI" panose="020B0502040204020203" pitchFamily="34" charset="0"/>
              </a:rPr>
              <a:t>ontaining 84 data points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Input Variables  - Temperature, Nanoparticle SHC and Volume Fraction</a:t>
            </a:r>
          </a:p>
          <a:p>
            <a:pPr marR="0" lvl="0" rtl="0"/>
            <a:r>
              <a:rPr lang="en-US" sz="2800" dirty="0">
                <a:latin typeface="Segoe UI" panose="020B0502040204020203" pitchFamily="34" charset="0"/>
              </a:rPr>
              <a:t>Output Variables – Nanofluid SHC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EB82-65BB-F3FB-B7DD-332FB8BF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3580-3308-443F-ACCD-46923237D3F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63BA-D902-E7D3-E5DC-9D368BFF5DE7}"/>
              </a:ext>
            </a:extLst>
          </p:cNvPr>
          <p:cNvSpPr txBox="1">
            <a:spLocks/>
          </p:cNvSpPr>
          <p:nvPr/>
        </p:nvSpPr>
        <p:spPr>
          <a:xfrm>
            <a:off x="4161125" y="643025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INCOM 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76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1015</TotalTime>
  <Words>808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Century Gothic</vt:lpstr>
      <vt:lpstr>Segoe UI</vt:lpstr>
      <vt:lpstr>Wingdings 3</vt:lpstr>
      <vt:lpstr>Ion</vt:lpstr>
      <vt:lpstr>Optimizing Thermal Fluids: The Role of Machine Learning in Predicting Nanofluid Heat Capacity</vt:lpstr>
      <vt:lpstr>Table of contents</vt:lpstr>
      <vt:lpstr>What are Nanofluids</vt:lpstr>
      <vt:lpstr>Use of Nanofluids</vt:lpstr>
      <vt:lpstr>Coolant Fluids</vt:lpstr>
      <vt:lpstr>Why Specific Heat Capacity?</vt:lpstr>
      <vt:lpstr>Nanofluids as Coolants</vt:lpstr>
      <vt:lpstr>Objectives </vt:lpstr>
      <vt:lpstr>Dataset </vt:lpstr>
      <vt:lpstr>Methodology</vt:lpstr>
      <vt:lpstr>ML Models Used</vt:lpstr>
      <vt:lpstr>Theoretical Models</vt:lpstr>
      <vt:lpstr>Results</vt:lpstr>
      <vt:lpstr>Analysis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Thermal Fluids: The Role of Machine Learning in Predicting Nanofluid Heat Capacity</dc:title>
  <dc:creator>Aritra Saha</dc:creator>
  <cp:lastModifiedBy>Aritra Saha</cp:lastModifiedBy>
  <cp:revision>91</cp:revision>
  <dcterms:created xsi:type="dcterms:W3CDTF">2023-12-28T14:52:11Z</dcterms:created>
  <dcterms:modified xsi:type="dcterms:W3CDTF">2024-01-03T15:38:53Z</dcterms:modified>
</cp:coreProperties>
</file>