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3"/>
  </p:notesMasterIdLst>
  <p:handoutMasterIdLst>
    <p:handoutMasterId r:id="rId34"/>
  </p:handoutMasterIdLst>
  <p:sldIdLst>
    <p:sldId id="256" r:id="rId5"/>
    <p:sldId id="318" r:id="rId6"/>
    <p:sldId id="323" r:id="rId7"/>
    <p:sldId id="295" r:id="rId8"/>
    <p:sldId id="296" r:id="rId9"/>
    <p:sldId id="300" r:id="rId10"/>
    <p:sldId id="322" r:id="rId11"/>
    <p:sldId id="301" r:id="rId12"/>
    <p:sldId id="303" r:id="rId13"/>
    <p:sldId id="299" r:id="rId14"/>
    <p:sldId id="261" r:id="rId15"/>
    <p:sldId id="289" r:id="rId16"/>
    <p:sldId id="264" r:id="rId17"/>
    <p:sldId id="306" r:id="rId18"/>
    <p:sldId id="307" r:id="rId19"/>
    <p:sldId id="309" r:id="rId20"/>
    <p:sldId id="308" r:id="rId21"/>
    <p:sldId id="310" r:id="rId22"/>
    <p:sldId id="325" r:id="rId23"/>
    <p:sldId id="315" r:id="rId24"/>
    <p:sldId id="311" r:id="rId25"/>
    <p:sldId id="312" r:id="rId26"/>
    <p:sldId id="317" r:id="rId27"/>
    <p:sldId id="316" r:id="rId28"/>
    <p:sldId id="313" r:id="rId29"/>
    <p:sldId id="314" r:id="rId30"/>
    <p:sldId id="327" r:id="rId31"/>
    <p:sldId id="27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>
      <p:cViewPr>
        <p:scale>
          <a:sx n="75" d="100"/>
          <a:sy n="75" d="100"/>
        </p:scale>
        <p:origin x="1950" y="91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Mean Absolute Percentage Error of Different</a:t>
            </a:r>
            <a:r>
              <a:rPr lang="en-US" sz="2400" baseline="0" dirty="0"/>
              <a:t> Models (on Testing Data Set)</a:t>
            </a:r>
            <a:endParaRPr lang="en-US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 Absolute Percentage Error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FFNN</c:v>
                </c:pt>
                <c:pt idx="1">
                  <c:v>RNN</c:v>
                </c:pt>
                <c:pt idx="2">
                  <c:v>LSTM</c:v>
                </c:pt>
                <c:pt idx="3">
                  <c:v>BiLSTM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8.3484999999999996</c:v>
                </c:pt>
                <c:pt idx="1">
                  <c:v>5.8768000000000002</c:v>
                </c:pt>
                <c:pt idx="2">
                  <c:v>2.286</c:v>
                </c:pt>
                <c:pt idx="3">
                  <c:v>1.2547999999999999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57-4409-86C2-1F1FE77161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6921055"/>
        <c:axId val="2006927711"/>
      </c:barChart>
      <c:catAx>
        <c:axId val="2006921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6927711"/>
        <c:crosses val="autoZero"/>
        <c:auto val="1"/>
        <c:lblAlgn val="ctr"/>
        <c:lblOffset val="100"/>
        <c:noMultiLvlLbl val="0"/>
      </c:catAx>
      <c:valAx>
        <c:axId val="2006927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6921055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1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1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2"/>
            <a:ext cx="9488312" cy="5054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CDC893-37DC-474C-AEBF-81F282A3ED2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09694" y="6172097"/>
            <a:ext cx="682305" cy="6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6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9" y="4824190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2" y="4824190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2000" cap="all" spc="51" baseline="0">
                <a:solidFill>
                  <a:schemeClr val="bg1"/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1" y="4824190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6" y="2531837"/>
            <a:ext cx="2190751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9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9" y="5280765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2" y="5280765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lnSpc>
                <a:spcPct val="100000"/>
              </a:lnSpc>
              <a:buNone/>
              <a:defRPr sz="1400" cap="none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1" y="5280765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6 JANUARY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INCOM 740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72949C-C2C0-4389-9E4C-DB4CE0A55DB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509694" y="6172097"/>
            <a:ext cx="682305" cy="6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9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1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1" y="3834608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8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6 JANUARY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INCOM 740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6" y="0"/>
            <a:ext cx="4368031" cy="39123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EB16F7-0045-4D5D-A60E-2E2DE7E02D7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09694" y="6172097"/>
            <a:ext cx="682305" cy="6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3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5" y="246951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9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5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9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5" y="4669109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9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6 JANUARY 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INCOM 740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540D50-B260-409E-9A1D-3F5710C9AA6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09694" y="6172097"/>
            <a:ext cx="682305" cy="6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50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1" y="2286002"/>
            <a:ext cx="6094271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6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6" y="2779715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377" indent="0">
              <a:buNone/>
              <a:defRPr sz="1051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566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754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6 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INCOM 740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6926C-D81E-477A-9E6C-CDA59441E5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09694" y="6172097"/>
            <a:ext cx="682305" cy="6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1" y="3057683"/>
            <a:ext cx="12191999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6 JANUARY 2024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INCOM 740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D39470F-3AE8-4591-8BEA-42C3043C32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09694" y="6172097"/>
            <a:ext cx="682305" cy="6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6 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INCOM 740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1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1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D90A38-61C7-4D70-B411-E50D6CD957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09694" y="6172097"/>
            <a:ext cx="682305" cy="6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2" y="2886076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5" y="2886076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9" y="2886076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89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9" y="2886076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50" y="508452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1" y="5099208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6" y="5099208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6" y="508452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2" y="546411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4" y="5478798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8" y="5478798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6 JANUARY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INCOM 740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1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49" y="2"/>
            <a:ext cx="704851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43FF627-2266-4FD1-9E96-D69F61DF7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09694" y="6172097"/>
            <a:ext cx="682305" cy="6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1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1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5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5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8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4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3" y="3669062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5" y="3796722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7" y="3669062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2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7" y="365438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4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1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5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5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3" y="552789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5" y="565555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7" y="552789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9" y="565555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7" y="551321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6 JANUARY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INCOM 740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5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D2DB474-D4B8-477E-A442-C73FF0100F7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509694" y="6172097"/>
            <a:ext cx="682305" cy="6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1051"/>
            </a:lvl4pPr>
            <a:lvl5pPr marL="1828754" indent="0">
              <a:buNone/>
              <a:defRPr sz="1051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1" y="3788814"/>
            <a:ext cx="2330727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1" y="4464812"/>
            <a:ext cx="2330727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5120724"/>
            <a:ext cx="2330727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/>
            </a:lvl2pPr>
            <a:lvl3pPr marL="914377" indent="0">
              <a:lnSpc>
                <a:spcPct val="100000"/>
              </a:lnSpc>
              <a:buNone/>
              <a:defRPr sz="1400" spc="51" baseline="0"/>
            </a:lvl3pPr>
            <a:lvl4pPr marL="1371566" indent="0">
              <a:lnSpc>
                <a:spcPct val="100000"/>
              </a:lnSpc>
              <a:buNone/>
              <a:defRPr sz="1400" spc="51" baseline="0"/>
            </a:lvl4pPr>
            <a:lvl5pPr marL="1828754" indent="0">
              <a:lnSpc>
                <a:spcPct val="100000"/>
              </a:lnSpc>
              <a:buNone/>
              <a:defRPr sz="1400" spc="51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1051"/>
            </a:lvl4pPr>
            <a:lvl5pPr marL="1828754" indent="0">
              <a:buNone/>
              <a:defRPr sz="1051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6" y="3788814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6" y="4464812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6" y="5120724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/>
            </a:lvl2pPr>
            <a:lvl3pPr marL="914377" indent="0">
              <a:lnSpc>
                <a:spcPct val="100000"/>
              </a:lnSpc>
              <a:buNone/>
              <a:defRPr sz="1400" spc="51" baseline="0"/>
            </a:lvl3pPr>
            <a:lvl4pPr marL="1371566" indent="0">
              <a:lnSpc>
                <a:spcPct val="100000"/>
              </a:lnSpc>
              <a:buNone/>
              <a:defRPr sz="1400" spc="51" baseline="0"/>
            </a:lvl4pPr>
            <a:lvl5pPr marL="1828754" indent="0">
              <a:lnSpc>
                <a:spcPct val="100000"/>
              </a:lnSpc>
              <a:buNone/>
              <a:defRPr sz="1400" spc="51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1051"/>
            </a:lvl4pPr>
            <a:lvl5pPr marL="1828754" indent="0">
              <a:buNone/>
              <a:defRPr sz="1051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10" y="3788814"/>
            <a:ext cx="2330727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10" y="4464812"/>
            <a:ext cx="2330727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10" y="5120724"/>
            <a:ext cx="2330727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/>
            </a:lvl2pPr>
            <a:lvl3pPr marL="914377" indent="0">
              <a:lnSpc>
                <a:spcPct val="100000"/>
              </a:lnSpc>
              <a:buNone/>
              <a:defRPr sz="1400" spc="51" baseline="0"/>
            </a:lvl3pPr>
            <a:lvl4pPr marL="1371566" indent="0">
              <a:lnSpc>
                <a:spcPct val="100000"/>
              </a:lnSpc>
              <a:buNone/>
              <a:defRPr sz="1400" spc="51" baseline="0"/>
            </a:lvl4pPr>
            <a:lvl5pPr marL="1828754" indent="0">
              <a:lnSpc>
                <a:spcPct val="100000"/>
              </a:lnSpc>
              <a:buNone/>
              <a:defRPr sz="1400" spc="51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1051"/>
            </a:lvl4pPr>
            <a:lvl5pPr marL="1828754" indent="0">
              <a:buNone/>
              <a:defRPr sz="1051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9"/>
            <a:ext cx="2330727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6"/>
            <a:ext cx="2330727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2"/>
            <a:ext cx="1238251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" y="2"/>
            <a:ext cx="3790951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8"/>
            <a:ext cx="2330727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/>
            </a:lvl2pPr>
            <a:lvl3pPr marL="914377" indent="0">
              <a:lnSpc>
                <a:spcPct val="100000"/>
              </a:lnSpc>
              <a:buNone/>
              <a:defRPr sz="1400" spc="51" baseline="0"/>
            </a:lvl3pPr>
            <a:lvl4pPr marL="1371566" indent="0">
              <a:lnSpc>
                <a:spcPct val="100000"/>
              </a:lnSpc>
              <a:buNone/>
              <a:defRPr sz="1400" spc="51" baseline="0"/>
            </a:lvl4pPr>
            <a:lvl5pPr marL="1828754" indent="0">
              <a:lnSpc>
                <a:spcPct val="100000"/>
              </a:lnSpc>
              <a:buNone/>
              <a:defRPr sz="1400" spc="51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6 JANUARY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INCOM 740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E401012-3379-4F6B-9B80-6F85AFA2E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09694" y="6172097"/>
            <a:ext cx="682305" cy="6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1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1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1" y="876302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6" y="2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6 JANUARY 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INCOM 740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6A8870-3F65-4646-9DF4-C32FB78405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09694" y="6172097"/>
            <a:ext cx="682305" cy="6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7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1" y="1020447"/>
            <a:ext cx="3171825" cy="1325563"/>
          </a:xfrm>
        </p:spPr>
        <p:txBody>
          <a:bodyPr anchor="b">
            <a:normAutofit/>
          </a:bodyPr>
          <a:lstStyle>
            <a:lvl1pPr>
              <a:defRPr sz="2800" spc="1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2924177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377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754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7C9773-BB56-45AE-A8C6-DA7AD0AF921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09694" y="6172097"/>
            <a:ext cx="682305" cy="682305"/>
          </a:xfrm>
          <a:prstGeom prst="rect">
            <a:avLst/>
          </a:prstGeom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0705C43F-0353-44D3-8228-1B84F01DD30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2B13867D-64E9-4297-A6FE-52FA8C54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INCOM 740</a:t>
            </a:r>
          </a:p>
        </p:txBody>
      </p: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BB4E5238-C9EC-463C-A037-FE65F528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6 JANUARY 2024</a:t>
            </a: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8"/>
            <a:ext cx="4179571" cy="1524735"/>
          </a:xfrm>
        </p:spPr>
        <p:txBody>
          <a:bodyPr anchor="b">
            <a:noAutofit/>
          </a:bodyPr>
          <a:lstStyle>
            <a:lvl1pPr algn="l">
              <a:defRPr sz="3200" spc="1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5"/>
            <a:ext cx="4179571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47D856-B52D-4368-B2A2-1E2091E82C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09694" y="6172097"/>
            <a:ext cx="682305" cy="682305"/>
          </a:xfrm>
          <a:prstGeom prst="rect">
            <a:avLst/>
          </a:prstGeom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762D3A99-A6B2-4632-AF34-86E98EFE986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612C2204-663B-4EDB-A88B-1DD04CC6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INCOM 740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5F5CAF70-C833-421F-B5F7-7321B790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6 JANUARY 2024</a:t>
            </a: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5509419"/>
            <a:ext cx="4082143" cy="585788"/>
          </a:xfrm>
        </p:spPr>
        <p:txBody>
          <a:bodyPr>
            <a:normAutofit/>
          </a:bodyPr>
          <a:lstStyle>
            <a:lvl1pPr>
              <a:defRPr lang="en-US" sz="28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9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1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1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7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30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1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4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6 JANUARY 2024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CC87CB6-0A76-4BF1-AD35-84F9FBE7C3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09694" y="6172097"/>
            <a:ext cx="682305" cy="682305"/>
          </a:xfrm>
          <a:prstGeom prst="rect">
            <a:avLst/>
          </a:prstGeom>
        </p:spPr>
      </p:pic>
      <p:sp>
        <p:nvSpPr>
          <p:cNvPr id="21" name="Footer Placeholder 7">
            <a:extLst>
              <a:ext uri="{FF2B5EF4-FFF2-40B4-BE49-F238E27FC236}">
                <a16:creationId xmlns:a16="http://schemas.microsoft.com/office/drawing/2014/main" id="{394F49CF-D305-4FD8-BE59-88F37A33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INCOM 740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970A221-B80D-4AC8-918C-E303B10264F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1" y="2563125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5" y="3070348"/>
            <a:ext cx="4031031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5" y="2563125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1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901" y="431943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3" y="4826656"/>
            <a:ext cx="4031031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2" y="431943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1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6 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INCOM 740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9" y="2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5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5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60367A-EC0A-4B92-BBBF-60853CC9A3A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509694" y="6172097"/>
            <a:ext cx="682305" cy="6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7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5" y="153063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9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5" y="2630433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9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5" y="3730229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9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7" y="4830026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1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97D4879-63F4-473C-865A-BCADC2A5A2B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09694" y="6172097"/>
            <a:ext cx="682305" cy="682305"/>
          </a:xfrm>
          <a:prstGeom prst="rect">
            <a:avLst/>
          </a:prstGeom>
        </p:spPr>
      </p:pic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6F6F793-7A84-4AD8-908B-2F865492EC5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Footer Placeholder 7">
            <a:extLst>
              <a:ext uri="{FF2B5EF4-FFF2-40B4-BE49-F238E27FC236}">
                <a16:creationId xmlns:a16="http://schemas.microsoft.com/office/drawing/2014/main" id="{EBFE75A8-D8E6-4E7D-8FCA-88A5E310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INCOM 740</a:t>
            </a:r>
          </a:p>
        </p:txBody>
      </p:sp>
      <p:sp>
        <p:nvSpPr>
          <p:cNvPr id="26" name="Date Placeholder 4">
            <a:extLst>
              <a:ext uri="{FF2B5EF4-FFF2-40B4-BE49-F238E27FC236}">
                <a16:creationId xmlns:a16="http://schemas.microsoft.com/office/drawing/2014/main" id="{8D09E92D-4CA3-4CD0-9426-D9932F1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6 JANUARY 2024</a:t>
            </a:r>
          </a:p>
        </p:txBody>
      </p:sp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1" cy="1204912"/>
          </a:xfrm>
        </p:spPr>
        <p:txBody>
          <a:bodyPr anchor="b">
            <a:normAutofit/>
          </a:bodyPr>
          <a:lstStyle>
            <a:lvl1pPr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1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7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1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6 JANUARY 2024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8AEF48-EE2C-4D50-8701-D964976964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09694" y="6172097"/>
            <a:ext cx="682305" cy="682305"/>
          </a:xfrm>
          <a:prstGeom prst="rect">
            <a:avLst/>
          </a:prstGeom>
        </p:spPr>
      </p:pic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98A9422E-02C7-4D1D-B0A1-A87AE72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INCOM 740</a:t>
            </a: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49" y="2571237"/>
            <a:ext cx="4179571" cy="1715531"/>
          </a:xfrm>
        </p:spPr>
        <p:txBody>
          <a:bodyPr anchor="ctr">
            <a:noAutofit/>
          </a:bodyPr>
          <a:lstStyle>
            <a:lvl1pPr algn="l">
              <a:defRPr sz="3600" spc="1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745706-D67D-4571-A6F7-0EE3E5BB2CA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09694" y="6172097"/>
            <a:ext cx="682305" cy="6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3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5" y="246951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9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5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9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5" y="4669109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9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084F3BC-5DDB-4A16-9416-9F1CA06BDD9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09694" y="6172097"/>
            <a:ext cx="682305" cy="682305"/>
          </a:xfrm>
          <a:prstGeom prst="rect">
            <a:avLst/>
          </a:prstGeom>
        </p:spPr>
      </p:pic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3FD20624-7B6C-443E-A6FD-76A5853953B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ED09FEB6-1B5A-4BE5-8A6A-AE9DF420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INCOM 740</a:t>
            </a:r>
          </a:p>
        </p:txBody>
      </p:sp>
      <p:sp>
        <p:nvSpPr>
          <p:cNvPr id="23" name="Date Placeholder 4">
            <a:extLst>
              <a:ext uri="{FF2B5EF4-FFF2-40B4-BE49-F238E27FC236}">
                <a16:creationId xmlns:a16="http://schemas.microsoft.com/office/drawing/2014/main" id="{55237BD5-46E0-4795-AF89-FE821B19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6 JANUARY 2024</a:t>
            </a: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5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5" y="3834608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6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6" y="3834608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8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6 JANUARY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INCOM 740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1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E8AE9B9-23E3-4FC8-959F-6E5F0C643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09694" y="6172097"/>
            <a:ext cx="682305" cy="6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6 JANUARY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INCOM 740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701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6667" y="2391644"/>
            <a:ext cx="6265333" cy="2627576"/>
          </a:xfrm>
        </p:spPr>
        <p:txBody>
          <a:bodyPr/>
          <a:lstStyle/>
          <a:p>
            <a:r>
              <a:rPr lang="en-GB" dirty="0"/>
              <a:t>Predicting HEAT TRANSFER COEFFICIENT Using Bidirectional Long Short-Term Memory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143028"/>
            <a:ext cx="4941771" cy="396660"/>
          </a:xfrm>
        </p:spPr>
        <p:txBody>
          <a:bodyPr/>
          <a:lstStyle/>
          <a:p>
            <a:r>
              <a:rPr lang="en-US" b="1" dirty="0" err="1"/>
              <a:t>Ankan</a:t>
            </a:r>
            <a:r>
              <a:rPr lang="en-US" b="1" dirty="0"/>
              <a:t> Basu</a:t>
            </a:r>
            <a:r>
              <a:rPr lang="en-US" dirty="0"/>
              <a:t>, </a:t>
            </a:r>
            <a:r>
              <a:rPr lang="en-US" dirty="0" err="1"/>
              <a:t>Aritra</a:t>
            </a:r>
            <a:r>
              <a:rPr lang="en-US" dirty="0"/>
              <a:t> </a:t>
            </a:r>
            <a:r>
              <a:rPr lang="en-US" dirty="0" err="1"/>
              <a:t>Saha</a:t>
            </a:r>
            <a:r>
              <a:rPr lang="en-US" dirty="0"/>
              <a:t>, </a:t>
            </a:r>
            <a:r>
              <a:rPr lang="en-US" dirty="0" err="1"/>
              <a:t>Sumanta</a:t>
            </a:r>
            <a:r>
              <a:rPr lang="en-US" dirty="0"/>
              <a:t> Banerjee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5E8E3A1-F363-41B9-B777-ED719BF36B39}"/>
              </a:ext>
            </a:extLst>
          </p:cNvPr>
          <p:cNvSpPr txBox="1">
            <a:spLocks/>
          </p:cNvSpPr>
          <p:nvPr/>
        </p:nvSpPr>
        <p:spPr>
          <a:xfrm>
            <a:off x="6096000" y="5530517"/>
            <a:ext cx="4941771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CONFERENCE: INCOM 2024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D4E7392-1910-40C4-9A6A-8920FC5F5E9E}"/>
              </a:ext>
            </a:extLst>
          </p:cNvPr>
          <p:cNvSpPr txBox="1">
            <a:spLocks/>
          </p:cNvSpPr>
          <p:nvPr/>
        </p:nvSpPr>
        <p:spPr>
          <a:xfrm>
            <a:off x="6096000" y="5927177"/>
            <a:ext cx="4941771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PAPER ID: INCOM 740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672B-20AB-4996-B263-23EB9ED5E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METHODOLOGY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638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09419"/>
            <a:ext cx="4082143" cy="585788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9" y="1481138"/>
            <a:ext cx="2141764" cy="5143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AIM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1"/>
          </a:xfrm>
        </p:spPr>
        <p:txBody>
          <a:bodyPr/>
          <a:lstStyle/>
          <a:p>
            <a:r>
              <a:rPr lang="en-US" sz="1800" dirty="0"/>
              <a:t>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1" y="3633789"/>
            <a:ext cx="2141764" cy="514351"/>
          </a:xfrm>
        </p:spPr>
        <p:txBody>
          <a:bodyPr/>
          <a:lstStyle/>
          <a:p>
            <a:r>
              <a:rPr lang="en-US" sz="1800" dirty="0"/>
              <a:t>Data set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7" y="1594477"/>
            <a:ext cx="5539095" cy="1010843"/>
          </a:xfrm>
        </p:spPr>
        <p:txBody>
          <a:bodyPr>
            <a:normAutofit/>
          </a:bodyPr>
          <a:lstStyle/>
          <a:p>
            <a:r>
              <a:rPr lang="en-GB" sz="1800" dirty="0"/>
              <a:t>To see the ability of Neural networks to solve the IHTP (prediction of Heat Transfer Coefficient)</a:t>
            </a:r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20343" y="2594785"/>
            <a:ext cx="5539095" cy="1010843"/>
          </a:xfrm>
        </p:spPr>
        <p:txBody>
          <a:bodyPr>
            <a:normAutofit/>
          </a:bodyPr>
          <a:lstStyle/>
          <a:p>
            <a:r>
              <a:rPr lang="en-GB" sz="1800" dirty="0"/>
              <a:t>Different Neural networks (FFNN, RNN, LSTM, BiLSTM) compared</a:t>
            </a:r>
            <a:endParaRPr lang="en-US" sz="1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3"/>
            <a:ext cx="5539095" cy="1010843"/>
          </a:xfrm>
        </p:spPr>
        <p:txBody>
          <a:bodyPr>
            <a:normAutofit/>
          </a:bodyPr>
          <a:lstStyle/>
          <a:p>
            <a:r>
              <a:rPr lang="en-GB" sz="1800" dirty="0"/>
              <a:t>Obtained from </a:t>
            </a:r>
            <a:r>
              <a:rPr lang="en-GB" sz="1800" dirty="0" err="1"/>
              <a:t>Szénási</a:t>
            </a:r>
            <a:r>
              <a:rPr lang="en-GB" sz="1800" dirty="0"/>
              <a:t> and </a:t>
            </a:r>
            <a:r>
              <a:rPr lang="en-GB" sz="1800" dirty="0" err="1"/>
              <a:t>Felde</a:t>
            </a:r>
            <a:r>
              <a:rPr lang="en-GB" sz="1800" dirty="0"/>
              <a:t> [12]</a:t>
            </a:r>
            <a:endParaRPr lang="en-US" sz="18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810875" y="6356351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Footer Placeholder 9">
            <a:extLst>
              <a:ext uri="{FF2B5EF4-FFF2-40B4-BE49-F238E27FC236}">
                <a16:creationId xmlns:a16="http://schemas.microsoft.com/office/drawing/2014/main" id="{E777E505-08AA-4B31-9FBA-2F90CFA4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dirty="0"/>
              <a:t>INCOM 740</a:t>
            </a:r>
          </a:p>
        </p:txBody>
      </p:sp>
      <p:sp>
        <p:nvSpPr>
          <p:cNvPr id="19" name="Date Placeholder 6">
            <a:extLst>
              <a:ext uri="{FF2B5EF4-FFF2-40B4-BE49-F238E27FC236}">
                <a16:creationId xmlns:a16="http://schemas.microsoft.com/office/drawing/2014/main" id="{E1040E9B-06CF-4C90-ABC8-7D3B2523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r>
              <a:rPr lang="en-US" dirty="0"/>
              <a:t>6 JANUARY 2024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81" y="1140599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681" y="1471499"/>
            <a:ext cx="5431971" cy="768896"/>
          </a:xfrm>
        </p:spPr>
        <p:txBody>
          <a:bodyPr>
            <a:noAutofit/>
          </a:bodyPr>
          <a:lstStyle/>
          <a:p>
            <a:r>
              <a:rPr lang="en-GB" sz="1600" dirty="0"/>
              <a:t>Dataset composed of information of quenching process (from 850 °C to room temperature) of a cylindrical Inconel 600 bar.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5" y="2630432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9" y="2959857"/>
            <a:ext cx="5431971" cy="557951"/>
          </a:xfrm>
        </p:spPr>
        <p:txBody>
          <a:bodyPr>
            <a:normAutofit/>
          </a:bodyPr>
          <a:lstStyle/>
          <a:p>
            <a:r>
              <a:rPr lang="en-US" sz="1600" dirty="0"/>
              <a:t>Training set of 1 million datapoints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5" y="3730228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VALIDATION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9" y="4059653"/>
            <a:ext cx="5431971" cy="557951"/>
          </a:xfrm>
        </p:spPr>
        <p:txBody>
          <a:bodyPr>
            <a:normAutofit/>
          </a:bodyPr>
          <a:lstStyle/>
          <a:p>
            <a:r>
              <a:rPr lang="en-US" sz="1600" dirty="0"/>
              <a:t>Validation set of 100,000 datapoints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7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1" y="5159450"/>
            <a:ext cx="5431971" cy="557951"/>
          </a:xfrm>
        </p:spPr>
        <p:txBody>
          <a:bodyPr>
            <a:normAutofit/>
          </a:bodyPr>
          <a:lstStyle/>
          <a:p>
            <a:r>
              <a:rPr lang="en-US" sz="1600" dirty="0"/>
              <a:t>Testing set of 100,000 datapoints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8" y="6356351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288A83E0-34BD-4873-B13B-F39E4B8A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dirty="0"/>
              <a:t>INCOM 740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011"/>
            <a:ext cx="5111751" cy="666751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6BAF212-BC45-4B8F-9C61-ACFDC12AA1DA}"/>
              </a:ext>
            </a:extLst>
          </p:cNvPr>
          <p:cNvSpPr txBox="1">
            <a:spLocks/>
          </p:cNvSpPr>
          <p:nvPr/>
        </p:nvSpPr>
        <p:spPr>
          <a:xfrm>
            <a:off x="1082675" y="1818897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INPUT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008F87D-A71D-4BA3-A9DB-FD790533C134}"/>
              </a:ext>
            </a:extLst>
          </p:cNvPr>
          <p:cNvSpPr txBox="1">
            <a:spLocks/>
          </p:cNvSpPr>
          <p:nvPr/>
        </p:nvSpPr>
        <p:spPr>
          <a:xfrm>
            <a:off x="1082675" y="3661769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OUTPUT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57BC081-591D-49D8-87AF-7BF9754BC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687541"/>
              </p:ext>
            </p:extLst>
          </p:nvPr>
        </p:nvGraphicFramePr>
        <p:xfrm>
          <a:off x="1908969" y="2703460"/>
          <a:ext cx="6630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099">
                  <a:extLst>
                    <a:ext uri="{9D8B030D-6E8A-4147-A177-3AD203B41FA5}">
                      <a16:colId xmlns:a16="http://schemas.microsoft.com/office/drawing/2014/main" val="4166322463"/>
                    </a:ext>
                  </a:extLst>
                </a:gridCol>
                <a:gridCol w="663099">
                  <a:extLst>
                    <a:ext uri="{9D8B030D-6E8A-4147-A177-3AD203B41FA5}">
                      <a16:colId xmlns:a16="http://schemas.microsoft.com/office/drawing/2014/main" val="1290319872"/>
                    </a:ext>
                  </a:extLst>
                </a:gridCol>
                <a:gridCol w="663099">
                  <a:extLst>
                    <a:ext uri="{9D8B030D-6E8A-4147-A177-3AD203B41FA5}">
                      <a16:colId xmlns:a16="http://schemas.microsoft.com/office/drawing/2014/main" val="2661334412"/>
                    </a:ext>
                  </a:extLst>
                </a:gridCol>
                <a:gridCol w="663099">
                  <a:extLst>
                    <a:ext uri="{9D8B030D-6E8A-4147-A177-3AD203B41FA5}">
                      <a16:colId xmlns:a16="http://schemas.microsoft.com/office/drawing/2014/main" val="1996802962"/>
                    </a:ext>
                  </a:extLst>
                </a:gridCol>
                <a:gridCol w="663099">
                  <a:extLst>
                    <a:ext uri="{9D8B030D-6E8A-4147-A177-3AD203B41FA5}">
                      <a16:colId xmlns:a16="http://schemas.microsoft.com/office/drawing/2014/main" val="2987574813"/>
                    </a:ext>
                  </a:extLst>
                </a:gridCol>
                <a:gridCol w="663099">
                  <a:extLst>
                    <a:ext uri="{9D8B030D-6E8A-4147-A177-3AD203B41FA5}">
                      <a16:colId xmlns:a16="http://schemas.microsoft.com/office/drawing/2014/main" val="4203895022"/>
                    </a:ext>
                  </a:extLst>
                </a:gridCol>
                <a:gridCol w="663099">
                  <a:extLst>
                    <a:ext uri="{9D8B030D-6E8A-4147-A177-3AD203B41FA5}">
                      <a16:colId xmlns:a16="http://schemas.microsoft.com/office/drawing/2014/main" val="50284342"/>
                    </a:ext>
                  </a:extLst>
                </a:gridCol>
                <a:gridCol w="663099">
                  <a:extLst>
                    <a:ext uri="{9D8B030D-6E8A-4147-A177-3AD203B41FA5}">
                      <a16:colId xmlns:a16="http://schemas.microsoft.com/office/drawing/2014/main" val="4150866382"/>
                    </a:ext>
                  </a:extLst>
                </a:gridCol>
                <a:gridCol w="663099">
                  <a:extLst>
                    <a:ext uri="{9D8B030D-6E8A-4147-A177-3AD203B41FA5}">
                      <a16:colId xmlns:a16="http://schemas.microsoft.com/office/drawing/2014/main" val="992587367"/>
                    </a:ext>
                  </a:extLst>
                </a:gridCol>
                <a:gridCol w="663099">
                  <a:extLst>
                    <a:ext uri="{9D8B030D-6E8A-4147-A177-3AD203B41FA5}">
                      <a16:colId xmlns:a16="http://schemas.microsoft.com/office/drawing/2014/main" val="2073280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300" dirty="0"/>
                        <a:t>t</a:t>
                      </a:r>
                      <a:r>
                        <a:rPr lang="en-GB" sz="1300" baseline="-25000" dirty="0"/>
                        <a:t>1</a:t>
                      </a:r>
                      <a:endParaRPr lang="en-IN" sz="1300" baseline="-25000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t</a:t>
                      </a:r>
                      <a:r>
                        <a:rPr lang="en-GB" sz="1300" baseline="-25000" dirty="0"/>
                        <a:t>2</a:t>
                      </a:r>
                      <a:endParaRPr lang="en-IN" sz="1300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t</a:t>
                      </a:r>
                      <a:r>
                        <a:rPr lang="en-GB" sz="1300" baseline="-25000" dirty="0"/>
                        <a:t>3</a:t>
                      </a:r>
                      <a:endParaRPr lang="en-IN" sz="1300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t</a:t>
                      </a:r>
                      <a:r>
                        <a:rPr lang="en-GB" sz="1300" baseline="-25000" dirty="0"/>
                        <a:t>4</a:t>
                      </a:r>
                      <a:endParaRPr lang="en-IN" sz="1300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t</a:t>
                      </a:r>
                      <a:r>
                        <a:rPr lang="en-GB" sz="1300" baseline="-25000" dirty="0"/>
                        <a:t>5</a:t>
                      </a:r>
                      <a:endParaRPr lang="en-IN" sz="1300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t</a:t>
                      </a:r>
                      <a:r>
                        <a:rPr lang="en-GB" sz="1300" baseline="-25000" dirty="0"/>
                        <a:t>6</a:t>
                      </a:r>
                      <a:endParaRPr lang="en-IN" sz="1300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t</a:t>
                      </a:r>
                      <a:r>
                        <a:rPr lang="en-GB" sz="1300" baseline="-25000" dirty="0"/>
                        <a:t>7</a:t>
                      </a:r>
                      <a:endParaRPr lang="en-IN" sz="1300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t</a:t>
                      </a:r>
                      <a:r>
                        <a:rPr lang="en-GB" sz="1300" baseline="-25000" dirty="0"/>
                        <a:t>8</a:t>
                      </a:r>
                      <a:endParaRPr lang="en-IN" sz="1300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…</a:t>
                      </a:r>
                      <a:endParaRPr lang="en-IN" sz="1300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t</a:t>
                      </a:r>
                      <a:r>
                        <a:rPr lang="en-GB" sz="1300" baseline="-25000" dirty="0"/>
                        <a:t>120</a:t>
                      </a:r>
                      <a:endParaRPr lang="en-IN" sz="1300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8097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10093C-583D-410A-A004-EE4AA2C27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696397"/>
              </p:ext>
            </p:extLst>
          </p:nvPr>
        </p:nvGraphicFramePr>
        <p:xfrm>
          <a:off x="1908969" y="4517394"/>
          <a:ext cx="6630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099">
                  <a:extLst>
                    <a:ext uri="{9D8B030D-6E8A-4147-A177-3AD203B41FA5}">
                      <a16:colId xmlns:a16="http://schemas.microsoft.com/office/drawing/2014/main" val="4166322463"/>
                    </a:ext>
                  </a:extLst>
                </a:gridCol>
                <a:gridCol w="663099">
                  <a:extLst>
                    <a:ext uri="{9D8B030D-6E8A-4147-A177-3AD203B41FA5}">
                      <a16:colId xmlns:a16="http://schemas.microsoft.com/office/drawing/2014/main" val="1290319872"/>
                    </a:ext>
                  </a:extLst>
                </a:gridCol>
                <a:gridCol w="663099">
                  <a:extLst>
                    <a:ext uri="{9D8B030D-6E8A-4147-A177-3AD203B41FA5}">
                      <a16:colId xmlns:a16="http://schemas.microsoft.com/office/drawing/2014/main" val="2661334412"/>
                    </a:ext>
                  </a:extLst>
                </a:gridCol>
                <a:gridCol w="663099">
                  <a:extLst>
                    <a:ext uri="{9D8B030D-6E8A-4147-A177-3AD203B41FA5}">
                      <a16:colId xmlns:a16="http://schemas.microsoft.com/office/drawing/2014/main" val="1996802962"/>
                    </a:ext>
                  </a:extLst>
                </a:gridCol>
                <a:gridCol w="663099">
                  <a:extLst>
                    <a:ext uri="{9D8B030D-6E8A-4147-A177-3AD203B41FA5}">
                      <a16:colId xmlns:a16="http://schemas.microsoft.com/office/drawing/2014/main" val="2987574813"/>
                    </a:ext>
                  </a:extLst>
                </a:gridCol>
                <a:gridCol w="663099">
                  <a:extLst>
                    <a:ext uri="{9D8B030D-6E8A-4147-A177-3AD203B41FA5}">
                      <a16:colId xmlns:a16="http://schemas.microsoft.com/office/drawing/2014/main" val="4203895022"/>
                    </a:ext>
                  </a:extLst>
                </a:gridCol>
                <a:gridCol w="663099">
                  <a:extLst>
                    <a:ext uri="{9D8B030D-6E8A-4147-A177-3AD203B41FA5}">
                      <a16:colId xmlns:a16="http://schemas.microsoft.com/office/drawing/2014/main" val="50284342"/>
                    </a:ext>
                  </a:extLst>
                </a:gridCol>
                <a:gridCol w="663099">
                  <a:extLst>
                    <a:ext uri="{9D8B030D-6E8A-4147-A177-3AD203B41FA5}">
                      <a16:colId xmlns:a16="http://schemas.microsoft.com/office/drawing/2014/main" val="4150866382"/>
                    </a:ext>
                  </a:extLst>
                </a:gridCol>
                <a:gridCol w="663099">
                  <a:extLst>
                    <a:ext uri="{9D8B030D-6E8A-4147-A177-3AD203B41FA5}">
                      <a16:colId xmlns:a16="http://schemas.microsoft.com/office/drawing/2014/main" val="992587367"/>
                    </a:ext>
                  </a:extLst>
                </a:gridCol>
                <a:gridCol w="663099">
                  <a:extLst>
                    <a:ext uri="{9D8B030D-6E8A-4147-A177-3AD203B41FA5}">
                      <a16:colId xmlns:a16="http://schemas.microsoft.com/office/drawing/2014/main" val="2073280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300" dirty="0"/>
                        <a:t>h</a:t>
                      </a:r>
                      <a:r>
                        <a:rPr lang="en-GB" sz="1300" baseline="-25000" dirty="0"/>
                        <a:t>1</a:t>
                      </a:r>
                      <a:endParaRPr lang="en-IN" sz="1300" baseline="-25000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h</a:t>
                      </a:r>
                      <a:r>
                        <a:rPr lang="en-GB" sz="1300" baseline="-25000" dirty="0"/>
                        <a:t>2</a:t>
                      </a:r>
                      <a:endParaRPr lang="en-IN" sz="1300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h</a:t>
                      </a:r>
                      <a:r>
                        <a:rPr lang="en-GB" sz="1300" baseline="-25000" dirty="0"/>
                        <a:t>3</a:t>
                      </a:r>
                      <a:endParaRPr lang="en-IN" sz="1300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h</a:t>
                      </a:r>
                      <a:r>
                        <a:rPr lang="en-GB" sz="1300" baseline="-25000" dirty="0"/>
                        <a:t>4</a:t>
                      </a:r>
                      <a:endParaRPr lang="en-IN" sz="1300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h</a:t>
                      </a:r>
                      <a:r>
                        <a:rPr lang="en-GB" sz="1300" baseline="-25000" dirty="0"/>
                        <a:t>5</a:t>
                      </a:r>
                      <a:endParaRPr lang="en-IN" sz="1300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h</a:t>
                      </a:r>
                      <a:r>
                        <a:rPr lang="en-GB" sz="1300" baseline="-25000" dirty="0"/>
                        <a:t>6</a:t>
                      </a:r>
                      <a:endParaRPr lang="en-IN" sz="1300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h</a:t>
                      </a:r>
                      <a:r>
                        <a:rPr lang="en-GB" sz="1300" baseline="-25000" dirty="0"/>
                        <a:t>7</a:t>
                      </a:r>
                      <a:endParaRPr lang="en-IN" sz="1300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h</a:t>
                      </a:r>
                      <a:r>
                        <a:rPr lang="en-GB" sz="1300" baseline="-25000" dirty="0"/>
                        <a:t>8</a:t>
                      </a:r>
                      <a:endParaRPr lang="en-IN" sz="1300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…</a:t>
                      </a:r>
                      <a:endParaRPr lang="en-IN" sz="1300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h</a:t>
                      </a:r>
                      <a:r>
                        <a:rPr lang="en-GB" sz="1300" baseline="-25000" dirty="0"/>
                        <a:t>120</a:t>
                      </a:r>
                      <a:endParaRPr lang="en-IN" sz="1300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80970"/>
                  </a:ext>
                </a:extLst>
              </a:tr>
            </a:tbl>
          </a:graphicData>
        </a:graphic>
      </p:graphicFrame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C284DDF-1D9E-4F7C-AD5B-240793BA54DB}"/>
              </a:ext>
            </a:extLst>
          </p:cNvPr>
          <p:cNvSpPr txBox="1">
            <a:spLocks/>
          </p:cNvSpPr>
          <p:nvPr/>
        </p:nvSpPr>
        <p:spPr>
          <a:xfrm>
            <a:off x="1362075" y="2211633"/>
            <a:ext cx="5431971" cy="5579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noProof="1"/>
              <a:t>Temperature recorded for 1 min at interval of 0.5s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DEEF8F4-8D30-4D49-9E3E-704BCAF9CFE4}"/>
              </a:ext>
            </a:extLst>
          </p:cNvPr>
          <p:cNvSpPr txBox="1">
            <a:spLocks/>
          </p:cNvSpPr>
          <p:nvPr/>
        </p:nvSpPr>
        <p:spPr>
          <a:xfrm>
            <a:off x="1362074" y="4052452"/>
            <a:ext cx="5431971" cy="5579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noProof="1"/>
              <a:t>HTC at each temperature data point</a:t>
            </a:r>
          </a:p>
        </p:txBody>
      </p:sp>
      <p:sp>
        <p:nvSpPr>
          <p:cNvPr id="15" name="Footer Placeholder 9">
            <a:extLst>
              <a:ext uri="{FF2B5EF4-FFF2-40B4-BE49-F238E27FC236}">
                <a16:creationId xmlns:a16="http://schemas.microsoft.com/office/drawing/2014/main" id="{25BB8557-0019-49D4-917A-D31DBA2C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dirty="0"/>
              <a:t>INCOM 740</a:t>
            </a:r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E4CD6FA0-DE8E-40E6-ADB0-9A03D5F7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r>
              <a:rPr lang="en-US" dirty="0"/>
              <a:t>6 JANUARY 2024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6C76-D79F-4725-9A67-C5DAB656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636"/>
            <a:ext cx="8421688" cy="773256"/>
          </a:xfrm>
        </p:spPr>
        <p:txBody>
          <a:bodyPr/>
          <a:lstStyle/>
          <a:p>
            <a:pPr algn="l"/>
            <a:r>
              <a:rPr lang="en-GB" dirty="0"/>
              <a:t>MODELS USED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00C96E0-F860-4810-B40A-C369BB6B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EA60A62-08E5-4A3D-AFFF-3918174A2535}"/>
              </a:ext>
            </a:extLst>
          </p:cNvPr>
          <p:cNvGrpSpPr/>
          <p:nvPr/>
        </p:nvGrpSpPr>
        <p:grpSpPr>
          <a:xfrm>
            <a:off x="1509191" y="1167647"/>
            <a:ext cx="4505884" cy="4229525"/>
            <a:chOff x="880464" y="1333499"/>
            <a:chExt cx="4505884" cy="422952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BEA8D8D-730C-4655-AB6B-57922962B858}"/>
                </a:ext>
              </a:extLst>
            </p:cNvPr>
            <p:cNvSpPr/>
            <p:nvPr/>
          </p:nvSpPr>
          <p:spPr>
            <a:xfrm>
              <a:off x="880464" y="4179543"/>
              <a:ext cx="456576" cy="46489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278885-D2E8-4264-9945-8705B670670D}"/>
                </a:ext>
              </a:extLst>
            </p:cNvPr>
            <p:cNvSpPr/>
            <p:nvPr/>
          </p:nvSpPr>
          <p:spPr>
            <a:xfrm>
              <a:off x="1565326" y="4202566"/>
              <a:ext cx="456576" cy="46489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837CC33-3E41-4E05-8966-96054D67F4FE}"/>
                </a:ext>
              </a:extLst>
            </p:cNvPr>
            <p:cNvSpPr/>
            <p:nvPr/>
          </p:nvSpPr>
          <p:spPr>
            <a:xfrm>
              <a:off x="3204106" y="4217561"/>
              <a:ext cx="456576" cy="46489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243D808-F3B4-4554-8DBD-B147449A1F12}"/>
                </a:ext>
              </a:extLst>
            </p:cNvPr>
            <p:cNvSpPr/>
            <p:nvPr/>
          </p:nvSpPr>
          <p:spPr>
            <a:xfrm>
              <a:off x="2250191" y="4221639"/>
              <a:ext cx="456576" cy="46489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14FE32D-9569-43B6-BA5F-870833910D88}"/>
                </a:ext>
              </a:extLst>
            </p:cNvPr>
            <p:cNvSpPr/>
            <p:nvPr/>
          </p:nvSpPr>
          <p:spPr>
            <a:xfrm>
              <a:off x="2021901" y="2134405"/>
              <a:ext cx="456576" cy="46489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8D8D20A-7ABA-43A4-A8A2-DEDEC343E922}"/>
                </a:ext>
              </a:extLst>
            </p:cNvPr>
            <p:cNvSpPr/>
            <p:nvPr/>
          </p:nvSpPr>
          <p:spPr>
            <a:xfrm>
              <a:off x="1337040" y="3029971"/>
              <a:ext cx="456576" cy="46489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0565AC-05DE-4A51-845F-E02829B5BD26}"/>
                </a:ext>
              </a:extLst>
            </p:cNvPr>
            <p:cNvSpPr/>
            <p:nvPr/>
          </p:nvSpPr>
          <p:spPr>
            <a:xfrm>
              <a:off x="2021903" y="3029971"/>
              <a:ext cx="456576" cy="46489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328893-DD1F-4145-BF02-555C3E67804E}"/>
                </a:ext>
              </a:extLst>
            </p:cNvPr>
            <p:cNvSpPr/>
            <p:nvPr/>
          </p:nvSpPr>
          <p:spPr>
            <a:xfrm>
              <a:off x="2935053" y="3029971"/>
              <a:ext cx="456576" cy="46489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EC2CF2-0B4C-4A34-9B8B-0E34190F90B8}"/>
                </a:ext>
              </a:extLst>
            </p:cNvPr>
            <p:cNvSpPr txBox="1"/>
            <p:nvPr/>
          </p:nvSpPr>
          <p:spPr>
            <a:xfrm>
              <a:off x="2808678" y="4243981"/>
              <a:ext cx="252749" cy="336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50000"/>
                    </a:schemeClr>
                  </a:solidFill>
                </a:rPr>
                <a:t>…</a:t>
              </a:r>
              <a:endParaRPr lang="en-IN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38FE72-DC54-4EBF-A6E0-855874E7CBE2}"/>
                </a:ext>
              </a:extLst>
            </p:cNvPr>
            <p:cNvSpPr txBox="1"/>
            <p:nvPr/>
          </p:nvSpPr>
          <p:spPr>
            <a:xfrm>
              <a:off x="2555929" y="3073063"/>
              <a:ext cx="252749" cy="336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50000"/>
                    </a:schemeClr>
                  </a:solidFill>
                </a:rPr>
                <a:t>…</a:t>
              </a:r>
              <a:endParaRPr lang="en-IN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5232202-36ED-499B-AD20-EBCE9A035E90}"/>
                </a:ext>
              </a:extLst>
            </p:cNvPr>
            <p:cNvCxnSpPr>
              <a:stCxn id="12" idx="0"/>
              <a:endCxn id="17" idx="4"/>
            </p:cNvCxnSpPr>
            <p:nvPr/>
          </p:nvCxnSpPr>
          <p:spPr>
            <a:xfrm flipV="1">
              <a:off x="1108752" y="3494865"/>
              <a:ext cx="456576" cy="68468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6753CA0-B34D-48D8-A932-9C4B80D5189A}"/>
                </a:ext>
              </a:extLst>
            </p:cNvPr>
            <p:cNvCxnSpPr>
              <a:stCxn id="13" idx="0"/>
              <a:endCxn id="18" idx="4"/>
            </p:cNvCxnSpPr>
            <p:nvPr/>
          </p:nvCxnSpPr>
          <p:spPr>
            <a:xfrm flipV="1">
              <a:off x="1793614" y="3494864"/>
              <a:ext cx="456577" cy="70770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88BBC1D-2C8E-4AE3-A3CE-8E61C934626B}"/>
                </a:ext>
              </a:extLst>
            </p:cNvPr>
            <p:cNvCxnSpPr>
              <a:stCxn id="15" idx="0"/>
              <a:endCxn id="19" idx="4"/>
            </p:cNvCxnSpPr>
            <p:nvPr/>
          </p:nvCxnSpPr>
          <p:spPr>
            <a:xfrm flipV="1">
              <a:off x="2478479" y="3494863"/>
              <a:ext cx="684863" cy="726776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D688508-C2E4-4933-89F7-23FA8D428F5D}"/>
                </a:ext>
              </a:extLst>
            </p:cNvPr>
            <p:cNvCxnSpPr>
              <a:stCxn id="13" idx="0"/>
              <a:endCxn id="17" idx="4"/>
            </p:cNvCxnSpPr>
            <p:nvPr/>
          </p:nvCxnSpPr>
          <p:spPr>
            <a:xfrm flipH="1" flipV="1">
              <a:off x="1565328" y="3494864"/>
              <a:ext cx="228287" cy="70770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EC674F6-8C93-4BD6-8BD1-4FA3804C3E1A}"/>
                </a:ext>
              </a:extLst>
            </p:cNvPr>
            <p:cNvCxnSpPr>
              <a:stCxn id="15" idx="0"/>
              <a:endCxn id="17" idx="4"/>
            </p:cNvCxnSpPr>
            <p:nvPr/>
          </p:nvCxnSpPr>
          <p:spPr>
            <a:xfrm flipH="1" flipV="1">
              <a:off x="1565329" y="3494863"/>
              <a:ext cx="913150" cy="72677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057B4F9-62D9-4A7F-9C5D-6DFC8297503F}"/>
                </a:ext>
              </a:extLst>
            </p:cNvPr>
            <p:cNvCxnSpPr>
              <a:stCxn id="14" idx="0"/>
              <a:endCxn id="17" idx="4"/>
            </p:cNvCxnSpPr>
            <p:nvPr/>
          </p:nvCxnSpPr>
          <p:spPr>
            <a:xfrm flipH="1" flipV="1">
              <a:off x="1544945" y="3494864"/>
              <a:ext cx="1887448" cy="72269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BD35242-D258-4558-AE3E-329DDBD60C88}"/>
                </a:ext>
              </a:extLst>
            </p:cNvPr>
            <p:cNvCxnSpPr>
              <a:stCxn id="12" idx="0"/>
              <a:endCxn id="18" idx="4"/>
            </p:cNvCxnSpPr>
            <p:nvPr/>
          </p:nvCxnSpPr>
          <p:spPr>
            <a:xfrm flipV="1">
              <a:off x="1108753" y="3494865"/>
              <a:ext cx="1141438" cy="68468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E6296E2-DD46-4CF8-A8AD-B8500C74AEA6}"/>
                </a:ext>
              </a:extLst>
            </p:cNvPr>
            <p:cNvCxnSpPr>
              <a:stCxn id="15" idx="0"/>
              <a:endCxn id="18" idx="4"/>
            </p:cNvCxnSpPr>
            <p:nvPr/>
          </p:nvCxnSpPr>
          <p:spPr>
            <a:xfrm flipH="1" flipV="1">
              <a:off x="2250191" y="3494863"/>
              <a:ext cx="228288" cy="72677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DA275BD-30DA-4DB6-8EDB-4E7E08144630}"/>
                </a:ext>
              </a:extLst>
            </p:cNvPr>
            <p:cNvCxnSpPr>
              <a:stCxn id="14" idx="0"/>
              <a:endCxn id="18" idx="4"/>
            </p:cNvCxnSpPr>
            <p:nvPr/>
          </p:nvCxnSpPr>
          <p:spPr>
            <a:xfrm flipH="1" flipV="1">
              <a:off x="2250189" y="3494864"/>
              <a:ext cx="1182204" cy="72269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4030953-1C58-47BE-A5F0-8900B9DF5763}"/>
                </a:ext>
              </a:extLst>
            </p:cNvPr>
            <p:cNvCxnSpPr>
              <a:stCxn id="12" idx="0"/>
              <a:endCxn id="19" idx="4"/>
            </p:cNvCxnSpPr>
            <p:nvPr/>
          </p:nvCxnSpPr>
          <p:spPr>
            <a:xfrm flipV="1">
              <a:off x="1108752" y="3494865"/>
              <a:ext cx="2054590" cy="68468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886D916-B8FF-4F0C-A32C-10604B75819B}"/>
                </a:ext>
              </a:extLst>
            </p:cNvPr>
            <p:cNvCxnSpPr>
              <a:stCxn id="13" idx="0"/>
              <a:endCxn id="19" idx="4"/>
            </p:cNvCxnSpPr>
            <p:nvPr/>
          </p:nvCxnSpPr>
          <p:spPr>
            <a:xfrm flipV="1">
              <a:off x="1793614" y="3513873"/>
              <a:ext cx="1369726" cy="68869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46EBBD5-D7B9-4BC9-BD62-29E9F8A6CF0A}"/>
                </a:ext>
              </a:extLst>
            </p:cNvPr>
            <p:cNvCxnSpPr>
              <a:stCxn id="14" idx="0"/>
              <a:endCxn id="19" idx="4"/>
            </p:cNvCxnSpPr>
            <p:nvPr/>
          </p:nvCxnSpPr>
          <p:spPr>
            <a:xfrm flipH="1" flipV="1">
              <a:off x="3163341" y="3494864"/>
              <a:ext cx="269053" cy="72269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E53B4D0-ADD2-4E41-8B15-CD27C2DA9F48}"/>
                </a:ext>
              </a:extLst>
            </p:cNvPr>
            <p:cNvCxnSpPr>
              <a:stCxn id="17" idx="0"/>
              <a:endCxn id="16" idx="4"/>
            </p:cNvCxnSpPr>
            <p:nvPr/>
          </p:nvCxnSpPr>
          <p:spPr>
            <a:xfrm flipV="1">
              <a:off x="1565329" y="2599297"/>
              <a:ext cx="684861" cy="43067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693D019-32C9-4742-B069-6649F198B975}"/>
                </a:ext>
              </a:extLst>
            </p:cNvPr>
            <p:cNvCxnSpPr>
              <a:stCxn id="19" idx="0"/>
              <a:endCxn id="16" idx="4"/>
            </p:cNvCxnSpPr>
            <p:nvPr/>
          </p:nvCxnSpPr>
          <p:spPr>
            <a:xfrm flipH="1" flipV="1">
              <a:off x="2250189" y="2599297"/>
              <a:ext cx="913152" cy="43067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B8E0841-ECEA-49BC-A9B1-227ED359061D}"/>
                </a:ext>
              </a:extLst>
            </p:cNvPr>
            <p:cNvCxnSpPr>
              <a:stCxn id="18" idx="0"/>
              <a:endCxn id="16" idx="4"/>
            </p:cNvCxnSpPr>
            <p:nvPr/>
          </p:nvCxnSpPr>
          <p:spPr>
            <a:xfrm flipH="1" flipV="1">
              <a:off x="2250188" y="2599297"/>
              <a:ext cx="3" cy="43067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A05A024-75D5-49D3-A568-7A338818F8D9}"/>
                </a:ext>
              </a:extLst>
            </p:cNvPr>
            <p:cNvCxnSpPr>
              <a:stCxn id="16" idx="0"/>
            </p:cNvCxnSpPr>
            <p:nvPr/>
          </p:nvCxnSpPr>
          <p:spPr>
            <a:xfrm flipV="1">
              <a:off x="2250188" y="1697993"/>
              <a:ext cx="0" cy="43641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8BAFD59-48FD-481C-B171-8C14EFB25A8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08752" y="4644434"/>
              <a:ext cx="0" cy="41587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54B5FC8-B48F-4D2F-B723-894A14CA13F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93614" y="4667456"/>
              <a:ext cx="0" cy="41587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ED8829C-BB43-4EB6-9367-8E075F10349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478476" y="4682452"/>
              <a:ext cx="0" cy="41587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6AC41A1-55F9-4B7B-9B21-23F6AFF1222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440887" y="4682452"/>
              <a:ext cx="0" cy="41587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CD467E-B2B4-4167-86CA-BD1D70983B33}"/>
                </a:ext>
              </a:extLst>
            </p:cNvPr>
            <p:cNvSpPr txBox="1"/>
            <p:nvPr/>
          </p:nvSpPr>
          <p:spPr>
            <a:xfrm>
              <a:off x="3865151" y="4291094"/>
              <a:ext cx="1513045" cy="336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Input Layer</a:t>
              </a:r>
              <a:endParaRPr lang="en-IN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E31867-24F2-44A8-8E9E-C7B8AE6C7DD1}"/>
                </a:ext>
              </a:extLst>
            </p:cNvPr>
            <p:cNvSpPr txBox="1"/>
            <p:nvPr/>
          </p:nvSpPr>
          <p:spPr>
            <a:xfrm>
              <a:off x="3865151" y="3073063"/>
              <a:ext cx="1513045" cy="336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Hidden Layer</a:t>
              </a:r>
              <a:endParaRPr lang="en-IN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E5E736-F111-4D64-AEAB-4D8038573700}"/>
                </a:ext>
              </a:extLst>
            </p:cNvPr>
            <p:cNvSpPr txBox="1"/>
            <p:nvPr/>
          </p:nvSpPr>
          <p:spPr>
            <a:xfrm>
              <a:off x="3873303" y="2154958"/>
              <a:ext cx="1513045" cy="336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Output Layer</a:t>
              </a:r>
              <a:endParaRPr lang="en-IN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EC94E1-A792-4E24-A5A5-3628D65C5D97}"/>
                </a:ext>
              </a:extLst>
            </p:cNvPr>
            <p:cNvSpPr txBox="1"/>
            <p:nvPr/>
          </p:nvSpPr>
          <p:spPr>
            <a:xfrm>
              <a:off x="1987309" y="5227010"/>
              <a:ext cx="1513045" cy="336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Input</a:t>
              </a:r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0C45650-A481-4D5F-8F77-E8F078D11383}"/>
                </a:ext>
              </a:extLst>
            </p:cNvPr>
            <p:cNvSpPr txBox="1"/>
            <p:nvPr/>
          </p:nvSpPr>
          <p:spPr>
            <a:xfrm>
              <a:off x="1878584" y="1333499"/>
              <a:ext cx="1513045" cy="336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Output</a:t>
              </a:r>
              <a:endParaRPr lang="en-IN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5041513-2D49-4E60-A3A0-7F00D01BF1B7}"/>
              </a:ext>
            </a:extLst>
          </p:cNvPr>
          <p:cNvGrpSpPr/>
          <p:nvPr/>
        </p:nvGrpSpPr>
        <p:grpSpPr>
          <a:xfrm>
            <a:off x="7750247" y="1102562"/>
            <a:ext cx="2413634" cy="4334046"/>
            <a:chOff x="7368542" y="1135546"/>
            <a:chExt cx="2413634" cy="43340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411748E-9300-4508-9142-405956DEA9C9}"/>
                </a:ext>
              </a:extLst>
            </p:cNvPr>
            <p:cNvSpPr txBox="1"/>
            <p:nvPr/>
          </p:nvSpPr>
          <p:spPr>
            <a:xfrm>
              <a:off x="7854077" y="5100260"/>
              <a:ext cx="1513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Input</a:t>
              </a:r>
              <a:endParaRPr lang="en-IN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5C97F34-6D0D-42C8-8A68-920D06B2EE7F}"/>
                </a:ext>
              </a:extLst>
            </p:cNvPr>
            <p:cNvSpPr txBox="1"/>
            <p:nvPr/>
          </p:nvSpPr>
          <p:spPr>
            <a:xfrm>
              <a:off x="7818834" y="1135546"/>
              <a:ext cx="1513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Output</a:t>
              </a:r>
              <a:endParaRPr lang="en-IN" dirty="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7601E3C4-2C48-47BF-A485-145A47AB471C}"/>
                </a:ext>
              </a:extLst>
            </p:cNvPr>
            <p:cNvSpPr/>
            <p:nvPr/>
          </p:nvSpPr>
          <p:spPr>
            <a:xfrm>
              <a:off x="7368542" y="3990781"/>
              <a:ext cx="2413634" cy="48019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Input Layer</a:t>
              </a:r>
              <a:endParaRPr lang="en-IN" dirty="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80568F7-E077-43CA-85D0-A6296B1CD5AF}"/>
                </a:ext>
              </a:extLst>
            </p:cNvPr>
            <p:cNvSpPr/>
            <p:nvPr/>
          </p:nvSpPr>
          <p:spPr>
            <a:xfrm>
              <a:off x="7368542" y="2206972"/>
              <a:ext cx="2413634" cy="48019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Output Layer</a:t>
              </a:r>
              <a:endParaRPr lang="en-IN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947802D-BCE9-4E2B-85F6-BE8D625112FF}"/>
                </a:ext>
              </a:extLst>
            </p:cNvPr>
            <p:cNvSpPr/>
            <p:nvPr/>
          </p:nvSpPr>
          <p:spPr>
            <a:xfrm>
              <a:off x="7368542" y="3121704"/>
              <a:ext cx="2413634" cy="48019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Hidden Layer</a:t>
              </a:r>
              <a:endParaRPr lang="en-IN" dirty="0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7E4A8B63-C937-425C-9BE0-22A457D2AE5C}"/>
                </a:ext>
              </a:extLst>
            </p:cNvPr>
            <p:cNvSpPr/>
            <p:nvPr/>
          </p:nvSpPr>
          <p:spPr>
            <a:xfrm>
              <a:off x="8365984" y="4471873"/>
              <a:ext cx="418748" cy="609131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EF784C7C-677D-4032-97B7-FA6D0589CE55}"/>
                </a:ext>
              </a:extLst>
            </p:cNvPr>
            <p:cNvSpPr/>
            <p:nvPr/>
          </p:nvSpPr>
          <p:spPr>
            <a:xfrm>
              <a:off x="8365983" y="2693394"/>
              <a:ext cx="418748" cy="427415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002F9ED4-C96B-4DF1-B34B-A6BD708E7837}"/>
                </a:ext>
              </a:extLst>
            </p:cNvPr>
            <p:cNvSpPr/>
            <p:nvPr/>
          </p:nvSpPr>
          <p:spPr>
            <a:xfrm>
              <a:off x="8365983" y="3601899"/>
              <a:ext cx="418748" cy="374635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Arrow: Up 52">
              <a:extLst>
                <a:ext uri="{FF2B5EF4-FFF2-40B4-BE49-F238E27FC236}">
                  <a16:creationId xmlns:a16="http://schemas.microsoft.com/office/drawing/2014/main" id="{C0A3DF0D-2F1D-4A77-B1FF-F1DEC0865995}"/>
                </a:ext>
              </a:extLst>
            </p:cNvPr>
            <p:cNvSpPr/>
            <p:nvPr/>
          </p:nvSpPr>
          <p:spPr>
            <a:xfrm>
              <a:off x="8365983" y="1543050"/>
              <a:ext cx="418748" cy="657696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3065175-F582-4A3C-A031-862AE55B02D4}"/>
              </a:ext>
            </a:extLst>
          </p:cNvPr>
          <p:cNvSpPr txBox="1"/>
          <p:nvPr/>
        </p:nvSpPr>
        <p:spPr>
          <a:xfrm>
            <a:off x="1228725" y="5524838"/>
            <a:ext cx="54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FEED FORWARD NEURAL NETWORK (FFNN)</a:t>
            </a:r>
            <a:endParaRPr lang="en-IN" dirty="0"/>
          </a:p>
        </p:txBody>
      </p:sp>
      <p:sp>
        <p:nvSpPr>
          <p:cNvPr id="63" name="Footer Placeholder 9">
            <a:extLst>
              <a:ext uri="{FF2B5EF4-FFF2-40B4-BE49-F238E27FC236}">
                <a16:creationId xmlns:a16="http://schemas.microsoft.com/office/drawing/2014/main" id="{3DD66ABF-3809-4BDB-8A0D-2D1DE835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dirty="0"/>
              <a:t>INCOM 740</a:t>
            </a:r>
          </a:p>
        </p:txBody>
      </p:sp>
      <p:sp>
        <p:nvSpPr>
          <p:cNvPr id="64" name="Date Placeholder 6">
            <a:extLst>
              <a:ext uri="{FF2B5EF4-FFF2-40B4-BE49-F238E27FC236}">
                <a16:creationId xmlns:a16="http://schemas.microsoft.com/office/drawing/2014/main" id="{CF5029BD-8F67-4960-9B7D-C51DDB74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r>
              <a:rPr lang="en-US" dirty="0"/>
              <a:t>6 JANUARY 2024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C0FCC4D-8226-4F7A-801C-EC3837AF26CC}"/>
                  </a:ext>
                </a:extLst>
              </p:cNvPr>
              <p:cNvSpPr txBox="1"/>
              <p:nvPr/>
            </p:nvSpPr>
            <p:spPr>
              <a:xfrm>
                <a:off x="6279865" y="2828587"/>
                <a:ext cx="103293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5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IN" sz="5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C0FCC4D-8226-4F7A-801C-EC3837AF2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65" y="2828587"/>
                <a:ext cx="1032933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251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E989022-B38C-4631-8203-18F1BC97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7EB37F-F0A9-4B8C-8490-A38E48FA09FB}"/>
              </a:ext>
            </a:extLst>
          </p:cNvPr>
          <p:cNvGrpSpPr/>
          <p:nvPr/>
        </p:nvGrpSpPr>
        <p:grpSpPr>
          <a:xfrm>
            <a:off x="2476500" y="1689100"/>
            <a:ext cx="2209800" cy="3181352"/>
            <a:chOff x="1612900" y="647701"/>
            <a:chExt cx="2209800" cy="318135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BF7B606-3B6A-4CD0-854D-B7DAF2A36DF9}"/>
                </a:ext>
              </a:extLst>
            </p:cNvPr>
            <p:cNvSpPr/>
            <p:nvPr/>
          </p:nvSpPr>
          <p:spPr>
            <a:xfrm>
              <a:off x="1612900" y="1689101"/>
              <a:ext cx="2209800" cy="109855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FFNN</a:t>
              </a:r>
              <a:endParaRPr lang="en-IN" dirty="0"/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67FB5D86-30F5-4E7D-85AC-EA30E4693A97}"/>
                </a:ext>
              </a:extLst>
            </p:cNvPr>
            <p:cNvSpPr/>
            <p:nvPr/>
          </p:nvSpPr>
          <p:spPr>
            <a:xfrm>
              <a:off x="2432049" y="2787652"/>
              <a:ext cx="603251" cy="1041401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Arrow: Up 13">
              <a:extLst>
                <a:ext uri="{FF2B5EF4-FFF2-40B4-BE49-F238E27FC236}">
                  <a16:creationId xmlns:a16="http://schemas.microsoft.com/office/drawing/2014/main" id="{6F62D3DD-950C-4996-AF48-9999D30156EC}"/>
                </a:ext>
              </a:extLst>
            </p:cNvPr>
            <p:cNvSpPr/>
            <p:nvPr/>
          </p:nvSpPr>
          <p:spPr>
            <a:xfrm>
              <a:off x="2432049" y="647701"/>
              <a:ext cx="603251" cy="1041401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406B29-D7AC-4388-80B8-97464DF3F655}"/>
              </a:ext>
            </a:extLst>
          </p:cNvPr>
          <p:cNvGrpSpPr/>
          <p:nvPr/>
        </p:nvGrpSpPr>
        <p:grpSpPr>
          <a:xfrm>
            <a:off x="7184018" y="1689101"/>
            <a:ext cx="3016249" cy="3181352"/>
            <a:chOff x="6381751" y="647701"/>
            <a:chExt cx="3016249" cy="318135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DD0B8E6-A530-498D-904E-4D1E5914A36B}"/>
                </a:ext>
              </a:extLst>
            </p:cNvPr>
            <p:cNvSpPr/>
            <p:nvPr/>
          </p:nvSpPr>
          <p:spPr>
            <a:xfrm>
              <a:off x="6381751" y="1689101"/>
              <a:ext cx="2209800" cy="109855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RNN</a:t>
              </a:r>
              <a:endParaRPr lang="en-IN" dirty="0"/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4550011C-C72C-46C2-A586-98A81A7C92A4}"/>
                </a:ext>
              </a:extLst>
            </p:cNvPr>
            <p:cNvSpPr/>
            <p:nvPr/>
          </p:nvSpPr>
          <p:spPr>
            <a:xfrm>
              <a:off x="7200900" y="2787652"/>
              <a:ext cx="603251" cy="1041401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A6B14038-15CC-4601-8E38-4D5DD2657FAC}"/>
                </a:ext>
              </a:extLst>
            </p:cNvPr>
            <p:cNvSpPr/>
            <p:nvPr/>
          </p:nvSpPr>
          <p:spPr>
            <a:xfrm>
              <a:off x="7200900" y="647701"/>
              <a:ext cx="603251" cy="1041401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0779EE04-EFF7-46FF-B237-E725A67CCB21}"/>
                </a:ext>
              </a:extLst>
            </p:cNvPr>
            <p:cNvSpPr/>
            <p:nvPr/>
          </p:nvSpPr>
          <p:spPr>
            <a:xfrm>
              <a:off x="8591549" y="1879600"/>
              <a:ext cx="806451" cy="908051"/>
            </a:xfrm>
            <a:prstGeom prst="curvedLeftArrow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FBC7580-7B6B-450D-8E2E-A5F53F754AF6}"/>
              </a:ext>
            </a:extLst>
          </p:cNvPr>
          <p:cNvSpPr txBox="1"/>
          <p:nvPr/>
        </p:nvSpPr>
        <p:spPr>
          <a:xfrm>
            <a:off x="1228725" y="5524838"/>
            <a:ext cx="54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RECURRENT NEURAL NETWORK (RNN)</a:t>
            </a:r>
            <a:endParaRPr lang="en-IN" dirty="0"/>
          </a:p>
        </p:txBody>
      </p:sp>
      <p:sp>
        <p:nvSpPr>
          <p:cNvPr id="22" name="Footer Placeholder 9">
            <a:extLst>
              <a:ext uri="{FF2B5EF4-FFF2-40B4-BE49-F238E27FC236}">
                <a16:creationId xmlns:a16="http://schemas.microsoft.com/office/drawing/2014/main" id="{1C0DFC05-BFB2-4B9C-B124-488F9680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dirty="0"/>
              <a:t>INCOM 740</a:t>
            </a:r>
          </a:p>
        </p:txBody>
      </p:sp>
      <p:sp>
        <p:nvSpPr>
          <p:cNvPr id="23" name="Date Placeholder 6">
            <a:extLst>
              <a:ext uri="{FF2B5EF4-FFF2-40B4-BE49-F238E27FC236}">
                <a16:creationId xmlns:a16="http://schemas.microsoft.com/office/drawing/2014/main" id="{6DF32BBD-9940-4FFF-B803-9C082711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r>
              <a:rPr lang="en-US" dirty="0"/>
              <a:t>6 JANUARY 2024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A6BC719-7295-418E-99D3-CDE1AFB2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636"/>
            <a:ext cx="8421688" cy="773256"/>
          </a:xfrm>
        </p:spPr>
        <p:txBody>
          <a:bodyPr/>
          <a:lstStyle/>
          <a:p>
            <a:pPr algn="l"/>
            <a:r>
              <a:rPr lang="en-GB" dirty="0"/>
              <a:t>MODELS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355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B17D43E-0848-499B-92C8-15D93C40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6C8223-AD26-4C16-9C52-64D5184D5504}"/>
              </a:ext>
            </a:extLst>
          </p:cNvPr>
          <p:cNvGrpSpPr/>
          <p:nvPr/>
        </p:nvGrpSpPr>
        <p:grpSpPr>
          <a:xfrm>
            <a:off x="1275553" y="1847850"/>
            <a:ext cx="2400301" cy="2857500"/>
            <a:chOff x="990600" y="1866901"/>
            <a:chExt cx="2400301" cy="28575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EB58D18-C874-4DDA-9293-0C10D468F98B}"/>
                </a:ext>
              </a:extLst>
            </p:cNvPr>
            <p:cNvSpPr/>
            <p:nvPr/>
          </p:nvSpPr>
          <p:spPr>
            <a:xfrm>
              <a:off x="990600" y="2819401"/>
              <a:ext cx="1905000" cy="9525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RNN</a:t>
              </a:r>
              <a:endParaRPr lang="en-IN" dirty="0"/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285C9B0A-0456-4655-86CB-38207B4E3C65}"/>
                </a:ext>
              </a:extLst>
            </p:cNvPr>
            <p:cNvSpPr/>
            <p:nvPr/>
          </p:nvSpPr>
          <p:spPr>
            <a:xfrm>
              <a:off x="1604961" y="3771901"/>
              <a:ext cx="676275" cy="952500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Arrow: Up 13">
              <a:extLst>
                <a:ext uri="{FF2B5EF4-FFF2-40B4-BE49-F238E27FC236}">
                  <a16:creationId xmlns:a16="http://schemas.microsoft.com/office/drawing/2014/main" id="{DD6A75BB-554A-4534-A405-7883E4F35AEA}"/>
                </a:ext>
              </a:extLst>
            </p:cNvPr>
            <p:cNvSpPr/>
            <p:nvPr/>
          </p:nvSpPr>
          <p:spPr>
            <a:xfrm>
              <a:off x="1604963" y="1866901"/>
              <a:ext cx="676275" cy="952500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9A7A8B19-C768-468C-A9BA-4DC991F47100}"/>
                </a:ext>
              </a:extLst>
            </p:cNvPr>
            <p:cNvSpPr/>
            <p:nvPr/>
          </p:nvSpPr>
          <p:spPr>
            <a:xfrm>
              <a:off x="2895601" y="3048000"/>
              <a:ext cx="495300" cy="542925"/>
            </a:xfrm>
            <a:prstGeom prst="curvedLeftArrow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9AD65D-4241-4C84-A41A-E8100BA0F817}"/>
              </a:ext>
            </a:extLst>
          </p:cNvPr>
          <p:cNvGrpSpPr/>
          <p:nvPr/>
        </p:nvGrpSpPr>
        <p:grpSpPr>
          <a:xfrm>
            <a:off x="4976282" y="2285209"/>
            <a:ext cx="6148385" cy="1982782"/>
            <a:chOff x="5362577" y="2217742"/>
            <a:chExt cx="6148385" cy="198278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428D3D9-B09F-4DD6-8F3A-CCFEDE4427C6}"/>
                </a:ext>
              </a:extLst>
            </p:cNvPr>
            <p:cNvSpPr/>
            <p:nvPr/>
          </p:nvSpPr>
          <p:spPr>
            <a:xfrm>
              <a:off x="5362577" y="2819400"/>
              <a:ext cx="1095375" cy="77152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RNN</a:t>
              </a:r>
              <a:endParaRPr lang="en-IN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2CF460A-DD40-466E-A7A6-14DE3865512E}"/>
                </a:ext>
              </a:extLst>
            </p:cNvPr>
            <p:cNvSpPr/>
            <p:nvPr/>
          </p:nvSpPr>
          <p:spPr>
            <a:xfrm>
              <a:off x="6905625" y="2828924"/>
              <a:ext cx="1095375" cy="77152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RNN</a:t>
              </a:r>
              <a:endParaRPr lang="en-IN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9049101-9059-4E05-9526-416F629E65AA}"/>
                </a:ext>
              </a:extLst>
            </p:cNvPr>
            <p:cNvSpPr/>
            <p:nvPr/>
          </p:nvSpPr>
          <p:spPr>
            <a:xfrm>
              <a:off x="8448673" y="2828924"/>
              <a:ext cx="1095375" cy="77152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RNN</a:t>
              </a:r>
              <a:endParaRPr lang="en-IN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1A0D04B-2E92-4379-80C4-CD2ED3907065}"/>
                </a:ext>
              </a:extLst>
            </p:cNvPr>
            <p:cNvSpPr/>
            <p:nvPr/>
          </p:nvSpPr>
          <p:spPr>
            <a:xfrm>
              <a:off x="10415587" y="2819399"/>
              <a:ext cx="1095375" cy="77152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RNN</a:t>
              </a:r>
              <a:endParaRPr lang="en-IN" dirty="0"/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48A5C3CD-6D0C-4547-8E71-E503B224A9D6}"/>
                </a:ext>
              </a:extLst>
            </p:cNvPr>
            <p:cNvSpPr/>
            <p:nvPr/>
          </p:nvSpPr>
          <p:spPr>
            <a:xfrm>
              <a:off x="5705475" y="3590924"/>
              <a:ext cx="409575" cy="600075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2A6E527B-AE85-468E-8B61-1503062F4D9C}"/>
                </a:ext>
              </a:extLst>
            </p:cNvPr>
            <p:cNvSpPr/>
            <p:nvPr/>
          </p:nvSpPr>
          <p:spPr>
            <a:xfrm>
              <a:off x="10758486" y="3590923"/>
              <a:ext cx="409575" cy="600075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B1D43B68-9C8B-497D-B829-AAFEC7C844FA}"/>
                </a:ext>
              </a:extLst>
            </p:cNvPr>
            <p:cNvSpPr/>
            <p:nvPr/>
          </p:nvSpPr>
          <p:spPr>
            <a:xfrm>
              <a:off x="8791571" y="3600449"/>
              <a:ext cx="409575" cy="600075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Arrow: Up 22">
              <a:extLst>
                <a:ext uri="{FF2B5EF4-FFF2-40B4-BE49-F238E27FC236}">
                  <a16:creationId xmlns:a16="http://schemas.microsoft.com/office/drawing/2014/main" id="{02FD5BA1-E565-49E0-ACDB-05B60ACB8803}"/>
                </a:ext>
              </a:extLst>
            </p:cNvPr>
            <p:cNvSpPr/>
            <p:nvPr/>
          </p:nvSpPr>
          <p:spPr>
            <a:xfrm>
              <a:off x="7248523" y="3600449"/>
              <a:ext cx="409575" cy="600075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Arrow: Up 23">
              <a:extLst>
                <a:ext uri="{FF2B5EF4-FFF2-40B4-BE49-F238E27FC236}">
                  <a16:creationId xmlns:a16="http://schemas.microsoft.com/office/drawing/2014/main" id="{45B7153C-0A36-406E-9852-0FE742552D75}"/>
                </a:ext>
              </a:extLst>
            </p:cNvPr>
            <p:cNvSpPr/>
            <p:nvPr/>
          </p:nvSpPr>
          <p:spPr>
            <a:xfrm>
              <a:off x="10758486" y="2219324"/>
              <a:ext cx="409575" cy="600075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Arrow: Up 24">
              <a:extLst>
                <a:ext uri="{FF2B5EF4-FFF2-40B4-BE49-F238E27FC236}">
                  <a16:creationId xmlns:a16="http://schemas.microsoft.com/office/drawing/2014/main" id="{0D27F256-B631-4808-B7DF-D136285EAB54}"/>
                </a:ext>
              </a:extLst>
            </p:cNvPr>
            <p:cNvSpPr/>
            <p:nvPr/>
          </p:nvSpPr>
          <p:spPr>
            <a:xfrm>
              <a:off x="8791571" y="2228849"/>
              <a:ext cx="409575" cy="600075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E1CE0927-2117-4CEE-A3AF-5B0A919E1E88}"/>
                </a:ext>
              </a:extLst>
            </p:cNvPr>
            <p:cNvSpPr/>
            <p:nvPr/>
          </p:nvSpPr>
          <p:spPr>
            <a:xfrm>
              <a:off x="7248523" y="2219324"/>
              <a:ext cx="409575" cy="600075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62CFAC5A-B26D-46F3-BC98-3E35C990E8A2}"/>
                </a:ext>
              </a:extLst>
            </p:cNvPr>
            <p:cNvSpPr/>
            <p:nvPr/>
          </p:nvSpPr>
          <p:spPr>
            <a:xfrm>
              <a:off x="5705475" y="2217742"/>
              <a:ext cx="409575" cy="600075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239359BC-9C23-43AE-BE4C-B906D9D1829A}"/>
                </a:ext>
              </a:extLst>
            </p:cNvPr>
            <p:cNvSpPr/>
            <p:nvPr/>
          </p:nvSpPr>
          <p:spPr>
            <a:xfrm>
              <a:off x="6457952" y="3083716"/>
              <a:ext cx="447673" cy="290515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918608E-A820-47CC-8C25-9A6EEC765E2D}"/>
                </a:ext>
              </a:extLst>
            </p:cNvPr>
            <p:cNvSpPr/>
            <p:nvPr/>
          </p:nvSpPr>
          <p:spPr>
            <a:xfrm>
              <a:off x="9539289" y="3095856"/>
              <a:ext cx="447673" cy="290515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FAEE3B15-526B-4F28-B270-440619B73202}"/>
                </a:ext>
              </a:extLst>
            </p:cNvPr>
            <p:cNvSpPr/>
            <p:nvPr/>
          </p:nvSpPr>
          <p:spPr>
            <a:xfrm>
              <a:off x="8000049" y="3095857"/>
              <a:ext cx="447673" cy="290515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A1ED2B5-0F35-4863-9B8E-E2F70EFA6D74}"/>
                </a:ext>
              </a:extLst>
            </p:cNvPr>
            <p:cNvSpPr txBox="1"/>
            <p:nvPr/>
          </p:nvSpPr>
          <p:spPr>
            <a:xfrm>
              <a:off x="9986962" y="3004897"/>
              <a:ext cx="428625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50000"/>
                    </a:schemeClr>
                  </a:solidFill>
                </a:rPr>
                <a:t>…</a:t>
              </a:r>
              <a:endParaRPr lang="en-IN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EA0AA82-D1E1-4AC8-9FA7-89BB81C5176E}"/>
              </a:ext>
            </a:extLst>
          </p:cNvPr>
          <p:cNvSpPr txBox="1"/>
          <p:nvPr/>
        </p:nvSpPr>
        <p:spPr>
          <a:xfrm>
            <a:off x="1228725" y="5524838"/>
            <a:ext cx="54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RNN unrolled through time</a:t>
            </a:r>
            <a:endParaRPr lang="en-IN" dirty="0"/>
          </a:p>
        </p:txBody>
      </p:sp>
      <p:sp>
        <p:nvSpPr>
          <p:cNvPr id="36" name="Footer Placeholder 9">
            <a:extLst>
              <a:ext uri="{FF2B5EF4-FFF2-40B4-BE49-F238E27FC236}">
                <a16:creationId xmlns:a16="http://schemas.microsoft.com/office/drawing/2014/main" id="{FD64272D-DC4B-483D-969E-D8E9F968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dirty="0"/>
              <a:t>INCOM 740</a:t>
            </a:r>
          </a:p>
        </p:txBody>
      </p:sp>
      <p:sp>
        <p:nvSpPr>
          <p:cNvPr id="37" name="Date Placeholder 6">
            <a:extLst>
              <a:ext uri="{FF2B5EF4-FFF2-40B4-BE49-F238E27FC236}">
                <a16:creationId xmlns:a16="http://schemas.microsoft.com/office/drawing/2014/main" id="{BA404D43-5E9C-4B03-900B-D63B0B3C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r>
              <a:rPr lang="en-US" dirty="0"/>
              <a:t>6 JANUARY 2024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604614D0-990D-421B-9013-D341F7A2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636"/>
            <a:ext cx="8421688" cy="773256"/>
          </a:xfrm>
        </p:spPr>
        <p:txBody>
          <a:bodyPr/>
          <a:lstStyle/>
          <a:p>
            <a:pPr algn="l"/>
            <a:r>
              <a:rPr lang="en-GB" dirty="0"/>
              <a:t>MODELS USED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E5E606-BC04-4A3C-B5D2-9AF84B76A093}"/>
                  </a:ext>
                </a:extLst>
              </p:cNvPr>
              <p:cNvSpPr txBox="1"/>
              <p:nvPr/>
            </p:nvSpPr>
            <p:spPr>
              <a:xfrm>
                <a:off x="3769305" y="2826143"/>
                <a:ext cx="103293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5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IN" sz="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E5E606-BC04-4A3C-B5D2-9AF84B76A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305" y="2826143"/>
                <a:ext cx="1032933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946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1035CC5-D5A2-4E23-97DE-AB90050C914A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2854327" y="1126892"/>
            <a:ext cx="7237940" cy="4317045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9DE8FE4-EC69-439D-BFE5-203B6F8A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17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D5EB2-2E0F-4D80-9D10-1E07C26AE6DE}"/>
              </a:ext>
            </a:extLst>
          </p:cNvPr>
          <p:cNvSpPr txBox="1"/>
          <p:nvPr/>
        </p:nvSpPr>
        <p:spPr>
          <a:xfrm>
            <a:off x="1228725" y="5524838"/>
            <a:ext cx="54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LONG SHORT TERM MEMORY (LSTM)</a:t>
            </a:r>
            <a:endParaRPr lang="en-IN" dirty="0"/>
          </a:p>
        </p:txBody>
      </p:sp>
      <p:sp>
        <p:nvSpPr>
          <p:cNvPr id="16" name="Footer Placeholder 9">
            <a:extLst>
              <a:ext uri="{FF2B5EF4-FFF2-40B4-BE49-F238E27FC236}">
                <a16:creationId xmlns:a16="http://schemas.microsoft.com/office/drawing/2014/main" id="{908BCD12-AB9C-49D9-BD67-26A2F7E7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dirty="0"/>
              <a:t>INCOM 740</a:t>
            </a:r>
          </a:p>
        </p:txBody>
      </p:sp>
      <p:sp>
        <p:nvSpPr>
          <p:cNvPr id="17" name="Date Placeholder 6">
            <a:extLst>
              <a:ext uri="{FF2B5EF4-FFF2-40B4-BE49-F238E27FC236}">
                <a16:creationId xmlns:a16="http://schemas.microsoft.com/office/drawing/2014/main" id="{9F0E2B13-0DD7-4F6C-AFC5-A7CC88D8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r>
              <a:rPr lang="en-US" dirty="0"/>
              <a:t>6 JANUARY 2024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20FCCBC-99FF-4434-9E94-4841BF20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636"/>
            <a:ext cx="8421688" cy="773256"/>
          </a:xfrm>
        </p:spPr>
        <p:txBody>
          <a:bodyPr/>
          <a:lstStyle/>
          <a:p>
            <a:pPr algn="l"/>
            <a:r>
              <a:rPr lang="en-GB" dirty="0"/>
              <a:t>MODELS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991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F3EC9870-6113-4F2A-AD12-BA859DD02F47}"/>
              </a:ext>
            </a:extLst>
          </p:cNvPr>
          <p:cNvSpPr txBox="1"/>
          <p:nvPr/>
        </p:nvSpPr>
        <p:spPr>
          <a:xfrm>
            <a:off x="1228725" y="5524838"/>
            <a:ext cx="622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BIDERCTIONAL LONG SHORT TERM MEMORY (BiLSTM)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65AF0E8-60E2-4A42-A185-184824EF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27889FD-A6C0-42C8-87CE-3921725FBD0F}"/>
              </a:ext>
            </a:extLst>
          </p:cNvPr>
          <p:cNvGrpSpPr/>
          <p:nvPr/>
        </p:nvGrpSpPr>
        <p:grpSpPr>
          <a:xfrm>
            <a:off x="2808447" y="1576502"/>
            <a:ext cx="6575105" cy="3486154"/>
            <a:chOff x="2970835" y="2081211"/>
            <a:chExt cx="6575105" cy="348615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8BF2DFC-00D8-4B00-A226-8C691D664E7A}"/>
                </a:ext>
              </a:extLst>
            </p:cNvPr>
            <p:cNvGrpSpPr/>
            <p:nvPr/>
          </p:nvGrpSpPr>
          <p:grpSpPr>
            <a:xfrm>
              <a:off x="2970835" y="2081211"/>
              <a:ext cx="6148386" cy="3486154"/>
              <a:chOff x="2970835" y="2081211"/>
              <a:chExt cx="6148386" cy="3486154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2A18402-3712-48F4-B54F-295254BF0D92}"/>
                  </a:ext>
                </a:extLst>
              </p:cNvPr>
              <p:cNvSpPr/>
              <p:nvPr/>
            </p:nvSpPr>
            <p:spPr>
              <a:xfrm>
                <a:off x="2970835" y="3555204"/>
                <a:ext cx="1095375" cy="771525"/>
              </a:xfrm>
              <a:prstGeom prst="roundRect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LSTM</a:t>
                </a:r>
              </a:p>
              <a:p>
                <a:pPr algn="ctr"/>
                <a:r>
                  <a:rPr lang="en-IN" sz="1400" dirty="0"/>
                  <a:t>Forward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B287F36-32BE-4A33-8461-E1ABFC9A4657}"/>
                  </a:ext>
                </a:extLst>
              </p:cNvPr>
              <p:cNvSpPr/>
              <p:nvPr/>
            </p:nvSpPr>
            <p:spPr>
              <a:xfrm>
                <a:off x="4513883" y="3564728"/>
                <a:ext cx="1095375" cy="771525"/>
              </a:xfrm>
              <a:prstGeom prst="roundRect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LSTM</a:t>
                </a:r>
              </a:p>
              <a:p>
                <a:pPr algn="ctr"/>
                <a:r>
                  <a:rPr lang="en-IN" sz="1400" dirty="0"/>
                  <a:t>Forward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C867D34-661B-4B89-9453-848CAD324B85}"/>
                  </a:ext>
                </a:extLst>
              </p:cNvPr>
              <p:cNvSpPr/>
              <p:nvPr/>
            </p:nvSpPr>
            <p:spPr>
              <a:xfrm>
                <a:off x="6056931" y="3564728"/>
                <a:ext cx="1095375" cy="771525"/>
              </a:xfrm>
              <a:prstGeom prst="roundRect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LSTM</a:t>
                </a:r>
              </a:p>
              <a:p>
                <a:pPr algn="ctr"/>
                <a:r>
                  <a:rPr lang="en-IN" sz="1400" dirty="0"/>
                  <a:t>Forward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B483D75-2E5F-4FFC-ACB6-D17AEF5D5A95}"/>
                  </a:ext>
                </a:extLst>
              </p:cNvPr>
              <p:cNvSpPr/>
              <p:nvPr/>
            </p:nvSpPr>
            <p:spPr>
              <a:xfrm>
                <a:off x="8023846" y="3555203"/>
                <a:ext cx="1095375" cy="771525"/>
              </a:xfrm>
              <a:prstGeom prst="roundRect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LSTM</a:t>
                </a:r>
              </a:p>
              <a:p>
                <a:pPr algn="ctr"/>
                <a:r>
                  <a:rPr lang="en-IN" sz="1400" dirty="0"/>
                  <a:t>Forward</a:t>
                </a:r>
              </a:p>
            </p:txBody>
          </p:sp>
          <p:sp>
            <p:nvSpPr>
              <p:cNvPr id="16" name="Arrow: Up 15">
                <a:extLst>
                  <a:ext uri="{FF2B5EF4-FFF2-40B4-BE49-F238E27FC236}">
                    <a16:creationId xmlns:a16="http://schemas.microsoft.com/office/drawing/2014/main" id="{2D6A4B56-D6AE-473C-98D4-059A421EA57A}"/>
                  </a:ext>
                </a:extLst>
              </p:cNvPr>
              <p:cNvSpPr/>
              <p:nvPr/>
            </p:nvSpPr>
            <p:spPr>
              <a:xfrm>
                <a:off x="3313734" y="4326730"/>
                <a:ext cx="409575" cy="1240634"/>
              </a:xfrm>
              <a:prstGeom prst="upArrow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Arrow: Up 16">
                <a:extLst>
                  <a:ext uri="{FF2B5EF4-FFF2-40B4-BE49-F238E27FC236}">
                    <a16:creationId xmlns:a16="http://schemas.microsoft.com/office/drawing/2014/main" id="{291BC5D2-02C1-47FD-837D-BCEBB7F6CA0E}"/>
                  </a:ext>
                </a:extLst>
              </p:cNvPr>
              <p:cNvSpPr/>
              <p:nvPr/>
            </p:nvSpPr>
            <p:spPr>
              <a:xfrm>
                <a:off x="8366746" y="4326729"/>
                <a:ext cx="409575" cy="1240636"/>
              </a:xfrm>
              <a:prstGeom prst="upArrow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Arrow: Up 17">
                <a:extLst>
                  <a:ext uri="{FF2B5EF4-FFF2-40B4-BE49-F238E27FC236}">
                    <a16:creationId xmlns:a16="http://schemas.microsoft.com/office/drawing/2014/main" id="{9669F975-5CC4-4109-835D-D08656199D88}"/>
                  </a:ext>
                </a:extLst>
              </p:cNvPr>
              <p:cNvSpPr/>
              <p:nvPr/>
            </p:nvSpPr>
            <p:spPr>
              <a:xfrm>
                <a:off x="6399830" y="4336253"/>
                <a:ext cx="409575" cy="1231111"/>
              </a:xfrm>
              <a:prstGeom prst="upArrow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Arrow: Up 18">
                <a:extLst>
                  <a:ext uri="{FF2B5EF4-FFF2-40B4-BE49-F238E27FC236}">
                    <a16:creationId xmlns:a16="http://schemas.microsoft.com/office/drawing/2014/main" id="{7033C9CE-F1D6-4365-90AE-5251EFC2120D}"/>
                  </a:ext>
                </a:extLst>
              </p:cNvPr>
              <p:cNvSpPr/>
              <p:nvPr/>
            </p:nvSpPr>
            <p:spPr>
              <a:xfrm>
                <a:off x="4856782" y="4336253"/>
                <a:ext cx="409575" cy="1231111"/>
              </a:xfrm>
              <a:prstGeom prst="upArrow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Arrow: Up 19">
                <a:extLst>
                  <a:ext uri="{FF2B5EF4-FFF2-40B4-BE49-F238E27FC236}">
                    <a16:creationId xmlns:a16="http://schemas.microsoft.com/office/drawing/2014/main" id="{BA29A2DC-2C34-454C-8AE5-320B86245FE0}"/>
                  </a:ext>
                </a:extLst>
              </p:cNvPr>
              <p:cNvSpPr/>
              <p:nvPr/>
            </p:nvSpPr>
            <p:spPr>
              <a:xfrm>
                <a:off x="8366745" y="2081213"/>
                <a:ext cx="409575" cy="1473992"/>
              </a:xfrm>
              <a:prstGeom prst="upArrow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Arrow: Up 20">
                <a:extLst>
                  <a:ext uri="{FF2B5EF4-FFF2-40B4-BE49-F238E27FC236}">
                    <a16:creationId xmlns:a16="http://schemas.microsoft.com/office/drawing/2014/main" id="{40910020-A1E8-4C34-9E49-397CF4CD3E9A}"/>
                  </a:ext>
                </a:extLst>
              </p:cNvPr>
              <p:cNvSpPr/>
              <p:nvPr/>
            </p:nvSpPr>
            <p:spPr>
              <a:xfrm>
                <a:off x="6399830" y="2081213"/>
                <a:ext cx="409575" cy="1483515"/>
              </a:xfrm>
              <a:prstGeom prst="upArrow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Arrow: Up 21">
                <a:extLst>
                  <a:ext uri="{FF2B5EF4-FFF2-40B4-BE49-F238E27FC236}">
                    <a16:creationId xmlns:a16="http://schemas.microsoft.com/office/drawing/2014/main" id="{0CF99C67-70B0-4F1A-8310-C00D2118792F}"/>
                  </a:ext>
                </a:extLst>
              </p:cNvPr>
              <p:cNvSpPr/>
              <p:nvPr/>
            </p:nvSpPr>
            <p:spPr>
              <a:xfrm>
                <a:off x="4856782" y="2081211"/>
                <a:ext cx="409575" cy="1473992"/>
              </a:xfrm>
              <a:prstGeom prst="upArrow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Arrow: Up 22">
                <a:extLst>
                  <a:ext uri="{FF2B5EF4-FFF2-40B4-BE49-F238E27FC236}">
                    <a16:creationId xmlns:a16="http://schemas.microsoft.com/office/drawing/2014/main" id="{9698392F-0CB3-4B99-9F08-6DF98B88600E}"/>
                  </a:ext>
                </a:extLst>
              </p:cNvPr>
              <p:cNvSpPr/>
              <p:nvPr/>
            </p:nvSpPr>
            <p:spPr>
              <a:xfrm>
                <a:off x="3313734" y="2081211"/>
                <a:ext cx="409575" cy="1483517"/>
              </a:xfrm>
              <a:prstGeom prst="upArrow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AC10F913-08F2-4E91-9906-A0ADCC51527F}"/>
                  </a:ext>
                </a:extLst>
              </p:cNvPr>
              <p:cNvSpPr/>
              <p:nvPr/>
            </p:nvSpPr>
            <p:spPr>
              <a:xfrm>
                <a:off x="4066210" y="3819520"/>
                <a:ext cx="447673" cy="290515"/>
              </a:xfrm>
              <a:prstGeom prst="rightArrow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B49A91F0-23DE-4E05-AD41-0D287A957688}"/>
                  </a:ext>
                </a:extLst>
              </p:cNvPr>
              <p:cNvSpPr/>
              <p:nvPr/>
            </p:nvSpPr>
            <p:spPr>
              <a:xfrm>
                <a:off x="7147549" y="3831660"/>
                <a:ext cx="447673" cy="290515"/>
              </a:xfrm>
              <a:prstGeom prst="rightArrow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602DDE7F-47B4-4130-93D5-5CFF14E048F2}"/>
                  </a:ext>
                </a:extLst>
              </p:cNvPr>
              <p:cNvSpPr/>
              <p:nvPr/>
            </p:nvSpPr>
            <p:spPr>
              <a:xfrm>
                <a:off x="5608308" y="3831661"/>
                <a:ext cx="447673" cy="290515"/>
              </a:xfrm>
              <a:prstGeom prst="rightArrow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7DE7DB-932E-4583-A1FE-EE56D8F174D4}"/>
                  </a:ext>
                </a:extLst>
              </p:cNvPr>
              <p:cNvSpPr txBox="1"/>
              <p:nvPr/>
            </p:nvSpPr>
            <p:spPr>
              <a:xfrm>
                <a:off x="7595221" y="3740701"/>
                <a:ext cx="428625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1">
                        <a:lumMod val="50000"/>
                      </a:schemeClr>
                    </a:solidFill>
                  </a:rPr>
                  <a:t>…</a:t>
                </a:r>
                <a:endParaRPr lang="en-I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E18CB94-A5E0-4E89-A6D9-9F03E4603A79}"/>
                </a:ext>
              </a:extLst>
            </p:cNvPr>
            <p:cNvGrpSpPr/>
            <p:nvPr/>
          </p:nvGrpSpPr>
          <p:grpSpPr>
            <a:xfrm>
              <a:off x="3397553" y="2469419"/>
              <a:ext cx="6148387" cy="2697892"/>
              <a:chOff x="3397553" y="2469418"/>
              <a:chExt cx="6148386" cy="2697892"/>
            </a:xfr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9005065-1AE8-4ADC-9FD7-57F2345D1EDF}"/>
                  </a:ext>
                </a:extLst>
              </p:cNvPr>
              <p:cNvSpPr/>
              <p:nvPr/>
            </p:nvSpPr>
            <p:spPr>
              <a:xfrm>
                <a:off x="3397553" y="3057638"/>
                <a:ext cx="1095375" cy="771525"/>
              </a:xfrm>
              <a:prstGeom prst="roundRect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LSTM </a:t>
                </a:r>
                <a:r>
                  <a:rPr lang="en-GB" sz="1400" dirty="0"/>
                  <a:t>Backward</a:t>
                </a:r>
                <a:endParaRPr lang="en-IN" sz="1400" dirty="0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A8AC717-C5F8-431B-A6C1-F6E91A5973B9}"/>
                  </a:ext>
                </a:extLst>
              </p:cNvPr>
              <p:cNvSpPr/>
              <p:nvPr/>
            </p:nvSpPr>
            <p:spPr>
              <a:xfrm>
                <a:off x="4940601" y="3067163"/>
                <a:ext cx="1095375" cy="771525"/>
              </a:xfrm>
              <a:prstGeom prst="roundRect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LSTM </a:t>
                </a:r>
                <a:r>
                  <a:rPr lang="en-GB" sz="1400" dirty="0"/>
                  <a:t>Backward</a:t>
                </a:r>
                <a:endParaRPr lang="en-IN" sz="1400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88F30E57-4EA5-4A1B-BB36-1B6EAABC2261}"/>
                  </a:ext>
                </a:extLst>
              </p:cNvPr>
              <p:cNvSpPr/>
              <p:nvPr/>
            </p:nvSpPr>
            <p:spPr>
              <a:xfrm>
                <a:off x="6483649" y="3067163"/>
                <a:ext cx="1095375" cy="771525"/>
              </a:xfrm>
              <a:prstGeom prst="roundRect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LSTM </a:t>
                </a:r>
                <a:r>
                  <a:rPr lang="en-GB" sz="1400" dirty="0"/>
                  <a:t>Backward</a:t>
                </a:r>
                <a:endParaRPr lang="en-IN" sz="1400" dirty="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28C971C-AE35-47B1-858E-D366AEE680C8}"/>
                  </a:ext>
                </a:extLst>
              </p:cNvPr>
              <p:cNvSpPr/>
              <p:nvPr/>
            </p:nvSpPr>
            <p:spPr>
              <a:xfrm>
                <a:off x="8450564" y="3057637"/>
                <a:ext cx="1095375" cy="771525"/>
              </a:xfrm>
              <a:prstGeom prst="roundRect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LSTM </a:t>
                </a:r>
                <a:r>
                  <a:rPr lang="en-GB" sz="1400" dirty="0"/>
                  <a:t>Backward</a:t>
                </a:r>
                <a:endParaRPr lang="en-IN" sz="1400" dirty="0"/>
              </a:p>
            </p:txBody>
          </p:sp>
          <p:sp>
            <p:nvSpPr>
              <p:cNvPr id="33" name="Arrow: Right 32">
                <a:extLst>
                  <a:ext uri="{FF2B5EF4-FFF2-40B4-BE49-F238E27FC236}">
                    <a16:creationId xmlns:a16="http://schemas.microsoft.com/office/drawing/2014/main" id="{7C27E7EA-BD10-4C95-94EF-95B5C8E9C857}"/>
                  </a:ext>
                </a:extLst>
              </p:cNvPr>
              <p:cNvSpPr/>
              <p:nvPr/>
            </p:nvSpPr>
            <p:spPr>
              <a:xfrm rot="10800000">
                <a:off x="4492928" y="3321954"/>
                <a:ext cx="447673" cy="290515"/>
              </a:xfrm>
              <a:prstGeom prst="rightArrow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Arrow: Right 33">
                <a:extLst>
                  <a:ext uri="{FF2B5EF4-FFF2-40B4-BE49-F238E27FC236}">
                    <a16:creationId xmlns:a16="http://schemas.microsoft.com/office/drawing/2014/main" id="{71A5604C-4989-455E-9671-B7099035E7B2}"/>
                  </a:ext>
                </a:extLst>
              </p:cNvPr>
              <p:cNvSpPr/>
              <p:nvPr/>
            </p:nvSpPr>
            <p:spPr>
              <a:xfrm flipH="1">
                <a:off x="8002891" y="3307667"/>
                <a:ext cx="447673" cy="290515"/>
              </a:xfrm>
              <a:prstGeom prst="rightArrow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Arrow: Right 34">
                <a:extLst>
                  <a:ext uri="{FF2B5EF4-FFF2-40B4-BE49-F238E27FC236}">
                    <a16:creationId xmlns:a16="http://schemas.microsoft.com/office/drawing/2014/main" id="{85238E40-2F4D-4EC3-AE00-FE27B37FF6F1}"/>
                  </a:ext>
                </a:extLst>
              </p:cNvPr>
              <p:cNvSpPr/>
              <p:nvPr/>
            </p:nvSpPr>
            <p:spPr>
              <a:xfrm flipH="1">
                <a:off x="6035025" y="3334095"/>
                <a:ext cx="447673" cy="290515"/>
              </a:xfrm>
              <a:prstGeom prst="rightArrow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8EB688-4E67-4A51-B8AA-0EB133329B61}"/>
                  </a:ext>
                </a:extLst>
              </p:cNvPr>
              <p:cNvSpPr txBox="1"/>
              <p:nvPr/>
            </p:nvSpPr>
            <p:spPr>
              <a:xfrm>
                <a:off x="7595693" y="3228850"/>
                <a:ext cx="428625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1">
                        <a:lumMod val="50000"/>
                      </a:schemeClr>
                    </a:solidFill>
                  </a:rPr>
                  <a:t>…</a:t>
                </a:r>
                <a:endParaRPr lang="en-I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Arrow: Bent-Up 36">
                <a:extLst>
                  <a:ext uri="{FF2B5EF4-FFF2-40B4-BE49-F238E27FC236}">
                    <a16:creationId xmlns:a16="http://schemas.microsoft.com/office/drawing/2014/main" id="{73663FF7-CEC5-4190-A025-9C536EF515AA}"/>
                  </a:ext>
                </a:extLst>
              </p:cNvPr>
              <p:cNvSpPr/>
              <p:nvPr/>
            </p:nvSpPr>
            <p:spPr>
              <a:xfrm>
                <a:off x="3618536" y="3829044"/>
                <a:ext cx="547687" cy="1338266"/>
              </a:xfrm>
              <a:prstGeom prst="bentUpArrow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Arrow: Bent-Up 37">
                <a:extLst>
                  <a:ext uri="{FF2B5EF4-FFF2-40B4-BE49-F238E27FC236}">
                    <a16:creationId xmlns:a16="http://schemas.microsoft.com/office/drawing/2014/main" id="{BE6B6469-6982-4141-9D89-8B72476F7702}"/>
                  </a:ext>
                </a:extLst>
              </p:cNvPr>
              <p:cNvSpPr/>
              <p:nvPr/>
            </p:nvSpPr>
            <p:spPr>
              <a:xfrm>
                <a:off x="5174439" y="3829044"/>
                <a:ext cx="547687" cy="1338266"/>
              </a:xfrm>
              <a:prstGeom prst="bentUpArrow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Arrow: Bent-Up 38">
                <a:extLst>
                  <a:ext uri="{FF2B5EF4-FFF2-40B4-BE49-F238E27FC236}">
                    <a16:creationId xmlns:a16="http://schemas.microsoft.com/office/drawing/2014/main" id="{8F0EC8A9-8D25-45C5-8C1C-A30F4CE91D28}"/>
                  </a:ext>
                </a:extLst>
              </p:cNvPr>
              <p:cNvSpPr/>
              <p:nvPr/>
            </p:nvSpPr>
            <p:spPr>
              <a:xfrm>
                <a:off x="8671371" y="3829044"/>
                <a:ext cx="547687" cy="1338266"/>
              </a:xfrm>
              <a:prstGeom prst="bentUpArrow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Arrow: Bent-Up 39">
                <a:extLst>
                  <a:ext uri="{FF2B5EF4-FFF2-40B4-BE49-F238E27FC236}">
                    <a16:creationId xmlns:a16="http://schemas.microsoft.com/office/drawing/2014/main" id="{98A84E6F-FE01-4AF4-B8C0-2638C0535A89}"/>
                  </a:ext>
                </a:extLst>
              </p:cNvPr>
              <p:cNvSpPr/>
              <p:nvPr/>
            </p:nvSpPr>
            <p:spPr>
              <a:xfrm>
                <a:off x="6719640" y="3829044"/>
                <a:ext cx="547687" cy="1338266"/>
              </a:xfrm>
              <a:prstGeom prst="bentUpArrow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Arrow: Bent-Up 40">
                <a:extLst>
                  <a:ext uri="{FF2B5EF4-FFF2-40B4-BE49-F238E27FC236}">
                    <a16:creationId xmlns:a16="http://schemas.microsoft.com/office/drawing/2014/main" id="{01C81BD8-6F6C-4D2D-B337-27796A09FCF3}"/>
                  </a:ext>
                </a:extLst>
              </p:cNvPr>
              <p:cNvSpPr/>
              <p:nvPr/>
            </p:nvSpPr>
            <p:spPr>
              <a:xfrm rot="16200000">
                <a:off x="3593817" y="2494137"/>
                <a:ext cx="583457" cy="534019"/>
              </a:xfrm>
              <a:prstGeom prst="bentUpArrow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Arrow: Bent-Up 41">
                <a:extLst>
                  <a:ext uri="{FF2B5EF4-FFF2-40B4-BE49-F238E27FC236}">
                    <a16:creationId xmlns:a16="http://schemas.microsoft.com/office/drawing/2014/main" id="{4AE0C4AD-7284-424F-908D-0EA21D8C6BD7}"/>
                  </a:ext>
                </a:extLst>
              </p:cNvPr>
              <p:cNvSpPr/>
              <p:nvPr/>
            </p:nvSpPr>
            <p:spPr>
              <a:xfrm rot="16200000">
                <a:off x="5151157" y="2508425"/>
                <a:ext cx="583457" cy="534019"/>
              </a:xfrm>
              <a:prstGeom prst="bentUpArrow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3" name="Arrow: Bent-Up 42">
                <a:extLst>
                  <a:ext uri="{FF2B5EF4-FFF2-40B4-BE49-F238E27FC236}">
                    <a16:creationId xmlns:a16="http://schemas.microsoft.com/office/drawing/2014/main" id="{9ADD3973-DDCE-48D8-A60A-21A547995690}"/>
                  </a:ext>
                </a:extLst>
              </p:cNvPr>
              <p:cNvSpPr/>
              <p:nvPr/>
            </p:nvSpPr>
            <p:spPr>
              <a:xfrm rot="16200000">
                <a:off x="8656041" y="2494137"/>
                <a:ext cx="583457" cy="534019"/>
              </a:xfrm>
              <a:prstGeom prst="bentUpArrow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4" name="Arrow: Bent-Up 43">
                <a:extLst>
                  <a:ext uri="{FF2B5EF4-FFF2-40B4-BE49-F238E27FC236}">
                    <a16:creationId xmlns:a16="http://schemas.microsoft.com/office/drawing/2014/main" id="{497B29C5-A0BF-442A-A495-10209E89167C}"/>
                  </a:ext>
                </a:extLst>
              </p:cNvPr>
              <p:cNvSpPr/>
              <p:nvPr/>
            </p:nvSpPr>
            <p:spPr>
              <a:xfrm rot="16200000">
                <a:off x="6689126" y="2508425"/>
                <a:ext cx="583457" cy="534019"/>
              </a:xfrm>
              <a:prstGeom prst="bentUpArrow">
                <a:avLst/>
              </a:prstGeom>
              <a:grp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sp>
        <p:nvSpPr>
          <p:cNvPr id="51" name="Footer Placeholder 9">
            <a:extLst>
              <a:ext uri="{FF2B5EF4-FFF2-40B4-BE49-F238E27FC236}">
                <a16:creationId xmlns:a16="http://schemas.microsoft.com/office/drawing/2014/main" id="{8F26C0D4-9B12-4761-99F9-E18097A6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dirty="0"/>
              <a:t>INCOM 740</a:t>
            </a:r>
          </a:p>
        </p:txBody>
      </p:sp>
      <p:sp>
        <p:nvSpPr>
          <p:cNvPr id="52" name="Date Placeholder 6">
            <a:extLst>
              <a:ext uri="{FF2B5EF4-FFF2-40B4-BE49-F238E27FC236}">
                <a16:creationId xmlns:a16="http://schemas.microsoft.com/office/drawing/2014/main" id="{11DD9E19-8921-45CC-A579-76B8E68B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r>
              <a:rPr lang="en-US" dirty="0"/>
              <a:t>6 JANUARY 2024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05AFBC8A-11B7-4FDF-998F-6414D63A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240"/>
            <a:ext cx="8421688" cy="773256"/>
          </a:xfrm>
        </p:spPr>
        <p:txBody>
          <a:bodyPr/>
          <a:lstStyle/>
          <a:p>
            <a:pPr algn="l"/>
            <a:r>
              <a:rPr lang="en-GB" dirty="0"/>
              <a:t>MODELS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810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5496C14-CBFA-4A34-B742-0DEC74F7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 JANUARY 2024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C6B7B7D-EFEB-464F-A741-9919C710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INCOM 740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D4AFA34-44FF-49EC-8374-E44CFC38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29B87F-3FB9-43F9-B700-94BF09315CC5}"/>
              </a:ext>
            </a:extLst>
          </p:cNvPr>
          <p:cNvSpPr txBox="1"/>
          <p:nvPr/>
        </p:nvSpPr>
        <p:spPr>
          <a:xfrm>
            <a:off x="1228725" y="5524838"/>
            <a:ext cx="622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BiLSTM BASED MODEL WITH BEST PERFORMANCE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E11CEB-8307-408E-9E73-38EDFB549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154" y="850415"/>
            <a:ext cx="4964846" cy="467442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2D780E7B-E8D0-4024-B99C-E3817BD3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585"/>
            <a:ext cx="8421688" cy="773256"/>
          </a:xfrm>
        </p:spPr>
        <p:txBody>
          <a:bodyPr/>
          <a:lstStyle/>
          <a:p>
            <a:pPr algn="l"/>
            <a:r>
              <a:rPr lang="en-GB" dirty="0"/>
              <a:t>MODELS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16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0072-B036-4DF7-AAC3-B8BF0330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677068"/>
            <a:ext cx="8421688" cy="1325563"/>
          </a:xfrm>
        </p:spPr>
        <p:txBody>
          <a:bodyPr/>
          <a:lstStyle/>
          <a:p>
            <a:r>
              <a:rPr lang="en-GB" dirty="0"/>
              <a:t>CONTENTS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BD179-3276-40D1-AD5C-BCFD2069B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0243" y="1625601"/>
            <a:ext cx="4933157" cy="39031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METHODOLOGY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RESULTS AND DISCUSSION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AND FUTURE SCOPE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REFERENCES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6580A-03D4-4258-AA70-40C0B90E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 JANUARY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87A0D-393C-4345-A6DB-3C91371B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D29257-9247-4DF0-9F6F-56BFF52F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dirty="0"/>
              <a:t>INCOM 740</a:t>
            </a:r>
          </a:p>
        </p:txBody>
      </p:sp>
    </p:spTree>
    <p:extLst>
      <p:ext uri="{BB962C8B-B14F-4D97-AF65-F5344CB8AC3E}">
        <p14:creationId xmlns:p14="http://schemas.microsoft.com/office/powerpoint/2010/main" val="260670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6ACA-B567-4EF4-89DC-636469FAA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RESULTS AND DISCUSSION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369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6BF1-97DE-4F22-8DF1-42C08A58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92"/>
            <a:ext cx="10515600" cy="1325563"/>
          </a:xfrm>
        </p:spPr>
        <p:txBody>
          <a:bodyPr/>
          <a:lstStyle/>
          <a:p>
            <a:r>
              <a:rPr lang="en-GB" dirty="0"/>
              <a:t>RESULTS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C6148-BB0B-4C5F-A8B7-A45075AB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265A450C-0C07-4138-988F-1463A67F9289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661211337"/>
              </p:ext>
            </p:extLst>
          </p:nvPr>
        </p:nvGraphicFramePr>
        <p:xfrm>
          <a:off x="838200" y="2878666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455338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3530666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240763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56166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300" dirty="0"/>
                        <a:t>Model</a:t>
                      </a:r>
                      <a:endParaRPr lang="en-IN" sz="13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Training</a:t>
                      </a:r>
                      <a:endParaRPr lang="en-IN" sz="13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Validation</a:t>
                      </a:r>
                      <a:endParaRPr lang="en-IN" sz="13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Testing</a:t>
                      </a:r>
                      <a:endParaRPr lang="en-IN" sz="13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06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 dirty="0"/>
                        <a:t>FFNN</a:t>
                      </a:r>
                      <a:endParaRPr lang="en-IN" sz="13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8.3559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8.3646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8.3485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2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 dirty="0"/>
                        <a:t>RNN</a:t>
                      </a:r>
                      <a:endParaRPr lang="en-IN" sz="13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5.8751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5.8810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5.8768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76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 dirty="0"/>
                        <a:t>LSTM</a:t>
                      </a:r>
                      <a:endParaRPr lang="en-IN" sz="13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2.2860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2.2847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2.2860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79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 dirty="0"/>
                        <a:t>BiLSTM</a:t>
                      </a:r>
                      <a:endParaRPr lang="en-IN" sz="130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1.2529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1.2572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1.2548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3778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1E2D135-33D7-4896-B779-2845E7BF5619}"/>
              </a:ext>
            </a:extLst>
          </p:cNvPr>
          <p:cNvSpPr txBox="1"/>
          <p:nvPr/>
        </p:nvSpPr>
        <p:spPr>
          <a:xfrm>
            <a:off x="2400300" y="2395697"/>
            <a:ext cx="739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TABLE: Mean Absolute Percentage Errors for the Different Models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Footer Placeholder 9">
            <a:extLst>
              <a:ext uri="{FF2B5EF4-FFF2-40B4-BE49-F238E27FC236}">
                <a16:creationId xmlns:a16="http://schemas.microsoft.com/office/drawing/2014/main" id="{CD1878A5-CA28-48D6-AD5C-FFE8FBE1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dirty="0"/>
              <a:t>INCOM 740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93BAEE6A-CED5-4E89-B782-4C716253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r>
              <a:rPr lang="en-US" dirty="0"/>
              <a:t>6 JANUARY 2024</a:t>
            </a:r>
          </a:p>
        </p:txBody>
      </p:sp>
    </p:spTree>
    <p:extLst>
      <p:ext uri="{BB962C8B-B14F-4D97-AF65-F5344CB8AC3E}">
        <p14:creationId xmlns:p14="http://schemas.microsoft.com/office/powerpoint/2010/main" val="317474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4EBDD-8BFD-4140-AB4F-5B2C1F91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642B02A-6CE3-4CA6-8379-48FFB1F8E6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1252644"/>
              </p:ext>
            </p:extLst>
          </p:nvPr>
        </p:nvGraphicFramePr>
        <p:xfrm>
          <a:off x="2032000" y="64399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FAC068FF-4BD1-4A5B-8102-D292989A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dirty="0"/>
              <a:t>INCOM 740</a:t>
            </a:r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C4AAEE2C-6D95-4DB9-AA26-BF472D0B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r>
              <a:rPr lang="en-US" dirty="0"/>
              <a:t>6 JANUARY 2024</a:t>
            </a:r>
          </a:p>
        </p:txBody>
      </p:sp>
    </p:spTree>
    <p:extLst>
      <p:ext uri="{BB962C8B-B14F-4D97-AF65-F5344CB8AC3E}">
        <p14:creationId xmlns:p14="http://schemas.microsoft.com/office/powerpoint/2010/main" val="3049901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09DED49-294A-4067-9B4B-B156FBD8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6843D3-E4AB-4F3D-B3AC-209B1024E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108" y="758226"/>
            <a:ext cx="5907692" cy="44307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9CA424-F7C2-4384-89B3-564FB026AC4E}"/>
              </a:ext>
            </a:extLst>
          </p:cNvPr>
          <p:cNvSpPr txBox="1"/>
          <p:nvPr/>
        </p:nvSpPr>
        <p:spPr>
          <a:xfrm>
            <a:off x="6235700" y="5340975"/>
            <a:ext cx="47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FIG.: HTC vs Temp Plot from BiLSTM model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Footer Placeholder 9">
            <a:extLst>
              <a:ext uri="{FF2B5EF4-FFF2-40B4-BE49-F238E27FC236}">
                <a16:creationId xmlns:a16="http://schemas.microsoft.com/office/drawing/2014/main" id="{EAD44591-9AD8-4331-BAB4-D40CEB21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dirty="0"/>
              <a:t>INCOM 740</a:t>
            </a:r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B8CEAD2F-BC4D-458E-B896-84CF8BBD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r>
              <a:rPr lang="en-US" dirty="0"/>
              <a:t>6 JANUARY 2024</a:t>
            </a:r>
          </a:p>
        </p:txBody>
      </p:sp>
    </p:spTree>
    <p:extLst>
      <p:ext uri="{BB962C8B-B14F-4D97-AF65-F5344CB8AC3E}">
        <p14:creationId xmlns:p14="http://schemas.microsoft.com/office/powerpoint/2010/main" val="1750863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962F-F460-41BF-90E2-2AB1882E5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CONCLUSION AND FUTURE SCOPE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471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F555-04F7-4C0B-A13E-BFF3ED09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31422"/>
            <a:ext cx="5111751" cy="1204912"/>
          </a:xfrm>
        </p:spPr>
        <p:txBody>
          <a:bodyPr/>
          <a:lstStyle/>
          <a:p>
            <a:r>
              <a:rPr lang="en-GB" dirty="0"/>
              <a:t>CONCLUSIONS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27F7A-A3CF-4128-8869-E0142EB31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734734"/>
            <a:ext cx="5111751" cy="239606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BiLSTM outperformed other models.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Due to capability to capture temporal relationships.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derive context from both past and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BiLSTM can solve IHTP with sufficient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020B2-1244-4918-8AAB-6885E4DD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6BDD39AA-AB96-4E94-88CE-6601318D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dirty="0"/>
              <a:t>INCOM 740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A8FE07C9-F25D-4DD5-89FA-83D6AD91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r>
              <a:rPr lang="en-US" dirty="0"/>
              <a:t>6 JANUARY 2024</a:t>
            </a:r>
          </a:p>
        </p:txBody>
      </p:sp>
    </p:spTree>
    <p:extLst>
      <p:ext uri="{BB962C8B-B14F-4D97-AF65-F5344CB8AC3E}">
        <p14:creationId xmlns:p14="http://schemas.microsoft.com/office/powerpoint/2010/main" val="1347674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4CCF-A321-457F-9524-D6EFD3BD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SCOPE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45B61-514B-4404-9961-B52E6BC9C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098800"/>
            <a:ext cx="5111751" cy="210933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Can be generalised using data from different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Other Neural Network architectures can be explored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Investigating more complex Heat Transfer scenarios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F195-9179-4639-A981-477D5DAE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F4DF4FF1-1643-453F-9FDF-0847BA5E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dirty="0"/>
              <a:t>INCOM 740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6FC95BF6-E072-46F9-8E2E-3A8A7CFC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r>
              <a:rPr lang="en-US" dirty="0"/>
              <a:t>6 JANUARY 2024</a:t>
            </a:r>
          </a:p>
        </p:txBody>
      </p:sp>
    </p:spTree>
    <p:extLst>
      <p:ext uri="{BB962C8B-B14F-4D97-AF65-F5344CB8AC3E}">
        <p14:creationId xmlns:p14="http://schemas.microsoft.com/office/powerpoint/2010/main" val="2062106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C614-C5ED-4CCD-9EB5-28A5CF694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321"/>
            <a:ext cx="10515600" cy="632459"/>
          </a:xfrm>
        </p:spPr>
        <p:txBody>
          <a:bodyPr/>
          <a:lstStyle/>
          <a:p>
            <a:pPr algn="l"/>
            <a:r>
              <a:rPr lang="en-GB" dirty="0"/>
              <a:t>REFERENCES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6BB81-250E-4238-A4CA-D69418FD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 JANUARY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67F76-603D-49BF-99BB-E5CEC876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INCOM 740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896E9-DBC9-4CDC-BCD7-3DF0221B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AE173-18FF-463D-8A44-1E0A0DF6131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1" y="1015999"/>
            <a:ext cx="10515599" cy="5340353"/>
          </a:xfrm>
        </p:spPr>
        <p:txBody>
          <a:bodyPr>
            <a:normAutofit fontScale="47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dirty="0"/>
              <a:t>Martin </a:t>
            </a:r>
            <a:r>
              <a:rPr lang="en-IN" dirty="0" err="1"/>
              <a:t>Zálešák</a:t>
            </a:r>
            <a:r>
              <a:rPr lang="en-IN" dirty="0"/>
              <a:t>, </a:t>
            </a:r>
            <a:r>
              <a:rPr lang="en-IN" dirty="0" err="1"/>
              <a:t>Lubomír</a:t>
            </a:r>
            <a:r>
              <a:rPr lang="en-IN" dirty="0"/>
              <a:t> </a:t>
            </a:r>
            <a:r>
              <a:rPr lang="en-IN" dirty="0" err="1"/>
              <a:t>Klimeš</a:t>
            </a:r>
            <a:r>
              <a:rPr lang="en-IN" dirty="0"/>
              <a:t>, Pavel </a:t>
            </a:r>
            <a:r>
              <a:rPr lang="en-IN" dirty="0" err="1"/>
              <a:t>Charvát</a:t>
            </a:r>
            <a:r>
              <a:rPr lang="en-IN" dirty="0"/>
              <a:t>, </a:t>
            </a:r>
            <a:r>
              <a:rPr lang="en-IN" dirty="0" err="1"/>
              <a:t>Matouš</a:t>
            </a:r>
            <a:r>
              <a:rPr lang="en-IN" dirty="0"/>
              <a:t> </a:t>
            </a:r>
            <a:r>
              <a:rPr lang="en-IN" dirty="0" err="1"/>
              <a:t>Cabalka</a:t>
            </a:r>
            <a:r>
              <a:rPr lang="en-IN" dirty="0"/>
              <a:t>, Jakub </a:t>
            </a:r>
            <a:r>
              <a:rPr lang="en-IN" dirty="0" err="1"/>
              <a:t>Kůdela</a:t>
            </a:r>
            <a:r>
              <a:rPr lang="en-IN" dirty="0"/>
              <a:t>, </a:t>
            </a:r>
            <a:r>
              <a:rPr lang="en-IN" dirty="0" err="1"/>
              <a:t>Tomáš</a:t>
            </a:r>
            <a:r>
              <a:rPr lang="en-IN" dirty="0"/>
              <a:t> </a:t>
            </a:r>
            <a:r>
              <a:rPr lang="en-IN" dirty="0" err="1"/>
              <a:t>Mauder</a:t>
            </a:r>
            <a:r>
              <a:rPr lang="en-IN" dirty="0"/>
              <a:t>, Solution approaches to inverse heat transfer problems with and without phase changes: A state-of-the-art review, Energy, Volume 278, Part B, 2023, 127974, ISSN 03605442, https://doi.org/10.1016/j.energy.2023.127974.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Bamberger, M., &amp; Prinz, B. (1986). Determination of heat transfer coefficients during water cooling of metals. Materials Science and Technology, 2(4), 410-415.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Ramírez-López, A., Aguilar-López, R., Palomar-</a:t>
            </a:r>
            <a:r>
              <a:rPr lang="en-IN" dirty="0" err="1"/>
              <a:t>Pardavé</a:t>
            </a:r>
            <a:r>
              <a:rPr lang="en-IN" dirty="0"/>
              <a:t>, M., Romero-Romo, M. A., &amp; Muñoz </a:t>
            </a:r>
            <a:r>
              <a:rPr lang="en-IN" dirty="0" err="1"/>
              <a:t>Negrón</a:t>
            </a:r>
            <a:r>
              <a:rPr lang="en-IN" dirty="0"/>
              <a:t>, D. (2010). Simulation of heat transfer in steel billets during continuous casting. International Journal of Minerals, Metallurgy, and Materials, 17, 403-416.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err="1"/>
              <a:t>Colaco</a:t>
            </a:r>
            <a:r>
              <a:rPr lang="en-IN" dirty="0"/>
              <a:t>, Marcelo &amp; </a:t>
            </a:r>
            <a:r>
              <a:rPr lang="en-IN" dirty="0" err="1"/>
              <a:t>Orlande</a:t>
            </a:r>
            <a:r>
              <a:rPr lang="en-IN" dirty="0"/>
              <a:t>, Helcio &amp; </a:t>
            </a:r>
            <a:r>
              <a:rPr lang="en-IN" dirty="0" err="1"/>
              <a:t>Dulikravich</a:t>
            </a:r>
            <a:r>
              <a:rPr lang="en-IN" dirty="0"/>
              <a:t>, George. (2006). Inverse and Optimisation Problems in Heat Transfer. Journal of the Brazilian Society of Mechanical Sciences and Engineering. XXVIII. 10.1590/S1678-58782006000100001.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M. N. </a:t>
            </a:r>
            <a:r>
              <a:rPr lang="en-IN" dirty="0" err="1"/>
              <a:t>Özisik</a:t>
            </a:r>
            <a:r>
              <a:rPr lang="en-IN" dirty="0"/>
              <a:t> and H. R. B. </a:t>
            </a:r>
            <a:r>
              <a:rPr lang="en-IN" dirty="0" err="1"/>
              <a:t>Orlande</a:t>
            </a:r>
            <a:r>
              <a:rPr lang="en-IN" dirty="0"/>
              <a:t>, Inverse Heat Transfer: Fundamentals and Applications. Taylor and Francis, 2000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err="1"/>
              <a:t>Raudenský</a:t>
            </a:r>
            <a:r>
              <a:rPr lang="en-IN" dirty="0"/>
              <a:t>, M., Woodbury, K. A., </a:t>
            </a:r>
            <a:r>
              <a:rPr lang="en-IN" dirty="0" err="1"/>
              <a:t>Kral</a:t>
            </a:r>
            <a:r>
              <a:rPr lang="en-IN" dirty="0"/>
              <a:t>, J., &amp; </a:t>
            </a:r>
            <a:r>
              <a:rPr lang="en-IN" dirty="0" err="1"/>
              <a:t>Brezina</a:t>
            </a:r>
            <a:r>
              <a:rPr lang="en-IN" dirty="0"/>
              <a:t>, T. (1995). Genetic algorithm in solution of inverse heat conduction problems. Numerical Heat Transfer, Part B Fundamentals, 28(3), 293-306.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S. </a:t>
            </a:r>
            <a:r>
              <a:rPr lang="en-IN" dirty="0" err="1"/>
              <a:t>Vakili</a:t>
            </a:r>
            <a:r>
              <a:rPr lang="en-IN" dirty="0"/>
              <a:t> and M. S. </a:t>
            </a:r>
            <a:r>
              <a:rPr lang="en-IN" dirty="0" err="1"/>
              <a:t>Gadala</a:t>
            </a:r>
            <a:r>
              <a:rPr lang="en-IN" dirty="0"/>
              <a:t>, “Effectiveness and Efficiency of Particle Swarm Optimization Technique in Inverse Heat Conduction Analysis,” NUMERICAL HEAT TRANSFER PART B-FUNDAMENTALS, vol. 56, no. 2, pp. 119-141, 2009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S.C. Sun, H. Qi, Y. T. Ren, X. Y. Yu, and L. M. </a:t>
            </a:r>
            <a:r>
              <a:rPr lang="en-IN" dirty="0" err="1"/>
              <a:t>Ruan</a:t>
            </a:r>
            <a:r>
              <a:rPr lang="en-IN" dirty="0"/>
              <a:t>, “Improved social spider optimization algorithms for solving inverse radiation and coupled radiation-conduction heat transfer problems,” International Communications in Heat and Mass Transfer, vol. 87, pp. 132-146, 2017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err="1"/>
              <a:t>Coello</a:t>
            </a:r>
            <a:r>
              <a:rPr lang="en-IN" dirty="0"/>
              <a:t> </a:t>
            </a:r>
            <a:r>
              <a:rPr lang="en-IN" dirty="0" err="1"/>
              <a:t>Coello</a:t>
            </a:r>
            <a:r>
              <a:rPr lang="en-IN" dirty="0"/>
              <a:t>, C., Van </a:t>
            </a:r>
            <a:r>
              <a:rPr lang="en-IN" dirty="0" err="1"/>
              <a:t>Veldhuizen</a:t>
            </a:r>
            <a:r>
              <a:rPr lang="en-IN" dirty="0"/>
              <a:t>, D. A., &amp; Lamont, G. B. (2013). Evolutionary Algorithms for Solving Multi-Objective Problems.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Sreekanth, S., Ramaswamy, H. S., </a:t>
            </a:r>
            <a:r>
              <a:rPr lang="en-IN" dirty="0" err="1"/>
              <a:t>Sablani</a:t>
            </a:r>
            <a:r>
              <a:rPr lang="en-IN" dirty="0"/>
              <a:t>, S. S., &amp; </a:t>
            </a:r>
            <a:r>
              <a:rPr lang="en-IN" dirty="0" err="1"/>
              <a:t>Prasher</a:t>
            </a:r>
            <a:r>
              <a:rPr lang="en-IN" dirty="0"/>
              <a:t>, S. O. (1999). A neural network approach for evaluation of surface heat transfer coefficient. Journal of food processing and preservation, 23(4), 329-348.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err="1"/>
              <a:t>Soeiro</a:t>
            </a:r>
            <a:r>
              <a:rPr lang="en-IN" dirty="0"/>
              <a:t>, F. J. C. P., Soares, P. O., Campos Velho, H. F., &amp; Silva Neto, A. J. (2004). Using neural networks to obtain initial estimates for the solution of inverse heat transfer problems. In Inverse Problems, Design an Optimization Symposium (pp. 358-363).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err="1"/>
              <a:t>Szénási</a:t>
            </a:r>
            <a:r>
              <a:rPr lang="en-IN" dirty="0"/>
              <a:t>, </a:t>
            </a:r>
            <a:r>
              <a:rPr lang="en-IN" dirty="0" err="1"/>
              <a:t>Sándor</a:t>
            </a:r>
            <a:r>
              <a:rPr lang="en-IN" dirty="0"/>
              <a:t>, and </a:t>
            </a:r>
            <a:r>
              <a:rPr lang="en-IN" dirty="0" err="1"/>
              <a:t>Imre</a:t>
            </a:r>
            <a:r>
              <a:rPr lang="en-IN" dirty="0"/>
              <a:t> </a:t>
            </a:r>
            <a:r>
              <a:rPr lang="en-IN" dirty="0" err="1"/>
              <a:t>Felde</a:t>
            </a:r>
            <a:r>
              <a:rPr lang="en-IN" dirty="0"/>
              <a:t>. 2019. "Database for Research Projects to Solve the Inverse Heat Conduction Problem" Data 4, no. 3: 90. https://doi.org/10.3390/data4030090</a:t>
            </a:r>
          </a:p>
        </p:txBody>
      </p:sp>
    </p:spTree>
    <p:extLst>
      <p:ext uri="{BB962C8B-B14F-4D97-AF65-F5344CB8AC3E}">
        <p14:creationId xmlns:p14="http://schemas.microsoft.com/office/powerpoint/2010/main" val="2515696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6" y="3119966"/>
            <a:ext cx="4605867" cy="618067"/>
          </a:xfrm>
        </p:spPr>
        <p:txBody>
          <a:bodyPr/>
          <a:lstStyle/>
          <a:p>
            <a:pPr algn="ctr"/>
            <a:r>
              <a:rPr lang="en-US" sz="36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9579429" y="6356351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ECE4D8B4-D97F-4FB3-A789-EF51F0B7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dirty="0"/>
              <a:t>INCOM 740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A584EB39-90D5-486D-A9FC-2B63EC43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r>
              <a:rPr lang="en-US" dirty="0"/>
              <a:t>6 JANUARY 2024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672B-20AB-4996-B263-23EB9ED5E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41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2602-814E-4E84-BF2E-683D77AE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99" y="643468"/>
            <a:ext cx="6371168" cy="559541"/>
          </a:xfrm>
        </p:spPr>
        <p:txBody>
          <a:bodyPr/>
          <a:lstStyle/>
          <a:p>
            <a:r>
              <a:rPr lang="en-GB" dirty="0"/>
              <a:t>The Heat Transfer Problem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82366-1D29-41E6-B6EB-68AF5E78989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522139" y="6356351"/>
            <a:ext cx="987552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9DFC8EF-A8EE-402B-85C1-A74402895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685" y="1439334"/>
            <a:ext cx="9071515" cy="39664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73890D-1B6C-4466-BD93-2A8CEC1600E9}"/>
              </a:ext>
            </a:extLst>
          </p:cNvPr>
          <p:cNvSpPr txBox="1"/>
          <p:nvPr/>
        </p:nvSpPr>
        <p:spPr>
          <a:xfrm>
            <a:off x="1672685" y="5560291"/>
            <a:ext cx="907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FIG. The Direct and Inverse Heat Transfer Problem (IHTP) [1]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9D2C1E6B-F530-4160-BD2D-832292FA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dirty="0"/>
              <a:t>INCOM 740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C01B46DD-1A64-439E-A156-9D33C2A3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r>
              <a:rPr lang="en-US" dirty="0"/>
              <a:t>6 JANUARY 2024</a:t>
            </a:r>
          </a:p>
        </p:txBody>
      </p:sp>
    </p:spTree>
    <p:extLst>
      <p:ext uri="{BB962C8B-B14F-4D97-AF65-F5344CB8AC3E}">
        <p14:creationId xmlns:p14="http://schemas.microsoft.com/office/powerpoint/2010/main" val="409548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9B690B-2386-4EF4-84D3-8480925F9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262" y="693211"/>
            <a:ext cx="7299476" cy="50916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124FF-4A20-4E2E-833D-D67BC75B146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522139" y="6356351"/>
            <a:ext cx="987552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1FA4A8E9-D0C6-446B-A256-D80DE7EB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dirty="0"/>
              <a:t>INCOM 740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C2B33D40-F73B-48D1-B162-4B4FE3CF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r>
              <a:rPr lang="en-US" dirty="0"/>
              <a:t>6 JANUARY 2024</a:t>
            </a:r>
          </a:p>
        </p:txBody>
      </p:sp>
    </p:spTree>
    <p:extLst>
      <p:ext uri="{BB962C8B-B14F-4D97-AF65-F5344CB8AC3E}">
        <p14:creationId xmlns:p14="http://schemas.microsoft.com/office/powerpoint/2010/main" val="238909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1B08-468F-4596-AC7B-5C34EE7B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508000"/>
            <a:ext cx="6921499" cy="728877"/>
          </a:xfrm>
        </p:spPr>
        <p:txBody>
          <a:bodyPr/>
          <a:lstStyle/>
          <a:p>
            <a:r>
              <a:rPr lang="en-GB" dirty="0"/>
              <a:t>Why is it difficult to solve </a:t>
            </a:r>
            <a:r>
              <a:rPr lang="en-GB" dirty="0" err="1"/>
              <a:t>ihtp</a:t>
            </a:r>
            <a:r>
              <a:rPr lang="en-GB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FAD7-463C-4330-9999-E6D5522FA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2302933"/>
            <a:ext cx="5566832" cy="31406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Non-uniqueness of the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Ill-posed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Complex nature of physical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Nonlinearities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Limited observations, etc.</a:t>
            </a:r>
            <a:endParaRPr lang="en-IN" sz="1800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150BF-5A0E-41C7-8541-9E73DD8BAB2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522139" y="6356351"/>
            <a:ext cx="987552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2E1E5325-6C63-48ED-A300-4AA8E18E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dirty="0"/>
              <a:t>INCOM 740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12535678-205D-4E49-BBEC-55C89C57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r>
              <a:rPr lang="en-US" dirty="0"/>
              <a:t>6 JANUARY 2024</a:t>
            </a:r>
          </a:p>
        </p:txBody>
      </p:sp>
    </p:spTree>
    <p:extLst>
      <p:ext uri="{BB962C8B-B14F-4D97-AF65-F5344CB8AC3E}">
        <p14:creationId xmlns:p14="http://schemas.microsoft.com/office/powerpoint/2010/main" val="128209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5A63-1F89-4278-949F-2D16BC43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HTC?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984EE-B6E9-4522-9FAE-D54824E2E9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9" y="1999075"/>
            <a:ext cx="5431971" cy="335185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Heat Transfer Coefficient is the proportionality constant between the heat flux and temperature difference</a:t>
            </a:r>
          </a:p>
          <a:p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Used in calculating the heat transfer, typically by convection or phase transition between a fluid and a solid</a:t>
            </a:r>
          </a:p>
          <a:p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Prediction of HTC from Temperature data -&gt; IHTP</a:t>
            </a:r>
            <a:endParaRPr lang="en-GB" sz="1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DFFBE-A49E-464D-A281-A7886F9D499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E0C1BC9-D757-4497-AAE3-6F1D1405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INCOM 740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E56381E-B3DC-41EB-AD2B-5491CCBB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 JANUARY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E2C0-A018-4787-8DD5-9D4D47A3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208" y="609600"/>
            <a:ext cx="6769099" cy="1126810"/>
          </a:xfrm>
        </p:spPr>
        <p:txBody>
          <a:bodyPr>
            <a:normAutofit/>
          </a:bodyPr>
          <a:lstStyle/>
          <a:p>
            <a:r>
              <a:rPr lang="en-GB" dirty="0"/>
              <a:t>WHY is Knowledge of </a:t>
            </a:r>
            <a:r>
              <a:rPr lang="en-GB" dirty="0" err="1"/>
              <a:t>htc</a:t>
            </a:r>
            <a:r>
              <a:rPr lang="en-GB" dirty="0"/>
              <a:t> important?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0ECD1-B0DC-4686-81CF-FBAAA0951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2218267"/>
            <a:ext cx="4999566" cy="32252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Controlling cooling rates to achieve desired microstructural  properties [2, 3]</a:t>
            </a:r>
          </a:p>
          <a:p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Improving energy efficiency</a:t>
            </a:r>
          </a:p>
          <a:p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Optimization of thermal performance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3F753-033A-4DE1-8745-299F90CC031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522139" y="6356351"/>
            <a:ext cx="987552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8F6480D7-E396-4084-BBCE-A2094235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dirty="0"/>
              <a:t>INCOM 740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B1A6A662-BCD7-4B83-8B3B-479DAAFB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r>
              <a:rPr lang="en-US" dirty="0"/>
              <a:t>6 JANUARY 2024</a:t>
            </a:r>
          </a:p>
        </p:txBody>
      </p:sp>
    </p:spTree>
    <p:extLst>
      <p:ext uri="{BB962C8B-B14F-4D97-AF65-F5344CB8AC3E}">
        <p14:creationId xmlns:p14="http://schemas.microsoft.com/office/powerpoint/2010/main" val="149175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E280-A842-4B44-AE90-1836FC1B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580181"/>
            <a:ext cx="5778499" cy="1325563"/>
          </a:xfrm>
        </p:spPr>
        <p:txBody>
          <a:bodyPr>
            <a:normAutofit/>
          </a:bodyPr>
          <a:lstStyle/>
          <a:p>
            <a:r>
              <a:rPr lang="en-GB" dirty="0"/>
              <a:t>Different Methods applied to solve IHTP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1A6BA-A021-4883-AE73-85E91D7C5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2277533"/>
            <a:ext cx="5863166" cy="316600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Iterative and gradient-based</a:t>
            </a:r>
          </a:p>
          <a:p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Meta-Heuristic (e.g. PSO, genetic algorithm) [4 - 9]</a:t>
            </a:r>
          </a:p>
          <a:p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Machine Learning [10 - 12]</a:t>
            </a: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A54C0-B80F-488A-85B5-049DECC06AF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522139" y="6356351"/>
            <a:ext cx="987552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117FE27E-979A-4962-BA65-3DAD673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dirty="0"/>
              <a:t>INCOM 740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3BA7C2AA-125F-4599-B4E4-A2729474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r>
              <a:rPr lang="en-US" dirty="0"/>
              <a:t>6 JANUARY 2024</a:t>
            </a:r>
          </a:p>
        </p:txBody>
      </p:sp>
    </p:spTree>
    <p:extLst>
      <p:ext uri="{BB962C8B-B14F-4D97-AF65-F5344CB8AC3E}">
        <p14:creationId xmlns:p14="http://schemas.microsoft.com/office/powerpoint/2010/main" val="405558501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sharepoint/v3"/>
    <ds:schemaRef ds:uri="71af3243-3dd4-4a8d-8c0d-dd76da1f02a5"/>
    <ds:schemaRef ds:uri="http://schemas.microsoft.com/office/infopath/2007/PartnerControls"/>
    <ds:schemaRef ds:uri="230e9df3-be65-4c73-a93b-d1236ebd677e"/>
    <ds:schemaRef ds:uri="16c05727-aa75-4e4a-9b5f-8a80a1165891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471</TotalTime>
  <Words>1216</Words>
  <Application>Microsoft Office PowerPoint</Application>
  <PresentationFormat>Widescreen</PresentationFormat>
  <Paragraphs>248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Tenorite</vt:lpstr>
      <vt:lpstr>Monoline</vt:lpstr>
      <vt:lpstr>Predicting HEAT TRANSFER COEFFICIENT Using Bidirectional Long Short-Term Memory</vt:lpstr>
      <vt:lpstr>CONTENTS</vt:lpstr>
      <vt:lpstr>INTRODUCTION</vt:lpstr>
      <vt:lpstr>The Heat Transfer Problem</vt:lpstr>
      <vt:lpstr>PowerPoint Presentation</vt:lpstr>
      <vt:lpstr>Why is it difficult to solve ihtp?</vt:lpstr>
      <vt:lpstr>What is HTC?</vt:lpstr>
      <vt:lpstr>WHY is Knowledge of htc important?</vt:lpstr>
      <vt:lpstr>Different Methods applied to solve IHTP </vt:lpstr>
      <vt:lpstr>METHODOLOGY</vt:lpstr>
      <vt:lpstr>Methodology</vt:lpstr>
      <vt:lpstr>Dataset OVERVIEW</vt:lpstr>
      <vt:lpstr>Dataset OVERVIEW</vt:lpstr>
      <vt:lpstr>MODELS USED</vt:lpstr>
      <vt:lpstr>MODELS USED</vt:lpstr>
      <vt:lpstr>MODELS USED</vt:lpstr>
      <vt:lpstr>MODELS USED</vt:lpstr>
      <vt:lpstr>MODELS USED</vt:lpstr>
      <vt:lpstr>MODELS USED</vt:lpstr>
      <vt:lpstr>RESULTS AND DISCUSSION</vt:lpstr>
      <vt:lpstr>RESULTS</vt:lpstr>
      <vt:lpstr>PowerPoint Presentation</vt:lpstr>
      <vt:lpstr>PowerPoint Presentation</vt:lpstr>
      <vt:lpstr>CONCLUSION AND FUTURE SCOPE</vt:lpstr>
      <vt:lpstr>CONCLUSIONS</vt:lpstr>
      <vt:lpstr>FUTURE SCOPE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Ducklord</dc:creator>
  <cp:lastModifiedBy>Ducklord</cp:lastModifiedBy>
  <cp:revision>45</cp:revision>
  <dcterms:created xsi:type="dcterms:W3CDTF">2023-12-30T12:23:19Z</dcterms:created>
  <dcterms:modified xsi:type="dcterms:W3CDTF">2024-01-01T13:40:01Z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