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1" r:id="rId21"/>
    <p:sldId id="278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nkan-Basu/boston_mlproject/blob/master/Boston_Housing.ipyn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6040"/>
            <a:ext cx="9144000" cy="2780030"/>
          </a:xfrm>
        </p:spPr>
        <p:txBody>
          <a:bodyPr>
            <a:normAutofit/>
          </a:bodyPr>
          <a:p>
            <a:r>
              <a:rPr lang="x-none" altLang="en-US"/>
              <a:t>BOSTON HOUSE PRICE PREDICTION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 sz="3200"/>
              <a:t>SOURCE</a:t>
            </a:r>
            <a:endParaRPr lang="x-none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This dataset</a:t>
            </a:r>
            <a:r>
              <a:rPr lang="x-none" altLang="en-US">
                <a:solidFill>
                  <a:schemeClr val="tx1"/>
                </a:solidFill>
              </a:rPr>
              <a:t>,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x-none" altLang="en-US">
                <a:solidFill>
                  <a:schemeClr val="tx1"/>
                </a:solidFill>
              </a:rPr>
              <a:t>used here, </a:t>
            </a:r>
            <a:r>
              <a:rPr lang="en-US">
                <a:solidFill>
                  <a:schemeClr val="tx1"/>
                </a:solidFill>
              </a:rPr>
              <a:t>contains information collected by the U.S Census Service concerning housing in the area of Boston Mass. It was obtained from the StatLib archive (http:/</a:t>
            </a:r>
            <a:r>
              <a:rPr lang="x-none" altLang="en-US">
                <a:solidFill>
                  <a:schemeClr val="tx1"/>
                </a:solidFill>
              </a:rPr>
              <a:t>/</a:t>
            </a:r>
            <a:r>
              <a:rPr lang="en-US">
                <a:solidFill>
                  <a:schemeClr val="tx1"/>
                </a:solidFill>
              </a:rPr>
              <a:t>lib.stat.cmu.edu/datasets/boston), and has been used extensively throughout the literature to benchmark algorithms.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03935"/>
          </a:xfrm>
        </p:spPr>
        <p:txBody>
          <a:bodyPr/>
          <a:p>
            <a:pPr algn="ctr"/>
            <a:r>
              <a:rPr lang="x-none" altLang="en-US" sz="3200"/>
              <a:t>OVERVIEW OF THE PROGRAM</a:t>
            </a:r>
            <a:endParaRPr lang="x-none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61745"/>
            <a:ext cx="10515600" cy="523748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The datasheet shows the dependence of price of houses in Boston on various paramenters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 b="1">
                <a:solidFill>
                  <a:schemeClr val="tx1"/>
                </a:solidFill>
              </a:rPr>
              <a:t>CRIM</a:t>
            </a:r>
            <a:r>
              <a:rPr lang="x-none" altLang="en-US">
                <a:solidFill>
                  <a:schemeClr val="tx1"/>
                </a:solidFill>
              </a:rPr>
              <a:t>: per capita crime rate by town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 b="1">
                <a:solidFill>
                  <a:schemeClr val="tx1"/>
                </a:solidFill>
              </a:rPr>
              <a:t>ZN</a:t>
            </a:r>
            <a:r>
              <a:rPr lang="x-none" altLang="en-US">
                <a:solidFill>
                  <a:schemeClr val="tx1"/>
                </a:solidFill>
              </a:rPr>
              <a:t>: Proportion of residential land zoned for lots over 25,000 sq. ft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 b="1">
                <a:solidFill>
                  <a:schemeClr val="tx1"/>
                </a:solidFill>
              </a:rPr>
              <a:t>INDUS</a:t>
            </a:r>
            <a:r>
              <a:rPr lang="x-none" altLang="en-US">
                <a:solidFill>
                  <a:schemeClr val="tx1"/>
                </a:solidFill>
              </a:rPr>
              <a:t>: Proportion of non-retail business acres per town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 b="1">
                <a:solidFill>
                  <a:schemeClr val="tx1"/>
                </a:solidFill>
              </a:rPr>
              <a:t>CHAS</a:t>
            </a:r>
            <a:r>
              <a:rPr lang="x-none" altLang="en-US">
                <a:solidFill>
                  <a:schemeClr val="tx1"/>
                </a:solidFill>
              </a:rPr>
              <a:t>: Charles River dummy variable (= 1 if tract bounds river; 0 otherwise)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 b="1">
                <a:solidFill>
                  <a:schemeClr val="tx1"/>
                </a:solidFill>
              </a:rPr>
              <a:t>NOX</a:t>
            </a:r>
            <a:r>
              <a:rPr lang="x-none" altLang="en-US">
                <a:solidFill>
                  <a:schemeClr val="tx1"/>
                </a:solidFill>
              </a:rPr>
              <a:t>: Nitric oxide concentration (parts per 10 million)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 b="1">
                <a:solidFill>
                  <a:schemeClr val="tx1"/>
                </a:solidFill>
              </a:rPr>
              <a:t>RM</a:t>
            </a:r>
            <a:r>
              <a:rPr lang="x-none" altLang="en-US">
                <a:solidFill>
                  <a:schemeClr val="tx1"/>
                </a:solidFill>
              </a:rPr>
              <a:t>: Average number of rooms per dwelling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 b="1">
                <a:solidFill>
                  <a:schemeClr val="tx1"/>
                </a:solidFill>
              </a:rPr>
              <a:t>AGE</a:t>
            </a:r>
            <a:r>
              <a:rPr lang="x-none" altLang="en-US">
                <a:solidFill>
                  <a:schemeClr val="tx1"/>
                </a:solidFill>
              </a:rPr>
              <a:t>: Proportion of owner-occupied units built prior to 1940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 b="1">
                <a:solidFill>
                  <a:schemeClr val="tx1"/>
                </a:solidFill>
              </a:rPr>
              <a:t>DIS</a:t>
            </a:r>
            <a:r>
              <a:rPr lang="x-none" altLang="en-US">
                <a:solidFill>
                  <a:schemeClr val="tx1"/>
                </a:solidFill>
              </a:rPr>
              <a:t>: Weighted distances to five Boston employment centers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 b="1">
                <a:solidFill>
                  <a:schemeClr val="tx1"/>
                </a:solidFill>
              </a:rPr>
              <a:t>RAD</a:t>
            </a:r>
            <a:r>
              <a:rPr lang="x-none" altLang="en-US">
                <a:solidFill>
                  <a:schemeClr val="tx1"/>
                </a:solidFill>
              </a:rPr>
              <a:t>: Index of accessibility to radial highways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 b="1">
                <a:solidFill>
                  <a:schemeClr val="tx1"/>
                </a:solidFill>
              </a:rPr>
              <a:t>TAX</a:t>
            </a:r>
            <a:r>
              <a:rPr lang="x-none" altLang="en-US">
                <a:solidFill>
                  <a:schemeClr val="tx1"/>
                </a:solidFill>
              </a:rPr>
              <a:t>: Full-value property tax rate per $10,000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 b="1">
                <a:solidFill>
                  <a:schemeClr val="tx1"/>
                </a:solidFill>
              </a:rPr>
              <a:t>PTRATIO</a:t>
            </a:r>
            <a:r>
              <a:rPr lang="x-none" altLang="en-US">
                <a:solidFill>
                  <a:schemeClr val="tx1"/>
                </a:solidFill>
              </a:rPr>
              <a:t>: Pupil-teacher ratio by town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 b="1">
                <a:solidFill>
                  <a:schemeClr val="tx1"/>
                </a:solidFill>
              </a:rPr>
              <a:t>B</a:t>
            </a:r>
            <a:r>
              <a:rPr lang="x-none" altLang="en-US">
                <a:solidFill>
                  <a:schemeClr val="tx1"/>
                </a:solidFill>
              </a:rPr>
              <a:t>: 1000(Bk — 0.63)², where Bk is the proportion of [people of African American descent] by town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 b="1">
                <a:solidFill>
                  <a:schemeClr val="tx1"/>
                </a:solidFill>
              </a:rPr>
              <a:t>LSTAT</a:t>
            </a:r>
            <a:r>
              <a:rPr lang="x-none" altLang="en-US">
                <a:solidFill>
                  <a:schemeClr val="tx1"/>
                </a:solidFill>
              </a:rPr>
              <a:t>: Percentage of lower status of the population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1800"/>
              <a:t>contd.</a:t>
            </a:r>
            <a:endParaRPr lang="x-none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80% of the data is used as training set and 20% as test set.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After training the machine with the training test, it was fed with data from the test set allowed to predict the result(price).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A linear Regression model is used to predict the outcomes of the test set.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 sz="3200"/>
              <a:t>CODE</a:t>
            </a:r>
            <a:endParaRPr lang="x-none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960"/>
            <a:ext cx="10515600" cy="4592320"/>
          </a:xfrm>
        </p:spPr>
        <p:txBody>
          <a:bodyPr/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The code has been written in .ipynb format. In the following slides screenshots of the code along with outputs have been provided.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The code can be found at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  <a:hlinkClick r:id="rId1" tooltip="" action="ppaction://hlinkfile"/>
              </a:rPr>
              <a:t>https://github.com/Ankan-Basu/boston_mlproject/blob/master/Boston_Housing.ipynb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2585" y="382270"/>
            <a:ext cx="11409045" cy="59556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2585" y="407670"/>
            <a:ext cx="11449685" cy="5972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4500" y="488950"/>
            <a:ext cx="11381740" cy="59175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225" y="421640"/>
            <a:ext cx="11355705" cy="59175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4645" y="408940"/>
            <a:ext cx="11438255" cy="59842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 sz="3200"/>
              <a:t>CONCLUSION</a:t>
            </a:r>
            <a:endParaRPr lang="x-none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The program was written(in python) to implement Linear Regression algorithm in the classic Boston House Price Prediction Problem.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20% of the data was used for testing. The predicted results were compared with the original ones(in the test set).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It showed a root mean square error of 3.749 (approx).</a:t>
            </a:r>
            <a:endParaRPr lang="x-none" altLang="en-US">
              <a:solidFill>
                <a:schemeClr val="tx1"/>
              </a:solidFill>
            </a:endParaRPr>
          </a:p>
          <a:p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 sz="3200"/>
              <a:t>AUTHOR</a:t>
            </a:r>
            <a:endParaRPr lang="x-none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960"/>
            <a:ext cx="10515600" cy="4592320"/>
          </a:xfrm>
        </p:spPr>
        <p:txBody>
          <a:bodyPr/>
          <a:p>
            <a:pPr marL="0" indent="0" algn="ctr">
              <a:buNone/>
            </a:pPr>
            <a:r>
              <a:rPr lang="x-none" altLang="en-US">
                <a:solidFill>
                  <a:schemeClr val="tx1"/>
                </a:solidFill>
              </a:rPr>
              <a:t>ANKAN BASU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tx1"/>
                </a:solidFill>
              </a:rPr>
              <a:t>an.basu.kan@gmail.com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tx1"/>
                </a:solidFill>
              </a:rPr>
              <a:t>8697797274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x-none" altLang="en-US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tx1"/>
                </a:solidFill>
              </a:rPr>
              <a:t>DETAILS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tx1"/>
                </a:solidFill>
              </a:rPr>
              <a:t>Student : BTech 1st year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tx1"/>
                </a:solidFill>
              </a:rPr>
              <a:t>Computer Science and Engineering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tx1"/>
                </a:solidFill>
              </a:rPr>
              <a:t>Heritage Institute of Technology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x-none" altLang="en-US">
                <a:solidFill>
                  <a:schemeClr val="tx1"/>
                </a:solidFill>
              </a:rPr>
              <a:t>Kolkata 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035" y="271780"/>
            <a:ext cx="10515600" cy="6078220"/>
          </a:xfrm>
        </p:spPr>
        <p:txBody>
          <a:bodyPr/>
          <a:p>
            <a:pPr algn="ctr"/>
            <a:r>
              <a:rPr lang="x-none" altLang="en-US" sz="6000"/>
              <a:t>THANK YOU</a:t>
            </a:r>
            <a:endParaRPr lang="x-none" altLang="en-US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 sz="3200"/>
              <a:t>CONTENT</a:t>
            </a:r>
            <a:endParaRPr lang="x-none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x-none" altLang="en-US">
                <a:solidFill>
                  <a:schemeClr val="tx1"/>
                </a:solidFill>
              </a:rPr>
              <a:t>Introduction</a:t>
            </a:r>
            <a:endParaRPr lang="x-none" altLang="en-US">
              <a:solidFill>
                <a:schemeClr val="tx1"/>
              </a:solidFill>
            </a:endParaRPr>
          </a:p>
          <a:p>
            <a:pPr algn="ctr"/>
            <a:r>
              <a:rPr lang="x-none" altLang="en-US">
                <a:solidFill>
                  <a:schemeClr val="tx1"/>
                </a:solidFill>
              </a:rPr>
              <a:t>Python</a:t>
            </a:r>
            <a:endParaRPr lang="x-none" altLang="en-US">
              <a:solidFill>
                <a:schemeClr val="tx1"/>
              </a:solidFill>
            </a:endParaRPr>
          </a:p>
          <a:p>
            <a:pPr algn="ctr"/>
            <a:r>
              <a:rPr lang="x-none" altLang="en-US">
                <a:solidFill>
                  <a:schemeClr val="tx1"/>
                </a:solidFill>
              </a:rPr>
              <a:t>Libraries</a:t>
            </a:r>
            <a:endParaRPr lang="x-none" altLang="en-US">
              <a:solidFill>
                <a:schemeClr val="tx1"/>
              </a:solidFill>
            </a:endParaRPr>
          </a:p>
          <a:p>
            <a:pPr algn="ctr"/>
            <a:r>
              <a:rPr lang="x-none" altLang="en-US">
                <a:solidFill>
                  <a:schemeClr val="tx1"/>
                </a:solidFill>
              </a:rPr>
              <a:t>Integrated Development Environments</a:t>
            </a:r>
            <a:endParaRPr lang="x-none" altLang="en-US">
              <a:solidFill>
                <a:schemeClr val="tx1"/>
              </a:solidFill>
            </a:endParaRPr>
          </a:p>
          <a:p>
            <a:pPr algn="ctr"/>
            <a:r>
              <a:rPr lang="x-none" altLang="en-US">
                <a:solidFill>
                  <a:schemeClr val="tx1"/>
                </a:solidFill>
              </a:rPr>
              <a:t>Algorithm</a:t>
            </a:r>
            <a:endParaRPr lang="x-none" altLang="en-US">
              <a:solidFill>
                <a:schemeClr val="tx1"/>
              </a:solidFill>
            </a:endParaRPr>
          </a:p>
          <a:p>
            <a:pPr algn="ctr"/>
            <a:r>
              <a:rPr lang="x-none" altLang="en-US">
                <a:solidFill>
                  <a:schemeClr val="tx1"/>
                </a:solidFill>
              </a:rPr>
              <a:t>Source</a:t>
            </a:r>
            <a:endParaRPr lang="x-none" altLang="en-US">
              <a:solidFill>
                <a:schemeClr val="tx1"/>
              </a:solidFill>
            </a:endParaRPr>
          </a:p>
          <a:p>
            <a:pPr algn="ctr"/>
            <a:r>
              <a:rPr lang="x-none" altLang="en-US">
                <a:solidFill>
                  <a:schemeClr val="tx1"/>
                </a:solidFill>
              </a:rPr>
              <a:t>Overview of Program</a:t>
            </a:r>
            <a:endParaRPr lang="x-none" altLang="en-US">
              <a:solidFill>
                <a:schemeClr val="tx1"/>
              </a:solidFill>
            </a:endParaRPr>
          </a:p>
          <a:p>
            <a:pPr algn="ctr"/>
            <a:r>
              <a:rPr lang="x-none" altLang="en-US">
                <a:solidFill>
                  <a:schemeClr val="tx1"/>
                </a:solidFill>
              </a:rPr>
              <a:t>Code(with output)</a:t>
            </a:r>
            <a:endParaRPr lang="x-none" altLang="en-US">
              <a:solidFill>
                <a:schemeClr val="tx1"/>
              </a:solidFill>
            </a:endParaRPr>
          </a:p>
          <a:p>
            <a:pPr algn="ctr"/>
            <a:r>
              <a:rPr lang="x-none" altLang="en-US">
                <a:solidFill>
                  <a:schemeClr val="tx1"/>
                </a:solidFill>
              </a:rPr>
              <a:t>Source</a:t>
            </a:r>
            <a:endParaRPr lang="x-none" altLang="en-US">
              <a:solidFill>
                <a:schemeClr val="tx1"/>
              </a:solidFill>
            </a:endParaRPr>
          </a:p>
          <a:p>
            <a:pPr algn="ctr"/>
            <a:r>
              <a:rPr lang="x-none" altLang="en-US">
                <a:solidFill>
                  <a:schemeClr val="tx1"/>
                </a:solidFill>
              </a:rPr>
              <a:t>Conclusion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 sz="3200"/>
              <a:t>INTRODUCTION</a:t>
            </a:r>
            <a:endParaRPr lang="x-none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tx1"/>
                </a:solidFill>
              </a:rPr>
              <a:t>Machine Learning is a field of study that gives computers the ability to learn from given data and predict future outcomes based on that data without being explicitly programmed.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It is a subset of Artificial Intelligence (AI).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In this project Machine Learning has been to predict the price of houses in Boston based on a given data. 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 sz="3200"/>
              <a:t>PYTHON</a:t>
            </a:r>
            <a:endParaRPr lang="x-none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tx1"/>
                </a:solidFill>
              </a:rPr>
              <a:t>Python is a high level, general purpose, interpreted programming language.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It was created by Guido van Rossum.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It is dynamically typed.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It is open sourced.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Python supports several programming paradigms such as Object Oriented, Procedural and Functional Programming.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1800"/>
              <a:t>contd</a:t>
            </a:r>
            <a:r>
              <a:rPr lang="x-none" altLang="en-US"/>
              <a:t>.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Python is used in several domains such as : 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Data Analysis.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Machine Learning.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Data Visualization.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Web Development.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GUI Development.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Image Processing.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Internet of Things (IoT)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Game Development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7275"/>
          </a:xfrm>
        </p:spPr>
        <p:txBody>
          <a:bodyPr/>
          <a:p>
            <a:pPr algn="ctr"/>
            <a:r>
              <a:rPr lang="x-none" altLang="en-US" sz="3200"/>
              <a:t>LIBRARIES USED</a:t>
            </a:r>
            <a:endParaRPr lang="x-none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15720"/>
            <a:ext cx="10515600" cy="4861560"/>
          </a:xfrm>
        </p:spPr>
        <p:txBody>
          <a:bodyPr>
            <a:normAutofit lnSpcReduction="20000"/>
          </a:bodyPr>
          <a:p>
            <a:r>
              <a:rPr lang="x-none" altLang="en-US">
                <a:solidFill>
                  <a:schemeClr val="tx1"/>
                </a:solidFill>
              </a:rPr>
              <a:t>Numpy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	Numpy is used to deal with multidimensional arrays. It supports several 	mathemetical functions on these arrays. </a:t>
            </a:r>
            <a:endParaRPr lang="x-none" altLang="en-US">
              <a:solidFill>
                <a:schemeClr val="tx1"/>
              </a:solidFill>
            </a:endParaRPr>
          </a:p>
          <a:p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Pandas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	It is used for data manipulation and data analysis.</a:t>
            </a:r>
            <a:endParaRPr lang="x-none" altLang="en-US">
              <a:solidFill>
                <a:schemeClr val="tx1"/>
              </a:solidFill>
            </a:endParaRPr>
          </a:p>
          <a:p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Scikit-Learn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	It is a machine learning library for python. It contains classification, regression and 	clustering algorithms including support vector machines, random forests, gradient 	boosting, k-means and DBSCAN. It is designed to interoperate with the Python 	numerical and scientific libraries NumPy and SciPy.</a:t>
            </a:r>
            <a:endParaRPr lang="x-none" altLang="en-US">
              <a:solidFill>
                <a:schemeClr val="tx1"/>
              </a:solidFill>
            </a:endParaRPr>
          </a:p>
          <a:p>
            <a:endParaRPr lang="x-none" altLang="en-US">
              <a:solidFill>
                <a:schemeClr val="tx1"/>
              </a:solidFill>
              <a:sym typeface="+mn-ea"/>
            </a:endParaRPr>
          </a:p>
          <a:p>
            <a:r>
              <a:rPr lang="x-none" altLang="en-US">
                <a:solidFill>
                  <a:schemeClr val="tx1"/>
                </a:solidFill>
                <a:sym typeface="+mn-ea"/>
              </a:rPr>
              <a:t>Matplotlib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  <a:sym typeface="+mn-ea"/>
              </a:rPr>
              <a:t>	It is used for plotting data.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 sz="3200"/>
              <a:t>INTEGRATED DEVELOPMENT ENVIRONMENT</a:t>
            </a:r>
            <a:endParaRPr lang="x-none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An integrated development environment (IDE) is a software application that provides comprehensive facilities to computer programmers for software development. An IDE normally consists of at least a source code editor, build automation tools and a debugger.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Examples of IDEs: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Pycharm (for Python)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Net Beans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 sz="3200"/>
              <a:t>ALOGRITHM</a:t>
            </a:r>
            <a:endParaRPr lang="x-none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50340"/>
            <a:ext cx="10515600" cy="4726940"/>
          </a:xfrm>
        </p:spPr>
        <p:txBody>
          <a:bodyPr/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Here, the Linear Regression algorithm is used.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Linear regression is a linear approach to modeling the relationship between a scalar response (or dependent variable) and one or more explanatory variables (or independent variables). The case of one explanatory variable is called simple linear regression.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We take the equation as</a:t>
            </a:r>
            <a:endParaRPr lang="x-none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/>
                </a:solidFill>
              </a:rPr>
              <a:t>y' = b + w1x1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where y' is the predicted label(output)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b is the y-intercept(known as bias)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w1 is weight(slope)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x1 is the input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4393</Words>
  <Application>WPS Presentation</Application>
  <PresentationFormat>宽屏</PresentationFormat>
  <Paragraphs>140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Arial Black</vt:lpstr>
      <vt:lpstr>SimSun</vt:lpstr>
      <vt:lpstr>Droid Sans [1ASC]</vt:lpstr>
      <vt:lpstr>微软雅黑</vt:lpstr>
      <vt:lpstr>Arial Unicode MS</vt:lpstr>
      <vt:lpstr>Times New Roman</vt:lpstr>
      <vt:lpstr>Office 主题​​</vt:lpstr>
      <vt:lpstr>BOSTON HOUSE PRICE PREDICTION</vt:lpstr>
      <vt:lpstr>AUTHOR</vt:lpstr>
      <vt:lpstr>CONTENT</vt:lpstr>
      <vt:lpstr>INTRODUCTION</vt:lpstr>
      <vt:lpstr>PYTHON</vt:lpstr>
      <vt:lpstr>contd.</vt:lpstr>
      <vt:lpstr>LIBRARIES USED</vt:lpstr>
      <vt:lpstr>INTEGRATED DEVELOPMENT ENVIRONMENT</vt:lpstr>
      <vt:lpstr>ALOGRITHM</vt:lpstr>
      <vt:lpstr>SOURCE</vt:lpstr>
      <vt:lpstr>OVERVIEW OF THE PROGRAM</vt:lpstr>
      <vt:lpstr>contd.</vt:lpstr>
      <vt:lpstr>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merde</dc:creator>
  <cp:lastModifiedBy>merde</cp:lastModifiedBy>
  <cp:revision>27</cp:revision>
  <dcterms:created xsi:type="dcterms:W3CDTF">2020-02-10T06:27:45Z</dcterms:created>
  <dcterms:modified xsi:type="dcterms:W3CDTF">2020-02-10T06:27:45Z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