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18.svg" ContentType="image/svg+xml"/>
  <Override PartName="/ppt/media/image2.svg" ContentType="image/svg+xml"/>
  <Override PartName="/ppt/media/image20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8288000" cy="10287000"/>
  <p:notesSz cx="6858000" cy="9144000"/>
  <p:embeddedFontLst>
    <p:embeddedFont>
      <p:font typeface="DM Sans Italics"/>
      <p:italic r:id="rId21"/>
    </p:embeddedFont>
    <p:embeddedFont>
      <p:font typeface="DM Sans Bold Italics"/>
      <p:boldItalic r:id="rId22"/>
    </p:embeddedFont>
    <p:embeddedFont>
      <p:font typeface="Canva Sans Bold" panose="020B0803030501040103"/>
      <p:bold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hyperlink" Target="https://github.com/Ankan2508" TargetMode="External"/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hyperlink" Target="https://www.linkedin.com/in/bandyopadhyay-anka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drive.google.com/drive/folders/1v2KfLtyTYWAe15Y-r4dbnteeix-Y8yZb?usp=drive_link" TargetMode="External"/><Relationship Id="rId2" Type="http://schemas.openxmlformats.org/officeDocument/2006/relationships/hyperlink" Target="https://drawsql.app/teams/ankan-bandyopadhyay/diagrams/big-fm-sql-challenge" TargetMode="Externa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11208957" y="-101114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>
            <a:grpSpLocks noChangeAspect="1"/>
          </p:cNvGrpSpPr>
          <p:nvPr/>
        </p:nvGrpSpPr>
        <p:grpSpPr>
          <a:xfrm rot="0">
            <a:off x="10380940" y="649592"/>
            <a:ext cx="7516996" cy="8987817"/>
            <a:chOff x="0" y="0"/>
            <a:chExt cx="8603361" cy="10286746"/>
          </a:xfrm>
        </p:grpSpPr>
        <p:sp>
          <p:nvSpPr>
            <p:cNvPr id="7" name="Freeform 7"/>
            <p:cNvSpPr/>
            <p:nvPr/>
          </p:nvSpPr>
          <p:spPr>
            <a:xfrm>
              <a:off x="-2794" y="-128"/>
              <a:ext cx="8606155" cy="10286874"/>
            </a:xfrm>
            <a:custGeom>
              <a:avLst/>
              <a:gdLst/>
              <a:ahLst/>
              <a:cxnLst/>
              <a:rect l="l" t="t" r="r" b="b"/>
              <a:pathLst>
                <a:path w="8606155" h="10286874">
                  <a:moveTo>
                    <a:pt x="8606155" y="10251441"/>
                  </a:moveTo>
                  <a:cubicBezTo>
                    <a:pt x="8606155" y="10284588"/>
                    <a:pt x="8595487" y="10286874"/>
                    <a:pt x="8567674" y="10286874"/>
                  </a:cubicBezTo>
                  <a:cubicBezTo>
                    <a:pt x="5713094" y="10286239"/>
                    <a:pt x="2858643" y="10286239"/>
                    <a:pt x="4064" y="10286239"/>
                  </a:cubicBezTo>
                  <a:cubicBezTo>
                    <a:pt x="0" y="10272396"/>
                    <a:pt x="6350" y="10259823"/>
                    <a:pt x="9271" y="10246996"/>
                  </a:cubicBezTo>
                  <a:cubicBezTo>
                    <a:pt x="134747" y="9685402"/>
                    <a:pt x="260350" y="9123935"/>
                    <a:pt x="386207" y="8562467"/>
                  </a:cubicBezTo>
                  <a:cubicBezTo>
                    <a:pt x="565658" y="7761986"/>
                    <a:pt x="745490" y="6961633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6"/>
                    <a:pt x="8605139" y="6846317"/>
                    <a:pt x="8606155" y="10251441"/>
                  </a:cubicBezTo>
                  <a:close/>
                </a:path>
              </a:pathLst>
            </a:custGeom>
            <a:blipFill>
              <a:blip r:embed="rId3"/>
              <a:stretch>
                <a:fillRect l="-56629" r="-56629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-295175" y="863050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28700" y="649592"/>
            <a:ext cx="1702983" cy="1702983"/>
          </a:xfrm>
          <a:custGeom>
            <a:avLst/>
            <a:gdLst/>
            <a:ahLst/>
            <a:cxnLst/>
            <a:rect l="l" t="t" r="r" b="b"/>
            <a:pathLst>
              <a:path w="1702983" h="1702983">
                <a:moveTo>
                  <a:pt x="0" y="0"/>
                </a:moveTo>
                <a:lnTo>
                  <a:pt x="1702983" y="0"/>
                </a:lnTo>
                <a:lnTo>
                  <a:pt x="1702983" y="1702983"/>
                </a:lnTo>
                <a:lnTo>
                  <a:pt x="0" y="17029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573748" y="7036704"/>
            <a:ext cx="7913921" cy="46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25"/>
              </a:lnSpc>
              <a:spcBef>
                <a:spcPct val="0"/>
              </a:spcBef>
            </a:pPr>
            <a:r>
              <a:rPr lang="en-US" sz="3030">
                <a:solidFill>
                  <a:srgbClr val="FFFFFF"/>
                </a:solidFill>
                <a:latin typeface="DM Sans Italics"/>
              </a:rPr>
              <a:t>Presented by: Ankan Bandyopadhyay</a:t>
            </a:r>
            <a:endParaRPr lang="en-US" sz="3030">
              <a:solidFill>
                <a:srgbClr val="FFFFFF"/>
              </a:solidFill>
              <a:latin typeface="DM Sans Italic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3718003"/>
            <a:ext cx="10959085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370"/>
              </a:lnSpc>
            </a:pPr>
            <a:r>
              <a:rPr lang="en-US" sz="10305">
                <a:solidFill>
                  <a:srgbClr val="FFFBFB"/>
                </a:solidFill>
                <a:latin typeface="Now Bold" panose="00000800000000000000"/>
              </a:rPr>
              <a:t>DIGITS N DATA</a:t>
            </a:r>
            <a:endParaRPr lang="en-US" sz="10305">
              <a:solidFill>
                <a:srgbClr val="FFFBFB"/>
              </a:solidFill>
              <a:latin typeface="Now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598623" y="1245875"/>
            <a:ext cx="2932085" cy="874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845" spc="-56">
                <a:solidFill>
                  <a:srgbClr val="FFFFFF"/>
                </a:solidFill>
                <a:latin typeface="DM Sans Bold Italics"/>
              </a:rPr>
              <a:t>Digits n Data</a:t>
            </a:r>
            <a:endParaRPr lang="en-US" sz="2845" spc="-56">
              <a:solidFill>
                <a:srgbClr val="FFFFFF"/>
              </a:solidFill>
              <a:latin typeface="DM Sans Bold Italics"/>
            </a:endParaRPr>
          </a:p>
          <a:p>
            <a:pPr>
              <a:lnSpc>
                <a:spcPts val="3500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1028700" y="5446029"/>
            <a:ext cx="9659937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490"/>
              </a:lnSpc>
            </a:pPr>
            <a:r>
              <a:rPr lang="en-US" sz="10405">
                <a:solidFill>
                  <a:srgbClr val="FFFFFF"/>
                </a:solidFill>
                <a:latin typeface="Now Bold" panose="00000800000000000000"/>
              </a:rPr>
              <a:t>SQL PROJECT</a:t>
            </a:r>
            <a:endParaRPr lang="en-US" sz="10405">
              <a:solidFill>
                <a:srgbClr val="FFFFFF"/>
              </a:solidFill>
              <a:latin typeface="Now Bold" panose="000008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9288" y="0"/>
            <a:ext cx="14769423" cy="10287000"/>
          </a:xfrm>
          <a:custGeom>
            <a:avLst/>
            <a:gdLst/>
            <a:ahLst/>
            <a:cxnLst/>
            <a:rect l="l" t="t" r="r" b="b"/>
            <a:pathLst>
              <a:path w="14769423" h="10287000">
                <a:moveTo>
                  <a:pt x="0" y="0"/>
                </a:moveTo>
                <a:lnTo>
                  <a:pt x="14769424" y="0"/>
                </a:lnTo>
                <a:lnTo>
                  <a:pt x="147694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8806" y="0"/>
            <a:ext cx="16110388" cy="10287000"/>
          </a:xfrm>
          <a:custGeom>
            <a:avLst/>
            <a:gdLst/>
            <a:ahLst/>
            <a:cxnLst/>
            <a:rect l="l" t="t" r="r" b="b"/>
            <a:pathLst>
              <a:path w="16110388" h="10287000">
                <a:moveTo>
                  <a:pt x="0" y="0"/>
                </a:moveTo>
                <a:lnTo>
                  <a:pt x="16110388" y="0"/>
                </a:lnTo>
                <a:lnTo>
                  <a:pt x="1611038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0584" y="0"/>
            <a:ext cx="15326833" cy="10287000"/>
          </a:xfrm>
          <a:custGeom>
            <a:avLst/>
            <a:gdLst/>
            <a:ahLst/>
            <a:cxnLst/>
            <a:rect l="l" t="t" r="r" b="b"/>
            <a:pathLst>
              <a:path w="15326833" h="10287000">
                <a:moveTo>
                  <a:pt x="0" y="0"/>
                </a:moveTo>
                <a:lnTo>
                  <a:pt x="15326832" y="0"/>
                </a:lnTo>
                <a:lnTo>
                  <a:pt x="1532683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2816" y="514350"/>
            <a:ext cx="17622368" cy="9258300"/>
          </a:xfrm>
          <a:custGeom>
            <a:avLst/>
            <a:gdLst/>
            <a:ahLst/>
            <a:cxnLst/>
            <a:rect l="l" t="t" r="r" b="b"/>
            <a:pathLst>
              <a:path w="17622368" h="9258300">
                <a:moveTo>
                  <a:pt x="0" y="0"/>
                </a:moveTo>
                <a:lnTo>
                  <a:pt x="17622368" y="0"/>
                </a:lnTo>
                <a:lnTo>
                  <a:pt x="17622368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55168"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6086" y="0"/>
            <a:ext cx="17075827" cy="10287000"/>
          </a:xfrm>
          <a:custGeom>
            <a:avLst/>
            <a:gdLst/>
            <a:ahLst/>
            <a:cxnLst/>
            <a:rect l="l" t="t" r="r" b="b"/>
            <a:pathLst>
              <a:path w="17075827" h="10287000">
                <a:moveTo>
                  <a:pt x="0" y="0"/>
                </a:moveTo>
                <a:lnTo>
                  <a:pt x="17075828" y="0"/>
                </a:lnTo>
                <a:lnTo>
                  <a:pt x="170758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hlinkClick r:id="rId1" tooltip="https://www.linkedin.com/in/bandyopadhyay-ankan/"/>
          </p:cNvPr>
          <p:cNvSpPr/>
          <p:nvPr/>
        </p:nvSpPr>
        <p:spPr>
          <a:xfrm>
            <a:off x="13632922" y="8817508"/>
            <a:ext cx="563867" cy="563867"/>
          </a:xfrm>
          <a:custGeom>
            <a:avLst/>
            <a:gdLst/>
            <a:ahLst/>
            <a:cxnLst/>
            <a:rect l="l" t="t" r="r" b="b"/>
            <a:pathLst>
              <a:path w="563867" h="563867">
                <a:moveTo>
                  <a:pt x="0" y="0"/>
                </a:moveTo>
                <a:lnTo>
                  <a:pt x="563867" y="0"/>
                </a:lnTo>
                <a:lnTo>
                  <a:pt x="563867" y="563867"/>
                </a:lnTo>
                <a:lnTo>
                  <a:pt x="0" y="5638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hlinkClick r:id="rId4" tooltip="https://github.com/Ankan2508"/>
          </p:cNvPr>
          <p:cNvSpPr/>
          <p:nvPr/>
        </p:nvSpPr>
        <p:spPr>
          <a:xfrm>
            <a:off x="14589002" y="8817508"/>
            <a:ext cx="567581" cy="533526"/>
          </a:xfrm>
          <a:custGeom>
            <a:avLst/>
            <a:gdLst/>
            <a:ahLst/>
            <a:cxnLst/>
            <a:rect l="l" t="t" r="r" b="b"/>
            <a:pathLst>
              <a:path w="567581" h="533526">
                <a:moveTo>
                  <a:pt x="0" y="0"/>
                </a:moveTo>
                <a:lnTo>
                  <a:pt x="567581" y="0"/>
                </a:lnTo>
                <a:lnTo>
                  <a:pt x="567581" y="533526"/>
                </a:lnTo>
                <a:lnTo>
                  <a:pt x="0" y="5335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038506" y="952306"/>
            <a:ext cx="10105579" cy="265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665"/>
              </a:lnSpc>
              <a:spcBef>
                <a:spcPct val="0"/>
              </a:spcBef>
            </a:pPr>
            <a:r>
              <a:rPr lang="en-US" sz="15475">
                <a:solidFill>
                  <a:srgbClr val="FFFFFF"/>
                </a:solidFill>
                <a:latin typeface="The Youngest" panose="00000500000000000000"/>
              </a:rPr>
              <a:t>Thank You!</a:t>
            </a:r>
            <a:endParaRPr lang="en-US" sz="15475">
              <a:solidFill>
                <a:srgbClr val="FFFFFF"/>
              </a:solidFill>
              <a:latin typeface="The Youngest" panose="000005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353592" y="6820095"/>
            <a:ext cx="6433989" cy="752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Canva Sans Bold" panose="020B0803030501040103"/>
              </a:rPr>
              <a:t>Ankan Bandyopadhyay</a:t>
            </a:r>
            <a:endParaRPr lang="en-US" sz="4500">
              <a:solidFill>
                <a:srgbClr val="FFFFFF"/>
              </a:solidFill>
              <a:latin typeface="Canva Sans Bold" panose="020B08030305010401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0099" y="1293266"/>
            <a:ext cx="17755611" cy="2371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60"/>
              </a:lnSpc>
              <a:spcBef>
                <a:spcPct val="0"/>
              </a:spcBef>
            </a:pPr>
            <a:r>
              <a:rPr lang="en-US" sz="5550">
                <a:solidFill>
                  <a:srgbClr val="FFFFFF"/>
                </a:solidFill>
                <a:latin typeface="Now Bold" panose="00000800000000000000"/>
              </a:rPr>
              <a:t>CHALLENGE:</a:t>
            </a:r>
            <a:endParaRPr lang="en-US" sz="5550">
              <a:solidFill>
                <a:srgbClr val="FFFFFF"/>
              </a:solidFill>
              <a:latin typeface="Now Bold" panose="00000800000000000000"/>
            </a:endParaRPr>
          </a:p>
          <a:p>
            <a:pPr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Now Bold" panose="00000800000000000000"/>
              </a:rPr>
              <a:t>TO CRAFT SQL QUERIES TO EXTRACT INSIGHTS FROM THE 92.7 BIG FM RADIO NETWORK DATABASE.</a:t>
            </a:r>
            <a:endParaRPr lang="en-US" sz="5000">
              <a:solidFill>
                <a:srgbClr val="FFFFFF"/>
              </a:solidFill>
              <a:latin typeface="Now Bold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00099" y="180975"/>
            <a:ext cx="17755611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60"/>
              </a:lnSpc>
              <a:spcBef>
                <a:spcPct val="0"/>
              </a:spcBef>
            </a:pPr>
            <a:r>
              <a:rPr lang="en-US" sz="5550">
                <a:solidFill>
                  <a:srgbClr val="FFFFFF"/>
                </a:solidFill>
                <a:latin typeface="Now Bold" panose="00000800000000000000"/>
              </a:rPr>
              <a:t>INTRODUCTION:</a:t>
            </a:r>
            <a:endParaRPr lang="en-US" sz="5550">
              <a:solidFill>
                <a:srgbClr val="FFFFFF"/>
              </a:solidFill>
              <a:latin typeface="Now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00099" y="3929557"/>
            <a:ext cx="17564977" cy="600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40"/>
              </a:lnSpc>
              <a:spcBef>
                <a:spcPct val="0"/>
              </a:spcBef>
            </a:pPr>
            <a:r>
              <a:rPr lang="en-US" sz="2865">
                <a:solidFill>
                  <a:srgbClr val="FFFFFF"/>
                </a:solidFill>
                <a:latin typeface="Now Bold" panose="00000800000000000000"/>
              </a:rPr>
              <a:t>TABLES:</a:t>
            </a:r>
            <a:endParaRPr lang="en-US" sz="2865">
              <a:solidFill>
                <a:srgbClr val="FFFFFF"/>
              </a:solidFill>
              <a:latin typeface="Now Bold" panose="00000800000000000000"/>
            </a:endParaRPr>
          </a:p>
          <a:p>
            <a:pPr>
              <a:lnSpc>
                <a:spcPts val="3440"/>
              </a:lnSpc>
              <a:spcBef>
                <a:spcPct val="0"/>
              </a:spcBef>
            </a:pPr>
            <a:r>
              <a:rPr lang="en-US" sz="2865">
                <a:solidFill>
                  <a:srgbClr val="FFFFFF"/>
                </a:solidFill>
                <a:latin typeface="Now Bold" panose="00000800000000000000"/>
              </a:rPr>
              <a:t>STATIONS</a:t>
            </a:r>
            <a:endParaRPr lang="en-US" sz="2865">
              <a:solidFill>
                <a:srgbClr val="FFFFFF"/>
              </a:solidFill>
              <a:latin typeface="Now Bold" panose="00000800000000000000"/>
            </a:endParaRPr>
          </a:p>
          <a:p>
            <a:pPr>
              <a:lnSpc>
                <a:spcPts val="3440"/>
              </a:lnSpc>
              <a:spcBef>
                <a:spcPct val="0"/>
              </a:spcBef>
            </a:pPr>
          </a:p>
          <a:p>
            <a:pPr>
              <a:lnSpc>
                <a:spcPts val="3440"/>
              </a:lnSpc>
              <a:spcBef>
                <a:spcPct val="0"/>
              </a:spcBef>
            </a:pPr>
            <a:r>
              <a:rPr lang="en-US" sz="2865">
                <a:solidFill>
                  <a:srgbClr val="FFFFFF"/>
                </a:solidFill>
                <a:latin typeface="Now Bold" panose="00000800000000000000"/>
              </a:rPr>
              <a:t>HOSTS</a:t>
            </a:r>
            <a:endParaRPr lang="en-US" sz="2865">
              <a:solidFill>
                <a:srgbClr val="FFFFFF"/>
              </a:solidFill>
              <a:latin typeface="Now Bold" panose="00000800000000000000"/>
            </a:endParaRPr>
          </a:p>
          <a:p>
            <a:pPr>
              <a:lnSpc>
                <a:spcPts val="3440"/>
              </a:lnSpc>
              <a:spcBef>
                <a:spcPct val="0"/>
              </a:spcBef>
            </a:pPr>
          </a:p>
          <a:p>
            <a:pPr>
              <a:lnSpc>
                <a:spcPts val="3440"/>
              </a:lnSpc>
              <a:spcBef>
                <a:spcPct val="0"/>
              </a:spcBef>
            </a:pPr>
            <a:r>
              <a:rPr lang="en-US" sz="2865">
                <a:solidFill>
                  <a:srgbClr val="FFFFFF"/>
                </a:solidFill>
                <a:latin typeface="Now Bold" panose="00000800000000000000"/>
              </a:rPr>
              <a:t>SHOWS</a:t>
            </a:r>
            <a:endParaRPr lang="en-US" sz="2865">
              <a:solidFill>
                <a:srgbClr val="FFFFFF"/>
              </a:solidFill>
              <a:latin typeface="Now Bold" panose="00000800000000000000"/>
            </a:endParaRPr>
          </a:p>
          <a:p>
            <a:pPr>
              <a:lnSpc>
                <a:spcPts val="3440"/>
              </a:lnSpc>
              <a:spcBef>
                <a:spcPct val="0"/>
              </a:spcBef>
            </a:pPr>
          </a:p>
          <a:p>
            <a:pPr>
              <a:lnSpc>
                <a:spcPts val="3440"/>
              </a:lnSpc>
              <a:spcBef>
                <a:spcPct val="0"/>
              </a:spcBef>
            </a:pPr>
            <a:r>
              <a:rPr lang="en-US" sz="2865">
                <a:solidFill>
                  <a:srgbClr val="FFFFFF"/>
                </a:solidFill>
                <a:latin typeface="Now Bold" panose="00000800000000000000"/>
              </a:rPr>
              <a:t>PARTNERSHIPS</a:t>
            </a:r>
            <a:endParaRPr lang="en-US" sz="2865">
              <a:solidFill>
                <a:srgbClr val="FFFFFF"/>
              </a:solidFill>
              <a:latin typeface="Now Bold" panose="00000800000000000000"/>
            </a:endParaRPr>
          </a:p>
          <a:p>
            <a:pPr>
              <a:lnSpc>
                <a:spcPts val="3440"/>
              </a:lnSpc>
              <a:spcBef>
                <a:spcPct val="0"/>
              </a:spcBef>
            </a:pPr>
          </a:p>
          <a:p>
            <a:pPr>
              <a:lnSpc>
                <a:spcPts val="3440"/>
              </a:lnSpc>
              <a:spcBef>
                <a:spcPct val="0"/>
              </a:spcBef>
            </a:pPr>
            <a:r>
              <a:rPr lang="en-US" sz="2865">
                <a:solidFill>
                  <a:srgbClr val="FFFFFF"/>
                </a:solidFill>
                <a:latin typeface="Now Bold" panose="00000800000000000000"/>
              </a:rPr>
              <a:t>SHOWPARTNERSHIPS</a:t>
            </a:r>
            <a:endParaRPr lang="en-US" sz="2865">
              <a:solidFill>
                <a:srgbClr val="FFFFFF"/>
              </a:solidFill>
              <a:latin typeface="Now Bold" panose="00000800000000000000"/>
            </a:endParaRPr>
          </a:p>
          <a:p>
            <a:pPr>
              <a:lnSpc>
                <a:spcPts val="3440"/>
              </a:lnSpc>
              <a:spcBef>
                <a:spcPct val="0"/>
              </a:spcBef>
            </a:pPr>
          </a:p>
          <a:p>
            <a:pPr>
              <a:lnSpc>
                <a:spcPts val="3440"/>
              </a:lnSpc>
              <a:spcBef>
                <a:spcPct val="0"/>
              </a:spcBef>
            </a:pPr>
            <a:r>
              <a:rPr lang="en-US" sz="2865">
                <a:solidFill>
                  <a:srgbClr val="FFFFFF"/>
                </a:solidFill>
                <a:latin typeface="Now Bold" panose="00000800000000000000"/>
              </a:rPr>
              <a:t>AWARDS</a:t>
            </a:r>
            <a:endParaRPr lang="en-US" sz="2865">
              <a:solidFill>
                <a:srgbClr val="FFFFFF"/>
              </a:solidFill>
              <a:latin typeface="Now Bold" panose="00000800000000000000"/>
            </a:endParaRPr>
          </a:p>
          <a:p>
            <a:pPr>
              <a:lnSpc>
                <a:spcPts val="3440"/>
              </a:lnSpc>
              <a:spcBef>
                <a:spcPct val="0"/>
              </a:spcBef>
            </a:pPr>
          </a:p>
          <a:p>
            <a:pPr>
              <a:lnSpc>
                <a:spcPts val="3440"/>
              </a:lnSpc>
              <a:spcBef>
                <a:spcPct val="0"/>
              </a:spcBef>
            </a:pPr>
            <a:r>
              <a:rPr lang="en-US" sz="2865">
                <a:solidFill>
                  <a:srgbClr val="FFFFFF"/>
                </a:solidFill>
                <a:latin typeface="Now Bold" panose="00000800000000000000"/>
              </a:rPr>
              <a:t>ONLINEPRESENCE</a:t>
            </a:r>
            <a:endParaRPr lang="en-US" sz="2865">
              <a:solidFill>
                <a:srgbClr val="FFFFFF"/>
              </a:solidFill>
              <a:latin typeface="Now Bold" panose="000008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7645" y="2340261"/>
            <a:ext cx="17692710" cy="7701688"/>
          </a:xfrm>
          <a:custGeom>
            <a:avLst/>
            <a:gdLst/>
            <a:ahLst/>
            <a:cxnLst/>
            <a:rect l="l" t="t" r="r" b="b"/>
            <a:pathLst>
              <a:path w="17692710" h="7701688">
                <a:moveTo>
                  <a:pt x="0" y="0"/>
                </a:moveTo>
                <a:lnTo>
                  <a:pt x="17692710" y="0"/>
                </a:lnTo>
                <a:lnTo>
                  <a:pt x="17692710" y="7701688"/>
                </a:lnTo>
                <a:lnTo>
                  <a:pt x="0" y="770168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7096" t="-12710" r="-7096" b="-1626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97645" y="222919"/>
            <a:ext cx="17758065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Now Bold" panose="00000800000000000000"/>
              </a:rPr>
              <a:t>ER Diagram: </a:t>
            </a:r>
            <a:r>
              <a:rPr lang="en-US" sz="3000" u="sng">
                <a:solidFill>
                  <a:srgbClr val="FFFFFF"/>
                </a:solidFill>
                <a:latin typeface="Now Bold" panose="00000800000000000000"/>
                <a:hlinkClick r:id="rId2" tooltip="https://drawsql.app/teams/ankan-bandyopadhyay/diagrams/big-fm-sql-challenge"/>
              </a:rPr>
              <a:t>https://drawsql.app/teams/ankan-bandyopadhyay/diagrams/big-fm-sql-challenge</a:t>
            </a:r>
            <a:endParaRPr lang="en-US" sz="3000" u="sng">
              <a:solidFill>
                <a:srgbClr val="FFFFFF"/>
              </a:solidFill>
              <a:latin typeface="Now Bold" panose="00000800000000000000"/>
              <a:hlinkClick r:id="rId2" tooltip="https://drawsql.app/teams/ankan-bandyopadhyay/diagrams/big-fm-sql-challeng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7645" y="1286352"/>
            <a:ext cx="17692710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5"/>
              </a:lnSpc>
              <a:spcBef>
                <a:spcPct val="0"/>
              </a:spcBef>
            </a:pPr>
            <a:r>
              <a:rPr lang="en-US" sz="2990">
                <a:solidFill>
                  <a:srgbClr val="FFFFFF"/>
                </a:solidFill>
                <a:latin typeface="Now Bold" panose="00000800000000000000"/>
              </a:rPr>
              <a:t>Oracle Schema: </a:t>
            </a:r>
            <a:r>
              <a:rPr lang="en-US" sz="2990" u="sng">
                <a:solidFill>
                  <a:srgbClr val="FFFFFF"/>
                </a:solidFill>
                <a:latin typeface="Now Bold" panose="00000800000000000000"/>
                <a:hlinkClick r:id="rId3" tooltip="https://drive.google.com/drive/folders/1v2KfLtyTYWAe15Y-r4dbnteeix-Y8yZb?usp=drive_link"/>
              </a:rPr>
              <a:t>https://drive.google.com/drive/folders/1v2KfLtyTYWAe15Y-r4dbnteeix-Y8yZb?usp=drive_link</a:t>
            </a:r>
            <a:endParaRPr lang="en-US" sz="2990" u="sng">
              <a:solidFill>
                <a:srgbClr val="FFFFFF"/>
              </a:solidFill>
              <a:latin typeface="Now Bold" panose="00000800000000000000"/>
              <a:hlinkClick r:id="rId3" tooltip="https://drive.google.com/drive/folders/1v2KfLtyTYWAe15Y-r4dbnteeix-Y8yZb?usp=drive_lin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8472" y="85869"/>
            <a:ext cx="15862906" cy="10115262"/>
          </a:xfrm>
          <a:custGeom>
            <a:avLst/>
            <a:gdLst/>
            <a:ahLst/>
            <a:cxnLst/>
            <a:rect l="l" t="t" r="r" b="b"/>
            <a:pathLst>
              <a:path w="15862906" h="10115262">
                <a:moveTo>
                  <a:pt x="0" y="0"/>
                </a:moveTo>
                <a:lnTo>
                  <a:pt x="15862907" y="0"/>
                </a:lnTo>
                <a:lnTo>
                  <a:pt x="15862907" y="10115262"/>
                </a:lnTo>
                <a:lnTo>
                  <a:pt x="0" y="1011526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08" b="-1697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62427" y="0"/>
            <a:ext cx="12563147" cy="10287000"/>
          </a:xfrm>
          <a:custGeom>
            <a:avLst/>
            <a:gdLst/>
            <a:ahLst/>
            <a:cxnLst/>
            <a:rect l="l" t="t" r="r" b="b"/>
            <a:pathLst>
              <a:path w="12563147" h="10287000">
                <a:moveTo>
                  <a:pt x="0" y="0"/>
                </a:moveTo>
                <a:lnTo>
                  <a:pt x="12563146" y="0"/>
                </a:lnTo>
                <a:lnTo>
                  <a:pt x="1256314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8255" y="0"/>
            <a:ext cx="14771489" cy="10287000"/>
          </a:xfrm>
          <a:custGeom>
            <a:avLst/>
            <a:gdLst/>
            <a:ahLst/>
            <a:cxnLst/>
            <a:rect l="l" t="t" r="r" b="b"/>
            <a:pathLst>
              <a:path w="14771489" h="10287000">
                <a:moveTo>
                  <a:pt x="0" y="0"/>
                </a:moveTo>
                <a:lnTo>
                  <a:pt x="14771490" y="0"/>
                </a:lnTo>
                <a:lnTo>
                  <a:pt x="1477149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4375" y="0"/>
            <a:ext cx="15679250" cy="10287000"/>
          </a:xfrm>
          <a:custGeom>
            <a:avLst/>
            <a:gdLst/>
            <a:ahLst/>
            <a:cxnLst/>
            <a:rect l="l" t="t" r="r" b="b"/>
            <a:pathLst>
              <a:path w="15679250" h="10287000">
                <a:moveTo>
                  <a:pt x="0" y="0"/>
                </a:moveTo>
                <a:lnTo>
                  <a:pt x="15679250" y="0"/>
                </a:lnTo>
                <a:lnTo>
                  <a:pt x="156792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2064" y="64809"/>
            <a:ext cx="17583872" cy="10157381"/>
          </a:xfrm>
          <a:custGeom>
            <a:avLst/>
            <a:gdLst/>
            <a:ahLst/>
            <a:cxnLst/>
            <a:rect l="l" t="t" r="r" b="b"/>
            <a:pathLst>
              <a:path w="17583872" h="10157381">
                <a:moveTo>
                  <a:pt x="0" y="0"/>
                </a:moveTo>
                <a:lnTo>
                  <a:pt x="17583872" y="0"/>
                </a:lnTo>
                <a:lnTo>
                  <a:pt x="17583872" y="10157382"/>
                </a:lnTo>
                <a:lnTo>
                  <a:pt x="0" y="1015738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4004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9483" y="0"/>
            <a:ext cx="17109035" cy="10287000"/>
          </a:xfrm>
          <a:custGeom>
            <a:avLst/>
            <a:gdLst/>
            <a:ahLst/>
            <a:cxnLst/>
            <a:rect l="l" t="t" r="r" b="b"/>
            <a:pathLst>
              <a:path w="17109035" h="10287000">
                <a:moveTo>
                  <a:pt x="0" y="0"/>
                </a:moveTo>
                <a:lnTo>
                  <a:pt x="17109034" y="0"/>
                </a:lnTo>
                <a:lnTo>
                  <a:pt x="1710903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5134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WPS Presentation</Application>
  <PresentationFormat>On-screen Show (4:3)</PresentationFormat>
  <Paragraphs>37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DM Sans Italics</vt:lpstr>
      <vt:lpstr>Now Bold</vt:lpstr>
      <vt:lpstr>DM Sans Bold Italics</vt:lpstr>
      <vt:lpstr>The Youngest</vt:lpstr>
      <vt:lpstr>Canva Sans Bold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Dark Professional Geometric Business Project Presentation </dc:title>
  <dc:creator/>
  <cp:lastModifiedBy>ankan</cp:lastModifiedBy>
  <cp:revision>2</cp:revision>
  <dcterms:created xsi:type="dcterms:W3CDTF">2006-08-16T00:00:00Z</dcterms:created>
  <dcterms:modified xsi:type="dcterms:W3CDTF">2024-01-16T16:00:17Z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788BB37DEDD44D4BAE9EF341FF784E22_12</vt:lpwstr>
  </property>
  <property fmtid="{D5CDD505-2E9C-101B-9397-08002B2CF9AE}" pid="3" name="KSOProductBuildVer">
    <vt:lpwstr>1033-12.2.0.13359</vt:lpwstr>
  </property>
</Properties>
</file>