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2" r:id="rId46"/>
    <p:sldId id="273" r:id="rId47"/>
    <p:sldId id="274" r:id="rId48"/>
    <p:sldId id="275" r:id="rId49"/>
    <p:sldId id="276" r:id="rId50"/>
    <p:sldId id="277" r:id="rId51"/>
    <p:sldId id="278" r:id="rId52"/>
    <p:sldId id="279" r:id="rId53"/>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Open Sauce" charset="1" panose="00000500000000000000"/>
      <p:regular r:id="rId18"/>
    </p:embeddedFont>
    <p:embeddedFont>
      <p:font typeface="Open Sauce Bold" charset="1" panose="00000800000000000000"/>
      <p:regular r:id="rId19"/>
    </p:embeddedFont>
    <p:embeddedFont>
      <p:font typeface="Open Sauce Italics" charset="1" panose="00000500000000000000"/>
      <p:regular r:id="rId20"/>
    </p:embeddedFont>
    <p:embeddedFont>
      <p:font typeface="Open Sauce Bold Italics" charset="1" panose="00000800000000000000"/>
      <p:regular r:id="rId21"/>
    </p:embeddedFont>
    <p:embeddedFont>
      <p:font typeface="Open Sauce Light" charset="1" panose="00000400000000000000"/>
      <p:regular r:id="rId22"/>
    </p:embeddedFont>
    <p:embeddedFont>
      <p:font typeface="Open Sauce Light Italics" charset="1" panose="00000400000000000000"/>
      <p:regular r:id="rId23"/>
    </p:embeddedFont>
    <p:embeddedFont>
      <p:font typeface="Open Sauce Medium" charset="1" panose="00000600000000000000"/>
      <p:regular r:id="rId24"/>
    </p:embeddedFont>
    <p:embeddedFont>
      <p:font typeface="Open Sauce Medium Italics" charset="1" panose="00000600000000000000"/>
      <p:regular r:id="rId25"/>
    </p:embeddedFont>
    <p:embeddedFont>
      <p:font typeface="Open Sauce Semi-Bold" charset="1" panose="00000700000000000000"/>
      <p:regular r:id="rId26"/>
    </p:embeddedFont>
    <p:embeddedFont>
      <p:font typeface="Open Sauce Semi-Bold Italics" charset="1" panose="00000700000000000000"/>
      <p:regular r:id="rId27"/>
    </p:embeddedFont>
    <p:embeddedFont>
      <p:font typeface="Open Sauce Heavy" charset="1" panose="00000A00000000000000"/>
      <p:regular r:id="rId28"/>
    </p:embeddedFont>
    <p:embeddedFont>
      <p:font typeface="Open Sauce Heavy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40" Target="slides/slide11.xml" Type="http://schemas.openxmlformats.org/officeDocument/2006/relationships/slide"/><Relationship Id="rId41" Target="slides/slide12.xml" Type="http://schemas.openxmlformats.org/officeDocument/2006/relationships/slide"/><Relationship Id="rId42" Target="slides/slide13.xml" Type="http://schemas.openxmlformats.org/officeDocument/2006/relationships/slide"/><Relationship Id="rId43" Target="slides/slide14.xml" Type="http://schemas.openxmlformats.org/officeDocument/2006/relationships/slide"/><Relationship Id="rId44" Target="slides/slide15.xml" Type="http://schemas.openxmlformats.org/officeDocument/2006/relationships/slide"/><Relationship Id="rId45" Target="slides/slide16.xml" Type="http://schemas.openxmlformats.org/officeDocument/2006/relationships/slide"/><Relationship Id="rId46" Target="slides/slide17.xml" Type="http://schemas.openxmlformats.org/officeDocument/2006/relationships/slide"/><Relationship Id="rId47" Target="slides/slide18.xml" Type="http://schemas.openxmlformats.org/officeDocument/2006/relationships/slide"/><Relationship Id="rId48" Target="slides/slide19.xml" Type="http://schemas.openxmlformats.org/officeDocument/2006/relationships/slide"/><Relationship Id="rId49" Target="slides/slide20.xml" Type="http://schemas.openxmlformats.org/officeDocument/2006/relationships/slide"/><Relationship Id="rId5" Target="tableStyles.xml" Type="http://schemas.openxmlformats.org/officeDocument/2006/relationships/tableStyles"/><Relationship Id="rId50" Target="slides/slide21.xml" Type="http://schemas.openxmlformats.org/officeDocument/2006/relationships/slide"/><Relationship Id="rId51" Target="slides/slide22.xml" Type="http://schemas.openxmlformats.org/officeDocument/2006/relationships/slide"/><Relationship Id="rId52" Target="slides/slide23.xml" Type="http://schemas.openxmlformats.org/officeDocument/2006/relationships/slide"/><Relationship Id="rId53" Target="slides/slide24.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28.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2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3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3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32.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3.jpeg" Type="http://schemas.openxmlformats.org/officeDocument/2006/relationships/image"/><Relationship Id="rId4" Target="../media/image34.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236347" y="3202251"/>
            <a:ext cx="9815307" cy="4208864"/>
            <a:chOff x="0" y="0"/>
            <a:chExt cx="1895495" cy="812800"/>
          </a:xfrm>
        </p:grpSpPr>
        <p:sp>
          <p:nvSpPr>
            <p:cNvPr name="Freeform 3" id="3"/>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6442129" y="148900"/>
            <a:ext cx="1634341" cy="1461873"/>
          </a:xfrm>
          <a:custGeom>
            <a:avLst/>
            <a:gdLst/>
            <a:ahLst/>
            <a:cxnLst/>
            <a:rect r="r" b="b" t="t" l="l"/>
            <a:pathLst>
              <a:path h="1461873" w="1634341">
                <a:moveTo>
                  <a:pt x="0" y="0"/>
                </a:moveTo>
                <a:lnTo>
                  <a:pt x="1634342" y="0"/>
                </a:lnTo>
                <a:lnTo>
                  <a:pt x="1634342" y="1461873"/>
                </a:lnTo>
                <a:lnTo>
                  <a:pt x="0" y="1461873"/>
                </a:lnTo>
                <a:lnTo>
                  <a:pt x="0" y="0"/>
                </a:lnTo>
                <a:close/>
              </a:path>
            </a:pathLst>
          </a:custGeom>
          <a:blipFill>
            <a:blip r:embed="rId2"/>
            <a:stretch>
              <a:fillRect l="-25452" t="0" r="-33406" b="0"/>
            </a:stretch>
          </a:blipFill>
        </p:spPr>
      </p:sp>
      <p:grpSp>
        <p:nvGrpSpPr>
          <p:cNvPr name="Group 6" id="6"/>
          <p:cNvGrpSpPr/>
          <p:nvPr/>
        </p:nvGrpSpPr>
        <p:grpSpPr>
          <a:xfrm rot="0">
            <a:off x="0" y="0"/>
            <a:ext cx="461963" cy="10287000"/>
            <a:chOff x="0" y="0"/>
            <a:chExt cx="121669" cy="2709333"/>
          </a:xfrm>
        </p:grpSpPr>
        <p:sp>
          <p:nvSpPr>
            <p:cNvPr name="Freeform 7" id="7"/>
            <p:cNvSpPr/>
            <p:nvPr/>
          </p:nvSpPr>
          <p:spPr>
            <a:xfrm flipH="false" flipV="false" rot="0">
              <a:off x="0" y="0"/>
              <a:ext cx="121669" cy="2709333"/>
            </a:xfrm>
            <a:custGeom>
              <a:avLst/>
              <a:gdLst/>
              <a:ahLst/>
              <a:cxnLst/>
              <a:rect r="r" b="b" t="t" l="l"/>
              <a:pathLst>
                <a:path h="2709333" w="121669">
                  <a:moveTo>
                    <a:pt x="0" y="0"/>
                  </a:moveTo>
                  <a:lnTo>
                    <a:pt x="121669" y="0"/>
                  </a:lnTo>
                  <a:lnTo>
                    <a:pt x="121669" y="2709333"/>
                  </a:lnTo>
                  <a:lnTo>
                    <a:pt x="0" y="2709333"/>
                  </a:lnTo>
                  <a:close/>
                </a:path>
              </a:pathLst>
            </a:custGeom>
            <a:solidFill>
              <a:srgbClr val="F18125"/>
            </a:solidFill>
            <a:ln w="38100" cap="sq">
              <a:solidFill>
                <a:srgbClr val="000000"/>
              </a:solidFill>
              <a:prstDash val="solid"/>
              <a:miter/>
            </a:ln>
          </p:spPr>
        </p:sp>
        <p:sp>
          <p:nvSpPr>
            <p:cNvPr name="TextBox 8" id="8"/>
            <p:cNvSpPr txBox="true"/>
            <p:nvPr/>
          </p:nvSpPr>
          <p:spPr>
            <a:xfrm>
              <a:off x="0" y="-19050"/>
              <a:ext cx="121669" cy="2728383"/>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4236347" y="4548811"/>
            <a:ext cx="9815307" cy="1499601"/>
          </a:xfrm>
          <a:prstGeom prst="rect">
            <a:avLst/>
          </a:prstGeom>
        </p:spPr>
        <p:txBody>
          <a:bodyPr anchor="t" rtlCol="false" tIns="0" lIns="0" bIns="0" rIns="0">
            <a:spAutoFit/>
          </a:bodyPr>
          <a:lstStyle/>
          <a:p>
            <a:pPr algn="ctr">
              <a:lnSpc>
                <a:spcPts val="6072"/>
              </a:lnSpc>
            </a:pPr>
            <a:r>
              <a:rPr lang="en-US" sz="4400" spc="431">
                <a:solidFill>
                  <a:srgbClr val="004AAD"/>
                </a:solidFill>
                <a:latin typeface="Oswald Bold"/>
              </a:rPr>
              <a:t>DATA ANALYSIS </a:t>
            </a:r>
          </a:p>
          <a:p>
            <a:pPr algn="ctr">
              <a:lnSpc>
                <a:spcPts val="6072"/>
              </a:lnSpc>
            </a:pPr>
            <a:r>
              <a:rPr lang="en-US" sz="4400" spc="431">
                <a:solidFill>
                  <a:srgbClr val="004AAD"/>
                </a:solidFill>
                <a:latin typeface="Oswald Bold"/>
              </a:rPr>
              <a:t>PORTFOLIO PROJECT</a:t>
            </a:r>
          </a:p>
        </p:txBody>
      </p:sp>
      <p:sp>
        <p:nvSpPr>
          <p:cNvPr name="TextBox 10" id="10"/>
          <p:cNvSpPr txBox="true"/>
          <p:nvPr/>
        </p:nvSpPr>
        <p:spPr>
          <a:xfrm rot="0">
            <a:off x="4236347" y="3438109"/>
            <a:ext cx="9815307" cy="1181547"/>
          </a:xfrm>
          <a:prstGeom prst="rect">
            <a:avLst/>
          </a:prstGeom>
        </p:spPr>
        <p:txBody>
          <a:bodyPr anchor="t" rtlCol="false" tIns="0" lIns="0" bIns="0" rIns="0">
            <a:spAutoFit/>
          </a:bodyPr>
          <a:lstStyle/>
          <a:p>
            <a:pPr algn="ctr">
              <a:lnSpc>
                <a:spcPts val="9748"/>
              </a:lnSpc>
            </a:pPr>
            <a:r>
              <a:rPr lang="en-US" sz="7063" spc="692">
                <a:solidFill>
                  <a:srgbClr val="004AAD"/>
                </a:solidFill>
                <a:latin typeface="Oswald Bold"/>
              </a:rPr>
              <a:t>ELECTORAL BONDS</a:t>
            </a:r>
          </a:p>
        </p:txBody>
      </p:sp>
      <p:sp>
        <p:nvSpPr>
          <p:cNvPr name="TextBox 11" id="11"/>
          <p:cNvSpPr txBox="true"/>
          <p:nvPr/>
        </p:nvSpPr>
        <p:spPr>
          <a:xfrm rot="0">
            <a:off x="2719596" y="7482578"/>
            <a:ext cx="12848809" cy="441638"/>
          </a:xfrm>
          <a:prstGeom prst="rect">
            <a:avLst/>
          </a:prstGeom>
        </p:spPr>
        <p:txBody>
          <a:bodyPr anchor="t" rtlCol="false" tIns="0" lIns="0" bIns="0" rIns="0">
            <a:spAutoFit/>
          </a:bodyPr>
          <a:lstStyle/>
          <a:p>
            <a:pPr algn="ctr">
              <a:lnSpc>
                <a:spcPts val="3661"/>
              </a:lnSpc>
            </a:pPr>
            <a:r>
              <a:rPr lang="en-US" sz="2653" spc="140">
                <a:solidFill>
                  <a:srgbClr val="004AAD"/>
                </a:solidFill>
                <a:latin typeface="Montserrat Classic Bold"/>
              </a:rPr>
              <a:t>PRESENTED BY: ANKAN BANDYOPADHYAY</a:t>
            </a:r>
          </a:p>
        </p:txBody>
      </p:sp>
      <p:sp>
        <p:nvSpPr>
          <p:cNvPr name="TextBox 12" id="12"/>
          <p:cNvSpPr txBox="true"/>
          <p:nvPr/>
        </p:nvSpPr>
        <p:spPr>
          <a:xfrm rot="0">
            <a:off x="4236347" y="6072812"/>
            <a:ext cx="9815307" cy="563563"/>
          </a:xfrm>
          <a:prstGeom prst="rect">
            <a:avLst/>
          </a:prstGeom>
        </p:spPr>
        <p:txBody>
          <a:bodyPr anchor="t" rtlCol="false" tIns="0" lIns="0" bIns="0" rIns="0">
            <a:spAutoFit/>
          </a:bodyPr>
          <a:lstStyle/>
          <a:p>
            <a:pPr algn="ctr">
              <a:lnSpc>
                <a:spcPts val="4504"/>
              </a:lnSpc>
            </a:pPr>
            <a:r>
              <a:rPr lang="en-US" sz="3263" spc="319">
                <a:solidFill>
                  <a:srgbClr val="004AAD"/>
                </a:solidFill>
                <a:latin typeface="Oswald Bold"/>
              </a:rPr>
              <a:t>USING EXCEL, POSTGRESQL AND POWER BI</a:t>
            </a:r>
          </a:p>
        </p:txBody>
      </p:sp>
      <p:grpSp>
        <p:nvGrpSpPr>
          <p:cNvPr name="Group 13" id="13"/>
          <p:cNvGrpSpPr/>
          <p:nvPr/>
        </p:nvGrpSpPr>
        <p:grpSpPr>
          <a:xfrm rot="0">
            <a:off x="633268" y="0"/>
            <a:ext cx="395432" cy="10287000"/>
            <a:chOff x="0" y="0"/>
            <a:chExt cx="104147" cy="2709333"/>
          </a:xfrm>
        </p:grpSpPr>
        <p:sp>
          <p:nvSpPr>
            <p:cNvPr name="Freeform 14" id="14"/>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FFFFFF"/>
            </a:solidFill>
            <a:ln w="38100" cap="sq">
              <a:solidFill>
                <a:srgbClr val="000000"/>
              </a:solidFill>
              <a:prstDash val="solid"/>
              <a:miter/>
            </a:ln>
          </p:spPr>
        </p:sp>
        <p:sp>
          <p:nvSpPr>
            <p:cNvPr name="TextBox 15" id="15"/>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grpSp>
        <p:nvGrpSpPr>
          <p:cNvPr name="Group 16" id="16"/>
          <p:cNvGrpSpPr/>
          <p:nvPr/>
        </p:nvGrpSpPr>
        <p:grpSpPr>
          <a:xfrm rot="0">
            <a:off x="1200150" y="0"/>
            <a:ext cx="395432" cy="10287000"/>
            <a:chOff x="0" y="0"/>
            <a:chExt cx="104147" cy="2709333"/>
          </a:xfrm>
        </p:grpSpPr>
        <p:sp>
          <p:nvSpPr>
            <p:cNvPr name="Freeform 17" id="17"/>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09A151"/>
            </a:solidFill>
            <a:ln w="38100" cap="sq">
              <a:solidFill>
                <a:srgbClr val="000000"/>
              </a:solidFill>
              <a:prstDash val="solid"/>
              <a:miter/>
            </a:ln>
          </p:spPr>
        </p:sp>
        <p:sp>
          <p:nvSpPr>
            <p:cNvPr name="TextBox 18" id="18"/>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891970" y="302508"/>
            <a:ext cx="15042345" cy="436265"/>
          </a:xfrm>
          <a:prstGeom prst="rect">
            <a:avLst/>
          </a:prstGeom>
        </p:spPr>
        <p:txBody>
          <a:bodyPr anchor="t" rtlCol="false" tIns="0" lIns="0" bIns="0" rIns="0">
            <a:spAutoFit/>
          </a:bodyPr>
          <a:lstStyle/>
          <a:p>
            <a:pPr>
              <a:lnSpc>
                <a:spcPts val="3563"/>
              </a:lnSpc>
            </a:pPr>
            <a:r>
              <a:rPr lang="en-US" sz="2582" spc="253">
                <a:solidFill>
                  <a:srgbClr val="004AAD"/>
                </a:solidFill>
                <a:latin typeface="Oswald Bold"/>
              </a:rPr>
              <a:t>Q6. SHOW THE TOP 10 INDIVIDUAL INVESTORS IN ELECTORAL BONDS</a:t>
            </a:r>
          </a:p>
        </p:txBody>
      </p:sp>
      <p:sp>
        <p:nvSpPr>
          <p:cNvPr name="Freeform 4" id="4"/>
          <p:cNvSpPr/>
          <p:nvPr/>
        </p:nvSpPr>
        <p:spPr>
          <a:xfrm flipH="false" flipV="false" rot="0">
            <a:off x="16934315" y="0"/>
            <a:ext cx="1353685" cy="1210834"/>
          </a:xfrm>
          <a:custGeom>
            <a:avLst/>
            <a:gdLst/>
            <a:ahLst/>
            <a:cxnLst/>
            <a:rect r="r" b="b" t="t" l="l"/>
            <a:pathLst>
              <a:path h="1210834" w="1353685">
                <a:moveTo>
                  <a:pt x="0" y="0"/>
                </a:moveTo>
                <a:lnTo>
                  <a:pt x="1353685" y="0"/>
                </a:lnTo>
                <a:lnTo>
                  <a:pt x="1353685" y="1210834"/>
                </a:lnTo>
                <a:lnTo>
                  <a:pt x="0" y="1210834"/>
                </a:lnTo>
                <a:lnTo>
                  <a:pt x="0" y="0"/>
                </a:lnTo>
                <a:close/>
              </a:path>
            </a:pathLst>
          </a:custGeom>
          <a:blipFill>
            <a:blip r:embed="rId3"/>
            <a:stretch>
              <a:fillRect l="-25452" t="0" r="-33406" b="0"/>
            </a:stretch>
          </a:blipFill>
        </p:spPr>
      </p:sp>
      <p:grpSp>
        <p:nvGrpSpPr>
          <p:cNvPr name="Group 5" id="5"/>
          <p:cNvGrpSpPr/>
          <p:nvPr/>
        </p:nvGrpSpPr>
        <p:grpSpPr>
          <a:xfrm rot="0">
            <a:off x="0" y="0"/>
            <a:ext cx="461963" cy="10287000"/>
            <a:chOff x="0" y="0"/>
            <a:chExt cx="121669" cy="2709333"/>
          </a:xfrm>
        </p:grpSpPr>
        <p:sp>
          <p:nvSpPr>
            <p:cNvPr name="Freeform 6" id="6"/>
            <p:cNvSpPr/>
            <p:nvPr/>
          </p:nvSpPr>
          <p:spPr>
            <a:xfrm flipH="false" flipV="false" rot="0">
              <a:off x="0" y="0"/>
              <a:ext cx="121669" cy="2709333"/>
            </a:xfrm>
            <a:custGeom>
              <a:avLst/>
              <a:gdLst/>
              <a:ahLst/>
              <a:cxnLst/>
              <a:rect r="r" b="b" t="t" l="l"/>
              <a:pathLst>
                <a:path h="2709333" w="121669">
                  <a:moveTo>
                    <a:pt x="0" y="0"/>
                  </a:moveTo>
                  <a:lnTo>
                    <a:pt x="121669" y="0"/>
                  </a:lnTo>
                  <a:lnTo>
                    <a:pt x="121669" y="2709333"/>
                  </a:lnTo>
                  <a:lnTo>
                    <a:pt x="0" y="2709333"/>
                  </a:lnTo>
                  <a:close/>
                </a:path>
              </a:pathLst>
            </a:custGeom>
            <a:solidFill>
              <a:srgbClr val="F18125"/>
            </a:solidFill>
            <a:ln w="38100" cap="sq">
              <a:solidFill>
                <a:srgbClr val="000000"/>
              </a:solidFill>
              <a:prstDash val="solid"/>
              <a:miter/>
            </a:ln>
          </p:spPr>
        </p:sp>
        <p:sp>
          <p:nvSpPr>
            <p:cNvPr name="TextBox 7" id="7"/>
            <p:cNvSpPr txBox="true"/>
            <p:nvPr/>
          </p:nvSpPr>
          <p:spPr>
            <a:xfrm>
              <a:off x="0" y="-19050"/>
              <a:ext cx="121669" cy="2728383"/>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633268" y="0"/>
            <a:ext cx="395432" cy="10287000"/>
            <a:chOff x="0" y="0"/>
            <a:chExt cx="104147" cy="2709333"/>
          </a:xfrm>
        </p:grpSpPr>
        <p:sp>
          <p:nvSpPr>
            <p:cNvPr name="Freeform 9" id="9"/>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FFFFFF"/>
            </a:solidFill>
            <a:ln w="38100" cap="sq">
              <a:solidFill>
                <a:srgbClr val="000000"/>
              </a:solidFill>
              <a:prstDash val="solid"/>
              <a:miter/>
            </a:ln>
          </p:spPr>
        </p:sp>
        <p:sp>
          <p:nvSpPr>
            <p:cNvPr name="TextBox 10" id="10"/>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1200150" y="0"/>
            <a:ext cx="395432" cy="10287000"/>
            <a:chOff x="0" y="0"/>
            <a:chExt cx="104147" cy="2709333"/>
          </a:xfrm>
        </p:grpSpPr>
        <p:sp>
          <p:nvSpPr>
            <p:cNvPr name="Freeform 12" id="12"/>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09A151"/>
            </a:solidFill>
            <a:ln w="38100" cap="sq">
              <a:solidFill>
                <a:srgbClr val="000000"/>
              </a:solidFill>
              <a:prstDash val="solid"/>
              <a:miter/>
            </a:ln>
          </p:spPr>
        </p:sp>
        <p:sp>
          <p:nvSpPr>
            <p:cNvPr name="TextBox 13" id="13"/>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sp>
        <p:nvSpPr>
          <p:cNvPr name="Freeform 14" id="14"/>
          <p:cNvSpPr/>
          <p:nvPr/>
        </p:nvSpPr>
        <p:spPr>
          <a:xfrm flipH="false" flipV="false" rot="0">
            <a:off x="1767032" y="1028700"/>
            <a:ext cx="7967761" cy="6800781"/>
          </a:xfrm>
          <a:custGeom>
            <a:avLst/>
            <a:gdLst/>
            <a:ahLst/>
            <a:cxnLst/>
            <a:rect r="r" b="b" t="t" l="l"/>
            <a:pathLst>
              <a:path h="6800781" w="7967761">
                <a:moveTo>
                  <a:pt x="0" y="0"/>
                </a:moveTo>
                <a:lnTo>
                  <a:pt x="7967762" y="0"/>
                </a:lnTo>
                <a:lnTo>
                  <a:pt x="7967762" y="6800781"/>
                </a:lnTo>
                <a:lnTo>
                  <a:pt x="0" y="6800781"/>
                </a:lnTo>
                <a:lnTo>
                  <a:pt x="0" y="0"/>
                </a:lnTo>
                <a:close/>
              </a:path>
            </a:pathLst>
          </a:custGeom>
          <a:blipFill>
            <a:blip r:embed="rId4"/>
            <a:stretch>
              <a:fillRect l="-11036" t="-13300" r="-10721" b="-13300"/>
            </a:stretch>
          </a:blipFill>
        </p:spPr>
      </p:sp>
      <p:sp>
        <p:nvSpPr>
          <p:cNvPr name="Freeform 15" id="15"/>
          <p:cNvSpPr/>
          <p:nvPr/>
        </p:nvSpPr>
        <p:spPr>
          <a:xfrm flipH="false" flipV="false" rot="0">
            <a:off x="9846782" y="2074413"/>
            <a:ext cx="8441218" cy="5073623"/>
          </a:xfrm>
          <a:custGeom>
            <a:avLst/>
            <a:gdLst/>
            <a:ahLst/>
            <a:cxnLst/>
            <a:rect r="r" b="b" t="t" l="l"/>
            <a:pathLst>
              <a:path h="5073623" w="8441218">
                <a:moveTo>
                  <a:pt x="0" y="0"/>
                </a:moveTo>
                <a:lnTo>
                  <a:pt x="8441218" y="0"/>
                </a:lnTo>
                <a:lnTo>
                  <a:pt x="8441218" y="5073623"/>
                </a:lnTo>
                <a:lnTo>
                  <a:pt x="0" y="5073623"/>
                </a:lnTo>
                <a:lnTo>
                  <a:pt x="0" y="0"/>
                </a:lnTo>
                <a:close/>
              </a:path>
            </a:pathLst>
          </a:custGeom>
          <a:blipFill>
            <a:blip r:embed="rId5"/>
            <a:stretch>
              <a:fillRect l="-7527" t="0" r="-1424" b="-3384"/>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891970" y="302508"/>
            <a:ext cx="15042345" cy="436265"/>
          </a:xfrm>
          <a:prstGeom prst="rect">
            <a:avLst/>
          </a:prstGeom>
        </p:spPr>
        <p:txBody>
          <a:bodyPr anchor="t" rtlCol="false" tIns="0" lIns="0" bIns="0" rIns="0">
            <a:spAutoFit/>
          </a:bodyPr>
          <a:lstStyle/>
          <a:p>
            <a:pPr>
              <a:lnSpc>
                <a:spcPts val="3563"/>
              </a:lnSpc>
            </a:pPr>
            <a:r>
              <a:rPr lang="en-US" sz="2582" spc="253">
                <a:solidFill>
                  <a:srgbClr val="004AAD"/>
                </a:solidFill>
                <a:latin typeface="Oswald Bold"/>
              </a:rPr>
              <a:t>Q7. USE A WINDOW FUNCTION TO GET RUNNING TOTAL OF DONATIONS OVER TIME</a:t>
            </a:r>
          </a:p>
        </p:txBody>
      </p:sp>
      <p:sp>
        <p:nvSpPr>
          <p:cNvPr name="Freeform 4" id="4"/>
          <p:cNvSpPr/>
          <p:nvPr/>
        </p:nvSpPr>
        <p:spPr>
          <a:xfrm flipH="false" flipV="false" rot="0">
            <a:off x="16934315" y="0"/>
            <a:ext cx="1353685" cy="1210834"/>
          </a:xfrm>
          <a:custGeom>
            <a:avLst/>
            <a:gdLst/>
            <a:ahLst/>
            <a:cxnLst/>
            <a:rect r="r" b="b" t="t" l="l"/>
            <a:pathLst>
              <a:path h="1210834" w="1353685">
                <a:moveTo>
                  <a:pt x="0" y="0"/>
                </a:moveTo>
                <a:lnTo>
                  <a:pt x="1353685" y="0"/>
                </a:lnTo>
                <a:lnTo>
                  <a:pt x="1353685" y="1210834"/>
                </a:lnTo>
                <a:lnTo>
                  <a:pt x="0" y="1210834"/>
                </a:lnTo>
                <a:lnTo>
                  <a:pt x="0" y="0"/>
                </a:lnTo>
                <a:close/>
              </a:path>
            </a:pathLst>
          </a:custGeom>
          <a:blipFill>
            <a:blip r:embed="rId3"/>
            <a:stretch>
              <a:fillRect l="-25452" t="0" r="-33406" b="0"/>
            </a:stretch>
          </a:blipFill>
        </p:spPr>
      </p:sp>
      <p:grpSp>
        <p:nvGrpSpPr>
          <p:cNvPr name="Group 5" id="5"/>
          <p:cNvGrpSpPr/>
          <p:nvPr/>
        </p:nvGrpSpPr>
        <p:grpSpPr>
          <a:xfrm rot="0">
            <a:off x="0" y="0"/>
            <a:ext cx="461963" cy="10287000"/>
            <a:chOff x="0" y="0"/>
            <a:chExt cx="121669" cy="2709333"/>
          </a:xfrm>
        </p:grpSpPr>
        <p:sp>
          <p:nvSpPr>
            <p:cNvPr name="Freeform 6" id="6"/>
            <p:cNvSpPr/>
            <p:nvPr/>
          </p:nvSpPr>
          <p:spPr>
            <a:xfrm flipH="false" flipV="false" rot="0">
              <a:off x="0" y="0"/>
              <a:ext cx="121669" cy="2709333"/>
            </a:xfrm>
            <a:custGeom>
              <a:avLst/>
              <a:gdLst/>
              <a:ahLst/>
              <a:cxnLst/>
              <a:rect r="r" b="b" t="t" l="l"/>
              <a:pathLst>
                <a:path h="2709333" w="121669">
                  <a:moveTo>
                    <a:pt x="0" y="0"/>
                  </a:moveTo>
                  <a:lnTo>
                    <a:pt x="121669" y="0"/>
                  </a:lnTo>
                  <a:lnTo>
                    <a:pt x="121669" y="2709333"/>
                  </a:lnTo>
                  <a:lnTo>
                    <a:pt x="0" y="2709333"/>
                  </a:lnTo>
                  <a:close/>
                </a:path>
              </a:pathLst>
            </a:custGeom>
            <a:solidFill>
              <a:srgbClr val="F18125"/>
            </a:solidFill>
            <a:ln w="38100" cap="sq">
              <a:solidFill>
                <a:srgbClr val="000000"/>
              </a:solidFill>
              <a:prstDash val="solid"/>
              <a:miter/>
            </a:ln>
          </p:spPr>
        </p:sp>
        <p:sp>
          <p:nvSpPr>
            <p:cNvPr name="TextBox 7" id="7"/>
            <p:cNvSpPr txBox="true"/>
            <p:nvPr/>
          </p:nvSpPr>
          <p:spPr>
            <a:xfrm>
              <a:off x="0" y="-19050"/>
              <a:ext cx="121669" cy="2728383"/>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633268" y="0"/>
            <a:ext cx="395432" cy="10287000"/>
            <a:chOff x="0" y="0"/>
            <a:chExt cx="104147" cy="2709333"/>
          </a:xfrm>
        </p:grpSpPr>
        <p:sp>
          <p:nvSpPr>
            <p:cNvPr name="Freeform 9" id="9"/>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FFFFFF"/>
            </a:solidFill>
            <a:ln w="38100" cap="sq">
              <a:solidFill>
                <a:srgbClr val="000000"/>
              </a:solidFill>
              <a:prstDash val="solid"/>
              <a:miter/>
            </a:ln>
          </p:spPr>
        </p:sp>
        <p:sp>
          <p:nvSpPr>
            <p:cNvPr name="TextBox 10" id="10"/>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1200150" y="0"/>
            <a:ext cx="395432" cy="10287000"/>
            <a:chOff x="0" y="0"/>
            <a:chExt cx="104147" cy="2709333"/>
          </a:xfrm>
        </p:grpSpPr>
        <p:sp>
          <p:nvSpPr>
            <p:cNvPr name="Freeform 12" id="12"/>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09A151"/>
            </a:solidFill>
            <a:ln w="38100" cap="sq">
              <a:solidFill>
                <a:srgbClr val="000000"/>
              </a:solidFill>
              <a:prstDash val="solid"/>
              <a:miter/>
            </a:ln>
          </p:spPr>
        </p:sp>
        <p:sp>
          <p:nvSpPr>
            <p:cNvPr name="TextBox 13" id="13"/>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sp>
        <p:nvSpPr>
          <p:cNvPr name="Freeform 14" id="14"/>
          <p:cNvSpPr/>
          <p:nvPr/>
        </p:nvSpPr>
        <p:spPr>
          <a:xfrm flipH="false" flipV="false" rot="0">
            <a:off x="11878115" y="1372227"/>
            <a:ext cx="5992146" cy="8539176"/>
          </a:xfrm>
          <a:custGeom>
            <a:avLst/>
            <a:gdLst/>
            <a:ahLst/>
            <a:cxnLst/>
            <a:rect r="r" b="b" t="t" l="l"/>
            <a:pathLst>
              <a:path h="8539176" w="5992146">
                <a:moveTo>
                  <a:pt x="0" y="0"/>
                </a:moveTo>
                <a:lnTo>
                  <a:pt x="5992146" y="0"/>
                </a:lnTo>
                <a:lnTo>
                  <a:pt x="5992146" y="8539176"/>
                </a:lnTo>
                <a:lnTo>
                  <a:pt x="0" y="8539176"/>
                </a:lnTo>
                <a:lnTo>
                  <a:pt x="0" y="0"/>
                </a:lnTo>
                <a:close/>
              </a:path>
            </a:pathLst>
          </a:custGeom>
          <a:blipFill>
            <a:blip r:embed="rId4"/>
            <a:stretch>
              <a:fillRect l="0" t="0" r="0" b="0"/>
            </a:stretch>
          </a:blipFill>
        </p:spPr>
      </p:sp>
      <p:sp>
        <p:nvSpPr>
          <p:cNvPr name="Freeform 15" id="15"/>
          <p:cNvSpPr/>
          <p:nvPr/>
        </p:nvSpPr>
        <p:spPr>
          <a:xfrm flipH="false" flipV="false" rot="0">
            <a:off x="1978803" y="3217767"/>
            <a:ext cx="8949210" cy="3095817"/>
          </a:xfrm>
          <a:custGeom>
            <a:avLst/>
            <a:gdLst/>
            <a:ahLst/>
            <a:cxnLst/>
            <a:rect r="r" b="b" t="t" l="l"/>
            <a:pathLst>
              <a:path h="3095817" w="8949210">
                <a:moveTo>
                  <a:pt x="0" y="0"/>
                </a:moveTo>
                <a:lnTo>
                  <a:pt x="8949209" y="0"/>
                </a:lnTo>
                <a:lnTo>
                  <a:pt x="8949209" y="3095817"/>
                </a:lnTo>
                <a:lnTo>
                  <a:pt x="0" y="3095817"/>
                </a:lnTo>
                <a:lnTo>
                  <a:pt x="0" y="0"/>
                </a:lnTo>
                <a:close/>
              </a:path>
            </a:pathLst>
          </a:custGeom>
          <a:blipFill>
            <a:blip r:embed="rId5"/>
            <a:stretch>
              <a:fillRect l="-10362" t="-32175" r="-10170" b="-28846"/>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891970" y="302508"/>
            <a:ext cx="15042345" cy="883940"/>
          </a:xfrm>
          <a:prstGeom prst="rect">
            <a:avLst/>
          </a:prstGeom>
        </p:spPr>
        <p:txBody>
          <a:bodyPr anchor="t" rtlCol="false" tIns="0" lIns="0" bIns="0" rIns="0">
            <a:spAutoFit/>
          </a:bodyPr>
          <a:lstStyle/>
          <a:p>
            <a:pPr>
              <a:lnSpc>
                <a:spcPts val="3563"/>
              </a:lnSpc>
            </a:pPr>
            <a:r>
              <a:rPr lang="en-US" sz="2582" spc="253">
                <a:solidFill>
                  <a:srgbClr val="004AAD"/>
                </a:solidFill>
                <a:latin typeface="Oswald Bold"/>
              </a:rPr>
              <a:t>Q8. SHOW THE DENOMINATION CATEGORY OF THE DONATION RECEIVED BY EACH POLITICAL PARTY</a:t>
            </a:r>
          </a:p>
        </p:txBody>
      </p:sp>
      <p:sp>
        <p:nvSpPr>
          <p:cNvPr name="Freeform 4" id="4"/>
          <p:cNvSpPr/>
          <p:nvPr/>
        </p:nvSpPr>
        <p:spPr>
          <a:xfrm flipH="false" flipV="false" rot="0">
            <a:off x="16934315" y="0"/>
            <a:ext cx="1353685" cy="1210834"/>
          </a:xfrm>
          <a:custGeom>
            <a:avLst/>
            <a:gdLst/>
            <a:ahLst/>
            <a:cxnLst/>
            <a:rect r="r" b="b" t="t" l="l"/>
            <a:pathLst>
              <a:path h="1210834" w="1353685">
                <a:moveTo>
                  <a:pt x="0" y="0"/>
                </a:moveTo>
                <a:lnTo>
                  <a:pt x="1353685" y="0"/>
                </a:lnTo>
                <a:lnTo>
                  <a:pt x="1353685" y="1210834"/>
                </a:lnTo>
                <a:lnTo>
                  <a:pt x="0" y="1210834"/>
                </a:lnTo>
                <a:lnTo>
                  <a:pt x="0" y="0"/>
                </a:lnTo>
                <a:close/>
              </a:path>
            </a:pathLst>
          </a:custGeom>
          <a:blipFill>
            <a:blip r:embed="rId3"/>
            <a:stretch>
              <a:fillRect l="-25452" t="0" r="-33406" b="0"/>
            </a:stretch>
          </a:blipFill>
        </p:spPr>
      </p:sp>
      <p:grpSp>
        <p:nvGrpSpPr>
          <p:cNvPr name="Group 5" id="5"/>
          <p:cNvGrpSpPr/>
          <p:nvPr/>
        </p:nvGrpSpPr>
        <p:grpSpPr>
          <a:xfrm rot="0">
            <a:off x="0" y="0"/>
            <a:ext cx="461963" cy="10287000"/>
            <a:chOff x="0" y="0"/>
            <a:chExt cx="121669" cy="2709333"/>
          </a:xfrm>
        </p:grpSpPr>
        <p:sp>
          <p:nvSpPr>
            <p:cNvPr name="Freeform 6" id="6"/>
            <p:cNvSpPr/>
            <p:nvPr/>
          </p:nvSpPr>
          <p:spPr>
            <a:xfrm flipH="false" flipV="false" rot="0">
              <a:off x="0" y="0"/>
              <a:ext cx="121669" cy="2709333"/>
            </a:xfrm>
            <a:custGeom>
              <a:avLst/>
              <a:gdLst/>
              <a:ahLst/>
              <a:cxnLst/>
              <a:rect r="r" b="b" t="t" l="l"/>
              <a:pathLst>
                <a:path h="2709333" w="121669">
                  <a:moveTo>
                    <a:pt x="0" y="0"/>
                  </a:moveTo>
                  <a:lnTo>
                    <a:pt x="121669" y="0"/>
                  </a:lnTo>
                  <a:lnTo>
                    <a:pt x="121669" y="2709333"/>
                  </a:lnTo>
                  <a:lnTo>
                    <a:pt x="0" y="2709333"/>
                  </a:lnTo>
                  <a:close/>
                </a:path>
              </a:pathLst>
            </a:custGeom>
            <a:solidFill>
              <a:srgbClr val="F18125"/>
            </a:solidFill>
            <a:ln w="38100" cap="sq">
              <a:solidFill>
                <a:srgbClr val="000000"/>
              </a:solidFill>
              <a:prstDash val="solid"/>
              <a:miter/>
            </a:ln>
          </p:spPr>
        </p:sp>
        <p:sp>
          <p:nvSpPr>
            <p:cNvPr name="TextBox 7" id="7"/>
            <p:cNvSpPr txBox="true"/>
            <p:nvPr/>
          </p:nvSpPr>
          <p:spPr>
            <a:xfrm>
              <a:off x="0" y="-19050"/>
              <a:ext cx="121669" cy="2728383"/>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633268" y="0"/>
            <a:ext cx="395432" cy="10287000"/>
            <a:chOff x="0" y="0"/>
            <a:chExt cx="104147" cy="2709333"/>
          </a:xfrm>
        </p:grpSpPr>
        <p:sp>
          <p:nvSpPr>
            <p:cNvPr name="Freeform 9" id="9"/>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FFFFFF"/>
            </a:solidFill>
            <a:ln w="38100" cap="sq">
              <a:solidFill>
                <a:srgbClr val="000000"/>
              </a:solidFill>
              <a:prstDash val="solid"/>
              <a:miter/>
            </a:ln>
          </p:spPr>
        </p:sp>
        <p:sp>
          <p:nvSpPr>
            <p:cNvPr name="TextBox 10" id="10"/>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1200150" y="0"/>
            <a:ext cx="395432" cy="10287000"/>
            <a:chOff x="0" y="0"/>
            <a:chExt cx="104147" cy="2709333"/>
          </a:xfrm>
        </p:grpSpPr>
        <p:sp>
          <p:nvSpPr>
            <p:cNvPr name="Freeform 12" id="12"/>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09A151"/>
            </a:solidFill>
            <a:ln w="38100" cap="sq">
              <a:solidFill>
                <a:srgbClr val="000000"/>
              </a:solidFill>
              <a:prstDash val="solid"/>
              <a:miter/>
            </a:ln>
          </p:spPr>
        </p:sp>
        <p:sp>
          <p:nvSpPr>
            <p:cNvPr name="TextBox 13" id="13"/>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sp>
        <p:nvSpPr>
          <p:cNvPr name="Freeform 14" id="14"/>
          <p:cNvSpPr/>
          <p:nvPr/>
        </p:nvSpPr>
        <p:spPr>
          <a:xfrm flipH="false" flipV="false" rot="0">
            <a:off x="10745054" y="2510044"/>
            <a:ext cx="7366839" cy="5854230"/>
          </a:xfrm>
          <a:custGeom>
            <a:avLst/>
            <a:gdLst/>
            <a:ahLst/>
            <a:cxnLst/>
            <a:rect r="r" b="b" t="t" l="l"/>
            <a:pathLst>
              <a:path h="5854230" w="7366839">
                <a:moveTo>
                  <a:pt x="0" y="0"/>
                </a:moveTo>
                <a:lnTo>
                  <a:pt x="7366839" y="0"/>
                </a:lnTo>
                <a:lnTo>
                  <a:pt x="7366839" y="5854230"/>
                </a:lnTo>
                <a:lnTo>
                  <a:pt x="0" y="5854230"/>
                </a:lnTo>
                <a:lnTo>
                  <a:pt x="0" y="0"/>
                </a:lnTo>
                <a:close/>
              </a:path>
            </a:pathLst>
          </a:custGeom>
          <a:blipFill>
            <a:blip r:embed="rId4"/>
            <a:stretch>
              <a:fillRect l="-9051" t="0" r="0" b="0"/>
            </a:stretch>
          </a:blipFill>
        </p:spPr>
      </p:sp>
      <p:sp>
        <p:nvSpPr>
          <p:cNvPr name="Freeform 15" id="15"/>
          <p:cNvSpPr/>
          <p:nvPr/>
        </p:nvSpPr>
        <p:spPr>
          <a:xfrm flipH="false" flipV="false" rot="0">
            <a:off x="2329007" y="1672466"/>
            <a:ext cx="6389647" cy="7585834"/>
          </a:xfrm>
          <a:custGeom>
            <a:avLst/>
            <a:gdLst/>
            <a:ahLst/>
            <a:cxnLst/>
            <a:rect r="r" b="b" t="t" l="l"/>
            <a:pathLst>
              <a:path h="7585834" w="6389647">
                <a:moveTo>
                  <a:pt x="0" y="0"/>
                </a:moveTo>
                <a:lnTo>
                  <a:pt x="6389647" y="0"/>
                </a:lnTo>
                <a:lnTo>
                  <a:pt x="6389647" y="7585834"/>
                </a:lnTo>
                <a:lnTo>
                  <a:pt x="0" y="7585834"/>
                </a:lnTo>
                <a:lnTo>
                  <a:pt x="0" y="0"/>
                </a:lnTo>
                <a:close/>
              </a:path>
            </a:pathLst>
          </a:custGeom>
          <a:blipFill>
            <a:blip r:embed="rId5"/>
            <a:stretch>
              <a:fillRect l="-16258" t="-13346" r="-16113" b="-12584"/>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891970" y="302508"/>
            <a:ext cx="15042345" cy="436265"/>
          </a:xfrm>
          <a:prstGeom prst="rect">
            <a:avLst/>
          </a:prstGeom>
        </p:spPr>
        <p:txBody>
          <a:bodyPr anchor="t" rtlCol="false" tIns="0" lIns="0" bIns="0" rIns="0">
            <a:spAutoFit/>
          </a:bodyPr>
          <a:lstStyle/>
          <a:p>
            <a:pPr>
              <a:lnSpc>
                <a:spcPts val="3563"/>
              </a:lnSpc>
            </a:pPr>
            <a:r>
              <a:rPr lang="en-US" sz="2582" spc="253">
                <a:solidFill>
                  <a:srgbClr val="004AAD"/>
                </a:solidFill>
                <a:latin typeface="Oswald Bold"/>
              </a:rPr>
              <a:t>Q9. ASSIGN A UNIQUE ROW NUMBER TO EACH DONATION ENTRY</a:t>
            </a:r>
          </a:p>
        </p:txBody>
      </p:sp>
      <p:sp>
        <p:nvSpPr>
          <p:cNvPr name="Freeform 4" id="4"/>
          <p:cNvSpPr/>
          <p:nvPr/>
        </p:nvSpPr>
        <p:spPr>
          <a:xfrm flipH="false" flipV="false" rot="0">
            <a:off x="16934315" y="0"/>
            <a:ext cx="1353685" cy="1210834"/>
          </a:xfrm>
          <a:custGeom>
            <a:avLst/>
            <a:gdLst/>
            <a:ahLst/>
            <a:cxnLst/>
            <a:rect r="r" b="b" t="t" l="l"/>
            <a:pathLst>
              <a:path h="1210834" w="1353685">
                <a:moveTo>
                  <a:pt x="0" y="0"/>
                </a:moveTo>
                <a:lnTo>
                  <a:pt x="1353685" y="0"/>
                </a:lnTo>
                <a:lnTo>
                  <a:pt x="1353685" y="1210834"/>
                </a:lnTo>
                <a:lnTo>
                  <a:pt x="0" y="1210834"/>
                </a:lnTo>
                <a:lnTo>
                  <a:pt x="0" y="0"/>
                </a:lnTo>
                <a:close/>
              </a:path>
            </a:pathLst>
          </a:custGeom>
          <a:blipFill>
            <a:blip r:embed="rId3"/>
            <a:stretch>
              <a:fillRect l="-25452" t="0" r="-33406" b="0"/>
            </a:stretch>
          </a:blipFill>
        </p:spPr>
      </p:sp>
      <p:grpSp>
        <p:nvGrpSpPr>
          <p:cNvPr name="Group 5" id="5"/>
          <p:cNvGrpSpPr/>
          <p:nvPr/>
        </p:nvGrpSpPr>
        <p:grpSpPr>
          <a:xfrm rot="0">
            <a:off x="0" y="0"/>
            <a:ext cx="461963" cy="10287000"/>
            <a:chOff x="0" y="0"/>
            <a:chExt cx="121669" cy="2709333"/>
          </a:xfrm>
        </p:grpSpPr>
        <p:sp>
          <p:nvSpPr>
            <p:cNvPr name="Freeform 6" id="6"/>
            <p:cNvSpPr/>
            <p:nvPr/>
          </p:nvSpPr>
          <p:spPr>
            <a:xfrm flipH="false" flipV="false" rot="0">
              <a:off x="0" y="0"/>
              <a:ext cx="121669" cy="2709333"/>
            </a:xfrm>
            <a:custGeom>
              <a:avLst/>
              <a:gdLst/>
              <a:ahLst/>
              <a:cxnLst/>
              <a:rect r="r" b="b" t="t" l="l"/>
              <a:pathLst>
                <a:path h="2709333" w="121669">
                  <a:moveTo>
                    <a:pt x="0" y="0"/>
                  </a:moveTo>
                  <a:lnTo>
                    <a:pt x="121669" y="0"/>
                  </a:lnTo>
                  <a:lnTo>
                    <a:pt x="121669" y="2709333"/>
                  </a:lnTo>
                  <a:lnTo>
                    <a:pt x="0" y="2709333"/>
                  </a:lnTo>
                  <a:close/>
                </a:path>
              </a:pathLst>
            </a:custGeom>
            <a:solidFill>
              <a:srgbClr val="F18125"/>
            </a:solidFill>
            <a:ln w="38100" cap="sq">
              <a:solidFill>
                <a:srgbClr val="000000"/>
              </a:solidFill>
              <a:prstDash val="solid"/>
              <a:miter/>
            </a:ln>
          </p:spPr>
        </p:sp>
        <p:sp>
          <p:nvSpPr>
            <p:cNvPr name="TextBox 7" id="7"/>
            <p:cNvSpPr txBox="true"/>
            <p:nvPr/>
          </p:nvSpPr>
          <p:spPr>
            <a:xfrm>
              <a:off x="0" y="-19050"/>
              <a:ext cx="121669" cy="2728383"/>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633268" y="0"/>
            <a:ext cx="395432" cy="10287000"/>
            <a:chOff x="0" y="0"/>
            <a:chExt cx="104147" cy="2709333"/>
          </a:xfrm>
        </p:grpSpPr>
        <p:sp>
          <p:nvSpPr>
            <p:cNvPr name="Freeform 9" id="9"/>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FFFFFF"/>
            </a:solidFill>
            <a:ln w="38100" cap="sq">
              <a:solidFill>
                <a:srgbClr val="000000"/>
              </a:solidFill>
              <a:prstDash val="solid"/>
              <a:miter/>
            </a:ln>
          </p:spPr>
        </p:sp>
        <p:sp>
          <p:nvSpPr>
            <p:cNvPr name="TextBox 10" id="10"/>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1200150" y="0"/>
            <a:ext cx="395432" cy="10287000"/>
            <a:chOff x="0" y="0"/>
            <a:chExt cx="104147" cy="2709333"/>
          </a:xfrm>
        </p:grpSpPr>
        <p:sp>
          <p:nvSpPr>
            <p:cNvPr name="Freeform 12" id="12"/>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09A151"/>
            </a:solidFill>
            <a:ln w="38100" cap="sq">
              <a:solidFill>
                <a:srgbClr val="000000"/>
              </a:solidFill>
              <a:prstDash val="solid"/>
              <a:miter/>
            </a:ln>
          </p:spPr>
        </p:sp>
        <p:sp>
          <p:nvSpPr>
            <p:cNvPr name="TextBox 13" id="13"/>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sp>
        <p:nvSpPr>
          <p:cNvPr name="Freeform 14" id="14"/>
          <p:cNvSpPr/>
          <p:nvPr/>
        </p:nvSpPr>
        <p:spPr>
          <a:xfrm flipH="false" flipV="false" rot="0">
            <a:off x="3026927" y="3735245"/>
            <a:ext cx="12234145" cy="6403544"/>
          </a:xfrm>
          <a:custGeom>
            <a:avLst/>
            <a:gdLst/>
            <a:ahLst/>
            <a:cxnLst/>
            <a:rect r="r" b="b" t="t" l="l"/>
            <a:pathLst>
              <a:path h="6403544" w="12234145">
                <a:moveTo>
                  <a:pt x="0" y="0"/>
                </a:moveTo>
                <a:lnTo>
                  <a:pt x="12234146" y="0"/>
                </a:lnTo>
                <a:lnTo>
                  <a:pt x="12234146" y="6403544"/>
                </a:lnTo>
                <a:lnTo>
                  <a:pt x="0" y="6403544"/>
                </a:lnTo>
                <a:lnTo>
                  <a:pt x="0" y="0"/>
                </a:lnTo>
                <a:close/>
              </a:path>
            </a:pathLst>
          </a:custGeom>
          <a:blipFill>
            <a:blip r:embed="rId4"/>
            <a:stretch>
              <a:fillRect l="-3932" t="0" r="0" b="0"/>
            </a:stretch>
          </a:blipFill>
        </p:spPr>
      </p:sp>
      <p:sp>
        <p:nvSpPr>
          <p:cNvPr name="Freeform 15" id="15"/>
          <p:cNvSpPr/>
          <p:nvPr/>
        </p:nvSpPr>
        <p:spPr>
          <a:xfrm flipH="false" flipV="false" rot="0">
            <a:off x="1891970" y="1028700"/>
            <a:ext cx="8709722" cy="2578274"/>
          </a:xfrm>
          <a:custGeom>
            <a:avLst/>
            <a:gdLst/>
            <a:ahLst/>
            <a:cxnLst/>
            <a:rect r="r" b="b" t="t" l="l"/>
            <a:pathLst>
              <a:path h="2578274" w="8709722">
                <a:moveTo>
                  <a:pt x="0" y="0"/>
                </a:moveTo>
                <a:lnTo>
                  <a:pt x="8709723" y="0"/>
                </a:lnTo>
                <a:lnTo>
                  <a:pt x="8709723" y="2578274"/>
                </a:lnTo>
                <a:lnTo>
                  <a:pt x="0" y="2578274"/>
                </a:lnTo>
                <a:lnTo>
                  <a:pt x="0" y="0"/>
                </a:lnTo>
                <a:close/>
              </a:path>
            </a:pathLst>
          </a:custGeom>
          <a:blipFill>
            <a:blip r:embed="rId5"/>
            <a:stretch>
              <a:fillRect l="-11239" t="-39299" r="-10844" b="-39299"/>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891970" y="302508"/>
            <a:ext cx="15042345" cy="883940"/>
          </a:xfrm>
          <a:prstGeom prst="rect">
            <a:avLst/>
          </a:prstGeom>
        </p:spPr>
        <p:txBody>
          <a:bodyPr anchor="t" rtlCol="false" tIns="0" lIns="0" bIns="0" rIns="0">
            <a:spAutoFit/>
          </a:bodyPr>
          <a:lstStyle/>
          <a:p>
            <a:pPr>
              <a:lnSpc>
                <a:spcPts val="3563"/>
              </a:lnSpc>
            </a:pPr>
            <a:r>
              <a:rPr lang="en-US" sz="2582" spc="253">
                <a:solidFill>
                  <a:srgbClr val="004AAD"/>
                </a:solidFill>
                <a:latin typeface="Oswald Bold"/>
              </a:rPr>
              <a:t>Q10. USE CTE WITH WINDOW FUNCTION TO FIND THE TOP 3 DONATIONS FOR EACH POLITICAL PARTY</a:t>
            </a:r>
          </a:p>
        </p:txBody>
      </p:sp>
      <p:sp>
        <p:nvSpPr>
          <p:cNvPr name="Freeform 4" id="4"/>
          <p:cNvSpPr/>
          <p:nvPr/>
        </p:nvSpPr>
        <p:spPr>
          <a:xfrm flipH="false" flipV="false" rot="0">
            <a:off x="16934315" y="0"/>
            <a:ext cx="1353685" cy="1210834"/>
          </a:xfrm>
          <a:custGeom>
            <a:avLst/>
            <a:gdLst/>
            <a:ahLst/>
            <a:cxnLst/>
            <a:rect r="r" b="b" t="t" l="l"/>
            <a:pathLst>
              <a:path h="1210834" w="1353685">
                <a:moveTo>
                  <a:pt x="0" y="0"/>
                </a:moveTo>
                <a:lnTo>
                  <a:pt x="1353685" y="0"/>
                </a:lnTo>
                <a:lnTo>
                  <a:pt x="1353685" y="1210834"/>
                </a:lnTo>
                <a:lnTo>
                  <a:pt x="0" y="1210834"/>
                </a:lnTo>
                <a:lnTo>
                  <a:pt x="0" y="0"/>
                </a:lnTo>
                <a:close/>
              </a:path>
            </a:pathLst>
          </a:custGeom>
          <a:blipFill>
            <a:blip r:embed="rId3"/>
            <a:stretch>
              <a:fillRect l="-25452" t="0" r="-33406" b="0"/>
            </a:stretch>
          </a:blipFill>
        </p:spPr>
      </p:sp>
      <p:grpSp>
        <p:nvGrpSpPr>
          <p:cNvPr name="Group 5" id="5"/>
          <p:cNvGrpSpPr/>
          <p:nvPr/>
        </p:nvGrpSpPr>
        <p:grpSpPr>
          <a:xfrm rot="0">
            <a:off x="0" y="0"/>
            <a:ext cx="461963" cy="10287000"/>
            <a:chOff x="0" y="0"/>
            <a:chExt cx="121669" cy="2709333"/>
          </a:xfrm>
        </p:grpSpPr>
        <p:sp>
          <p:nvSpPr>
            <p:cNvPr name="Freeform 6" id="6"/>
            <p:cNvSpPr/>
            <p:nvPr/>
          </p:nvSpPr>
          <p:spPr>
            <a:xfrm flipH="false" flipV="false" rot="0">
              <a:off x="0" y="0"/>
              <a:ext cx="121669" cy="2709333"/>
            </a:xfrm>
            <a:custGeom>
              <a:avLst/>
              <a:gdLst/>
              <a:ahLst/>
              <a:cxnLst/>
              <a:rect r="r" b="b" t="t" l="l"/>
              <a:pathLst>
                <a:path h="2709333" w="121669">
                  <a:moveTo>
                    <a:pt x="0" y="0"/>
                  </a:moveTo>
                  <a:lnTo>
                    <a:pt x="121669" y="0"/>
                  </a:lnTo>
                  <a:lnTo>
                    <a:pt x="121669" y="2709333"/>
                  </a:lnTo>
                  <a:lnTo>
                    <a:pt x="0" y="2709333"/>
                  </a:lnTo>
                  <a:close/>
                </a:path>
              </a:pathLst>
            </a:custGeom>
            <a:solidFill>
              <a:srgbClr val="F18125"/>
            </a:solidFill>
            <a:ln w="38100" cap="sq">
              <a:solidFill>
                <a:srgbClr val="000000"/>
              </a:solidFill>
              <a:prstDash val="solid"/>
              <a:miter/>
            </a:ln>
          </p:spPr>
        </p:sp>
        <p:sp>
          <p:nvSpPr>
            <p:cNvPr name="TextBox 7" id="7"/>
            <p:cNvSpPr txBox="true"/>
            <p:nvPr/>
          </p:nvSpPr>
          <p:spPr>
            <a:xfrm>
              <a:off x="0" y="-19050"/>
              <a:ext cx="121669" cy="2728383"/>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633268" y="0"/>
            <a:ext cx="395432" cy="10287000"/>
            <a:chOff x="0" y="0"/>
            <a:chExt cx="104147" cy="2709333"/>
          </a:xfrm>
        </p:grpSpPr>
        <p:sp>
          <p:nvSpPr>
            <p:cNvPr name="Freeform 9" id="9"/>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FFFFFF"/>
            </a:solidFill>
            <a:ln w="38100" cap="sq">
              <a:solidFill>
                <a:srgbClr val="000000"/>
              </a:solidFill>
              <a:prstDash val="solid"/>
              <a:miter/>
            </a:ln>
          </p:spPr>
        </p:sp>
        <p:sp>
          <p:nvSpPr>
            <p:cNvPr name="TextBox 10" id="10"/>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1200150" y="0"/>
            <a:ext cx="395432" cy="10287000"/>
            <a:chOff x="0" y="0"/>
            <a:chExt cx="104147" cy="2709333"/>
          </a:xfrm>
        </p:grpSpPr>
        <p:sp>
          <p:nvSpPr>
            <p:cNvPr name="Freeform 12" id="12"/>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09A151"/>
            </a:solidFill>
            <a:ln w="38100" cap="sq">
              <a:solidFill>
                <a:srgbClr val="000000"/>
              </a:solidFill>
              <a:prstDash val="solid"/>
              <a:miter/>
            </a:ln>
          </p:spPr>
        </p:sp>
        <p:sp>
          <p:nvSpPr>
            <p:cNvPr name="TextBox 13" id="13"/>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sp>
        <p:nvSpPr>
          <p:cNvPr name="Freeform 14" id="14"/>
          <p:cNvSpPr/>
          <p:nvPr/>
        </p:nvSpPr>
        <p:spPr>
          <a:xfrm flipH="false" flipV="false" rot="0">
            <a:off x="11037965" y="4576280"/>
            <a:ext cx="6859855" cy="5427901"/>
          </a:xfrm>
          <a:custGeom>
            <a:avLst/>
            <a:gdLst/>
            <a:ahLst/>
            <a:cxnLst/>
            <a:rect r="r" b="b" t="t" l="l"/>
            <a:pathLst>
              <a:path h="5427901" w="6859855">
                <a:moveTo>
                  <a:pt x="0" y="0"/>
                </a:moveTo>
                <a:lnTo>
                  <a:pt x="6859855" y="0"/>
                </a:lnTo>
                <a:lnTo>
                  <a:pt x="6859855" y="5427901"/>
                </a:lnTo>
                <a:lnTo>
                  <a:pt x="0" y="5427901"/>
                </a:lnTo>
                <a:lnTo>
                  <a:pt x="0" y="0"/>
                </a:lnTo>
                <a:close/>
              </a:path>
            </a:pathLst>
          </a:custGeom>
          <a:blipFill>
            <a:blip r:embed="rId4"/>
            <a:stretch>
              <a:fillRect l="-9012" t="0" r="0" b="0"/>
            </a:stretch>
          </a:blipFill>
        </p:spPr>
      </p:sp>
      <p:sp>
        <p:nvSpPr>
          <p:cNvPr name="Freeform 15" id="15"/>
          <p:cNvSpPr/>
          <p:nvPr/>
        </p:nvSpPr>
        <p:spPr>
          <a:xfrm flipH="false" flipV="false" rot="0">
            <a:off x="1891970" y="1387738"/>
            <a:ext cx="8931377" cy="5688464"/>
          </a:xfrm>
          <a:custGeom>
            <a:avLst/>
            <a:gdLst/>
            <a:ahLst/>
            <a:cxnLst/>
            <a:rect r="r" b="b" t="t" l="l"/>
            <a:pathLst>
              <a:path h="5688464" w="8931377">
                <a:moveTo>
                  <a:pt x="0" y="0"/>
                </a:moveTo>
                <a:lnTo>
                  <a:pt x="8931377" y="0"/>
                </a:lnTo>
                <a:lnTo>
                  <a:pt x="8931377" y="5688463"/>
                </a:lnTo>
                <a:lnTo>
                  <a:pt x="0" y="5688463"/>
                </a:lnTo>
                <a:lnTo>
                  <a:pt x="0" y="0"/>
                </a:lnTo>
                <a:close/>
              </a:path>
            </a:pathLst>
          </a:custGeom>
          <a:blipFill>
            <a:blip r:embed="rId5"/>
            <a:stretch>
              <a:fillRect l="-8431" t="-13616" r="-8913" b="-13238"/>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891970" y="302508"/>
            <a:ext cx="15042345" cy="436265"/>
          </a:xfrm>
          <a:prstGeom prst="rect">
            <a:avLst/>
          </a:prstGeom>
        </p:spPr>
        <p:txBody>
          <a:bodyPr anchor="t" rtlCol="false" tIns="0" lIns="0" bIns="0" rIns="0">
            <a:spAutoFit/>
          </a:bodyPr>
          <a:lstStyle/>
          <a:p>
            <a:pPr>
              <a:lnSpc>
                <a:spcPts val="3563"/>
              </a:lnSpc>
            </a:pPr>
            <a:r>
              <a:rPr lang="en-US" sz="2582" spc="253">
                <a:solidFill>
                  <a:srgbClr val="004AAD"/>
                </a:solidFill>
                <a:latin typeface="Oswald Bold"/>
              </a:rPr>
              <a:t>Q11. COUNT THE NUMBER OF COMPANIES FROM EACH STATE WITHIN INDIA.</a:t>
            </a:r>
          </a:p>
        </p:txBody>
      </p:sp>
      <p:sp>
        <p:nvSpPr>
          <p:cNvPr name="Freeform 4" id="4"/>
          <p:cNvSpPr/>
          <p:nvPr/>
        </p:nvSpPr>
        <p:spPr>
          <a:xfrm flipH="false" flipV="false" rot="0">
            <a:off x="16934315" y="0"/>
            <a:ext cx="1353685" cy="1210834"/>
          </a:xfrm>
          <a:custGeom>
            <a:avLst/>
            <a:gdLst/>
            <a:ahLst/>
            <a:cxnLst/>
            <a:rect r="r" b="b" t="t" l="l"/>
            <a:pathLst>
              <a:path h="1210834" w="1353685">
                <a:moveTo>
                  <a:pt x="0" y="0"/>
                </a:moveTo>
                <a:lnTo>
                  <a:pt x="1353685" y="0"/>
                </a:lnTo>
                <a:lnTo>
                  <a:pt x="1353685" y="1210834"/>
                </a:lnTo>
                <a:lnTo>
                  <a:pt x="0" y="1210834"/>
                </a:lnTo>
                <a:lnTo>
                  <a:pt x="0" y="0"/>
                </a:lnTo>
                <a:close/>
              </a:path>
            </a:pathLst>
          </a:custGeom>
          <a:blipFill>
            <a:blip r:embed="rId3"/>
            <a:stretch>
              <a:fillRect l="-25452" t="0" r="-33406" b="0"/>
            </a:stretch>
          </a:blipFill>
        </p:spPr>
      </p:sp>
      <p:grpSp>
        <p:nvGrpSpPr>
          <p:cNvPr name="Group 5" id="5"/>
          <p:cNvGrpSpPr/>
          <p:nvPr/>
        </p:nvGrpSpPr>
        <p:grpSpPr>
          <a:xfrm rot="0">
            <a:off x="0" y="0"/>
            <a:ext cx="461963" cy="10287000"/>
            <a:chOff x="0" y="0"/>
            <a:chExt cx="121669" cy="2709333"/>
          </a:xfrm>
        </p:grpSpPr>
        <p:sp>
          <p:nvSpPr>
            <p:cNvPr name="Freeform 6" id="6"/>
            <p:cNvSpPr/>
            <p:nvPr/>
          </p:nvSpPr>
          <p:spPr>
            <a:xfrm flipH="false" flipV="false" rot="0">
              <a:off x="0" y="0"/>
              <a:ext cx="121669" cy="2709333"/>
            </a:xfrm>
            <a:custGeom>
              <a:avLst/>
              <a:gdLst/>
              <a:ahLst/>
              <a:cxnLst/>
              <a:rect r="r" b="b" t="t" l="l"/>
              <a:pathLst>
                <a:path h="2709333" w="121669">
                  <a:moveTo>
                    <a:pt x="0" y="0"/>
                  </a:moveTo>
                  <a:lnTo>
                    <a:pt x="121669" y="0"/>
                  </a:lnTo>
                  <a:lnTo>
                    <a:pt x="121669" y="2709333"/>
                  </a:lnTo>
                  <a:lnTo>
                    <a:pt x="0" y="2709333"/>
                  </a:lnTo>
                  <a:close/>
                </a:path>
              </a:pathLst>
            </a:custGeom>
            <a:solidFill>
              <a:srgbClr val="F18125"/>
            </a:solidFill>
            <a:ln w="38100" cap="sq">
              <a:solidFill>
                <a:srgbClr val="000000"/>
              </a:solidFill>
              <a:prstDash val="solid"/>
              <a:miter/>
            </a:ln>
          </p:spPr>
        </p:sp>
        <p:sp>
          <p:nvSpPr>
            <p:cNvPr name="TextBox 7" id="7"/>
            <p:cNvSpPr txBox="true"/>
            <p:nvPr/>
          </p:nvSpPr>
          <p:spPr>
            <a:xfrm>
              <a:off x="0" y="-19050"/>
              <a:ext cx="121669" cy="2728383"/>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633268" y="0"/>
            <a:ext cx="395432" cy="10287000"/>
            <a:chOff x="0" y="0"/>
            <a:chExt cx="104147" cy="2709333"/>
          </a:xfrm>
        </p:grpSpPr>
        <p:sp>
          <p:nvSpPr>
            <p:cNvPr name="Freeform 9" id="9"/>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FFFFFF"/>
            </a:solidFill>
            <a:ln w="38100" cap="sq">
              <a:solidFill>
                <a:srgbClr val="000000"/>
              </a:solidFill>
              <a:prstDash val="solid"/>
              <a:miter/>
            </a:ln>
          </p:spPr>
        </p:sp>
        <p:sp>
          <p:nvSpPr>
            <p:cNvPr name="TextBox 10" id="10"/>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1200150" y="0"/>
            <a:ext cx="395432" cy="10287000"/>
            <a:chOff x="0" y="0"/>
            <a:chExt cx="104147" cy="2709333"/>
          </a:xfrm>
        </p:grpSpPr>
        <p:sp>
          <p:nvSpPr>
            <p:cNvPr name="Freeform 12" id="12"/>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09A151"/>
            </a:solidFill>
            <a:ln w="38100" cap="sq">
              <a:solidFill>
                <a:srgbClr val="000000"/>
              </a:solidFill>
              <a:prstDash val="solid"/>
              <a:miter/>
            </a:ln>
          </p:spPr>
        </p:sp>
        <p:sp>
          <p:nvSpPr>
            <p:cNvPr name="TextBox 13" id="13"/>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sp>
        <p:nvSpPr>
          <p:cNvPr name="Freeform 14" id="14"/>
          <p:cNvSpPr/>
          <p:nvPr/>
        </p:nvSpPr>
        <p:spPr>
          <a:xfrm flipH="false" flipV="false" rot="0">
            <a:off x="13062440" y="1210834"/>
            <a:ext cx="4935336" cy="8916911"/>
          </a:xfrm>
          <a:custGeom>
            <a:avLst/>
            <a:gdLst/>
            <a:ahLst/>
            <a:cxnLst/>
            <a:rect r="r" b="b" t="t" l="l"/>
            <a:pathLst>
              <a:path h="8916911" w="4935336">
                <a:moveTo>
                  <a:pt x="0" y="0"/>
                </a:moveTo>
                <a:lnTo>
                  <a:pt x="4935335" y="0"/>
                </a:lnTo>
                <a:lnTo>
                  <a:pt x="4935335" y="8916910"/>
                </a:lnTo>
                <a:lnTo>
                  <a:pt x="0" y="8916910"/>
                </a:lnTo>
                <a:lnTo>
                  <a:pt x="0" y="0"/>
                </a:lnTo>
                <a:close/>
              </a:path>
            </a:pathLst>
          </a:custGeom>
          <a:blipFill>
            <a:blip r:embed="rId4"/>
            <a:stretch>
              <a:fillRect l="0" t="0" r="0" b="0"/>
            </a:stretch>
          </a:blipFill>
        </p:spPr>
      </p:sp>
      <p:sp>
        <p:nvSpPr>
          <p:cNvPr name="Freeform 15" id="15"/>
          <p:cNvSpPr/>
          <p:nvPr/>
        </p:nvSpPr>
        <p:spPr>
          <a:xfrm flipH="false" flipV="false" rot="0">
            <a:off x="2305337" y="3239787"/>
            <a:ext cx="10047348" cy="3807425"/>
          </a:xfrm>
          <a:custGeom>
            <a:avLst/>
            <a:gdLst/>
            <a:ahLst/>
            <a:cxnLst/>
            <a:rect r="r" b="b" t="t" l="l"/>
            <a:pathLst>
              <a:path h="3807425" w="10047348">
                <a:moveTo>
                  <a:pt x="0" y="0"/>
                </a:moveTo>
                <a:lnTo>
                  <a:pt x="10047348" y="0"/>
                </a:lnTo>
                <a:lnTo>
                  <a:pt x="10047348" y="3807426"/>
                </a:lnTo>
                <a:lnTo>
                  <a:pt x="0" y="3807426"/>
                </a:lnTo>
                <a:lnTo>
                  <a:pt x="0" y="0"/>
                </a:lnTo>
                <a:close/>
              </a:path>
            </a:pathLst>
          </a:custGeom>
          <a:blipFill>
            <a:blip r:embed="rId5"/>
            <a:stretch>
              <a:fillRect l="-11995" t="-32190" r="-11995" b="-31117"/>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891970" y="302508"/>
            <a:ext cx="15042345" cy="436265"/>
          </a:xfrm>
          <a:prstGeom prst="rect">
            <a:avLst/>
          </a:prstGeom>
        </p:spPr>
        <p:txBody>
          <a:bodyPr anchor="t" rtlCol="false" tIns="0" lIns="0" bIns="0" rIns="0">
            <a:spAutoFit/>
          </a:bodyPr>
          <a:lstStyle/>
          <a:p>
            <a:pPr>
              <a:lnSpc>
                <a:spcPts val="3563"/>
              </a:lnSpc>
            </a:pPr>
            <a:r>
              <a:rPr lang="en-US" sz="2582" spc="253">
                <a:solidFill>
                  <a:srgbClr val="004AAD"/>
                </a:solidFill>
                <a:latin typeface="Oswald Bold"/>
              </a:rPr>
              <a:t>Q12. SHOW TOP 10 STATES WITH THE TOTAL AMOUNT OF INVESTMENT MADE</a:t>
            </a:r>
          </a:p>
        </p:txBody>
      </p:sp>
      <p:sp>
        <p:nvSpPr>
          <p:cNvPr name="Freeform 4" id="4"/>
          <p:cNvSpPr/>
          <p:nvPr/>
        </p:nvSpPr>
        <p:spPr>
          <a:xfrm flipH="false" flipV="false" rot="0">
            <a:off x="16934315" y="0"/>
            <a:ext cx="1353685" cy="1210834"/>
          </a:xfrm>
          <a:custGeom>
            <a:avLst/>
            <a:gdLst/>
            <a:ahLst/>
            <a:cxnLst/>
            <a:rect r="r" b="b" t="t" l="l"/>
            <a:pathLst>
              <a:path h="1210834" w="1353685">
                <a:moveTo>
                  <a:pt x="0" y="0"/>
                </a:moveTo>
                <a:lnTo>
                  <a:pt x="1353685" y="0"/>
                </a:lnTo>
                <a:lnTo>
                  <a:pt x="1353685" y="1210834"/>
                </a:lnTo>
                <a:lnTo>
                  <a:pt x="0" y="1210834"/>
                </a:lnTo>
                <a:lnTo>
                  <a:pt x="0" y="0"/>
                </a:lnTo>
                <a:close/>
              </a:path>
            </a:pathLst>
          </a:custGeom>
          <a:blipFill>
            <a:blip r:embed="rId3"/>
            <a:stretch>
              <a:fillRect l="-25452" t="0" r="-33406" b="0"/>
            </a:stretch>
          </a:blipFill>
        </p:spPr>
      </p:sp>
      <p:grpSp>
        <p:nvGrpSpPr>
          <p:cNvPr name="Group 5" id="5"/>
          <p:cNvGrpSpPr/>
          <p:nvPr/>
        </p:nvGrpSpPr>
        <p:grpSpPr>
          <a:xfrm rot="0">
            <a:off x="0" y="0"/>
            <a:ext cx="461963" cy="10287000"/>
            <a:chOff x="0" y="0"/>
            <a:chExt cx="121669" cy="2709333"/>
          </a:xfrm>
        </p:grpSpPr>
        <p:sp>
          <p:nvSpPr>
            <p:cNvPr name="Freeform 6" id="6"/>
            <p:cNvSpPr/>
            <p:nvPr/>
          </p:nvSpPr>
          <p:spPr>
            <a:xfrm flipH="false" flipV="false" rot="0">
              <a:off x="0" y="0"/>
              <a:ext cx="121669" cy="2709333"/>
            </a:xfrm>
            <a:custGeom>
              <a:avLst/>
              <a:gdLst/>
              <a:ahLst/>
              <a:cxnLst/>
              <a:rect r="r" b="b" t="t" l="l"/>
              <a:pathLst>
                <a:path h="2709333" w="121669">
                  <a:moveTo>
                    <a:pt x="0" y="0"/>
                  </a:moveTo>
                  <a:lnTo>
                    <a:pt x="121669" y="0"/>
                  </a:lnTo>
                  <a:lnTo>
                    <a:pt x="121669" y="2709333"/>
                  </a:lnTo>
                  <a:lnTo>
                    <a:pt x="0" y="2709333"/>
                  </a:lnTo>
                  <a:close/>
                </a:path>
              </a:pathLst>
            </a:custGeom>
            <a:solidFill>
              <a:srgbClr val="F18125"/>
            </a:solidFill>
            <a:ln w="38100" cap="sq">
              <a:solidFill>
                <a:srgbClr val="000000"/>
              </a:solidFill>
              <a:prstDash val="solid"/>
              <a:miter/>
            </a:ln>
          </p:spPr>
        </p:sp>
        <p:sp>
          <p:nvSpPr>
            <p:cNvPr name="TextBox 7" id="7"/>
            <p:cNvSpPr txBox="true"/>
            <p:nvPr/>
          </p:nvSpPr>
          <p:spPr>
            <a:xfrm>
              <a:off x="0" y="-19050"/>
              <a:ext cx="121669" cy="2728383"/>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633268" y="0"/>
            <a:ext cx="395432" cy="10287000"/>
            <a:chOff x="0" y="0"/>
            <a:chExt cx="104147" cy="2709333"/>
          </a:xfrm>
        </p:grpSpPr>
        <p:sp>
          <p:nvSpPr>
            <p:cNvPr name="Freeform 9" id="9"/>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FFFFFF"/>
            </a:solidFill>
            <a:ln w="38100" cap="sq">
              <a:solidFill>
                <a:srgbClr val="000000"/>
              </a:solidFill>
              <a:prstDash val="solid"/>
              <a:miter/>
            </a:ln>
          </p:spPr>
        </p:sp>
        <p:sp>
          <p:nvSpPr>
            <p:cNvPr name="TextBox 10" id="10"/>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1200150" y="0"/>
            <a:ext cx="395432" cy="10287000"/>
            <a:chOff x="0" y="0"/>
            <a:chExt cx="104147" cy="2709333"/>
          </a:xfrm>
        </p:grpSpPr>
        <p:sp>
          <p:nvSpPr>
            <p:cNvPr name="Freeform 12" id="12"/>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09A151"/>
            </a:solidFill>
            <a:ln w="38100" cap="sq">
              <a:solidFill>
                <a:srgbClr val="000000"/>
              </a:solidFill>
              <a:prstDash val="solid"/>
              <a:miter/>
            </a:ln>
          </p:spPr>
        </p:sp>
        <p:sp>
          <p:nvSpPr>
            <p:cNvPr name="TextBox 13" id="13"/>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sp>
        <p:nvSpPr>
          <p:cNvPr name="Freeform 14" id="14"/>
          <p:cNvSpPr/>
          <p:nvPr/>
        </p:nvSpPr>
        <p:spPr>
          <a:xfrm flipH="false" flipV="false" rot="0">
            <a:off x="11369516" y="2522825"/>
            <a:ext cx="6241641" cy="4839410"/>
          </a:xfrm>
          <a:custGeom>
            <a:avLst/>
            <a:gdLst/>
            <a:ahLst/>
            <a:cxnLst/>
            <a:rect r="r" b="b" t="t" l="l"/>
            <a:pathLst>
              <a:path h="4839410" w="6241641">
                <a:moveTo>
                  <a:pt x="0" y="0"/>
                </a:moveTo>
                <a:lnTo>
                  <a:pt x="6241642" y="0"/>
                </a:lnTo>
                <a:lnTo>
                  <a:pt x="6241642" y="4839409"/>
                </a:lnTo>
                <a:lnTo>
                  <a:pt x="0" y="4839409"/>
                </a:lnTo>
                <a:lnTo>
                  <a:pt x="0" y="0"/>
                </a:lnTo>
                <a:close/>
              </a:path>
            </a:pathLst>
          </a:custGeom>
          <a:blipFill>
            <a:blip r:embed="rId4"/>
            <a:stretch>
              <a:fillRect l="0" t="0" r="0" b="0"/>
            </a:stretch>
          </a:blipFill>
        </p:spPr>
      </p:sp>
      <p:sp>
        <p:nvSpPr>
          <p:cNvPr name="Freeform 15" id="15"/>
          <p:cNvSpPr/>
          <p:nvPr/>
        </p:nvSpPr>
        <p:spPr>
          <a:xfrm flipH="false" flipV="false" rot="0">
            <a:off x="2070920" y="1671647"/>
            <a:ext cx="7878432" cy="7827893"/>
          </a:xfrm>
          <a:custGeom>
            <a:avLst/>
            <a:gdLst/>
            <a:ahLst/>
            <a:cxnLst/>
            <a:rect r="r" b="b" t="t" l="l"/>
            <a:pathLst>
              <a:path h="7827893" w="7878432">
                <a:moveTo>
                  <a:pt x="0" y="0"/>
                </a:moveTo>
                <a:lnTo>
                  <a:pt x="7878432" y="0"/>
                </a:lnTo>
                <a:lnTo>
                  <a:pt x="7878432" y="7827893"/>
                </a:lnTo>
                <a:lnTo>
                  <a:pt x="0" y="7827893"/>
                </a:lnTo>
                <a:lnTo>
                  <a:pt x="0" y="0"/>
                </a:lnTo>
                <a:close/>
              </a:path>
            </a:pathLst>
          </a:custGeom>
          <a:blipFill>
            <a:blip r:embed="rId5"/>
            <a:stretch>
              <a:fillRect l="-13320" t="-13539" r="-13736" b="-13166"/>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5103480" y="4291730"/>
            <a:ext cx="7416941" cy="965475"/>
          </a:xfrm>
          <a:prstGeom prst="rect">
            <a:avLst/>
          </a:prstGeom>
        </p:spPr>
        <p:txBody>
          <a:bodyPr anchor="t" rtlCol="false" tIns="0" lIns="0" bIns="0" rIns="0">
            <a:spAutoFit/>
          </a:bodyPr>
          <a:lstStyle/>
          <a:p>
            <a:pPr algn="ctr">
              <a:lnSpc>
                <a:spcPts val="7841"/>
              </a:lnSpc>
            </a:pPr>
            <a:r>
              <a:rPr lang="en-US" sz="5682" spc="556">
                <a:solidFill>
                  <a:srgbClr val="004AAD"/>
                </a:solidFill>
                <a:latin typeface="Oswald Bold"/>
              </a:rPr>
              <a:t>POWER BI</a:t>
            </a:r>
          </a:p>
        </p:txBody>
      </p:sp>
      <p:sp>
        <p:nvSpPr>
          <p:cNvPr name="Freeform 4" id="4"/>
          <p:cNvSpPr/>
          <p:nvPr/>
        </p:nvSpPr>
        <p:spPr>
          <a:xfrm flipH="false" flipV="false" rot="0">
            <a:off x="16934315" y="0"/>
            <a:ext cx="1353685" cy="1210834"/>
          </a:xfrm>
          <a:custGeom>
            <a:avLst/>
            <a:gdLst/>
            <a:ahLst/>
            <a:cxnLst/>
            <a:rect r="r" b="b" t="t" l="l"/>
            <a:pathLst>
              <a:path h="1210834" w="1353685">
                <a:moveTo>
                  <a:pt x="0" y="0"/>
                </a:moveTo>
                <a:lnTo>
                  <a:pt x="1353685" y="0"/>
                </a:lnTo>
                <a:lnTo>
                  <a:pt x="1353685" y="1210834"/>
                </a:lnTo>
                <a:lnTo>
                  <a:pt x="0" y="1210834"/>
                </a:lnTo>
                <a:lnTo>
                  <a:pt x="0" y="0"/>
                </a:lnTo>
                <a:close/>
              </a:path>
            </a:pathLst>
          </a:custGeom>
          <a:blipFill>
            <a:blip r:embed="rId3"/>
            <a:stretch>
              <a:fillRect l="-25452" t="0" r="-33406" b="0"/>
            </a:stretch>
          </a:blipFill>
        </p:spPr>
      </p:sp>
      <p:grpSp>
        <p:nvGrpSpPr>
          <p:cNvPr name="Group 5" id="5"/>
          <p:cNvGrpSpPr/>
          <p:nvPr/>
        </p:nvGrpSpPr>
        <p:grpSpPr>
          <a:xfrm rot="0">
            <a:off x="0" y="0"/>
            <a:ext cx="461963" cy="10287000"/>
            <a:chOff x="0" y="0"/>
            <a:chExt cx="121669" cy="2709333"/>
          </a:xfrm>
        </p:grpSpPr>
        <p:sp>
          <p:nvSpPr>
            <p:cNvPr name="Freeform 6" id="6"/>
            <p:cNvSpPr/>
            <p:nvPr/>
          </p:nvSpPr>
          <p:spPr>
            <a:xfrm flipH="false" flipV="false" rot="0">
              <a:off x="0" y="0"/>
              <a:ext cx="121669" cy="2709333"/>
            </a:xfrm>
            <a:custGeom>
              <a:avLst/>
              <a:gdLst/>
              <a:ahLst/>
              <a:cxnLst/>
              <a:rect r="r" b="b" t="t" l="l"/>
              <a:pathLst>
                <a:path h="2709333" w="121669">
                  <a:moveTo>
                    <a:pt x="0" y="0"/>
                  </a:moveTo>
                  <a:lnTo>
                    <a:pt x="121669" y="0"/>
                  </a:lnTo>
                  <a:lnTo>
                    <a:pt x="121669" y="2709333"/>
                  </a:lnTo>
                  <a:lnTo>
                    <a:pt x="0" y="2709333"/>
                  </a:lnTo>
                  <a:close/>
                </a:path>
              </a:pathLst>
            </a:custGeom>
            <a:solidFill>
              <a:srgbClr val="F18125"/>
            </a:solidFill>
            <a:ln w="38100" cap="sq">
              <a:solidFill>
                <a:srgbClr val="000000"/>
              </a:solidFill>
              <a:prstDash val="solid"/>
              <a:miter/>
            </a:ln>
          </p:spPr>
        </p:sp>
        <p:sp>
          <p:nvSpPr>
            <p:cNvPr name="TextBox 7" id="7"/>
            <p:cNvSpPr txBox="true"/>
            <p:nvPr/>
          </p:nvSpPr>
          <p:spPr>
            <a:xfrm>
              <a:off x="0" y="-19050"/>
              <a:ext cx="121669" cy="2728383"/>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633268" y="0"/>
            <a:ext cx="395432" cy="10287000"/>
            <a:chOff x="0" y="0"/>
            <a:chExt cx="104147" cy="2709333"/>
          </a:xfrm>
        </p:grpSpPr>
        <p:sp>
          <p:nvSpPr>
            <p:cNvPr name="Freeform 9" id="9"/>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FFFFFF"/>
            </a:solidFill>
            <a:ln w="38100" cap="sq">
              <a:solidFill>
                <a:srgbClr val="000000"/>
              </a:solidFill>
              <a:prstDash val="solid"/>
              <a:miter/>
            </a:ln>
          </p:spPr>
        </p:sp>
        <p:sp>
          <p:nvSpPr>
            <p:cNvPr name="TextBox 10" id="10"/>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1200150" y="0"/>
            <a:ext cx="395432" cy="10287000"/>
            <a:chOff x="0" y="0"/>
            <a:chExt cx="104147" cy="2709333"/>
          </a:xfrm>
        </p:grpSpPr>
        <p:sp>
          <p:nvSpPr>
            <p:cNvPr name="Freeform 12" id="12"/>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09A151"/>
            </a:solidFill>
            <a:ln w="38100" cap="sq">
              <a:solidFill>
                <a:srgbClr val="000000"/>
              </a:solidFill>
              <a:prstDash val="solid"/>
              <a:miter/>
            </a:ln>
          </p:spPr>
        </p:sp>
        <p:sp>
          <p:nvSpPr>
            <p:cNvPr name="TextBox 13" id="13"/>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6934315" y="0"/>
            <a:ext cx="1353685" cy="1210834"/>
          </a:xfrm>
          <a:custGeom>
            <a:avLst/>
            <a:gdLst/>
            <a:ahLst/>
            <a:cxnLst/>
            <a:rect r="r" b="b" t="t" l="l"/>
            <a:pathLst>
              <a:path h="1210834" w="1353685">
                <a:moveTo>
                  <a:pt x="0" y="0"/>
                </a:moveTo>
                <a:lnTo>
                  <a:pt x="1353685" y="0"/>
                </a:lnTo>
                <a:lnTo>
                  <a:pt x="1353685" y="1210834"/>
                </a:lnTo>
                <a:lnTo>
                  <a:pt x="0" y="1210834"/>
                </a:lnTo>
                <a:lnTo>
                  <a:pt x="0" y="0"/>
                </a:lnTo>
                <a:close/>
              </a:path>
            </a:pathLst>
          </a:custGeom>
          <a:blipFill>
            <a:blip r:embed="rId3"/>
            <a:stretch>
              <a:fillRect l="-25452" t="0" r="-33406" b="0"/>
            </a:stretch>
          </a:blipFill>
        </p:spPr>
      </p:sp>
      <p:grpSp>
        <p:nvGrpSpPr>
          <p:cNvPr name="Group 4" id="4"/>
          <p:cNvGrpSpPr/>
          <p:nvPr/>
        </p:nvGrpSpPr>
        <p:grpSpPr>
          <a:xfrm rot="0">
            <a:off x="0" y="0"/>
            <a:ext cx="461963" cy="10287000"/>
            <a:chOff x="0" y="0"/>
            <a:chExt cx="121669" cy="2709333"/>
          </a:xfrm>
        </p:grpSpPr>
        <p:sp>
          <p:nvSpPr>
            <p:cNvPr name="Freeform 5" id="5"/>
            <p:cNvSpPr/>
            <p:nvPr/>
          </p:nvSpPr>
          <p:spPr>
            <a:xfrm flipH="false" flipV="false" rot="0">
              <a:off x="0" y="0"/>
              <a:ext cx="121669" cy="2709333"/>
            </a:xfrm>
            <a:custGeom>
              <a:avLst/>
              <a:gdLst/>
              <a:ahLst/>
              <a:cxnLst/>
              <a:rect r="r" b="b" t="t" l="l"/>
              <a:pathLst>
                <a:path h="2709333" w="121669">
                  <a:moveTo>
                    <a:pt x="0" y="0"/>
                  </a:moveTo>
                  <a:lnTo>
                    <a:pt x="121669" y="0"/>
                  </a:lnTo>
                  <a:lnTo>
                    <a:pt x="121669" y="2709333"/>
                  </a:lnTo>
                  <a:lnTo>
                    <a:pt x="0" y="2709333"/>
                  </a:lnTo>
                  <a:close/>
                </a:path>
              </a:pathLst>
            </a:custGeom>
            <a:solidFill>
              <a:srgbClr val="F18125"/>
            </a:solidFill>
            <a:ln w="38100" cap="sq">
              <a:solidFill>
                <a:srgbClr val="000000"/>
              </a:solidFill>
              <a:prstDash val="solid"/>
              <a:miter/>
            </a:ln>
          </p:spPr>
        </p:sp>
        <p:sp>
          <p:nvSpPr>
            <p:cNvPr name="TextBox 6" id="6"/>
            <p:cNvSpPr txBox="true"/>
            <p:nvPr/>
          </p:nvSpPr>
          <p:spPr>
            <a:xfrm>
              <a:off x="0" y="-19050"/>
              <a:ext cx="121669" cy="2728383"/>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633268" y="0"/>
            <a:ext cx="395432" cy="10287000"/>
            <a:chOff x="0" y="0"/>
            <a:chExt cx="104147" cy="2709333"/>
          </a:xfrm>
        </p:grpSpPr>
        <p:sp>
          <p:nvSpPr>
            <p:cNvPr name="Freeform 8" id="8"/>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FFFFFF"/>
            </a:solidFill>
            <a:ln w="38100" cap="sq">
              <a:solidFill>
                <a:srgbClr val="000000"/>
              </a:solidFill>
              <a:prstDash val="solid"/>
              <a:miter/>
            </a:ln>
          </p:spPr>
        </p:sp>
        <p:sp>
          <p:nvSpPr>
            <p:cNvPr name="TextBox 9" id="9"/>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1200150" y="0"/>
            <a:ext cx="395432" cy="10287000"/>
            <a:chOff x="0" y="0"/>
            <a:chExt cx="104147" cy="2709333"/>
          </a:xfrm>
        </p:grpSpPr>
        <p:sp>
          <p:nvSpPr>
            <p:cNvPr name="Freeform 11" id="11"/>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09A151"/>
            </a:solidFill>
            <a:ln w="38100" cap="sq">
              <a:solidFill>
                <a:srgbClr val="000000"/>
              </a:solidFill>
              <a:prstDash val="solid"/>
              <a:miter/>
            </a:ln>
          </p:spPr>
        </p:sp>
        <p:sp>
          <p:nvSpPr>
            <p:cNvPr name="TextBox 12" id="12"/>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sp>
        <p:nvSpPr>
          <p:cNvPr name="Freeform 13" id="13"/>
          <p:cNvSpPr/>
          <p:nvPr/>
        </p:nvSpPr>
        <p:spPr>
          <a:xfrm flipH="false" flipV="false" rot="0">
            <a:off x="1767032" y="1210834"/>
            <a:ext cx="16255697" cy="9033474"/>
          </a:xfrm>
          <a:custGeom>
            <a:avLst/>
            <a:gdLst/>
            <a:ahLst/>
            <a:cxnLst/>
            <a:rect r="r" b="b" t="t" l="l"/>
            <a:pathLst>
              <a:path h="9033474" w="16255697">
                <a:moveTo>
                  <a:pt x="0" y="0"/>
                </a:moveTo>
                <a:lnTo>
                  <a:pt x="16255697" y="0"/>
                </a:lnTo>
                <a:lnTo>
                  <a:pt x="16255697" y="9033474"/>
                </a:lnTo>
                <a:lnTo>
                  <a:pt x="0" y="9033474"/>
                </a:lnTo>
                <a:lnTo>
                  <a:pt x="0" y="0"/>
                </a:lnTo>
                <a:close/>
              </a:path>
            </a:pathLst>
          </a:custGeom>
          <a:blipFill>
            <a:blip r:embed="rId4"/>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6934315" y="0"/>
            <a:ext cx="1353685" cy="1210834"/>
          </a:xfrm>
          <a:custGeom>
            <a:avLst/>
            <a:gdLst/>
            <a:ahLst/>
            <a:cxnLst/>
            <a:rect r="r" b="b" t="t" l="l"/>
            <a:pathLst>
              <a:path h="1210834" w="1353685">
                <a:moveTo>
                  <a:pt x="0" y="0"/>
                </a:moveTo>
                <a:lnTo>
                  <a:pt x="1353685" y="0"/>
                </a:lnTo>
                <a:lnTo>
                  <a:pt x="1353685" y="1210834"/>
                </a:lnTo>
                <a:lnTo>
                  <a:pt x="0" y="1210834"/>
                </a:lnTo>
                <a:lnTo>
                  <a:pt x="0" y="0"/>
                </a:lnTo>
                <a:close/>
              </a:path>
            </a:pathLst>
          </a:custGeom>
          <a:blipFill>
            <a:blip r:embed="rId3"/>
            <a:stretch>
              <a:fillRect l="-25452" t="0" r="-33406" b="0"/>
            </a:stretch>
          </a:blipFill>
        </p:spPr>
      </p:sp>
      <p:grpSp>
        <p:nvGrpSpPr>
          <p:cNvPr name="Group 4" id="4"/>
          <p:cNvGrpSpPr/>
          <p:nvPr/>
        </p:nvGrpSpPr>
        <p:grpSpPr>
          <a:xfrm rot="0">
            <a:off x="0" y="0"/>
            <a:ext cx="461963" cy="10287000"/>
            <a:chOff x="0" y="0"/>
            <a:chExt cx="121669" cy="2709333"/>
          </a:xfrm>
        </p:grpSpPr>
        <p:sp>
          <p:nvSpPr>
            <p:cNvPr name="Freeform 5" id="5"/>
            <p:cNvSpPr/>
            <p:nvPr/>
          </p:nvSpPr>
          <p:spPr>
            <a:xfrm flipH="false" flipV="false" rot="0">
              <a:off x="0" y="0"/>
              <a:ext cx="121669" cy="2709333"/>
            </a:xfrm>
            <a:custGeom>
              <a:avLst/>
              <a:gdLst/>
              <a:ahLst/>
              <a:cxnLst/>
              <a:rect r="r" b="b" t="t" l="l"/>
              <a:pathLst>
                <a:path h="2709333" w="121669">
                  <a:moveTo>
                    <a:pt x="0" y="0"/>
                  </a:moveTo>
                  <a:lnTo>
                    <a:pt x="121669" y="0"/>
                  </a:lnTo>
                  <a:lnTo>
                    <a:pt x="121669" y="2709333"/>
                  </a:lnTo>
                  <a:lnTo>
                    <a:pt x="0" y="2709333"/>
                  </a:lnTo>
                  <a:close/>
                </a:path>
              </a:pathLst>
            </a:custGeom>
            <a:solidFill>
              <a:srgbClr val="F18125"/>
            </a:solidFill>
            <a:ln w="38100" cap="sq">
              <a:solidFill>
                <a:srgbClr val="000000"/>
              </a:solidFill>
              <a:prstDash val="solid"/>
              <a:miter/>
            </a:ln>
          </p:spPr>
        </p:sp>
        <p:sp>
          <p:nvSpPr>
            <p:cNvPr name="TextBox 6" id="6"/>
            <p:cNvSpPr txBox="true"/>
            <p:nvPr/>
          </p:nvSpPr>
          <p:spPr>
            <a:xfrm>
              <a:off x="0" y="-19050"/>
              <a:ext cx="121669" cy="2728383"/>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633268" y="0"/>
            <a:ext cx="395432" cy="10287000"/>
            <a:chOff x="0" y="0"/>
            <a:chExt cx="104147" cy="2709333"/>
          </a:xfrm>
        </p:grpSpPr>
        <p:sp>
          <p:nvSpPr>
            <p:cNvPr name="Freeform 8" id="8"/>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FFFFFF"/>
            </a:solidFill>
            <a:ln w="38100" cap="sq">
              <a:solidFill>
                <a:srgbClr val="000000"/>
              </a:solidFill>
              <a:prstDash val="solid"/>
              <a:miter/>
            </a:ln>
          </p:spPr>
        </p:sp>
        <p:sp>
          <p:nvSpPr>
            <p:cNvPr name="TextBox 9" id="9"/>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1200150" y="0"/>
            <a:ext cx="395432" cy="10287000"/>
            <a:chOff x="0" y="0"/>
            <a:chExt cx="104147" cy="2709333"/>
          </a:xfrm>
        </p:grpSpPr>
        <p:sp>
          <p:nvSpPr>
            <p:cNvPr name="Freeform 11" id="11"/>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09A151"/>
            </a:solidFill>
            <a:ln w="38100" cap="sq">
              <a:solidFill>
                <a:srgbClr val="000000"/>
              </a:solidFill>
              <a:prstDash val="solid"/>
              <a:miter/>
            </a:ln>
          </p:spPr>
        </p:sp>
        <p:sp>
          <p:nvSpPr>
            <p:cNvPr name="TextBox 12" id="12"/>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sp>
        <p:nvSpPr>
          <p:cNvPr name="Freeform 13" id="13"/>
          <p:cNvSpPr/>
          <p:nvPr/>
        </p:nvSpPr>
        <p:spPr>
          <a:xfrm flipH="false" flipV="false" rot="0">
            <a:off x="1767032" y="997207"/>
            <a:ext cx="16320334" cy="9172994"/>
          </a:xfrm>
          <a:custGeom>
            <a:avLst/>
            <a:gdLst/>
            <a:ahLst/>
            <a:cxnLst/>
            <a:rect r="r" b="b" t="t" l="l"/>
            <a:pathLst>
              <a:path h="9172994" w="16320334">
                <a:moveTo>
                  <a:pt x="0" y="0"/>
                </a:moveTo>
                <a:lnTo>
                  <a:pt x="16320334" y="0"/>
                </a:lnTo>
                <a:lnTo>
                  <a:pt x="16320334" y="9172995"/>
                </a:lnTo>
                <a:lnTo>
                  <a:pt x="0" y="9172995"/>
                </a:lnTo>
                <a:lnTo>
                  <a:pt x="0" y="0"/>
                </a:lnTo>
                <a:close/>
              </a:path>
            </a:pathLst>
          </a:custGeom>
          <a:blipFill>
            <a:blip r:embed="rId4"/>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960666" y="-104775"/>
            <a:ext cx="7416941" cy="965475"/>
          </a:xfrm>
          <a:prstGeom prst="rect">
            <a:avLst/>
          </a:prstGeom>
        </p:spPr>
        <p:txBody>
          <a:bodyPr anchor="t" rtlCol="false" tIns="0" lIns="0" bIns="0" rIns="0">
            <a:spAutoFit/>
          </a:bodyPr>
          <a:lstStyle/>
          <a:p>
            <a:pPr>
              <a:lnSpc>
                <a:spcPts val="7841"/>
              </a:lnSpc>
            </a:pPr>
            <a:r>
              <a:rPr lang="en-US" sz="5682" spc="556">
                <a:solidFill>
                  <a:srgbClr val="004AAD"/>
                </a:solidFill>
                <a:latin typeface="Oswald Bold"/>
              </a:rPr>
              <a:t>ABOUT THE PROJECT</a:t>
            </a:r>
          </a:p>
        </p:txBody>
      </p:sp>
      <p:sp>
        <p:nvSpPr>
          <p:cNvPr name="TextBox 4" id="4"/>
          <p:cNvSpPr txBox="true"/>
          <p:nvPr/>
        </p:nvSpPr>
        <p:spPr>
          <a:xfrm rot="0">
            <a:off x="1960666" y="1321207"/>
            <a:ext cx="15298634" cy="8440591"/>
          </a:xfrm>
          <a:prstGeom prst="rect">
            <a:avLst/>
          </a:prstGeom>
        </p:spPr>
        <p:txBody>
          <a:bodyPr anchor="t" rtlCol="false" tIns="0" lIns="0" bIns="0" rIns="0">
            <a:spAutoFit/>
          </a:bodyPr>
          <a:lstStyle/>
          <a:p>
            <a:pPr algn="just">
              <a:lnSpc>
                <a:spcPts val="2777"/>
              </a:lnSpc>
              <a:spcBef>
                <a:spcPct val="0"/>
              </a:spcBef>
            </a:pPr>
            <a:r>
              <a:rPr lang="en-US" sz="2136">
                <a:solidFill>
                  <a:srgbClr val="004AAD"/>
                </a:solidFill>
                <a:latin typeface="Open Sauce"/>
              </a:rPr>
              <a:t>On 15th February, the Supreme Court of India scrapped the Electoral Bond Scheme introduced in 2018, which allowed anonymous political funding, and ordered the disclosure of donors, the amount they donated, and the recipients. The Election Commission published the electoral bonds data shared by SBI on its website. The data released showed the details of the purchase of electoral bonds by companies and individuals of denominations between Rs 1,000 to Rs 1 crore since April 12, 2019. </a:t>
            </a:r>
          </a:p>
          <a:p>
            <a:pPr algn="just">
              <a:lnSpc>
                <a:spcPts val="2777"/>
              </a:lnSpc>
              <a:spcBef>
                <a:spcPct val="0"/>
              </a:spcBef>
            </a:pPr>
          </a:p>
          <a:p>
            <a:pPr algn="just">
              <a:lnSpc>
                <a:spcPts val="2777"/>
              </a:lnSpc>
              <a:spcBef>
                <a:spcPct val="0"/>
              </a:spcBef>
            </a:pPr>
            <a:r>
              <a:rPr lang="en-US" sz="2136">
                <a:solidFill>
                  <a:srgbClr val="004AAD"/>
                </a:solidFill>
                <a:latin typeface="Open Sauce"/>
              </a:rPr>
              <a:t>In this Data Analysis Project, I have delved deep into the data and found some insights published in public by the State Bank of India right after that. </a:t>
            </a:r>
          </a:p>
          <a:p>
            <a:pPr algn="just">
              <a:lnSpc>
                <a:spcPts val="2777"/>
              </a:lnSpc>
              <a:spcBef>
                <a:spcPct val="0"/>
              </a:spcBef>
            </a:pPr>
          </a:p>
          <a:p>
            <a:pPr algn="just">
              <a:lnSpc>
                <a:spcPts val="2777"/>
              </a:lnSpc>
              <a:spcBef>
                <a:spcPct val="0"/>
              </a:spcBef>
            </a:pPr>
            <a:r>
              <a:rPr lang="en-US" sz="2136">
                <a:solidFill>
                  <a:srgbClr val="004AAD"/>
                </a:solidFill>
                <a:latin typeface="Open Sauce"/>
              </a:rPr>
              <a:t>The data was presented in two PDF files containing the donor data which included data of both companies and individual donors who donated and the Political parties data that collected those donations. </a:t>
            </a:r>
          </a:p>
          <a:p>
            <a:pPr algn="just">
              <a:lnSpc>
                <a:spcPts val="2777"/>
              </a:lnSpc>
              <a:spcBef>
                <a:spcPct val="0"/>
              </a:spcBef>
            </a:pPr>
          </a:p>
          <a:p>
            <a:pPr algn="just">
              <a:lnSpc>
                <a:spcPts val="2777"/>
              </a:lnSpc>
              <a:spcBef>
                <a:spcPct val="0"/>
              </a:spcBef>
            </a:pPr>
            <a:r>
              <a:rPr lang="en-US" sz="2136">
                <a:solidFill>
                  <a:srgbClr val="004AAD"/>
                </a:solidFill>
                <a:latin typeface="Open Sauce"/>
              </a:rPr>
              <a:t>After converting those files into Excel format I did all the data cleaning. Also, I divided the donors' data into two separate Excel files. One, with the companies' data and the other one with the individual donors' data. Also, I included the Head Quarter City, Head Quarter State/ Province, and Country columns in the company's Excel file. Lastly, I converted all files into CSV format for simplicity of usage. </a:t>
            </a:r>
          </a:p>
          <a:p>
            <a:pPr algn="just">
              <a:lnSpc>
                <a:spcPts val="2777"/>
              </a:lnSpc>
              <a:spcBef>
                <a:spcPct val="0"/>
              </a:spcBef>
            </a:pPr>
          </a:p>
          <a:p>
            <a:pPr algn="just">
              <a:lnSpc>
                <a:spcPts val="2777"/>
              </a:lnSpc>
              <a:spcBef>
                <a:spcPct val="0"/>
              </a:spcBef>
            </a:pPr>
            <a:r>
              <a:rPr lang="en-US" sz="2136">
                <a:solidFill>
                  <a:srgbClr val="004AAD"/>
                </a:solidFill>
                <a:latin typeface="Open Sauce"/>
              </a:rPr>
              <a:t>Using PostgreSQL I have answered some of the questions to craft insights from the data. I have used Power BI to present the data in a beautiful dashboard for better understanding.</a:t>
            </a:r>
          </a:p>
          <a:p>
            <a:pPr algn="just">
              <a:lnSpc>
                <a:spcPts val="2777"/>
              </a:lnSpc>
              <a:spcBef>
                <a:spcPct val="0"/>
              </a:spcBef>
            </a:pPr>
          </a:p>
          <a:p>
            <a:pPr algn="just">
              <a:lnSpc>
                <a:spcPts val="2777"/>
              </a:lnSpc>
              <a:spcBef>
                <a:spcPct val="0"/>
              </a:spcBef>
            </a:pPr>
            <a:r>
              <a:rPr lang="en-US" sz="2136">
                <a:solidFill>
                  <a:srgbClr val="004AAD"/>
                </a:solidFill>
                <a:latin typeface="Open Sauce"/>
              </a:rPr>
              <a:t>Tools Used: Excel, PostgreSQL, and Power BI</a:t>
            </a:r>
          </a:p>
          <a:p>
            <a:pPr algn="just">
              <a:lnSpc>
                <a:spcPts val="2777"/>
              </a:lnSpc>
              <a:spcBef>
                <a:spcPct val="0"/>
              </a:spcBef>
            </a:pPr>
          </a:p>
          <a:p>
            <a:pPr algn="just">
              <a:lnSpc>
                <a:spcPts val="2777"/>
              </a:lnSpc>
              <a:spcBef>
                <a:spcPct val="0"/>
              </a:spcBef>
            </a:pPr>
            <a:r>
              <a:rPr lang="en-US" sz="2136">
                <a:solidFill>
                  <a:srgbClr val="FF3131"/>
                </a:solidFill>
                <a:latin typeface="Open Sauce"/>
              </a:rPr>
              <a:t>N.B.: This project is only for study and practice purposes. There is no intention to misuse the data as well as malign any individual, company, or political party.</a:t>
            </a:r>
          </a:p>
        </p:txBody>
      </p:sp>
      <p:sp>
        <p:nvSpPr>
          <p:cNvPr name="Freeform 5" id="5"/>
          <p:cNvSpPr/>
          <p:nvPr/>
        </p:nvSpPr>
        <p:spPr>
          <a:xfrm flipH="false" flipV="false" rot="0">
            <a:off x="16934315" y="0"/>
            <a:ext cx="1353685" cy="1210834"/>
          </a:xfrm>
          <a:custGeom>
            <a:avLst/>
            <a:gdLst/>
            <a:ahLst/>
            <a:cxnLst/>
            <a:rect r="r" b="b" t="t" l="l"/>
            <a:pathLst>
              <a:path h="1210834" w="1353685">
                <a:moveTo>
                  <a:pt x="0" y="0"/>
                </a:moveTo>
                <a:lnTo>
                  <a:pt x="1353685" y="0"/>
                </a:lnTo>
                <a:lnTo>
                  <a:pt x="1353685" y="1210834"/>
                </a:lnTo>
                <a:lnTo>
                  <a:pt x="0" y="1210834"/>
                </a:lnTo>
                <a:lnTo>
                  <a:pt x="0" y="0"/>
                </a:lnTo>
                <a:close/>
              </a:path>
            </a:pathLst>
          </a:custGeom>
          <a:blipFill>
            <a:blip r:embed="rId3"/>
            <a:stretch>
              <a:fillRect l="-25452" t="0" r="-33406" b="0"/>
            </a:stretch>
          </a:blipFill>
        </p:spPr>
      </p:sp>
      <p:grpSp>
        <p:nvGrpSpPr>
          <p:cNvPr name="Group 6" id="6"/>
          <p:cNvGrpSpPr/>
          <p:nvPr/>
        </p:nvGrpSpPr>
        <p:grpSpPr>
          <a:xfrm rot="0">
            <a:off x="0" y="0"/>
            <a:ext cx="461963" cy="10287000"/>
            <a:chOff x="0" y="0"/>
            <a:chExt cx="121669" cy="2709333"/>
          </a:xfrm>
        </p:grpSpPr>
        <p:sp>
          <p:nvSpPr>
            <p:cNvPr name="Freeform 7" id="7"/>
            <p:cNvSpPr/>
            <p:nvPr/>
          </p:nvSpPr>
          <p:spPr>
            <a:xfrm flipH="false" flipV="false" rot="0">
              <a:off x="0" y="0"/>
              <a:ext cx="121669" cy="2709333"/>
            </a:xfrm>
            <a:custGeom>
              <a:avLst/>
              <a:gdLst/>
              <a:ahLst/>
              <a:cxnLst/>
              <a:rect r="r" b="b" t="t" l="l"/>
              <a:pathLst>
                <a:path h="2709333" w="121669">
                  <a:moveTo>
                    <a:pt x="0" y="0"/>
                  </a:moveTo>
                  <a:lnTo>
                    <a:pt x="121669" y="0"/>
                  </a:lnTo>
                  <a:lnTo>
                    <a:pt x="121669" y="2709333"/>
                  </a:lnTo>
                  <a:lnTo>
                    <a:pt x="0" y="2709333"/>
                  </a:lnTo>
                  <a:close/>
                </a:path>
              </a:pathLst>
            </a:custGeom>
            <a:solidFill>
              <a:srgbClr val="F18125"/>
            </a:solidFill>
            <a:ln w="38100" cap="sq">
              <a:solidFill>
                <a:srgbClr val="000000"/>
              </a:solidFill>
              <a:prstDash val="solid"/>
              <a:miter/>
            </a:ln>
          </p:spPr>
        </p:sp>
        <p:sp>
          <p:nvSpPr>
            <p:cNvPr name="TextBox 8" id="8"/>
            <p:cNvSpPr txBox="true"/>
            <p:nvPr/>
          </p:nvSpPr>
          <p:spPr>
            <a:xfrm>
              <a:off x="0" y="-19050"/>
              <a:ext cx="121669" cy="2728383"/>
            </a:xfrm>
            <a:prstGeom prst="rect">
              <a:avLst/>
            </a:prstGeom>
          </p:spPr>
          <p:txBody>
            <a:bodyPr anchor="ctr" rtlCol="false" tIns="50800" lIns="50800" bIns="50800" rIns="50800"/>
            <a:lstStyle/>
            <a:p>
              <a:pPr algn="ctr">
                <a:lnSpc>
                  <a:spcPts val="2859"/>
                </a:lnSpc>
              </a:pPr>
            </a:p>
          </p:txBody>
        </p:sp>
      </p:grpSp>
      <p:grpSp>
        <p:nvGrpSpPr>
          <p:cNvPr name="Group 9" id="9"/>
          <p:cNvGrpSpPr/>
          <p:nvPr/>
        </p:nvGrpSpPr>
        <p:grpSpPr>
          <a:xfrm rot="0">
            <a:off x="633268" y="0"/>
            <a:ext cx="395432" cy="10287000"/>
            <a:chOff x="0" y="0"/>
            <a:chExt cx="104147" cy="2709333"/>
          </a:xfrm>
        </p:grpSpPr>
        <p:sp>
          <p:nvSpPr>
            <p:cNvPr name="Freeform 10" id="10"/>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FFFFFF"/>
            </a:solidFill>
            <a:ln w="38100" cap="sq">
              <a:solidFill>
                <a:srgbClr val="000000"/>
              </a:solidFill>
              <a:prstDash val="solid"/>
              <a:miter/>
            </a:ln>
          </p:spPr>
        </p:sp>
        <p:sp>
          <p:nvSpPr>
            <p:cNvPr name="TextBox 11" id="11"/>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1200150" y="0"/>
            <a:ext cx="395432" cy="10287000"/>
            <a:chOff x="0" y="0"/>
            <a:chExt cx="104147" cy="2709333"/>
          </a:xfrm>
        </p:grpSpPr>
        <p:sp>
          <p:nvSpPr>
            <p:cNvPr name="Freeform 13" id="13"/>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09A151"/>
            </a:solidFill>
            <a:ln w="38100" cap="sq">
              <a:solidFill>
                <a:srgbClr val="000000"/>
              </a:solidFill>
              <a:prstDash val="solid"/>
              <a:miter/>
            </a:ln>
          </p:spPr>
        </p:sp>
        <p:sp>
          <p:nvSpPr>
            <p:cNvPr name="TextBox 14" id="14"/>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6934315" y="0"/>
            <a:ext cx="1353685" cy="1210834"/>
          </a:xfrm>
          <a:custGeom>
            <a:avLst/>
            <a:gdLst/>
            <a:ahLst/>
            <a:cxnLst/>
            <a:rect r="r" b="b" t="t" l="l"/>
            <a:pathLst>
              <a:path h="1210834" w="1353685">
                <a:moveTo>
                  <a:pt x="0" y="0"/>
                </a:moveTo>
                <a:lnTo>
                  <a:pt x="1353685" y="0"/>
                </a:lnTo>
                <a:lnTo>
                  <a:pt x="1353685" y="1210834"/>
                </a:lnTo>
                <a:lnTo>
                  <a:pt x="0" y="1210834"/>
                </a:lnTo>
                <a:lnTo>
                  <a:pt x="0" y="0"/>
                </a:lnTo>
                <a:close/>
              </a:path>
            </a:pathLst>
          </a:custGeom>
          <a:blipFill>
            <a:blip r:embed="rId3"/>
            <a:stretch>
              <a:fillRect l="-25452" t="0" r="-33406" b="0"/>
            </a:stretch>
          </a:blipFill>
        </p:spPr>
      </p:sp>
      <p:grpSp>
        <p:nvGrpSpPr>
          <p:cNvPr name="Group 4" id="4"/>
          <p:cNvGrpSpPr/>
          <p:nvPr/>
        </p:nvGrpSpPr>
        <p:grpSpPr>
          <a:xfrm rot="0">
            <a:off x="0" y="0"/>
            <a:ext cx="461963" cy="10287000"/>
            <a:chOff x="0" y="0"/>
            <a:chExt cx="121669" cy="2709333"/>
          </a:xfrm>
        </p:grpSpPr>
        <p:sp>
          <p:nvSpPr>
            <p:cNvPr name="Freeform 5" id="5"/>
            <p:cNvSpPr/>
            <p:nvPr/>
          </p:nvSpPr>
          <p:spPr>
            <a:xfrm flipH="false" flipV="false" rot="0">
              <a:off x="0" y="0"/>
              <a:ext cx="121669" cy="2709333"/>
            </a:xfrm>
            <a:custGeom>
              <a:avLst/>
              <a:gdLst/>
              <a:ahLst/>
              <a:cxnLst/>
              <a:rect r="r" b="b" t="t" l="l"/>
              <a:pathLst>
                <a:path h="2709333" w="121669">
                  <a:moveTo>
                    <a:pt x="0" y="0"/>
                  </a:moveTo>
                  <a:lnTo>
                    <a:pt x="121669" y="0"/>
                  </a:lnTo>
                  <a:lnTo>
                    <a:pt x="121669" y="2709333"/>
                  </a:lnTo>
                  <a:lnTo>
                    <a:pt x="0" y="2709333"/>
                  </a:lnTo>
                  <a:close/>
                </a:path>
              </a:pathLst>
            </a:custGeom>
            <a:solidFill>
              <a:srgbClr val="F18125"/>
            </a:solidFill>
            <a:ln w="38100" cap="sq">
              <a:solidFill>
                <a:srgbClr val="000000"/>
              </a:solidFill>
              <a:prstDash val="solid"/>
              <a:miter/>
            </a:ln>
          </p:spPr>
        </p:sp>
        <p:sp>
          <p:nvSpPr>
            <p:cNvPr name="TextBox 6" id="6"/>
            <p:cNvSpPr txBox="true"/>
            <p:nvPr/>
          </p:nvSpPr>
          <p:spPr>
            <a:xfrm>
              <a:off x="0" y="-19050"/>
              <a:ext cx="121669" cy="2728383"/>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633268" y="0"/>
            <a:ext cx="395432" cy="10287000"/>
            <a:chOff x="0" y="0"/>
            <a:chExt cx="104147" cy="2709333"/>
          </a:xfrm>
        </p:grpSpPr>
        <p:sp>
          <p:nvSpPr>
            <p:cNvPr name="Freeform 8" id="8"/>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FFFFFF"/>
            </a:solidFill>
            <a:ln w="38100" cap="sq">
              <a:solidFill>
                <a:srgbClr val="000000"/>
              </a:solidFill>
              <a:prstDash val="solid"/>
              <a:miter/>
            </a:ln>
          </p:spPr>
        </p:sp>
        <p:sp>
          <p:nvSpPr>
            <p:cNvPr name="TextBox 9" id="9"/>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1200150" y="0"/>
            <a:ext cx="395432" cy="10287000"/>
            <a:chOff x="0" y="0"/>
            <a:chExt cx="104147" cy="2709333"/>
          </a:xfrm>
        </p:grpSpPr>
        <p:sp>
          <p:nvSpPr>
            <p:cNvPr name="Freeform 11" id="11"/>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09A151"/>
            </a:solidFill>
            <a:ln w="38100" cap="sq">
              <a:solidFill>
                <a:srgbClr val="000000"/>
              </a:solidFill>
              <a:prstDash val="solid"/>
              <a:miter/>
            </a:ln>
          </p:spPr>
        </p:sp>
        <p:sp>
          <p:nvSpPr>
            <p:cNvPr name="TextBox 12" id="12"/>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sp>
        <p:nvSpPr>
          <p:cNvPr name="Freeform 13" id="13"/>
          <p:cNvSpPr/>
          <p:nvPr/>
        </p:nvSpPr>
        <p:spPr>
          <a:xfrm flipH="false" flipV="false" rot="0">
            <a:off x="2110798" y="1210834"/>
            <a:ext cx="15864345" cy="8916051"/>
          </a:xfrm>
          <a:custGeom>
            <a:avLst/>
            <a:gdLst/>
            <a:ahLst/>
            <a:cxnLst/>
            <a:rect r="r" b="b" t="t" l="l"/>
            <a:pathLst>
              <a:path h="8916051" w="15864345">
                <a:moveTo>
                  <a:pt x="0" y="0"/>
                </a:moveTo>
                <a:lnTo>
                  <a:pt x="15864345" y="0"/>
                </a:lnTo>
                <a:lnTo>
                  <a:pt x="15864345" y="8916051"/>
                </a:lnTo>
                <a:lnTo>
                  <a:pt x="0" y="8916051"/>
                </a:lnTo>
                <a:lnTo>
                  <a:pt x="0" y="0"/>
                </a:lnTo>
                <a:close/>
              </a:path>
            </a:pathLst>
          </a:custGeom>
          <a:blipFill>
            <a:blip r:embed="rId4"/>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6934315" y="0"/>
            <a:ext cx="1353685" cy="1210834"/>
          </a:xfrm>
          <a:custGeom>
            <a:avLst/>
            <a:gdLst/>
            <a:ahLst/>
            <a:cxnLst/>
            <a:rect r="r" b="b" t="t" l="l"/>
            <a:pathLst>
              <a:path h="1210834" w="1353685">
                <a:moveTo>
                  <a:pt x="0" y="0"/>
                </a:moveTo>
                <a:lnTo>
                  <a:pt x="1353685" y="0"/>
                </a:lnTo>
                <a:lnTo>
                  <a:pt x="1353685" y="1210834"/>
                </a:lnTo>
                <a:lnTo>
                  <a:pt x="0" y="1210834"/>
                </a:lnTo>
                <a:lnTo>
                  <a:pt x="0" y="0"/>
                </a:lnTo>
                <a:close/>
              </a:path>
            </a:pathLst>
          </a:custGeom>
          <a:blipFill>
            <a:blip r:embed="rId3"/>
            <a:stretch>
              <a:fillRect l="-25452" t="0" r="-33406" b="0"/>
            </a:stretch>
          </a:blipFill>
        </p:spPr>
      </p:sp>
      <p:grpSp>
        <p:nvGrpSpPr>
          <p:cNvPr name="Group 4" id="4"/>
          <p:cNvGrpSpPr/>
          <p:nvPr/>
        </p:nvGrpSpPr>
        <p:grpSpPr>
          <a:xfrm rot="0">
            <a:off x="0" y="0"/>
            <a:ext cx="461963" cy="10287000"/>
            <a:chOff x="0" y="0"/>
            <a:chExt cx="121669" cy="2709333"/>
          </a:xfrm>
        </p:grpSpPr>
        <p:sp>
          <p:nvSpPr>
            <p:cNvPr name="Freeform 5" id="5"/>
            <p:cNvSpPr/>
            <p:nvPr/>
          </p:nvSpPr>
          <p:spPr>
            <a:xfrm flipH="false" flipV="false" rot="0">
              <a:off x="0" y="0"/>
              <a:ext cx="121669" cy="2709333"/>
            </a:xfrm>
            <a:custGeom>
              <a:avLst/>
              <a:gdLst/>
              <a:ahLst/>
              <a:cxnLst/>
              <a:rect r="r" b="b" t="t" l="l"/>
              <a:pathLst>
                <a:path h="2709333" w="121669">
                  <a:moveTo>
                    <a:pt x="0" y="0"/>
                  </a:moveTo>
                  <a:lnTo>
                    <a:pt x="121669" y="0"/>
                  </a:lnTo>
                  <a:lnTo>
                    <a:pt x="121669" y="2709333"/>
                  </a:lnTo>
                  <a:lnTo>
                    <a:pt x="0" y="2709333"/>
                  </a:lnTo>
                  <a:close/>
                </a:path>
              </a:pathLst>
            </a:custGeom>
            <a:solidFill>
              <a:srgbClr val="F18125"/>
            </a:solidFill>
            <a:ln w="38100" cap="sq">
              <a:solidFill>
                <a:srgbClr val="000000"/>
              </a:solidFill>
              <a:prstDash val="solid"/>
              <a:miter/>
            </a:ln>
          </p:spPr>
        </p:sp>
        <p:sp>
          <p:nvSpPr>
            <p:cNvPr name="TextBox 6" id="6"/>
            <p:cNvSpPr txBox="true"/>
            <p:nvPr/>
          </p:nvSpPr>
          <p:spPr>
            <a:xfrm>
              <a:off x="0" y="-19050"/>
              <a:ext cx="121669" cy="2728383"/>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633268" y="0"/>
            <a:ext cx="395432" cy="10287000"/>
            <a:chOff x="0" y="0"/>
            <a:chExt cx="104147" cy="2709333"/>
          </a:xfrm>
        </p:grpSpPr>
        <p:sp>
          <p:nvSpPr>
            <p:cNvPr name="Freeform 8" id="8"/>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FFFFFF"/>
            </a:solidFill>
            <a:ln w="38100" cap="sq">
              <a:solidFill>
                <a:srgbClr val="000000"/>
              </a:solidFill>
              <a:prstDash val="solid"/>
              <a:miter/>
            </a:ln>
          </p:spPr>
        </p:sp>
        <p:sp>
          <p:nvSpPr>
            <p:cNvPr name="TextBox 9" id="9"/>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1200150" y="0"/>
            <a:ext cx="395432" cy="10287000"/>
            <a:chOff x="0" y="0"/>
            <a:chExt cx="104147" cy="2709333"/>
          </a:xfrm>
        </p:grpSpPr>
        <p:sp>
          <p:nvSpPr>
            <p:cNvPr name="Freeform 11" id="11"/>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09A151"/>
            </a:solidFill>
            <a:ln w="38100" cap="sq">
              <a:solidFill>
                <a:srgbClr val="000000"/>
              </a:solidFill>
              <a:prstDash val="solid"/>
              <a:miter/>
            </a:ln>
          </p:spPr>
        </p:sp>
        <p:sp>
          <p:nvSpPr>
            <p:cNvPr name="TextBox 12" id="12"/>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sp>
        <p:nvSpPr>
          <p:cNvPr name="Freeform 13" id="13"/>
          <p:cNvSpPr/>
          <p:nvPr/>
        </p:nvSpPr>
        <p:spPr>
          <a:xfrm flipH="false" flipV="false" rot="0">
            <a:off x="2066129" y="1149452"/>
            <a:ext cx="15924394" cy="8986148"/>
          </a:xfrm>
          <a:custGeom>
            <a:avLst/>
            <a:gdLst/>
            <a:ahLst/>
            <a:cxnLst/>
            <a:rect r="r" b="b" t="t" l="l"/>
            <a:pathLst>
              <a:path h="8986148" w="15924394">
                <a:moveTo>
                  <a:pt x="0" y="0"/>
                </a:moveTo>
                <a:lnTo>
                  <a:pt x="15924394" y="0"/>
                </a:lnTo>
                <a:lnTo>
                  <a:pt x="15924394" y="8986148"/>
                </a:lnTo>
                <a:lnTo>
                  <a:pt x="0" y="8986148"/>
                </a:lnTo>
                <a:lnTo>
                  <a:pt x="0" y="0"/>
                </a:lnTo>
                <a:close/>
              </a:path>
            </a:pathLst>
          </a:custGeom>
          <a:blipFill>
            <a:blip r:embed="rId4"/>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6934315" y="0"/>
            <a:ext cx="1353685" cy="1210834"/>
          </a:xfrm>
          <a:custGeom>
            <a:avLst/>
            <a:gdLst/>
            <a:ahLst/>
            <a:cxnLst/>
            <a:rect r="r" b="b" t="t" l="l"/>
            <a:pathLst>
              <a:path h="1210834" w="1353685">
                <a:moveTo>
                  <a:pt x="0" y="0"/>
                </a:moveTo>
                <a:lnTo>
                  <a:pt x="1353685" y="0"/>
                </a:lnTo>
                <a:lnTo>
                  <a:pt x="1353685" y="1210834"/>
                </a:lnTo>
                <a:lnTo>
                  <a:pt x="0" y="1210834"/>
                </a:lnTo>
                <a:lnTo>
                  <a:pt x="0" y="0"/>
                </a:lnTo>
                <a:close/>
              </a:path>
            </a:pathLst>
          </a:custGeom>
          <a:blipFill>
            <a:blip r:embed="rId3"/>
            <a:stretch>
              <a:fillRect l="-25452" t="0" r="-33406" b="0"/>
            </a:stretch>
          </a:blipFill>
        </p:spPr>
      </p:sp>
      <p:grpSp>
        <p:nvGrpSpPr>
          <p:cNvPr name="Group 4" id="4"/>
          <p:cNvGrpSpPr/>
          <p:nvPr/>
        </p:nvGrpSpPr>
        <p:grpSpPr>
          <a:xfrm rot="0">
            <a:off x="0" y="0"/>
            <a:ext cx="461963" cy="10287000"/>
            <a:chOff x="0" y="0"/>
            <a:chExt cx="121669" cy="2709333"/>
          </a:xfrm>
        </p:grpSpPr>
        <p:sp>
          <p:nvSpPr>
            <p:cNvPr name="Freeform 5" id="5"/>
            <p:cNvSpPr/>
            <p:nvPr/>
          </p:nvSpPr>
          <p:spPr>
            <a:xfrm flipH="false" flipV="false" rot="0">
              <a:off x="0" y="0"/>
              <a:ext cx="121669" cy="2709333"/>
            </a:xfrm>
            <a:custGeom>
              <a:avLst/>
              <a:gdLst/>
              <a:ahLst/>
              <a:cxnLst/>
              <a:rect r="r" b="b" t="t" l="l"/>
              <a:pathLst>
                <a:path h="2709333" w="121669">
                  <a:moveTo>
                    <a:pt x="0" y="0"/>
                  </a:moveTo>
                  <a:lnTo>
                    <a:pt x="121669" y="0"/>
                  </a:lnTo>
                  <a:lnTo>
                    <a:pt x="121669" y="2709333"/>
                  </a:lnTo>
                  <a:lnTo>
                    <a:pt x="0" y="2709333"/>
                  </a:lnTo>
                  <a:close/>
                </a:path>
              </a:pathLst>
            </a:custGeom>
            <a:solidFill>
              <a:srgbClr val="F18125"/>
            </a:solidFill>
            <a:ln w="38100" cap="sq">
              <a:solidFill>
                <a:srgbClr val="000000"/>
              </a:solidFill>
              <a:prstDash val="solid"/>
              <a:miter/>
            </a:ln>
          </p:spPr>
        </p:sp>
        <p:sp>
          <p:nvSpPr>
            <p:cNvPr name="TextBox 6" id="6"/>
            <p:cNvSpPr txBox="true"/>
            <p:nvPr/>
          </p:nvSpPr>
          <p:spPr>
            <a:xfrm>
              <a:off x="0" y="-19050"/>
              <a:ext cx="121669" cy="2728383"/>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633268" y="0"/>
            <a:ext cx="395432" cy="10287000"/>
            <a:chOff x="0" y="0"/>
            <a:chExt cx="104147" cy="2709333"/>
          </a:xfrm>
        </p:grpSpPr>
        <p:sp>
          <p:nvSpPr>
            <p:cNvPr name="Freeform 8" id="8"/>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FFFFFF"/>
            </a:solidFill>
            <a:ln w="38100" cap="sq">
              <a:solidFill>
                <a:srgbClr val="000000"/>
              </a:solidFill>
              <a:prstDash val="solid"/>
              <a:miter/>
            </a:ln>
          </p:spPr>
        </p:sp>
        <p:sp>
          <p:nvSpPr>
            <p:cNvPr name="TextBox 9" id="9"/>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1200150" y="0"/>
            <a:ext cx="395432" cy="10287000"/>
            <a:chOff x="0" y="0"/>
            <a:chExt cx="104147" cy="2709333"/>
          </a:xfrm>
        </p:grpSpPr>
        <p:sp>
          <p:nvSpPr>
            <p:cNvPr name="Freeform 11" id="11"/>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09A151"/>
            </a:solidFill>
            <a:ln w="38100" cap="sq">
              <a:solidFill>
                <a:srgbClr val="000000"/>
              </a:solidFill>
              <a:prstDash val="solid"/>
              <a:miter/>
            </a:ln>
          </p:spPr>
        </p:sp>
        <p:sp>
          <p:nvSpPr>
            <p:cNvPr name="TextBox 12" id="12"/>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sp>
        <p:nvSpPr>
          <p:cNvPr name="Freeform 13" id="13"/>
          <p:cNvSpPr/>
          <p:nvPr/>
        </p:nvSpPr>
        <p:spPr>
          <a:xfrm flipH="false" flipV="false" rot="0">
            <a:off x="2110509" y="1210834"/>
            <a:ext cx="15706735" cy="8882048"/>
          </a:xfrm>
          <a:custGeom>
            <a:avLst/>
            <a:gdLst/>
            <a:ahLst/>
            <a:cxnLst/>
            <a:rect r="r" b="b" t="t" l="l"/>
            <a:pathLst>
              <a:path h="8882048" w="15706735">
                <a:moveTo>
                  <a:pt x="0" y="0"/>
                </a:moveTo>
                <a:lnTo>
                  <a:pt x="15706735" y="0"/>
                </a:lnTo>
                <a:lnTo>
                  <a:pt x="15706735" y="8882048"/>
                </a:lnTo>
                <a:lnTo>
                  <a:pt x="0" y="8882048"/>
                </a:lnTo>
                <a:lnTo>
                  <a:pt x="0" y="0"/>
                </a:lnTo>
                <a:close/>
              </a:path>
            </a:pathLst>
          </a:custGeom>
          <a:blipFill>
            <a:blip r:embed="rId4"/>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7571796" y="4821179"/>
            <a:ext cx="3145217" cy="3434885"/>
            <a:chOff x="0" y="0"/>
            <a:chExt cx="862412" cy="941838"/>
          </a:xfrm>
        </p:grpSpPr>
        <p:sp>
          <p:nvSpPr>
            <p:cNvPr name="Freeform 4" id="4"/>
            <p:cNvSpPr/>
            <p:nvPr/>
          </p:nvSpPr>
          <p:spPr>
            <a:xfrm flipH="false" flipV="false" rot="0">
              <a:off x="0" y="0"/>
              <a:ext cx="862412" cy="941838"/>
            </a:xfrm>
            <a:custGeom>
              <a:avLst/>
              <a:gdLst/>
              <a:ahLst/>
              <a:cxnLst/>
              <a:rect r="r" b="b" t="t" l="l"/>
              <a:pathLst>
                <a:path h="941838" w="862412">
                  <a:moveTo>
                    <a:pt x="0" y="0"/>
                  </a:moveTo>
                  <a:lnTo>
                    <a:pt x="862412" y="0"/>
                  </a:lnTo>
                  <a:lnTo>
                    <a:pt x="862412" y="941838"/>
                  </a:lnTo>
                  <a:lnTo>
                    <a:pt x="0" y="941838"/>
                  </a:lnTo>
                  <a:close/>
                </a:path>
              </a:pathLst>
            </a:custGeom>
            <a:solidFill>
              <a:srgbClr val="100F0D"/>
            </a:solidFill>
            <a:ln cap="sq">
              <a:noFill/>
              <a:prstDash val="solid"/>
              <a:miter/>
            </a:ln>
          </p:spPr>
        </p:sp>
        <p:sp>
          <p:nvSpPr>
            <p:cNvPr name="TextBox 5" id="5"/>
            <p:cNvSpPr txBox="true"/>
            <p:nvPr/>
          </p:nvSpPr>
          <p:spPr>
            <a:xfrm>
              <a:off x="0" y="-47625"/>
              <a:ext cx="862412" cy="989463"/>
            </a:xfrm>
            <a:prstGeom prst="rect">
              <a:avLst/>
            </a:prstGeom>
          </p:spPr>
          <p:txBody>
            <a:bodyPr anchor="ctr" rtlCol="false" tIns="50800" lIns="50800" bIns="50800" rIns="50800"/>
            <a:lstStyle/>
            <a:p>
              <a:pPr algn="ctr">
                <a:lnSpc>
                  <a:spcPts val="3360"/>
                </a:lnSpc>
              </a:pPr>
            </a:p>
          </p:txBody>
        </p:sp>
      </p:grpSp>
      <p:grpSp>
        <p:nvGrpSpPr>
          <p:cNvPr name="Group 6" id="6"/>
          <p:cNvGrpSpPr>
            <a:grpSpLocks noChangeAspect="true"/>
          </p:cNvGrpSpPr>
          <p:nvPr/>
        </p:nvGrpSpPr>
        <p:grpSpPr>
          <a:xfrm rot="0">
            <a:off x="7759084" y="3655690"/>
            <a:ext cx="2706695" cy="2696122"/>
            <a:chOff x="0" y="0"/>
            <a:chExt cx="6502400" cy="6477000"/>
          </a:xfrm>
        </p:grpSpPr>
        <p:sp>
          <p:nvSpPr>
            <p:cNvPr name="Freeform 7" id="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119436" t="0" r="-67234" b="-36421"/>
              </a:stretch>
            </a:blipFill>
          </p:spPr>
        </p:sp>
        <p:sp>
          <p:nvSpPr>
            <p:cNvPr name="Freeform 8" id="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sp>
        <p:nvSpPr>
          <p:cNvPr name="TextBox 9" id="9"/>
          <p:cNvSpPr txBox="true"/>
          <p:nvPr/>
        </p:nvSpPr>
        <p:spPr>
          <a:xfrm rot="0">
            <a:off x="12104005" y="7488242"/>
            <a:ext cx="2302097" cy="609600"/>
          </a:xfrm>
          <a:prstGeom prst="rect">
            <a:avLst/>
          </a:prstGeom>
        </p:spPr>
        <p:txBody>
          <a:bodyPr anchor="t" rtlCol="false" tIns="0" lIns="0" bIns="0" rIns="0">
            <a:spAutoFit/>
          </a:bodyPr>
          <a:lstStyle/>
          <a:p>
            <a:pPr algn="ctr">
              <a:lnSpc>
                <a:spcPts val="2464"/>
              </a:lnSpc>
            </a:pPr>
            <a:r>
              <a:rPr lang="en-US" sz="2053" spc="102">
                <a:solidFill>
                  <a:srgbClr val="FFFBFB"/>
                </a:solidFill>
                <a:latin typeface="DM Sans"/>
              </a:rPr>
              <a:t>Ceo Of Ingoude Company</a:t>
            </a:r>
          </a:p>
        </p:txBody>
      </p:sp>
      <p:sp>
        <p:nvSpPr>
          <p:cNvPr name="Freeform 10" id="10"/>
          <p:cNvSpPr/>
          <p:nvPr/>
        </p:nvSpPr>
        <p:spPr>
          <a:xfrm flipH="false" flipV="false" rot="0">
            <a:off x="7571796" y="8256064"/>
            <a:ext cx="3145217" cy="333081"/>
          </a:xfrm>
          <a:custGeom>
            <a:avLst/>
            <a:gdLst/>
            <a:ahLst/>
            <a:cxnLst/>
            <a:rect r="r" b="b" t="t" l="l"/>
            <a:pathLst>
              <a:path h="333081" w="3145217">
                <a:moveTo>
                  <a:pt x="0" y="0"/>
                </a:moveTo>
                <a:lnTo>
                  <a:pt x="3145218" y="0"/>
                </a:lnTo>
                <a:lnTo>
                  <a:pt x="3145218" y="333081"/>
                </a:lnTo>
                <a:lnTo>
                  <a:pt x="0" y="333081"/>
                </a:lnTo>
                <a:lnTo>
                  <a:pt x="0" y="0"/>
                </a:lnTo>
                <a:close/>
              </a:path>
            </a:pathLst>
          </a:custGeom>
          <a:blipFill>
            <a:blip r:embed="rId4"/>
            <a:stretch>
              <a:fillRect l="0" t="-86495" r="0" b="0"/>
            </a:stretch>
          </a:blipFill>
        </p:spPr>
      </p:sp>
      <p:sp>
        <p:nvSpPr>
          <p:cNvPr name="TextBox 11" id="11"/>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004AAD"/>
                </a:solidFill>
                <a:latin typeface="Oswald Bold"/>
              </a:rPr>
              <a:t>PRESENTED BY</a:t>
            </a:r>
          </a:p>
        </p:txBody>
      </p:sp>
      <p:sp>
        <p:nvSpPr>
          <p:cNvPr name="TextBox 12" id="12"/>
          <p:cNvSpPr txBox="true"/>
          <p:nvPr/>
        </p:nvSpPr>
        <p:spPr>
          <a:xfrm rot="0">
            <a:off x="3860187" y="6558496"/>
            <a:ext cx="2257081"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rPr>
              <a:t>Everest Cantu</a:t>
            </a:r>
          </a:p>
        </p:txBody>
      </p:sp>
      <p:sp>
        <p:nvSpPr>
          <p:cNvPr name="TextBox 13" id="13"/>
          <p:cNvSpPr txBox="true"/>
          <p:nvPr/>
        </p:nvSpPr>
        <p:spPr>
          <a:xfrm rot="0">
            <a:off x="3793461" y="7488242"/>
            <a:ext cx="2302097" cy="609600"/>
          </a:xfrm>
          <a:prstGeom prst="rect">
            <a:avLst/>
          </a:prstGeom>
        </p:spPr>
        <p:txBody>
          <a:bodyPr anchor="t" rtlCol="false" tIns="0" lIns="0" bIns="0" rIns="0">
            <a:spAutoFit/>
          </a:bodyPr>
          <a:lstStyle/>
          <a:p>
            <a:pPr algn="ctr">
              <a:lnSpc>
                <a:spcPts val="2464"/>
              </a:lnSpc>
            </a:pPr>
            <a:r>
              <a:rPr lang="en-US" sz="2053" spc="102">
                <a:solidFill>
                  <a:srgbClr val="FFFBFB"/>
                </a:solidFill>
                <a:latin typeface="DM Sans"/>
              </a:rPr>
              <a:t>Ceo Of Ingoude Company</a:t>
            </a:r>
          </a:p>
        </p:txBody>
      </p:sp>
      <p:sp>
        <p:nvSpPr>
          <p:cNvPr name="TextBox 14" id="14"/>
          <p:cNvSpPr txBox="true"/>
          <p:nvPr/>
        </p:nvSpPr>
        <p:spPr>
          <a:xfrm rot="0">
            <a:off x="8005441" y="7063321"/>
            <a:ext cx="2213980" cy="609600"/>
          </a:xfrm>
          <a:prstGeom prst="rect">
            <a:avLst/>
          </a:prstGeom>
        </p:spPr>
        <p:txBody>
          <a:bodyPr anchor="t" rtlCol="false" tIns="0" lIns="0" bIns="0" rIns="0">
            <a:spAutoFit/>
          </a:bodyPr>
          <a:lstStyle/>
          <a:p>
            <a:pPr algn="ctr">
              <a:lnSpc>
                <a:spcPts val="2446"/>
              </a:lnSpc>
            </a:pPr>
            <a:r>
              <a:rPr lang="en-US" sz="2038" spc="101">
                <a:solidFill>
                  <a:srgbClr val="FFFBFB"/>
                </a:solidFill>
                <a:latin typeface="DM Sans"/>
              </a:rPr>
              <a:t>Ankan</a:t>
            </a:r>
          </a:p>
          <a:p>
            <a:pPr algn="ctr">
              <a:lnSpc>
                <a:spcPts val="2446"/>
              </a:lnSpc>
            </a:pPr>
            <a:r>
              <a:rPr lang="en-US" sz="2038" spc="101">
                <a:solidFill>
                  <a:srgbClr val="FFFBFB"/>
                </a:solidFill>
                <a:latin typeface="DM Sans"/>
              </a:rPr>
              <a:t>Bandyopadhyay</a:t>
            </a:r>
          </a:p>
        </p:txBody>
      </p:sp>
      <p:sp>
        <p:nvSpPr>
          <p:cNvPr name="TextBox 15" id="15"/>
          <p:cNvSpPr txBox="true"/>
          <p:nvPr/>
        </p:nvSpPr>
        <p:spPr>
          <a:xfrm rot="0">
            <a:off x="12294659" y="6558496"/>
            <a:ext cx="2009227"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rPr>
              <a:t>Remy Marsh</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4532808" y="2620260"/>
            <a:ext cx="8097687" cy="3241963"/>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004AAD"/>
                </a:solidFill>
                <a:latin typeface="Oswald Bold"/>
              </a:rPr>
              <a:t>THANK'S FOR WATCHING</a:t>
            </a:r>
          </a:p>
        </p:txBody>
      </p:sp>
      <p:sp>
        <p:nvSpPr>
          <p:cNvPr name="Freeform 4" id="4"/>
          <p:cNvSpPr/>
          <p:nvPr/>
        </p:nvSpPr>
        <p:spPr>
          <a:xfrm flipH="false" flipV="false" rot="0">
            <a:off x="16934315" y="0"/>
            <a:ext cx="1353685" cy="1210834"/>
          </a:xfrm>
          <a:custGeom>
            <a:avLst/>
            <a:gdLst/>
            <a:ahLst/>
            <a:cxnLst/>
            <a:rect r="r" b="b" t="t" l="l"/>
            <a:pathLst>
              <a:path h="1210834" w="1353685">
                <a:moveTo>
                  <a:pt x="0" y="0"/>
                </a:moveTo>
                <a:lnTo>
                  <a:pt x="1353685" y="0"/>
                </a:lnTo>
                <a:lnTo>
                  <a:pt x="1353685" y="1210834"/>
                </a:lnTo>
                <a:lnTo>
                  <a:pt x="0" y="1210834"/>
                </a:lnTo>
                <a:lnTo>
                  <a:pt x="0" y="0"/>
                </a:lnTo>
                <a:close/>
              </a:path>
            </a:pathLst>
          </a:custGeom>
          <a:blipFill>
            <a:blip r:embed="rId3"/>
            <a:stretch>
              <a:fillRect l="-25452" t="0" r="-33406" b="0"/>
            </a:stretch>
          </a:blipFill>
        </p:spPr>
      </p:sp>
      <p:grpSp>
        <p:nvGrpSpPr>
          <p:cNvPr name="Group 5" id="5"/>
          <p:cNvGrpSpPr/>
          <p:nvPr/>
        </p:nvGrpSpPr>
        <p:grpSpPr>
          <a:xfrm rot="0">
            <a:off x="0" y="0"/>
            <a:ext cx="461963" cy="10287000"/>
            <a:chOff x="0" y="0"/>
            <a:chExt cx="121669" cy="2709333"/>
          </a:xfrm>
        </p:grpSpPr>
        <p:sp>
          <p:nvSpPr>
            <p:cNvPr name="Freeform 6" id="6"/>
            <p:cNvSpPr/>
            <p:nvPr/>
          </p:nvSpPr>
          <p:spPr>
            <a:xfrm flipH="false" flipV="false" rot="0">
              <a:off x="0" y="0"/>
              <a:ext cx="121669" cy="2709333"/>
            </a:xfrm>
            <a:custGeom>
              <a:avLst/>
              <a:gdLst/>
              <a:ahLst/>
              <a:cxnLst/>
              <a:rect r="r" b="b" t="t" l="l"/>
              <a:pathLst>
                <a:path h="2709333" w="121669">
                  <a:moveTo>
                    <a:pt x="0" y="0"/>
                  </a:moveTo>
                  <a:lnTo>
                    <a:pt x="121669" y="0"/>
                  </a:lnTo>
                  <a:lnTo>
                    <a:pt x="121669" y="2709333"/>
                  </a:lnTo>
                  <a:lnTo>
                    <a:pt x="0" y="2709333"/>
                  </a:lnTo>
                  <a:close/>
                </a:path>
              </a:pathLst>
            </a:custGeom>
            <a:solidFill>
              <a:srgbClr val="F18125"/>
            </a:solidFill>
            <a:ln w="38100" cap="sq">
              <a:solidFill>
                <a:srgbClr val="000000"/>
              </a:solidFill>
              <a:prstDash val="solid"/>
              <a:miter/>
            </a:ln>
          </p:spPr>
        </p:sp>
        <p:sp>
          <p:nvSpPr>
            <p:cNvPr name="TextBox 7" id="7"/>
            <p:cNvSpPr txBox="true"/>
            <p:nvPr/>
          </p:nvSpPr>
          <p:spPr>
            <a:xfrm>
              <a:off x="0" y="-19050"/>
              <a:ext cx="121669" cy="2728383"/>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633268" y="0"/>
            <a:ext cx="395432" cy="10287000"/>
            <a:chOff x="0" y="0"/>
            <a:chExt cx="104147" cy="2709333"/>
          </a:xfrm>
        </p:grpSpPr>
        <p:sp>
          <p:nvSpPr>
            <p:cNvPr name="Freeform 9" id="9"/>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FFFFFF"/>
            </a:solidFill>
            <a:ln w="38100" cap="sq">
              <a:solidFill>
                <a:srgbClr val="000000"/>
              </a:solidFill>
              <a:prstDash val="solid"/>
              <a:miter/>
            </a:ln>
          </p:spPr>
        </p:sp>
        <p:sp>
          <p:nvSpPr>
            <p:cNvPr name="TextBox 10" id="10"/>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1200150" y="0"/>
            <a:ext cx="395432" cy="10287000"/>
            <a:chOff x="0" y="0"/>
            <a:chExt cx="104147" cy="2709333"/>
          </a:xfrm>
        </p:grpSpPr>
        <p:sp>
          <p:nvSpPr>
            <p:cNvPr name="Freeform 12" id="12"/>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09A151"/>
            </a:solidFill>
            <a:ln w="38100" cap="sq">
              <a:solidFill>
                <a:srgbClr val="000000"/>
              </a:solidFill>
              <a:prstDash val="solid"/>
              <a:miter/>
            </a:ln>
          </p:spPr>
        </p:sp>
        <p:sp>
          <p:nvSpPr>
            <p:cNvPr name="TextBox 13" id="13"/>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5103480" y="4291730"/>
            <a:ext cx="7416941" cy="965475"/>
          </a:xfrm>
          <a:prstGeom prst="rect">
            <a:avLst/>
          </a:prstGeom>
        </p:spPr>
        <p:txBody>
          <a:bodyPr anchor="t" rtlCol="false" tIns="0" lIns="0" bIns="0" rIns="0">
            <a:spAutoFit/>
          </a:bodyPr>
          <a:lstStyle/>
          <a:p>
            <a:pPr algn="ctr">
              <a:lnSpc>
                <a:spcPts val="7841"/>
              </a:lnSpc>
            </a:pPr>
            <a:r>
              <a:rPr lang="en-US" sz="5682" spc="556">
                <a:solidFill>
                  <a:srgbClr val="004AAD"/>
                </a:solidFill>
                <a:latin typeface="Oswald Bold"/>
              </a:rPr>
              <a:t>POSTGRESQL</a:t>
            </a:r>
          </a:p>
        </p:txBody>
      </p:sp>
      <p:sp>
        <p:nvSpPr>
          <p:cNvPr name="Freeform 4" id="4"/>
          <p:cNvSpPr/>
          <p:nvPr/>
        </p:nvSpPr>
        <p:spPr>
          <a:xfrm flipH="false" flipV="false" rot="0">
            <a:off x="16934315" y="0"/>
            <a:ext cx="1353685" cy="1210834"/>
          </a:xfrm>
          <a:custGeom>
            <a:avLst/>
            <a:gdLst/>
            <a:ahLst/>
            <a:cxnLst/>
            <a:rect r="r" b="b" t="t" l="l"/>
            <a:pathLst>
              <a:path h="1210834" w="1353685">
                <a:moveTo>
                  <a:pt x="0" y="0"/>
                </a:moveTo>
                <a:lnTo>
                  <a:pt x="1353685" y="0"/>
                </a:lnTo>
                <a:lnTo>
                  <a:pt x="1353685" y="1210834"/>
                </a:lnTo>
                <a:lnTo>
                  <a:pt x="0" y="1210834"/>
                </a:lnTo>
                <a:lnTo>
                  <a:pt x="0" y="0"/>
                </a:lnTo>
                <a:close/>
              </a:path>
            </a:pathLst>
          </a:custGeom>
          <a:blipFill>
            <a:blip r:embed="rId3"/>
            <a:stretch>
              <a:fillRect l="-25452" t="0" r="-33406" b="0"/>
            </a:stretch>
          </a:blipFill>
        </p:spPr>
      </p:sp>
      <p:grpSp>
        <p:nvGrpSpPr>
          <p:cNvPr name="Group 5" id="5"/>
          <p:cNvGrpSpPr/>
          <p:nvPr/>
        </p:nvGrpSpPr>
        <p:grpSpPr>
          <a:xfrm rot="0">
            <a:off x="0" y="0"/>
            <a:ext cx="461963" cy="10287000"/>
            <a:chOff x="0" y="0"/>
            <a:chExt cx="121669" cy="2709333"/>
          </a:xfrm>
        </p:grpSpPr>
        <p:sp>
          <p:nvSpPr>
            <p:cNvPr name="Freeform 6" id="6"/>
            <p:cNvSpPr/>
            <p:nvPr/>
          </p:nvSpPr>
          <p:spPr>
            <a:xfrm flipH="false" flipV="false" rot="0">
              <a:off x="0" y="0"/>
              <a:ext cx="121669" cy="2709333"/>
            </a:xfrm>
            <a:custGeom>
              <a:avLst/>
              <a:gdLst/>
              <a:ahLst/>
              <a:cxnLst/>
              <a:rect r="r" b="b" t="t" l="l"/>
              <a:pathLst>
                <a:path h="2709333" w="121669">
                  <a:moveTo>
                    <a:pt x="0" y="0"/>
                  </a:moveTo>
                  <a:lnTo>
                    <a:pt x="121669" y="0"/>
                  </a:lnTo>
                  <a:lnTo>
                    <a:pt x="121669" y="2709333"/>
                  </a:lnTo>
                  <a:lnTo>
                    <a:pt x="0" y="2709333"/>
                  </a:lnTo>
                  <a:close/>
                </a:path>
              </a:pathLst>
            </a:custGeom>
            <a:solidFill>
              <a:srgbClr val="F18125"/>
            </a:solidFill>
            <a:ln w="38100" cap="sq">
              <a:solidFill>
                <a:srgbClr val="000000"/>
              </a:solidFill>
              <a:prstDash val="solid"/>
              <a:miter/>
            </a:ln>
          </p:spPr>
        </p:sp>
        <p:sp>
          <p:nvSpPr>
            <p:cNvPr name="TextBox 7" id="7"/>
            <p:cNvSpPr txBox="true"/>
            <p:nvPr/>
          </p:nvSpPr>
          <p:spPr>
            <a:xfrm>
              <a:off x="0" y="-19050"/>
              <a:ext cx="121669" cy="2728383"/>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633268" y="0"/>
            <a:ext cx="395432" cy="10287000"/>
            <a:chOff x="0" y="0"/>
            <a:chExt cx="104147" cy="2709333"/>
          </a:xfrm>
        </p:grpSpPr>
        <p:sp>
          <p:nvSpPr>
            <p:cNvPr name="Freeform 9" id="9"/>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FFFFFF"/>
            </a:solidFill>
            <a:ln w="38100" cap="sq">
              <a:solidFill>
                <a:srgbClr val="000000"/>
              </a:solidFill>
              <a:prstDash val="solid"/>
              <a:miter/>
            </a:ln>
          </p:spPr>
        </p:sp>
        <p:sp>
          <p:nvSpPr>
            <p:cNvPr name="TextBox 10" id="10"/>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1200150" y="0"/>
            <a:ext cx="395432" cy="10287000"/>
            <a:chOff x="0" y="0"/>
            <a:chExt cx="104147" cy="2709333"/>
          </a:xfrm>
        </p:grpSpPr>
        <p:sp>
          <p:nvSpPr>
            <p:cNvPr name="Freeform 12" id="12"/>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09A151"/>
            </a:solidFill>
            <a:ln w="38100" cap="sq">
              <a:solidFill>
                <a:srgbClr val="000000"/>
              </a:solidFill>
              <a:prstDash val="solid"/>
              <a:miter/>
            </a:ln>
          </p:spPr>
        </p:sp>
        <p:sp>
          <p:nvSpPr>
            <p:cNvPr name="TextBox 13" id="13"/>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6934315" y="0"/>
            <a:ext cx="1353685" cy="1210834"/>
          </a:xfrm>
          <a:custGeom>
            <a:avLst/>
            <a:gdLst/>
            <a:ahLst/>
            <a:cxnLst/>
            <a:rect r="r" b="b" t="t" l="l"/>
            <a:pathLst>
              <a:path h="1210834" w="1353685">
                <a:moveTo>
                  <a:pt x="0" y="0"/>
                </a:moveTo>
                <a:lnTo>
                  <a:pt x="1353685" y="0"/>
                </a:lnTo>
                <a:lnTo>
                  <a:pt x="1353685" y="1210834"/>
                </a:lnTo>
                <a:lnTo>
                  <a:pt x="0" y="1210834"/>
                </a:lnTo>
                <a:lnTo>
                  <a:pt x="0" y="0"/>
                </a:lnTo>
                <a:close/>
              </a:path>
            </a:pathLst>
          </a:custGeom>
          <a:blipFill>
            <a:blip r:embed="rId3"/>
            <a:stretch>
              <a:fillRect l="-25452" t="0" r="-33406" b="0"/>
            </a:stretch>
          </a:blipFill>
        </p:spPr>
      </p:sp>
      <p:grpSp>
        <p:nvGrpSpPr>
          <p:cNvPr name="Group 4" id="4"/>
          <p:cNvGrpSpPr/>
          <p:nvPr/>
        </p:nvGrpSpPr>
        <p:grpSpPr>
          <a:xfrm rot="0">
            <a:off x="0" y="0"/>
            <a:ext cx="461963" cy="10287000"/>
            <a:chOff x="0" y="0"/>
            <a:chExt cx="121669" cy="2709333"/>
          </a:xfrm>
        </p:grpSpPr>
        <p:sp>
          <p:nvSpPr>
            <p:cNvPr name="Freeform 5" id="5"/>
            <p:cNvSpPr/>
            <p:nvPr/>
          </p:nvSpPr>
          <p:spPr>
            <a:xfrm flipH="false" flipV="false" rot="0">
              <a:off x="0" y="0"/>
              <a:ext cx="121669" cy="2709333"/>
            </a:xfrm>
            <a:custGeom>
              <a:avLst/>
              <a:gdLst/>
              <a:ahLst/>
              <a:cxnLst/>
              <a:rect r="r" b="b" t="t" l="l"/>
              <a:pathLst>
                <a:path h="2709333" w="121669">
                  <a:moveTo>
                    <a:pt x="0" y="0"/>
                  </a:moveTo>
                  <a:lnTo>
                    <a:pt x="121669" y="0"/>
                  </a:lnTo>
                  <a:lnTo>
                    <a:pt x="121669" y="2709333"/>
                  </a:lnTo>
                  <a:lnTo>
                    <a:pt x="0" y="2709333"/>
                  </a:lnTo>
                  <a:close/>
                </a:path>
              </a:pathLst>
            </a:custGeom>
            <a:solidFill>
              <a:srgbClr val="F18125"/>
            </a:solidFill>
            <a:ln w="38100" cap="sq">
              <a:solidFill>
                <a:srgbClr val="000000"/>
              </a:solidFill>
              <a:prstDash val="solid"/>
              <a:miter/>
            </a:ln>
          </p:spPr>
        </p:sp>
        <p:sp>
          <p:nvSpPr>
            <p:cNvPr name="TextBox 6" id="6"/>
            <p:cNvSpPr txBox="true"/>
            <p:nvPr/>
          </p:nvSpPr>
          <p:spPr>
            <a:xfrm>
              <a:off x="0" y="-19050"/>
              <a:ext cx="121669" cy="2728383"/>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633268" y="0"/>
            <a:ext cx="395432" cy="10287000"/>
            <a:chOff x="0" y="0"/>
            <a:chExt cx="104147" cy="2709333"/>
          </a:xfrm>
        </p:grpSpPr>
        <p:sp>
          <p:nvSpPr>
            <p:cNvPr name="Freeform 8" id="8"/>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FFFFFF"/>
            </a:solidFill>
            <a:ln w="38100" cap="sq">
              <a:solidFill>
                <a:srgbClr val="000000"/>
              </a:solidFill>
              <a:prstDash val="solid"/>
              <a:miter/>
            </a:ln>
          </p:spPr>
        </p:sp>
        <p:sp>
          <p:nvSpPr>
            <p:cNvPr name="TextBox 9" id="9"/>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1200150" y="0"/>
            <a:ext cx="395432" cy="10287000"/>
            <a:chOff x="0" y="0"/>
            <a:chExt cx="104147" cy="2709333"/>
          </a:xfrm>
        </p:grpSpPr>
        <p:sp>
          <p:nvSpPr>
            <p:cNvPr name="Freeform 11" id="11"/>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09A151"/>
            </a:solidFill>
            <a:ln w="38100" cap="sq">
              <a:solidFill>
                <a:srgbClr val="000000"/>
              </a:solidFill>
              <a:prstDash val="solid"/>
              <a:miter/>
            </a:ln>
          </p:spPr>
        </p:sp>
        <p:sp>
          <p:nvSpPr>
            <p:cNvPr name="TextBox 12" id="12"/>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sp>
        <p:nvSpPr>
          <p:cNvPr name="Freeform 13" id="13"/>
          <p:cNvSpPr/>
          <p:nvPr/>
        </p:nvSpPr>
        <p:spPr>
          <a:xfrm flipH="false" flipV="false" rot="0">
            <a:off x="3015546" y="3313887"/>
            <a:ext cx="13227238" cy="5477641"/>
          </a:xfrm>
          <a:custGeom>
            <a:avLst/>
            <a:gdLst/>
            <a:ahLst/>
            <a:cxnLst/>
            <a:rect r="r" b="b" t="t" l="l"/>
            <a:pathLst>
              <a:path h="5477641" w="13227238">
                <a:moveTo>
                  <a:pt x="0" y="0"/>
                </a:moveTo>
                <a:lnTo>
                  <a:pt x="13227237" y="0"/>
                </a:lnTo>
                <a:lnTo>
                  <a:pt x="13227237" y="5477641"/>
                </a:lnTo>
                <a:lnTo>
                  <a:pt x="0" y="5477641"/>
                </a:lnTo>
                <a:lnTo>
                  <a:pt x="0" y="0"/>
                </a:lnTo>
                <a:close/>
              </a:path>
            </a:pathLst>
          </a:custGeom>
          <a:blipFill>
            <a:blip r:embed="rId4"/>
            <a:stretch>
              <a:fillRect l="0" t="0" r="-128406" b="-223798"/>
            </a:stretch>
          </a:blipFill>
        </p:spPr>
      </p:sp>
      <p:sp>
        <p:nvSpPr>
          <p:cNvPr name="TextBox 14" id="14"/>
          <p:cNvSpPr txBox="true"/>
          <p:nvPr/>
        </p:nvSpPr>
        <p:spPr>
          <a:xfrm rot="0">
            <a:off x="2329007" y="70292"/>
            <a:ext cx="7416941" cy="965475"/>
          </a:xfrm>
          <a:prstGeom prst="rect">
            <a:avLst/>
          </a:prstGeom>
        </p:spPr>
        <p:txBody>
          <a:bodyPr anchor="t" rtlCol="false" tIns="0" lIns="0" bIns="0" rIns="0">
            <a:spAutoFit/>
          </a:bodyPr>
          <a:lstStyle/>
          <a:p>
            <a:pPr>
              <a:lnSpc>
                <a:spcPts val="7841"/>
              </a:lnSpc>
            </a:pPr>
            <a:r>
              <a:rPr lang="en-US" sz="5682" spc="556">
                <a:solidFill>
                  <a:srgbClr val="004AAD"/>
                </a:solidFill>
                <a:latin typeface="Oswald Bold"/>
              </a:rPr>
              <a:t>ERD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891970" y="302508"/>
            <a:ext cx="15042345" cy="883940"/>
          </a:xfrm>
          <a:prstGeom prst="rect">
            <a:avLst/>
          </a:prstGeom>
        </p:spPr>
        <p:txBody>
          <a:bodyPr anchor="t" rtlCol="false" tIns="0" lIns="0" bIns="0" rIns="0">
            <a:spAutoFit/>
          </a:bodyPr>
          <a:lstStyle/>
          <a:p>
            <a:pPr>
              <a:lnSpc>
                <a:spcPts val="3563"/>
              </a:lnSpc>
            </a:pPr>
            <a:r>
              <a:rPr lang="en-US" sz="2582" spc="253">
                <a:solidFill>
                  <a:srgbClr val="004AAD"/>
                </a:solidFill>
                <a:latin typeface="Oswald Bold"/>
              </a:rPr>
              <a:t>Q1. WHAT IS THE TOTAL NO OF BONDS PURCHASED OF EACH DENOMINATION AND THE ASSOCIATED VALUE (IN CRORES) OF THOSE BONDS?</a:t>
            </a:r>
          </a:p>
        </p:txBody>
      </p:sp>
      <p:sp>
        <p:nvSpPr>
          <p:cNvPr name="Freeform 4" id="4"/>
          <p:cNvSpPr/>
          <p:nvPr/>
        </p:nvSpPr>
        <p:spPr>
          <a:xfrm flipH="false" flipV="false" rot="0">
            <a:off x="16934315" y="0"/>
            <a:ext cx="1353685" cy="1210834"/>
          </a:xfrm>
          <a:custGeom>
            <a:avLst/>
            <a:gdLst/>
            <a:ahLst/>
            <a:cxnLst/>
            <a:rect r="r" b="b" t="t" l="l"/>
            <a:pathLst>
              <a:path h="1210834" w="1353685">
                <a:moveTo>
                  <a:pt x="0" y="0"/>
                </a:moveTo>
                <a:lnTo>
                  <a:pt x="1353685" y="0"/>
                </a:lnTo>
                <a:lnTo>
                  <a:pt x="1353685" y="1210834"/>
                </a:lnTo>
                <a:lnTo>
                  <a:pt x="0" y="1210834"/>
                </a:lnTo>
                <a:lnTo>
                  <a:pt x="0" y="0"/>
                </a:lnTo>
                <a:close/>
              </a:path>
            </a:pathLst>
          </a:custGeom>
          <a:blipFill>
            <a:blip r:embed="rId3"/>
            <a:stretch>
              <a:fillRect l="-25452" t="0" r="-33406" b="0"/>
            </a:stretch>
          </a:blipFill>
        </p:spPr>
      </p:sp>
      <p:grpSp>
        <p:nvGrpSpPr>
          <p:cNvPr name="Group 5" id="5"/>
          <p:cNvGrpSpPr/>
          <p:nvPr/>
        </p:nvGrpSpPr>
        <p:grpSpPr>
          <a:xfrm rot="0">
            <a:off x="0" y="0"/>
            <a:ext cx="461963" cy="10287000"/>
            <a:chOff x="0" y="0"/>
            <a:chExt cx="121669" cy="2709333"/>
          </a:xfrm>
        </p:grpSpPr>
        <p:sp>
          <p:nvSpPr>
            <p:cNvPr name="Freeform 6" id="6"/>
            <p:cNvSpPr/>
            <p:nvPr/>
          </p:nvSpPr>
          <p:spPr>
            <a:xfrm flipH="false" flipV="false" rot="0">
              <a:off x="0" y="0"/>
              <a:ext cx="121669" cy="2709333"/>
            </a:xfrm>
            <a:custGeom>
              <a:avLst/>
              <a:gdLst/>
              <a:ahLst/>
              <a:cxnLst/>
              <a:rect r="r" b="b" t="t" l="l"/>
              <a:pathLst>
                <a:path h="2709333" w="121669">
                  <a:moveTo>
                    <a:pt x="0" y="0"/>
                  </a:moveTo>
                  <a:lnTo>
                    <a:pt x="121669" y="0"/>
                  </a:lnTo>
                  <a:lnTo>
                    <a:pt x="121669" y="2709333"/>
                  </a:lnTo>
                  <a:lnTo>
                    <a:pt x="0" y="2709333"/>
                  </a:lnTo>
                  <a:close/>
                </a:path>
              </a:pathLst>
            </a:custGeom>
            <a:solidFill>
              <a:srgbClr val="F18125"/>
            </a:solidFill>
            <a:ln w="38100" cap="sq">
              <a:solidFill>
                <a:srgbClr val="000000"/>
              </a:solidFill>
              <a:prstDash val="solid"/>
              <a:miter/>
            </a:ln>
          </p:spPr>
        </p:sp>
        <p:sp>
          <p:nvSpPr>
            <p:cNvPr name="TextBox 7" id="7"/>
            <p:cNvSpPr txBox="true"/>
            <p:nvPr/>
          </p:nvSpPr>
          <p:spPr>
            <a:xfrm>
              <a:off x="0" y="-19050"/>
              <a:ext cx="121669" cy="2728383"/>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633268" y="0"/>
            <a:ext cx="395432" cy="10287000"/>
            <a:chOff x="0" y="0"/>
            <a:chExt cx="104147" cy="2709333"/>
          </a:xfrm>
        </p:grpSpPr>
        <p:sp>
          <p:nvSpPr>
            <p:cNvPr name="Freeform 9" id="9"/>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FFFFFF"/>
            </a:solidFill>
            <a:ln w="38100" cap="sq">
              <a:solidFill>
                <a:srgbClr val="000000"/>
              </a:solidFill>
              <a:prstDash val="solid"/>
              <a:miter/>
            </a:ln>
          </p:spPr>
        </p:sp>
        <p:sp>
          <p:nvSpPr>
            <p:cNvPr name="TextBox 10" id="10"/>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1200150" y="0"/>
            <a:ext cx="395432" cy="10287000"/>
            <a:chOff x="0" y="0"/>
            <a:chExt cx="104147" cy="2709333"/>
          </a:xfrm>
        </p:grpSpPr>
        <p:sp>
          <p:nvSpPr>
            <p:cNvPr name="Freeform 12" id="12"/>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09A151"/>
            </a:solidFill>
            <a:ln w="38100" cap="sq">
              <a:solidFill>
                <a:srgbClr val="000000"/>
              </a:solidFill>
              <a:prstDash val="solid"/>
              <a:miter/>
            </a:ln>
          </p:spPr>
        </p:sp>
        <p:sp>
          <p:nvSpPr>
            <p:cNvPr name="TextBox 13" id="13"/>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sp>
        <p:nvSpPr>
          <p:cNvPr name="Freeform 14" id="14"/>
          <p:cNvSpPr/>
          <p:nvPr/>
        </p:nvSpPr>
        <p:spPr>
          <a:xfrm flipH="false" flipV="false" rot="0">
            <a:off x="1891970" y="1462107"/>
            <a:ext cx="9236729" cy="4496340"/>
          </a:xfrm>
          <a:custGeom>
            <a:avLst/>
            <a:gdLst/>
            <a:ahLst/>
            <a:cxnLst/>
            <a:rect r="r" b="b" t="t" l="l"/>
            <a:pathLst>
              <a:path h="4496340" w="9236729">
                <a:moveTo>
                  <a:pt x="0" y="0"/>
                </a:moveTo>
                <a:lnTo>
                  <a:pt x="9236730" y="0"/>
                </a:lnTo>
                <a:lnTo>
                  <a:pt x="9236730" y="4496340"/>
                </a:lnTo>
                <a:lnTo>
                  <a:pt x="0" y="4496340"/>
                </a:lnTo>
                <a:lnTo>
                  <a:pt x="0" y="0"/>
                </a:lnTo>
                <a:close/>
              </a:path>
            </a:pathLst>
          </a:custGeom>
          <a:blipFill>
            <a:blip r:embed="rId4"/>
            <a:stretch>
              <a:fillRect l="-7105" t="-16041" r="-7105" b="-34375"/>
            </a:stretch>
          </a:blipFill>
        </p:spPr>
      </p:sp>
      <p:sp>
        <p:nvSpPr>
          <p:cNvPr name="Freeform 15" id="15"/>
          <p:cNvSpPr/>
          <p:nvPr/>
        </p:nvSpPr>
        <p:spPr>
          <a:xfrm flipH="false" flipV="false" rot="0">
            <a:off x="7729561" y="6062368"/>
            <a:ext cx="10144936" cy="4075457"/>
          </a:xfrm>
          <a:custGeom>
            <a:avLst/>
            <a:gdLst/>
            <a:ahLst/>
            <a:cxnLst/>
            <a:rect r="r" b="b" t="t" l="l"/>
            <a:pathLst>
              <a:path h="4075457" w="10144936">
                <a:moveTo>
                  <a:pt x="0" y="0"/>
                </a:moveTo>
                <a:lnTo>
                  <a:pt x="10144936" y="0"/>
                </a:lnTo>
                <a:lnTo>
                  <a:pt x="10144936" y="4075456"/>
                </a:lnTo>
                <a:lnTo>
                  <a:pt x="0" y="4075456"/>
                </a:lnTo>
                <a:lnTo>
                  <a:pt x="0" y="0"/>
                </a:lnTo>
                <a:close/>
              </a:path>
            </a:pathLst>
          </a:custGeom>
          <a:blipFill>
            <a:blip r:embed="rId5"/>
            <a:stretch>
              <a:fillRect l="0" t="0" r="0" b="-5056"/>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767032" y="312033"/>
            <a:ext cx="15167283" cy="881361"/>
          </a:xfrm>
          <a:prstGeom prst="rect">
            <a:avLst/>
          </a:prstGeom>
        </p:spPr>
        <p:txBody>
          <a:bodyPr anchor="t" rtlCol="false" tIns="0" lIns="0" bIns="0" rIns="0">
            <a:spAutoFit/>
          </a:bodyPr>
          <a:lstStyle/>
          <a:p>
            <a:pPr>
              <a:lnSpc>
                <a:spcPts val="3593"/>
              </a:lnSpc>
            </a:pPr>
            <a:r>
              <a:rPr lang="en-US" sz="2603" spc="255">
                <a:solidFill>
                  <a:srgbClr val="004AAD"/>
                </a:solidFill>
                <a:latin typeface="Oswald Bold"/>
              </a:rPr>
              <a:t>Q2. WHAT IS THE TOTAL NO OF BONDS OF EACH DENOMINATION I.E. 1000, 10000, 100000, 1000000, AND 10000000?</a:t>
            </a:r>
          </a:p>
        </p:txBody>
      </p:sp>
      <p:sp>
        <p:nvSpPr>
          <p:cNvPr name="Freeform 4" id="4"/>
          <p:cNvSpPr/>
          <p:nvPr/>
        </p:nvSpPr>
        <p:spPr>
          <a:xfrm flipH="false" flipV="false" rot="0">
            <a:off x="16934315" y="0"/>
            <a:ext cx="1353685" cy="1210834"/>
          </a:xfrm>
          <a:custGeom>
            <a:avLst/>
            <a:gdLst/>
            <a:ahLst/>
            <a:cxnLst/>
            <a:rect r="r" b="b" t="t" l="l"/>
            <a:pathLst>
              <a:path h="1210834" w="1353685">
                <a:moveTo>
                  <a:pt x="0" y="0"/>
                </a:moveTo>
                <a:lnTo>
                  <a:pt x="1353685" y="0"/>
                </a:lnTo>
                <a:lnTo>
                  <a:pt x="1353685" y="1210834"/>
                </a:lnTo>
                <a:lnTo>
                  <a:pt x="0" y="1210834"/>
                </a:lnTo>
                <a:lnTo>
                  <a:pt x="0" y="0"/>
                </a:lnTo>
                <a:close/>
              </a:path>
            </a:pathLst>
          </a:custGeom>
          <a:blipFill>
            <a:blip r:embed="rId3"/>
            <a:stretch>
              <a:fillRect l="-25452" t="0" r="-33406" b="0"/>
            </a:stretch>
          </a:blipFill>
        </p:spPr>
      </p:sp>
      <p:grpSp>
        <p:nvGrpSpPr>
          <p:cNvPr name="Group 5" id="5"/>
          <p:cNvGrpSpPr/>
          <p:nvPr/>
        </p:nvGrpSpPr>
        <p:grpSpPr>
          <a:xfrm rot="0">
            <a:off x="0" y="0"/>
            <a:ext cx="461963" cy="10287000"/>
            <a:chOff x="0" y="0"/>
            <a:chExt cx="121669" cy="2709333"/>
          </a:xfrm>
        </p:grpSpPr>
        <p:sp>
          <p:nvSpPr>
            <p:cNvPr name="Freeform 6" id="6"/>
            <p:cNvSpPr/>
            <p:nvPr/>
          </p:nvSpPr>
          <p:spPr>
            <a:xfrm flipH="false" flipV="false" rot="0">
              <a:off x="0" y="0"/>
              <a:ext cx="121669" cy="2709333"/>
            </a:xfrm>
            <a:custGeom>
              <a:avLst/>
              <a:gdLst/>
              <a:ahLst/>
              <a:cxnLst/>
              <a:rect r="r" b="b" t="t" l="l"/>
              <a:pathLst>
                <a:path h="2709333" w="121669">
                  <a:moveTo>
                    <a:pt x="0" y="0"/>
                  </a:moveTo>
                  <a:lnTo>
                    <a:pt x="121669" y="0"/>
                  </a:lnTo>
                  <a:lnTo>
                    <a:pt x="121669" y="2709333"/>
                  </a:lnTo>
                  <a:lnTo>
                    <a:pt x="0" y="2709333"/>
                  </a:lnTo>
                  <a:close/>
                </a:path>
              </a:pathLst>
            </a:custGeom>
            <a:solidFill>
              <a:srgbClr val="F18125"/>
            </a:solidFill>
            <a:ln w="38100" cap="sq">
              <a:solidFill>
                <a:srgbClr val="000000"/>
              </a:solidFill>
              <a:prstDash val="solid"/>
              <a:miter/>
            </a:ln>
          </p:spPr>
        </p:sp>
        <p:sp>
          <p:nvSpPr>
            <p:cNvPr name="TextBox 7" id="7"/>
            <p:cNvSpPr txBox="true"/>
            <p:nvPr/>
          </p:nvSpPr>
          <p:spPr>
            <a:xfrm>
              <a:off x="0" y="-19050"/>
              <a:ext cx="121669" cy="2728383"/>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633268" y="0"/>
            <a:ext cx="395432" cy="10287000"/>
            <a:chOff x="0" y="0"/>
            <a:chExt cx="104147" cy="2709333"/>
          </a:xfrm>
        </p:grpSpPr>
        <p:sp>
          <p:nvSpPr>
            <p:cNvPr name="Freeform 9" id="9"/>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FFFFFF"/>
            </a:solidFill>
            <a:ln w="38100" cap="sq">
              <a:solidFill>
                <a:srgbClr val="000000"/>
              </a:solidFill>
              <a:prstDash val="solid"/>
              <a:miter/>
            </a:ln>
          </p:spPr>
        </p:sp>
        <p:sp>
          <p:nvSpPr>
            <p:cNvPr name="TextBox 10" id="10"/>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1200150" y="0"/>
            <a:ext cx="395432" cy="10287000"/>
            <a:chOff x="0" y="0"/>
            <a:chExt cx="104147" cy="2709333"/>
          </a:xfrm>
        </p:grpSpPr>
        <p:sp>
          <p:nvSpPr>
            <p:cNvPr name="Freeform 12" id="12"/>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09A151"/>
            </a:solidFill>
            <a:ln w="38100" cap="sq">
              <a:solidFill>
                <a:srgbClr val="000000"/>
              </a:solidFill>
              <a:prstDash val="solid"/>
              <a:miter/>
            </a:ln>
          </p:spPr>
        </p:sp>
        <p:sp>
          <p:nvSpPr>
            <p:cNvPr name="TextBox 13" id="13"/>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sp>
        <p:nvSpPr>
          <p:cNvPr name="Freeform 14" id="14"/>
          <p:cNvSpPr/>
          <p:nvPr/>
        </p:nvSpPr>
        <p:spPr>
          <a:xfrm flipH="false" flipV="false" rot="0">
            <a:off x="1900158" y="1406753"/>
            <a:ext cx="8749389" cy="4510892"/>
          </a:xfrm>
          <a:custGeom>
            <a:avLst/>
            <a:gdLst/>
            <a:ahLst/>
            <a:cxnLst/>
            <a:rect r="r" b="b" t="t" l="l"/>
            <a:pathLst>
              <a:path h="4510892" w="8749389">
                <a:moveTo>
                  <a:pt x="0" y="0"/>
                </a:moveTo>
                <a:lnTo>
                  <a:pt x="8749389" y="0"/>
                </a:lnTo>
                <a:lnTo>
                  <a:pt x="8749389" y="4510892"/>
                </a:lnTo>
                <a:lnTo>
                  <a:pt x="0" y="4510892"/>
                </a:lnTo>
                <a:lnTo>
                  <a:pt x="0" y="0"/>
                </a:lnTo>
                <a:close/>
              </a:path>
            </a:pathLst>
          </a:custGeom>
          <a:blipFill>
            <a:blip r:embed="rId4"/>
            <a:stretch>
              <a:fillRect l="-9079" t="-16791" r="-9079" b="-16382"/>
            </a:stretch>
          </a:blipFill>
        </p:spPr>
      </p:sp>
      <p:sp>
        <p:nvSpPr>
          <p:cNvPr name="Freeform 15" id="15"/>
          <p:cNvSpPr/>
          <p:nvPr/>
        </p:nvSpPr>
        <p:spPr>
          <a:xfrm flipH="false" flipV="false" rot="0">
            <a:off x="10353243" y="5917645"/>
            <a:ext cx="7633129" cy="4153728"/>
          </a:xfrm>
          <a:custGeom>
            <a:avLst/>
            <a:gdLst/>
            <a:ahLst/>
            <a:cxnLst/>
            <a:rect r="r" b="b" t="t" l="l"/>
            <a:pathLst>
              <a:path h="4153728" w="7633129">
                <a:moveTo>
                  <a:pt x="0" y="0"/>
                </a:moveTo>
                <a:lnTo>
                  <a:pt x="7633129" y="0"/>
                </a:lnTo>
                <a:lnTo>
                  <a:pt x="7633129" y="4153729"/>
                </a:lnTo>
                <a:lnTo>
                  <a:pt x="0" y="4153729"/>
                </a:lnTo>
                <a:lnTo>
                  <a:pt x="0" y="0"/>
                </a:lnTo>
                <a:close/>
              </a:path>
            </a:pathLst>
          </a:custGeom>
          <a:blipFill>
            <a:blip r:embed="rId5"/>
            <a:stretch>
              <a:fillRect l="0" t="0" r="-5182" b="-6802"/>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891970" y="302508"/>
            <a:ext cx="15042345" cy="883940"/>
          </a:xfrm>
          <a:prstGeom prst="rect">
            <a:avLst/>
          </a:prstGeom>
        </p:spPr>
        <p:txBody>
          <a:bodyPr anchor="t" rtlCol="false" tIns="0" lIns="0" bIns="0" rIns="0">
            <a:spAutoFit/>
          </a:bodyPr>
          <a:lstStyle/>
          <a:p>
            <a:pPr>
              <a:lnSpc>
                <a:spcPts val="3563"/>
              </a:lnSpc>
            </a:pPr>
            <a:r>
              <a:rPr lang="en-US" sz="2582" spc="253">
                <a:solidFill>
                  <a:srgbClr val="004AAD"/>
                </a:solidFill>
                <a:latin typeface="Oswald Bold"/>
              </a:rPr>
              <a:t>Q3. WHAT IS THE TOTAL INVESTMENT MADE (IN CRORES) BY THE TOP 10 COMPANIES IN ELECTORAL BONDS?</a:t>
            </a:r>
          </a:p>
        </p:txBody>
      </p:sp>
      <p:sp>
        <p:nvSpPr>
          <p:cNvPr name="Freeform 4" id="4"/>
          <p:cNvSpPr/>
          <p:nvPr/>
        </p:nvSpPr>
        <p:spPr>
          <a:xfrm flipH="false" flipV="false" rot="0">
            <a:off x="16934315" y="0"/>
            <a:ext cx="1353685" cy="1210834"/>
          </a:xfrm>
          <a:custGeom>
            <a:avLst/>
            <a:gdLst/>
            <a:ahLst/>
            <a:cxnLst/>
            <a:rect r="r" b="b" t="t" l="l"/>
            <a:pathLst>
              <a:path h="1210834" w="1353685">
                <a:moveTo>
                  <a:pt x="0" y="0"/>
                </a:moveTo>
                <a:lnTo>
                  <a:pt x="1353685" y="0"/>
                </a:lnTo>
                <a:lnTo>
                  <a:pt x="1353685" y="1210834"/>
                </a:lnTo>
                <a:lnTo>
                  <a:pt x="0" y="1210834"/>
                </a:lnTo>
                <a:lnTo>
                  <a:pt x="0" y="0"/>
                </a:lnTo>
                <a:close/>
              </a:path>
            </a:pathLst>
          </a:custGeom>
          <a:blipFill>
            <a:blip r:embed="rId3"/>
            <a:stretch>
              <a:fillRect l="-25452" t="0" r="-33406" b="0"/>
            </a:stretch>
          </a:blipFill>
        </p:spPr>
      </p:sp>
      <p:grpSp>
        <p:nvGrpSpPr>
          <p:cNvPr name="Group 5" id="5"/>
          <p:cNvGrpSpPr/>
          <p:nvPr/>
        </p:nvGrpSpPr>
        <p:grpSpPr>
          <a:xfrm rot="0">
            <a:off x="0" y="0"/>
            <a:ext cx="461963" cy="10287000"/>
            <a:chOff x="0" y="0"/>
            <a:chExt cx="121669" cy="2709333"/>
          </a:xfrm>
        </p:grpSpPr>
        <p:sp>
          <p:nvSpPr>
            <p:cNvPr name="Freeform 6" id="6"/>
            <p:cNvSpPr/>
            <p:nvPr/>
          </p:nvSpPr>
          <p:spPr>
            <a:xfrm flipH="false" flipV="false" rot="0">
              <a:off x="0" y="0"/>
              <a:ext cx="121669" cy="2709333"/>
            </a:xfrm>
            <a:custGeom>
              <a:avLst/>
              <a:gdLst/>
              <a:ahLst/>
              <a:cxnLst/>
              <a:rect r="r" b="b" t="t" l="l"/>
              <a:pathLst>
                <a:path h="2709333" w="121669">
                  <a:moveTo>
                    <a:pt x="0" y="0"/>
                  </a:moveTo>
                  <a:lnTo>
                    <a:pt x="121669" y="0"/>
                  </a:lnTo>
                  <a:lnTo>
                    <a:pt x="121669" y="2709333"/>
                  </a:lnTo>
                  <a:lnTo>
                    <a:pt x="0" y="2709333"/>
                  </a:lnTo>
                  <a:close/>
                </a:path>
              </a:pathLst>
            </a:custGeom>
            <a:solidFill>
              <a:srgbClr val="F18125"/>
            </a:solidFill>
            <a:ln w="38100" cap="sq">
              <a:solidFill>
                <a:srgbClr val="000000"/>
              </a:solidFill>
              <a:prstDash val="solid"/>
              <a:miter/>
            </a:ln>
          </p:spPr>
        </p:sp>
        <p:sp>
          <p:nvSpPr>
            <p:cNvPr name="TextBox 7" id="7"/>
            <p:cNvSpPr txBox="true"/>
            <p:nvPr/>
          </p:nvSpPr>
          <p:spPr>
            <a:xfrm>
              <a:off x="0" y="-19050"/>
              <a:ext cx="121669" cy="2728383"/>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633268" y="0"/>
            <a:ext cx="395432" cy="10287000"/>
            <a:chOff x="0" y="0"/>
            <a:chExt cx="104147" cy="2709333"/>
          </a:xfrm>
        </p:grpSpPr>
        <p:sp>
          <p:nvSpPr>
            <p:cNvPr name="Freeform 9" id="9"/>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FFFFFF"/>
            </a:solidFill>
            <a:ln w="38100" cap="sq">
              <a:solidFill>
                <a:srgbClr val="000000"/>
              </a:solidFill>
              <a:prstDash val="solid"/>
              <a:miter/>
            </a:ln>
          </p:spPr>
        </p:sp>
        <p:sp>
          <p:nvSpPr>
            <p:cNvPr name="TextBox 10" id="10"/>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1200150" y="0"/>
            <a:ext cx="395432" cy="10287000"/>
            <a:chOff x="0" y="0"/>
            <a:chExt cx="104147" cy="2709333"/>
          </a:xfrm>
        </p:grpSpPr>
        <p:sp>
          <p:nvSpPr>
            <p:cNvPr name="Freeform 12" id="12"/>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09A151"/>
            </a:solidFill>
            <a:ln w="38100" cap="sq">
              <a:solidFill>
                <a:srgbClr val="000000"/>
              </a:solidFill>
              <a:prstDash val="solid"/>
              <a:miter/>
            </a:ln>
          </p:spPr>
        </p:sp>
        <p:sp>
          <p:nvSpPr>
            <p:cNvPr name="TextBox 13" id="13"/>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sp>
        <p:nvSpPr>
          <p:cNvPr name="Freeform 14" id="14"/>
          <p:cNvSpPr/>
          <p:nvPr/>
        </p:nvSpPr>
        <p:spPr>
          <a:xfrm flipH="false" flipV="false" rot="0">
            <a:off x="1891970" y="1442947"/>
            <a:ext cx="10681356" cy="3648718"/>
          </a:xfrm>
          <a:custGeom>
            <a:avLst/>
            <a:gdLst/>
            <a:ahLst/>
            <a:cxnLst/>
            <a:rect r="r" b="b" t="t" l="l"/>
            <a:pathLst>
              <a:path h="3648718" w="10681356">
                <a:moveTo>
                  <a:pt x="0" y="0"/>
                </a:moveTo>
                <a:lnTo>
                  <a:pt x="10681356" y="0"/>
                </a:lnTo>
                <a:lnTo>
                  <a:pt x="10681356" y="3648719"/>
                </a:lnTo>
                <a:lnTo>
                  <a:pt x="0" y="3648719"/>
                </a:lnTo>
                <a:lnTo>
                  <a:pt x="0" y="0"/>
                </a:lnTo>
                <a:close/>
              </a:path>
            </a:pathLst>
          </a:custGeom>
          <a:blipFill>
            <a:blip r:embed="rId4"/>
            <a:stretch>
              <a:fillRect l="-7346" t="-21505" r="-7346" b="-22005"/>
            </a:stretch>
          </a:blipFill>
        </p:spPr>
      </p:sp>
      <p:sp>
        <p:nvSpPr>
          <p:cNvPr name="Freeform 15" id="15"/>
          <p:cNvSpPr/>
          <p:nvPr/>
        </p:nvSpPr>
        <p:spPr>
          <a:xfrm flipH="false" flipV="false" rot="0">
            <a:off x="8624968" y="5143500"/>
            <a:ext cx="9448019" cy="4911605"/>
          </a:xfrm>
          <a:custGeom>
            <a:avLst/>
            <a:gdLst/>
            <a:ahLst/>
            <a:cxnLst/>
            <a:rect r="r" b="b" t="t" l="l"/>
            <a:pathLst>
              <a:path h="4911605" w="9448019">
                <a:moveTo>
                  <a:pt x="0" y="0"/>
                </a:moveTo>
                <a:lnTo>
                  <a:pt x="9448019" y="0"/>
                </a:lnTo>
                <a:lnTo>
                  <a:pt x="9448019" y="4911605"/>
                </a:lnTo>
                <a:lnTo>
                  <a:pt x="0" y="4911605"/>
                </a:lnTo>
                <a:lnTo>
                  <a:pt x="0" y="0"/>
                </a:lnTo>
                <a:close/>
              </a:path>
            </a:pathLst>
          </a:custGeom>
          <a:blipFill>
            <a:blip r:embed="rId5"/>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891970" y="302508"/>
            <a:ext cx="15042345" cy="883940"/>
          </a:xfrm>
          <a:prstGeom prst="rect">
            <a:avLst/>
          </a:prstGeom>
        </p:spPr>
        <p:txBody>
          <a:bodyPr anchor="t" rtlCol="false" tIns="0" lIns="0" bIns="0" rIns="0">
            <a:spAutoFit/>
          </a:bodyPr>
          <a:lstStyle/>
          <a:p>
            <a:pPr>
              <a:lnSpc>
                <a:spcPts val="3563"/>
              </a:lnSpc>
            </a:pPr>
            <a:r>
              <a:rPr lang="en-US" sz="2582" spc="253">
                <a:solidFill>
                  <a:srgbClr val="004AAD"/>
                </a:solidFill>
                <a:latin typeface="Oswald Bold"/>
              </a:rPr>
              <a:t>Q4. SHOW THE COMPANY WITH THE HIGHEST NUMBER OF BOND PURCHASES IN EACH DENOMINATION CATEGORY</a:t>
            </a:r>
          </a:p>
        </p:txBody>
      </p:sp>
      <p:sp>
        <p:nvSpPr>
          <p:cNvPr name="Freeform 4" id="4"/>
          <p:cNvSpPr/>
          <p:nvPr/>
        </p:nvSpPr>
        <p:spPr>
          <a:xfrm flipH="false" flipV="false" rot="0">
            <a:off x="16934315" y="0"/>
            <a:ext cx="1353685" cy="1210834"/>
          </a:xfrm>
          <a:custGeom>
            <a:avLst/>
            <a:gdLst/>
            <a:ahLst/>
            <a:cxnLst/>
            <a:rect r="r" b="b" t="t" l="l"/>
            <a:pathLst>
              <a:path h="1210834" w="1353685">
                <a:moveTo>
                  <a:pt x="0" y="0"/>
                </a:moveTo>
                <a:lnTo>
                  <a:pt x="1353685" y="0"/>
                </a:lnTo>
                <a:lnTo>
                  <a:pt x="1353685" y="1210834"/>
                </a:lnTo>
                <a:lnTo>
                  <a:pt x="0" y="1210834"/>
                </a:lnTo>
                <a:lnTo>
                  <a:pt x="0" y="0"/>
                </a:lnTo>
                <a:close/>
              </a:path>
            </a:pathLst>
          </a:custGeom>
          <a:blipFill>
            <a:blip r:embed="rId3"/>
            <a:stretch>
              <a:fillRect l="-25452" t="0" r="-33406" b="0"/>
            </a:stretch>
          </a:blipFill>
        </p:spPr>
      </p:sp>
      <p:grpSp>
        <p:nvGrpSpPr>
          <p:cNvPr name="Group 5" id="5"/>
          <p:cNvGrpSpPr/>
          <p:nvPr/>
        </p:nvGrpSpPr>
        <p:grpSpPr>
          <a:xfrm rot="0">
            <a:off x="0" y="0"/>
            <a:ext cx="461963" cy="10287000"/>
            <a:chOff x="0" y="0"/>
            <a:chExt cx="121669" cy="2709333"/>
          </a:xfrm>
        </p:grpSpPr>
        <p:sp>
          <p:nvSpPr>
            <p:cNvPr name="Freeform 6" id="6"/>
            <p:cNvSpPr/>
            <p:nvPr/>
          </p:nvSpPr>
          <p:spPr>
            <a:xfrm flipH="false" flipV="false" rot="0">
              <a:off x="0" y="0"/>
              <a:ext cx="121669" cy="2709333"/>
            </a:xfrm>
            <a:custGeom>
              <a:avLst/>
              <a:gdLst/>
              <a:ahLst/>
              <a:cxnLst/>
              <a:rect r="r" b="b" t="t" l="l"/>
              <a:pathLst>
                <a:path h="2709333" w="121669">
                  <a:moveTo>
                    <a:pt x="0" y="0"/>
                  </a:moveTo>
                  <a:lnTo>
                    <a:pt x="121669" y="0"/>
                  </a:lnTo>
                  <a:lnTo>
                    <a:pt x="121669" y="2709333"/>
                  </a:lnTo>
                  <a:lnTo>
                    <a:pt x="0" y="2709333"/>
                  </a:lnTo>
                  <a:close/>
                </a:path>
              </a:pathLst>
            </a:custGeom>
            <a:solidFill>
              <a:srgbClr val="F18125"/>
            </a:solidFill>
            <a:ln w="38100" cap="sq">
              <a:solidFill>
                <a:srgbClr val="000000"/>
              </a:solidFill>
              <a:prstDash val="solid"/>
              <a:miter/>
            </a:ln>
          </p:spPr>
        </p:sp>
        <p:sp>
          <p:nvSpPr>
            <p:cNvPr name="TextBox 7" id="7"/>
            <p:cNvSpPr txBox="true"/>
            <p:nvPr/>
          </p:nvSpPr>
          <p:spPr>
            <a:xfrm>
              <a:off x="0" y="-19050"/>
              <a:ext cx="121669" cy="2728383"/>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633268" y="0"/>
            <a:ext cx="395432" cy="10287000"/>
            <a:chOff x="0" y="0"/>
            <a:chExt cx="104147" cy="2709333"/>
          </a:xfrm>
        </p:grpSpPr>
        <p:sp>
          <p:nvSpPr>
            <p:cNvPr name="Freeform 9" id="9"/>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FFFFFF"/>
            </a:solidFill>
            <a:ln w="38100" cap="sq">
              <a:solidFill>
                <a:srgbClr val="000000"/>
              </a:solidFill>
              <a:prstDash val="solid"/>
              <a:miter/>
            </a:ln>
          </p:spPr>
        </p:sp>
        <p:sp>
          <p:nvSpPr>
            <p:cNvPr name="TextBox 10" id="10"/>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1200150" y="0"/>
            <a:ext cx="395432" cy="10287000"/>
            <a:chOff x="0" y="0"/>
            <a:chExt cx="104147" cy="2709333"/>
          </a:xfrm>
        </p:grpSpPr>
        <p:sp>
          <p:nvSpPr>
            <p:cNvPr name="Freeform 12" id="12"/>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09A151"/>
            </a:solidFill>
            <a:ln w="38100" cap="sq">
              <a:solidFill>
                <a:srgbClr val="000000"/>
              </a:solidFill>
              <a:prstDash val="solid"/>
              <a:miter/>
            </a:ln>
          </p:spPr>
        </p:sp>
        <p:sp>
          <p:nvSpPr>
            <p:cNvPr name="TextBox 13" id="13"/>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sp>
        <p:nvSpPr>
          <p:cNvPr name="Freeform 14" id="14"/>
          <p:cNvSpPr/>
          <p:nvPr/>
        </p:nvSpPr>
        <p:spPr>
          <a:xfrm flipH="false" flipV="false" rot="0">
            <a:off x="1891970" y="1210834"/>
            <a:ext cx="7160181" cy="6302596"/>
          </a:xfrm>
          <a:custGeom>
            <a:avLst/>
            <a:gdLst/>
            <a:ahLst/>
            <a:cxnLst/>
            <a:rect r="r" b="b" t="t" l="l"/>
            <a:pathLst>
              <a:path h="6302596" w="7160181">
                <a:moveTo>
                  <a:pt x="0" y="0"/>
                </a:moveTo>
                <a:lnTo>
                  <a:pt x="7160182" y="0"/>
                </a:lnTo>
                <a:lnTo>
                  <a:pt x="7160182" y="6302595"/>
                </a:lnTo>
                <a:lnTo>
                  <a:pt x="0" y="6302595"/>
                </a:lnTo>
                <a:lnTo>
                  <a:pt x="0" y="0"/>
                </a:lnTo>
                <a:close/>
              </a:path>
            </a:pathLst>
          </a:custGeom>
          <a:blipFill>
            <a:blip r:embed="rId4"/>
            <a:stretch>
              <a:fillRect l="-9827" t="-10467" r="-10442" b="-11513"/>
            </a:stretch>
          </a:blipFill>
        </p:spPr>
      </p:sp>
      <p:sp>
        <p:nvSpPr>
          <p:cNvPr name="Freeform 15" id="15"/>
          <p:cNvSpPr/>
          <p:nvPr/>
        </p:nvSpPr>
        <p:spPr>
          <a:xfrm flipH="false" flipV="false" rot="0">
            <a:off x="8235199" y="7513429"/>
            <a:ext cx="9803440" cy="2663015"/>
          </a:xfrm>
          <a:custGeom>
            <a:avLst/>
            <a:gdLst/>
            <a:ahLst/>
            <a:cxnLst/>
            <a:rect r="r" b="b" t="t" l="l"/>
            <a:pathLst>
              <a:path h="2663015" w="9803440">
                <a:moveTo>
                  <a:pt x="0" y="0"/>
                </a:moveTo>
                <a:lnTo>
                  <a:pt x="9803440" y="0"/>
                </a:lnTo>
                <a:lnTo>
                  <a:pt x="9803440" y="2663016"/>
                </a:lnTo>
                <a:lnTo>
                  <a:pt x="0" y="2663016"/>
                </a:lnTo>
                <a:lnTo>
                  <a:pt x="0" y="0"/>
                </a:lnTo>
                <a:close/>
              </a:path>
            </a:pathLst>
          </a:custGeom>
          <a:blipFill>
            <a:blip r:embed="rId5"/>
            <a:stretch>
              <a:fillRect l="-6481" t="0" r="0" b="-9673"/>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891970" y="302508"/>
            <a:ext cx="15042345" cy="883940"/>
          </a:xfrm>
          <a:prstGeom prst="rect">
            <a:avLst/>
          </a:prstGeom>
        </p:spPr>
        <p:txBody>
          <a:bodyPr anchor="t" rtlCol="false" tIns="0" lIns="0" bIns="0" rIns="0">
            <a:spAutoFit/>
          </a:bodyPr>
          <a:lstStyle/>
          <a:p>
            <a:pPr>
              <a:lnSpc>
                <a:spcPts val="3563"/>
              </a:lnSpc>
            </a:pPr>
            <a:r>
              <a:rPr lang="en-US" sz="2582" spc="253">
                <a:solidFill>
                  <a:srgbClr val="004AAD"/>
                </a:solidFill>
                <a:latin typeface="Oswald Bold"/>
              </a:rPr>
              <a:t>Q5. FETCH THE TOP 10 POLITICAL PARTIES' NAMES IN TERMS OF CASH RECEIVED AS DONATION.</a:t>
            </a:r>
          </a:p>
        </p:txBody>
      </p:sp>
      <p:sp>
        <p:nvSpPr>
          <p:cNvPr name="Freeform 4" id="4"/>
          <p:cNvSpPr/>
          <p:nvPr/>
        </p:nvSpPr>
        <p:spPr>
          <a:xfrm flipH="false" flipV="false" rot="0">
            <a:off x="16934315" y="0"/>
            <a:ext cx="1353685" cy="1210834"/>
          </a:xfrm>
          <a:custGeom>
            <a:avLst/>
            <a:gdLst/>
            <a:ahLst/>
            <a:cxnLst/>
            <a:rect r="r" b="b" t="t" l="l"/>
            <a:pathLst>
              <a:path h="1210834" w="1353685">
                <a:moveTo>
                  <a:pt x="0" y="0"/>
                </a:moveTo>
                <a:lnTo>
                  <a:pt x="1353685" y="0"/>
                </a:lnTo>
                <a:lnTo>
                  <a:pt x="1353685" y="1210834"/>
                </a:lnTo>
                <a:lnTo>
                  <a:pt x="0" y="1210834"/>
                </a:lnTo>
                <a:lnTo>
                  <a:pt x="0" y="0"/>
                </a:lnTo>
                <a:close/>
              </a:path>
            </a:pathLst>
          </a:custGeom>
          <a:blipFill>
            <a:blip r:embed="rId3"/>
            <a:stretch>
              <a:fillRect l="-25452" t="0" r="-33406" b="0"/>
            </a:stretch>
          </a:blipFill>
        </p:spPr>
      </p:sp>
      <p:grpSp>
        <p:nvGrpSpPr>
          <p:cNvPr name="Group 5" id="5"/>
          <p:cNvGrpSpPr/>
          <p:nvPr/>
        </p:nvGrpSpPr>
        <p:grpSpPr>
          <a:xfrm rot="0">
            <a:off x="0" y="0"/>
            <a:ext cx="461963" cy="10287000"/>
            <a:chOff x="0" y="0"/>
            <a:chExt cx="121669" cy="2709333"/>
          </a:xfrm>
        </p:grpSpPr>
        <p:sp>
          <p:nvSpPr>
            <p:cNvPr name="Freeform 6" id="6"/>
            <p:cNvSpPr/>
            <p:nvPr/>
          </p:nvSpPr>
          <p:spPr>
            <a:xfrm flipH="false" flipV="false" rot="0">
              <a:off x="0" y="0"/>
              <a:ext cx="121669" cy="2709333"/>
            </a:xfrm>
            <a:custGeom>
              <a:avLst/>
              <a:gdLst/>
              <a:ahLst/>
              <a:cxnLst/>
              <a:rect r="r" b="b" t="t" l="l"/>
              <a:pathLst>
                <a:path h="2709333" w="121669">
                  <a:moveTo>
                    <a:pt x="0" y="0"/>
                  </a:moveTo>
                  <a:lnTo>
                    <a:pt x="121669" y="0"/>
                  </a:lnTo>
                  <a:lnTo>
                    <a:pt x="121669" y="2709333"/>
                  </a:lnTo>
                  <a:lnTo>
                    <a:pt x="0" y="2709333"/>
                  </a:lnTo>
                  <a:close/>
                </a:path>
              </a:pathLst>
            </a:custGeom>
            <a:solidFill>
              <a:srgbClr val="F18125"/>
            </a:solidFill>
            <a:ln w="38100" cap="sq">
              <a:solidFill>
                <a:srgbClr val="000000"/>
              </a:solidFill>
              <a:prstDash val="solid"/>
              <a:miter/>
            </a:ln>
          </p:spPr>
        </p:sp>
        <p:sp>
          <p:nvSpPr>
            <p:cNvPr name="TextBox 7" id="7"/>
            <p:cNvSpPr txBox="true"/>
            <p:nvPr/>
          </p:nvSpPr>
          <p:spPr>
            <a:xfrm>
              <a:off x="0" y="-19050"/>
              <a:ext cx="121669" cy="2728383"/>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633268" y="0"/>
            <a:ext cx="395432" cy="10287000"/>
            <a:chOff x="0" y="0"/>
            <a:chExt cx="104147" cy="2709333"/>
          </a:xfrm>
        </p:grpSpPr>
        <p:sp>
          <p:nvSpPr>
            <p:cNvPr name="Freeform 9" id="9"/>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FFFFFF"/>
            </a:solidFill>
            <a:ln w="38100" cap="sq">
              <a:solidFill>
                <a:srgbClr val="000000"/>
              </a:solidFill>
              <a:prstDash val="solid"/>
              <a:miter/>
            </a:ln>
          </p:spPr>
        </p:sp>
        <p:sp>
          <p:nvSpPr>
            <p:cNvPr name="TextBox 10" id="10"/>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1200150" y="0"/>
            <a:ext cx="395432" cy="10287000"/>
            <a:chOff x="0" y="0"/>
            <a:chExt cx="104147" cy="2709333"/>
          </a:xfrm>
        </p:grpSpPr>
        <p:sp>
          <p:nvSpPr>
            <p:cNvPr name="Freeform 12" id="12"/>
            <p:cNvSpPr/>
            <p:nvPr/>
          </p:nvSpPr>
          <p:spPr>
            <a:xfrm flipH="false" flipV="false" rot="0">
              <a:off x="0" y="0"/>
              <a:ext cx="104147" cy="2709333"/>
            </a:xfrm>
            <a:custGeom>
              <a:avLst/>
              <a:gdLst/>
              <a:ahLst/>
              <a:cxnLst/>
              <a:rect r="r" b="b" t="t" l="l"/>
              <a:pathLst>
                <a:path h="2709333" w="104147">
                  <a:moveTo>
                    <a:pt x="0" y="0"/>
                  </a:moveTo>
                  <a:lnTo>
                    <a:pt x="104147" y="0"/>
                  </a:lnTo>
                  <a:lnTo>
                    <a:pt x="104147" y="2709333"/>
                  </a:lnTo>
                  <a:lnTo>
                    <a:pt x="0" y="2709333"/>
                  </a:lnTo>
                  <a:close/>
                </a:path>
              </a:pathLst>
            </a:custGeom>
            <a:solidFill>
              <a:srgbClr val="09A151"/>
            </a:solidFill>
            <a:ln w="38100" cap="sq">
              <a:solidFill>
                <a:srgbClr val="000000"/>
              </a:solidFill>
              <a:prstDash val="solid"/>
              <a:miter/>
            </a:ln>
          </p:spPr>
        </p:sp>
        <p:sp>
          <p:nvSpPr>
            <p:cNvPr name="TextBox 13" id="13"/>
            <p:cNvSpPr txBox="true"/>
            <p:nvPr/>
          </p:nvSpPr>
          <p:spPr>
            <a:xfrm>
              <a:off x="0" y="-19050"/>
              <a:ext cx="104147" cy="2728383"/>
            </a:xfrm>
            <a:prstGeom prst="rect">
              <a:avLst/>
            </a:prstGeom>
          </p:spPr>
          <p:txBody>
            <a:bodyPr anchor="ctr" rtlCol="false" tIns="50800" lIns="50800" bIns="50800" rIns="50800"/>
            <a:lstStyle/>
            <a:p>
              <a:pPr algn="ctr">
                <a:lnSpc>
                  <a:spcPts val="2859"/>
                </a:lnSpc>
              </a:pPr>
            </a:p>
          </p:txBody>
        </p:sp>
      </p:grpSp>
      <p:sp>
        <p:nvSpPr>
          <p:cNvPr name="Freeform 14" id="14"/>
          <p:cNvSpPr/>
          <p:nvPr/>
        </p:nvSpPr>
        <p:spPr>
          <a:xfrm flipH="false" flipV="false" rot="0">
            <a:off x="1995013" y="1587848"/>
            <a:ext cx="7264641" cy="4809931"/>
          </a:xfrm>
          <a:custGeom>
            <a:avLst/>
            <a:gdLst/>
            <a:ahLst/>
            <a:cxnLst/>
            <a:rect r="r" b="b" t="t" l="l"/>
            <a:pathLst>
              <a:path h="4809931" w="7264641">
                <a:moveTo>
                  <a:pt x="0" y="0"/>
                </a:moveTo>
                <a:lnTo>
                  <a:pt x="7264641" y="0"/>
                </a:lnTo>
                <a:lnTo>
                  <a:pt x="7264641" y="4809931"/>
                </a:lnTo>
                <a:lnTo>
                  <a:pt x="0" y="4809931"/>
                </a:lnTo>
                <a:lnTo>
                  <a:pt x="0" y="0"/>
                </a:lnTo>
                <a:close/>
              </a:path>
            </a:pathLst>
          </a:custGeom>
          <a:blipFill>
            <a:blip r:embed="rId4"/>
            <a:stretch>
              <a:fillRect l="-16165" t="-22111" r="-15250" b="-22572"/>
            </a:stretch>
          </a:blipFill>
        </p:spPr>
      </p:sp>
      <p:sp>
        <p:nvSpPr>
          <p:cNvPr name="Freeform 15" id="15"/>
          <p:cNvSpPr/>
          <p:nvPr/>
        </p:nvSpPr>
        <p:spPr>
          <a:xfrm flipH="false" flipV="false" rot="0">
            <a:off x="9431104" y="4782183"/>
            <a:ext cx="8646754" cy="5206256"/>
          </a:xfrm>
          <a:custGeom>
            <a:avLst/>
            <a:gdLst/>
            <a:ahLst/>
            <a:cxnLst/>
            <a:rect r="r" b="b" t="t" l="l"/>
            <a:pathLst>
              <a:path h="5206256" w="8646754">
                <a:moveTo>
                  <a:pt x="0" y="0"/>
                </a:moveTo>
                <a:lnTo>
                  <a:pt x="8646754" y="0"/>
                </a:lnTo>
                <a:lnTo>
                  <a:pt x="8646754" y="5206256"/>
                </a:lnTo>
                <a:lnTo>
                  <a:pt x="0" y="5206256"/>
                </a:lnTo>
                <a:lnTo>
                  <a:pt x="0" y="0"/>
                </a:lnTo>
                <a:close/>
              </a:path>
            </a:pathLst>
          </a:custGeom>
          <a:blipFill>
            <a:blip r:embed="rId5"/>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DAGAZDnbM9Q</dc:identifier>
  <dcterms:modified xsi:type="dcterms:W3CDTF">2011-08-01T06:04:30Z</dcterms:modified>
  <cp:revision>1</cp:revision>
  <dc:title>Grey minimalist business project presentation </dc:title>
</cp:coreProperties>
</file>