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0" r:id="rId16"/>
    <p:sldId id="271" r:id="rId17"/>
    <p:sldId id="258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0" roundtripDataSignature="AMtx7mjQ6nFlCHRB1Gu18qXX0rZIYWY5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B"/>
    <a:srgbClr val="92D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ADR_paper\training%20metrics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ADR_paper\training%20metrics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ADR_paper\training%20metrics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ADR_paper\training%20metrics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finetuned!$E$1</c:f>
              <c:strCache>
                <c:ptCount val="1"/>
                <c:pt idx="0">
                  <c:v>DistilBERT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596264776322863E-2"/>
                  <c:y val="1.34248229733604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02-43F1-95D1-A414988BE733}"/>
                </c:ext>
              </c:extLst>
            </c:dLbl>
            <c:dLbl>
              <c:idx val="1"/>
              <c:layout>
                <c:manualLayout>
                  <c:x val="-2.8450739616553519E-2"/>
                  <c:y val="1.342482297336044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A02-43F1-95D1-A414988BE733}"/>
                </c:ext>
              </c:extLst>
            </c:dLbl>
            <c:dLbl>
              <c:idx val="2"/>
              <c:layout>
                <c:manualLayout>
                  <c:x val="-2.3708949680461316E-2"/>
                  <c:y val="1.34248229733604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A02-43F1-95D1-A414988BE733}"/>
                </c:ext>
              </c:extLst>
            </c:dLbl>
            <c:dLbl>
              <c:idx val="3"/>
              <c:layout>
                <c:manualLayout>
                  <c:x val="-2.3708949680461229E-2"/>
                  <c:y val="6.71241148668022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A02-43F1-95D1-A414988BE7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finetuned!$D$2:$D$5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finetuned!$E$2:$E$5</c:f>
              <c:numCache>
                <c:formatCode>0.0000</c:formatCode>
                <c:ptCount val="4"/>
                <c:pt idx="0">
                  <c:v>0.95150587034201095</c:v>
                </c:pt>
                <c:pt idx="1">
                  <c:v>0.95275517849141</c:v>
                </c:pt>
                <c:pt idx="2">
                  <c:v>0.95150587034201095</c:v>
                </c:pt>
                <c:pt idx="3">
                  <c:v>0.951884341663638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02-43F1-95D1-A414988BE733}"/>
            </c:ext>
          </c:extLst>
        </c:ser>
        <c:ser>
          <c:idx val="1"/>
          <c:order val="1"/>
          <c:tx>
            <c:strRef>
              <c:f>finetuned!$F$1</c:f>
              <c:strCache>
                <c:ptCount val="1"/>
                <c:pt idx="0">
                  <c:v>xlm-RoBERTa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7417899360922677E-3"/>
                  <c:y val="1.6781028716700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A02-43F1-95D1-A414988BE733}"/>
                </c:ext>
              </c:extLst>
            </c:dLbl>
            <c:dLbl>
              <c:idx val="1"/>
              <c:layout>
                <c:manualLayout>
                  <c:x val="7.1126849041383694E-3"/>
                  <c:y val="1.00686172300203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A02-43F1-95D1-A414988BE733}"/>
                </c:ext>
              </c:extLst>
            </c:dLbl>
            <c:dLbl>
              <c:idx val="2"/>
              <c:layout>
                <c:manualLayout>
                  <c:x val="7.1126849041383694E-3"/>
                  <c:y val="1.00686172300203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A02-43F1-95D1-A414988BE733}"/>
                </c:ext>
              </c:extLst>
            </c:dLbl>
            <c:dLbl>
              <c:idx val="3"/>
              <c:layout>
                <c:manualLayout>
                  <c:x val="1.4225369808276739E-2"/>
                  <c:y val="1.00686172300203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A02-43F1-95D1-A414988BE7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finetuned!$D$2:$D$5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finetuned!$F$2:$F$5</c:f>
              <c:numCache>
                <c:formatCode>0.0000</c:formatCode>
                <c:ptCount val="4"/>
                <c:pt idx="0">
                  <c:v>0.95048494129657901</c:v>
                </c:pt>
                <c:pt idx="1">
                  <c:v>0.95212016611620198</c:v>
                </c:pt>
                <c:pt idx="2">
                  <c:v>0.95048494129657901</c:v>
                </c:pt>
                <c:pt idx="3">
                  <c:v>0.95094652455814799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02-43F1-95D1-A414988BE733}"/>
            </c:ext>
          </c:extLst>
        </c:ser>
        <c:ser>
          <c:idx val="2"/>
          <c:order val="2"/>
          <c:tx>
            <c:strRef>
              <c:f>finetuned!$G$1</c:f>
              <c:strCache>
                <c:ptCount val="1"/>
                <c:pt idx="0">
                  <c:v>GPT-NEO-125M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80827289750249E-2"/>
                  <c:y val="1.33292142101272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02-43F1-95D1-A414988BE733}"/>
                </c:ext>
              </c:extLst>
            </c:dLbl>
            <c:dLbl>
              <c:idx val="1"/>
              <c:layout>
                <c:manualLayout>
                  <c:x val="2.1179335005580772E-2"/>
                  <c:y val="1.66768849890283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02-43F1-95D1-A414988BE733}"/>
                </c:ext>
              </c:extLst>
            </c:dLbl>
            <c:dLbl>
              <c:idx val="2"/>
              <c:layout>
                <c:manualLayout>
                  <c:x val="2.3073694724986746E-2"/>
                  <c:y val="2.006774297307078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A02-43F1-95D1-A414988BE733}"/>
                </c:ext>
              </c:extLst>
            </c:dLbl>
            <c:dLbl>
              <c:idx val="3"/>
              <c:layout>
                <c:manualLayout>
                  <c:x val="2.7736067822372246E-2"/>
                  <c:y val="1.33119923185064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02-43F1-95D1-A414988BE7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finetuned!$D$2:$D$5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finetuned!$G$2:$G$5</c:f>
              <c:numCache>
                <c:formatCode>0.0000</c:formatCode>
                <c:ptCount val="4"/>
                <c:pt idx="0">
                  <c:v>0.93223505434782605</c:v>
                </c:pt>
                <c:pt idx="1">
                  <c:v>0.93625088377115495</c:v>
                </c:pt>
                <c:pt idx="2">
                  <c:v>0.93223505434782605</c:v>
                </c:pt>
                <c:pt idx="3">
                  <c:v>0.931882107991029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02-43F1-95D1-A414988BE7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096902160"/>
        <c:axId val="2095811088"/>
      </c:barChart>
      <c:catAx>
        <c:axId val="209690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811088"/>
        <c:crosses val="autoZero"/>
        <c:auto val="1"/>
        <c:lblAlgn val="ctr"/>
        <c:lblOffset val="100"/>
        <c:noMultiLvlLbl val="0"/>
      </c:catAx>
      <c:valAx>
        <c:axId val="209581108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" sourceLinked="0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9021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pretrained!$E$1</c:f>
              <c:strCache>
                <c:ptCount val="1"/>
                <c:pt idx="0">
                  <c:v>DistilBERT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59322033898305E-2"/>
                  <c:y val="1.00686172300203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53-412A-9405-5539D67747B5}"/>
                </c:ext>
              </c:extLst>
            </c:dLbl>
            <c:dLbl>
              <c:idx val="1"/>
              <c:layout>
                <c:manualLayout>
                  <c:x val="-2.3305084745762712E-2"/>
                  <c:y val="1.6781028716700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253-412A-9405-5539D67747B5}"/>
                </c:ext>
              </c:extLst>
            </c:dLbl>
            <c:dLbl>
              <c:idx val="2"/>
              <c:layout>
                <c:manualLayout>
                  <c:x val="-1.6949152542372881E-2"/>
                  <c:y val="6.71241148668022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53-412A-9405-5539D67747B5}"/>
                </c:ext>
              </c:extLst>
            </c:dLbl>
            <c:dLbl>
              <c:idx val="3"/>
              <c:layout>
                <c:manualLayout>
                  <c:x val="-1.9067796610169493E-2"/>
                  <c:y val="6.71241148668022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253-412A-9405-5539D67747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pretrained!$D$2:$D$5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pretrained!$E$2:$E$5</c:f>
              <c:numCache>
                <c:formatCode>General</c:formatCode>
                <c:ptCount val="4"/>
                <c:pt idx="0">
                  <c:v>0.2777</c:v>
                </c:pt>
                <c:pt idx="1">
                  <c:v>7.7100000000000002E-2</c:v>
                </c:pt>
                <c:pt idx="2" formatCode="0.0000">
                  <c:v>0.27769270035732502</c:v>
                </c:pt>
                <c:pt idx="3" formatCode="0.0000">
                  <c:v>0.120707014777774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53-412A-9405-5539D67747B5}"/>
            </c:ext>
          </c:extLst>
        </c:ser>
        <c:ser>
          <c:idx val="1"/>
          <c:order val="1"/>
          <c:tx>
            <c:strRef>
              <c:f>pretrained!$F$1</c:f>
              <c:strCache>
                <c:ptCount val="1"/>
                <c:pt idx="0">
                  <c:v>xlm-RoBERTa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06779661016951E-2"/>
                  <c:y val="1.00686172300203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53-412A-9405-5539D67747B5}"/>
                </c:ext>
              </c:extLst>
            </c:dLbl>
            <c:dLbl>
              <c:idx val="1"/>
              <c:layout>
                <c:manualLayout>
                  <c:x val="-1.6949152542372881E-2"/>
                  <c:y val="1.00686172300203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53-412A-9405-5539D67747B5}"/>
                </c:ext>
              </c:extLst>
            </c:dLbl>
            <c:dLbl>
              <c:idx val="2"/>
              <c:layout>
                <c:manualLayout>
                  <c:x val="0"/>
                  <c:y val="1.6781028716700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53-412A-9405-5539D67747B5}"/>
                </c:ext>
              </c:extLst>
            </c:dLbl>
            <c:dLbl>
              <c:idx val="3"/>
              <c:layout>
                <c:manualLayout>
                  <c:x val="-6.3559322033898309E-3"/>
                  <c:y val="1.00686172300203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53-412A-9405-5539D67747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pretrained!$D$2:$D$5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pretrained!$F$2:$F$5</c:f>
              <c:numCache>
                <c:formatCode>0.0000</c:formatCode>
                <c:ptCount val="4"/>
                <c:pt idx="0" formatCode="General">
                  <c:v>0.72230000000000005</c:v>
                </c:pt>
                <c:pt idx="1">
                  <c:v>0.52172783511709198</c:v>
                </c:pt>
                <c:pt idx="2">
                  <c:v>0.72230729964267404</c:v>
                </c:pt>
                <c:pt idx="3">
                  <c:v>0.60584755719880501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53-412A-9405-5539D67747B5}"/>
            </c:ext>
          </c:extLst>
        </c:ser>
        <c:ser>
          <c:idx val="2"/>
          <c:order val="2"/>
          <c:tx>
            <c:strRef>
              <c:f>pretrained!$G$1</c:f>
              <c:strCache>
                <c:ptCount val="1"/>
                <c:pt idx="0">
                  <c:v>GPT-NEO-125M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6949152542372881E-2"/>
                  <c:y val="1.34248229733604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53-412A-9405-5539D67747B5}"/>
                </c:ext>
              </c:extLst>
            </c:dLbl>
            <c:dLbl>
              <c:idx val="1"/>
              <c:layout>
                <c:manualLayout>
                  <c:x val="4.2372881355931423E-3"/>
                  <c:y val="3.35620574334005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53-412A-9405-5539D67747B5}"/>
                </c:ext>
              </c:extLst>
            </c:dLbl>
            <c:dLbl>
              <c:idx val="2"/>
              <c:layout>
                <c:manualLayout>
                  <c:x val="1.6949152542372881E-2"/>
                  <c:y val="1.342482297336038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53-412A-9405-5539D67747B5}"/>
                </c:ext>
              </c:extLst>
            </c:dLbl>
            <c:dLbl>
              <c:idx val="3"/>
              <c:layout>
                <c:manualLayout>
                  <c:x val="1.6949152542372881E-2"/>
                  <c:y val="1.00686172300203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53-412A-9405-5539D67747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pretrained!$D$2:$D$5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F1-Score</c:v>
                </c:pt>
              </c:strCache>
            </c:strRef>
          </c:cat>
          <c:val>
            <c:numRef>
              <c:f>pretrained!$G$2:$G$5</c:f>
              <c:numCache>
                <c:formatCode>0.0000</c:formatCode>
                <c:ptCount val="4"/>
                <c:pt idx="0" formatCode="General">
                  <c:v>0.70950000000000002</c:v>
                </c:pt>
                <c:pt idx="1">
                  <c:v>0.53861367247804504</c:v>
                </c:pt>
                <c:pt idx="2">
                  <c:v>0.70954568657478301</c:v>
                </c:pt>
                <c:pt idx="3">
                  <c:v>0.60137799893712396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53-412A-9405-5539D67747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096902160"/>
        <c:axId val="2095811088"/>
      </c:barChart>
      <c:catAx>
        <c:axId val="209690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811088"/>
        <c:crosses val="autoZero"/>
        <c:auto val="1"/>
        <c:lblAlgn val="ctr"/>
        <c:lblOffset val="100"/>
        <c:noMultiLvlLbl val="0"/>
      </c:catAx>
      <c:valAx>
        <c:axId val="20958110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.0" sourceLinked="0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9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training_loss!$F$1</c:f>
              <c:strCache>
                <c:ptCount val="1"/>
                <c:pt idx="0">
                  <c:v>DistilBERT</c:v>
                </c:pt>
              </c:strCache>
            </c:strRef>
          </c:tx>
          <c:spPr>
            <a:ln w="28575" cap="rnd">
              <a:solidFill>
                <a:srgbClr val="31859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1859B"/>
              </a:solidFill>
              <a:ln w="9525">
                <a:solidFill>
                  <a:srgbClr val="31859B"/>
                </a:solidFill>
              </a:ln>
              <a:effectLst/>
            </c:spPr>
          </c:marker>
          <c:val>
            <c:numRef>
              <c:f>training_loss!$F$2:$F$11</c:f>
              <c:numCache>
                <c:formatCode>General</c:formatCode>
                <c:ptCount val="10"/>
                <c:pt idx="0">
                  <c:v>0.26569999999999999</c:v>
                </c:pt>
                <c:pt idx="1">
                  <c:v>0.13109999999999999</c:v>
                </c:pt>
                <c:pt idx="2">
                  <c:v>0.08</c:v>
                </c:pt>
                <c:pt idx="3">
                  <c:v>5.7799999999999997E-2</c:v>
                </c:pt>
                <c:pt idx="4">
                  <c:v>3.7699999999999997E-2</c:v>
                </c:pt>
                <c:pt idx="5">
                  <c:v>2.5499999999999998E-2</c:v>
                </c:pt>
                <c:pt idx="6">
                  <c:v>1.9400000000000001E-2</c:v>
                </c:pt>
                <c:pt idx="7">
                  <c:v>1.6400000000000001E-2</c:v>
                </c:pt>
                <c:pt idx="8">
                  <c:v>1.23E-2</c:v>
                </c:pt>
                <c:pt idx="9">
                  <c:v>1.01E-2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E3-453A-B364-18D5D0F73CF2}"/>
            </c:ext>
          </c:extLst>
        </c:ser>
        <c:ser>
          <c:idx val="2"/>
          <c:order val="1"/>
          <c:tx>
            <c:strRef>
              <c:f>training_loss!$G$1</c:f>
              <c:strCache>
                <c:ptCount val="1"/>
                <c:pt idx="0">
                  <c:v>xlm_RoBERTa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val>
            <c:numRef>
              <c:f>training_loss!$G$2:$G$11</c:f>
              <c:numCache>
                <c:formatCode>General</c:formatCode>
                <c:ptCount val="10"/>
                <c:pt idx="0">
                  <c:v>0.14430000000000001</c:v>
                </c:pt>
                <c:pt idx="1">
                  <c:v>0.13439999999999999</c:v>
                </c:pt>
                <c:pt idx="2">
                  <c:v>9.8000000000000004E-2</c:v>
                </c:pt>
                <c:pt idx="3">
                  <c:v>7.0499999999999993E-2</c:v>
                </c:pt>
                <c:pt idx="4">
                  <c:v>6.4399999999999999E-2</c:v>
                </c:pt>
                <c:pt idx="5">
                  <c:v>4.0099999999999997E-2</c:v>
                </c:pt>
                <c:pt idx="6">
                  <c:v>3.0599999999999999E-2</c:v>
                </c:pt>
                <c:pt idx="7">
                  <c:v>1.8200000000000001E-2</c:v>
                </c:pt>
                <c:pt idx="8">
                  <c:v>1.3899999999999999E-2</c:v>
                </c:pt>
                <c:pt idx="9">
                  <c:v>6.0000000000000001E-3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E3-453A-B364-18D5D0F73CF2}"/>
            </c:ext>
          </c:extLst>
        </c:ser>
        <c:ser>
          <c:idx val="3"/>
          <c:order val="2"/>
          <c:tx>
            <c:strRef>
              <c:f>training_loss!$H$1</c:f>
              <c:strCache>
                <c:ptCount val="1"/>
                <c:pt idx="0">
                  <c:v>GPT-NEO-125M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val>
            <c:numRef>
              <c:f>training_loss!$H$2:$H$11</c:f>
              <c:numCache>
                <c:formatCode>General</c:formatCode>
                <c:ptCount val="10"/>
                <c:pt idx="0">
                  <c:v>0.2437</c:v>
                </c:pt>
                <c:pt idx="1">
                  <c:v>0.1091</c:v>
                </c:pt>
                <c:pt idx="2">
                  <c:v>4.5400000000000003E-2</c:v>
                </c:pt>
                <c:pt idx="3">
                  <c:v>1.55E-2</c:v>
                </c:pt>
                <c:pt idx="4">
                  <c:v>2.7000000000000001E-3</c:v>
                </c:pt>
                <c:pt idx="5">
                  <c:v>8.0000000000000004E-4</c:v>
                </c:pt>
                <c:pt idx="6">
                  <c:v>1E-4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E3-453A-B364-18D5D0F73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774384"/>
        <c:axId val="94830304"/>
      </c:lineChart>
      <c:catAx>
        <c:axId val="9477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30304"/>
        <c:crosses val="autoZero"/>
        <c:auto val="1"/>
        <c:lblAlgn val="ctr"/>
        <c:lblOffset val="100"/>
        <c:noMultiLvlLbl val="0"/>
      </c:catAx>
      <c:valAx>
        <c:axId val="9483030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7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validation_loss!$E$1</c:f>
              <c:strCache>
                <c:ptCount val="1"/>
                <c:pt idx="0">
                  <c:v>DistilBERT</c:v>
                </c:pt>
              </c:strCache>
            </c:strRef>
          </c:tx>
          <c:spPr>
            <a:ln w="28575" cap="rnd">
              <a:solidFill>
                <a:srgbClr val="31859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1859B"/>
              </a:solidFill>
              <a:ln w="9525">
                <a:solidFill>
                  <a:srgbClr val="31859B"/>
                </a:solidFill>
              </a:ln>
              <a:effectLst/>
            </c:spPr>
          </c:marker>
          <c:val>
            <c:numRef>
              <c:f>validation_loss!$E$2:$E$11</c:f>
              <c:numCache>
                <c:formatCode>General</c:formatCode>
                <c:ptCount val="10"/>
                <c:pt idx="0">
                  <c:v>0.18254899999999999</c:v>
                </c:pt>
                <c:pt idx="1">
                  <c:v>0.16947599999999999</c:v>
                </c:pt>
                <c:pt idx="2">
                  <c:v>0.19125600000000001</c:v>
                </c:pt>
                <c:pt idx="3">
                  <c:v>0.27115899999999998</c:v>
                </c:pt>
                <c:pt idx="4">
                  <c:v>0.29795300000000002</c:v>
                </c:pt>
                <c:pt idx="5">
                  <c:v>0.30131799999999997</c:v>
                </c:pt>
                <c:pt idx="6">
                  <c:v>0.368504</c:v>
                </c:pt>
                <c:pt idx="7">
                  <c:v>0.37663600000000003</c:v>
                </c:pt>
                <c:pt idx="8">
                  <c:v>0.35497000000000001</c:v>
                </c:pt>
                <c:pt idx="9">
                  <c:v>0.36197600000000002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9D-48D9-BB70-B96F49CE5281}"/>
            </c:ext>
          </c:extLst>
        </c:ser>
        <c:ser>
          <c:idx val="2"/>
          <c:order val="1"/>
          <c:tx>
            <c:strRef>
              <c:f>validation_loss!$F$1</c:f>
              <c:strCache>
                <c:ptCount val="1"/>
                <c:pt idx="0">
                  <c:v>xlm_RoBERTa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9525">
                <a:solidFill>
                  <a:srgbClr val="ED7D31"/>
                </a:solidFill>
              </a:ln>
              <a:effectLst/>
            </c:spPr>
          </c:marker>
          <c:val>
            <c:numRef>
              <c:f>validation_loss!$F$2:$F$11</c:f>
              <c:numCache>
                <c:formatCode>General</c:formatCode>
                <c:ptCount val="10"/>
                <c:pt idx="0">
                  <c:v>0.27843699999999999</c:v>
                </c:pt>
                <c:pt idx="1">
                  <c:v>0.20406199999999999</c:v>
                </c:pt>
                <c:pt idx="2">
                  <c:v>0.19075300000000001</c:v>
                </c:pt>
                <c:pt idx="3">
                  <c:v>0.256249</c:v>
                </c:pt>
                <c:pt idx="4">
                  <c:v>0.31255300000000003</c:v>
                </c:pt>
                <c:pt idx="5">
                  <c:v>0.31617099999999998</c:v>
                </c:pt>
                <c:pt idx="6">
                  <c:v>0.37006099999999997</c:v>
                </c:pt>
                <c:pt idx="7">
                  <c:v>0.35644399999999998</c:v>
                </c:pt>
                <c:pt idx="8">
                  <c:v>0.40348499999999998</c:v>
                </c:pt>
                <c:pt idx="9">
                  <c:v>0.40060499999999999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9D-48D9-BB70-B96F49CE5281}"/>
            </c:ext>
          </c:extLst>
        </c:ser>
        <c:ser>
          <c:idx val="3"/>
          <c:order val="2"/>
          <c:tx>
            <c:strRef>
              <c:f>validation_loss!$G$1</c:f>
              <c:strCache>
                <c:ptCount val="1"/>
                <c:pt idx="0">
                  <c:v>GPT-NEO-125M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val>
            <c:numRef>
              <c:f>validation_loss!$G$2:$G$11</c:f>
              <c:numCache>
                <c:formatCode>General</c:formatCode>
                <c:ptCount val="10"/>
                <c:pt idx="0">
                  <c:v>0.16492999999999999</c:v>
                </c:pt>
                <c:pt idx="1">
                  <c:v>0.183392</c:v>
                </c:pt>
                <c:pt idx="2">
                  <c:v>0.26870699999999997</c:v>
                </c:pt>
                <c:pt idx="3">
                  <c:v>0.35527599999999998</c:v>
                </c:pt>
                <c:pt idx="4">
                  <c:v>0.37271100000000001</c:v>
                </c:pt>
                <c:pt idx="5">
                  <c:v>0.38394499999999998</c:v>
                </c:pt>
                <c:pt idx="6">
                  <c:v>0.39378800000000003</c:v>
                </c:pt>
                <c:pt idx="7">
                  <c:v>0.400225</c:v>
                </c:pt>
                <c:pt idx="8">
                  <c:v>0.40404800000000002</c:v>
                </c:pt>
                <c:pt idx="9">
                  <c:v>0.40517399999999998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9D-48D9-BB70-B96F49CE5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527472"/>
        <c:axId val="8977376"/>
      </c:lineChart>
      <c:catAx>
        <c:axId val="211052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7376"/>
        <c:crosses val="autoZero"/>
        <c:auto val="1"/>
        <c:lblAlgn val="ctr"/>
        <c:lblOffset val="100"/>
        <c:noMultiLvlLbl val="0"/>
      </c:catAx>
      <c:valAx>
        <c:axId val="8977376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52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910A7-7C88-41B3-B364-877CDFD5E7B2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8B0D0F43-3A38-4D0F-A321-606D4DACF92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Case Receipt</a:t>
          </a:r>
          <a:endParaRPr lang="en-IN"/>
        </a:p>
      </dgm:t>
    </dgm:pt>
    <dgm:pt modelId="{5DB7C4D8-E373-489D-BF65-2C05279F6E28}" type="parTrans" cxnId="{8E2089FC-427B-4655-8EA7-D3AD95A6549C}">
      <dgm:prSet/>
      <dgm:spPr/>
      <dgm:t>
        <a:bodyPr/>
        <a:lstStyle/>
        <a:p>
          <a:endParaRPr lang="en-IN"/>
        </a:p>
      </dgm:t>
    </dgm:pt>
    <dgm:pt modelId="{D3D28D86-86EB-494B-82AC-5B39FD4EE16F}" type="sibTrans" cxnId="{8E2089FC-427B-4655-8EA7-D3AD95A6549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DCB2CB58-401B-41F7-A9AF-E63629CAE94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ADR detection</a:t>
          </a:r>
          <a:endParaRPr lang="en-IN"/>
        </a:p>
      </dgm:t>
    </dgm:pt>
    <dgm:pt modelId="{E9EAB88F-AF82-406F-8F28-65BD9CE03BDB}" type="parTrans" cxnId="{1FA0251E-C46C-4D14-BDFC-35F1718797C8}">
      <dgm:prSet/>
      <dgm:spPr/>
      <dgm:t>
        <a:bodyPr/>
        <a:lstStyle/>
        <a:p>
          <a:endParaRPr lang="en-IN"/>
        </a:p>
      </dgm:t>
    </dgm:pt>
    <dgm:pt modelId="{D11A8533-07FE-44E6-81BF-1A786B6E0C95}" type="sibTrans" cxnId="{1FA0251E-C46C-4D14-BDFC-35F1718797C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0501928F-6239-4300-B140-FC2EDCD2FCA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Coding of Drug and Adverse events</a:t>
          </a:r>
          <a:endParaRPr lang="en-IN"/>
        </a:p>
      </dgm:t>
    </dgm:pt>
    <dgm:pt modelId="{97BBD223-0DE3-4068-895C-A5B93F86E6F8}" type="parTrans" cxnId="{5DB4714A-7DD5-45FC-B263-3ABE9AC3B203}">
      <dgm:prSet/>
      <dgm:spPr/>
      <dgm:t>
        <a:bodyPr/>
        <a:lstStyle/>
        <a:p>
          <a:endParaRPr lang="en-IN"/>
        </a:p>
      </dgm:t>
    </dgm:pt>
    <dgm:pt modelId="{E62C7DFD-F486-4D2C-96C2-52256D47349B}" type="sibTrans" cxnId="{5DB4714A-7DD5-45FC-B263-3ABE9AC3B20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453C3B67-B560-4251-B89B-4943199AF60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Quality Check</a:t>
          </a:r>
          <a:endParaRPr lang="en-IN"/>
        </a:p>
      </dgm:t>
    </dgm:pt>
    <dgm:pt modelId="{FD2F58B6-3583-45BF-885B-DA133FB84DBA}" type="parTrans" cxnId="{15C864A8-F86D-4CBC-A24F-C4C34AAA9B8B}">
      <dgm:prSet/>
      <dgm:spPr/>
      <dgm:t>
        <a:bodyPr/>
        <a:lstStyle/>
        <a:p>
          <a:endParaRPr lang="en-IN"/>
        </a:p>
      </dgm:t>
    </dgm:pt>
    <dgm:pt modelId="{86234560-7D02-4A0A-AEC2-B6A58668C721}" type="sibTrans" cxnId="{15C864A8-F86D-4CBC-A24F-C4C34AAA9B8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CFCAEE6E-FB66-4584-951C-CFFB89ACBCB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Causality Assessment</a:t>
          </a:r>
          <a:endParaRPr lang="en-IN"/>
        </a:p>
      </dgm:t>
    </dgm:pt>
    <dgm:pt modelId="{32C887D1-D3FE-423B-8C02-D4628ECD74B6}" type="parTrans" cxnId="{16341C0F-9838-4AD6-AB49-39B0BFB599A6}">
      <dgm:prSet/>
      <dgm:spPr/>
      <dgm:t>
        <a:bodyPr/>
        <a:lstStyle/>
        <a:p>
          <a:endParaRPr lang="en-IN"/>
        </a:p>
      </dgm:t>
    </dgm:pt>
    <dgm:pt modelId="{C476A2C2-9E45-4D2B-A561-8F49B60CC2B7}" type="sibTrans" cxnId="{16341C0F-9838-4AD6-AB49-39B0BFB599A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6C80AC73-9B12-4DA5-9531-74B56ACF802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Data Entry</a:t>
          </a:r>
          <a:endParaRPr lang="en-IN"/>
        </a:p>
      </dgm:t>
    </dgm:pt>
    <dgm:pt modelId="{782A9818-51C2-4431-9943-41248569C7B1}" type="parTrans" cxnId="{59E7B72A-D760-4A1F-B140-01097CACFF34}">
      <dgm:prSet/>
      <dgm:spPr/>
      <dgm:t>
        <a:bodyPr/>
        <a:lstStyle/>
        <a:p>
          <a:endParaRPr lang="en-IN"/>
        </a:p>
      </dgm:t>
    </dgm:pt>
    <dgm:pt modelId="{79F6BA50-A058-4B36-94F7-CB4FE5B5DD30}" type="sibTrans" cxnId="{59E7B72A-D760-4A1F-B140-01097CACFF34}">
      <dgm:prSet/>
      <dgm:spPr/>
      <dgm:t>
        <a:bodyPr/>
        <a:lstStyle/>
        <a:p>
          <a:endParaRPr lang="en-IN"/>
        </a:p>
      </dgm:t>
    </dgm:pt>
    <dgm:pt modelId="{2BEEE2C8-B993-4B11-A9EE-62148A3E8138}" type="pres">
      <dgm:prSet presAssocID="{4DE910A7-7C88-41B3-B364-877CDFD5E7B2}" presName="Name0" presStyleCnt="0">
        <dgm:presLayoutVars>
          <dgm:dir/>
          <dgm:resizeHandles val="exact"/>
        </dgm:presLayoutVars>
      </dgm:prSet>
      <dgm:spPr/>
    </dgm:pt>
    <dgm:pt modelId="{D5D63D16-DEBC-4CEB-B5BB-738DC83A3B8B}" type="pres">
      <dgm:prSet presAssocID="{8B0D0F43-3A38-4D0F-A321-606D4DACF920}" presName="node" presStyleLbl="node1" presStyleIdx="0" presStyleCnt="6">
        <dgm:presLayoutVars>
          <dgm:bulletEnabled val="1"/>
        </dgm:presLayoutVars>
      </dgm:prSet>
      <dgm:spPr/>
    </dgm:pt>
    <dgm:pt modelId="{979DCB5C-8C8A-47F3-B0B2-382AF4C82313}" type="pres">
      <dgm:prSet presAssocID="{D3D28D86-86EB-494B-82AC-5B39FD4EE16F}" presName="sibTrans" presStyleLbl="sibTrans2D1" presStyleIdx="0" presStyleCnt="5"/>
      <dgm:spPr/>
    </dgm:pt>
    <dgm:pt modelId="{E1E4A1BC-0015-4D60-A528-308F69BD0499}" type="pres">
      <dgm:prSet presAssocID="{D3D28D86-86EB-494B-82AC-5B39FD4EE16F}" presName="connectorText" presStyleLbl="sibTrans2D1" presStyleIdx="0" presStyleCnt="5"/>
      <dgm:spPr/>
    </dgm:pt>
    <dgm:pt modelId="{FC1CB4B0-E6FC-401C-AC0E-28C272C5A18B}" type="pres">
      <dgm:prSet presAssocID="{DCB2CB58-401B-41F7-A9AF-E63629CAE949}" presName="node" presStyleLbl="node1" presStyleIdx="1" presStyleCnt="6">
        <dgm:presLayoutVars>
          <dgm:bulletEnabled val="1"/>
        </dgm:presLayoutVars>
      </dgm:prSet>
      <dgm:spPr/>
    </dgm:pt>
    <dgm:pt modelId="{6E56F2BE-7F5A-42C7-9928-50AB0B7FEB58}" type="pres">
      <dgm:prSet presAssocID="{D11A8533-07FE-44E6-81BF-1A786B6E0C95}" presName="sibTrans" presStyleLbl="sibTrans2D1" presStyleIdx="1" presStyleCnt="5"/>
      <dgm:spPr/>
    </dgm:pt>
    <dgm:pt modelId="{5D12C56F-0F91-4B7C-A78E-56D714A7BEF4}" type="pres">
      <dgm:prSet presAssocID="{D11A8533-07FE-44E6-81BF-1A786B6E0C95}" presName="connectorText" presStyleLbl="sibTrans2D1" presStyleIdx="1" presStyleCnt="5"/>
      <dgm:spPr/>
    </dgm:pt>
    <dgm:pt modelId="{4A3FC239-60E1-462D-824E-76868332D775}" type="pres">
      <dgm:prSet presAssocID="{0501928F-6239-4300-B140-FC2EDCD2FCAE}" presName="node" presStyleLbl="node1" presStyleIdx="2" presStyleCnt="6">
        <dgm:presLayoutVars>
          <dgm:bulletEnabled val="1"/>
        </dgm:presLayoutVars>
      </dgm:prSet>
      <dgm:spPr/>
    </dgm:pt>
    <dgm:pt modelId="{AFFE9F08-280D-467C-B85A-CDA06268C392}" type="pres">
      <dgm:prSet presAssocID="{E62C7DFD-F486-4D2C-96C2-52256D47349B}" presName="sibTrans" presStyleLbl="sibTrans2D1" presStyleIdx="2" presStyleCnt="5"/>
      <dgm:spPr/>
    </dgm:pt>
    <dgm:pt modelId="{1CD42760-5C38-431E-90D7-25BB3DFE717F}" type="pres">
      <dgm:prSet presAssocID="{E62C7DFD-F486-4D2C-96C2-52256D47349B}" presName="connectorText" presStyleLbl="sibTrans2D1" presStyleIdx="2" presStyleCnt="5"/>
      <dgm:spPr/>
    </dgm:pt>
    <dgm:pt modelId="{B4F0C49A-E99F-4A1E-9670-273977751852}" type="pres">
      <dgm:prSet presAssocID="{CFCAEE6E-FB66-4584-951C-CFFB89ACBCBE}" presName="node" presStyleLbl="node1" presStyleIdx="3" presStyleCnt="6">
        <dgm:presLayoutVars>
          <dgm:bulletEnabled val="1"/>
        </dgm:presLayoutVars>
      </dgm:prSet>
      <dgm:spPr/>
    </dgm:pt>
    <dgm:pt modelId="{0558F4D0-665D-4AAA-85F7-84AAC8C3C909}" type="pres">
      <dgm:prSet presAssocID="{C476A2C2-9E45-4D2B-A561-8F49B60CC2B7}" presName="sibTrans" presStyleLbl="sibTrans2D1" presStyleIdx="3" presStyleCnt="5"/>
      <dgm:spPr/>
    </dgm:pt>
    <dgm:pt modelId="{B7523812-12FA-49F4-B179-44421C1B0776}" type="pres">
      <dgm:prSet presAssocID="{C476A2C2-9E45-4D2B-A561-8F49B60CC2B7}" presName="connectorText" presStyleLbl="sibTrans2D1" presStyleIdx="3" presStyleCnt="5"/>
      <dgm:spPr/>
    </dgm:pt>
    <dgm:pt modelId="{A95D73E2-AE11-48B9-9D54-0626E99D5DC2}" type="pres">
      <dgm:prSet presAssocID="{453C3B67-B560-4251-B89B-4943199AF604}" presName="node" presStyleLbl="node1" presStyleIdx="4" presStyleCnt="6">
        <dgm:presLayoutVars>
          <dgm:bulletEnabled val="1"/>
        </dgm:presLayoutVars>
      </dgm:prSet>
      <dgm:spPr/>
    </dgm:pt>
    <dgm:pt modelId="{3A7CE3D6-7677-4779-B02E-EAF895E7E740}" type="pres">
      <dgm:prSet presAssocID="{86234560-7D02-4A0A-AEC2-B6A58668C721}" presName="sibTrans" presStyleLbl="sibTrans2D1" presStyleIdx="4" presStyleCnt="5"/>
      <dgm:spPr/>
    </dgm:pt>
    <dgm:pt modelId="{0EC9F699-0462-49DA-9B3F-03CFC044024B}" type="pres">
      <dgm:prSet presAssocID="{86234560-7D02-4A0A-AEC2-B6A58668C721}" presName="connectorText" presStyleLbl="sibTrans2D1" presStyleIdx="4" presStyleCnt="5"/>
      <dgm:spPr/>
    </dgm:pt>
    <dgm:pt modelId="{232B2BE4-DBAA-4083-ACBC-1140653BCE41}" type="pres">
      <dgm:prSet presAssocID="{6C80AC73-9B12-4DA5-9531-74B56ACF8022}" presName="node" presStyleLbl="node1" presStyleIdx="5" presStyleCnt="6">
        <dgm:presLayoutVars>
          <dgm:bulletEnabled val="1"/>
        </dgm:presLayoutVars>
      </dgm:prSet>
      <dgm:spPr/>
    </dgm:pt>
  </dgm:ptLst>
  <dgm:cxnLst>
    <dgm:cxn modelId="{16341C0F-9838-4AD6-AB49-39B0BFB599A6}" srcId="{4DE910A7-7C88-41B3-B364-877CDFD5E7B2}" destId="{CFCAEE6E-FB66-4584-951C-CFFB89ACBCBE}" srcOrd="3" destOrd="0" parTransId="{32C887D1-D3FE-423B-8C02-D4628ECD74B6}" sibTransId="{C476A2C2-9E45-4D2B-A561-8F49B60CC2B7}"/>
    <dgm:cxn modelId="{D0E78E0F-B471-41AE-8639-61DD41C7A72C}" type="presOf" srcId="{DCB2CB58-401B-41F7-A9AF-E63629CAE949}" destId="{FC1CB4B0-E6FC-401C-AC0E-28C272C5A18B}" srcOrd="0" destOrd="0" presId="urn:microsoft.com/office/officeart/2005/8/layout/process1"/>
    <dgm:cxn modelId="{D9D0C018-C9C8-4CBA-B9E9-1AAE9C53A13D}" type="presOf" srcId="{E62C7DFD-F486-4D2C-96C2-52256D47349B}" destId="{1CD42760-5C38-431E-90D7-25BB3DFE717F}" srcOrd="1" destOrd="0" presId="urn:microsoft.com/office/officeart/2005/8/layout/process1"/>
    <dgm:cxn modelId="{1FA0251E-C46C-4D14-BDFC-35F1718797C8}" srcId="{4DE910A7-7C88-41B3-B364-877CDFD5E7B2}" destId="{DCB2CB58-401B-41F7-A9AF-E63629CAE949}" srcOrd="1" destOrd="0" parTransId="{E9EAB88F-AF82-406F-8F28-65BD9CE03BDB}" sibTransId="{D11A8533-07FE-44E6-81BF-1A786B6E0C95}"/>
    <dgm:cxn modelId="{59E7B72A-D760-4A1F-B140-01097CACFF34}" srcId="{4DE910A7-7C88-41B3-B364-877CDFD5E7B2}" destId="{6C80AC73-9B12-4DA5-9531-74B56ACF8022}" srcOrd="5" destOrd="0" parTransId="{782A9818-51C2-4431-9943-41248569C7B1}" sibTransId="{79F6BA50-A058-4B36-94F7-CB4FE5B5DD30}"/>
    <dgm:cxn modelId="{DBE87A35-820E-4E62-8DA1-33E56B39448F}" type="presOf" srcId="{C476A2C2-9E45-4D2B-A561-8F49B60CC2B7}" destId="{B7523812-12FA-49F4-B179-44421C1B0776}" srcOrd="1" destOrd="0" presId="urn:microsoft.com/office/officeart/2005/8/layout/process1"/>
    <dgm:cxn modelId="{18B0C667-8283-4F3C-B940-8C4C5D32F4A3}" type="presOf" srcId="{D3D28D86-86EB-494B-82AC-5B39FD4EE16F}" destId="{E1E4A1BC-0015-4D60-A528-308F69BD0499}" srcOrd="1" destOrd="0" presId="urn:microsoft.com/office/officeart/2005/8/layout/process1"/>
    <dgm:cxn modelId="{8A8AA648-780F-454E-AA2A-A0959D1B2E52}" type="presOf" srcId="{86234560-7D02-4A0A-AEC2-B6A58668C721}" destId="{0EC9F699-0462-49DA-9B3F-03CFC044024B}" srcOrd="1" destOrd="0" presId="urn:microsoft.com/office/officeart/2005/8/layout/process1"/>
    <dgm:cxn modelId="{5DB4714A-7DD5-45FC-B263-3ABE9AC3B203}" srcId="{4DE910A7-7C88-41B3-B364-877CDFD5E7B2}" destId="{0501928F-6239-4300-B140-FC2EDCD2FCAE}" srcOrd="2" destOrd="0" parTransId="{97BBD223-0DE3-4068-895C-A5B93F86E6F8}" sibTransId="{E62C7DFD-F486-4D2C-96C2-52256D47349B}"/>
    <dgm:cxn modelId="{0B3BA76B-398E-498F-B7DC-721978B06A13}" type="presOf" srcId="{453C3B67-B560-4251-B89B-4943199AF604}" destId="{A95D73E2-AE11-48B9-9D54-0626E99D5DC2}" srcOrd="0" destOrd="0" presId="urn:microsoft.com/office/officeart/2005/8/layout/process1"/>
    <dgm:cxn modelId="{FAA57058-B3DD-49A5-89F9-B2A602A214E3}" type="presOf" srcId="{E62C7DFD-F486-4D2C-96C2-52256D47349B}" destId="{AFFE9F08-280D-467C-B85A-CDA06268C392}" srcOrd="0" destOrd="0" presId="urn:microsoft.com/office/officeart/2005/8/layout/process1"/>
    <dgm:cxn modelId="{FF720784-78CE-4EA2-B20D-F7F4682E7E4B}" type="presOf" srcId="{D11A8533-07FE-44E6-81BF-1A786B6E0C95}" destId="{6E56F2BE-7F5A-42C7-9928-50AB0B7FEB58}" srcOrd="0" destOrd="0" presId="urn:microsoft.com/office/officeart/2005/8/layout/process1"/>
    <dgm:cxn modelId="{54D60485-2970-41B5-9585-6127A4962C95}" type="presOf" srcId="{D3D28D86-86EB-494B-82AC-5B39FD4EE16F}" destId="{979DCB5C-8C8A-47F3-B0B2-382AF4C82313}" srcOrd="0" destOrd="0" presId="urn:microsoft.com/office/officeart/2005/8/layout/process1"/>
    <dgm:cxn modelId="{90359497-D1F4-4645-9425-4D8A19219029}" type="presOf" srcId="{D11A8533-07FE-44E6-81BF-1A786B6E0C95}" destId="{5D12C56F-0F91-4B7C-A78E-56D714A7BEF4}" srcOrd="1" destOrd="0" presId="urn:microsoft.com/office/officeart/2005/8/layout/process1"/>
    <dgm:cxn modelId="{15C864A8-F86D-4CBC-A24F-C4C34AAA9B8B}" srcId="{4DE910A7-7C88-41B3-B364-877CDFD5E7B2}" destId="{453C3B67-B560-4251-B89B-4943199AF604}" srcOrd="4" destOrd="0" parTransId="{FD2F58B6-3583-45BF-885B-DA133FB84DBA}" sibTransId="{86234560-7D02-4A0A-AEC2-B6A58668C721}"/>
    <dgm:cxn modelId="{ECAFEBAC-75F1-4298-B547-AC5309AB69AB}" type="presOf" srcId="{86234560-7D02-4A0A-AEC2-B6A58668C721}" destId="{3A7CE3D6-7677-4779-B02E-EAF895E7E740}" srcOrd="0" destOrd="0" presId="urn:microsoft.com/office/officeart/2005/8/layout/process1"/>
    <dgm:cxn modelId="{0EBC84AD-0BA5-472F-A799-D77A8E0CB2E8}" type="presOf" srcId="{C476A2C2-9E45-4D2B-A561-8F49B60CC2B7}" destId="{0558F4D0-665D-4AAA-85F7-84AAC8C3C909}" srcOrd="0" destOrd="0" presId="urn:microsoft.com/office/officeart/2005/8/layout/process1"/>
    <dgm:cxn modelId="{EA686CBA-D02D-4B23-B10F-2750C7CD58DB}" type="presOf" srcId="{0501928F-6239-4300-B140-FC2EDCD2FCAE}" destId="{4A3FC239-60E1-462D-824E-76868332D775}" srcOrd="0" destOrd="0" presId="urn:microsoft.com/office/officeart/2005/8/layout/process1"/>
    <dgm:cxn modelId="{A1500FC4-ED14-4551-A8C8-FDD05D7199CA}" type="presOf" srcId="{6C80AC73-9B12-4DA5-9531-74B56ACF8022}" destId="{232B2BE4-DBAA-4083-ACBC-1140653BCE41}" srcOrd="0" destOrd="0" presId="urn:microsoft.com/office/officeart/2005/8/layout/process1"/>
    <dgm:cxn modelId="{6CB1ADE4-FB08-4B5E-A394-0B907B4C09FD}" type="presOf" srcId="{8B0D0F43-3A38-4D0F-A321-606D4DACF920}" destId="{D5D63D16-DEBC-4CEB-B5BB-738DC83A3B8B}" srcOrd="0" destOrd="0" presId="urn:microsoft.com/office/officeart/2005/8/layout/process1"/>
    <dgm:cxn modelId="{795BC6EC-9ED4-4D37-B45B-79BA840CB1EA}" type="presOf" srcId="{4DE910A7-7C88-41B3-B364-877CDFD5E7B2}" destId="{2BEEE2C8-B993-4B11-A9EE-62148A3E8138}" srcOrd="0" destOrd="0" presId="urn:microsoft.com/office/officeart/2005/8/layout/process1"/>
    <dgm:cxn modelId="{0BCB06FA-10E6-4E6B-A146-8CECE0909BFC}" type="presOf" srcId="{CFCAEE6E-FB66-4584-951C-CFFB89ACBCBE}" destId="{B4F0C49A-E99F-4A1E-9670-273977751852}" srcOrd="0" destOrd="0" presId="urn:microsoft.com/office/officeart/2005/8/layout/process1"/>
    <dgm:cxn modelId="{8E2089FC-427B-4655-8EA7-D3AD95A6549C}" srcId="{4DE910A7-7C88-41B3-B364-877CDFD5E7B2}" destId="{8B0D0F43-3A38-4D0F-A321-606D4DACF920}" srcOrd="0" destOrd="0" parTransId="{5DB7C4D8-E373-489D-BF65-2C05279F6E28}" sibTransId="{D3D28D86-86EB-494B-82AC-5B39FD4EE16F}"/>
    <dgm:cxn modelId="{ECF5228F-0F79-45B2-B7F3-6B4C872FF81D}" type="presParOf" srcId="{2BEEE2C8-B993-4B11-A9EE-62148A3E8138}" destId="{D5D63D16-DEBC-4CEB-B5BB-738DC83A3B8B}" srcOrd="0" destOrd="0" presId="urn:microsoft.com/office/officeart/2005/8/layout/process1"/>
    <dgm:cxn modelId="{0353CD25-E7CA-4E22-9A05-0A060AE054C3}" type="presParOf" srcId="{2BEEE2C8-B993-4B11-A9EE-62148A3E8138}" destId="{979DCB5C-8C8A-47F3-B0B2-382AF4C82313}" srcOrd="1" destOrd="0" presId="urn:microsoft.com/office/officeart/2005/8/layout/process1"/>
    <dgm:cxn modelId="{F847B0E7-C83D-4273-90A8-3D72BA1D886F}" type="presParOf" srcId="{979DCB5C-8C8A-47F3-B0B2-382AF4C82313}" destId="{E1E4A1BC-0015-4D60-A528-308F69BD0499}" srcOrd="0" destOrd="0" presId="urn:microsoft.com/office/officeart/2005/8/layout/process1"/>
    <dgm:cxn modelId="{2B353F0A-C718-4971-BFDF-35F9602B45EE}" type="presParOf" srcId="{2BEEE2C8-B993-4B11-A9EE-62148A3E8138}" destId="{FC1CB4B0-E6FC-401C-AC0E-28C272C5A18B}" srcOrd="2" destOrd="0" presId="urn:microsoft.com/office/officeart/2005/8/layout/process1"/>
    <dgm:cxn modelId="{074735D0-29C4-4614-93B1-9214CBED81C8}" type="presParOf" srcId="{2BEEE2C8-B993-4B11-A9EE-62148A3E8138}" destId="{6E56F2BE-7F5A-42C7-9928-50AB0B7FEB58}" srcOrd="3" destOrd="0" presId="urn:microsoft.com/office/officeart/2005/8/layout/process1"/>
    <dgm:cxn modelId="{480761B6-B865-4D40-92FF-F5DBF74F7118}" type="presParOf" srcId="{6E56F2BE-7F5A-42C7-9928-50AB0B7FEB58}" destId="{5D12C56F-0F91-4B7C-A78E-56D714A7BEF4}" srcOrd="0" destOrd="0" presId="urn:microsoft.com/office/officeart/2005/8/layout/process1"/>
    <dgm:cxn modelId="{29C59F70-A792-46BE-A47C-8903A15F3ABC}" type="presParOf" srcId="{2BEEE2C8-B993-4B11-A9EE-62148A3E8138}" destId="{4A3FC239-60E1-462D-824E-76868332D775}" srcOrd="4" destOrd="0" presId="urn:microsoft.com/office/officeart/2005/8/layout/process1"/>
    <dgm:cxn modelId="{B74EE481-4977-4E4B-AAE0-F562BF33B9F5}" type="presParOf" srcId="{2BEEE2C8-B993-4B11-A9EE-62148A3E8138}" destId="{AFFE9F08-280D-467C-B85A-CDA06268C392}" srcOrd="5" destOrd="0" presId="urn:microsoft.com/office/officeart/2005/8/layout/process1"/>
    <dgm:cxn modelId="{EDE51643-C887-4549-8B73-EF12E38CE079}" type="presParOf" srcId="{AFFE9F08-280D-467C-B85A-CDA06268C392}" destId="{1CD42760-5C38-431E-90D7-25BB3DFE717F}" srcOrd="0" destOrd="0" presId="urn:microsoft.com/office/officeart/2005/8/layout/process1"/>
    <dgm:cxn modelId="{8CEAC77C-B6E6-4C7A-8F69-2551FFB0747B}" type="presParOf" srcId="{2BEEE2C8-B993-4B11-A9EE-62148A3E8138}" destId="{B4F0C49A-E99F-4A1E-9670-273977751852}" srcOrd="6" destOrd="0" presId="urn:microsoft.com/office/officeart/2005/8/layout/process1"/>
    <dgm:cxn modelId="{2DABD87E-D810-4570-B6A7-8957B1910B66}" type="presParOf" srcId="{2BEEE2C8-B993-4B11-A9EE-62148A3E8138}" destId="{0558F4D0-665D-4AAA-85F7-84AAC8C3C909}" srcOrd="7" destOrd="0" presId="urn:microsoft.com/office/officeart/2005/8/layout/process1"/>
    <dgm:cxn modelId="{027B925C-0AC3-403D-8548-F23F609E21A2}" type="presParOf" srcId="{0558F4D0-665D-4AAA-85F7-84AAC8C3C909}" destId="{B7523812-12FA-49F4-B179-44421C1B0776}" srcOrd="0" destOrd="0" presId="urn:microsoft.com/office/officeart/2005/8/layout/process1"/>
    <dgm:cxn modelId="{0E8FADAC-CFDE-43EB-BCC2-AC5F3CDBEBEA}" type="presParOf" srcId="{2BEEE2C8-B993-4B11-A9EE-62148A3E8138}" destId="{A95D73E2-AE11-48B9-9D54-0626E99D5DC2}" srcOrd="8" destOrd="0" presId="urn:microsoft.com/office/officeart/2005/8/layout/process1"/>
    <dgm:cxn modelId="{1C4376DF-0064-45FF-9E48-33549EFD2B95}" type="presParOf" srcId="{2BEEE2C8-B993-4B11-A9EE-62148A3E8138}" destId="{3A7CE3D6-7677-4779-B02E-EAF895E7E740}" srcOrd="9" destOrd="0" presId="urn:microsoft.com/office/officeart/2005/8/layout/process1"/>
    <dgm:cxn modelId="{7BFFA926-BD4A-42A8-B1DA-6FD792CCD965}" type="presParOf" srcId="{3A7CE3D6-7677-4779-B02E-EAF895E7E740}" destId="{0EC9F699-0462-49DA-9B3F-03CFC044024B}" srcOrd="0" destOrd="0" presId="urn:microsoft.com/office/officeart/2005/8/layout/process1"/>
    <dgm:cxn modelId="{491AE9D4-8F1E-44E3-AF49-D8C89D5AF76B}" type="presParOf" srcId="{2BEEE2C8-B993-4B11-A9EE-62148A3E8138}" destId="{232B2BE4-DBAA-4083-ACBC-1140653BCE4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910A7-7C88-41B3-B364-877CDFD5E7B2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8B0D0F43-3A38-4D0F-A321-606D4DACF92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Case Receipt</a:t>
          </a:r>
          <a:endParaRPr lang="en-IN"/>
        </a:p>
      </dgm:t>
    </dgm:pt>
    <dgm:pt modelId="{5DB7C4D8-E373-489D-BF65-2C05279F6E28}" type="parTrans" cxnId="{8E2089FC-427B-4655-8EA7-D3AD95A6549C}">
      <dgm:prSet/>
      <dgm:spPr/>
      <dgm:t>
        <a:bodyPr/>
        <a:lstStyle/>
        <a:p>
          <a:endParaRPr lang="en-IN"/>
        </a:p>
      </dgm:t>
    </dgm:pt>
    <dgm:pt modelId="{D3D28D86-86EB-494B-82AC-5B39FD4EE16F}" type="sibTrans" cxnId="{8E2089FC-427B-4655-8EA7-D3AD95A6549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DCB2CB58-401B-41F7-A9AF-E63629CAE94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ADR detection</a:t>
          </a:r>
          <a:endParaRPr lang="en-IN"/>
        </a:p>
      </dgm:t>
    </dgm:pt>
    <dgm:pt modelId="{E9EAB88F-AF82-406F-8F28-65BD9CE03BDB}" type="parTrans" cxnId="{1FA0251E-C46C-4D14-BDFC-35F1718797C8}">
      <dgm:prSet/>
      <dgm:spPr/>
      <dgm:t>
        <a:bodyPr/>
        <a:lstStyle/>
        <a:p>
          <a:endParaRPr lang="en-IN"/>
        </a:p>
      </dgm:t>
    </dgm:pt>
    <dgm:pt modelId="{D11A8533-07FE-44E6-81BF-1A786B6E0C95}" type="sibTrans" cxnId="{1FA0251E-C46C-4D14-BDFC-35F1718797C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0501928F-6239-4300-B140-FC2EDCD2FCA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Coding of Drug and Adverse events</a:t>
          </a:r>
          <a:endParaRPr lang="en-IN"/>
        </a:p>
      </dgm:t>
    </dgm:pt>
    <dgm:pt modelId="{97BBD223-0DE3-4068-895C-A5B93F86E6F8}" type="parTrans" cxnId="{5DB4714A-7DD5-45FC-B263-3ABE9AC3B203}">
      <dgm:prSet/>
      <dgm:spPr/>
      <dgm:t>
        <a:bodyPr/>
        <a:lstStyle/>
        <a:p>
          <a:endParaRPr lang="en-IN"/>
        </a:p>
      </dgm:t>
    </dgm:pt>
    <dgm:pt modelId="{E62C7DFD-F486-4D2C-96C2-52256D47349B}" type="sibTrans" cxnId="{5DB4714A-7DD5-45FC-B263-3ABE9AC3B20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453C3B67-B560-4251-B89B-4943199AF60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Quality Check</a:t>
          </a:r>
          <a:endParaRPr lang="en-IN"/>
        </a:p>
      </dgm:t>
    </dgm:pt>
    <dgm:pt modelId="{FD2F58B6-3583-45BF-885B-DA133FB84DBA}" type="parTrans" cxnId="{15C864A8-F86D-4CBC-A24F-C4C34AAA9B8B}">
      <dgm:prSet/>
      <dgm:spPr/>
      <dgm:t>
        <a:bodyPr/>
        <a:lstStyle/>
        <a:p>
          <a:endParaRPr lang="en-IN"/>
        </a:p>
      </dgm:t>
    </dgm:pt>
    <dgm:pt modelId="{86234560-7D02-4A0A-AEC2-B6A58668C721}" type="sibTrans" cxnId="{15C864A8-F86D-4CBC-A24F-C4C34AAA9B8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CFCAEE6E-FB66-4584-951C-CFFB89ACBCB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Causality Assessment</a:t>
          </a:r>
          <a:endParaRPr lang="en-IN"/>
        </a:p>
      </dgm:t>
    </dgm:pt>
    <dgm:pt modelId="{32C887D1-D3FE-423B-8C02-D4628ECD74B6}" type="parTrans" cxnId="{16341C0F-9838-4AD6-AB49-39B0BFB599A6}">
      <dgm:prSet/>
      <dgm:spPr/>
      <dgm:t>
        <a:bodyPr/>
        <a:lstStyle/>
        <a:p>
          <a:endParaRPr lang="en-IN"/>
        </a:p>
      </dgm:t>
    </dgm:pt>
    <dgm:pt modelId="{C476A2C2-9E45-4D2B-A561-8F49B60CC2B7}" type="sibTrans" cxnId="{16341C0F-9838-4AD6-AB49-39B0BFB599A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6C80AC73-9B12-4DA5-9531-74B56ACF802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Data Entry</a:t>
          </a:r>
          <a:endParaRPr lang="en-IN"/>
        </a:p>
      </dgm:t>
    </dgm:pt>
    <dgm:pt modelId="{782A9818-51C2-4431-9943-41248569C7B1}" type="parTrans" cxnId="{59E7B72A-D760-4A1F-B140-01097CACFF34}">
      <dgm:prSet/>
      <dgm:spPr/>
      <dgm:t>
        <a:bodyPr/>
        <a:lstStyle/>
        <a:p>
          <a:endParaRPr lang="en-IN"/>
        </a:p>
      </dgm:t>
    </dgm:pt>
    <dgm:pt modelId="{79F6BA50-A058-4B36-94F7-CB4FE5B5DD30}" type="sibTrans" cxnId="{59E7B72A-D760-4A1F-B140-01097CACFF34}">
      <dgm:prSet/>
      <dgm:spPr/>
      <dgm:t>
        <a:bodyPr/>
        <a:lstStyle/>
        <a:p>
          <a:endParaRPr lang="en-IN"/>
        </a:p>
      </dgm:t>
    </dgm:pt>
    <dgm:pt modelId="{2BEEE2C8-B993-4B11-A9EE-62148A3E8138}" type="pres">
      <dgm:prSet presAssocID="{4DE910A7-7C88-41B3-B364-877CDFD5E7B2}" presName="Name0" presStyleCnt="0">
        <dgm:presLayoutVars>
          <dgm:dir/>
          <dgm:resizeHandles val="exact"/>
        </dgm:presLayoutVars>
      </dgm:prSet>
      <dgm:spPr/>
    </dgm:pt>
    <dgm:pt modelId="{D5D63D16-DEBC-4CEB-B5BB-738DC83A3B8B}" type="pres">
      <dgm:prSet presAssocID="{8B0D0F43-3A38-4D0F-A321-606D4DACF920}" presName="node" presStyleLbl="node1" presStyleIdx="0" presStyleCnt="6">
        <dgm:presLayoutVars>
          <dgm:bulletEnabled val="1"/>
        </dgm:presLayoutVars>
      </dgm:prSet>
      <dgm:spPr/>
    </dgm:pt>
    <dgm:pt modelId="{979DCB5C-8C8A-47F3-B0B2-382AF4C82313}" type="pres">
      <dgm:prSet presAssocID="{D3D28D86-86EB-494B-82AC-5B39FD4EE16F}" presName="sibTrans" presStyleLbl="sibTrans2D1" presStyleIdx="0" presStyleCnt="5"/>
      <dgm:spPr/>
    </dgm:pt>
    <dgm:pt modelId="{E1E4A1BC-0015-4D60-A528-308F69BD0499}" type="pres">
      <dgm:prSet presAssocID="{D3D28D86-86EB-494B-82AC-5B39FD4EE16F}" presName="connectorText" presStyleLbl="sibTrans2D1" presStyleIdx="0" presStyleCnt="5"/>
      <dgm:spPr/>
    </dgm:pt>
    <dgm:pt modelId="{FC1CB4B0-E6FC-401C-AC0E-28C272C5A18B}" type="pres">
      <dgm:prSet presAssocID="{DCB2CB58-401B-41F7-A9AF-E63629CAE949}" presName="node" presStyleLbl="node1" presStyleIdx="1" presStyleCnt="6">
        <dgm:presLayoutVars>
          <dgm:bulletEnabled val="1"/>
        </dgm:presLayoutVars>
      </dgm:prSet>
      <dgm:spPr/>
    </dgm:pt>
    <dgm:pt modelId="{6E56F2BE-7F5A-42C7-9928-50AB0B7FEB58}" type="pres">
      <dgm:prSet presAssocID="{D11A8533-07FE-44E6-81BF-1A786B6E0C95}" presName="sibTrans" presStyleLbl="sibTrans2D1" presStyleIdx="1" presStyleCnt="5"/>
      <dgm:spPr/>
    </dgm:pt>
    <dgm:pt modelId="{5D12C56F-0F91-4B7C-A78E-56D714A7BEF4}" type="pres">
      <dgm:prSet presAssocID="{D11A8533-07FE-44E6-81BF-1A786B6E0C95}" presName="connectorText" presStyleLbl="sibTrans2D1" presStyleIdx="1" presStyleCnt="5"/>
      <dgm:spPr/>
    </dgm:pt>
    <dgm:pt modelId="{4A3FC239-60E1-462D-824E-76868332D775}" type="pres">
      <dgm:prSet presAssocID="{0501928F-6239-4300-B140-FC2EDCD2FCAE}" presName="node" presStyleLbl="node1" presStyleIdx="2" presStyleCnt="6">
        <dgm:presLayoutVars>
          <dgm:bulletEnabled val="1"/>
        </dgm:presLayoutVars>
      </dgm:prSet>
      <dgm:spPr/>
    </dgm:pt>
    <dgm:pt modelId="{AFFE9F08-280D-467C-B85A-CDA06268C392}" type="pres">
      <dgm:prSet presAssocID="{E62C7DFD-F486-4D2C-96C2-52256D47349B}" presName="sibTrans" presStyleLbl="sibTrans2D1" presStyleIdx="2" presStyleCnt="5"/>
      <dgm:spPr/>
    </dgm:pt>
    <dgm:pt modelId="{1CD42760-5C38-431E-90D7-25BB3DFE717F}" type="pres">
      <dgm:prSet presAssocID="{E62C7DFD-F486-4D2C-96C2-52256D47349B}" presName="connectorText" presStyleLbl="sibTrans2D1" presStyleIdx="2" presStyleCnt="5"/>
      <dgm:spPr/>
    </dgm:pt>
    <dgm:pt modelId="{B4F0C49A-E99F-4A1E-9670-273977751852}" type="pres">
      <dgm:prSet presAssocID="{CFCAEE6E-FB66-4584-951C-CFFB89ACBCBE}" presName="node" presStyleLbl="node1" presStyleIdx="3" presStyleCnt="6">
        <dgm:presLayoutVars>
          <dgm:bulletEnabled val="1"/>
        </dgm:presLayoutVars>
      </dgm:prSet>
      <dgm:spPr/>
    </dgm:pt>
    <dgm:pt modelId="{0558F4D0-665D-4AAA-85F7-84AAC8C3C909}" type="pres">
      <dgm:prSet presAssocID="{C476A2C2-9E45-4D2B-A561-8F49B60CC2B7}" presName="sibTrans" presStyleLbl="sibTrans2D1" presStyleIdx="3" presStyleCnt="5"/>
      <dgm:spPr/>
    </dgm:pt>
    <dgm:pt modelId="{B7523812-12FA-49F4-B179-44421C1B0776}" type="pres">
      <dgm:prSet presAssocID="{C476A2C2-9E45-4D2B-A561-8F49B60CC2B7}" presName="connectorText" presStyleLbl="sibTrans2D1" presStyleIdx="3" presStyleCnt="5"/>
      <dgm:spPr/>
    </dgm:pt>
    <dgm:pt modelId="{A95D73E2-AE11-48B9-9D54-0626E99D5DC2}" type="pres">
      <dgm:prSet presAssocID="{453C3B67-B560-4251-B89B-4943199AF604}" presName="node" presStyleLbl="node1" presStyleIdx="4" presStyleCnt="6">
        <dgm:presLayoutVars>
          <dgm:bulletEnabled val="1"/>
        </dgm:presLayoutVars>
      </dgm:prSet>
      <dgm:spPr/>
    </dgm:pt>
    <dgm:pt modelId="{3A7CE3D6-7677-4779-B02E-EAF895E7E740}" type="pres">
      <dgm:prSet presAssocID="{86234560-7D02-4A0A-AEC2-B6A58668C721}" presName="sibTrans" presStyleLbl="sibTrans2D1" presStyleIdx="4" presStyleCnt="5"/>
      <dgm:spPr/>
    </dgm:pt>
    <dgm:pt modelId="{0EC9F699-0462-49DA-9B3F-03CFC044024B}" type="pres">
      <dgm:prSet presAssocID="{86234560-7D02-4A0A-AEC2-B6A58668C721}" presName="connectorText" presStyleLbl="sibTrans2D1" presStyleIdx="4" presStyleCnt="5"/>
      <dgm:spPr/>
    </dgm:pt>
    <dgm:pt modelId="{232B2BE4-DBAA-4083-ACBC-1140653BCE41}" type="pres">
      <dgm:prSet presAssocID="{6C80AC73-9B12-4DA5-9531-74B56ACF8022}" presName="node" presStyleLbl="node1" presStyleIdx="5" presStyleCnt="6">
        <dgm:presLayoutVars>
          <dgm:bulletEnabled val="1"/>
        </dgm:presLayoutVars>
      </dgm:prSet>
      <dgm:spPr/>
    </dgm:pt>
  </dgm:ptLst>
  <dgm:cxnLst>
    <dgm:cxn modelId="{16341C0F-9838-4AD6-AB49-39B0BFB599A6}" srcId="{4DE910A7-7C88-41B3-B364-877CDFD5E7B2}" destId="{CFCAEE6E-FB66-4584-951C-CFFB89ACBCBE}" srcOrd="3" destOrd="0" parTransId="{32C887D1-D3FE-423B-8C02-D4628ECD74B6}" sibTransId="{C476A2C2-9E45-4D2B-A561-8F49B60CC2B7}"/>
    <dgm:cxn modelId="{D0E78E0F-B471-41AE-8639-61DD41C7A72C}" type="presOf" srcId="{DCB2CB58-401B-41F7-A9AF-E63629CAE949}" destId="{FC1CB4B0-E6FC-401C-AC0E-28C272C5A18B}" srcOrd="0" destOrd="0" presId="urn:microsoft.com/office/officeart/2005/8/layout/process1"/>
    <dgm:cxn modelId="{D9D0C018-C9C8-4CBA-B9E9-1AAE9C53A13D}" type="presOf" srcId="{E62C7DFD-F486-4D2C-96C2-52256D47349B}" destId="{1CD42760-5C38-431E-90D7-25BB3DFE717F}" srcOrd="1" destOrd="0" presId="urn:microsoft.com/office/officeart/2005/8/layout/process1"/>
    <dgm:cxn modelId="{1FA0251E-C46C-4D14-BDFC-35F1718797C8}" srcId="{4DE910A7-7C88-41B3-B364-877CDFD5E7B2}" destId="{DCB2CB58-401B-41F7-A9AF-E63629CAE949}" srcOrd="1" destOrd="0" parTransId="{E9EAB88F-AF82-406F-8F28-65BD9CE03BDB}" sibTransId="{D11A8533-07FE-44E6-81BF-1A786B6E0C95}"/>
    <dgm:cxn modelId="{59E7B72A-D760-4A1F-B140-01097CACFF34}" srcId="{4DE910A7-7C88-41B3-B364-877CDFD5E7B2}" destId="{6C80AC73-9B12-4DA5-9531-74B56ACF8022}" srcOrd="5" destOrd="0" parTransId="{782A9818-51C2-4431-9943-41248569C7B1}" sibTransId="{79F6BA50-A058-4B36-94F7-CB4FE5B5DD30}"/>
    <dgm:cxn modelId="{DBE87A35-820E-4E62-8DA1-33E56B39448F}" type="presOf" srcId="{C476A2C2-9E45-4D2B-A561-8F49B60CC2B7}" destId="{B7523812-12FA-49F4-B179-44421C1B0776}" srcOrd="1" destOrd="0" presId="urn:microsoft.com/office/officeart/2005/8/layout/process1"/>
    <dgm:cxn modelId="{18B0C667-8283-4F3C-B940-8C4C5D32F4A3}" type="presOf" srcId="{D3D28D86-86EB-494B-82AC-5B39FD4EE16F}" destId="{E1E4A1BC-0015-4D60-A528-308F69BD0499}" srcOrd="1" destOrd="0" presId="urn:microsoft.com/office/officeart/2005/8/layout/process1"/>
    <dgm:cxn modelId="{8A8AA648-780F-454E-AA2A-A0959D1B2E52}" type="presOf" srcId="{86234560-7D02-4A0A-AEC2-B6A58668C721}" destId="{0EC9F699-0462-49DA-9B3F-03CFC044024B}" srcOrd="1" destOrd="0" presId="urn:microsoft.com/office/officeart/2005/8/layout/process1"/>
    <dgm:cxn modelId="{5DB4714A-7DD5-45FC-B263-3ABE9AC3B203}" srcId="{4DE910A7-7C88-41B3-B364-877CDFD5E7B2}" destId="{0501928F-6239-4300-B140-FC2EDCD2FCAE}" srcOrd="2" destOrd="0" parTransId="{97BBD223-0DE3-4068-895C-A5B93F86E6F8}" sibTransId="{E62C7DFD-F486-4D2C-96C2-52256D47349B}"/>
    <dgm:cxn modelId="{0B3BA76B-398E-498F-B7DC-721978B06A13}" type="presOf" srcId="{453C3B67-B560-4251-B89B-4943199AF604}" destId="{A95D73E2-AE11-48B9-9D54-0626E99D5DC2}" srcOrd="0" destOrd="0" presId="urn:microsoft.com/office/officeart/2005/8/layout/process1"/>
    <dgm:cxn modelId="{FAA57058-B3DD-49A5-89F9-B2A602A214E3}" type="presOf" srcId="{E62C7DFD-F486-4D2C-96C2-52256D47349B}" destId="{AFFE9F08-280D-467C-B85A-CDA06268C392}" srcOrd="0" destOrd="0" presId="urn:microsoft.com/office/officeart/2005/8/layout/process1"/>
    <dgm:cxn modelId="{FF720784-78CE-4EA2-B20D-F7F4682E7E4B}" type="presOf" srcId="{D11A8533-07FE-44E6-81BF-1A786B6E0C95}" destId="{6E56F2BE-7F5A-42C7-9928-50AB0B7FEB58}" srcOrd="0" destOrd="0" presId="urn:microsoft.com/office/officeart/2005/8/layout/process1"/>
    <dgm:cxn modelId="{54D60485-2970-41B5-9585-6127A4962C95}" type="presOf" srcId="{D3D28D86-86EB-494B-82AC-5B39FD4EE16F}" destId="{979DCB5C-8C8A-47F3-B0B2-382AF4C82313}" srcOrd="0" destOrd="0" presId="urn:microsoft.com/office/officeart/2005/8/layout/process1"/>
    <dgm:cxn modelId="{90359497-D1F4-4645-9425-4D8A19219029}" type="presOf" srcId="{D11A8533-07FE-44E6-81BF-1A786B6E0C95}" destId="{5D12C56F-0F91-4B7C-A78E-56D714A7BEF4}" srcOrd="1" destOrd="0" presId="urn:microsoft.com/office/officeart/2005/8/layout/process1"/>
    <dgm:cxn modelId="{15C864A8-F86D-4CBC-A24F-C4C34AAA9B8B}" srcId="{4DE910A7-7C88-41B3-B364-877CDFD5E7B2}" destId="{453C3B67-B560-4251-B89B-4943199AF604}" srcOrd="4" destOrd="0" parTransId="{FD2F58B6-3583-45BF-885B-DA133FB84DBA}" sibTransId="{86234560-7D02-4A0A-AEC2-B6A58668C721}"/>
    <dgm:cxn modelId="{ECAFEBAC-75F1-4298-B547-AC5309AB69AB}" type="presOf" srcId="{86234560-7D02-4A0A-AEC2-B6A58668C721}" destId="{3A7CE3D6-7677-4779-B02E-EAF895E7E740}" srcOrd="0" destOrd="0" presId="urn:microsoft.com/office/officeart/2005/8/layout/process1"/>
    <dgm:cxn modelId="{0EBC84AD-0BA5-472F-A799-D77A8E0CB2E8}" type="presOf" srcId="{C476A2C2-9E45-4D2B-A561-8F49B60CC2B7}" destId="{0558F4D0-665D-4AAA-85F7-84AAC8C3C909}" srcOrd="0" destOrd="0" presId="urn:microsoft.com/office/officeart/2005/8/layout/process1"/>
    <dgm:cxn modelId="{EA686CBA-D02D-4B23-B10F-2750C7CD58DB}" type="presOf" srcId="{0501928F-6239-4300-B140-FC2EDCD2FCAE}" destId="{4A3FC239-60E1-462D-824E-76868332D775}" srcOrd="0" destOrd="0" presId="urn:microsoft.com/office/officeart/2005/8/layout/process1"/>
    <dgm:cxn modelId="{A1500FC4-ED14-4551-A8C8-FDD05D7199CA}" type="presOf" srcId="{6C80AC73-9B12-4DA5-9531-74B56ACF8022}" destId="{232B2BE4-DBAA-4083-ACBC-1140653BCE41}" srcOrd="0" destOrd="0" presId="urn:microsoft.com/office/officeart/2005/8/layout/process1"/>
    <dgm:cxn modelId="{6CB1ADE4-FB08-4B5E-A394-0B907B4C09FD}" type="presOf" srcId="{8B0D0F43-3A38-4D0F-A321-606D4DACF920}" destId="{D5D63D16-DEBC-4CEB-B5BB-738DC83A3B8B}" srcOrd="0" destOrd="0" presId="urn:microsoft.com/office/officeart/2005/8/layout/process1"/>
    <dgm:cxn modelId="{795BC6EC-9ED4-4D37-B45B-79BA840CB1EA}" type="presOf" srcId="{4DE910A7-7C88-41B3-B364-877CDFD5E7B2}" destId="{2BEEE2C8-B993-4B11-A9EE-62148A3E8138}" srcOrd="0" destOrd="0" presId="urn:microsoft.com/office/officeart/2005/8/layout/process1"/>
    <dgm:cxn modelId="{0BCB06FA-10E6-4E6B-A146-8CECE0909BFC}" type="presOf" srcId="{CFCAEE6E-FB66-4584-951C-CFFB89ACBCBE}" destId="{B4F0C49A-E99F-4A1E-9670-273977751852}" srcOrd="0" destOrd="0" presId="urn:microsoft.com/office/officeart/2005/8/layout/process1"/>
    <dgm:cxn modelId="{8E2089FC-427B-4655-8EA7-D3AD95A6549C}" srcId="{4DE910A7-7C88-41B3-B364-877CDFD5E7B2}" destId="{8B0D0F43-3A38-4D0F-A321-606D4DACF920}" srcOrd="0" destOrd="0" parTransId="{5DB7C4D8-E373-489D-BF65-2C05279F6E28}" sibTransId="{D3D28D86-86EB-494B-82AC-5B39FD4EE16F}"/>
    <dgm:cxn modelId="{ECF5228F-0F79-45B2-B7F3-6B4C872FF81D}" type="presParOf" srcId="{2BEEE2C8-B993-4B11-A9EE-62148A3E8138}" destId="{D5D63D16-DEBC-4CEB-B5BB-738DC83A3B8B}" srcOrd="0" destOrd="0" presId="urn:microsoft.com/office/officeart/2005/8/layout/process1"/>
    <dgm:cxn modelId="{0353CD25-E7CA-4E22-9A05-0A060AE054C3}" type="presParOf" srcId="{2BEEE2C8-B993-4B11-A9EE-62148A3E8138}" destId="{979DCB5C-8C8A-47F3-B0B2-382AF4C82313}" srcOrd="1" destOrd="0" presId="urn:microsoft.com/office/officeart/2005/8/layout/process1"/>
    <dgm:cxn modelId="{F847B0E7-C83D-4273-90A8-3D72BA1D886F}" type="presParOf" srcId="{979DCB5C-8C8A-47F3-B0B2-382AF4C82313}" destId="{E1E4A1BC-0015-4D60-A528-308F69BD0499}" srcOrd="0" destOrd="0" presId="urn:microsoft.com/office/officeart/2005/8/layout/process1"/>
    <dgm:cxn modelId="{2B353F0A-C718-4971-BFDF-35F9602B45EE}" type="presParOf" srcId="{2BEEE2C8-B993-4B11-A9EE-62148A3E8138}" destId="{FC1CB4B0-E6FC-401C-AC0E-28C272C5A18B}" srcOrd="2" destOrd="0" presId="urn:microsoft.com/office/officeart/2005/8/layout/process1"/>
    <dgm:cxn modelId="{074735D0-29C4-4614-93B1-9214CBED81C8}" type="presParOf" srcId="{2BEEE2C8-B993-4B11-A9EE-62148A3E8138}" destId="{6E56F2BE-7F5A-42C7-9928-50AB0B7FEB58}" srcOrd="3" destOrd="0" presId="urn:microsoft.com/office/officeart/2005/8/layout/process1"/>
    <dgm:cxn modelId="{480761B6-B865-4D40-92FF-F5DBF74F7118}" type="presParOf" srcId="{6E56F2BE-7F5A-42C7-9928-50AB0B7FEB58}" destId="{5D12C56F-0F91-4B7C-A78E-56D714A7BEF4}" srcOrd="0" destOrd="0" presId="urn:microsoft.com/office/officeart/2005/8/layout/process1"/>
    <dgm:cxn modelId="{29C59F70-A792-46BE-A47C-8903A15F3ABC}" type="presParOf" srcId="{2BEEE2C8-B993-4B11-A9EE-62148A3E8138}" destId="{4A3FC239-60E1-462D-824E-76868332D775}" srcOrd="4" destOrd="0" presId="urn:microsoft.com/office/officeart/2005/8/layout/process1"/>
    <dgm:cxn modelId="{B74EE481-4977-4E4B-AAE0-F562BF33B9F5}" type="presParOf" srcId="{2BEEE2C8-B993-4B11-A9EE-62148A3E8138}" destId="{AFFE9F08-280D-467C-B85A-CDA06268C392}" srcOrd="5" destOrd="0" presId="urn:microsoft.com/office/officeart/2005/8/layout/process1"/>
    <dgm:cxn modelId="{EDE51643-C887-4549-8B73-EF12E38CE079}" type="presParOf" srcId="{AFFE9F08-280D-467C-B85A-CDA06268C392}" destId="{1CD42760-5C38-431E-90D7-25BB3DFE717F}" srcOrd="0" destOrd="0" presId="urn:microsoft.com/office/officeart/2005/8/layout/process1"/>
    <dgm:cxn modelId="{8CEAC77C-B6E6-4C7A-8F69-2551FFB0747B}" type="presParOf" srcId="{2BEEE2C8-B993-4B11-A9EE-62148A3E8138}" destId="{B4F0C49A-E99F-4A1E-9670-273977751852}" srcOrd="6" destOrd="0" presId="urn:microsoft.com/office/officeart/2005/8/layout/process1"/>
    <dgm:cxn modelId="{2DABD87E-D810-4570-B6A7-8957B1910B66}" type="presParOf" srcId="{2BEEE2C8-B993-4B11-A9EE-62148A3E8138}" destId="{0558F4D0-665D-4AAA-85F7-84AAC8C3C909}" srcOrd="7" destOrd="0" presId="urn:microsoft.com/office/officeart/2005/8/layout/process1"/>
    <dgm:cxn modelId="{027B925C-0AC3-403D-8548-F23F609E21A2}" type="presParOf" srcId="{0558F4D0-665D-4AAA-85F7-84AAC8C3C909}" destId="{B7523812-12FA-49F4-B179-44421C1B0776}" srcOrd="0" destOrd="0" presId="urn:microsoft.com/office/officeart/2005/8/layout/process1"/>
    <dgm:cxn modelId="{0E8FADAC-CFDE-43EB-BCC2-AC5F3CDBEBEA}" type="presParOf" srcId="{2BEEE2C8-B993-4B11-A9EE-62148A3E8138}" destId="{A95D73E2-AE11-48B9-9D54-0626E99D5DC2}" srcOrd="8" destOrd="0" presId="urn:microsoft.com/office/officeart/2005/8/layout/process1"/>
    <dgm:cxn modelId="{1C4376DF-0064-45FF-9E48-33549EFD2B95}" type="presParOf" srcId="{2BEEE2C8-B993-4B11-A9EE-62148A3E8138}" destId="{3A7CE3D6-7677-4779-B02E-EAF895E7E740}" srcOrd="9" destOrd="0" presId="urn:microsoft.com/office/officeart/2005/8/layout/process1"/>
    <dgm:cxn modelId="{7BFFA926-BD4A-42A8-B1DA-6FD792CCD965}" type="presParOf" srcId="{3A7CE3D6-7677-4779-B02E-EAF895E7E740}" destId="{0EC9F699-0462-49DA-9B3F-03CFC044024B}" srcOrd="0" destOrd="0" presId="urn:microsoft.com/office/officeart/2005/8/layout/process1"/>
    <dgm:cxn modelId="{491AE9D4-8F1E-44E3-AF49-D8C89D5AF76B}" type="presParOf" srcId="{2BEEE2C8-B993-4B11-A9EE-62148A3E8138}" destId="{232B2BE4-DBAA-4083-ACBC-1140653BCE4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63D16-DEBC-4CEB-B5BB-738DC83A3B8B}">
      <dsp:nvSpPr>
        <dsp:cNvPr id="0" name=""/>
        <dsp:cNvSpPr/>
      </dsp:nvSpPr>
      <dsp:spPr>
        <a:xfrm>
          <a:off x="0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Case Receipt</a:t>
          </a:r>
          <a:endParaRPr lang="en-IN" sz="1500" kern="1200"/>
        </a:p>
      </dsp:txBody>
      <dsp:txXfrm>
        <a:off x="28133" y="848447"/>
        <a:ext cx="1240651" cy="904263"/>
      </dsp:txXfrm>
    </dsp:sp>
    <dsp:sp modelId="{979DCB5C-8C8A-47F3-B0B2-382AF4C82313}">
      <dsp:nvSpPr>
        <dsp:cNvPr id="0" name=""/>
        <dsp:cNvSpPr/>
      </dsp:nvSpPr>
      <dsp:spPr>
        <a:xfrm>
          <a:off x="1426609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426609" y="1204088"/>
        <a:ext cx="192462" cy="192981"/>
      </dsp:txXfrm>
    </dsp:sp>
    <dsp:sp modelId="{FC1CB4B0-E6FC-401C-AC0E-28C272C5A18B}">
      <dsp:nvSpPr>
        <dsp:cNvPr id="0" name=""/>
        <dsp:cNvSpPr/>
      </dsp:nvSpPr>
      <dsp:spPr>
        <a:xfrm>
          <a:off x="1815684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kern="1200"/>
            <a:t>ADR detection</a:t>
          </a:r>
          <a:endParaRPr lang="en-IN" sz="1500" kern="1200"/>
        </a:p>
      </dsp:txBody>
      <dsp:txXfrm>
        <a:off x="1843817" y="848447"/>
        <a:ext cx="1240651" cy="904263"/>
      </dsp:txXfrm>
    </dsp:sp>
    <dsp:sp modelId="{6E56F2BE-7F5A-42C7-9928-50AB0B7FEB58}">
      <dsp:nvSpPr>
        <dsp:cNvPr id="0" name=""/>
        <dsp:cNvSpPr/>
      </dsp:nvSpPr>
      <dsp:spPr>
        <a:xfrm>
          <a:off x="3242293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242293" y="1204088"/>
        <a:ext cx="192462" cy="192981"/>
      </dsp:txXfrm>
    </dsp:sp>
    <dsp:sp modelId="{4A3FC239-60E1-462D-824E-76868332D775}">
      <dsp:nvSpPr>
        <dsp:cNvPr id="0" name=""/>
        <dsp:cNvSpPr/>
      </dsp:nvSpPr>
      <dsp:spPr>
        <a:xfrm>
          <a:off x="3631368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kern="1200"/>
            <a:t>Coding of Drug and Adverse events</a:t>
          </a:r>
          <a:endParaRPr lang="en-IN" sz="1500" kern="1200"/>
        </a:p>
      </dsp:txBody>
      <dsp:txXfrm>
        <a:off x="3659501" y="848447"/>
        <a:ext cx="1240651" cy="904263"/>
      </dsp:txXfrm>
    </dsp:sp>
    <dsp:sp modelId="{AFFE9F08-280D-467C-B85A-CDA06268C392}">
      <dsp:nvSpPr>
        <dsp:cNvPr id="0" name=""/>
        <dsp:cNvSpPr/>
      </dsp:nvSpPr>
      <dsp:spPr>
        <a:xfrm>
          <a:off x="5057977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057977" y="1204088"/>
        <a:ext cx="192462" cy="192981"/>
      </dsp:txXfrm>
    </dsp:sp>
    <dsp:sp modelId="{B4F0C49A-E99F-4A1E-9670-273977751852}">
      <dsp:nvSpPr>
        <dsp:cNvPr id="0" name=""/>
        <dsp:cNvSpPr/>
      </dsp:nvSpPr>
      <dsp:spPr>
        <a:xfrm>
          <a:off x="5447052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Causality Assessment</a:t>
          </a:r>
          <a:endParaRPr lang="en-IN" sz="1500" kern="1200"/>
        </a:p>
      </dsp:txBody>
      <dsp:txXfrm>
        <a:off x="5475185" y="848447"/>
        <a:ext cx="1240651" cy="904263"/>
      </dsp:txXfrm>
    </dsp:sp>
    <dsp:sp modelId="{0558F4D0-665D-4AAA-85F7-84AAC8C3C909}">
      <dsp:nvSpPr>
        <dsp:cNvPr id="0" name=""/>
        <dsp:cNvSpPr/>
      </dsp:nvSpPr>
      <dsp:spPr>
        <a:xfrm>
          <a:off x="6873662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873662" y="1204088"/>
        <a:ext cx="192462" cy="192981"/>
      </dsp:txXfrm>
    </dsp:sp>
    <dsp:sp modelId="{A95D73E2-AE11-48B9-9D54-0626E99D5DC2}">
      <dsp:nvSpPr>
        <dsp:cNvPr id="0" name=""/>
        <dsp:cNvSpPr/>
      </dsp:nvSpPr>
      <dsp:spPr>
        <a:xfrm>
          <a:off x="7262737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kern="1200"/>
            <a:t>Quality Check</a:t>
          </a:r>
          <a:endParaRPr lang="en-IN" sz="1500" kern="1200"/>
        </a:p>
      </dsp:txBody>
      <dsp:txXfrm>
        <a:off x="7290870" y="848447"/>
        <a:ext cx="1240651" cy="904263"/>
      </dsp:txXfrm>
    </dsp:sp>
    <dsp:sp modelId="{3A7CE3D6-7677-4779-B02E-EAF895E7E740}">
      <dsp:nvSpPr>
        <dsp:cNvPr id="0" name=""/>
        <dsp:cNvSpPr/>
      </dsp:nvSpPr>
      <dsp:spPr>
        <a:xfrm>
          <a:off x="8689346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8689346" y="1204088"/>
        <a:ext cx="192462" cy="192981"/>
      </dsp:txXfrm>
    </dsp:sp>
    <dsp:sp modelId="{232B2BE4-DBAA-4083-ACBC-1140653BCE41}">
      <dsp:nvSpPr>
        <dsp:cNvPr id="0" name=""/>
        <dsp:cNvSpPr/>
      </dsp:nvSpPr>
      <dsp:spPr>
        <a:xfrm>
          <a:off x="9078421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kern="1200"/>
            <a:t>Data Entry</a:t>
          </a:r>
          <a:endParaRPr lang="en-IN" sz="1500" kern="1200"/>
        </a:p>
      </dsp:txBody>
      <dsp:txXfrm>
        <a:off x="9106554" y="848447"/>
        <a:ext cx="1240651" cy="904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63D16-DEBC-4CEB-B5BB-738DC83A3B8B}">
      <dsp:nvSpPr>
        <dsp:cNvPr id="0" name=""/>
        <dsp:cNvSpPr/>
      </dsp:nvSpPr>
      <dsp:spPr>
        <a:xfrm>
          <a:off x="0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Case Receipt</a:t>
          </a:r>
          <a:endParaRPr lang="en-IN" sz="1500" kern="1200"/>
        </a:p>
      </dsp:txBody>
      <dsp:txXfrm>
        <a:off x="28133" y="848447"/>
        <a:ext cx="1240651" cy="904263"/>
      </dsp:txXfrm>
    </dsp:sp>
    <dsp:sp modelId="{979DCB5C-8C8A-47F3-B0B2-382AF4C82313}">
      <dsp:nvSpPr>
        <dsp:cNvPr id="0" name=""/>
        <dsp:cNvSpPr/>
      </dsp:nvSpPr>
      <dsp:spPr>
        <a:xfrm>
          <a:off x="1426609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426609" y="1204088"/>
        <a:ext cx="192462" cy="192981"/>
      </dsp:txXfrm>
    </dsp:sp>
    <dsp:sp modelId="{FC1CB4B0-E6FC-401C-AC0E-28C272C5A18B}">
      <dsp:nvSpPr>
        <dsp:cNvPr id="0" name=""/>
        <dsp:cNvSpPr/>
      </dsp:nvSpPr>
      <dsp:spPr>
        <a:xfrm>
          <a:off x="1815684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kern="1200"/>
            <a:t>ADR detection</a:t>
          </a:r>
          <a:endParaRPr lang="en-IN" sz="1500" kern="1200"/>
        </a:p>
      </dsp:txBody>
      <dsp:txXfrm>
        <a:off x="1843817" y="848447"/>
        <a:ext cx="1240651" cy="904263"/>
      </dsp:txXfrm>
    </dsp:sp>
    <dsp:sp modelId="{6E56F2BE-7F5A-42C7-9928-50AB0B7FEB58}">
      <dsp:nvSpPr>
        <dsp:cNvPr id="0" name=""/>
        <dsp:cNvSpPr/>
      </dsp:nvSpPr>
      <dsp:spPr>
        <a:xfrm>
          <a:off x="3242293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242293" y="1204088"/>
        <a:ext cx="192462" cy="192981"/>
      </dsp:txXfrm>
    </dsp:sp>
    <dsp:sp modelId="{4A3FC239-60E1-462D-824E-76868332D775}">
      <dsp:nvSpPr>
        <dsp:cNvPr id="0" name=""/>
        <dsp:cNvSpPr/>
      </dsp:nvSpPr>
      <dsp:spPr>
        <a:xfrm>
          <a:off x="3631368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kern="1200"/>
            <a:t>Coding of Drug and Adverse events</a:t>
          </a:r>
          <a:endParaRPr lang="en-IN" sz="1500" kern="1200"/>
        </a:p>
      </dsp:txBody>
      <dsp:txXfrm>
        <a:off x="3659501" y="848447"/>
        <a:ext cx="1240651" cy="904263"/>
      </dsp:txXfrm>
    </dsp:sp>
    <dsp:sp modelId="{AFFE9F08-280D-467C-B85A-CDA06268C392}">
      <dsp:nvSpPr>
        <dsp:cNvPr id="0" name=""/>
        <dsp:cNvSpPr/>
      </dsp:nvSpPr>
      <dsp:spPr>
        <a:xfrm>
          <a:off x="5057977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057977" y="1204088"/>
        <a:ext cx="192462" cy="192981"/>
      </dsp:txXfrm>
    </dsp:sp>
    <dsp:sp modelId="{B4F0C49A-E99F-4A1E-9670-273977751852}">
      <dsp:nvSpPr>
        <dsp:cNvPr id="0" name=""/>
        <dsp:cNvSpPr/>
      </dsp:nvSpPr>
      <dsp:spPr>
        <a:xfrm>
          <a:off x="5447052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Causality Assessment</a:t>
          </a:r>
          <a:endParaRPr lang="en-IN" sz="1500" kern="1200"/>
        </a:p>
      </dsp:txBody>
      <dsp:txXfrm>
        <a:off x="5475185" y="848447"/>
        <a:ext cx="1240651" cy="904263"/>
      </dsp:txXfrm>
    </dsp:sp>
    <dsp:sp modelId="{0558F4D0-665D-4AAA-85F7-84AAC8C3C909}">
      <dsp:nvSpPr>
        <dsp:cNvPr id="0" name=""/>
        <dsp:cNvSpPr/>
      </dsp:nvSpPr>
      <dsp:spPr>
        <a:xfrm>
          <a:off x="6873662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873662" y="1204088"/>
        <a:ext cx="192462" cy="192981"/>
      </dsp:txXfrm>
    </dsp:sp>
    <dsp:sp modelId="{A95D73E2-AE11-48B9-9D54-0626E99D5DC2}">
      <dsp:nvSpPr>
        <dsp:cNvPr id="0" name=""/>
        <dsp:cNvSpPr/>
      </dsp:nvSpPr>
      <dsp:spPr>
        <a:xfrm>
          <a:off x="7262737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kern="1200"/>
            <a:t>Quality Check</a:t>
          </a:r>
          <a:endParaRPr lang="en-IN" sz="1500" kern="1200"/>
        </a:p>
      </dsp:txBody>
      <dsp:txXfrm>
        <a:off x="7290870" y="848447"/>
        <a:ext cx="1240651" cy="904263"/>
      </dsp:txXfrm>
    </dsp:sp>
    <dsp:sp modelId="{3A7CE3D6-7677-4779-B02E-EAF895E7E740}">
      <dsp:nvSpPr>
        <dsp:cNvPr id="0" name=""/>
        <dsp:cNvSpPr/>
      </dsp:nvSpPr>
      <dsp:spPr>
        <a:xfrm>
          <a:off x="8689346" y="1139761"/>
          <a:ext cx="274946" cy="321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8689346" y="1204088"/>
        <a:ext cx="192462" cy="192981"/>
      </dsp:txXfrm>
    </dsp:sp>
    <dsp:sp modelId="{232B2BE4-DBAA-4083-ACBC-1140653BCE41}">
      <dsp:nvSpPr>
        <dsp:cNvPr id="0" name=""/>
        <dsp:cNvSpPr/>
      </dsp:nvSpPr>
      <dsp:spPr>
        <a:xfrm>
          <a:off x="9078421" y="820314"/>
          <a:ext cx="1296917" cy="96052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kern="1200"/>
            <a:t>Data Entry</a:t>
          </a:r>
          <a:endParaRPr lang="en-IN" sz="1500" kern="1200"/>
        </a:p>
      </dsp:txBody>
      <dsp:txXfrm>
        <a:off x="9106554" y="848447"/>
        <a:ext cx="1240651" cy="904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107400" y="88051"/>
            <a:ext cx="1103812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 rot="5400000">
            <a:off x="3486000" y="-2352440"/>
            <a:ext cx="5220000" cy="119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01600" y="68034"/>
            <a:ext cx="11065747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01600" y="1038782"/>
            <a:ext cx="1197864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dt" idx="10"/>
          </p:nvPr>
        </p:nvSpPr>
        <p:spPr>
          <a:xfrm>
            <a:off x="1016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3187700" y="6515642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" name="Google Shape;28;p6"/>
          <p:cNvGrpSpPr/>
          <p:nvPr/>
        </p:nvGrpSpPr>
        <p:grpSpPr>
          <a:xfrm>
            <a:off x="0" y="874168"/>
            <a:ext cx="11167347" cy="66801"/>
            <a:chOff x="0" y="884326"/>
            <a:chExt cx="8292584" cy="66801"/>
          </a:xfrm>
        </p:grpSpPr>
        <p:sp>
          <p:nvSpPr>
            <p:cNvPr id="29" name="Google Shape;29;p6"/>
            <p:cNvSpPr/>
            <p:nvPr/>
          </p:nvSpPr>
          <p:spPr>
            <a:xfrm>
              <a:off x="6997239" y="884326"/>
              <a:ext cx="1295345" cy="66801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0" y="884326"/>
              <a:ext cx="6936079" cy="66801"/>
            </a:xfrm>
            <a:prstGeom prst="rect">
              <a:avLst/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034603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07400" y="88051"/>
            <a:ext cx="1103812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107400" y="1056640"/>
            <a:ext cx="5912400" cy="516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72200" y="1056640"/>
            <a:ext cx="5912400" cy="516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" name="Google Shape;44;p8"/>
          <p:cNvGrpSpPr/>
          <p:nvPr/>
        </p:nvGrpSpPr>
        <p:grpSpPr>
          <a:xfrm>
            <a:off x="0" y="874168"/>
            <a:ext cx="11167347" cy="66801"/>
            <a:chOff x="0" y="884326"/>
            <a:chExt cx="8292584" cy="66801"/>
          </a:xfrm>
        </p:grpSpPr>
        <p:sp>
          <p:nvSpPr>
            <p:cNvPr id="45" name="Google Shape;45;p8"/>
            <p:cNvSpPr/>
            <p:nvPr/>
          </p:nvSpPr>
          <p:spPr>
            <a:xfrm>
              <a:off x="6997239" y="884326"/>
              <a:ext cx="1295345" cy="66801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0" y="884326"/>
              <a:ext cx="6936079" cy="66801"/>
            </a:xfrm>
            <a:prstGeom prst="rect">
              <a:avLst/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034603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07400" y="88051"/>
            <a:ext cx="1103812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107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4038600" y="652367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107400" y="88051"/>
            <a:ext cx="1103812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107400" y="1026160"/>
            <a:ext cx="1197720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107400" y="6532240"/>
            <a:ext cx="41148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" name="Google Shape;15;p4"/>
          <p:cNvGraphicFramePr/>
          <p:nvPr/>
        </p:nvGraphicFramePr>
        <p:xfrm>
          <a:off x="11216640" y="20322"/>
          <a:ext cx="934721" cy="779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14" imgW="934721" imgH="779383" progId="PBrush">
                  <p:embed/>
                </p:oleObj>
              </mc:Choice>
              <mc:Fallback>
                <p:oleObj r:id="rId14" imgW="934721" imgH="779383" progId="PBrush">
                  <p:embed/>
                  <p:pic>
                    <p:nvPicPr>
                      <p:cNvPr id="15" name="Google Shape;15;p4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/>
                      <a:stretch/>
                    </p:blipFill>
                    <p:spPr>
                      <a:xfrm>
                        <a:off x="11216640" y="20322"/>
                        <a:ext cx="934721" cy="779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108361" y="1420788"/>
            <a:ext cx="9930176" cy="128626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80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Conference </a:t>
            </a: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Computing, Communication, Control and Automation </a:t>
            </a:r>
            <a:b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(ICCUBEA-202</a:t>
            </a: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242376" y="89220"/>
            <a:ext cx="7707300" cy="80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Education Trust’s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6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College of Engineering, Pune</a:t>
            </a:r>
            <a:endParaRPr sz="1800" b="0" i="0" u="none" strike="noStrike" cap="none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3084533" y="1012709"/>
            <a:ext cx="6022934" cy="66801"/>
            <a:chOff x="0" y="884326"/>
            <a:chExt cx="8292584" cy="66801"/>
          </a:xfrm>
        </p:grpSpPr>
        <p:sp>
          <p:nvSpPr>
            <p:cNvPr id="98" name="Google Shape;98;p1"/>
            <p:cNvSpPr/>
            <p:nvPr/>
          </p:nvSpPr>
          <p:spPr>
            <a:xfrm>
              <a:off x="6997239" y="884326"/>
              <a:ext cx="1295345" cy="66801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0" y="884326"/>
              <a:ext cx="6936079" cy="66801"/>
            </a:xfrm>
            <a:prstGeom prst="rect">
              <a:avLst/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034603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1404353" y="3029514"/>
            <a:ext cx="9383294" cy="26416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By: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ID: 1027</a:t>
            </a:r>
            <a:endParaRPr dirty="0"/>
          </a:p>
          <a:p>
            <a:pPr lvl="0" algn="ctr">
              <a:lnSpc>
                <a:spcPct val="150000"/>
              </a:lnSpc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Harnessing Transformers for Detecting Adverse Drug Reaction and Customized Causality Explanation using Generative AI</a:t>
            </a:r>
          </a:p>
          <a:p>
            <a:pPr lvl="0" algn="ctr">
              <a:lnSpc>
                <a:spcPct val="150000"/>
              </a:lnSpc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Ankan Bera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Rik Das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Sayantani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Ghosh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Raktim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Chakraborty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Indranil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Mitra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Prasun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Nandy</a:t>
            </a:r>
            <a:r>
              <a:rPr lang="en-US" sz="18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PricewaterhouseCoopers India Pvt. Ltd.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6BC9-A4D3-4C11-96A5-1C1D2664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4C944-524F-4AC7-9702-05E3DC986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64208-C464-402B-AB5F-EC8C77226996}"/>
              </a:ext>
            </a:extLst>
          </p:cNvPr>
          <p:cNvSpPr/>
          <p:nvPr/>
        </p:nvSpPr>
        <p:spPr>
          <a:xfrm>
            <a:off x="459143" y="1082417"/>
            <a:ext cx="6910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Performance w.r.t Training Loss: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F69D0C-CE40-40BC-81EF-48A4F2ED3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115026"/>
              </p:ext>
            </p:extLst>
          </p:nvPr>
        </p:nvGraphicFramePr>
        <p:xfrm>
          <a:off x="459143" y="1674776"/>
          <a:ext cx="5783037" cy="440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D550115-4989-46BD-85F7-45A7BFA9072C}"/>
              </a:ext>
            </a:extLst>
          </p:cNvPr>
          <p:cNvSpPr/>
          <p:nvPr/>
        </p:nvSpPr>
        <p:spPr>
          <a:xfrm>
            <a:off x="6316824" y="1674776"/>
            <a:ext cx="606490" cy="4100807"/>
          </a:xfrm>
          <a:prstGeom prst="homePlate">
            <a:avLst>
              <a:gd name="adj" fmla="val 9926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5AB5F-C8EC-4502-84AC-C4324B0A08FD}"/>
              </a:ext>
            </a:extLst>
          </p:cNvPr>
          <p:cNvSpPr txBox="1"/>
          <p:nvPr/>
        </p:nvSpPr>
        <p:spPr>
          <a:xfrm>
            <a:off x="7044605" y="1674000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xlm-RoBERTa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DistilBERT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training loss reduction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all epochs.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GPT-NEO-125M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exhibits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decrease in training loss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epoch.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GPT-NEO-125M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training loss after the 7th epoch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indicates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overfitting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abovementioned overfitting might be a contributing factor to its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poorer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test data.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6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6BC9-A4D3-4C11-96A5-1C1D2664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4C944-524F-4AC7-9702-05E3DC986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64208-C464-402B-AB5F-EC8C77226996}"/>
              </a:ext>
            </a:extLst>
          </p:cNvPr>
          <p:cNvSpPr/>
          <p:nvPr/>
        </p:nvSpPr>
        <p:spPr>
          <a:xfrm>
            <a:off x="460800" y="1082417"/>
            <a:ext cx="7133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Performance w.r.t Validation Loss: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D550115-4989-46BD-85F7-45A7BFA9072C}"/>
              </a:ext>
            </a:extLst>
          </p:cNvPr>
          <p:cNvSpPr/>
          <p:nvPr/>
        </p:nvSpPr>
        <p:spPr>
          <a:xfrm>
            <a:off x="6316824" y="1674776"/>
            <a:ext cx="606490" cy="4100807"/>
          </a:xfrm>
          <a:prstGeom prst="homePlate">
            <a:avLst>
              <a:gd name="adj" fmla="val 9926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CF5977E-87DE-4BB4-B0A0-66902F997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610706"/>
              </p:ext>
            </p:extLst>
          </p:nvPr>
        </p:nvGraphicFramePr>
        <p:xfrm>
          <a:off x="460800" y="1674000"/>
          <a:ext cx="5781600" cy="44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03A3F7-8211-42DB-A662-66CFB42C0B79}"/>
              </a:ext>
            </a:extLst>
          </p:cNvPr>
          <p:cNvSpPr txBox="1"/>
          <p:nvPr/>
        </p:nvSpPr>
        <p:spPr>
          <a:xfrm>
            <a:off x="7044605" y="1674000"/>
            <a:ext cx="47026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GPT-NEO-125M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validation loss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steadily increases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each epoch.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xlm-RoBERTa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validation loss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during some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epochs.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models are successfully learning from the training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each epoch as opposed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memorizing the training data pattern and leading to overfitting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can be seen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GPT-NEO-125M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poorer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31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BC83-6974-4B4E-9F05-246F798C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CD02-267C-41B2-8166-2823873E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" y="1038782"/>
            <a:ext cx="11682963" cy="5220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training and validation loss suggest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GPT-NEO-125M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leading to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DistilBERT and xlm-RoBERTa.</a:t>
            </a:r>
          </a:p>
          <a:p>
            <a:pPr algn="just"/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xlm-RoBERTa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exhibited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ADR classification.</a:t>
            </a:r>
          </a:p>
          <a:p>
            <a:pPr algn="just"/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xlm-RoBERTa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slightly in terms of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above observations: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fine-tuned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is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a more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xlm-RoBERTa.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956E0-7BD0-4B4C-9B03-B8F8CA8C29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8AC7-F031-4346-B410-FA538A80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887A-D4A8-4231-A26F-5557E9602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590906-A51F-49CE-B535-6DAE55AB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59" y="1082348"/>
            <a:ext cx="4051455" cy="5403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76058-9F62-4E71-A2C0-9B297F22C3F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21" y="1082348"/>
            <a:ext cx="4050000" cy="5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2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8AC7-F031-4346-B410-FA538A80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887A-D4A8-4231-A26F-5557E96021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BF965-F769-4B18-A683-D459E1CB782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00" y="1083600"/>
            <a:ext cx="4050000" cy="540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834AD-5CA2-49B5-B592-7777C277A99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41" y="1083600"/>
            <a:ext cx="4050000" cy="5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7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C5F3-4654-4247-A308-789497F1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EB93-5C04-42E1-9FE6-C4983C77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" y="1038782"/>
            <a:ext cx="11978640" cy="5484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showcases the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employing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classifying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(ADRs) from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underscores a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substantially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pharmacovigilance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process.</a:t>
            </a:r>
          </a:p>
          <a:p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pharmacovigilance streamlines the process, offering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forums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 to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 need for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process the same.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2589D-4DDE-44C7-8ADE-65D5D7896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221F-E01E-4A40-A8E4-91A64C8B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B97F-875B-4B10-B240-4AFA71406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F13ED-BC2A-45C2-A8B6-F1D89BCA3EBD}"/>
              </a:ext>
            </a:extLst>
          </p:cNvPr>
          <p:cNvSpPr/>
          <p:nvPr/>
        </p:nvSpPr>
        <p:spPr>
          <a:xfrm>
            <a:off x="575386" y="1197792"/>
            <a:ext cx="10882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[1]	C.-S. Wang, P.-J. Lin, C.-L. Cheng, S.-H. Tai, Y.-H. Kao Yang, and J.-H. Chiang, “Detecting Potential Adverse Drug Reactions Using a Deep Neural Network Model,” </a:t>
            </a:r>
            <a:r>
              <a:rPr lang="en-US" i="1" dirty="0">
                <a:latin typeface="Times New Roman" panose="02020603050405020304" pitchFamily="18" charset="0"/>
                <a:ea typeface="SimSun" panose="02010600030101010101" pitchFamily="2" charset="-122"/>
              </a:rPr>
              <a:t>J. Med. Internet Res.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vol. 21, no. 2, p. e11016, Feb. 2019,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10.2196/11016.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41E7B-0B0B-41A2-9C0C-1E17C9039EB8}"/>
              </a:ext>
            </a:extLst>
          </p:cNvPr>
          <p:cNvSpPr/>
          <p:nvPr/>
        </p:nvSpPr>
        <p:spPr>
          <a:xfrm>
            <a:off x="575387" y="2151899"/>
            <a:ext cx="10882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[2]	F.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Christopoulou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T. T. Tran, S. K.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Sahu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M. Miwa, and S.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Ananiadou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“Adverse drug events and medication relation extraction in electronic health records with ensemble deep learning methods,” </a:t>
            </a:r>
            <a:r>
              <a:rPr lang="en-US" i="1" dirty="0">
                <a:latin typeface="Times New Roman" panose="02020603050405020304" pitchFamily="18" charset="0"/>
                <a:ea typeface="SimSun" panose="02010600030101010101" pitchFamily="2" charset="-122"/>
              </a:rPr>
              <a:t>J. Am. Med. Informatics Assoc.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vol. 27, no. 1, pp. 39–46, Jan. 2020,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10.1093/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jamia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/ocz101.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E89583-42A7-4EB6-982D-615D281133C2}"/>
              </a:ext>
            </a:extLst>
          </p:cNvPr>
          <p:cNvSpPr/>
          <p:nvPr/>
        </p:nvSpPr>
        <p:spPr>
          <a:xfrm>
            <a:off x="575386" y="3106006"/>
            <a:ext cx="10882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[3]	I.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Alimova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and E.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Tutubalina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, “Automated Detection of Adverse Drug Reactions from Social Media Posts with Machine Learning,” 2018, pp. 3–15.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doi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: 10.1007/978-3-319-73013-4_1.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84B8B-D0D5-4FC3-8D83-470F464796B3}"/>
              </a:ext>
            </a:extLst>
          </p:cNvPr>
          <p:cNvSpPr/>
          <p:nvPr/>
        </p:nvSpPr>
        <p:spPr>
          <a:xfrm>
            <a:off x="575387" y="3844670"/>
            <a:ext cx="10882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[4]	“ade_corpus_v2 Datasets at Hugging Face.” https://huggingface.co/datasets/ade_corpus_v2/viewer/Ade_corpus_v2_classification/train (accessed May 25, 2023).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187A28-02A7-4166-83A4-02F3B55B9B6C}"/>
              </a:ext>
            </a:extLst>
          </p:cNvPr>
          <p:cNvSpPr/>
          <p:nvPr/>
        </p:nvSpPr>
        <p:spPr>
          <a:xfrm>
            <a:off x="575386" y="4583334"/>
            <a:ext cx="10882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[5]	“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scibert_scivocab_uncased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-finetuned-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ner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model at Hugging Face.” </a:t>
            </a:r>
          </a:p>
          <a:p>
            <a:pPr marL="406400" indent="-406400" algn="just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https://huggingface.co/jsylee/scibert_scivocab_uncased-finetuned-ner (accessed May 25, 2023).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80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01600" y="1038782"/>
            <a:ext cx="1197864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   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4373282" y="3648782"/>
            <a:ext cx="32272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078229" y="1588655"/>
            <a:ext cx="78174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6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01600" y="68034"/>
            <a:ext cx="11065747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01600" y="1038782"/>
            <a:ext cx="1197864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 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References (Selected) </a:t>
            </a:r>
            <a:endParaRPr dirty="0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9341400" y="652367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A0C5-8090-483D-BCB3-51271835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0B8BA-56FE-46C3-9A87-150F5DD7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" y="1038782"/>
            <a:ext cx="11701624" cy="52200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Pharmacovigilance</a:t>
            </a:r>
            <a:r>
              <a:rPr lang="en-US" sz="24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(PV) as defined by the World Health Organization (WHO) is the science and activities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relating to the detection, assessment, understanding, and prevention of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Adverse Drug Reaction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(ADR) or any other drug-related problem.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 is critical for the pharmaceutical and health-care industries for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approval, continuance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to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safe use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their products. It helps the medical practitioners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enhance and communicate their knowledge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betterment of therapeutic practices. For patients and the general public, it is the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all drug safety information and education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stakeholders responsible for maintaining Pharmacovigilance processes consists of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Companies, Regulatory Authorities, Research Organizations, Insurance Providers, Healthcare Providers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88185-D2F7-46CE-AB00-2C0D415A0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ADBE-5BBA-49D4-8A0C-6C91B7AA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60A5-6655-4900-8E8F-1E0C00BD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" y="1063690"/>
            <a:ext cx="11692294" cy="519509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Process:</a:t>
            </a:r>
          </a:p>
          <a:p>
            <a:endParaRPr lang="en-US" sz="2400" b="1" dirty="0">
              <a:solidFill>
                <a:srgbClr val="3185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3185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3185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3185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3185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process.</a:t>
            </a:r>
          </a:p>
          <a:p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manpower.</a:t>
            </a:r>
          </a:p>
          <a:p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increase in case reporting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rise in internet usage and social media.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Amplifies the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overlooking serious cases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patient safety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859EB-6841-42C7-A1B4-E6CC7FB06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B972D00-3138-41FE-B6D7-11D930CDF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179393"/>
              </p:ext>
            </p:extLst>
          </p:nvPr>
        </p:nvGraphicFramePr>
        <p:xfrm>
          <a:off x="792008" y="1325735"/>
          <a:ext cx="10375339" cy="260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1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6A27-4E3D-4D78-9057-EBA6251C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6491-BF98-4879-BC03-C356F697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296" y="1336638"/>
            <a:ext cx="11753248" cy="51671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this research is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automate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highlighted process by harnessing the capability of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based models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904CD-5580-4C33-8C7A-F220DE7F89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E74990D-E000-4D46-9EE3-B9C759EDC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925096"/>
              </p:ext>
            </p:extLst>
          </p:nvPr>
        </p:nvGraphicFramePr>
        <p:xfrm>
          <a:off x="792008" y="1325735"/>
          <a:ext cx="10375339" cy="260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83022C7-F2CE-431A-B574-7321DA9C3976}"/>
              </a:ext>
            </a:extLst>
          </p:cNvPr>
          <p:cNvSpPr/>
          <p:nvPr/>
        </p:nvSpPr>
        <p:spPr>
          <a:xfrm>
            <a:off x="2348959" y="1614259"/>
            <a:ext cx="5459767" cy="2024110"/>
          </a:xfrm>
          <a:prstGeom prst="rect">
            <a:avLst/>
          </a:prstGeom>
          <a:noFill/>
          <a:ln w="19050">
            <a:solidFill>
              <a:srgbClr val="31859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07DBE-D76B-42C0-AA2D-EDA2A65237E4}"/>
              </a:ext>
            </a:extLst>
          </p:cNvPr>
          <p:cNvSpPr txBox="1"/>
          <p:nvPr/>
        </p:nvSpPr>
        <p:spPr>
          <a:xfrm>
            <a:off x="6090920" y="3368832"/>
            <a:ext cx="208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1859B"/>
                </a:solidFill>
              </a:rPr>
              <a:t>Research Scope</a:t>
            </a:r>
            <a:endParaRPr lang="en-IN" b="1" dirty="0">
              <a:solidFill>
                <a:srgbClr val="318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E7D6-CC61-4B07-8401-E5C6827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C7A3-0624-4C63-9ED7-B255EB26B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 have emerged as promising tools for ADR identification due to their ability to learn complex patterns from large-scale data.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et al. [1] proposed a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potential ADRs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utilized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health records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(EHRs) and presented efficacy of their model in identifying ADRs with high accuracy and precision.</a:t>
            </a:r>
          </a:p>
          <a:p>
            <a:pPr algn="just"/>
            <a:endParaRPr lang="en-US" sz="2400" b="1" dirty="0">
              <a:solidFill>
                <a:srgbClr val="31859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deep learning methods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employed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Christopoulou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[2] for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 and medication relation extraction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EHRs.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Tutubalina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developed an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system for ADR detection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posts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techniques.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in these studies is the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use of transformer-based models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 classification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addition, there is a research gap in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causality for ADRs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literature is identified showcasing the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generative AI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 explanation of causality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24F77-8687-4056-91DD-C3BF8479F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FBC1-52CB-4011-BBBC-317F57C5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5D546-92DC-4D32-BC35-37F6D7D82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5302-A075-4A80-9114-020A1529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30742"/>
              </p:ext>
            </p:extLst>
          </p:nvPr>
        </p:nvGraphicFramePr>
        <p:xfrm>
          <a:off x="326571" y="1204857"/>
          <a:ext cx="11467323" cy="5289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120">
                  <a:extLst>
                    <a:ext uri="{9D8B030D-6E8A-4147-A177-3AD203B41FA5}">
                      <a16:colId xmlns:a16="http://schemas.microsoft.com/office/drawing/2014/main" val="517856432"/>
                    </a:ext>
                  </a:extLst>
                </a:gridCol>
                <a:gridCol w="8447203">
                  <a:extLst>
                    <a:ext uri="{9D8B030D-6E8A-4147-A177-3AD203B41FA5}">
                      <a16:colId xmlns:a16="http://schemas.microsoft.com/office/drawing/2014/main" val="3966108452"/>
                    </a:ext>
                  </a:extLst>
                </a:gridCol>
              </a:tblGrid>
              <a:tr h="163164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31859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Data Collection: </a:t>
                      </a:r>
                      <a:endParaRPr lang="en-IN" sz="2400" dirty="0">
                        <a:solidFill>
                          <a:srgbClr val="31859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in Use: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ADE-Corpus-V2 Dataset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Adverse Drug Reaction Data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  <a:p>
                      <a:pPr algn="jus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a dataset for Classification if a sentence is ADE-related (True) or not (False)</a:t>
                      </a:r>
                    </a:p>
                    <a:p>
                      <a:pPr algn="just"/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set: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records, Test set: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records</a:t>
                      </a:r>
                    </a:p>
                    <a:p>
                      <a:pPr algn="just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set been divided in 7:3 ratio to create validation set for training.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716817"/>
                  </a:ext>
                </a:extLst>
              </a:tr>
              <a:tr h="153292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rgbClr val="31859B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2. Model Selection:</a:t>
                      </a:r>
                      <a:endParaRPr lang="en-IN" sz="2400" b="1" i="0" u="none" strike="noStrike" cap="none" dirty="0">
                        <a:solidFill>
                          <a:srgbClr val="31859B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ADR classification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Three different transformer models have been chosen for comparison.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DistilBERT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version of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Xlm-RoBERTa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more powerful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alibri"/>
                        </a:rPr>
                        <a:t>GPT-NEO-125M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 Based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 Model.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Named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Entity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Recognition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Drugs and Adverse effects,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Sci-BERT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version of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pre-trained on a large corpus of scientific data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We have used a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fine-tuned version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the model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scibert_scivocab_uncased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-finetuned-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[5] trained specifically for extracting Drugs and Adverse Effects information from natural language texts.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Causality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Explanation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GPT-3.5 API “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text-davinci-003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model.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97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8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5E5302-A075-4A80-9114-020A15291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68601"/>
              </p:ext>
            </p:extLst>
          </p:nvPr>
        </p:nvGraphicFramePr>
        <p:xfrm>
          <a:off x="326571" y="1204857"/>
          <a:ext cx="11495315" cy="527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492">
                  <a:extLst>
                    <a:ext uri="{9D8B030D-6E8A-4147-A177-3AD203B41FA5}">
                      <a16:colId xmlns:a16="http://schemas.microsoft.com/office/drawing/2014/main" val="517856432"/>
                    </a:ext>
                  </a:extLst>
                </a:gridCol>
                <a:gridCol w="8467823">
                  <a:extLst>
                    <a:ext uri="{9D8B030D-6E8A-4147-A177-3AD203B41FA5}">
                      <a16:colId xmlns:a16="http://schemas.microsoft.com/office/drawing/2014/main" val="3966108452"/>
                    </a:ext>
                  </a:extLst>
                </a:gridCol>
              </a:tblGrid>
              <a:tr h="132373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31859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Evaluation of Pre-trained Model for ADR classification: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three chosen transformer models have been evaluated on the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test set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of their pre-trained capability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regards to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ADR classification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results were recorded for analysis.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716817"/>
                  </a:ext>
                </a:extLst>
              </a:tr>
              <a:tr h="167018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rgbClr val="31859B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4. Fine-Tuning Pre-trained Models and Evaluation for ADR classification: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the three models then have been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fine-tuned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our training and validation dataset. The trained models have been used for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of ADR classification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using the same test dataset as mentioned before. The results were recorded for analysis.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971145"/>
                  </a:ext>
                </a:extLst>
              </a:tr>
              <a:tr h="222921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rgbClr val="31859B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5. Named Entity Recognition and Causality Explanation using Gen AI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IN" sz="2400" b="1" i="0" u="none" strike="noStrike" cap="none" dirty="0">
                        <a:solidFill>
                          <a:srgbClr val="31859B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scibert_scivocab_uncased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-finetuned-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ner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of the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Sci-BERT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fine-tuned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Ade_corpus_v2_drug_ade_relation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to extract drugs and adverse effects from our natural language inputs.</a:t>
                      </a:r>
                    </a:p>
                    <a:p>
                      <a:pPr algn="just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outputs of the Classification and NER then used in a pre-defined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template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generating Causality Explanation using Gen AI.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7689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AF2FBC1-52CB-4011-BBBC-317F57C5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5D546-92DC-4D32-BC35-37F6D7D82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AB0D-FB64-410D-BFAC-623E6E70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A3D01-774A-4F9F-8CB0-376EE7373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E8D5AC-9234-44B7-9F3E-16ADABE5A2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33227"/>
              </p:ext>
            </p:extLst>
          </p:nvPr>
        </p:nvGraphicFramePr>
        <p:xfrm>
          <a:off x="6329692" y="1714268"/>
          <a:ext cx="5542242" cy="3774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CDCDDF-D23C-4758-AD3D-18F5CCC60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199795"/>
              </p:ext>
            </p:extLst>
          </p:nvPr>
        </p:nvGraphicFramePr>
        <p:xfrm>
          <a:off x="297548" y="1714268"/>
          <a:ext cx="5994400" cy="378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741A313-58F2-46CE-A4E2-64AB05468C5A}"/>
              </a:ext>
            </a:extLst>
          </p:cNvPr>
          <p:cNvSpPr/>
          <p:nvPr/>
        </p:nvSpPr>
        <p:spPr>
          <a:xfrm>
            <a:off x="297548" y="1128864"/>
            <a:ext cx="53443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 Classification Performance: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243B1-66EA-4A44-8E78-1DBC178535E4}"/>
              </a:ext>
            </a:extLst>
          </p:cNvPr>
          <p:cNvSpPr/>
          <p:nvPr/>
        </p:nvSpPr>
        <p:spPr>
          <a:xfrm>
            <a:off x="1105008" y="5498303"/>
            <a:ext cx="4529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41418-A1B9-41C2-8DFC-FDDB4EEAF4F8}"/>
              </a:ext>
            </a:extLst>
          </p:cNvPr>
          <p:cNvSpPr/>
          <p:nvPr/>
        </p:nvSpPr>
        <p:spPr>
          <a:xfrm>
            <a:off x="6746063" y="5498303"/>
            <a:ext cx="4529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185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Fine-Tuned</a:t>
            </a:r>
          </a:p>
        </p:txBody>
      </p:sp>
    </p:spTree>
    <p:extLst>
      <p:ext uri="{BB962C8B-B14F-4D97-AF65-F5344CB8AC3E}">
        <p14:creationId xmlns:p14="http://schemas.microsoft.com/office/powerpoint/2010/main" val="258945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8886</TotalTime>
  <Words>1489</Words>
  <Application>Microsoft Office PowerPoint</Application>
  <PresentationFormat>Widescreen</PresentationFormat>
  <Paragraphs>183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SimSun</vt:lpstr>
      <vt:lpstr>Arial</vt:lpstr>
      <vt:lpstr>Calibri</vt:lpstr>
      <vt:lpstr>Times New Roman</vt:lpstr>
      <vt:lpstr>Wingdings</vt:lpstr>
      <vt:lpstr>Office Theme</vt:lpstr>
      <vt:lpstr>7th International Conference on Computing, Communication, Control and Automation  (ICCUBEA-2023) </vt:lpstr>
      <vt:lpstr>Outline</vt:lpstr>
      <vt:lpstr>Introduction</vt:lpstr>
      <vt:lpstr>Problem Statement</vt:lpstr>
      <vt:lpstr>Objective</vt:lpstr>
      <vt:lpstr>Literature Review</vt:lpstr>
      <vt:lpstr>Methodology</vt:lpstr>
      <vt:lpstr>Methodology (Contd.)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7th International Conference on Computing, Communication, Control and Automation  (ICCUBEA-2023)</dc:title>
  <dc:creator>DELL</dc:creator>
  <cp:lastModifiedBy>user</cp:lastModifiedBy>
  <cp:revision>7</cp:revision>
  <cp:lastPrinted>2023-08-15T07:05:30Z</cp:lastPrinted>
  <dcterms:created xsi:type="dcterms:W3CDTF">2022-03-18T19:09:33Z</dcterms:created>
  <dcterms:modified xsi:type="dcterms:W3CDTF">2023-08-15T07:05:48Z</dcterms:modified>
</cp:coreProperties>
</file>