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5.jpg" ContentType="image/jpeg"/>
  <Override PartName="/ppt/media/image6.jpg" ContentType="image/jpeg"/>
  <Override PartName="/ppt/media/image7.jpg" ContentType="image/jpeg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media/image9.jpg" ContentType="image/jpeg"/>
  <Override PartName="/ppt/media/image10.jpg" ContentType="image/jpeg"/>
  <Override PartName="/ppt/media/image11.jpg" ContentType="image/jpeg"/>
  <Override PartName="/ppt/media/image12.jpg" ContentType="image/jpe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68" r:id="rId5"/>
    <p:sldId id="273" r:id="rId6"/>
    <p:sldId id="260" r:id="rId7"/>
    <p:sldId id="261" r:id="rId8"/>
    <p:sldId id="262" r:id="rId9"/>
    <p:sldId id="271" r:id="rId10"/>
    <p:sldId id="272" r:id="rId11"/>
    <p:sldId id="263" r:id="rId12"/>
    <p:sldId id="269" r:id="rId13"/>
    <p:sldId id="270" r:id="rId14"/>
    <p:sldId id="267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9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image" Target="../media/image3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image" Target="../media/image8.pn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image" Target="../media/image3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image" Target="../media/image8.pn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CADB59-65F5-40AF-A48C-540EA59D721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2841919-A16E-4B8C-94C9-B7A74EF579A3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000" dirty="0">
              <a:latin typeface="Cambria" panose="02040503050406030204" pitchFamily="18" charset="0"/>
              <a:ea typeface="Cambria" panose="02040503050406030204" pitchFamily="18" charset="0"/>
            </a:rPr>
            <a:t>Collect posts and comments from various social media platforms regarding relevant events, through their respective web APIs</a:t>
          </a:r>
          <a:endParaRPr lang="en-IN" sz="10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8CDD83C3-5A74-4E16-9100-10F759933DA3}" type="parTrans" cxnId="{9506ECD1-3082-4184-AE96-EAEE18C70256}">
      <dgm:prSet/>
      <dgm:spPr/>
      <dgm:t>
        <a:bodyPr/>
        <a:lstStyle/>
        <a:p>
          <a:endParaRPr lang="en-IN"/>
        </a:p>
      </dgm:t>
    </dgm:pt>
    <dgm:pt modelId="{E16793D5-C505-48CC-AFEA-A12D04152BC7}" type="sibTrans" cxnId="{9506ECD1-3082-4184-AE96-EAEE18C70256}">
      <dgm:prSet/>
      <dgm:spPr/>
      <dgm:t>
        <a:bodyPr/>
        <a:lstStyle/>
        <a:p>
          <a:endParaRPr lang="en-IN"/>
        </a:p>
      </dgm:t>
    </dgm:pt>
    <dgm:pt modelId="{74F5F6C2-DE3D-43A4-B466-106D7D4E88DF}">
      <dgm:prSet phldrT="[Text]" custT="1"/>
      <dgm:spPr>
        <a:solidFill>
          <a:srgbClr val="0070C0"/>
        </a:solidFill>
      </dgm:spPr>
      <dgm:t>
        <a:bodyPr/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Analyze sentiments of the collected data as Positive, Negative and Neutral.</a:t>
          </a:r>
          <a:endParaRPr lang="en-IN" sz="1000" kern="1200" dirty="0">
            <a:solidFill>
              <a:srgbClr val="FFFFFF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gm:t>
    </dgm:pt>
    <dgm:pt modelId="{AF4075A2-0B77-4086-80E2-B5A77BF40B4C}" type="parTrans" cxnId="{EE104690-685B-4F3C-B7D9-E7DA2AE6D8C9}">
      <dgm:prSet/>
      <dgm:spPr/>
      <dgm:t>
        <a:bodyPr/>
        <a:lstStyle/>
        <a:p>
          <a:endParaRPr lang="en-IN"/>
        </a:p>
      </dgm:t>
    </dgm:pt>
    <dgm:pt modelId="{40F639C7-400E-4865-9B18-30F73DB7C97D}" type="sibTrans" cxnId="{EE104690-685B-4F3C-B7D9-E7DA2AE6D8C9}">
      <dgm:prSet/>
      <dgm:spPr/>
      <dgm:t>
        <a:bodyPr/>
        <a:lstStyle/>
        <a:p>
          <a:endParaRPr lang="en-IN"/>
        </a:p>
      </dgm:t>
    </dgm:pt>
    <dgm:pt modelId="{9CF483DF-8A7A-453F-A7B5-7D5D454774BF}">
      <dgm:prSet phldrT="[Text]" custT="1"/>
      <dgm:spPr>
        <a:solidFill>
          <a:srgbClr val="0070C0"/>
        </a:solidFill>
      </dgm:spPr>
      <dgm:t>
        <a:bodyPr/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Classify the data as related to any particular relevant topic, like Crime, Accidents, Riots, etc.</a:t>
          </a:r>
          <a:endParaRPr lang="en-IN" sz="1000" kern="1200" dirty="0">
            <a:solidFill>
              <a:srgbClr val="FFFFFF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gm:t>
    </dgm:pt>
    <dgm:pt modelId="{6E10581D-D168-481E-8728-E70980EE4EB1}" type="parTrans" cxnId="{F0B85714-9557-49B6-8FA1-D2DA571C742E}">
      <dgm:prSet/>
      <dgm:spPr/>
      <dgm:t>
        <a:bodyPr/>
        <a:lstStyle/>
        <a:p>
          <a:endParaRPr lang="en-IN"/>
        </a:p>
      </dgm:t>
    </dgm:pt>
    <dgm:pt modelId="{3617D458-0CDD-4E54-9A66-4597CD2B6A23}" type="sibTrans" cxnId="{F0B85714-9557-49B6-8FA1-D2DA571C742E}">
      <dgm:prSet/>
      <dgm:spPr/>
      <dgm:t>
        <a:bodyPr/>
        <a:lstStyle/>
        <a:p>
          <a:endParaRPr lang="en-IN"/>
        </a:p>
      </dgm:t>
    </dgm:pt>
    <dgm:pt modelId="{0CDE0E17-CBDE-4A54-95CC-3B66259C2957}">
      <dgm:prSet custT="1"/>
      <dgm:spPr>
        <a:solidFill>
          <a:srgbClr val="0070C0"/>
        </a:solidFill>
      </dgm:spPr>
      <dgm:t>
        <a:bodyPr/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Extract the named entities mentioned in the data to collect information about Location, Person, Time, etc.</a:t>
          </a:r>
          <a:endParaRPr lang="en-IN" sz="1000" kern="1200" dirty="0">
            <a:solidFill>
              <a:srgbClr val="FFFFFF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gm:t>
    </dgm:pt>
    <dgm:pt modelId="{F94DEC6F-6999-4476-827B-52A26A71FE02}" type="parTrans" cxnId="{DDBDD81D-D7D1-4B3C-9540-F17A2EB0AB55}">
      <dgm:prSet/>
      <dgm:spPr/>
      <dgm:t>
        <a:bodyPr/>
        <a:lstStyle/>
        <a:p>
          <a:endParaRPr lang="en-IN"/>
        </a:p>
      </dgm:t>
    </dgm:pt>
    <dgm:pt modelId="{91E09BD9-6E70-4397-BA44-CF8671DEC240}" type="sibTrans" cxnId="{DDBDD81D-D7D1-4B3C-9540-F17A2EB0AB55}">
      <dgm:prSet/>
      <dgm:spPr/>
      <dgm:t>
        <a:bodyPr/>
        <a:lstStyle/>
        <a:p>
          <a:endParaRPr lang="en-IN"/>
        </a:p>
      </dgm:t>
    </dgm:pt>
    <dgm:pt modelId="{FFEE747E-1D72-4868-8900-2E5B093BD55B}">
      <dgm:prSet custT="1"/>
      <dgm:spPr>
        <a:solidFill>
          <a:srgbClr val="0070C0"/>
        </a:solidFill>
      </dgm:spPr>
      <dgm:t>
        <a:bodyPr/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Classify the severity level of the mentioned events as Low, Medium or High</a:t>
          </a:r>
          <a:endParaRPr lang="en-IN" sz="1000" kern="1200" dirty="0">
            <a:solidFill>
              <a:srgbClr val="FFFFFF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gm:t>
    </dgm:pt>
    <dgm:pt modelId="{128CB79C-7A33-4A5F-8C6F-F7B3F1E2697F}" type="parTrans" cxnId="{11DE2C8B-ACE8-4F2B-9160-466129E7D0E5}">
      <dgm:prSet/>
      <dgm:spPr/>
      <dgm:t>
        <a:bodyPr/>
        <a:lstStyle/>
        <a:p>
          <a:endParaRPr lang="en-IN"/>
        </a:p>
      </dgm:t>
    </dgm:pt>
    <dgm:pt modelId="{E5EC5BBD-740C-4DAD-B318-11BE33CD2903}" type="sibTrans" cxnId="{11DE2C8B-ACE8-4F2B-9160-466129E7D0E5}">
      <dgm:prSet/>
      <dgm:spPr/>
      <dgm:t>
        <a:bodyPr/>
        <a:lstStyle/>
        <a:p>
          <a:endParaRPr lang="en-IN"/>
        </a:p>
      </dgm:t>
    </dgm:pt>
    <dgm:pt modelId="{D4E0B949-93C8-4405-9BFE-25F31EAD7FAA}" type="pres">
      <dgm:prSet presAssocID="{12CADB59-65F5-40AF-A48C-540EA59D7212}" presName="Name0" presStyleCnt="0">
        <dgm:presLayoutVars>
          <dgm:chMax val="7"/>
          <dgm:chPref val="7"/>
          <dgm:dir/>
        </dgm:presLayoutVars>
      </dgm:prSet>
      <dgm:spPr/>
    </dgm:pt>
    <dgm:pt modelId="{5031CFBE-EAA0-40EC-95F4-0A97FC3021D3}" type="pres">
      <dgm:prSet presAssocID="{12CADB59-65F5-40AF-A48C-540EA59D7212}" presName="Name1" presStyleCnt="0"/>
      <dgm:spPr/>
    </dgm:pt>
    <dgm:pt modelId="{452B3C34-9B5B-46DF-9C14-C1D124A188B3}" type="pres">
      <dgm:prSet presAssocID="{12CADB59-65F5-40AF-A48C-540EA59D7212}" presName="cycle" presStyleCnt="0"/>
      <dgm:spPr/>
    </dgm:pt>
    <dgm:pt modelId="{A147BD3E-B6E4-4213-A92E-87791F8BEE4A}" type="pres">
      <dgm:prSet presAssocID="{12CADB59-65F5-40AF-A48C-540EA59D7212}" presName="srcNode" presStyleLbl="node1" presStyleIdx="0" presStyleCnt="5"/>
      <dgm:spPr/>
    </dgm:pt>
    <dgm:pt modelId="{EBDDF530-E193-4F99-9E0C-8858C573F5ED}" type="pres">
      <dgm:prSet presAssocID="{12CADB59-65F5-40AF-A48C-540EA59D7212}" presName="conn" presStyleLbl="parChTrans1D2" presStyleIdx="0" presStyleCnt="1"/>
      <dgm:spPr/>
    </dgm:pt>
    <dgm:pt modelId="{BCA52CFB-F429-4749-BDEB-31782BB4F90E}" type="pres">
      <dgm:prSet presAssocID="{12CADB59-65F5-40AF-A48C-540EA59D7212}" presName="extraNode" presStyleLbl="node1" presStyleIdx="0" presStyleCnt="5"/>
      <dgm:spPr/>
    </dgm:pt>
    <dgm:pt modelId="{BEB39B61-BBC8-4EC5-A9AE-76D2EFD14377}" type="pres">
      <dgm:prSet presAssocID="{12CADB59-65F5-40AF-A48C-540EA59D7212}" presName="dstNode" presStyleLbl="node1" presStyleIdx="0" presStyleCnt="5"/>
      <dgm:spPr/>
    </dgm:pt>
    <dgm:pt modelId="{8ACB8777-FC43-4DCA-9F05-86C83ACC00BB}" type="pres">
      <dgm:prSet presAssocID="{12841919-A16E-4B8C-94C9-B7A74EF579A3}" presName="text_1" presStyleLbl="node1" presStyleIdx="0" presStyleCnt="5">
        <dgm:presLayoutVars>
          <dgm:bulletEnabled val="1"/>
        </dgm:presLayoutVars>
      </dgm:prSet>
      <dgm:spPr/>
    </dgm:pt>
    <dgm:pt modelId="{F41624E8-F8C4-4CC8-BB9A-35A52FCCC4C9}" type="pres">
      <dgm:prSet presAssocID="{12841919-A16E-4B8C-94C9-B7A74EF579A3}" presName="accent_1" presStyleCnt="0"/>
      <dgm:spPr/>
    </dgm:pt>
    <dgm:pt modelId="{BCEDDDF6-17E0-451D-8DF3-122E984B6450}" type="pres">
      <dgm:prSet presAssocID="{12841919-A16E-4B8C-94C9-B7A74EF579A3}" presName="accentRepeatNode" presStyleLbl="solidFgAcc1" presStyleIdx="0" presStyleCnt="5"/>
      <dgm:spPr>
        <a:blipFill rotWithShape="0">
          <a:blip xmlns:r="http://schemas.openxmlformats.org/officeDocument/2006/relationships" r:embed="rId1"/>
          <a:srcRect/>
          <a:stretch>
            <a:fillRect/>
          </a:stretch>
        </a:blipFill>
        <a:ln w="12700">
          <a:solidFill>
            <a:srgbClr val="0070C0"/>
          </a:solidFill>
        </a:ln>
      </dgm:spPr>
    </dgm:pt>
    <dgm:pt modelId="{54D4F026-39BF-46DD-BCE5-459CB23AF1D9}" type="pres">
      <dgm:prSet presAssocID="{74F5F6C2-DE3D-43A4-B466-106D7D4E88DF}" presName="text_2" presStyleLbl="node1" presStyleIdx="1" presStyleCnt="5">
        <dgm:presLayoutVars>
          <dgm:bulletEnabled val="1"/>
        </dgm:presLayoutVars>
      </dgm:prSet>
      <dgm:spPr/>
    </dgm:pt>
    <dgm:pt modelId="{7F23B087-068E-4C27-B316-C04AA4DBDADA}" type="pres">
      <dgm:prSet presAssocID="{74F5F6C2-DE3D-43A4-B466-106D7D4E88DF}" presName="accent_2" presStyleCnt="0"/>
      <dgm:spPr/>
    </dgm:pt>
    <dgm:pt modelId="{F6D557E8-00CB-42F2-852C-F4A7C0C3AF79}" type="pres">
      <dgm:prSet presAssocID="{74F5F6C2-DE3D-43A4-B466-106D7D4E88DF}" presName="accentRepeatNode" presStyleLbl="solidFgAcc1" presStyleIdx="1" presStyleCnt="5"/>
      <dgm:spPr>
        <a:blipFill rotWithShape="0">
          <a:blip xmlns:r="http://schemas.openxmlformats.org/officeDocument/2006/relationships" r:embed="rId2"/>
          <a:srcRect/>
          <a:stretch>
            <a:fillRect/>
          </a:stretch>
        </a:blipFill>
        <a:ln w="12700">
          <a:solidFill>
            <a:srgbClr val="0070C0"/>
          </a:solidFill>
        </a:ln>
      </dgm:spPr>
    </dgm:pt>
    <dgm:pt modelId="{C0860508-026A-4D06-B4F4-AD442DA44412}" type="pres">
      <dgm:prSet presAssocID="{9CF483DF-8A7A-453F-A7B5-7D5D454774BF}" presName="text_3" presStyleLbl="node1" presStyleIdx="2" presStyleCnt="5">
        <dgm:presLayoutVars>
          <dgm:bulletEnabled val="1"/>
        </dgm:presLayoutVars>
      </dgm:prSet>
      <dgm:spPr/>
    </dgm:pt>
    <dgm:pt modelId="{5CEAA656-D280-4D65-B831-D19A6AC23F13}" type="pres">
      <dgm:prSet presAssocID="{9CF483DF-8A7A-453F-A7B5-7D5D454774BF}" presName="accent_3" presStyleCnt="0"/>
      <dgm:spPr/>
    </dgm:pt>
    <dgm:pt modelId="{2268A890-87B7-48BD-A6B8-3303ACE22487}" type="pres">
      <dgm:prSet presAssocID="{9CF483DF-8A7A-453F-A7B5-7D5D454774BF}" presName="accentRepeatNode" presStyleLbl="solidFgAcc1" presStyleIdx="2" presStyleCnt="5"/>
      <dgm:spPr>
        <a:blipFill dpi="0" rotWithShape="0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>
          <a:solidFill>
            <a:srgbClr val="0070C0"/>
          </a:solidFill>
        </a:ln>
      </dgm:spPr>
    </dgm:pt>
    <dgm:pt modelId="{68C79D4D-F873-49ED-914E-E60C48A01B6C}" type="pres">
      <dgm:prSet presAssocID="{0CDE0E17-CBDE-4A54-95CC-3B66259C2957}" presName="text_4" presStyleLbl="node1" presStyleIdx="3" presStyleCnt="5">
        <dgm:presLayoutVars>
          <dgm:bulletEnabled val="1"/>
        </dgm:presLayoutVars>
      </dgm:prSet>
      <dgm:spPr/>
    </dgm:pt>
    <dgm:pt modelId="{AB15EEFF-EA3B-4B34-A77D-ED9A96D71612}" type="pres">
      <dgm:prSet presAssocID="{0CDE0E17-CBDE-4A54-95CC-3B66259C2957}" presName="accent_4" presStyleCnt="0"/>
      <dgm:spPr/>
    </dgm:pt>
    <dgm:pt modelId="{99F28AC5-BE13-4038-AC66-2F2701956C43}" type="pres">
      <dgm:prSet presAssocID="{0CDE0E17-CBDE-4A54-95CC-3B66259C2957}" presName="accentRepeatNode" presStyleLbl="solidFgAcc1" presStyleIdx="3" presStyleCnt="5"/>
      <dgm:spPr>
        <a:blipFill dpi="0" rotWithShape="0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>
          <a:solidFill>
            <a:srgbClr val="0070C0"/>
          </a:solidFill>
        </a:ln>
      </dgm:spPr>
    </dgm:pt>
    <dgm:pt modelId="{B71D23A1-74B0-49B8-BB42-6B5C37DC64AA}" type="pres">
      <dgm:prSet presAssocID="{FFEE747E-1D72-4868-8900-2E5B093BD55B}" presName="text_5" presStyleLbl="node1" presStyleIdx="4" presStyleCnt="5">
        <dgm:presLayoutVars>
          <dgm:bulletEnabled val="1"/>
        </dgm:presLayoutVars>
      </dgm:prSet>
      <dgm:spPr/>
    </dgm:pt>
    <dgm:pt modelId="{A57514B6-2434-4830-ADDE-2E78D2C8D5C9}" type="pres">
      <dgm:prSet presAssocID="{FFEE747E-1D72-4868-8900-2E5B093BD55B}" presName="accent_5" presStyleCnt="0"/>
      <dgm:spPr/>
    </dgm:pt>
    <dgm:pt modelId="{AE88CEB0-E673-4F3A-8A31-478C38DE9509}" type="pres">
      <dgm:prSet presAssocID="{FFEE747E-1D72-4868-8900-2E5B093BD55B}" presName="accentRepeatNode" presStyleLbl="solidFgAcc1" presStyleIdx="4" presStyleCnt="5"/>
      <dgm:spPr>
        <a:blipFill dpi="0" rotWithShape="0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>
          <a:solidFill>
            <a:srgbClr val="0070C0"/>
          </a:solidFill>
        </a:ln>
      </dgm:spPr>
    </dgm:pt>
  </dgm:ptLst>
  <dgm:cxnLst>
    <dgm:cxn modelId="{7800E40E-212D-4A59-B565-37C6EE68FB77}" type="presOf" srcId="{9CF483DF-8A7A-453F-A7B5-7D5D454774BF}" destId="{C0860508-026A-4D06-B4F4-AD442DA44412}" srcOrd="0" destOrd="0" presId="urn:microsoft.com/office/officeart/2008/layout/VerticalCurvedList"/>
    <dgm:cxn modelId="{F0B85714-9557-49B6-8FA1-D2DA571C742E}" srcId="{12CADB59-65F5-40AF-A48C-540EA59D7212}" destId="{9CF483DF-8A7A-453F-A7B5-7D5D454774BF}" srcOrd="2" destOrd="0" parTransId="{6E10581D-D168-481E-8728-E70980EE4EB1}" sibTransId="{3617D458-0CDD-4E54-9A66-4597CD2B6A23}"/>
    <dgm:cxn modelId="{DDBDD81D-D7D1-4B3C-9540-F17A2EB0AB55}" srcId="{12CADB59-65F5-40AF-A48C-540EA59D7212}" destId="{0CDE0E17-CBDE-4A54-95CC-3B66259C2957}" srcOrd="3" destOrd="0" parTransId="{F94DEC6F-6999-4476-827B-52A26A71FE02}" sibTransId="{91E09BD9-6E70-4397-BA44-CF8671DEC240}"/>
    <dgm:cxn modelId="{B7159C21-32E0-46CB-9AC6-A6042F204F85}" type="presOf" srcId="{0CDE0E17-CBDE-4A54-95CC-3B66259C2957}" destId="{68C79D4D-F873-49ED-914E-E60C48A01B6C}" srcOrd="0" destOrd="0" presId="urn:microsoft.com/office/officeart/2008/layout/VerticalCurvedList"/>
    <dgm:cxn modelId="{D76E2734-8A8B-4DAE-9ABD-05869B148139}" type="presOf" srcId="{E16793D5-C505-48CC-AFEA-A12D04152BC7}" destId="{EBDDF530-E193-4F99-9E0C-8858C573F5ED}" srcOrd="0" destOrd="0" presId="urn:microsoft.com/office/officeart/2008/layout/VerticalCurvedList"/>
    <dgm:cxn modelId="{7CAB713A-3370-4084-9676-DB64E9ED4C3E}" type="presOf" srcId="{12CADB59-65F5-40AF-A48C-540EA59D7212}" destId="{D4E0B949-93C8-4405-9BFE-25F31EAD7FAA}" srcOrd="0" destOrd="0" presId="urn:microsoft.com/office/officeart/2008/layout/VerticalCurvedList"/>
    <dgm:cxn modelId="{0D28323F-520E-4BBD-AF35-033FA70B8A55}" type="presOf" srcId="{FFEE747E-1D72-4868-8900-2E5B093BD55B}" destId="{B71D23A1-74B0-49B8-BB42-6B5C37DC64AA}" srcOrd="0" destOrd="0" presId="urn:microsoft.com/office/officeart/2008/layout/VerticalCurvedList"/>
    <dgm:cxn modelId="{11DE2C8B-ACE8-4F2B-9160-466129E7D0E5}" srcId="{12CADB59-65F5-40AF-A48C-540EA59D7212}" destId="{FFEE747E-1D72-4868-8900-2E5B093BD55B}" srcOrd="4" destOrd="0" parTransId="{128CB79C-7A33-4A5F-8C6F-F7B3F1E2697F}" sibTransId="{E5EC5BBD-740C-4DAD-B318-11BE33CD2903}"/>
    <dgm:cxn modelId="{EE104690-685B-4F3C-B7D9-E7DA2AE6D8C9}" srcId="{12CADB59-65F5-40AF-A48C-540EA59D7212}" destId="{74F5F6C2-DE3D-43A4-B466-106D7D4E88DF}" srcOrd="1" destOrd="0" parTransId="{AF4075A2-0B77-4086-80E2-B5A77BF40B4C}" sibTransId="{40F639C7-400E-4865-9B18-30F73DB7C97D}"/>
    <dgm:cxn modelId="{964AE093-3013-4D04-A2D5-FCF2E2A26E97}" type="presOf" srcId="{74F5F6C2-DE3D-43A4-B466-106D7D4E88DF}" destId="{54D4F026-39BF-46DD-BCE5-459CB23AF1D9}" srcOrd="0" destOrd="0" presId="urn:microsoft.com/office/officeart/2008/layout/VerticalCurvedList"/>
    <dgm:cxn modelId="{656FC1BC-EF1D-4144-B2C0-4F1513A13C4B}" type="presOf" srcId="{12841919-A16E-4B8C-94C9-B7A74EF579A3}" destId="{8ACB8777-FC43-4DCA-9F05-86C83ACC00BB}" srcOrd="0" destOrd="0" presId="urn:microsoft.com/office/officeart/2008/layout/VerticalCurvedList"/>
    <dgm:cxn modelId="{9506ECD1-3082-4184-AE96-EAEE18C70256}" srcId="{12CADB59-65F5-40AF-A48C-540EA59D7212}" destId="{12841919-A16E-4B8C-94C9-B7A74EF579A3}" srcOrd="0" destOrd="0" parTransId="{8CDD83C3-5A74-4E16-9100-10F759933DA3}" sibTransId="{E16793D5-C505-48CC-AFEA-A12D04152BC7}"/>
    <dgm:cxn modelId="{45402C16-853A-4BCF-8CAB-C5C30486B2DC}" type="presParOf" srcId="{D4E0B949-93C8-4405-9BFE-25F31EAD7FAA}" destId="{5031CFBE-EAA0-40EC-95F4-0A97FC3021D3}" srcOrd="0" destOrd="0" presId="urn:microsoft.com/office/officeart/2008/layout/VerticalCurvedList"/>
    <dgm:cxn modelId="{3AC4AF91-B0F1-4F25-8F7C-2526B5358396}" type="presParOf" srcId="{5031CFBE-EAA0-40EC-95F4-0A97FC3021D3}" destId="{452B3C34-9B5B-46DF-9C14-C1D124A188B3}" srcOrd="0" destOrd="0" presId="urn:microsoft.com/office/officeart/2008/layout/VerticalCurvedList"/>
    <dgm:cxn modelId="{5592602D-2734-4302-ABAA-3A3EE859F654}" type="presParOf" srcId="{452B3C34-9B5B-46DF-9C14-C1D124A188B3}" destId="{A147BD3E-B6E4-4213-A92E-87791F8BEE4A}" srcOrd="0" destOrd="0" presId="urn:microsoft.com/office/officeart/2008/layout/VerticalCurvedList"/>
    <dgm:cxn modelId="{1F2E503A-B972-49AB-83BE-0D6752457273}" type="presParOf" srcId="{452B3C34-9B5B-46DF-9C14-C1D124A188B3}" destId="{EBDDF530-E193-4F99-9E0C-8858C573F5ED}" srcOrd="1" destOrd="0" presId="urn:microsoft.com/office/officeart/2008/layout/VerticalCurvedList"/>
    <dgm:cxn modelId="{3CEDDB4C-AFC6-4FA1-BD0A-586827E32EE6}" type="presParOf" srcId="{452B3C34-9B5B-46DF-9C14-C1D124A188B3}" destId="{BCA52CFB-F429-4749-BDEB-31782BB4F90E}" srcOrd="2" destOrd="0" presId="urn:microsoft.com/office/officeart/2008/layout/VerticalCurvedList"/>
    <dgm:cxn modelId="{448C9CE9-B346-4C73-AB38-28673CF0ABDF}" type="presParOf" srcId="{452B3C34-9B5B-46DF-9C14-C1D124A188B3}" destId="{BEB39B61-BBC8-4EC5-A9AE-76D2EFD14377}" srcOrd="3" destOrd="0" presId="urn:microsoft.com/office/officeart/2008/layout/VerticalCurvedList"/>
    <dgm:cxn modelId="{241BB290-28C1-4297-B8CD-809939F3667A}" type="presParOf" srcId="{5031CFBE-EAA0-40EC-95F4-0A97FC3021D3}" destId="{8ACB8777-FC43-4DCA-9F05-86C83ACC00BB}" srcOrd="1" destOrd="0" presId="urn:microsoft.com/office/officeart/2008/layout/VerticalCurvedList"/>
    <dgm:cxn modelId="{4EABF538-4259-4FE3-BA08-9C8E3EEB0709}" type="presParOf" srcId="{5031CFBE-EAA0-40EC-95F4-0A97FC3021D3}" destId="{F41624E8-F8C4-4CC8-BB9A-35A52FCCC4C9}" srcOrd="2" destOrd="0" presId="urn:microsoft.com/office/officeart/2008/layout/VerticalCurvedList"/>
    <dgm:cxn modelId="{F3834BF8-F4B1-46B3-B9F8-5597E1BB5DEC}" type="presParOf" srcId="{F41624E8-F8C4-4CC8-BB9A-35A52FCCC4C9}" destId="{BCEDDDF6-17E0-451D-8DF3-122E984B6450}" srcOrd="0" destOrd="0" presId="urn:microsoft.com/office/officeart/2008/layout/VerticalCurvedList"/>
    <dgm:cxn modelId="{2F3AFF2C-DC2B-4DA0-860B-D827C8BB0593}" type="presParOf" srcId="{5031CFBE-EAA0-40EC-95F4-0A97FC3021D3}" destId="{54D4F026-39BF-46DD-BCE5-459CB23AF1D9}" srcOrd="3" destOrd="0" presId="urn:microsoft.com/office/officeart/2008/layout/VerticalCurvedList"/>
    <dgm:cxn modelId="{043018B6-73D8-4E34-9ADD-41F4EFB48141}" type="presParOf" srcId="{5031CFBE-EAA0-40EC-95F4-0A97FC3021D3}" destId="{7F23B087-068E-4C27-B316-C04AA4DBDADA}" srcOrd="4" destOrd="0" presId="urn:microsoft.com/office/officeart/2008/layout/VerticalCurvedList"/>
    <dgm:cxn modelId="{6956CCED-39AB-417D-9750-A7EDBAB69D64}" type="presParOf" srcId="{7F23B087-068E-4C27-B316-C04AA4DBDADA}" destId="{F6D557E8-00CB-42F2-852C-F4A7C0C3AF79}" srcOrd="0" destOrd="0" presId="urn:microsoft.com/office/officeart/2008/layout/VerticalCurvedList"/>
    <dgm:cxn modelId="{341E841B-1B34-471A-870B-2C6B9168C835}" type="presParOf" srcId="{5031CFBE-EAA0-40EC-95F4-0A97FC3021D3}" destId="{C0860508-026A-4D06-B4F4-AD442DA44412}" srcOrd="5" destOrd="0" presId="urn:microsoft.com/office/officeart/2008/layout/VerticalCurvedList"/>
    <dgm:cxn modelId="{44459BA2-6B9B-488F-8F30-E42A6AB855BC}" type="presParOf" srcId="{5031CFBE-EAA0-40EC-95F4-0A97FC3021D3}" destId="{5CEAA656-D280-4D65-B831-D19A6AC23F13}" srcOrd="6" destOrd="0" presId="urn:microsoft.com/office/officeart/2008/layout/VerticalCurvedList"/>
    <dgm:cxn modelId="{101FC1D1-584C-4F32-872C-21B95ECFE9FD}" type="presParOf" srcId="{5CEAA656-D280-4D65-B831-D19A6AC23F13}" destId="{2268A890-87B7-48BD-A6B8-3303ACE22487}" srcOrd="0" destOrd="0" presId="urn:microsoft.com/office/officeart/2008/layout/VerticalCurvedList"/>
    <dgm:cxn modelId="{A9988707-75CF-46E2-970A-3752F68BF3D1}" type="presParOf" srcId="{5031CFBE-EAA0-40EC-95F4-0A97FC3021D3}" destId="{68C79D4D-F873-49ED-914E-E60C48A01B6C}" srcOrd="7" destOrd="0" presId="urn:microsoft.com/office/officeart/2008/layout/VerticalCurvedList"/>
    <dgm:cxn modelId="{EE9BA3E0-1E23-4529-9CA1-37AD8985D1A3}" type="presParOf" srcId="{5031CFBE-EAA0-40EC-95F4-0A97FC3021D3}" destId="{AB15EEFF-EA3B-4B34-A77D-ED9A96D71612}" srcOrd="8" destOrd="0" presId="urn:microsoft.com/office/officeart/2008/layout/VerticalCurvedList"/>
    <dgm:cxn modelId="{6841A60B-A9C0-4121-977A-FEC201B163FA}" type="presParOf" srcId="{AB15EEFF-EA3B-4B34-A77D-ED9A96D71612}" destId="{99F28AC5-BE13-4038-AC66-2F2701956C43}" srcOrd="0" destOrd="0" presId="urn:microsoft.com/office/officeart/2008/layout/VerticalCurvedList"/>
    <dgm:cxn modelId="{A28203CB-4ED6-41C0-A454-B0EC292AEEBA}" type="presParOf" srcId="{5031CFBE-EAA0-40EC-95F4-0A97FC3021D3}" destId="{B71D23A1-74B0-49B8-BB42-6B5C37DC64AA}" srcOrd="9" destOrd="0" presId="urn:microsoft.com/office/officeart/2008/layout/VerticalCurvedList"/>
    <dgm:cxn modelId="{BE5B0D32-69F5-4DA2-BF1A-1C77E65269E7}" type="presParOf" srcId="{5031CFBE-EAA0-40EC-95F4-0A97FC3021D3}" destId="{A57514B6-2434-4830-ADDE-2E78D2C8D5C9}" srcOrd="10" destOrd="0" presId="urn:microsoft.com/office/officeart/2008/layout/VerticalCurvedList"/>
    <dgm:cxn modelId="{35972D37-9C24-4D8E-B079-834B9D4B3416}" type="presParOf" srcId="{A57514B6-2434-4830-ADDE-2E78D2C8D5C9}" destId="{AE88CEB0-E673-4F3A-8A31-478C38DE950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CADB59-65F5-40AF-A48C-540EA59D721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2841919-A16E-4B8C-94C9-B7A74EF579A3}">
      <dgm:prSet phldrT="[Text]" custT="1"/>
      <dgm:spPr>
        <a:solidFill>
          <a:srgbClr val="0070C0"/>
        </a:solidFill>
      </dgm:spPr>
      <dgm:t>
        <a:bodyPr/>
        <a:lstStyle/>
        <a:p>
          <a:pPr algn="r"/>
          <a:r>
            <a:rPr lang="en-US" sz="1000" dirty="0">
              <a:latin typeface="Cambria" panose="02040503050406030204" pitchFamily="18" charset="0"/>
              <a:ea typeface="Cambria" panose="02040503050406030204" pitchFamily="18" charset="0"/>
            </a:rPr>
            <a:t>Store</a:t>
          </a:r>
          <a:r>
            <a:rPr lang="en-US" sz="1000" baseline="0" dirty="0">
              <a:latin typeface="Cambria" panose="02040503050406030204" pitchFamily="18" charset="0"/>
              <a:ea typeface="Cambria" panose="02040503050406030204" pitchFamily="18" charset="0"/>
            </a:rPr>
            <a:t> the collected unstructured data in a data lake and transformed structured data in a centralized sql database</a:t>
          </a:r>
          <a:endParaRPr lang="en-IN" sz="10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8CDD83C3-5A74-4E16-9100-10F759933DA3}" type="parTrans" cxnId="{9506ECD1-3082-4184-AE96-EAEE18C70256}">
      <dgm:prSet/>
      <dgm:spPr/>
      <dgm:t>
        <a:bodyPr/>
        <a:lstStyle/>
        <a:p>
          <a:endParaRPr lang="en-IN"/>
        </a:p>
      </dgm:t>
    </dgm:pt>
    <dgm:pt modelId="{E16793D5-C505-48CC-AFEA-A12D04152BC7}" type="sibTrans" cxnId="{9506ECD1-3082-4184-AE96-EAEE18C70256}">
      <dgm:prSet/>
      <dgm:spPr/>
      <dgm:t>
        <a:bodyPr/>
        <a:lstStyle/>
        <a:p>
          <a:endParaRPr lang="en-IN"/>
        </a:p>
      </dgm:t>
    </dgm:pt>
    <dgm:pt modelId="{74F5F6C2-DE3D-43A4-B466-106D7D4E88DF}">
      <dgm:prSet phldrT="[Text]" custT="1"/>
      <dgm:spPr>
        <a:solidFill>
          <a:srgbClr val="0070C0"/>
        </a:solidFill>
      </dgm:spPr>
      <dgm:t>
        <a:bodyPr/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Develop</a:t>
          </a:r>
          <a:r>
            <a:rPr lang="en-US" sz="1000" kern="1200" baseline="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 KPIs and Metrics to be displayed in a real time dashboard which is updated continuously.</a:t>
          </a:r>
          <a:endParaRPr lang="en-IN" sz="1000" kern="1200" dirty="0">
            <a:solidFill>
              <a:srgbClr val="FFFFFF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gm:t>
    </dgm:pt>
    <dgm:pt modelId="{AF4075A2-0B77-4086-80E2-B5A77BF40B4C}" type="parTrans" cxnId="{EE104690-685B-4F3C-B7D9-E7DA2AE6D8C9}">
      <dgm:prSet/>
      <dgm:spPr/>
      <dgm:t>
        <a:bodyPr/>
        <a:lstStyle/>
        <a:p>
          <a:endParaRPr lang="en-IN"/>
        </a:p>
      </dgm:t>
    </dgm:pt>
    <dgm:pt modelId="{40F639C7-400E-4865-9B18-30F73DB7C97D}" type="sibTrans" cxnId="{EE104690-685B-4F3C-B7D9-E7DA2AE6D8C9}">
      <dgm:prSet/>
      <dgm:spPr/>
      <dgm:t>
        <a:bodyPr/>
        <a:lstStyle/>
        <a:p>
          <a:endParaRPr lang="en-IN"/>
        </a:p>
      </dgm:t>
    </dgm:pt>
    <dgm:pt modelId="{9CF483DF-8A7A-453F-A7B5-7D5D454774BF}">
      <dgm:prSet phldrT="[Text]" custT="1"/>
      <dgm:spPr>
        <a:solidFill>
          <a:srgbClr val="0070C0"/>
        </a:solidFill>
      </dgm:spPr>
      <dgm:t>
        <a:bodyPr/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Set up rules to monitor the incoming data points and trigger alerts to concerned officials immediately.</a:t>
          </a:r>
          <a:endParaRPr lang="en-IN" sz="1000" kern="1200" dirty="0">
            <a:solidFill>
              <a:srgbClr val="FFFFFF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gm:t>
    </dgm:pt>
    <dgm:pt modelId="{6E10581D-D168-481E-8728-E70980EE4EB1}" type="parTrans" cxnId="{F0B85714-9557-49B6-8FA1-D2DA571C742E}">
      <dgm:prSet/>
      <dgm:spPr/>
      <dgm:t>
        <a:bodyPr/>
        <a:lstStyle/>
        <a:p>
          <a:endParaRPr lang="en-IN"/>
        </a:p>
      </dgm:t>
    </dgm:pt>
    <dgm:pt modelId="{3617D458-0CDD-4E54-9A66-4597CD2B6A23}" type="sibTrans" cxnId="{F0B85714-9557-49B6-8FA1-D2DA571C742E}">
      <dgm:prSet/>
      <dgm:spPr/>
      <dgm:t>
        <a:bodyPr/>
        <a:lstStyle/>
        <a:p>
          <a:endParaRPr lang="en-IN"/>
        </a:p>
      </dgm:t>
    </dgm:pt>
    <dgm:pt modelId="{0CDE0E17-CBDE-4A54-95CC-3B66259C2957}">
      <dgm:prSet custT="1"/>
      <dgm:spPr>
        <a:solidFill>
          <a:srgbClr val="0070C0"/>
        </a:solidFill>
      </dgm:spPr>
      <dgm:t>
        <a:bodyPr/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Use the dashboard to see the real time incidents and corelate with the personnel data, to plan and deploy resources in the affected area.</a:t>
          </a:r>
          <a:endParaRPr lang="en-IN" sz="1000" kern="1200" dirty="0">
            <a:solidFill>
              <a:srgbClr val="FFFFFF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gm:t>
    </dgm:pt>
    <dgm:pt modelId="{F94DEC6F-6999-4476-827B-52A26A71FE02}" type="parTrans" cxnId="{DDBDD81D-D7D1-4B3C-9540-F17A2EB0AB55}">
      <dgm:prSet/>
      <dgm:spPr/>
      <dgm:t>
        <a:bodyPr/>
        <a:lstStyle/>
        <a:p>
          <a:endParaRPr lang="en-IN"/>
        </a:p>
      </dgm:t>
    </dgm:pt>
    <dgm:pt modelId="{91E09BD9-6E70-4397-BA44-CF8671DEC240}" type="sibTrans" cxnId="{DDBDD81D-D7D1-4B3C-9540-F17A2EB0AB55}">
      <dgm:prSet/>
      <dgm:spPr/>
      <dgm:t>
        <a:bodyPr/>
        <a:lstStyle/>
        <a:p>
          <a:endParaRPr lang="en-IN"/>
        </a:p>
      </dgm:t>
    </dgm:pt>
    <dgm:pt modelId="{FFEE747E-1D72-4868-8900-2E5B093BD55B}">
      <dgm:prSet custT="1"/>
      <dgm:spPr>
        <a:solidFill>
          <a:srgbClr val="0070C0"/>
        </a:solidFill>
      </dgm:spPr>
      <dgm:t>
        <a:bodyPr/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Use the historical data points in the database to train custom models of your own for predictive analytics.</a:t>
          </a:r>
          <a:endParaRPr lang="en-IN" sz="1000" kern="1200" dirty="0">
            <a:solidFill>
              <a:srgbClr val="FFFFFF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gm:t>
    </dgm:pt>
    <dgm:pt modelId="{128CB79C-7A33-4A5F-8C6F-F7B3F1E2697F}" type="parTrans" cxnId="{11DE2C8B-ACE8-4F2B-9160-466129E7D0E5}">
      <dgm:prSet/>
      <dgm:spPr/>
      <dgm:t>
        <a:bodyPr/>
        <a:lstStyle/>
        <a:p>
          <a:endParaRPr lang="en-IN"/>
        </a:p>
      </dgm:t>
    </dgm:pt>
    <dgm:pt modelId="{E5EC5BBD-740C-4DAD-B318-11BE33CD2903}" type="sibTrans" cxnId="{11DE2C8B-ACE8-4F2B-9160-466129E7D0E5}">
      <dgm:prSet/>
      <dgm:spPr/>
      <dgm:t>
        <a:bodyPr/>
        <a:lstStyle/>
        <a:p>
          <a:endParaRPr lang="en-IN"/>
        </a:p>
      </dgm:t>
    </dgm:pt>
    <dgm:pt modelId="{D4E0B949-93C8-4405-9BFE-25F31EAD7FAA}" type="pres">
      <dgm:prSet presAssocID="{12CADB59-65F5-40AF-A48C-540EA59D7212}" presName="Name0" presStyleCnt="0">
        <dgm:presLayoutVars>
          <dgm:chMax val="7"/>
          <dgm:chPref val="7"/>
          <dgm:dir val="rev"/>
        </dgm:presLayoutVars>
      </dgm:prSet>
      <dgm:spPr/>
    </dgm:pt>
    <dgm:pt modelId="{5031CFBE-EAA0-40EC-95F4-0A97FC3021D3}" type="pres">
      <dgm:prSet presAssocID="{12CADB59-65F5-40AF-A48C-540EA59D7212}" presName="Name1" presStyleCnt="0"/>
      <dgm:spPr/>
    </dgm:pt>
    <dgm:pt modelId="{452B3C34-9B5B-46DF-9C14-C1D124A188B3}" type="pres">
      <dgm:prSet presAssocID="{12CADB59-65F5-40AF-A48C-540EA59D7212}" presName="cycle" presStyleCnt="0"/>
      <dgm:spPr/>
    </dgm:pt>
    <dgm:pt modelId="{A147BD3E-B6E4-4213-A92E-87791F8BEE4A}" type="pres">
      <dgm:prSet presAssocID="{12CADB59-65F5-40AF-A48C-540EA59D7212}" presName="srcNode" presStyleLbl="node1" presStyleIdx="0" presStyleCnt="5"/>
      <dgm:spPr/>
    </dgm:pt>
    <dgm:pt modelId="{EBDDF530-E193-4F99-9E0C-8858C573F5ED}" type="pres">
      <dgm:prSet presAssocID="{12CADB59-65F5-40AF-A48C-540EA59D7212}" presName="conn" presStyleLbl="parChTrans1D2" presStyleIdx="0" presStyleCnt="1"/>
      <dgm:spPr/>
    </dgm:pt>
    <dgm:pt modelId="{BCA52CFB-F429-4749-BDEB-31782BB4F90E}" type="pres">
      <dgm:prSet presAssocID="{12CADB59-65F5-40AF-A48C-540EA59D7212}" presName="extraNode" presStyleLbl="node1" presStyleIdx="0" presStyleCnt="5"/>
      <dgm:spPr/>
    </dgm:pt>
    <dgm:pt modelId="{BEB39B61-BBC8-4EC5-A9AE-76D2EFD14377}" type="pres">
      <dgm:prSet presAssocID="{12CADB59-65F5-40AF-A48C-540EA59D7212}" presName="dstNode" presStyleLbl="node1" presStyleIdx="0" presStyleCnt="5"/>
      <dgm:spPr/>
    </dgm:pt>
    <dgm:pt modelId="{8ACB8777-FC43-4DCA-9F05-86C83ACC00BB}" type="pres">
      <dgm:prSet presAssocID="{12841919-A16E-4B8C-94C9-B7A74EF579A3}" presName="text_1" presStyleLbl="node1" presStyleIdx="0" presStyleCnt="5">
        <dgm:presLayoutVars>
          <dgm:bulletEnabled val="1"/>
        </dgm:presLayoutVars>
      </dgm:prSet>
      <dgm:spPr/>
    </dgm:pt>
    <dgm:pt modelId="{F41624E8-F8C4-4CC8-BB9A-35A52FCCC4C9}" type="pres">
      <dgm:prSet presAssocID="{12841919-A16E-4B8C-94C9-B7A74EF579A3}" presName="accent_1" presStyleCnt="0"/>
      <dgm:spPr/>
    </dgm:pt>
    <dgm:pt modelId="{BCEDDDF6-17E0-451D-8DF3-122E984B6450}" type="pres">
      <dgm:prSet presAssocID="{12841919-A16E-4B8C-94C9-B7A74EF579A3}" presName="accentRepeatNode" presStyleLbl="solidFgAcc1" presStyleIdx="0" presStyleCnt="5"/>
      <dgm:spPr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>
          <a:solidFill>
            <a:srgbClr val="0070C0"/>
          </a:solidFill>
        </a:ln>
      </dgm:spPr>
    </dgm:pt>
    <dgm:pt modelId="{54D4F026-39BF-46DD-BCE5-459CB23AF1D9}" type="pres">
      <dgm:prSet presAssocID="{74F5F6C2-DE3D-43A4-B466-106D7D4E88DF}" presName="text_2" presStyleLbl="node1" presStyleIdx="1" presStyleCnt="5">
        <dgm:presLayoutVars>
          <dgm:bulletEnabled val="1"/>
        </dgm:presLayoutVars>
      </dgm:prSet>
      <dgm:spPr/>
    </dgm:pt>
    <dgm:pt modelId="{7F23B087-068E-4C27-B316-C04AA4DBDADA}" type="pres">
      <dgm:prSet presAssocID="{74F5F6C2-DE3D-43A4-B466-106D7D4E88DF}" presName="accent_2" presStyleCnt="0"/>
      <dgm:spPr/>
    </dgm:pt>
    <dgm:pt modelId="{F6D557E8-00CB-42F2-852C-F4A7C0C3AF79}" type="pres">
      <dgm:prSet presAssocID="{74F5F6C2-DE3D-43A4-B466-106D7D4E88DF}" presName="accentRepeatNode" presStyleLbl="solidFgAcc1" presStyleIdx="1" presStyleCnt="5"/>
      <dgm:spPr>
        <a:blipFill dpi="0" rotWithShape="0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>
          <a:solidFill>
            <a:srgbClr val="0070C0"/>
          </a:solidFill>
        </a:ln>
      </dgm:spPr>
    </dgm:pt>
    <dgm:pt modelId="{C0860508-026A-4D06-B4F4-AD442DA44412}" type="pres">
      <dgm:prSet presAssocID="{9CF483DF-8A7A-453F-A7B5-7D5D454774BF}" presName="text_3" presStyleLbl="node1" presStyleIdx="2" presStyleCnt="5">
        <dgm:presLayoutVars>
          <dgm:bulletEnabled val="1"/>
        </dgm:presLayoutVars>
      </dgm:prSet>
      <dgm:spPr/>
    </dgm:pt>
    <dgm:pt modelId="{5CEAA656-D280-4D65-B831-D19A6AC23F13}" type="pres">
      <dgm:prSet presAssocID="{9CF483DF-8A7A-453F-A7B5-7D5D454774BF}" presName="accent_3" presStyleCnt="0"/>
      <dgm:spPr/>
    </dgm:pt>
    <dgm:pt modelId="{2268A890-87B7-48BD-A6B8-3303ACE22487}" type="pres">
      <dgm:prSet presAssocID="{9CF483DF-8A7A-453F-A7B5-7D5D454774BF}" presName="accentRepeatNode" presStyleLbl="solidFgAcc1" presStyleIdx="2" presStyleCnt="5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>
          <a:solidFill>
            <a:srgbClr val="0070C0"/>
          </a:solidFill>
        </a:ln>
      </dgm:spPr>
    </dgm:pt>
    <dgm:pt modelId="{68C79D4D-F873-49ED-914E-E60C48A01B6C}" type="pres">
      <dgm:prSet presAssocID="{0CDE0E17-CBDE-4A54-95CC-3B66259C2957}" presName="text_4" presStyleLbl="node1" presStyleIdx="3" presStyleCnt="5">
        <dgm:presLayoutVars>
          <dgm:bulletEnabled val="1"/>
        </dgm:presLayoutVars>
      </dgm:prSet>
      <dgm:spPr/>
    </dgm:pt>
    <dgm:pt modelId="{AB15EEFF-EA3B-4B34-A77D-ED9A96D71612}" type="pres">
      <dgm:prSet presAssocID="{0CDE0E17-CBDE-4A54-95CC-3B66259C2957}" presName="accent_4" presStyleCnt="0"/>
      <dgm:spPr/>
    </dgm:pt>
    <dgm:pt modelId="{99F28AC5-BE13-4038-AC66-2F2701956C43}" type="pres">
      <dgm:prSet presAssocID="{0CDE0E17-CBDE-4A54-95CC-3B66259C2957}" presName="accentRepeatNode" presStyleLbl="solidFgAcc1" presStyleIdx="3" presStyleCnt="5"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>
          <a:solidFill>
            <a:srgbClr val="0070C0"/>
          </a:solidFill>
        </a:ln>
      </dgm:spPr>
    </dgm:pt>
    <dgm:pt modelId="{B71D23A1-74B0-49B8-BB42-6B5C37DC64AA}" type="pres">
      <dgm:prSet presAssocID="{FFEE747E-1D72-4868-8900-2E5B093BD55B}" presName="text_5" presStyleLbl="node1" presStyleIdx="4" presStyleCnt="5">
        <dgm:presLayoutVars>
          <dgm:bulletEnabled val="1"/>
        </dgm:presLayoutVars>
      </dgm:prSet>
      <dgm:spPr/>
    </dgm:pt>
    <dgm:pt modelId="{A57514B6-2434-4830-ADDE-2E78D2C8D5C9}" type="pres">
      <dgm:prSet presAssocID="{FFEE747E-1D72-4868-8900-2E5B093BD55B}" presName="accent_5" presStyleCnt="0"/>
      <dgm:spPr/>
    </dgm:pt>
    <dgm:pt modelId="{AE88CEB0-E673-4F3A-8A31-478C38DE9509}" type="pres">
      <dgm:prSet presAssocID="{FFEE747E-1D72-4868-8900-2E5B093BD55B}" presName="accentRepeatNode" presStyleLbl="solidFgAcc1" presStyleIdx="4" presStyleCnt="5"/>
      <dgm:spPr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>
          <a:solidFill>
            <a:srgbClr val="0070C0"/>
          </a:solidFill>
        </a:ln>
      </dgm:spPr>
    </dgm:pt>
  </dgm:ptLst>
  <dgm:cxnLst>
    <dgm:cxn modelId="{7800E40E-212D-4A59-B565-37C6EE68FB77}" type="presOf" srcId="{9CF483DF-8A7A-453F-A7B5-7D5D454774BF}" destId="{C0860508-026A-4D06-B4F4-AD442DA44412}" srcOrd="0" destOrd="0" presId="urn:microsoft.com/office/officeart/2008/layout/VerticalCurvedList"/>
    <dgm:cxn modelId="{F0B85714-9557-49B6-8FA1-D2DA571C742E}" srcId="{12CADB59-65F5-40AF-A48C-540EA59D7212}" destId="{9CF483DF-8A7A-453F-A7B5-7D5D454774BF}" srcOrd="2" destOrd="0" parTransId="{6E10581D-D168-481E-8728-E70980EE4EB1}" sibTransId="{3617D458-0CDD-4E54-9A66-4597CD2B6A23}"/>
    <dgm:cxn modelId="{DDBDD81D-D7D1-4B3C-9540-F17A2EB0AB55}" srcId="{12CADB59-65F5-40AF-A48C-540EA59D7212}" destId="{0CDE0E17-CBDE-4A54-95CC-3B66259C2957}" srcOrd="3" destOrd="0" parTransId="{F94DEC6F-6999-4476-827B-52A26A71FE02}" sibTransId="{91E09BD9-6E70-4397-BA44-CF8671DEC240}"/>
    <dgm:cxn modelId="{B7159C21-32E0-46CB-9AC6-A6042F204F85}" type="presOf" srcId="{0CDE0E17-CBDE-4A54-95CC-3B66259C2957}" destId="{68C79D4D-F873-49ED-914E-E60C48A01B6C}" srcOrd="0" destOrd="0" presId="urn:microsoft.com/office/officeart/2008/layout/VerticalCurvedList"/>
    <dgm:cxn modelId="{D76E2734-8A8B-4DAE-9ABD-05869B148139}" type="presOf" srcId="{E16793D5-C505-48CC-AFEA-A12D04152BC7}" destId="{EBDDF530-E193-4F99-9E0C-8858C573F5ED}" srcOrd="0" destOrd="0" presId="urn:microsoft.com/office/officeart/2008/layout/VerticalCurvedList"/>
    <dgm:cxn modelId="{7CAB713A-3370-4084-9676-DB64E9ED4C3E}" type="presOf" srcId="{12CADB59-65F5-40AF-A48C-540EA59D7212}" destId="{D4E0B949-93C8-4405-9BFE-25F31EAD7FAA}" srcOrd="0" destOrd="0" presId="urn:microsoft.com/office/officeart/2008/layout/VerticalCurvedList"/>
    <dgm:cxn modelId="{0D28323F-520E-4BBD-AF35-033FA70B8A55}" type="presOf" srcId="{FFEE747E-1D72-4868-8900-2E5B093BD55B}" destId="{B71D23A1-74B0-49B8-BB42-6B5C37DC64AA}" srcOrd="0" destOrd="0" presId="urn:microsoft.com/office/officeart/2008/layout/VerticalCurvedList"/>
    <dgm:cxn modelId="{11DE2C8B-ACE8-4F2B-9160-466129E7D0E5}" srcId="{12CADB59-65F5-40AF-A48C-540EA59D7212}" destId="{FFEE747E-1D72-4868-8900-2E5B093BD55B}" srcOrd="4" destOrd="0" parTransId="{128CB79C-7A33-4A5F-8C6F-F7B3F1E2697F}" sibTransId="{E5EC5BBD-740C-4DAD-B318-11BE33CD2903}"/>
    <dgm:cxn modelId="{EE104690-685B-4F3C-B7D9-E7DA2AE6D8C9}" srcId="{12CADB59-65F5-40AF-A48C-540EA59D7212}" destId="{74F5F6C2-DE3D-43A4-B466-106D7D4E88DF}" srcOrd="1" destOrd="0" parTransId="{AF4075A2-0B77-4086-80E2-B5A77BF40B4C}" sibTransId="{40F639C7-400E-4865-9B18-30F73DB7C97D}"/>
    <dgm:cxn modelId="{964AE093-3013-4D04-A2D5-FCF2E2A26E97}" type="presOf" srcId="{74F5F6C2-DE3D-43A4-B466-106D7D4E88DF}" destId="{54D4F026-39BF-46DD-BCE5-459CB23AF1D9}" srcOrd="0" destOrd="0" presId="urn:microsoft.com/office/officeart/2008/layout/VerticalCurvedList"/>
    <dgm:cxn modelId="{656FC1BC-EF1D-4144-B2C0-4F1513A13C4B}" type="presOf" srcId="{12841919-A16E-4B8C-94C9-B7A74EF579A3}" destId="{8ACB8777-FC43-4DCA-9F05-86C83ACC00BB}" srcOrd="0" destOrd="0" presId="urn:microsoft.com/office/officeart/2008/layout/VerticalCurvedList"/>
    <dgm:cxn modelId="{9506ECD1-3082-4184-AE96-EAEE18C70256}" srcId="{12CADB59-65F5-40AF-A48C-540EA59D7212}" destId="{12841919-A16E-4B8C-94C9-B7A74EF579A3}" srcOrd="0" destOrd="0" parTransId="{8CDD83C3-5A74-4E16-9100-10F759933DA3}" sibTransId="{E16793D5-C505-48CC-AFEA-A12D04152BC7}"/>
    <dgm:cxn modelId="{45402C16-853A-4BCF-8CAB-C5C30486B2DC}" type="presParOf" srcId="{D4E0B949-93C8-4405-9BFE-25F31EAD7FAA}" destId="{5031CFBE-EAA0-40EC-95F4-0A97FC3021D3}" srcOrd="0" destOrd="0" presId="urn:microsoft.com/office/officeart/2008/layout/VerticalCurvedList"/>
    <dgm:cxn modelId="{3AC4AF91-B0F1-4F25-8F7C-2526B5358396}" type="presParOf" srcId="{5031CFBE-EAA0-40EC-95F4-0A97FC3021D3}" destId="{452B3C34-9B5B-46DF-9C14-C1D124A188B3}" srcOrd="0" destOrd="0" presId="urn:microsoft.com/office/officeart/2008/layout/VerticalCurvedList"/>
    <dgm:cxn modelId="{5592602D-2734-4302-ABAA-3A3EE859F654}" type="presParOf" srcId="{452B3C34-9B5B-46DF-9C14-C1D124A188B3}" destId="{A147BD3E-B6E4-4213-A92E-87791F8BEE4A}" srcOrd="0" destOrd="0" presId="urn:microsoft.com/office/officeart/2008/layout/VerticalCurvedList"/>
    <dgm:cxn modelId="{1F2E503A-B972-49AB-83BE-0D6752457273}" type="presParOf" srcId="{452B3C34-9B5B-46DF-9C14-C1D124A188B3}" destId="{EBDDF530-E193-4F99-9E0C-8858C573F5ED}" srcOrd="1" destOrd="0" presId="urn:microsoft.com/office/officeart/2008/layout/VerticalCurvedList"/>
    <dgm:cxn modelId="{3CEDDB4C-AFC6-4FA1-BD0A-586827E32EE6}" type="presParOf" srcId="{452B3C34-9B5B-46DF-9C14-C1D124A188B3}" destId="{BCA52CFB-F429-4749-BDEB-31782BB4F90E}" srcOrd="2" destOrd="0" presId="urn:microsoft.com/office/officeart/2008/layout/VerticalCurvedList"/>
    <dgm:cxn modelId="{448C9CE9-B346-4C73-AB38-28673CF0ABDF}" type="presParOf" srcId="{452B3C34-9B5B-46DF-9C14-C1D124A188B3}" destId="{BEB39B61-BBC8-4EC5-A9AE-76D2EFD14377}" srcOrd="3" destOrd="0" presId="urn:microsoft.com/office/officeart/2008/layout/VerticalCurvedList"/>
    <dgm:cxn modelId="{241BB290-28C1-4297-B8CD-809939F3667A}" type="presParOf" srcId="{5031CFBE-EAA0-40EC-95F4-0A97FC3021D3}" destId="{8ACB8777-FC43-4DCA-9F05-86C83ACC00BB}" srcOrd="1" destOrd="0" presId="urn:microsoft.com/office/officeart/2008/layout/VerticalCurvedList"/>
    <dgm:cxn modelId="{4EABF538-4259-4FE3-BA08-9C8E3EEB0709}" type="presParOf" srcId="{5031CFBE-EAA0-40EC-95F4-0A97FC3021D3}" destId="{F41624E8-F8C4-4CC8-BB9A-35A52FCCC4C9}" srcOrd="2" destOrd="0" presId="urn:microsoft.com/office/officeart/2008/layout/VerticalCurvedList"/>
    <dgm:cxn modelId="{F3834BF8-F4B1-46B3-B9F8-5597E1BB5DEC}" type="presParOf" srcId="{F41624E8-F8C4-4CC8-BB9A-35A52FCCC4C9}" destId="{BCEDDDF6-17E0-451D-8DF3-122E984B6450}" srcOrd="0" destOrd="0" presId="urn:microsoft.com/office/officeart/2008/layout/VerticalCurvedList"/>
    <dgm:cxn modelId="{2F3AFF2C-DC2B-4DA0-860B-D827C8BB0593}" type="presParOf" srcId="{5031CFBE-EAA0-40EC-95F4-0A97FC3021D3}" destId="{54D4F026-39BF-46DD-BCE5-459CB23AF1D9}" srcOrd="3" destOrd="0" presId="urn:microsoft.com/office/officeart/2008/layout/VerticalCurvedList"/>
    <dgm:cxn modelId="{043018B6-73D8-4E34-9ADD-41F4EFB48141}" type="presParOf" srcId="{5031CFBE-EAA0-40EC-95F4-0A97FC3021D3}" destId="{7F23B087-068E-4C27-B316-C04AA4DBDADA}" srcOrd="4" destOrd="0" presId="urn:microsoft.com/office/officeart/2008/layout/VerticalCurvedList"/>
    <dgm:cxn modelId="{6956CCED-39AB-417D-9750-A7EDBAB69D64}" type="presParOf" srcId="{7F23B087-068E-4C27-B316-C04AA4DBDADA}" destId="{F6D557E8-00CB-42F2-852C-F4A7C0C3AF79}" srcOrd="0" destOrd="0" presId="urn:microsoft.com/office/officeart/2008/layout/VerticalCurvedList"/>
    <dgm:cxn modelId="{341E841B-1B34-471A-870B-2C6B9168C835}" type="presParOf" srcId="{5031CFBE-EAA0-40EC-95F4-0A97FC3021D3}" destId="{C0860508-026A-4D06-B4F4-AD442DA44412}" srcOrd="5" destOrd="0" presId="urn:microsoft.com/office/officeart/2008/layout/VerticalCurvedList"/>
    <dgm:cxn modelId="{44459BA2-6B9B-488F-8F30-E42A6AB855BC}" type="presParOf" srcId="{5031CFBE-EAA0-40EC-95F4-0A97FC3021D3}" destId="{5CEAA656-D280-4D65-B831-D19A6AC23F13}" srcOrd="6" destOrd="0" presId="urn:microsoft.com/office/officeart/2008/layout/VerticalCurvedList"/>
    <dgm:cxn modelId="{101FC1D1-584C-4F32-872C-21B95ECFE9FD}" type="presParOf" srcId="{5CEAA656-D280-4D65-B831-D19A6AC23F13}" destId="{2268A890-87B7-48BD-A6B8-3303ACE22487}" srcOrd="0" destOrd="0" presId="urn:microsoft.com/office/officeart/2008/layout/VerticalCurvedList"/>
    <dgm:cxn modelId="{A9988707-75CF-46E2-970A-3752F68BF3D1}" type="presParOf" srcId="{5031CFBE-EAA0-40EC-95F4-0A97FC3021D3}" destId="{68C79D4D-F873-49ED-914E-E60C48A01B6C}" srcOrd="7" destOrd="0" presId="urn:microsoft.com/office/officeart/2008/layout/VerticalCurvedList"/>
    <dgm:cxn modelId="{EE9BA3E0-1E23-4529-9CA1-37AD8985D1A3}" type="presParOf" srcId="{5031CFBE-EAA0-40EC-95F4-0A97FC3021D3}" destId="{AB15EEFF-EA3B-4B34-A77D-ED9A96D71612}" srcOrd="8" destOrd="0" presId="urn:microsoft.com/office/officeart/2008/layout/VerticalCurvedList"/>
    <dgm:cxn modelId="{6841A60B-A9C0-4121-977A-FEC201B163FA}" type="presParOf" srcId="{AB15EEFF-EA3B-4B34-A77D-ED9A96D71612}" destId="{99F28AC5-BE13-4038-AC66-2F2701956C43}" srcOrd="0" destOrd="0" presId="urn:microsoft.com/office/officeart/2008/layout/VerticalCurvedList"/>
    <dgm:cxn modelId="{A28203CB-4ED6-41C0-A454-B0EC292AEEBA}" type="presParOf" srcId="{5031CFBE-EAA0-40EC-95F4-0A97FC3021D3}" destId="{B71D23A1-74B0-49B8-BB42-6B5C37DC64AA}" srcOrd="9" destOrd="0" presId="urn:microsoft.com/office/officeart/2008/layout/VerticalCurvedList"/>
    <dgm:cxn modelId="{BE5B0D32-69F5-4DA2-BF1A-1C77E65269E7}" type="presParOf" srcId="{5031CFBE-EAA0-40EC-95F4-0A97FC3021D3}" destId="{A57514B6-2434-4830-ADDE-2E78D2C8D5C9}" srcOrd="10" destOrd="0" presId="urn:microsoft.com/office/officeart/2008/layout/VerticalCurvedList"/>
    <dgm:cxn modelId="{35972D37-9C24-4D8E-B079-834B9D4B3416}" type="presParOf" srcId="{A57514B6-2434-4830-ADDE-2E78D2C8D5C9}" destId="{AE88CEB0-E673-4F3A-8A31-478C38DE950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DDF530-E193-4F99-9E0C-8858C573F5ED}">
      <dsp:nvSpPr>
        <dsp:cNvPr id="0" name=""/>
        <dsp:cNvSpPr/>
      </dsp:nvSpPr>
      <dsp:spPr>
        <a:xfrm>
          <a:off x="-3861651" y="-593020"/>
          <a:ext cx="4602440" cy="4602440"/>
        </a:xfrm>
        <a:prstGeom prst="blockArc">
          <a:avLst>
            <a:gd name="adj1" fmla="val 18900000"/>
            <a:gd name="adj2" fmla="val 2700000"/>
            <a:gd name="adj3" fmla="val 469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CB8777-FC43-4DCA-9F05-86C83ACC00BB}">
      <dsp:nvSpPr>
        <dsp:cNvPr id="0" name=""/>
        <dsp:cNvSpPr/>
      </dsp:nvSpPr>
      <dsp:spPr>
        <a:xfrm>
          <a:off x="324695" y="213456"/>
          <a:ext cx="3925255" cy="427186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079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ambria" panose="02040503050406030204" pitchFamily="18" charset="0"/>
              <a:ea typeface="Cambria" panose="02040503050406030204" pitchFamily="18" charset="0"/>
            </a:rPr>
            <a:t>Collect posts and comments from various social media platforms regarding relevant events, through their respective web APIs</a:t>
          </a:r>
          <a:endParaRPr lang="en-IN" sz="10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324695" y="213456"/>
        <a:ext cx="3925255" cy="427186"/>
      </dsp:txXfrm>
    </dsp:sp>
    <dsp:sp modelId="{BCEDDDF6-17E0-451D-8DF3-122E984B6450}">
      <dsp:nvSpPr>
        <dsp:cNvPr id="0" name=""/>
        <dsp:cNvSpPr/>
      </dsp:nvSpPr>
      <dsp:spPr>
        <a:xfrm>
          <a:off x="57704" y="160058"/>
          <a:ext cx="533983" cy="533983"/>
        </a:xfrm>
        <a:prstGeom prst="ellipse">
          <a:avLst/>
        </a:prstGeom>
        <a:blipFill rotWithShape="0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D4F026-39BF-46DD-BCE5-459CB23AF1D9}">
      <dsp:nvSpPr>
        <dsp:cNvPr id="0" name=""/>
        <dsp:cNvSpPr/>
      </dsp:nvSpPr>
      <dsp:spPr>
        <a:xfrm>
          <a:off x="630805" y="854031"/>
          <a:ext cx="3619146" cy="427186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079" tIns="25400" rIns="25400" bIns="2540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Analyze sentiments of the collected data as Positive, Negative and Neutral.</a:t>
          </a:r>
          <a:endParaRPr lang="en-IN" sz="1000" kern="1200" dirty="0">
            <a:solidFill>
              <a:srgbClr val="FFFFFF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sp:txBody>
      <dsp:txXfrm>
        <a:off x="630805" y="854031"/>
        <a:ext cx="3619146" cy="427186"/>
      </dsp:txXfrm>
    </dsp:sp>
    <dsp:sp modelId="{F6D557E8-00CB-42F2-852C-F4A7C0C3AF79}">
      <dsp:nvSpPr>
        <dsp:cNvPr id="0" name=""/>
        <dsp:cNvSpPr/>
      </dsp:nvSpPr>
      <dsp:spPr>
        <a:xfrm>
          <a:off x="363813" y="800633"/>
          <a:ext cx="533983" cy="533983"/>
        </a:xfrm>
        <a:prstGeom prst="ellipse">
          <a:avLst/>
        </a:prstGeom>
        <a:blipFill rotWithShape="0"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860508-026A-4D06-B4F4-AD442DA44412}">
      <dsp:nvSpPr>
        <dsp:cNvPr id="0" name=""/>
        <dsp:cNvSpPr/>
      </dsp:nvSpPr>
      <dsp:spPr>
        <a:xfrm>
          <a:off x="724756" y="1494606"/>
          <a:ext cx="3525195" cy="427186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079" tIns="25400" rIns="25400" bIns="2540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Classify the data as related to any particular relevant topic, like Crime, Accidents, Riots, etc.</a:t>
          </a:r>
          <a:endParaRPr lang="en-IN" sz="1000" kern="1200" dirty="0">
            <a:solidFill>
              <a:srgbClr val="FFFFFF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sp:txBody>
      <dsp:txXfrm>
        <a:off x="724756" y="1494606"/>
        <a:ext cx="3525195" cy="427186"/>
      </dsp:txXfrm>
    </dsp:sp>
    <dsp:sp modelId="{2268A890-87B7-48BD-A6B8-3303ACE22487}">
      <dsp:nvSpPr>
        <dsp:cNvPr id="0" name=""/>
        <dsp:cNvSpPr/>
      </dsp:nvSpPr>
      <dsp:spPr>
        <a:xfrm>
          <a:off x="457764" y="1441207"/>
          <a:ext cx="533983" cy="533983"/>
        </a:xfrm>
        <a:prstGeom prst="ellipse">
          <a:avLst/>
        </a:prstGeom>
        <a:blipFill dpi="0" rotWithShape="0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C79D4D-F873-49ED-914E-E60C48A01B6C}">
      <dsp:nvSpPr>
        <dsp:cNvPr id="0" name=""/>
        <dsp:cNvSpPr/>
      </dsp:nvSpPr>
      <dsp:spPr>
        <a:xfrm>
          <a:off x="630805" y="2135181"/>
          <a:ext cx="3619146" cy="427186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079" tIns="25400" rIns="25400" bIns="2540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Extract the named entities mentioned in the data to collect information about Location, Person, Time, etc.</a:t>
          </a:r>
          <a:endParaRPr lang="en-IN" sz="1000" kern="1200" dirty="0">
            <a:solidFill>
              <a:srgbClr val="FFFFFF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sp:txBody>
      <dsp:txXfrm>
        <a:off x="630805" y="2135181"/>
        <a:ext cx="3619146" cy="427186"/>
      </dsp:txXfrm>
    </dsp:sp>
    <dsp:sp modelId="{99F28AC5-BE13-4038-AC66-2F2701956C43}">
      <dsp:nvSpPr>
        <dsp:cNvPr id="0" name=""/>
        <dsp:cNvSpPr/>
      </dsp:nvSpPr>
      <dsp:spPr>
        <a:xfrm>
          <a:off x="363813" y="2081782"/>
          <a:ext cx="533983" cy="533983"/>
        </a:xfrm>
        <a:prstGeom prst="ellipse">
          <a:avLst/>
        </a:prstGeom>
        <a:blipFill dpi="0" rotWithShape="0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1D23A1-74B0-49B8-BB42-6B5C37DC64AA}">
      <dsp:nvSpPr>
        <dsp:cNvPr id="0" name=""/>
        <dsp:cNvSpPr/>
      </dsp:nvSpPr>
      <dsp:spPr>
        <a:xfrm>
          <a:off x="324695" y="2775755"/>
          <a:ext cx="3925255" cy="427186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079" tIns="25400" rIns="25400" bIns="2540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Classify the severity level of the mentioned events as Low, Medium or High</a:t>
          </a:r>
          <a:endParaRPr lang="en-IN" sz="1000" kern="1200" dirty="0">
            <a:solidFill>
              <a:srgbClr val="FFFFFF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sp:txBody>
      <dsp:txXfrm>
        <a:off x="324695" y="2775755"/>
        <a:ext cx="3925255" cy="427186"/>
      </dsp:txXfrm>
    </dsp:sp>
    <dsp:sp modelId="{AE88CEB0-E673-4F3A-8A31-478C38DE9509}">
      <dsp:nvSpPr>
        <dsp:cNvPr id="0" name=""/>
        <dsp:cNvSpPr/>
      </dsp:nvSpPr>
      <dsp:spPr>
        <a:xfrm>
          <a:off x="57704" y="2722357"/>
          <a:ext cx="533983" cy="533983"/>
        </a:xfrm>
        <a:prstGeom prst="ellipse">
          <a:avLst/>
        </a:prstGeom>
        <a:blipFill dpi="0" rotWithShape="0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DDF530-E193-4F99-9E0C-8858C573F5ED}">
      <dsp:nvSpPr>
        <dsp:cNvPr id="0" name=""/>
        <dsp:cNvSpPr/>
      </dsp:nvSpPr>
      <dsp:spPr>
        <a:xfrm>
          <a:off x="3554121" y="-593020"/>
          <a:ext cx="4602440" cy="4602440"/>
        </a:xfrm>
        <a:prstGeom prst="blockArc">
          <a:avLst>
            <a:gd name="adj1" fmla="val 8100000"/>
            <a:gd name="adj2" fmla="val 13500000"/>
            <a:gd name="adj3" fmla="val 469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CB8777-FC43-4DCA-9F05-86C83ACC00BB}">
      <dsp:nvSpPr>
        <dsp:cNvPr id="0" name=""/>
        <dsp:cNvSpPr/>
      </dsp:nvSpPr>
      <dsp:spPr>
        <a:xfrm>
          <a:off x="44958" y="213456"/>
          <a:ext cx="3925255" cy="427186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339079" bIns="2540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ambria" panose="02040503050406030204" pitchFamily="18" charset="0"/>
              <a:ea typeface="Cambria" panose="02040503050406030204" pitchFamily="18" charset="0"/>
            </a:rPr>
            <a:t>Store</a:t>
          </a:r>
          <a:r>
            <a:rPr lang="en-US" sz="1000" kern="1200" baseline="0" dirty="0">
              <a:latin typeface="Cambria" panose="02040503050406030204" pitchFamily="18" charset="0"/>
              <a:ea typeface="Cambria" panose="02040503050406030204" pitchFamily="18" charset="0"/>
            </a:rPr>
            <a:t> the collected unstructured data in a data lake and transformed structured data in a centralized sql database</a:t>
          </a:r>
          <a:endParaRPr lang="en-IN" sz="10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44958" y="213456"/>
        <a:ext cx="3925255" cy="427186"/>
      </dsp:txXfrm>
    </dsp:sp>
    <dsp:sp modelId="{BCEDDDF6-17E0-451D-8DF3-122E984B6450}">
      <dsp:nvSpPr>
        <dsp:cNvPr id="0" name=""/>
        <dsp:cNvSpPr/>
      </dsp:nvSpPr>
      <dsp:spPr>
        <a:xfrm>
          <a:off x="3703222" y="160058"/>
          <a:ext cx="533983" cy="533983"/>
        </a:xfrm>
        <a:prstGeom prst="ellipse">
          <a:avLst/>
        </a:prstGeom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D4F026-39BF-46DD-BCE5-459CB23AF1D9}">
      <dsp:nvSpPr>
        <dsp:cNvPr id="0" name=""/>
        <dsp:cNvSpPr/>
      </dsp:nvSpPr>
      <dsp:spPr>
        <a:xfrm>
          <a:off x="44958" y="854031"/>
          <a:ext cx="3619146" cy="427186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339079" bIns="25400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Develop</a:t>
          </a:r>
          <a:r>
            <a:rPr lang="en-US" sz="1000" kern="1200" baseline="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 KPIs and Metrics to be displayed in a real time dashboard which is updated continuously.</a:t>
          </a:r>
          <a:endParaRPr lang="en-IN" sz="1000" kern="1200" dirty="0">
            <a:solidFill>
              <a:srgbClr val="FFFFFF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sp:txBody>
      <dsp:txXfrm>
        <a:off x="44958" y="854031"/>
        <a:ext cx="3619146" cy="427186"/>
      </dsp:txXfrm>
    </dsp:sp>
    <dsp:sp modelId="{F6D557E8-00CB-42F2-852C-F4A7C0C3AF79}">
      <dsp:nvSpPr>
        <dsp:cNvPr id="0" name=""/>
        <dsp:cNvSpPr/>
      </dsp:nvSpPr>
      <dsp:spPr>
        <a:xfrm>
          <a:off x="3397113" y="800633"/>
          <a:ext cx="533983" cy="533983"/>
        </a:xfrm>
        <a:prstGeom prst="ellipse">
          <a:avLst/>
        </a:prstGeom>
        <a:blipFill dpi="0" rotWithShape="0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860508-026A-4D06-B4F4-AD442DA44412}">
      <dsp:nvSpPr>
        <dsp:cNvPr id="0" name=""/>
        <dsp:cNvSpPr/>
      </dsp:nvSpPr>
      <dsp:spPr>
        <a:xfrm>
          <a:off x="44958" y="1494606"/>
          <a:ext cx="3525195" cy="427186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339079" bIns="25400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Set up rules to monitor the incoming data points and trigger alerts to concerned officials immediately.</a:t>
          </a:r>
          <a:endParaRPr lang="en-IN" sz="1000" kern="1200" dirty="0">
            <a:solidFill>
              <a:srgbClr val="FFFFFF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sp:txBody>
      <dsp:txXfrm>
        <a:off x="44958" y="1494606"/>
        <a:ext cx="3525195" cy="427186"/>
      </dsp:txXfrm>
    </dsp:sp>
    <dsp:sp modelId="{2268A890-87B7-48BD-A6B8-3303ACE22487}">
      <dsp:nvSpPr>
        <dsp:cNvPr id="0" name=""/>
        <dsp:cNvSpPr/>
      </dsp:nvSpPr>
      <dsp:spPr>
        <a:xfrm>
          <a:off x="3303162" y="1441207"/>
          <a:ext cx="533983" cy="533983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C79D4D-F873-49ED-914E-E60C48A01B6C}">
      <dsp:nvSpPr>
        <dsp:cNvPr id="0" name=""/>
        <dsp:cNvSpPr/>
      </dsp:nvSpPr>
      <dsp:spPr>
        <a:xfrm>
          <a:off x="44958" y="2135181"/>
          <a:ext cx="3619146" cy="427186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339079" bIns="25400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Use the dashboard to see the real time incidents and corelate with the personnel data, to plan and deploy resources in the affected area.</a:t>
          </a:r>
          <a:endParaRPr lang="en-IN" sz="1000" kern="1200" dirty="0">
            <a:solidFill>
              <a:srgbClr val="FFFFFF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sp:txBody>
      <dsp:txXfrm>
        <a:off x="44958" y="2135181"/>
        <a:ext cx="3619146" cy="427186"/>
      </dsp:txXfrm>
    </dsp:sp>
    <dsp:sp modelId="{99F28AC5-BE13-4038-AC66-2F2701956C43}">
      <dsp:nvSpPr>
        <dsp:cNvPr id="0" name=""/>
        <dsp:cNvSpPr/>
      </dsp:nvSpPr>
      <dsp:spPr>
        <a:xfrm>
          <a:off x="3397113" y="2081782"/>
          <a:ext cx="533983" cy="533983"/>
        </a:xfrm>
        <a:prstGeom prst="ellipse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1D23A1-74B0-49B8-BB42-6B5C37DC64AA}">
      <dsp:nvSpPr>
        <dsp:cNvPr id="0" name=""/>
        <dsp:cNvSpPr/>
      </dsp:nvSpPr>
      <dsp:spPr>
        <a:xfrm>
          <a:off x="44958" y="2775755"/>
          <a:ext cx="3925255" cy="427186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339079" bIns="25400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Use the historical data points in the database to train custom models of your own for predictive analytics.</a:t>
          </a:r>
          <a:endParaRPr lang="en-IN" sz="1000" kern="1200" dirty="0">
            <a:solidFill>
              <a:srgbClr val="FFFFFF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sp:txBody>
      <dsp:txXfrm>
        <a:off x="44958" y="2775755"/>
        <a:ext cx="3925255" cy="427186"/>
      </dsp:txXfrm>
    </dsp:sp>
    <dsp:sp modelId="{AE88CEB0-E673-4F3A-8A31-478C38DE9509}">
      <dsp:nvSpPr>
        <dsp:cNvPr id="0" name=""/>
        <dsp:cNvSpPr/>
      </dsp:nvSpPr>
      <dsp:spPr>
        <a:xfrm>
          <a:off x="3703222" y="2722357"/>
          <a:ext cx="533983" cy="533983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6b4a6bad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6b4a6bad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b4a6badb2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6b4a6badb2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8664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b4a6badb2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6b4a6badb2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b1da83d74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b1da83d74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1da83d74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b1da83d747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b1da83d747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b1da83d747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b13d69569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b13d69569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b1da83d7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b1da83d7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1da83d74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1da83d74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0836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1da83d74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1da83d74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8723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b1da83d74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b1da83d74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b4a6badb2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6b4a6badb2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b4a6badb2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6b4a6badb2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b4a6badb2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6b4a6badb2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5319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rive.google.com/file/d/1TRsYCmJyxMHgJmRTN_94RPCixIQtjIiX/view?usp=drive_link" TargetMode="External"/><Relationship Id="rId5" Type="http://schemas.openxmlformats.org/officeDocument/2006/relationships/hyperlink" Target="https://github.com/Ankan54/ksp-hackathon-radiant-ranger" TargetMode="External"/><Relationship Id="rId4" Type="http://schemas.openxmlformats.org/officeDocument/2006/relationships/hyperlink" Target="https://github.com/Ankan54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364575" y="3118884"/>
            <a:ext cx="8410830" cy="176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2"/>
                </a:solidFill>
              </a:rPr>
              <a:t>Team Name: </a:t>
            </a:r>
            <a:r>
              <a:rPr lang="en-GB" sz="1800" dirty="0">
                <a:solidFill>
                  <a:srgbClr val="2F49AF"/>
                </a:solidFill>
              </a:rPr>
              <a:t>Radiant Ranger</a:t>
            </a:r>
          </a:p>
          <a:p>
            <a:r>
              <a:rPr lang="en-GB" sz="1800" b="1" dirty="0">
                <a:solidFill>
                  <a:schemeClr val="dk2"/>
                </a:solidFill>
              </a:rPr>
              <a:t>Team Member: </a:t>
            </a:r>
            <a:r>
              <a:rPr lang="en-GB" sz="1800" dirty="0">
                <a:solidFill>
                  <a:srgbClr val="2F49AF"/>
                </a:solidFill>
              </a:rPr>
              <a:t>Ankan Bera</a:t>
            </a:r>
            <a:endParaRPr sz="1800" dirty="0">
              <a:solidFill>
                <a:srgbClr val="2F49AF"/>
              </a:solidFill>
            </a:endParaRPr>
          </a:p>
          <a:p>
            <a:pPr lvl="0"/>
            <a:r>
              <a:rPr lang="en-GB" sz="1800" b="1" dirty="0">
                <a:solidFill>
                  <a:schemeClr val="dk2"/>
                </a:solidFill>
              </a:rPr>
              <a:t>Problem Statement: </a:t>
            </a:r>
            <a:r>
              <a:rPr lang="en-IN" sz="1800" dirty="0">
                <a:solidFill>
                  <a:srgbClr val="2F49AF"/>
                </a:solidFill>
              </a:rPr>
              <a:t>Police Performance and Resource Management</a:t>
            </a:r>
            <a:endParaRPr lang="en-US" sz="1800" dirty="0">
              <a:solidFill>
                <a:srgbClr val="2F49A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226625" y="739000"/>
            <a:ext cx="87006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Snapshots of Final Product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C47761-385F-416A-ADC1-AD17F4BD637A}"/>
              </a:ext>
            </a:extLst>
          </p:cNvPr>
          <p:cNvSpPr txBox="1"/>
          <p:nvPr/>
        </p:nvSpPr>
        <p:spPr>
          <a:xfrm>
            <a:off x="148108" y="2664747"/>
            <a:ext cx="2551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Power BI dashboard to display the</a:t>
            </a:r>
          </a:p>
          <a:p>
            <a:pPr algn="just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Processed data in form of KPIs for easy analysis</a:t>
            </a:r>
            <a:endParaRPr lang="en-IN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C54E89BD-82C2-49E8-9D68-A056C08E0AB9}"/>
              </a:ext>
            </a:extLst>
          </p:cNvPr>
          <p:cNvSpPr/>
          <p:nvPr/>
        </p:nvSpPr>
        <p:spPr>
          <a:xfrm>
            <a:off x="155849" y="2108687"/>
            <a:ext cx="2597256" cy="1665768"/>
          </a:xfrm>
          <a:prstGeom prst="homePlate">
            <a:avLst>
              <a:gd name="adj" fmla="val 44468"/>
            </a:avLst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7F5CBD-2C1D-435A-BDDB-31DABD351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8030" y="1134998"/>
            <a:ext cx="6107408" cy="372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959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221700" y="1101679"/>
            <a:ext cx="87006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2"/>
                </a:solidFill>
              </a:rPr>
              <a:t>GitHub Repository URL &amp; Description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6" name="Google Shape;121;p21">
            <a:extLst>
              <a:ext uri="{FF2B5EF4-FFF2-40B4-BE49-F238E27FC236}">
                <a16:creationId xmlns:a16="http://schemas.microsoft.com/office/drawing/2014/main" id="{E10BC65A-B34F-4B7B-826E-34AFA42C9204}"/>
              </a:ext>
            </a:extLst>
          </p:cNvPr>
          <p:cNvSpPr txBox="1"/>
          <p:nvPr/>
        </p:nvSpPr>
        <p:spPr>
          <a:xfrm>
            <a:off x="311700" y="2417275"/>
            <a:ext cx="87006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2"/>
                </a:solidFill>
              </a:rPr>
              <a:t>Demo Video URL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chemeClr val="dk2"/>
                </a:solidFill>
              </a:rPr>
              <a:t>(Video should not be more than 2 Minutes)</a:t>
            </a:r>
            <a:endParaRPr sz="1000" dirty="0">
              <a:solidFill>
                <a:schemeClr val="dk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3B0AEE-3970-4AD0-A986-8D4F217B6776}"/>
              </a:ext>
            </a:extLst>
          </p:cNvPr>
          <p:cNvSpPr/>
          <p:nvPr/>
        </p:nvSpPr>
        <p:spPr>
          <a:xfrm>
            <a:off x="570614" y="1654359"/>
            <a:ext cx="60499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u="sng" dirty="0">
                <a:solidFill>
                  <a:srgbClr val="2F49A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https://github.com/Ankan54/</a:t>
            </a:r>
            <a:r>
              <a:rPr lang="en-IN" u="sng" dirty="0">
                <a:solidFill>
                  <a:srgbClr val="2F49A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ksp-hackathon-radiant-ranger</a:t>
            </a:r>
            <a:endParaRPr lang="en-IN" u="sng" dirty="0">
              <a:solidFill>
                <a:srgbClr val="2F49AF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FEAD48-8FA0-4589-8644-3796C47D422C}"/>
              </a:ext>
            </a:extLst>
          </p:cNvPr>
          <p:cNvSpPr/>
          <p:nvPr/>
        </p:nvSpPr>
        <p:spPr>
          <a:xfrm>
            <a:off x="563526" y="3082680"/>
            <a:ext cx="78574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u="sng" dirty="0">
                <a:solidFill>
                  <a:srgbClr val="2F49AF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https://drive.google.com/file/d/1TRsYCmJyxMHgJmRTN_94RPCixIQtjIiX/view?usp=drive_link</a:t>
            </a:r>
            <a:endParaRPr lang="en-IN" u="sng" dirty="0">
              <a:solidFill>
                <a:srgbClr val="2F49A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0;p16">
            <a:extLst>
              <a:ext uri="{FF2B5EF4-FFF2-40B4-BE49-F238E27FC236}">
                <a16:creationId xmlns:a16="http://schemas.microsoft.com/office/drawing/2014/main" id="{091521DC-0554-4B2D-B445-93E3F3C2D712}"/>
              </a:ext>
            </a:extLst>
          </p:cNvPr>
          <p:cNvSpPr txBox="1"/>
          <p:nvPr/>
        </p:nvSpPr>
        <p:spPr>
          <a:xfrm>
            <a:off x="0" y="659875"/>
            <a:ext cx="8680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5959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Value Proposition</a:t>
            </a:r>
            <a:endParaRPr sz="1800" dirty="0">
              <a:solidFill>
                <a:srgbClr val="595959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5E803B-7F17-47F7-92E2-4E900E425BB1}"/>
              </a:ext>
            </a:extLst>
          </p:cNvPr>
          <p:cNvSpPr/>
          <p:nvPr/>
        </p:nvSpPr>
        <p:spPr>
          <a:xfrm>
            <a:off x="451172" y="1152475"/>
            <a:ext cx="8229628" cy="36561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The solution enables law enforcement agencies to </a:t>
            </a:r>
            <a:r>
              <a:rPr lang="en-US" sz="1300" b="1" dirty="0">
                <a:solidFill>
                  <a:srgbClr val="2F49A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gather and analyze large amounts of data automatically</a:t>
            </a: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The solution uses </a:t>
            </a:r>
            <a:r>
              <a:rPr lang="en-US" sz="1300" b="1" dirty="0">
                <a:solidFill>
                  <a:srgbClr val="2F49A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machine learning and real time data analysis </a:t>
            </a: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to identify the locations, types, and severity of disturbances. It also </a:t>
            </a:r>
            <a:r>
              <a:rPr lang="en-US" sz="1300" b="1" dirty="0">
                <a:solidFill>
                  <a:srgbClr val="2F49A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correlates this data with the data of deployed and available personnel</a:t>
            </a: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. This helps law enforcement agencies </a:t>
            </a:r>
            <a:r>
              <a:rPr lang="en-US" sz="1300" b="1" dirty="0">
                <a:solidFill>
                  <a:srgbClr val="2F49A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plan how to deploy their personnel effectively</a:t>
            </a:r>
            <a:r>
              <a:rPr lang="en-US" sz="1300" dirty="0">
                <a:solidFill>
                  <a:srgbClr val="2F49A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and control the situation as soon as possible.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This solution also helps law enforcement agencies </a:t>
            </a:r>
            <a:r>
              <a:rPr lang="en-US" sz="1300" b="1" dirty="0">
                <a:solidFill>
                  <a:srgbClr val="2F49A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control and mitigate fake news</a:t>
            </a:r>
            <a:r>
              <a:rPr lang="en-US" sz="1300" dirty="0">
                <a:solidFill>
                  <a:srgbClr val="2F49A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on social media by </a:t>
            </a:r>
            <a:r>
              <a:rPr lang="en-US" sz="1300" b="1" dirty="0">
                <a:solidFill>
                  <a:srgbClr val="2F49A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automatically identifying the trending topics</a:t>
            </a: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Moreover, the </a:t>
            </a:r>
            <a:r>
              <a:rPr lang="en-US" sz="1300" b="1" dirty="0">
                <a:solidFill>
                  <a:srgbClr val="2F49A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collected </a:t>
            </a: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by the system will enable the agencies to </a:t>
            </a:r>
            <a:r>
              <a:rPr lang="en-US" sz="1300" b="1" dirty="0">
                <a:solidFill>
                  <a:srgbClr val="2F49A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train their own custom models </a:t>
            </a: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for predictive analytics purposes.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By using this solution, law enforcement agencies can act proactively even before complaints reach them, and thus build trust with the public.</a:t>
            </a:r>
            <a:endParaRPr lang="en-IN" sz="13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0" y="677065"/>
            <a:ext cx="8227500" cy="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5959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Our Edge / Uniqueness</a:t>
            </a:r>
            <a:endParaRPr sz="1800" dirty="0">
              <a:solidFill>
                <a:srgbClr val="595959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26" name="Picture 2" descr="Global Crowdsourcing Colored Icon In Powerpoint Pptx Png And Editable Eps  Format">
            <a:extLst>
              <a:ext uri="{FF2B5EF4-FFF2-40B4-BE49-F238E27FC236}">
                <a16:creationId xmlns:a16="http://schemas.microsoft.com/office/drawing/2014/main" id="{5AFF154F-1C37-4574-8750-B2136A8EE5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69" t="22903" r="31124" b="10676"/>
          <a:stretch/>
        </p:blipFill>
        <p:spPr bwMode="auto">
          <a:xfrm>
            <a:off x="492229" y="1395708"/>
            <a:ext cx="525822" cy="51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8189BE9-2BDA-4D49-B7FA-3F5EE438B1C7}"/>
              </a:ext>
            </a:extLst>
          </p:cNvPr>
          <p:cNvSpPr/>
          <p:nvPr/>
        </p:nvSpPr>
        <p:spPr>
          <a:xfrm>
            <a:off x="1135137" y="1416263"/>
            <a:ext cx="76127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Relevant information are gathered through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crowdsourcing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and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automated processes extract meaningful insights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from unstructured source data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C76C9F-C85E-4B04-A340-99A5E69853C7}"/>
              </a:ext>
            </a:extLst>
          </p:cNvPr>
          <p:cNvSpPr/>
          <p:nvPr/>
        </p:nvSpPr>
        <p:spPr>
          <a:xfrm>
            <a:off x="1150668" y="2075577"/>
            <a:ext cx="743233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1111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solution is designed using </a:t>
            </a:r>
            <a:r>
              <a:rPr lang="en-US" b="1" dirty="0">
                <a:solidFill>
                  <a:srgbClr val="11111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open-source</a:t>
            </a:r>
            <a:r>
              <a:rPr lang="en-US" dirty="0">
                <a:solidFill>
                  <a:srgbClr val="11111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technology, which means it can be </a:t>
            </a:r>
            <a:r>
              <a:rPr lang="en-US" b="1" dirty="0">
                <a:solidFill>
                  <a:srgbClr val="11111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easily developed and modified</a:t>
            </a:r>
            <a:r>
              <a:rPr lang="en-US" dirty="0">
                <a:solidFill>
                  <a:srgbClr val="11111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as per future requirements, and can be deployed </a:t>
            </a:r>
            <a:r>
              <a:rPr lang="en-US" b="1" dirty="0">
                <a:solidFill>
                  <a:srgbClr val="11111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both in cloud or on-prem server</a:t>
            </a:r>
            <a:r>
              <a:rPr lang="en-US" dirty="0">
                <a:solidFill>
                  <a:srgbClr val="11111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as well.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28" name="Picture 4" descr="Open source icon. Software with open code. Vector illustration Stock-vektor  | Adobe Stock">
            <a:extLst>
              <a:ext uri="{FF2B5EF4-FFF2-40B4-BE49-F238E27FC236}">
                <a16:creationId xmlns:a16="http://schemas.microsoft.com/office/drawing/2014/main" id="{365A9CC3-E9D2-4749-BF00-B1E3CBE06C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56" t="20295" r="22548" b="13887"/>
          <a:stretch/>
        </p:blipFill>
        <p:spPr bwMode="auto">
          <a:xfrm>
            <a:off x="457067" y="2088772"/>
            <a:ext cx="596146" cy="701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oa Service Oriented Architecture Acronym Stock Illustration - Download  Image Now - Acronym, Architecture, Business - iStock">
            <a:extLst>
              <a:ext uri="{FF2B5EF4-FFF2-40B4-BE49-F238E27FC236}">
                <a16:creationId xmlns:a16="http://schemas.microsoft.com/office/drawing/2014/main" id="{F9078328-DEAA-43C8-A081-5BE4C06705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71" b="9733"/>
          <a:stretch/>
        </p:blipFill>
        <p:spPr bwMode="auto">
          <a:xfrm>
            <a:off x="359612" y="2965541"/>
            <a:ext cx="791056" cy="62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4467BB3-C27C-47D6-BCE1-7A5F806022A6}"/>
              </a:ext>
            </a:extLst>
          </p:cNvPr>
          <p:cNvSpPr/>
          <p:nvPr/>
        </p:nvSpPr>
        <p:spPr>
          <a:xfrm>
            <a:off x="1135137" y="3001134"/>
            <a:ext cx="73246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1111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solution architecture is </a:t>
            </a:r>
            <a:r>
              <a:rPr lang="en-US" b="1" dirty="0">
                <a:solidFill>
                  <a:srgbClr val="11111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modular and service-oriented</a:t>
            </a:r>
            <a:r>
              <a:rPr lang="en-US" dirty="0">
                <a:solidFill>
                  <a:srgbClr val="11111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each module can be modified and upgraded without disturbing the rest of the processes.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32" name="Picture 8" descr="Data Governance | Denodo">
            <a:extLst>
              <a:ext uri="{FF2B5EF4-FFF2-40B4-BE49-F238E27FC236}">
                <a16:creationId xmlns:a16="http://schemas.microsoft.com/office/drawing/2014/main" id="{C481E63D-7F69-42D7-BCFE-849FC6C5C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70" y="3766027"/>
            <a:ext cx="644340" cy="73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EACCD7C-BE0D-4B79-B123-E6ACCA7BF2C3}"/>
              </a:ext>
            </a:extLst>
          </p:cNvPr>
          <p:cNvSpPr/>
          <p:nvPr/>
        </p:nvSpPr>
        <p:spPr>
          <a:xfrm>
            <a:off x="1135137" y="3869769"/>
            <a:ext cx="72767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1111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This solution grants users </a:t>
            </a:r>
            <a:r>
              <a:rPr lang="en-US" b="1" dirty="0">
                <a:solidFill>
                  <a:srgbClr val="11111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full control and ownership of their data</a:t>
            </a:r>
            <a:r>
              <a:rPr lang="en-US" dirty="0">
                <a:solidFill>
                  <a:srgbClr val="11111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enabling its use for both diagnostic and predictive analytics in the future.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3E276C2-A9DA-41B2-BCC2-C4624CDAE6E6}"/>
              </a:ext>
            </a:extLst>
          </p:cNvPr>
          <p:cNvSpPr/>
          <p:nvPr/>
        </p:nvSpPr>
        <p:spPr>
          <a:xfrm>
            <a:off x="152399" y="767754"/>
            <a:ext cx="86300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GB" sz="16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algn="ctr"/>
            <a:r>
              <a:rPr lang="en-US" sz="1600" dirty="0">
                <a:solidFill>
                  <a:srgbClr val="2F49A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Harnessing AI and Social Media for Early Crime Detection and Efficient Personnel Management.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DCC227F-3A63-4E7D-AA55-40D97B1D4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437554"/>
              </p:ext>
            </p:extLst>
          </p:nvPr>
        </p:nvGraphicFramePr>
        <p:xfrm>
          <a:off x="311700" y="1439672"/>
          <a:ext cx="8520600" cy="3272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323109462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1406269578"/>
                    </a:ext>
                  </a:extLst>
                </a:gridCol>
              </a:tblGrid>
              <a:tr h="2839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Problem Statement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Solution Brief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49083"/>
                  </a:ext>
                </a:extLst>
              </a:tr>
              <a:tr h="2967429"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Law enforcement agencies need to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gather information effectively 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to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respond to incidents 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and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allocate their resources. </a:t>
                      </a:r>
                    </a:p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However, the existing methods of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information gathering 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have several drawbacks. </a:t>
                      </a:r>
                    </a:p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They depend on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direct reports from people 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who witness or hears about the events, or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from police personnel 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who communicate through internal channels. </a:t>
                      </a:r>
                    </a:p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These methods are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slow and inefficient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, as they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do not cover all the possible sources of information 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and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analyzed manually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</a:t>
                      </a:r>
                    </a:p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As a result, law enforcement agencies face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challenges in planning their actions effectively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</a:t>
                      </a:r>
                      <a:endParaRPr lang="en-IN" sz="10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To solve this problem, we propose to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utilize social media as a source of information for law enforcement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</a:t>
                      </a:r>
                    </a:p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Social media platforms generate a lot of data that can be relevant for detecting and responding to incidents, such as posts, comments, images, videos, hashtags, locations, etc.</a:t>
                      </a:r>
                    </a:p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However, these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data being unstructured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, makes it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hard to analyze and use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 Therefore, we will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apply AI enrichment techniques 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to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automatically process and transform the unstructured data into structured and meaningful data points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</a:t>
                      </a:r>
                    </a:p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These data points will help us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create KPIs and Metrics along with an alert system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that will enable law enforcement agencies with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efficient resource planning and management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280790"/>
                  </a:ext>
                </a:extLst>
              </a:tr>
            </a:tbl>
          </a:graphicData>
        </a:graphic>
      </p:graphicFrame>
      <p:sp>
        <p:nvSpPr>
          <p:cNvPr id="7" name="Google Shape;72;p15">
            <a:extLst>
              <a:ext uri="{FF2B5EF4-FFF2-40B4-BE49-F238E27FC236}">
                <a16:creationId xmlns:a16="http://schemas.microsoft.com/office/drawing/2014/main" id="{B9C7C951-2995-42A3-8973-61636820BFF0}"/>
              </a:ext>
            </a:extLst>
          </p:cNvPr>
          <p:cNvSpPr txBox="1"/>
          <p:nvPr/>
        </p:nvSpPr>
        <p:spPr>
          <a:xfrm>
            <a:off x="0" y="651600"/>
            <a:ext cx="86022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5959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Title</a:t>
            </a:r>
            <a:endParaRPr sz="1800" dirty="0">
              <a:solidFill>
                <a:srgbClr val="595959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-1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2;p15">
            <a:extLst>
              <a:ext uri="{FF2B5EF4-FFF2-40B4-BE49-F238E27FC236}">
                <a16:creationId xmlns:a16="http://schemas.microsoft.com/office/drawing/2014/main" id="{B932835A-4ED5-406D-ADF3-ED4FE527E90A}"/>
              </a:ext>
            </a:extLst>
          </p:cNvPr>
          <p:cNvSpPr txBox="1"/>
          <p:nvPr/>
        </p:nvSpPr>
        <p:spPr>
          <a:xfrm>
            <a:off x="0" y="651600"/>
            <a:ext cx="86022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5959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Solution Overview</a:t>
            </a:r>
            <a:endParaRPr sz="1800" dirty="0">
              <a:solidFill>
                <a:srgbClr val="595959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EB1052B-FC09-4FE6-A7D2-55E85AE496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429753"/>
              </p:ext>
            </p:extLst>
          </p:nvPr>
        </p:nvGraphicFramePr>
        <p:xfrm>
          <a:off x="367146" y="1235849"/>
          <a:ext cx="4294910" cy="3416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A8D15A4-182E-4024-96CC-6C936FFD67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5280396"/>
              </p:ext>
            </p:extLst>
          </p:nvPr>
        </p:nvGraphicFramePr>
        <p:xfrm>
          <a:off x="4662056" y="1235849"/>
          <a:ext cx="4294910" cy="3416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6EBB644-3FE9-49D3-B765-8DFFC79958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485" y="1014607"/>
            <a:ext cx="7739030" cy="3891342"/>
          </a:xfrm>
          <a:prstGeom prst="rect">
            <a:avLst/>
          </a:prstGeom>
        </p:spPr>
      </p:pic>
      <p:sp>
        <p:nvSpPr>
          <p:cNvPr id="7" name="Google Shape;80;p16">
            <a:extLst>
              <a:ext uri="{FF2B5EF4-FFF2-40B4-BE49-F238E27FC236}">
                <a16:creationId xmlns:a16="http://schemas.microsoft.com/office/drawing/2014/main" id="{2A45FA4F-C9D0-456A-BF4D-72ADD3A8F203}"/>
              </a:ext>
            </a:extLst>
          </p:cNvPr>
          <p:cNvSpPr txBox="1"/>
          <p:nvPr/>
        </p:nvSpPr>
        <p:spPr>
          <a:xfrm>
            <a:off x="0" y="666802"/>
            <a:ext cx="8680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5959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Solution Architecture</a:t>
            </a:r>
            <a:endParaRPr sz="1800" dirty="0">
              <a:solidFill>
                <a:srgbClr val="595959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981E69-8528-4133-AE7D-9702B2EDBC7F}"/>
              </a:ext>
            </a:extLst>
          </p:cNvPr>
          <p:cNvSpPr txBox="1"/>
          <p:nvPr/>
        </p:nvSpPr>
        <p:spPr>
          <a:xfrm>
            <a:off x="79724" y="4184310"/>
            <a:ext cx="18838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Assumption:</a:t>
            </a:r>
          </a:p>
          <a:p>
            <a:r>
              <a:rPr lang="en-US" sz="8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Police Personnel Details and Deployment</a:t>
            </a:r>
          </a:p>
          <a:p>
            <a:r>
              <a:rPr lang="en-US" sz="8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 is already recorded in a</a:t>
            </a:r>
          </a:p>
          <a:p>
            <a:r>
              <a:rPr lang="en-US" sz="8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separate database</a:t>
            </a:r>
            <a:endParaRPr lang="en-IN" sz="800" i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432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0;p16">
            <a:extLst>
              <a:ext uri="{FF2B5EF4-FFF2-40B4-BE49-F238E27FC236}">
                <a16:creationId xmlns:a16="http://schemas.microsoft.com/office/drawing/2014/main" id="{2A45FA4F-C9D0-456A-BF4D-72ADD3A8F203}"/>
              </a:ext>
            </a:extLst>
          </p:cNvPr>
          <p:cNvSpPr txBox="1"/>
          <p:nvPr/>
        </p:nvSpPr>
        <p:spPr>
          <a:xfrm>
            <a:off x="0" y="666802"/>
            <a:ext cx="8680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5959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Application Architecture (Cloud Native)</a:t>
            </a:r>
            <a:endParaRPr sz="1800" dirty="0">
              <a:solidFill>
                <a:srgbClr val="595959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537ABD-2337-491B-BE22-2C51C8CF5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252" y="1323870"/>
            <a:ext cx="7457496" cy="30770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DD1687-6C26-4B0D-BA78-2B108249405B}"/>
              </a:ext>
            </a:extLst>
          </p:cNvPr>
          <p:cNvSpPr txBox="1"/>
          <p:nvPr/>
        </p:nvSpPr>
        <p:spPr>
          <a:xfrm>
            <a:off x="1157345" y="4590753"/>
            <a:ext cx="69446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Note: While the above architecture have been designed following Azure Cloud Services, the same can be replicated with any other popular cloud platform available.</a:t>
            </a:r>
            <a:endParaRPr lang="en-IN" sz="800" i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B302F56-D29A-4B45-BAC2-1F3AE2EE8590}"/>
              </a:ext>
            </a:extLst>
          </p:cNvPr>
          <p:cNvCxnSpPr>
            <a:cxnSpLocks/>
          </p:cNvCxnSpPr>
          <p:nvPr/>
        </p:nvCxnSpPr>
        <p:spPr>
          <a:xfrm flipV="1">
            <a:off x="6507126" y="3080568"/>
            <a:ext cx="978195" cy="62665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F52ECE1B-B447-4863-9EBD-A22A4B813C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6292" y="2239260"/>
            <a:ext cx="274515" cy="27451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45FCE79-3162-489D-BB1F-90A257E580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6589" y="2239260"/>
            <a:ext cx="274515" cy="2745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9D34B23-9EA1-41AF-9790-811313B307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6589" y="1710328"/>
            <a:ext cx="274516" cy="26174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287C689-3EDD-4F76-BF1D-0C7274ABC2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00023" y="3077971"/>
            <a:ext cx="280754" cy="27451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8F6843F-6344-4E99-83C4-22D684A879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10877" y="2554976"/>
            <a:ext cx="267979" cy="2745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D5F0CD5-20E7-4265-8A8E-30B62A65E21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87708" y="2481515"/>
            <a:ext cx="248326" cy="26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522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0;p16">
            <a:extLst>
              <a:ext uri="{FF2B5EF4-FFF2-40B4-BE49-F238E27FC236}">
                <a16:creationId xmlns:a16="http://schemas.microsoft.com/office/drawing/2014/main" id="{DE6443C3-7F14-46B9-A045-438722F9CD3E}"/>
              </a:ext>
            </a:extLst>
          </p:cNvPr>
          <p:cNvSpPr txBox="1"/>
          <p:nvPr/>
        </p:nvSpPr>
        <p:spPr>
          <a:xfrm>
            <a:off x="0" y="666802"/>
            <a:ext cx="8680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5959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Prototype Details and Tech Stack</a:t>
            </a:r>
            <a:endParaRPr sz="1800" dirty="0">
              <a:solidFill>
                <a:srgbClr val="595959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B2EDC6-A19B-4C98-9690-CE91DD9F3A4E}"/>
              </a:ext>
            </a:extLst>
          </p:cNvPr>
          <p:cNvSpPr txBox="1"/>
          <p:nvPr/>
        </p:nvSpPr>
        <p:spPr>
          <a:xfrm>
            <a:off x="311700" y="1251013"/>
            <a:ext cx="8468149" cy="32624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implement the Prototype, </a:t>
            </a:r>
            <a:r>
              <a:rPr lang="en-US" b="1" dirty="0">
                <a:solidFill>
                  <a:srgbClr val="2F49A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Sample source data have been generated by AI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which mimics any real life social media post.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source data is then </a:t>
            </a:r>
            <a:r>
              <a:rPr lang="en-US" b="1" dirty="0">
                <a:solidFill>
                  <a:srgbClr val="2F49A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processed with OpenAI GPT-3.5 API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extract relevant information from them and stored in a local database.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That data is being displayed in a </a:t>
            </a:r>
            <a:r>
              <a:rPr lang="en-US" b="1" dirty="0">
                <a:solidFill>
                  <a:srgbClr val="2F49A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Power BI dashboard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the form of </a:t>
            </a:r>
            <a:r>
              <a:rPr lang="en-US" b="1" dirty="0">
                <a:solidFill>
                  <a:srgbClr val="2F49A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useful and relevant KPIs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Additional </a:t>
            </a:r>
            <a:r>
              <a:rPr lang="en-US" b="1" dirty="0">
                <a:solidFill>
                  <a:srgbClr val="2F49A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regarding Police personnel details have also been generated by AI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display in the dashboard.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whole </a:t>
            </a:r>
            <a:r>
              <a:rPr lang="en-US" b="1" dirty="0">
                <a:solidFill>
                  <a:srgbClr val="2F49A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processing steps are automated using python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programming and the corresponding codes are shared in the GitHub repository.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While the prototype have been developed using OpenAI API services, it can be </a:t>
            </a:r>
            <a:r>
              <a:rPr lang="en-US" b="1" dirty="0">
                <a:solidFill>
                  <a:srgbClr val="2F49A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easily replaced by any open source language model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provided the relevant data sets are available for training the models.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the social media APIs are a paid service and no no-cost options are available, the exact architecture mentioned couldn’t be implement for the prototype, but it can be done in a production application following the same concept.</a:t>
            </a:r>
            <a:endParaRPr lang="en-US" sz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226625" y="739000"/>
            <a:ext cx="87006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>
                <a:solidFill>
                  <a:schemeClr val="dk2"/>
                </a:solidFill>
              </a:rPr>
              <a:t>Future Scope/Scale Up Plan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397C8E-29F8-4943-A40D-A9F02D09047E}"/>
              </a:ext>
            </a:extLst>
          </p:cNvPr>
          <p:cNvSpPr/>
          <p:nvPr/>
        </p:nvSpPr>
        <p:spPr>
          <a:xfrm>
            <a:off x="1209860" y="3571749"/>
            <a:ext cx="1512756" cy="1186733"/>
          </a:xfrm>
          <a:prstGeom prst="rect">
            <a:avLst/>
          </a:prstGeom>
          <a:solidFill>
            <a:srgbClr val="FFF7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Including Support for Regional Languages to Analyze Larger number of Posts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BEE387-135F-41F2-9B7E-012170526BB8}"/>
              </a:ext>
            </a:extLst>
          </p:cNvPr>
          <p:cNvSpPr/>
          <p:nvPr/>
        </p:nvSpPr>
        <p:spPr>
          <a:xfrm>
            <a:off x="1157894" y="3555646"/>
            <a:ext cx="16166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4472C4"/>
                </a:solidFill>
              </a:rPr>
              <a:t>Additional Language Support</a:t>
            </a:r>
            <a:endParaRPr lang="en-IN" sz="1200" dirty="0">
              <a:solidFill>
                <a:srgbClr val="4472C4"/>
              </a:solidFill>
            </a:endParaRPr>
          </a:p>
        </p:txBody>
      </p:sp>
      <p:pic>
        <p:nvPicPr>
          <p:cNvPr id="16" name="Picture 2" descr="238+ Thousand Curved Arrow Royalty-Free Images, Stock Photos &amp; Pictures |  Shutterstock">
            <a:extLst>
              <a:ext uri="{FF2B5EF4-FFF2-40B4-BE49-F238E27FC236}">
                <a16:creationId xmlns:a16="http://schemas.microsoft.com/office/drawing/2014/main" id="{C3602864-97CF-4D52-AFD7-A01870439B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9" t="22219" r="16251" b="23055"/>
          <a:stretch/>
        </p:blipFill>
        <p:spPr bwMode="auto">
          <a:xfrm>
            <a:off x="2560178" y="3130706"/>
            <a:ext cx="428809" cy="41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CD52AF3-2617-4A13-A13C-CC96EF516499}"/>
              </a:ext>
            </a:extLst>
          </p:cNvPr>
          <p:cNvGrpSpPr/>
          <p:nvPr/>
        </p:nvGrpSpPr>
        <p:grpSpPr>
          <a:xfrm>
            <a:off x="2755725" y="2738078"/>
            <a:ext cx="1985036" cy="1236712"/>
            <a:chOff x="2544167" y="2789517"/>
            <a:chExt cx="1985036" cy="123671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6BE8012-7FA4-4043-94F8-98564FD0BC7F}"/>
                </a:ext>
              </a:extLst>
            </p:cNvPr>
            <p:cNvSpPr/>
            <p:nvPr/>
          </p:nvSpPr>
          <p:spPr>
            <a:xfrm>
              <a:off x="2780307" y="2839496"/>
              <a:ext cx="1512756" cy="1186733"/>
            </a:xfrm>
            <a:prstGeom prst="rect">
              <a:avLst/>
            </a:prstGeom>
            <a:solidFill>
              <a:srgbClr val="FFF7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endParaRPr lang="en-US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Identify and Extract Additional Information from the SM Posts to Enable Improved Analysis </a:t>
              </a:r>
              <a:endParaRPr lang="en-IN" sz="10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29A62C2-577A-4924-9BD4-4BB3FCD7F28B}"/>
                </a:ext>
              </a:extLst>
            </p:cNvPr>
            <p:cNvSpPr/>
            <p:nvPr/>
          </p:nvSpPr>
          <p:spPr>
            <a:xfrm>
              <a:off x="2544167" y="2789517"/>
              <a:ext cx="198503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4472C4"/>
                  </a:solidFill>
                </a:rPr>
                <a:t>Enhanced Data Extraction Rules</a:t>
              </a:r>
              <a:endParaRPr lang="en-IN" sz="1200" dirty="0">
                <a:solidFill>
                  <a:srgbClr val="4472C4"/>
                </a:solidFill>
              </a:endParaRPr>
            </a:p>
          </p:txBody>
        </p:sp>
      </p:grpSp>
      <p:pic>
        <p:nvPicPr>
          <p:cNvPr id="24" name="Picture 2" descr="238+ Thousand Curved Arrow Royalty-Free Images, Stock Photos &amp; Pictures |  Shutterstock">
            <a:extLst>
              <a:ext uri="{FF2B5EF4-FFF2-40B4-BE49-F238E27FC236}">
                <a16:creationId xmlns:a16="http://schemas.microsoft.com/office/drawing/2014/main" id="{E7C0F03C-CDBC-4EE5-BD9F-7273744778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9" t="22219" r="16251" b="23055"/>
          <a:stretch/>
        </p:blipFill>
        <p:spPr bwMode="auto">
          <a:xfrm>
            <a:off x="4259987" y="2346476"/>
            <a:ext cx="428809" cy="41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6F6ED5D9-B1A8-4245-9AEC-C34290EE941D}"/>
              </a:ext>
            </a:extLst>
          </p:cNvPr>
          <p:cNvGrpSpPr/>
          <p:nvPr/>
        </p:nvGrpSpPr>
        <p:grpSpPr>
          <a:xfrm>
            <a:off x="4615635" y="1968941"/>
            <a:ext cx="1721659" cy="1208923"/>
            <a:chOff x="4424752" y="3047832"/>
            <a:chExt cx="1721659" cy="120892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50EF513-48B6-4F75-B345-1548497141B4}"/>
                </a:ext>
              </a:extLst>
            </p:cNvPr>
            <p:cNvSpPr/>
            <p:nvPr/>
          </p:nvSpPr>
          <p:spPr>
            <a:xfrm>
              <a:off x="4529203" y="3070022"/>
              <a:ext cx="1512756" cy="1186733"/>
            </a:xfrm>
            <a:prstGeom prst="rect">
              <a:avLst/>
            </a:prstGeom>
            <a:solidFill>
              <a:srgbClr val="FFF7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endParaRPr lang="en-US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Add/Modify Additional KPIs to enhance the Analysis Capability of the Dashboard</a:t>
              </a:r>
              <a:endParaRPr lang="en-IN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17A7B76-48B6-4AA4-95A5-8F5A5E0D8D46}"/>
                </a:ext>
              </a:extLst>
            </p:cNvPr>
            <p:cNvSpPr/>
            <p:nvPr/>
          </p:nvSpPr>
          <p:spPr>
            <a:xfrm>
              <a:off x="4424752" y="3047832"/>
              <a:ext cx="172165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4472C4"/>
                  </a:solidFill>
                </a:rPr>
                <a:t>Enhanced Analytics Dashboard</a:t>
              </a:r>
              <a:endParaRPr lang="en-IN" sz="1200" dirty="0">
                <a:solidFill>
                  <a:srgbClr val="4472C4"/>
                </a:solidFill>
              </a:endParaRPr>
            </a:p>
          </p:txBody>
        </p:sp>
      </p:grpSp>
      <p:pic>
        <p:nvPicPr>
          <p:cNvPr id="25" name="Picture 2" descr="238+ Thousand Curved Arrow Royalty-Free Images, Stock Photos &amp; Pictures |  Shutterstock">
            <a:extLst>
              <a:ext uri="{FF2B5EF4-FFF2-40B4-BE49-F238E27FC236}">
                <a16:creationId xmlns:a16="http://schemas.microsoft.com/office/drawing/2014/main" id="{0E8EF581-C9E7-4A16-BAA6-7A06E1BE97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9" t="22219" r="16251" b="23055"/>
          <a:stretch/>
        </p:blipFill>
        <p:spPr bwMode="auto">
          <a:xfrm>
            <a:off x="6075051" y="1539965"/>
            <a:ext cx="428809" cy="41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14BC4531-2FCE-40FA-8306-B8213C6D82E1}"/>
              </a:ext>
            </a:extLst>
          </p:cNvPr>
          <p:cNvGrpSpPr/>
          <p:nvPr/>
        </p:nvGrpSpPr>
        <p:grpSpPr>
          <a:xfrm>
            <a:off x="6497107" y="1063673"/>
            <a:ext cx="1700096" cy="1366933"/>
            <a:chOff x="4505213" y="3041810"/>
            <a:chExt cx="1867822" cy="136693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7D0E132-7619-4C01-A931-79D29CADFAC8}"/>
                </a:ext>
              </a:extLst>
            </p:cNvPr>
            <p:cNvSpPr/>
            <p:nvPr/>
          </p:nvSpPr>
          <p:spPr>
            <a:xfrm>
              <a:off x="4529202" y="3070022"/>
              <a:ext cx="1843833" cy="1338721"/>
            </a:xfrm>
            <a:prstGeom prst="rect">
              <a:avLst/>
            </a:prstGeom>
            <a:solidFill>
              <a:srgbClr val="FFF7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endParaRPr lang="en-US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Deploy the Application in a Cloud Platform to Handle Increasing Volume of Data Seamlessly Without Infra Management</a:t>
              </a:r>
              <a:endParaRPr lang="en-IN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7D048B7-1CE0-41C5-BF98-9B6C2C34E324}"/>
                </a:ext>
              </a:extLst>
            </p:cNvPr>
            <p:cNvSpPr/>
            <p:nvPr/>
          </p:nvSpPr>
          <p:spPr>
            <a:xfrm>
              <a:off x="4505213" y="3041810"/>
              <a:ext cx="186782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4472C4"/>
                  </a:solidFill>
                </a:rPr>
                <a:t>Serverless Deployment</a:t>
              </a:r>
              <a:endParaRPr lang="en-IN" sz="1200" b="1" dirty="0">
                <a:solidFill>
                  <a:srgbClr val="4472C4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226625" y="739000"/>
            <a:ext cx="87006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Snapshots of Final Product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10A76F-7042-49A7-9A97-7570D5CDB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3276" y="1311700"/>
            <a:ext cx="4702156" cy="33691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A81B0E-542C-4323-9541-A0EC4DB51C41}"/>
              </a:ext>
            </a:extLst>
          </p:cNvPr>
          <p:cNvSpPr txBox="1"/>
          <p:nvPr/>
        </p:nvSpPr>
        <p:spPr>
          <a:xfrm>
            <a:off x="396950" y="2491343"/>
            <a:ext cx="2551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This app demonstrates what kind of information are being extracted from each social media posts using AI</a:t>
            </a:r>
            <a:endParaRPr lang="en-IN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60E9CDE9-6B71-45B2-B01B-41B2EC9E597B}"/>
              </a:ext>
            </a:extLst>
          </p:cNvPr>
          <p:cNvSpPr/>
          <p:nvPr/>
        </p:nvSpPr>
        <p:spPr>
          <a:xfrm>
            <a:off x="396950" y="1981624"/>
            <a:ext cx="2799907" cy="1665768"/>
          </a:xfrm>
          <a:prstGeom prst="homePlate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226625" y="739000"/>
            <a:ext cx="87006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Snapshots of Final Product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6C75EA-54D1-4874-A08D-90577BE6A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1625" y="1639707"/>
            <a:ext cx="5976527" cy="27647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C47761-385F-416A-ADC1-AD17F4BD637A}"/>
              </a:ext>
            </a:extLst>
          </p:cNvPr>
          <p:cNvSpPr txBox="1"/>
          <p:nvPr/>
        </p:nvSpPr>
        <p:spPr>
          <a:xfrm>
            <a:off x="148108" y="2514271"/>
            <a:ext cx="25518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This is the database where all the processed data is being stored for analysis. It contains the actual text of the SM post, it’s time and other</a:t>
            </a:r>
          </a:p>
          <a:p>
            <a:pPr algn="just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Information</a:t>
            </a:r>
            <a:endParaRPr lang="en-IN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C54E89BD-82C2-49E8-9D68-A056C08E0AB9}"/>
              </a:ext>
            </a:extLst>
          </p:cNvPr>
          <p:cNvSpPr/>
          <p:nvPr/>
        </p:nvSpPr>
        <p:spPr>
          <a:xfrm>
            <a:off x="155849" y="2108687"/>
            <a:ext cx="2760852" cy="1665768"/>
          </a:xfrm>
          <a:prstGeom prst="homePlate">
            <a:avLst>
              <a:gd name="adj" fmla="val 44468"/>
            </a:avLst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92120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7308</TotalTime>
  <Words>1118</Words>
  <Application>Microsoft Office PowerPoint</Application>
  <PresentationFormat>On-screen Show (16:9)</PresentationFormat>
  <Paragraphs>86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Ankan Bera</dc:creator>
  <cp:lastModifiedBy>user</cp:lastModifiedBy>
  <cp:revision>71</cp:revision>
  <dcterms:modified xsi:type="dcterms:W3CDTF">2024-05-12T11:02:28Z</dcterms:modified>
</cp:coreProperties>
</file>