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jpeg"/>
  <Override PartName="/ppt/media/image6.jpg" ContentType="image/jpeg"/>
  <Override PartName="/ppt/media/image7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71" r:id="rId10"/>
    <p:sldId id="263" r:id="rId11"/>
    <p:sldId id="269" r:id="rId12"/>
    <p:sldId id="270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pPr algn="r"/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 val="rev"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-3861651" y="-593020"/>
          <a:ext cx="4602440" cy="4602440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324695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24695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630805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724756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724756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457764" y="144120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630805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63813" y="2081782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324695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324695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57704" y="272235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3554121" y="-593020"/>
          <a:ext cx="4602440" cy="4602440"/>
        </a:xfrm>
        <a:prstGeom prst="blockArc">
          <a:avLst>
            <a:gd name="adj1" fmla="val 8100000"/>
            <a:gd name="adj2" fmla="val 135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44958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4958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3703222" y="160058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44958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397113" y="800633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44958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3303162" y="144120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44958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397113" y="2081782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44958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3703222" y="272235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b4a6ba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b4a6ba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4a6badb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4a6badb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da83d7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1da83d7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da83d74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1da83d74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3d6956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3d6956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1da83d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1da83d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83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4a6badb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4a6badb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31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nkan54/ksp-hackathon-radiant-rang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4575" y="3118884"/>
            <a:ext cx="8410830" cy="176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Name: </a:t>
            </a:r>
            <a:r>
              <a:rPr lang="en-GB" sz="1800" dirty="0">
                <a:solidFill>
                  <a:srgbClr val="2F49AF"/>
                </a:solidFill>
              </a:rPr>
              <a:t>Radiant Ranger</a:t>
            </a:r>
          </a:p>
          <a:p>
            <a:r>
              <a:rPr lang="en-GB" sz="1800" b="1" dirty="0">
                <a:solidFill>
                  <a:schemeClr val="dk2"/>
                </a:solidFill>
              </a:rPr>
              <a:t>Team Member: </a:t>
            </a:r>
            <a:r>
              <a:rPr lang="en-GB" sz="1800" dirty="0">
                <a:solidFill>
                  <a:srgbClr val="2F49AF"/>
                </a:solidFill>
              </a:rPr>
              <a:t>Ankan Bera</a:t>
            </a:r>
            <a:endParaRPr sz="1800" dirty="0">
              <a:solidFill>
                <a:srgbClr val="2F49AF"/>
              </a:solidFill>
            </a:endParaRPr>
          </a:p>
          <a:p>
            <a:pPr lvl="0"/>
            <a:r>
              <a:rPr lang="en-GB" sz="1800" b="1" dirty="0">
                <a:solidFill>
                  <a:schemeClr val="dk2"/>
                </a:solidFill>
              </a:rPr>
              <a:t>Problem Statement: </a:t>
            </a:r>
            <a:r>
              <a:rPr lang="en-IN" sz="1800" dirty="0">
                <a:solidFill>
                  <a:srgbClr val="2F49AF"/>
                </a:solidFill>
              </a:rPr>
              <a:t>Police Performance and Resource Management</a:t>
            </a:r>
            <a:endParaRPr lang="en-US" sz="1800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21700" y="1101679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GitHub Repository URL &amp; Description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" name="Google Shape;121;p21">
            <a:extLst>
              <a:ext uri="{FF2B5EF4-FFF2-40B4-BE49-F238E27FC236}">
                <a16:creationId xmlns:a16="http://schemas.microsoft.com/office/drawing/2014/main" id="{E10BC65A-B34F-4B7B-826E-34AFA42C9204}"/>
              </a:ext>
            </a:extLst>
          </p:cNvPr>
          <p:cNvSpPr txBox="1"/>
          <p:nvPr/>
        </p:nvSpPr>
        <p:spPr>
          <a:xfrm>
            <a:off x="311700" y="2417275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Demo Video URL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</a:rPr>
              <a:t>(Video should not be more than 2 Minutes)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B0AEE-3970-4AD0-A986-8D4F217B6776}"/>
              </a:ext>
            </a:extLst>
          </p:cNvPr>
          <p:cNvSpPr/>
          <p:nvPr/>
        </p:nvSpPr>
        <p:spPr>
          <a:xfrm>
            <a:off x="570614" y="1654359"/>
            <a:ext cx="60499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2F49AF"/>
                </a:solidFill>
                <a:hlinkClick r:id="rId4"/>
              </a:rPr>
              <a:t>https://github.com/Ankan54/ksp-hackathon-radiant-ranger</a:t>
            </a:r>
            <a:endParaRPr lang="en-IN" u="sng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091521DC-0554-4B2D-B445-93E3F3C2D712}"/>
              </a:ext>
            </a:extLst>
          </p:cNvPr>
          <p:cNvSpPr txBox="1"/>
          <p:nvPr/>
        </p:nvSpPr>
        <p:spPr>
          <a:xfrm>
            <a:off x="0" y="659875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Proposition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E803B-7F17-47F7-92E2-4E900E425BB1}"/>
              </a:ext>
            </a:extLst>
          </p:cNvPr>
          <p:cNvSpPr/>
          <p:nvPr/>
        </p:nvSpPr>
        <p:spPr>
          <a:xfrm>
            <a:off x="451172" y="1152475"/>
            <a:ext cx="8229628" cy="3656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solution enables law enforcement agencies to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gather and analyze large amounts of data automatically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solution uses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and real time data analysis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to identify the locations, types, and severity of disturbances. It also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correlates this data with the data of deployed and available personnel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 This helps law enforcement agencies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 how to deploy their personnel effectively</a:t>
            </a:r>
            <a:r>
              <a:rPr lang="en-US" sz="13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and control the situation as soon as possible.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This solution also helps law enforcement agencies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 and mitigate fake news</a:t>
            </a:r>
            <a:r>
              <a:rPr lang="en-US" sz="13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on social media by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automatically identifying the trending topics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Moreover, the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collected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by the system will enable the agencies to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their own custom models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for predictive analytics purposes.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By using this solution, law enforcement agencies can act proactively even before complaints reach them, and thus build trust with the public.</a:t>
            </a: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0" y="677065"/>
            <a:ext cx="8227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Edge / Uniqueness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Global Crowdsourcing Colored Icon In Powerpoint Pptx Png And Editable Eps  Format">
            <a:extLst>
              <a:ext uri="{FF2B5EF4-FFF2-40B4-BE49-F238E27FC236}">
                <a16:creationId xmlns:a16="http://schemas.microsoft.com/office/drawing/2014/main" id="{5AFF154F-1C37-4574-8750-B2136A8EE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9" t="22903" r="31124" b="10676"/>
          <a:stretch/>
        </p:blipFill>
        <p:spPr bwMode="auto">
          <a:xfrm>
            <a:off x="492229" y="1395708"/>
            <a:ext cx="525822" cy="5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189BE9-2BDA-4D49-B7FA-3F5EE438B1C7}"/>
              </a:ext>
            </a:extLst>
          </p:cNvPr>
          <p:cNvSpPr/>
          <p:nvPr/>
        </p:nvSpPr>
        <p:spPr>
          <a:xfrm>
            <a:off x="1135137" y="1416263"/>
            <a:ext cx="7612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Relevant information are gathered through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crowdsourcing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automated processes extract meaningful insights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unstructured source data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76C9F-C85E-4B04-A340-99A5E69853C7}"/>
              </a:ext>
            </a:extLst>
          </p:cNvPr>
          <p:cNvSpPr/>
          <p:nvPr/>
        </p:nvSpPr>
        <p:spPr>
          <a:xfrm>
            <a:off x="1150668" y="2075577"/>
            <a:ext cx="74323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solution is designed using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open-source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technology, which means it can be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easily developed and modified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per future requirements, and can be deployed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both in cloud or on-prem server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well.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Open source icon. Software with open code. Vector illustration Stock-vektor  | Adobe Stock">
            <a:extLst>
              <a:ext uri="{FF2B5EF4-FFF2-40B4-BE49-F238E27FC236}">
                <a16:creationId xmlns:a16="http://schemas.microsoft.com/office/drawing/2014/main" id="{365A9CC3-E9D2-4749-BF00-B1E3CBE06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6" t="20295" r="22548" b="13887"/>
          <a:stretch/>
        </p:blipFill>
        <p:spPr bwMode="auto">
          <a:xfrm>
            <a:off x="457067" y="2088772"/>
            <a:ext cx="596146" cy="70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a Service Oriented Architecture Acronym Stock Illustration - Download  Image Now - Acronym, Architecture, Business - iStock">
            <a:extLst>
              <a:ext uri="{FF2B5EF4-FFF2-40B4-BE49-F238E27FC236}">
                <a16:creationId xmlns:a16="http://schemas.microsoft.com/office/drawing/2014/main" id="{F9078328-DEAA-43C8-A081-5BE4C0670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1" b="9733"/>
          <a:stretch/>
        </p:blipFill>
        <p:spPr bwMode="auto">
          <a:xfrm>
            <a:off x="359612" y="2965541"/>
            <a:ext cx="791056" cy="6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467BB3-C27C-47D6-BCE1-7A5F806022A6}"/>
              </a:ext>
            </a:extLst>
          </p:cNvPr>
          <p:cNvSpPr/>
          <p:nvPr/>
        </p:nvSpPr>
        <p:spPr>
          <a:xfrm>
            <a:off x="1135137" y="3001134"/>
            <a:ext cx="7324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solution architecture is 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 and service-oriented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each module can be modified and upgraded without disturbing the rest of the processes.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32" name="Picture 8" descr="Data Governance | Denodo">
            <a:extLst>
              <a:ext uri="{FF2B5EF4-FFF2-40B4-BE49-F238E27FC236}">
                <a16:creationId xmlns:a16="http://schemas.microsoft.com/office/drawing/2014/main" id="{C481E63D-7F69-42D7-BCFE-849FC6C5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70" y="3766027"/>
            <a:ext cx="644340" cy="73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ACCD7C-BE0D-4B79-B123-E6ACCA7BF2C3}"/>
              </a:ext>
            </a:extLst>
          </p:cNvPr>
          <p:cNvSpPr/>
          <p:nvPr/>
        </p:nvSpPr>
        <p:spPr>
          <a:xfrm>
            <a:off x="1135137" y="3869769"/>
            <a:ext cx="7276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solution grants users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control and ownership of their data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enabling its use for both diagnostic and predictive analytics in the future.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E276C2-A9DA-41B2-BCC2-C4624CDAE6E6}"/>
              </a:ext>
            </a:extLst>
          </p:cNvPr>
          <p:cNvSpPr/>
          <p:nvPr/>
        </p:nvSpPr>
        <p:spPr>
          <a:xfrm>
            <a:off x="152399" y="767754"/>
            <a:ext cx="8630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r>
              <a:rPr lang="en-US" sz="16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Harnessing AI and Social Media for Early Crime Detection and Efficient Personnel Management.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C227F-3A63-4E7D-AA55-40D97B1D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37554"/>
              </p:ext>
            </p:extLst>
          </p:nvPr>
        </p:nvGraphicFramePr>
        <p:xfrm>
          <a:off x="311700" y="1439672"/>
          <a:ext cx="8520600" cy="327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323109462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406269578"/>
                    </a:ext>
                  </a:extLst>
                </a:gridCol>
              </a:tblGrid>
              <a:tr h="2839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Problem Statement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Solution Brief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9083"/>
                  </a:ext>
                </a:extLst>
              </a:tr>
              <a:tr h="2967429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Law enforcement agencies need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gather information effectively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respond to incidents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allocate their resources.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However, the existing methods of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information gathering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have several drawbacks.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They depend on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direct reports from people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witness or hears about the events, or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from police personnel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communicate through internal channels.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methods are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slow and inefficient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as they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 not cover all the possible sources of information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analyzed manually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 a result, law enforcement agencies face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challenges in planning their actions effectively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IN" sz="10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solve this problem, we propose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utilize social media as a source of information for law enforcement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media platforms generate a lot of data that can be relevant for detecting and responding to incidents, such as posts, comments, images, videos, hashtags, locations, etc.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However, these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being unstructured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makes it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 to analyze and use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Therefore, we will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apply AI enrichment techniques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automatically process and transform the unstructured data into structured and meaningful data points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data points will help us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KPIs and Metrics along with an alert system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that will enable law enforcement agencies with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efficient resource planning and management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80790"/>
                  </a:ext>
                </a:extLst>
              </a:tr>
            </a:tbl>
          </a:graphicData>
        </a:graphic>
      </p:graphicFrame>
      <p:sp>
        <p:nvSpPr>
          <p:cNvPr id="7" name="Google Shape;72;p15">
            <a:extLst>
              <a:ext uri="{FF2B5EF4-FFF2-40B4-BE49-F238E27FC236}">
                <a16:creationId xmlns:a16="http://schemas.microsoft.com/office/drawing/2014/main" id="{B9C7C951-2995-42A3-8973-61636820BFF0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B932835A-4ED5-406D-ADF3-ED4FE527E90A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Overview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B1052B-FC09-4FE6-A7D2-55E85AE49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29753"/>
              </p:ext>
            </p:extLst>
          </p:nvPr>
        </p:nvGraphicFramePr>
        <p:xfrm>
          <a:off x="36714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A8D15A4-182E-4024-96CC-6C936FFD6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280396"/>
              </p:ext>
            </p:extLst>
          </p:nvPr>
        </p:nvGraphicFramePr>
        <p:xfrm>
          <a:off x="466205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91489-6238-4B27-90A1-5105964EA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877" y="1159402"/>
            <a:ext cx="6682047" cy="3548777"/>
          </a:xfrm>
          <a:prstGeom prst="rect">
            <a:avLst/>
          </a:prstGeom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Logical Architecture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1B94F-8816-4BCA-AD04-0FB5B227E49E}"/>
              </a:ext>
            </a:extLst>
          </p:cNvPr>
          <p:cNvSpPr txBox="1"/>
          <p:nvPr/>
        </p:nvSpPr>
        <p:spPr>
          <a:xfrm>
            <a:off x="2161309" y="467192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Ingestion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9B2EC-0033-4595-8157-F081A09FC1BF}"/>
              </a:ext>
            </a:extLst>
          </p:cNvPr>
          <p:cNvSpPr txBox="1"/>
          <p:nvPr/>
        </p:nvSpPr>
        <p:spPr>
          <a:xfrm>
            <a:off x="3667077" y="4671924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Enrichment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73AE9-2E9F-4926-8178-A3F5F3CFD4EB}"/>
              </a:ext>
            </a:extLst>
          </p:cNvPr>
          <p:cNvSpPr txBox="1"/>
          <p:nvPr/>
        </p:nvSpPr>
        <p:spPr>
          <a:xfrm>
            <a:off x="5267277" y="4671924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3A378-767A-42A6-9FF4-2A8A381CF39C}"/>
              </a:ext>
            </a:extLst>
          </p:cNvPr>
          <p:cNvSpPr txBox="1"/>
          <p:nvPr/>
        </p:nvSpPr>
        <p:spPr>
          <a:xfrm>
            <a:off x="6524840" y="4671924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A7DC01-D646-4444-A56D-087DCB9D5C28}"/>
              </a:ext>
            </a:extLst>
          </p:cNvPr>
          <p:cNvCxnSpPr/>
          <p:nvPr/>
        </p:nvCxnSpPr>
        <p:spPr>
          <a:xfrm>
            <a:off x="3318164" y="1267691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7CA7F4-53E3-4124-8CFC-7A4863710D1E}"/>
              </a:ext>
            </a:extLst>
          </p:cNvPr>
          <p:cNvCxnSpPr/>
          <p:nvPr/>
        </p:nvCxnSpPr>
        <p:spPr>
          <a:xfrm>
            <a:off x="4966861" y="1267690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7EC3FA-3778-4618-95EF-D8F470540783}"/>
              </a:ext>
            </a:extLst>
          </p:cNvPr>
          <p:cNvCxnSpPr/>
          <p:nvPr/>
        </p:nvCxnSpPr>
        <p:spPr>
          <a:xfrm>
            <a:off x="6102932" y="1267690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6FFFDC-C01D-45B1-A1C8-6CDB1D8080D8}"/>
              </a:ext>
            </a:extLst>
          </p:cNvPr>
          <p:cNvSpPr txBox="1"/>
          <p:nvPr/>
        </p:nvSpPr>
        <p:spPr>
          <a:xfrm>
            <a:off x="7260245" y="673621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Assumption: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Police Personnel Details and Deployment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is already recorded in a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separate database</a:t>
            </a:r>
            <a:endParaRPr lang="en-IN" sz="8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EBB644-3FE9-49D3-B765-8DFFC799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5" y="1014607"/>
            <a:ext cx="7739030" cy="3891342"/>
          </a:xfrm>
          <a:prstGeom prst="rect">
            <a:avLst/>
          </a:prstGeom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Architecture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3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E6443C3-7F14-46B9-A045-438722F9CD3E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Prototype Details and Tech Stack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2EDC6-A19B-4C98-9690-CE91DD9F3A4E}"/>
              </a:ext>
            </a:extLst>
          </p:cNvPr>
          <p:cNvSpPr txBox="1"/>
          <p:nvPr/>
        </p:nvSpPr>
        <p:spPr>
          <a:xfrm>
            <a:off x="311700" y="1251013"/>
            <a:ext cx="8468149" cy="332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implement the Prototype,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source data have been generated by 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mimics any real life social media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source data is then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processed with OpenAI GPT-3.5 API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extract relevant information from them and stored in a local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data is being displayed in a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dashboard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form of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and relevant KPIs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regarding Police personnel details have also been generated by AI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display in the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whole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processing steps are automated using python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programming and the corresponding codes are shared in the GitHub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the prototype have been developed using OpenAI API services, it can be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replaced by any open source language 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provided the relevant data sets are available for training the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 the social media APIs are a paid service and no no-cost options are available, the data ingestion process though Kafka streaming couldn’t be implemented in the prototype phase, but it will be a crucial part of the final product implementation.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>
                <a:solidFill>
                  <a:schemeClr val="dk2"/>
                </a:solidFill>
              </a:rPr>
              <a:t>Future Scope/Scale Up Plan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97C8E-29F8-4943-A40D-A9F02D09047E}"/>
              </a:ext>
            </a:extLst>
          </p:cNvPr>
          <p:cNvSpPr/>
          <p:nvPr/>
        </p:nvSpPr>
        <p:spPr>
          <a:xfrm>
            <a:off x="1004306" y="3536309"/>
            <a:ext cx="1512756" cy="1186733"/>
          </a:xfrm>
          <a:prstGeom prst="rect">
            <a:avLst/>
          </a:prstGeom>
          <a:solidFill>
            <a:srgbClr val="FFF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Including Support for Regional Languages to Analyze Larger number of Posts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EE387-135F-41F2-9B7E-012170526BB8}"/>
              </a:ext>
            </a:extLst>
          </p:cNvPr>
          <p:cNvSpPr/>
          <p:nvPr/>
        </p:nvSpPr>
        <p:spPr>
          <a:xfrm>
            <a:off x="952340" y="3520206"/>
            <a:ext cx="1616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4472C4"/>
                </a:solidFill>
              </a:rPr>
              <a:t>Additional Language Support</a:t>
            </a:r>
            <a:endParaRPr lang="en-IN" sz="1200" dirty="0">
              <a:solidFill>
                <a:srgbClr val="4472C4"/>
              </a:solidFill>
            </a:endParaRPr>
          </a:p>
        </p:txBody>
      </p:sp>
      <p:pic>
        <p:nvPicPr>
          <p:cNvPr id="16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C3602864-97CF-4D52-AFD7-A01870439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2354624" y="3095266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CD52AF3-2617-4A13-A13C-CC96EF516499}"/>
              </a:ext>
            </a:extLst>
          </p:cNvPr>
          <p:cNvGrpSpPr/>
          <p:nvPr/>
        </p:nvGrpSpPr>
        <p:grpSpPr>
          <a:xfrm>
            <a:off x="2550171" y="2702638"/>
            <a:ext cx="1985036" cy="1236712"/>
            <a:chOff x="2544167" y="2789517"/>
            <a:chExt cx="1985036" cy="12367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BE8012-7FA4-4043-94F8-98564FD0BC7F}"/>
                </a:ext>
              </a:extLst>
            </p:cNvPr>
            <p:cNvSpPr/>
            <p:nvPr/>
          </p:nvSpPr>
          <p:spPr>
            <a:xfrm>
              <a:off x="2780307" y="2839496"/>
              <a:ext cx="1512756" cy="1186733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Identify and Extract Additional Information from the SM Posts to Enable Improved Analysis 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9A62C2-577A-4924-9BD4-4BB3FCD7F28B}"/>
                </a:ext>
              </a:extLst>
            </p:cNvPr>
            <p:cNvSpPr/>
            <p:nvPr/>
          </p:nvSpPr>
          <p:spPr>
            <a:xfrm>
              <a:off x="2544167" y="2789517"/>
              <a:ext cx="19850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Enhanced Data Extraction Rules</a:t>
              </a:r>
              <a:endParaRPr lang="en-IN" sz="1200" dirty="0">
                <a:solidFill>
                  <a:srgbClr val="4472C4"/>
                </a:solidFill>
              </a:endParaRPr>
            </a:p>
          </p:txBody>
        </p:sp>
      </p:grpSp>
      <p:pic>
        <p:nvPicPr>
          <p:cNvPr id="24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E7C0F03C-CDBC-4EE5-BD9F-72737447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4054433" y="2311036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F6ED5D9-B1A8-4245-9AEC-C34290EE941D}"/>
              </a:ext>
            </a:extLst>
          </p:cNvPr>
          <p:cNvGrpSpPr/>
          <p:nvPr/>
        </p:nvGrpSpPr>
        <p:grpSpPr>
          <a:xfrm>
            <a:off x="4410081" y="1933501"/>
            <a:ext cx="1721659" cy="1208923"/>
            <a:chOff x="4424752" y="3047832"/>
            <a:chExt cx="1721659" cy="12089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0EF513-48B6-4F75-B345-1548497141B4}"/>
                </a:ext>
              </a:extLst>
            </p:cNvPr>
            <p:cNvSpPr/>
            <p:nvPr/>
          </p:nvSpPr>
          <p:spPr>
            <a:xfrm>
              <a:off x="4529203" y="3070022"/>
              <a:ext cx="1512756" cy="1186733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Add/Modify Additional KPIs to enhance the Analysis Capability of the Dashboard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7A7B76-48B6-4AA4-95A5-8F5A5E0D8D46}"/>
                </a:ext>
              </a:extLst>
            </p:cNvPr>
            <p:cNvSpPr/>
            <p:nvPr/>
          </p:nvSpPr>
          <p:spPr>
            <a:xfrm>
              <a:off x="4424752" y="3047832"/>
              <a:ext cx="17216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Enhanced Analytics Dashboard</a:t>
              </a:r>
              <a:endParaRPr lang="en-IN" sz="1200" dirty="0">
                <a:solidFill>
                  <a:srgbClr val="4472C4"/>
                </a:solidFill>
              </a:endParaRPr>
            </a:p>
          </p:txBody>
        </p:sp>
      </p:grpSp>
      <p:pic>
        <p:nvPicPr>
          <p:cNvPr id="25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0E8EF581-C9E7-4A16-BAA6-7A06E1BE9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5869497" y="1504525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C4531-2FCE-40FA-8306-B8213C6D82E1}"/>
              </a:ext>
            </a:extLst>
          </p:cNvPr>
          <p:cNvGrpSpPr/>
          <p:nvPr/>
        </p:nvGrpSpPr>
        <p:grpSpPr>
          <a:xfrm>
            <a:off x="6291553" y="1028233"/>
            <a:ext cx="1700096" cy="1366933"/>
            <a:chOff x="4505213" y="3041810"/>
            <a:chExt cx="1867822" cy="136693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D0E132-7619-4C01-A931-79D29CADFAC8}"/>
                </a:ext>
              </a:extLst>
            </p:cNvPr>
            <p:cNvSpPr/>
            <p:nvPr/>
          </p:nvSpPr>
          <p:spPr>
            <a:xfrm>
              <a:off x="4529202" y="3070022"/>
              <a:ext cx="1843833" cy="1338721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Deploy the Application in a Cloud Platform to Handle Increasing Volume of Data Seamlessly Without Infra Management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D048B7-1CE0-41C5-BF98-9B6C2C34E324}"/>
                </a:ext>
              </a:extLst>
            </p:cNvPr>
            <p:cNvSpPr/>
            <p:nvPr/>
          </p:nvSpPr>
          <p:spPr>
            <a:xfrm>
              <a:off x="4505213" y="3041810"/>
              <a:ext cx="186782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Serverless Deployment</a:t>
              </a:r>
              <a:endParaRPr lang="en-IN" sz="1200" b="1" dirty="0">
                <a:solidFill>
                  <a:srgbClr val="4472C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10A76F-7042-49A7-9A97-7570D5CD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76" y="1311700"/>
            <a:ext cx="4702156" cy="33691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C75EA-54D1-4874-A08D-90577BE6A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760" y="1488230"/>
            <a:ext cx="6528391" cy="30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21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1005</Words>
  <Application>Microsoft Office PowerPoint</Application>
  <PresentationFormat>On-screen Show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Ankan Bera</dc:creator>
  <cp:lastModifiedBy>user</cp:lastModifiedBy>
  <cp:revision>49</cp:revision>
  <dcterms:modified xsi:type="dcterms:W3CDTF">2024-03-31T12:05:58Z</dcterms:modified>
</cp:coreProperties>
</file>