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badi" panose="020B0604020104020204" pitchFamily="34" charset="0"/>
      <p:regular r:id="rId14"/>
    </p:embeddedFont>
    <p:embeddedFont>
      <p:font typeface="Clear Sans Regular Bold" panose="020B0604020202020204" charset="0"/>
      <p:regular r:id="rId15"/>
    </p:embeddedFont>
    <p:embeddedFont>
      <p:font typeface="Segoe UI Semibold" panose="020B0702040204020203" pitchFamily="34" charset="0"/>
      <p:bold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5033" autoAdjust="0"/>
  </p:normalViewPr>
  <p:slideViewPr>
    <p:cSldViewPr>
      <p:cViewPr varScale="1">
        <p:scale>
          <a:sx n="52" d="100"/>
          <a:sy n="52" d="100"/>
        </p:scale>
        <p:origin x="10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708636" y="4249653"/>
            <a:ext cx="6688703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E05F6-8D58-6A02-E0DB-27768E0E1CCE}"/>
              </a:ext>
            </a:extLst>
          </p:cNvPr>
          <p:cNvSpPr txBox="1"/>
          <p:nvPr/>
        </p:nvSpPr>
        <p:spPr>
          <a:xfrm>
            <a:off x="2196281" y="2930492"/>
            <a:ext cx="5713411" cy="131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u="sng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 of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2" y="2164208"/>
            <a:ext cx="5677467" cy="327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1105865" y="837474"/>
            <a:ext cx="6629400" cy="892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Unique Categories: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dataset features diverse topics, including Animals, Technology, Food, Healthy Eating, Science, Cooking, Travel, Soccer, Education, and more niche areas like Veganism and Public Speaking.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Top 5 Content Categories: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Animals dominated with the highest number of posts (68,624), followed by Science (65,405), Healthy Eating (63,138), Technology (63,035), and Food (61,598).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Reactions per Top Category: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Reactions are evenly distributed across four categories: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Heart: 26%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Peeking: 25%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Scared: 25%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Adore: 24%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Month-Wise Post Trend: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Posts peaked in May with 1954 posts.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lowest activity was in February with 1750 posts.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Overall, there is a gradual upward trend in monthly posts throughout the year.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0"/>
            <a:ext cx="8673443" cy="4014683"/>
            <a:chOff x="0" y="0"/>
            <a:chExt cx="11564591" cy="476277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464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68068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1B5416-3D68-C62F-EAAB-2DED922AB80E}"/>
              </a:ext>
            </a:extLst>
          </p:cNvPr>
          <p:cNvSpPr txBox="1"/>
          <p:nvPr/>
        </p:nvSpPr>
        <p:spPr>
          <a:xfrm>
            <a:off x="9418675" y="2904648"/>
            <a:ext cx="58338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Social Buzz</a:t>
            </a:r>
            <a:r>
              <a:rPr lang="en-US" sz="2400" dirty="0"/>
              <a:t>, a rapidly growing technology unicorn, must swiftly adapt to its global expansion. Accenture has initiated a 3-month Proof of Concept (POC) that focuses on the following tasks: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Conducting an audit of Social Buzz's big data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Providing recommendations for a successful IPO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Analyzing to identify Social Buzz's top 5 most popular content categories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0B43D-22AA-6092-0675-F5F3F9CB814E}"/>
              </a:ext>
            </a:extLst>
          </p:cNvPr>
          <p:cNvSpPr txBox="1"/>
          <p:nvPr/>
        </p:nvSpPr>
        <p:spPr>
          <a:xfrm>
            <a:off x="2926041" y="5046267"/>
            <a:ext cx="60742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With over </a:t>
            </a:r>
            <a:r>
              <a:rPr lang="en-US" sz="3600" b="1" u="sng" dirty="0">
                <a:solidFill>
                  <a:schemeClr val="bg1"/>
                </a:solidFill>
              </a:rPr>
              <a:t>100,000</a:t>
            </a:r>
            <a:r>
              <a:rPr lang="en-US" sz="3600" dirty="0">
                <a:solidFill>
                  <a:schemeClr val="bg1"/>
                </a:solidFill>
              </a:rPr>
              <a:t> posts per day and a staggering </a:t>
            </a:r>
            <a:r>
              <a:rPr lang="en-US" sz="3600" b="1" u="sng" dirty="0">
                <a:solidFill>
                  <a:schemeClr val="bg1"/>
                </a:solidFill>
              </a:rPr>
              <a:t>36,500,000</a:t>
            </a:r>
            <a:r>
              <a:rPr lang="en-US" sz="3600" dirty="0">
                <a:solidFill>
                  <a:schemeClr val="bg1"/>
                </a:solidFill>
              </a:rPr>
              <a:t> pieces of content per year.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 can Social Buzz capitalize on such a vast amount of content?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focus is on </a:t>
            </a:r>
            <a:r>
              <a:rPr lang="en-US" sz="2000" b="1" u="sng" dirty="0">
                <a:solidFill>
                  <a:schemeClr val="bg1"/>
                </a:solidFill>
              </a:rPr>
              <a:t>analyzing to identify Social Buzz’s top 5 most popular content categories.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072151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92685" y="1022757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7E23DD-8B7B-020B-7DA8-1A0BC1760707}"/>
              </a:ext>
            </a:extLst>
          </p:cNvPr>
          <p:cNvSpPr txBox="1"/>
          <p:nvPr/>
        </p:nvSpPr>
        <p:spPr>
          <a:xfrm>
            <a:off x="14173200" y="16383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Fleming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Chief technical Architect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8D555D-FD86-A493-EC5E-A4F2C726A97D}"/>
              </a:ext>
            </a:extLst>
          </p:cNvPr>
          <p:cNvSpPr txBox="1"/>
          <p:nvPr/>
        </p:nvSpPr>
        <p:spPr>
          <a:xfrm>
            <a:off x="14173200" y="4648115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Marcus Rompton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Senior Principle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68F962-7759-908C-080A-B77C87D9BD62}"/>
              </a:ext>
            </a:extLst>
          </p:cNvPr>
          <p:cNvSpPr txBox="1"/>
          <p:nvPr/>
        </p:nvSpPr>
        <p:spPr>
          <a:xfrm>
            <a:off x="14173200" y="765793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Ankan Sadhu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Analyst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6" name="Picture 35" descr="A person in a blue shirt&#10;&#10;Description automatically generated">
            <a:extLst>
              <a:ext uri="{FF2B5EF4-FFF2-40B4-BE49-F238E27FC236}">
                <a16:creationId xmlns:a16="http://schemas.microsoft.com/office/drawing/2014/main" id="{7B4D1D24-7CCC-7F02-69E9-33469CCE3D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49" y="6995294"/>
            <a:ext cx="2071043" cy="2087727"/>
          </a:xfrm>
          <a:prstGeom prst="flowChartConnector">
            <a:avLst/>
          </a:prstGeom>
        </p:spPr>
      </p:pic>
      <p:sp>
        <p:nvSpPr>
          <p:cNvPr id="20" name="Freeform 20"/>
          <p:cNvSpPr/>
          <p:nvPr/>
        </p:nvSpPr>
        <p:spPr>
          <a:xfrm>
            <a:off x="11449228" y="697761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1D0E66-712F-651D-0C7D-F72466408337}"/>
              </a:ext>
            </a:extLst>
          </p:cNvPr>
          <p:cNvSpPr txBox="1"/>
          <p:nvPr/>
        </p:nvSpPr>
        <p:spPr>
          <a:xfrm>
            <a:off x="4071391" y="1503755"/>
            <a:ext cx="412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43F94C-54B2-9F72-DFFE-94AE5E8422EB}"/>
              </a:ext>
            </a:extLst>
          </p:cNvPr>
          <p:cNvSpPr txBox="1"/>
          <p:nvPr/>
        </p:nvSpPr>
        <p:spPr>
          <a:xfrm>
            <a:off x="5764133" y="3026059"/>
            <a:ext cx="412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508842-C900-6A8C-0310-6DB0A6C124F9}"/>
              </a:ext>
            </a:extLst>
          </p:cNvPr>
          <p:cNvSpPr txBox="1"/>
          <p:nvPr/>
        </p:nvSpPr>
        <p:spPr>
          <a:xfrm>
            <a:off x="7626834" y="4700129"/>
            <a:ext cx="412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1BCB1-F20A-D2E7-0622-9099C4F834F9}"/>
              </a:ext>
            </a:extLst>
          </p:cNvPr>
          <p:cNvSpPr txBox="1"/>
          <p:nvPr/>
        </p:nvSpPr>
        <p:spPr>
          <a:xfrm>
            <a:off x="9492670" y="6277729"/>
            <a:ext cx="412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D7047B-F872-9B11-A6DA-52529B787BAA}"/>
              </a:ext>
            </a:extLst>
          </p:cNvPr>
          <p:cNvSpPr txBox="1"/>
          <p:nvPr/>
        </p:nvSpPr>
        <p:spPr>
          <a:xfrm>
            <a:off x="11358506" y="7951799"/>
            <a:ext cx="412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Uncover Insights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0F2DCF-6F08-C0EE-EB5D-AE51AE6FF82C}"/>
              </a:ext>
            </a:extLst>
          </p:cNvPr>
          <p:cNvSpPr txBox="1"/>
          <p:nvPr/>
        </p:nvSpPr>
        <p:spPr>
          <a:xfrm>
            <a:off x="1784468" y="5732873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86D3B-0D05-DEEB-47C0-E8250BE33CA0}"/>
              </a:ext>
            </a:extLst>
          </p:cNvPr>
          <p:cNvSpPr txBox="1"/>
          <p:nvPr/>
        </p:nvSpPr>
        <p:spPr>
          <a:xfrm>
            <a:off x="7234292" y="5512683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REACTION TO</a:t>
            </a:r>
          </a:p>
          <a:p>
            <a:pPr algn="ctr"/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“ANIMAL” POST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095D0-CA91-3C31-20FC-F9AEF4E93992}"/>
              </a:ext>
            </a:extLst>
          </p:cNvPr>
          <p:cNvSpPr txBox="1"/>
          <p:nvPr/>
        </p:nvSpPr>
        <p:spPr>
          <a:xfrm>
            <a:off x="12632451" y="5512682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MONTH WITH</a:t>
            </a:r>
          </a:p>
          <a:p>
            <a:pPr algn="ctr"/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MOST POSTS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2EE2866-1E5F-A974-4ADD-06B141D76275}"/>
              </a:ext>
            </a:extLst>
          </p:cNvPr>
          <p:cNvSpPr txBox="1"/>
          <p:nvPr/>
        </p:nvSpPr>
        <p:spPr>
          <a:xfrm>
            <a:off x="2044899" y="3481954"/>
            <a:ext cx="3073002" cy="1244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spc="-80" dirty="0">
                <a:solidFill>
                  <a:srgbClr val="A100FF"/>
                </a:solidFill>
                <a:latin typeface="Abadi" panose="020B0604020104020204" pitchFamily="34" charset="0"/>
                <a:ea typeface="Segoe UI Black" panose="020B0A02040204020203" pitchFamily="34" charset="0"/>
              </a:rPr>
              <a:t>16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37BB301-4307-FF18-AC3B-114F540CB10F}"/>
              </a:ext>
            </a:extLst>
          </p:cNvPr>
          <p:cNvSpPr txBox="1"/>
          <p:nvPr/>
        </p:nvSpPr>
        <p:spPr>
          <a:xfrm>
            <a:off x="6127955" y="3481953"/>
            <a:ext cx="5181600" cy="1244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spc="-80" dirty="0">
                <a:solidFill>
                  <a:srgbClr val="A100FF"/>
                </a:solidFill>
                <a:latin typeface="Abadi" panose="020B0604020104020204" pitchFamily="34" charset="0"/>
                <a:ea typeface="Segoe UI Black" panose="020B0A02040204020203" pitchFamily="34" charset="0"/>
              </a:rPr>
              <a:t>1738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5356EFD3-C0AA-1788-0D24-B270894E9B67}"/>
              </a:ext>
            </a:extLst>
          </p:cNvPr>
          <p:cNvSpPr txBox="1"/>
          <p:nvPr/>
        </p:nvSpPr>
        <p:spPr>
          <a:xfrm>
            <a:off x="11581490" y="3481953"/>
            <a:ext cx="5181600" cy="1244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spc="-80" dirty="0">
                <a:solidFill>
                  <a:srgbClr val="A100FF"/>
                </a:solidFill>
                <a:latin typeface="Abadi" panose="020B0604020104020204" pitchFamily="34" charset="0"/>
                <a:ea typeface="Segoe UI Black" panose="020B0A02040204020203" pitchFamily="34" charset="0"/>
              </a:rPr>
              <a:t>MAY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632DE5A-72E9-FE69-DB4F-7AAC74D80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58984"/>
          <a:stretch/>
        </p:blipFill>
        <p:spPr>
          <a:xfrm>
            <a:off x="6226751" y="1685151"/>
            <a:ext cx="8280680" cy="723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A3A909B-045E-6627-CE9C-110F0BB4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2"/>
          <a:stretch/>
        </p:blipFill>
        <p:spPr>
          <a:xfrm>
            <a:off x="10611795" y="2140506"/>
            <a:ext cx="7055550" cy="600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0EC1F6E-A181-7D25-2353-C1024A582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3"/>
          <a:stretch/>
        </p:blipFill>
        <p:spPr>
          <a:xfrm>
            <a:off x="2861856" y="2140506"/>
            <a:ext cx="7404697" cy="600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BBEC10-44D0-4110-9396-E0B85B51BB85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343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Clear Sans Regular Bold</vt:lpstr>
      <vt:lpstr>Arial</vt:lpstr>
      <vt:lpstr>Calibri</vt:lpstr>
      <vt:lpstr>Abadi</vt:lpstr>
      <vt:lpstr>Graphik Regular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Ankan Sadhu</cp:lastModifiedBy>
  <cp:revision>23</cp:revision>
  <dcterms:created xsi:type="dcterms:W3CDTF">2006-08-16T00:00:00Z</dcterms:created>
  <dcterms:modified xsi:type="dcterms:W3CDTF">2025-01-03T16:24:34Z</dcterms:modified>
  <dc:identifier>DAEhDyfaYKE</dc:identifier>
</cp:coreProperties>
</file>