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16002000" cy="269748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1pPr>
    <a:lvl2pPr marL="5715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2pPr>
    <a:lvl3pPr marL="11430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3pPr>
    <a:lvl4pPr marL="17145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4pPr>
    <a:lvl5pPr marL="22860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5pPr>
    <a:lvl6pPr marL="2857500" algn="l" defTabSz="1143000" rtl="0" eaLnBrk="1" latinLnBrk="0" hangingPunct="1"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6pPr>
    <a:lvl7pPr marL="3429000" algn="l" defTabSz="1143000" rtl="0" eaLnBrk="1" latinLnBrk="0" hangingPunct="1"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7pPr>
    <a:lvl8pPr marL="4000500" algn="l" defTabSz="1143000" rtl="0" eaLnBrk="1" latinLnBrk="0" hangingPunct="1"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8pPr>
    <a:lvl9pPr marL="4572000" algn="l" defTabSz="1143000" rtl="0" eaLnBrk="1" latinLnBrk="0" hangingPunct="1">
      <a:defRPr sz="3000" kern="1200">
        <a:solidFill>
          <a:schemeClr val="tx1"/>
        </a:solidFill>
        <a:latin typeface="Arial" charset="0"/>
        <a:ea typeface="ヒラギノ角ゴ Pro W3" pitchFamily="4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A5"/>
    <a:srgbClr val="1308B1"/>
    <a:srgbClr val="2A8DF7"/>
    <a:srgbClr val="098026"/>
    <a:srgbClr val="005200"/>
    <a:srgbClr val="DEFFE1"/>
    <a:srgbClr val="FFFF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870" y="-72"/>
      </p:cViewPr>
      <p:guideLst>
        <p:guide orient="horz" pos="6912"/>
        <p:guide pos="10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304" y="-120"/>
      </p:cViewPr>
      <p:guideLst>
        <p:guide orient="horz" pos="8496"/>
        <p:guide pos="50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t" anchorCtr="0" compatLnSpc="1">
            <a:prstTxWarp prst="textNoShape">
              <a:avLst/>
            </a:prstTxWarp>
          </a:bodyPr>
          <a:lstStyle>
            <a:lvl1pPr defTabSz="2455863">
              <a:defRPr sz="3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9064625" y="0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t" anchorCtr="0" compatLnSpc="1">
            <a:prstTxWarp prst="textNoShape">
              <a:avLst/>
            </a:prstTxWarp>
          </a:bodyPr>
          <a:lstStyle>
            <a:lvl1pPr algn="r" defTabSz="2455863">
              <a:defRPr sz="3200"/>
            </a:lvl1pPr>
          </a:lstStyle>
          <a:p>
            <a:fld id="{A60A9E29-FA64-4EB7-AA55-48EC661C4865}" type="datetime1">
              <a:rPr lang="en-US" altLang="en-US"/>
              <a:pPr/>
              <a:t>09/12/2013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25620663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b" anchorCtr="0" compatLnSpc="1">
            <a:prstTxWarp prst="textNoShape">
              <a:avLst/>
            </a:prstTxWarp>
          </a:bodyPr>
          <a:lstStyle>
            <a:lvl1pPr defTabSz="2455863">
              <a:defRPr sz="3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9064625" y="25620663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b" anchorCtr="0" compatLnSpc="1">
            <a:prstTxWarp prst="textNoShape">
              <a:avLst/>
            </a:prstTxWarp>
          </a:bodyPr>
          <a:lstStyle>
            <a:lvl1pPr algn="r" defTabSz="2455863">
              <a:defRPr sz="3200"/>
            </a:lvl1pPr>
          </a:lstStyle>
          <a:p>
            <a:fld id="{789B3938-D469-4659-A28C-0DB69CBB4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593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t" anchorCtr="0" compatLnSpc="1">
            <a:prstTxWarp prst="textNoShape">
              <a:avLst/>
            </a:prstTxWarp>
          </a:bodyPr>
          <a:lstStyle>
            <a:lvl1pPr defTabSz="2455863" eaLnBrk="0" hangingPunct="0">
              <a:defRPr sz="3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9064625" y="0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t" anchorCtr="0" compatLnSpc="1">
            <a:prstTxWarp prst="textNoShape">
              <a:avLst/>
            </a:prstTxWarp>
          </a:bodyPr>
          <a:lstStyle>
            <a:lvl1pPr algn="r" defTabSz="2455863" eaLnBrk="0" hangingPunct="0">
              <a:defRPr sz="3200"/>
            </a:lvl1pPr>
          </a:lstStyle>
          <a:p>
            <a:fld id="{F8028FA2-1551-40A2-A45E-9E2703C6CD07}" type="datetime1">
              <a:rPr lang="en-US" altLang="en-US"/>
              <a:pPr/>
              <a:t>09/12/2013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14338" y="2022475"/>
            <a:ext cx="15173325" cy="10115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600200" y="12812713"/>
            <a:ext cx="12801600" cy="1213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25620663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b" anchorCtr="0" compatLnSpc="1">
            <a:prstTxWarp prst="textNoShape">
              <a:avLst/>
            </a:prstTxWarp>
          </a:bodyPr>
          <a:lstStyle>
            <a:lvl1pPr defTabSz="2455863" eaLnBrk="0" hangingPunct="0">
              <a:defRPr sz="3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9064625" y="25620663"/>
            <a:ext cx="69342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5580" tIns="122790" rIns="245580" bIns="122790" numCol="1" anchor="b" anchorCtr="0" compatLnSpc="1">
            <a:prstTxWarp prst="textNoShape">
              <a:avLst/>
            </a:prstTxWarp>
          </a:bodyPr>
          <a:lstStyle>
            <a:lvl1pPr algn="r" defTabSz="2455863" eaLnBrk="0" hangingPunct="0">
              <a:defRPr sz="3200"/>
            </a:lvl1pPr>
          </a:lstStyle>
          <a:p>
            <a:fld id="{FB0E1075-B0EC-427E-A733-E097F49F0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724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7150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pitchFamily="37" charset="-128"/>
        <a:cs typeface="ＭＳ Ｐゴシック" pitchFamily="37" charset="-128"/>
      </a:defRPr>
    </a:lvl1pPr>
    <a:lvl2pPr marL="571500" algn="l" defTabSz="57150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pitchFamily="37" charset="-128"/>
        <a:cs typeface="+mn-cs"/>
      </a:defRPr>
    </a:lvl2pPr>
    <a:lvl3pPr marL="1143000" algn="l" defTabSz="57150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pitchFamily="37" charset="-128"/>
        <a:cs typeface="+mn-cs"/>
      </a:defRPr>
    </a:lvl3pPr>
    <a:lvl4pPr marL="1714500" algn="l" defTabSz="57150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pitchFamily="37" charset="-128"/>
        <a:cs typeface="+mn-cs"/>
      </a:defRPr>
    </a:lvl4pPr>
    <a:lvl5pPr marL="2286000" algn="l" defTabSz="57150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pitchFamily="37" charset="-128"/>
        <a:cs typeface="+mn-cs"/>
      </a:defRPr>
    </a:lvl5pPr>
    <a:lvl6pPr marL="2857500" algn="l" defTabSz="571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571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571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571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4338" y="2022475"/>
            <a:ext cx="15173325" cy="10115550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44" charset="-128"/>
              </a:rPr>
              <a:t>Photos should be at least 300dpi, but not more than 5-12 mgs each.  Your page is set to be enlarged 200% so do not change the page size to fit another poster size. Please call me and I will help you with a new page size if desired. Lisa 792-4724</a:t>
            </a:r>
          </a:p>
          <a:p>
            <a:pPr eaLnBrk="1" hangingPunct="1"/>
            <a:r>
              <a:rPr lang="en-US" altLang="en-US" smtClean="0">
                <a:ea typeface="ＭＳ Ｐゴシック" pitchFamily="44" charset="-128"/>
              </a:rPr>
              <a:t>Please note this is only a template for you to start with. You can change the font size, colors, column widths and the number of columns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4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455863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marL="34817050" indent="-32361188" defTabSz="2455863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fld id="{D3579F0A-4B6A-4B1A-873A-1963986220CA}" type="slidenum">
              <a:rPr lang="en-US" altLang="en-US" sz="3200"/>
              <a:pPr/>
              <a:t>1</a:t>
            </a:fld>
            <a:endParaRPr lang="en-US" altLang="en-US" sz="3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9" y="6817788"/>
            <a:ext cx="27979687" cy="47032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713" y="12435421"/>
            <a:ext cx="2304097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571500" indent="0" algn="ctr">
              <a:buNone/>
              <a:defRPr/>
            </a:lvl2pPr>
            <a:lvl3pPr marL="1143000" indent="0" algn="ctr">
              <a:buNone/>
              <a:defRPr/>
            </a:lvl3pPr>
            <a:lvl4pPr marL="1714500" indent="0" algn="ctr">
              <a:buNone/>
              <a:defRPr/>
            </a:lvl4pPr>
            <a:lvl5pPr marL="2286000" indent="0" algn="ctr">
              <a:buNone/>
              <a:defRPr/>
            </a:lvl5pPr>
            <a:lvl6pPr marL="2857500" indent="0" algn="ctr">
              <a:buNone/>
              <a:defRPr/>
            </a:lvl6pPr>
            <a:lvl7pPr marL="3429000" indent="0" algn="ctr">
              <a:buNone/>
              <a:defRPr/>
            </a:lvl7pPr>
            <a:lvl8pPr marL="4000500" indent="0" algn="ctr">
              <a:buNone/>
              <a:defRPr/>
            </a:lvl8pPr>
            <a:lvl9pPr marL="45720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15004-A535-4D36-925E-975ECDE544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3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F5498-DB53-4981-B2CF-BA84C9C19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12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1951570"/>
            <a:ext cx="6993732" cy="175556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9359" y="1951570"/>
            <a:ext cx="20757355" cy="175556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0642F-C615-45EA-8FC6-41A367D56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36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5F602-9E97-4E0B-ABEE-8147661D5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36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1235"/>
            <a:ext cx="27979687" cy="4360333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0633"/>
            <a:ext cx="27979687" cy="4800600"/>
          </a:xfrm>
        </p:spPr>
        <p:txBody>
          <a:bodyPr anchor="b"/>
          <a:lstStyle>
            <a:lvl1pPr marL="0" indent="0">
              <a:buNone/>
              <a:defRPr sz="2500"/>
            </a:lvl1pPr>
            <a:lvl2pPr marL="571500" indent="0">
              <a:buNone/>
              <a:defRPr sz="2300"/>
            </a:lvl2pPr>
            <a:lvl3pPr marL="1143000" indent="0">
              <a:buNone/>
              <a:defRPr sz="2000"/>
            </a:lvl3pPr>
            <a:lvl4pPr marL="1714500" indent="0">
              <a:buNone/>
              <a:defRPr sz="1800"/>
            </a:lvl4pPr>
            <a:lvl5pPr marL="2286000" indent="0">
              <a:buNone/>
              <a:defRPr sz="1800"/>
            </a:lvl5pPr>
            <a:lvl6pPr marL="2857500" indent="0">
              <a:buNone/>
              <a:defRPr sz="1800"/>
            </a:lvl6pPr>
            <a:lvl7pPr marL="3429000" indent="0">
              <a:buNone/>
              <a:defRPr sz="1800"/>
            </a:lvl7pPr>
            <a:lvl8pPr marL="4000500" indent="0">
              <a:buNone/>
              <a:defRPr sz="1800"/>
            </a:lvl8pPr>
            <a:lvl9pPr marL="45720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FF56A-A2A8-4E96-A861-E2E2EB54C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3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9358" y="6339420"/>
            <a:ext cx="13875544" cy="131677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3501" y="6339420"/>
            <a:ext cx="13875545" cy="131677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345A4-5255-4C11-BC91-048F5C5F3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6" y="878417"/>
            <a:ext cx="29627513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5" y="4912784"/>
            <a:ext cx="14544676" cy="20468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30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5" y="6959603"/>
            <a:ext cx="14544676" cy="1264496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138" y="4912784"/>
            <a:ext cx="14551819" cy="20468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30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138" y="6959603"/>
            <a:ext cx="14551819" cy="1264496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2C16C-BED8-4168-BD70-5647014B3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05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1B06E-EB36-45BC-8243-89E1FA021D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02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1D9F2-7ED1-4392-AF0A-3852D5952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4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874187"/>
            <a:ext cx="10829926" cy="3718983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8" y="874187"/>
            <a:ext cx="18402300" cy="1873038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4593167"/>
            <a:ext cx="10829926" cy="15011400"/>
          </a:xfrm>
        </p:spPr>
        <p:txBody>
          <a:bodyPr/>
          <a:lstStyle>
            <a:lvl1pPr marL="0" indent="0">
              <a:buNone/>
              <a:defRPr sz="1800"/>
            </a:lvl1pPr>
            <a:lvl2pPr marL="571500" indent="0">
              <a:buNone/>
              <a:defRPr sz="1500"/>
            </a:lvl2pPr>
            <a:lvl3pPr marL="1143000" indent="0">
              <a:buNone/>
              <a:defRPr sz="1300"/>
            </a:lvl3pPr>
            <a:lvl4pPr marL="1714500" indent="0">
              <a:buNone/>
              <a:defRPr sz="1100"/>
            </a:lvl4pPr>
            <a:lvl5pPr marL="2286000" indent="0">
              <a:buNone/>
              <a:defRPr sz="1100"/>
            </a:lvl5pPr>
            <a:lvl6pPr marL="2857500" indent="0">
              <a:buNone/>
              <a:defRPr sz="1100"/>
            </a:lvl6pPr>
            <a:lvl7pPr marL="3429000" indent="0">
              <a:buNone/>
              <a:defRPr sz="1100"/>
            </a:lvl7pPr>
            <a:lvl8pPr marL="4000500" indent="0">
              <a:buNone/>
              <a:defRPr sz="1100"/>
            </a:lvl8pPr>
            <a:lvl9pPr marL="457200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78A7E-CDB5-4453-AED0-D32048575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190" y="15362768"/>
            <a:ext cx="19750087" cy="181186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190" y="1960033"/>
            <a:ext cx="19750087" cy="13167784"/>
          </a:xfrm>
        </p:spPr>
        <p:txBody>
          <a:bodyPr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190" y="17174633"/>
            <a:ext cx="19750087" cy="2575984"/>
          </a:xfrm>
        </p:spPr>
        <p:txBody>
          <a:bodyPr/>
          <a:lstStyle>
            <a:lvl1pPr marL="0" indent="0">
              <a:buNone/>
              <a:defRPr sz="1800"/>
            </a:lvl1pPr>
            <a:lvl2pPr marL="571500" indent="0">
              <a:buNone/>
              <a:defRPr sz="1500"/>
            </a:lvl2pPr>
            <a:lvl3pPr marL="1143000" indent="0">
              <a:buNone/>
              <a:defRPr sz="1300"/>
            </a:lvl3pPr>
            <a:lvl4pPr marL="1714500" indent="0">
              <a:buNone/>
              <a:defRPr sz="1100"/>
            </a:lvl4pPr>
            <a:lvl5pPr marL="2286000" indent="0">
              <a:buNone/>
              <a:defRPr sz="1100"/>
            </a:lvl5pPr>
            <a:lvl6pPr marL="2857500" indent="0">
              <a:buNone/>
              <a:defRPr sz="1100"/>
            </a:lvl6pPr>
            <a:lvl7pPr marL="3429000" indent="0">
              <a:buNone/>
              <a:defRPr sz="1100"/>
            </a:lvl7pPr>
            <a:lvl8pPr marL="4000500" indent="0">
              <a:buNone/>
              <a:defRPr sz="1100"/>
            </a:lvl8pPr>
            <a:lvl9pPr marL="457200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0DF37-B502-432D-B8A9-177DC1C96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1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880" y="1951567"/>
            <a:ext cx="2798064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880" y="6339419"/>
            <a:ext cx="27980640" cy="1316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880" y="19994035"/>
            <a:ext cx="6858000" cy="146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43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19994035"/>
            <a:ext cx="10424160" cy="146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43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19994035"/>
            <a:ext cx="6858000" cy="146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300"/>
            </a:lvl1pPr>
          </a:lstStyle>
          <a:p>
            <a:fld id="{0E577B33-11C8-4D56-B61E-0408858229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42406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742406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2pPr>
      <a:lvl3pPr algn="ctr" defTabSz="2742406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3pPr>
      <a:lvl4pPr algn="ctr" defTabSz="2742406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4pPr>
      <a:lvl5pPr algn="ctr" defTabSz="2742406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5pPr>
      <a:lvl6pPr marL="571500" algn="ctr" defTabSz="2742406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6pPr>
      <a:lvl7pPr marL="1143000" algn="ctr" defTabSz="2742406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7pPr>
      <a:lvl8pPr marL="1714500" algn="ctr" defTabSz="2742406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8pPr>
      <a:lvl9pPr marL="2286000" algn="ctr" defTabSz="2742406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9pPr>
    </p:titleStyle>
    <p:bodyStyle>
      <a:lvl1pPr marL="1027906" indent="-1027906" algn="l" defTabSz="2742406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+mn-ea"/>
          <a:cs typeface="+mn-cs"/>
        </a:defRPr>
      </a:lvl1pPr>
      <a:lvl2pPr marL="2228454" indent="-857250" algn="l" defTabSz="2742406" rtl="0" eaLnBrk="0" fontAlgn="base" hangingPunct="0">
        <a:spcBef>
          <a:spcPct val="20000"/>
        </a:spcBef>
        <a:spcAft>
          <a:spcPct val="0"/>
        </a:spcAft>
        <a:buChar char="–"/>
        <a:defRPr sz="84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6594" algn="l" defTabSz="2742406" rtl="0" eaLnBrk="0" fontAlgn="base" hangingPunct="0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  <a:ea typeface="+mn-ea"/>
          <a:cs typeface="+mn-cs"/>
        </a:defRPr>
      </a:lvl3pPr>
      <a:lvl4pPr marL="4800204" indent="-684610" algn="l" defTabSz="2742406" rtl="0" eaLnBrk="0" fontAlgn="base" hangingPunct="0">
        <a:spcBef>
          <a:spcPct val="2000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</a:defRPr>
      </a:lvl4pPr>
      <a:lvl5pPr marL="6171406" indent="-684610" algn="l" defTabSz="2742406" rtl="0" eaLnBrk="0" fontAlgn="base" hangingPunct="0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</a:defRPr>
      </a:lvl5pPr>
      <a:lvl6pPr marL="6742906" indent="-684610" algn="l" defTabSz="2742406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</a:defRPr>
      </a:lvl6pPr>
      <a:lvl7pPr marL="7314406" indent="-684610" algn="l" defTabSz="2742406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</a:defRPr>
      </a:lvl7pPr>
      <a:lvl8pPr marL="7885906" indent="-684610" algn="l" defTabSz="2742406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</a:defRPr>
      </a:lvl8pPr>
      <a:lvl9pPr marL="8457406" indent="-684610" algn="l" defTabSz="2742406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57150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27"/>
          <p:cNvSpPr txBox="1">
            <a:spLocks noChangeArrowheads="1"/>
          </p:cNvSpPr>
          <p:nvPr/>
        </p:nvSpPr>
        <p:spPr bwMode="auto">
          <a:xfrm>
            <a:off x="24668714" y="16806851"/>
            <a:ext cx="7417202" cy="396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4300" tIns="57150" rIns="114300" bIns="57150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r>
              <a:rPr lang="en-US" sz="2500" dirty="0" smtClean="0"/>
              <a:t>[1] A. Inc. Amazon elastic compute cloud (amazon ec2).http://aws.amazon.com/ec2/.</a:t>
            </a:r>
          </a:p>
          <a:p>
            <a:r>
              <a:rPr lang="en-US" sz="2500" dirty="0" smtClean="0"/>
              <a:t>[2] G. Inc. Google apps for business.</a:t>
            </a:r>
          </a:p>
          <a:p>
            <a:r>
              <a:rPr lang="en-US" sz="2500" dirty="0" smtClean="0"/>
              <a:t>http://www.google.com/intx/en/enterprise/</a:t>
            </a:r>
          </a:p>
          <a:p>
            <a:r>
              <a:rPr lang="en-US" sz="2500" dirty="0" smtClean="0"/>
              <a:t>apps/business/</a:t>
            </a:r>
            <a:r>
              <a:rPr lang="en-US" sz="2500" dirty="0" err="1" smtClean="0"/>
              <a:t>products.html#calendar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[3] </a:t>
            </a:r>
            <a:r>
              <a:rPr lang="en-US" sz="2500" dirty="0" err="1" smtClean="0"/>
              <a:t>MuleSoft</a:t>
            </a:r>
            <a:r>
              <a:rPr lang="en-US" sz="2500" dirty="0" smtClean="0"/>
              <a:t>. </a:t>
            </a:r>
            <a:r>
              <a:rPr lang="en-US" sz="2500" dirty="0" err="1" smtClean="0"/>
              <a:t>Mulesoft</a:t>
            </a:r>
            <a:r>
              <a:rPr lang="en-US" sz="2500" dirty="0" smtClean="0"/>
              <a:t> </a:t>
            </a:r>
            <a:r>
              <a:rPr lang="en-US" sz="2500" dirty="0" err="1" smtClean="0"/>
              <a:t>cloudhub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http://www.mulesoft.com/cloudhub/ipaas-cloud-based-integration-demand.</a:t>
            </a:r>
          </a:p>
          <a:p>
            <a:r>
              <a:rPr lang="en-US" sz="2500" dirty="0" smtClean="0"/>
              <a:t>[4] </a:t>
            </a:r>
            <a:r>
              <a:rPr lang="en-US" sz="2500" dirty="0" err="1" smtClean="0"/>
              <a:t>Phocus</a:t>
            </a:r>
            <a:r>
              <a:rPr lang="en-US" sz="2500" dirty="0" smtClean="0"/>
              <a:t>. Jot down a task and set up a reminder really, really fast? http://www.dueapp.com/.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10849928" y="18311560"/>
            <a:ext cx="7579996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5200"/>
                </a:solidFill>
              </a:rPr>
              <a:t>Figure 2. </a:t>
            </a:r>
            <a:r>
              <a:rPr lang="en-US" altLang="en-US" dirty="0" smtClean="0"/>
              <a:t>Runtime View</a:t>
            </a:r>
            <a:endParaRPr lang="en-US" altLang="en-US" dirty="0"/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725805" y="4675717"/>
            <a:ext cx="7379103" cy="836083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 dirty="0">
                <a:solidFill>
                  <a:schemeClr val="bg1"/>
                </a:solidFill>
              </a:rPr>
              <a:t>PROJECT GOALS</a:t>
            </a:r>
            <a:endParaRPr lang="en-US" altLang="en-US" sz="3500" dirty="0"/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9254406" y="4615584"/>
            <a:ext cx="14283862" cy="827616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 dirty="0" smtClean="0">
                <a:solidFill>
                  <a:schemeClr val="bg1"/>
                </a:solidFill>
              </a:rPr>
              <a:t>ARCHITECTURE AND DESIGN IMPLEMENTATION</a:t>
            </a:r>
            <a:endParaRPr lang="en-US" altLang="en-US" sz="3500" dirty="0"/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24549653" y="15834441"/>
            <a:ext cx="7491497" cy="836084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>
                <a:solidFill>
                  <a:schemeClr val="bg1"/>
                </a:solidFill>
              </a:rPr>
              <a:t>REFERENCES</a:t>
            </a:r>
            <a:endParaRPr lang="en-US" altLang="en-US" sz="3500"/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4662048" y="4615584"/>
            <a:ext cx="7385769" cy="836083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 dirty="0" smtClean="0">
                <a:solidFill>
                  <a:schemeClr val="bg1"/>
                </a:solidFill>
              </a:rPr>
              <a:t>CURRENT STATUS</a:t>
            </a:r>
            <a:endParaRPr lang="en-US" altLang="en-US" sz="3500" dirty="0"/>
          </a:p>
        </p:txBody>
      </p:sp>
      <p:sp>
        <p:nvSpPr>
          <p:cNvPr id="15381" name="Text Box 29"/>
          <p:cNvSpPr txBox="1">
            <a:spLocks noChangeArrowheads="1"/>
          </p:cNvSpPr>
          <p:nvPr/>
        </p:nvSpPr>
        <p:spPr bwMode="auto">
          <a:xfrm>
            <a:off x="10849928" y="12253068"/>
            <a:ext cx="7581900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5200"/>
                </a:solidFill>
              </a:rPr>
              <a:t>Figure </a:t>
            </a:r>
            <a:r>
              <a:rPr lang="en-US" altLang="en-US" b="1" dirty="0" smtClean="0">
                <a:solidFill>
                  <a:srgbClr val="005200"/>
                </a:solidFill>
              </a:rPr>
              <a:t>1. </a:t>
            </a:r>
            <a:r>
              <a:rPr lang="en-US" altLang="en-US" dirty="0" smtClean="0"/>
              <a:t>High-Level </a:t>
            </a:r>
            <a:r>
              <a:rPr lang="en-US" altLang="en-US" dirty="0" smtClean="0"/>
              <a:t>Architecture</a:t>
            </a:r>
            <a:endParaRPr lang="en-US" altLang="en-US" dirty="0"/>
          </a:p>
        </p:txBody>
      </p:sp>
      <p:sp>
        <p:nvSpPr>
          <p:cNvPr id="2" name="Rounded Rectangle 27"/>
          <p:cNvSpPr>
            <a:spLocks noChangeArrowheads="1"/>
          </p:cNvSpPr>
          <p:nvPr/>
        </p:nvSpPr>
        <p:spPr bwMode="auto">
          <a:xfrm>
            <a:off x="704852" y="624419"/>
            <a:ext cx="31382970" cy="33443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98026"/>
              </a:gs>
              <a:gs pos="100000">
                <a:srgbClr val="005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endParaRPr lang="en-US" altLang="en-US" sz="3500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409702" y="869953"/>
            <a:ext cx="29973270" cy="307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0" tIns="57150" rIns="114300" bIns="57150"/>
          <a:lstStyle>
            <a:lvl1pPr defTabSz="4703763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defTabSz="4703763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 eaLnBrk="1" hangingPunct="1"/>
            <a:r>
              <a:rPr lang="en-US" altLang="en-US" sz="7500" b="1" dirty="0" smtClean="0">
                <a:solidFill>
                  <a:schemeClr val="bg1"/>
                </a:solidFill>
              </a:rPr>
              <a:t>Distributed Notification </a:t>
            </a:r>
            <a:r>
              <a:rPr lang="en-US" altLang="en-US" sz="7500" b="1" dirty="0">
                <a:solidFill>
                  <a:schemeClr val="bg1"/>
                </a:solidFill>
              </a:rPr>
              <a:t>System</a:t>
            </a:r>
            <a:endParaRPr lang="en-US" altLang="en-US" sz="5000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5000" b="1" dirty="0">
                <a:solidFill>
                  <a:schemeClr val="bg1"/>
                </a:solidFill>
              </a:rPr>
              <a:t>TEAM AAG</a:t>
            </a:r>
          </a:p>
          <a:p>
            <a:pPr algn="ctr" eaLnBrk="1" hangingPunct="1"/>
            <a:r>
              <a:rPr lang="en-US" altLang="en-US" sz="4500" b="1" dirty="0" err="1">
                <a:solidFill>
                  <a:schemeClr val="bg1"/>
                </a:solidFill>
              </a:rPr>
              <a:t>Ayemi</a:t>
            </a:r>
            <a:r>
              <a:rPr lang="en-US" altLang="en-US" sz="4500" b="1" dirty="0">
                <a:solidFill>
                  <a:schemeClr val="bg1"/>
                </a:solidFill>
              </a:rPr>
              <a:t> Musa, </a:t>
            </a:r>
            <a:r>
              <a:rPr lang="en-US" altLang="en-US" sz="4500" b="1" dirty="0" err="1">
                <a:solidFill>
                  <a:schemeClr val="bg1"/>
                </a:solidFill>
              </a:rPr>
              <a:t>Ankan</a:t>
            </a:r>
            <a:r>
              <a:rPr lang="en-US" altLang="en-US" sz="4500" b="1" dirty="0">
                <a:solidFill>
                  <a:schemeClr val="bg1"/>
                </a:solidFill>
              </a:rPr>
              <a:t> </a:t>
            </a:r>
            <a:r>
              <a:rPr lang="en-US" altLang="en-US" sz="4500" b="1" dirty="0" err="1">
                <a:solidFill>
                  <a:schemeClr val="bg1"/>
                </a:solidFill>
              </a:rPr>
              <a:t>Mookherjee</a:t>
            </a:r>
            <a:r>
              <a:rPr lang="en-US" altLang="en-US" sz="4500" b="1" dirty="0">
                <a:solidFill>
                  <a:schemeClr val="bg1"/>
                </a:solidFill>
              </a:rPr>
              <a:t>, Greg Wright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0" y="0"/>
            <a:ext cx="32918400" cy="2194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300" tIns="57150" rIns="114300" bIns="57150" anchor="ctr"/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46760" y="5520075"/>
            <a:ext cx="7400056" cy="26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To develop a notification system for a student information </a:t>
            </a:r>
            <a:r>
              <a:rPr lang="en-US" altLang="en-US" sz="3200" dirty="0" smtClean="0"/>
              <a:t>system.</a:t>
            </a:r>
            <a:endParaRPr lang="en-US" altLang="en-US" sz="3200" dirty="0"/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To allow users to select classes and receive reminders 15 minutes prior to start </a:t>
            </a:r>
            <a:r>
              <a:rPr lang="en-US" altLang="en-US" sz="3200" dirty="0" smtClean="0"/>
              <a:t>time.</a:t>
            </a:r>
            <a:endParaRPr lang="en-US" altLang="en-US" sz="3200" dirty="0"/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746760" y="8518430"/>
            <a:ext cx="7358148" cy="836083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 dirty="0" smtClean="0">
                <a:solidFill>
                  <a:schemeClr val="bg1"/>
                </a:solidFill>
              </a:rPr>
              <a:t>MOTIVATION FOR WORK</a:t>
            </a:r>
            <a:endParaRPr lang="en-US" altLang="en-US" sz="35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67714" y="9354513"/>
            <a:ext cx="7379102" cy="26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SIS is unable to synchronize with calendar </a:t>
            </a:r>
            <a:r>
              <a:rPr lang="en-US" altLang="en-US" sz="3200" dirty="0" smtClean="0"/>
              <a:t>applications.</a:t>
            </a:r>
            <a:endParaRPr lang="en-US" altLang="en-US" sz="3200" dirty="0" smtClean="0"/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Students/Faculty must manually enter class information into calendar </a:t>
            </a:r>
            <a:r>
              <a:rPr lang="en-US" altLang="en-US" sz="3200" dirty="0" smtClean="0"/>
              <a:t>applications.</a:t>
            </a:r>
            <a:endParaRPr lang="en-US" altLang="en-US" sz="3200" dirty="0"/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767714" y="12307316"/>
            <a:ext cx="7337194" cy="836083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 dirty="0" smtClean="0">
                <a:solidFill>
                  <a:schemeClr val="bg1"/>
                </a:solidFill>
              </a:rPr>
              <a:t>CURRENTLY EXISTING WORK</a:t>
            </a:r>
            <a:endParaRPr lang="en-US" altLang="en-US" sz="3500" dirty="0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88668" y="13226338"/>
            <a:ext cx="7358148" cy="354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Currently there exist many </a:t>
            </a:r>
            <a:r>
              <a:rPr lang="en-US" altLang="en-US" sz="3200" dirty="0" smtClean="0"/>
              <a:t>calendaring systems.</a:t>
            </a:r>
          </a:p>
          <a:p>
            <a:pPr lvl="2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000" dirty="0" smtClean="0"/>
              <a:t>Microsoft </a:t>
            </a:r>
            <a:r>
              <a:rPr lang="en-US" altLang="en-US" sz="3000" dirty="0"/>
              <a:t>Outlook</a:t>
            </a:r>
          </a:p>
          <a:p>
            <a:pPr lvl="2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000" dirty="0"/>
              <a:t>Google Calendar</a:t>
            </a:r>
          </a:p>
          <a:p>
            <a:pPr lvl="2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000" dirty="0"/>
              <a:t>Due for IOS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None </a:t>
            </a:r>
            <a:r>
              <a:rPr lang="en-US" altLang="en-US" sz="3200" dirty="0" smtClean="0"/>
              <a:t>of these systems </a:t>
            </a:r>
            <a:r>
              <a:rPr lang="en-US" altLang="en-US" sz="3200" dirty="0" smtClean="0"/>
              <a:t>integrate with student class schedule in SIS.</a:t>
            </a:r>
            <a:endParaRPr lang="en-US" altLang="en-US" sz="3200" dirty="0" smtClean="0"/>
          </a:p>
        </p:txBody>
      </p:sp>
      <p:pic>
        <p:nvPicPr>
          <p:cNvPr id="32" name="Picture 31" descr="C:\Users\Missing\Downloads\Distributed systems - New 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928" y="5514365"/>
            <a:ext cx="1114425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C:\Users\Missing\Downloads\Notification System 2 - Archite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587" y="12940065"/>
            <a:ext cx="97155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it.edu/upub/logos/tiger_walking_rit_col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37" y="757747"/>
            <a:ext cx="4823353" cy="307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62" y="841090"/>
            <a:ext cx="5526332" cy="291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24662047" y="11569891"/>
            <a:ext cx="7385769" cy="408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More functionality (unsubscribe).</a:t>
            </a:r>
            <a:endParaRPr lang="en-US" altLang="en-US" sz="3000" dirty="0" smtClean="0"/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Implementation </a:t>
            </a:r>
            <a:r>
              <a:rPr lang="en-US" altLang="en-US" sz="3400" dirty="0" smtClean="0"/>
              <a:t>efficient caching strategy.</a:t>
            </a:r>
            <a:endParaRPr lang="en-US" altLang="en-US" sz="3400" dirty="0" smtClean="0"/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Real-time modification </a:t>
            </a:r>
            <a:r>
              <a:rPr lang="en-US" altLang="en-US" sz="3400" dirty="0" smtClean="0"/>
              <a:t>of daily </a:t>
            </a:r>
            <a:r>
              <a:rPr lang="en-US" altLang="en-US" sz="3400" dirty="0" smtClean="0"/>
              <a:t>schedule.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Better system clock handling.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SMS notification.</a:t>
            </a:r>
            <a:endParaRPr lang="en-US" altLang="en-US" sz="3400" dirty="0" smtClean="0"/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4662048" y="5520075"/>
            <a:ext cx="7379103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Cloud-to-cloud integration.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End-to-end subscription and notification cycle implemented.</a:t>
            </a:r>
            <a:endParaRPr lang="en-US" altLang="en-US" sz="3400" dirty="0" smtClean="0"/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Reliable communication using message queue. 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Fault handling using retries and dead letter queue.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400" dirty="0" smtClean="0"/>
              <a:t>Service-Oriented Architecture pattern.</a:t>
            </a:r>
            <a:endParaRPr lang="en-US" altLang="en-US" sz="3400" dirty="0" smtClean="0"/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24662047" y="10554758"/>
            <a:ext cx="7379103" cy="836083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 dirty="0" smtClean="0">
                <a:solidFill>
                  <a:schemeClr val="bg1"/>
                </a:solidFill>
              </a:rPr>
              <a:t>FUTURE WORK</a:t>
            </a:r>
            <a:endParaRPr lang="en-US" altLang="en-US" sz="3500" dirty="0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788668" y="18607344"/>
            <a:ext cx="7385769" cy="322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300" tIns="57150" rIns="114300" bIns="571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Subscription and polling are handled outside of </a:t>
            </a:r>
            <a:r>
              <a:rPr lang="en-US" altLang="en-US" sz="3200" dirty="0" err="1" smtClean="0"/>
              <a:t>pubsub</a:t>
            </a:r>
            <a:r>
              <a:rPr lang="en-US" altLang="en-US" sz="3200" dirty="0" smtClean="0"/>
              <a:t> middleware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JMS implements a non-polling </a:t>
            </a:r>
            <a:r>
              <a:rPr lang="en-US" altLang="en-US" sz="3200" dirty="0" smtClean="0"/>
              <a:t>protocol.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3200" dirty="0" smtClean="0"/>
              <a:t>Replication causes temporary inconsistency.</a:t>
            </a:r>
            <a:endParaRPr lang="en-US" altLang="en-US" sz="3200" dirty="0" smtClean="0"/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746759" y="17663811"/>
            <a:ext cx="7379103" cy="836083"/>
          </a:xfrm>
          <a:prstGeom prst="roundRect">
            <a:avLst>
              <a:gd name="adj" fmla="val 16667"/>
            </a:avLst>
          </a:prstGeom>
          <a:solidFill>
            <a:srgbClr val="0980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20650" dist="127001" dir="2700000" algn="tl" rotWithShape="0">
              <a:srgbClr val="808080">
                <a:alpha val="50000"/>
              </a:srgbClr>
            </a:outerShdw>
          </a:effectLst>
        </p:spPr>
        <p:txBody>
          <a:bodyPr lIns="114300" tIns="57150" rIns="114300" bIns="571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/>
            <a:r>
              <a:rPr lang="en-US" altLang="en-US" sz="3500" b="1" dirty="0" smtClean="0">
                <a:solidFill>
                  <a:schemeClr val="bg1"/>
                </a:solidFill>
              </a:rPr>
              <a:t>LESSONS LEARNED</a:t>
            </a:r>
            <a:endParaRPr lang="en-US" altLang="en-US" sz="3500" dirty="0"/>
          </a:p>
        </p:txBody>
      </p:sp>
      <p:pic>
        <p:nvPicPr>
          <p:cNvPr id="1026" name="Picture 2" descr="http://i1-news.softpedia-static.com/images/news-700/Amazon-EC2-Dedicated-Instances-Now-Up-to-80-Percent-Cheaper.png?13735316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010" y="19957090"/>
            <a:ext cx="3411068" cy="18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2vp99lgtxdzl9.cloudfront.net/logo/r/90687-333202055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926" y="19983556"/>
            <a:ext cx="4762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tiennegautier.net/blog/wp-content/uploads/2013/02/mysql-logo_2800x2800_pixels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06" y="18772599"/>
            <a:ext cx="3719743" cy="37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344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Medical University of 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Educational Technology Services</dc:creator>
  <cp:lastModifiedBy>REF-USER</cp:lastModifiedBy>
  <cp:revision>75</cp:revision>
  <dcterms:created xsi:type="dcterms:W3CDTF">2009-01-09T16:59:19Z</dcterms:created>
  <dcterms:modified xsi:type="dcterms:W3CDTF">2013-12-09T23:28:37Z</dcterms:modified>
</cp:coreProperties>
</file>