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16066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536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-1 more points from set A than 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 empty bin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+1 tie, or more points from set B than A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04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322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980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52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81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238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074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809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750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54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Tuned parameter chosen in the paper and we will follow that.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number of circles n = 15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Number of angles m = 20 and principal components d = 35</a:t>
            </a:r>
          </a:p>
        </p:txBody>
      </p:sp>
    </p:spTree>
    <p:extLst>
      <p:ext uri="{BB962C8B-B14F-4D97-AF65-F5344CB8AC3E}">
        <p14:creationId xmlns:p14="http://schemas.microsoft.com/office/powerpoint/2010/main" val="1939302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23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 dirty="0"/>
              <a:t>Recognition of Handwritten Mathematical </a:t>
            </a:r>
            <a:r>
              <a:rPr lang="en" sz="4800" dirty="0" smtClean="0"/>
              <a:t>Expression</a:t>
            </a:r>
            <a:endParaRPr lang="en" sz="4800" dirty="0"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 dirty="0" smtClean="0"/>
              <a:t>Ankan Mookherjee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 smtClean="0"/>
              <a:t>Supervisor</a:t>
            </a:r>
            <a:r>
              <a:rPr lang="en" sz="2400" smtClean="0"/>
              <a:t>: Dr. </a:t>
            </a:r>
            <a:r>
              <a:rPr lang="en" sz="2400" dirty="0" smtClean="0"/>
              <a:t>Richard Zanibbi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Polar Histogram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-Similar to Shape Context Features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000"/>
              <a:t>- Horizontal,Superscript,Subscript,Below,Inside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-Cross validation, splitting the dataset randomly into 10 partitions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</a:t>
            </a:r>
            <a:r>
              <a:rPr lang="en" sz="2000"/>
              <a:t>-M(i; j) = {-1,0,1}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-Support Vector Machine (SVM) classifier with a Gaussian kernel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Baseline Extraction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- The relationship between symbols is clear.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- Find the dominant baseline and use recursive baseline tree algorithm to create Layout Pass.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>
              <a:spcBef>
                <a:spcPts val="0"/>
              </a:spcBef>
              <a:buNone/>
            </a:pPr>
            <a:r>
              <a:rPr lang="en" sz="2400"/>
              <a:t>- We will have some result which would give us the final expression as output in LATEX format.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Motivation to try this methodology: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We have a visible final output rather than no output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We found that we get much more information using MCSF.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300" i="1" dirty="0">
                <a:solidFill>
                  <a:schemeClr val="dk1"/>
                </a:solidFill>
              </a:rPr>
              <a:t>[1] Lei </a:t>
            </a:r>
            <a:r>
              <a:rPr lang="en" sz="1300" i="1" dirty="0" smtClean="0">
                <a:solidFill>
                  <a:schemeClr val="dk1"/>
                </a:solidFill>
              </a:rPr>
              <a:t>Hu</a:t>
            </a:r>
            <a:r>
              <a:rPr lang="en" sz="1300" i="1" dirty="0">
                <a:solidFill>
                  <a:schemeClr val="dk1"/>
                </a:solidFill>
              </a:rPr>
              <a:t>,</a:t>
            </a:r>
            <a:r>
              <a:rPr lang="en" sz="1300" i="1" dirty="0" smtClean="0">
                <a:solidFill>
                  <a:schemeClr val="dk1"/>
                </a:solidFill>
              </a:rPr>
              <a:t> </a:t>
            </a:r>
            <a:r>
              <a:rPr lang="en" sz="1300" i="1" dirty="0">
                <a:solidFill>
                  <a:schemeClr val="dk1"/>
                </a:solidFill>
              </a:rPr>
              <a:t>Zanibbi, R., "Segmenting Handwritten Math Symbols Using AdaBoost and Multi-­scale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300" i="1" dirty="0">
                <a:solidFill>
                  <a:schemeClr val="dk1"/>
                </a:solidFill>
              </a:rPr>
              <a:t>Shape Context Features," Document Analysis and Recognition (ICDAR), 2013 12th International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300" i="1" dirty="0">
                <a:solidFill>
                  <a:schemeClr val="dk1"/>
                </a:solidFill>
              </a:rPr>
              <a:t>Conference on , vol., no., pp.1180,1184, 25-­28 Aug. 2013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 i="1" dirty="0">
                <a:solidFill>
                  <a:schemeClr val="dk1"/>
                </a:solidFill>
              </a:rPr>
              <a:t>doi: 10.1109/ICDAR.2013.239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300" i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300" dirty="0"/>
              <a:t>[2] F.  Alvaro, J.A. Sanchez, and J.M. Bened. Recognition of on-line handwritten mathematical expressions using 2D stochastic context-free grammars and hidden Markov models. Pattern Recognition Letters, 2012</a:t>
            </a:r>
            <a:r>
              <a:rPr lang="en" sz="1300" dirty="0" smtClean="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lang="en" sz="1300" dirty="0"/>
          </a:p>
          <a:p>
            <a:r>
              <a:rPr lang="en-US" sz="1300" i="1" dirty="0" smtClean="0"/>
              <a:t>[3] </a:t>
            </a:r>
            <a:r>
              <a:rPr lang="en-US" sz="1300" i="1" dirty="0" err="1"/>
              <a:t>R.Zanibbi</a:t>
            </a:r>
            <a:r>
              <a:rPr lang="en-US" sz="1300" i="1" dirty="0"/>
              <a:t>, </a:t>
            </a:r>
            <a:r>
              <a:rPr lang="en-US" sz="1300" i="1" dirty="0" err="1"/>
              <a:t>D.Blostein</a:t>
            </a:r>
            <a:r>
              <a:rPr lang="en-US" sz="1300" i="1" dirty="0"/>
              <a:t> and </a:t>
            </a:r>
            <a:r>
              <a:rPr lang="en-US" sz="1300" i="1" dirty="0" err="1"/>
              <a:t>J.R.Cordy</a:t>
            </a:r>
            <a:r>
              <a:rPr lang="en-US" sz="1300" i="1" dirty="0"/>
              <a:t>, "Recognizing mathematical expressions using tree transformation," IEEE Trans. PAMI, vol.24, no.11, pp.1455-1467, Nov. 2002</a:t>
            </a:r>
            <a:endParaRPr lang="en-US" sz="1300" dirty="0"/>
          </a:p>
          <a:p>
            <a:pPr lvl="0" rtl="0">
              <a:spcBef>
                <a:spcPts val="0"/>
              </a:spcBef>
              <a:buNone/>
            </a:pPr>
            <a:endParaRPr lang="en" sz="1300" dirty="0" smtClean="0"/>
          </a:p>
          <a:p>
            <a:r>
              <a:rPr lang="en" sz="1300" dirty="0" smtClean="0"/>
              <a:t>[4]</a:t>
            </a:r>
            <a:r>
              <a:rPr lang="en-US" sz="1300" dirty="0"/>
              <a:t> </a:t>
            </a:r>
            <a:r>
              <a:rPr lang="en-US" sz="1300" dirty="0" err="1" smtClean="0"/>
              <a:t>Koschinski</a:t>
            </a:r>
            <a:r>
              <a:rPr lang="en-US" sz="1300" dirty="0"/>
              <a:t>, M.; Winkler, H.-J.; Lang, M., "Segmentation and recognition of symbols within handwritten mathematical expressions," </a:t>
            </a:r>
            <a:r>
              <a:rPr lang="en-US" sz="1300" i="1" dirty="0"/>
              <a:t>Acoustics, Speech, and Signal Processing, 1995. ICASSP-95., 1995 International Conference on</a:t>
            </a:r>
            <a:r>
              <a:rPr lang="en-US" sz="1300" dirty="0"/>
              <a:t> , vol.4, no., pp.2439,2442 vol.4, 9-12 May 1995</a:t>
            </a:r>
          </a:p>
          <a:p>
            <a:r>
              <a:rPr lang="en-US" sz="1300" dirty="0" err="1"/>
              <a:t>doi</a:t>
            </a:r>
            <a:r>
              <a:rPr lang="en-US" sz="1300" dirty="0"/>
              <a:t>: 10.1109/ICASSP.1995.47998</a:t>
            </a:r>
            <a:endParaRPr lang="en" sz="1300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Preprocessing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200"/>
              <a:t>- Normalize expressions to [0,200] in Y dimension,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200"/>
              <a:t>  preserving aspect ratio.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- Smooth strokes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- For segmentation, normalize each </a:t>
            </a:r>
            <a:r>
              <a:rPr lang="en" sz="2200" i="1"/>
              <a:t>stroke</a:t>
            </a:r>
            <a:r>
              <a:rPr lang="en" sz="2200"/>
              <a:t> to 30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  points.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- For classification, normalize each </a:t>
            </a:r>
            <a:r>
              <a:rPr lang="en" sz="2200" i="1"/>
              <a:t>symbol</a:t>
            </a:r>
            <a:r>
              <a:rPr lang="en" sz="2200"/>
              <a:t> to 30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  points</a:t>
            </a:r>
          </a:p>
          <a:p>
            <a:pPr>
              <a:spcBef>
                <a:spcPts val="0"/>
              </a:spcBef>
              <a:buNone/>
            </a:pPr>
            <a:r>
              <a:rPr lang="en" sz="2200"/>
              <a:t>- PCA on segmentation features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Segmentation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Heavily based on </a:t>
            </a:r>
            <a:r>
              <a:rPr lang="en" sz="1800"/>
              <a:t>[1]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Simple AdaBoost classifier (50 decision stumps)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	- Step through each stroke in expression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	- Classifier says ‘MERGE’ or ‘SPLIT’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 i="1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i="1">
                <a:solidFill>
                  <a:schemeClr val="dk1"/>
                </a:solidFill>
              </a:rPr>
              <a:t>[1] Lei Hu;; Zanibbi, R., "Segmenting Handwritten Math Symbols Using AdaBoost and Multi-­scale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i="1">
                <a:solidFill>
                  <a:schemeClr val="dk1"/>
                </a:solidFill>
              </a:rPr>
              <a:t>Shape Context Features," Document Analysis and Recognition (ICDAR), 2013 12th International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i="1">
                <a:solidFill>
                  <a:schemeClr val="dk1"/>
                </a:solidFill>
              </a:rPr>
              <a:t>Conference on , vol., no., pp.1180,1184, 25-­28 Aug. 2013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i="1">
                <a:solidFill>
                  <a:schemeClr val="dk1"/>
                </a:solidFill>
              </a:rPr>
              <a:t>doi: 10.1109/ICDAR.2013.239</a:t>
            </a:r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Segmentation Features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- 3 shape context features (stroke-pair, local, global), 60 bins each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Current stroke features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- E.g., Number of points, distance between first and last point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Stroke pair features (Previous + Current &amp; Current + Next)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- Bounding box center distance, overlap, ratios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- Minimum and Maximum distance between strokes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- Writing slope (angle between last point of first stroke and first point of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800"/>
              <a:t>  second stroke)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/>
              <a:t>- 206 total features - PCA to 100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Classification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Random Forest classifier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- 100 Trees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- 15 maximum depth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Classification Features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- Shape context feature of whole symbol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- Internal angle (abs(cos), angle from horizontal)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- Number of strokes, cusps, intersections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- Number of points before normalization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- Vector from bounding box center to </a:t>
            </a:r>
          </a:p>
          <a:p>
            <a:pPr>
              <a:spcBef>
                <a:spcPts val="0"/>
              </a:spcBef>
              <a:buNone/>
            </a:pPr>
            <a:r>
              <a:rPr lang="en" sz="2200"/>
              <a:t>  average center (normalized)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475" y="2631800"/>
            <a:ext cx="2066200" cy="21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446224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Best Fold: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- Recall and Precision consistently close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- Classification rate: ~78%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00" y="2105450"/>
            <a:ext cx="8044376" cy="16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Parsing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325" y="2085725"/>
            <a:ext cx="7385225" cy="26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50" y="1569200"/>
            <a:ext cx="7808650" cy="32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494</Words>
  <Application>Microsoft Office PowerPoint</Application>
  <PresentationFormat>On-screen Show (16:9)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modern</vt:lpstr>
      <vt:lpstr>Recognition of Handwritten Mathematical Expression</vt:lpstr>
      <vt:lpstr>Preprocessing</vt:lpstr>
      <vt:lpstr>Segmentation</vt:lpstr>
      <vt:lpstr>Segmentation Features</vt:lpstr>
      <vt:lpstr>Classification</vt:lpstr>
      <vt:lpstr>Classification Features</vt:lpstr>
      <vt:lpstr>Results</vt:lpstr>
      <vt:lpstr>Parsing</vt:lpstr>
      <vt:lpstr>PowerPoint Presentation</vt:lpstr>
      <vt:lpstr>Polar Histogram</vt:lpstr>
      <vt:lpstr>Baseline Extraction</vt:lpstr>
      <vt:lpstr>Motivation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Recognition of Handwritten Mathematical Whatever etc.</dc:title>
  <dc:creator>Ankan</dc:creator>
  <cp:lastModifiedBy>Ankan</cp:lastModifiedBy>
  <cp:revision>5</cp:revision>
  <dcterms:modified xsi:type="dcterms:W3CDTF">2014-12-28T00:16:23Z</dcterms:modified>
</cp:coreProperties>
</file>