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8" r:id="rId1"/>
  </p:sldMasterIdLst>
  <p:notesMasterIdLst>
    <p:notesMasterId r:id="rId3"/>
  </p:notesMasterIdLst>
  <p:handoutMasterIdLst>
    <p:handoutMasterId r:id="rId4"/>
  </p:handoutMasterIdLst>
  <p:sldIdLst>
    <p:sldId id="256" r:id="rId2"/>
  </p:sldIdLst>
  <p:sldSz cx="32918400" cy="21945600"/>
  <p:notesSz cx="16002000" cy="26974800"/>
  <p:custDataLst>
    <p:tags r:id="rId5"/>
  </p:custDataLst>
  <p:defaultTextStyle>
    <a:defPPr>
      <a:defRPr lang="en-US"/>
    </a:defPPr>
    <a:lvl1pPr algn="l" rtl="0" fontAlgn="base">
      <a:spcBef>
        <a:spcPct val="0"/>
      </a:spcBef>
      <a:spcAft>
        <a:spcPct val="0"/>
      </a:spcAft>
      <a:defRPr sz="3000" kern="1200">
        <a:solidFill>
          <a:schemeClr val="tx1"/>
        </a:solidFill>
        <a:latin typeface="Arial" charset="0"/>
        <a:ea typeface="ヒラギノ角ゴ Pro W3" pitchFamily="44" charset="-128"/>
        <a:cs typeface="+mn-cs"/>
      </a:defRPr>
    </a:lvl1pPr>
    <a:lvl2pPr marL="571500" algn="l" rtl="0" fontAlgn="base">
      <a:spcBef>
        <a:spcPct val="0"/>
      </a:spcBef>
      <a:spcAft>
        <a:spcPct val="0"/>
      </a:spcAft>
      <a:defRPr sz="3000" kern="1200">
        <a:solidFill>
          <a:schemeClr val="tx1"/>
        </a:solidFill>
        <a:latin typeface="Arial" charset="0"/>
        <a:ea typeface="ヒラギノ角ゴ Pro W3" pitchFamily="44" charset="-128"/>
        <a:cs typeface="+mn-cs"/>
      </a:defRPr>
    </a:lvl2pPr>
    <a:lvl3pPr marL="1143000" algn="l" rtl="0" fontAlgn="base">
      <a:spcBef>
        <a:spcPct val="0"/>
      </a:spcBef>
      <a:spcAft>
        <a:spcPct val="0"/>
      </a:spcAft>
      <a:defRPr sz="3000" kern="1200">
        <a:solidFill>
          <a:schemeClr val="tx1"/>
        </a:solidFill>
        <a:latin typeface="Arial" charset="0"/>
        <a:ea typeface="ヒラギノ角ゴ Pro W3" pitchFamily="44" charset="-128"/>
        <a:cs typeface="+mn-cs"/>
      </a:defRPr>
    </a:lvl3pPr>
    <a:lvl4pPr marL="1714500" algn="l" rtl="0" fontAlgn="base">
      <a:spcBef>
        <a:spcPct val="0"/>
      </a:spcBef>
      <a:spcAft>
        <a:spcPct val="0"/>
      </a:spcAft>
      <a:defRPr sz="3000" kern="1200">
        <a:solidFill>
          <a:schemeClr val="tx1"/>
        </a:solidFill>
        <a:latin typeface="Arial" charset="0"/>
        <a:ea typeface="ヒラギノ角ゴ Pro W3" pitchFamily="44" charset="-128"/>
        <a:cs typeface="+mn-cs"/>
      </a:defRPr>
    </a:lvl4pPr>
    <a:lvl5pPr marL="2286000" algn="l" rtl="0" fontAlgn="base">
      <a:spcBef>
        <a:spcPct val="0"/>
      </a:spcBef>
      <a:spcAft>
        <a:spcPct val="0"/>
      </a:spcAft>
      <a:defRPr sz="3000" kern="1200">
        <a:solidFill>
          <a:schemeClr val="tx1"/>
        </a:solidFill>
        <a:latin typeface="Arial" charset="0"/>
        <a:ea typeface="ヒラギノ角ゴ Pro W3" pitchFamily="44" charset="-128"/>
        <a:cs typeface="+mn-cs"/>
      </a:defRPr>
    </a:lvl5pPr>
    <a:lvl6pPr marL="2857500" algn="l" defTabSz="1143000" rtl="0" eaLnBrk="1" latinLnBrk="0" hangingPunct="1">
      <a:defRPr sz="3000" kern="1200">
        <a:solidFill>
          <a:schemeClr val="tx1"/>
        </a:solidFill>
        <a:latin typeface="Arial" charset="0"/>
        <a:ea typeface="ヒラギノ角ゴ Pro W3" pitchFamily="44" charset="-128"/>
        <a:cs typeface="+mn-cs"/>
      </a:defRPr>
    </a:lvl6pPr>
    <a:lvl7pPr marL="3429000" algn="l" defTabSz="1143000" rtl="0" eaLnBrk="1" latinLnBrk="0" hangingPunct="1">
      <a:defRPr sz="3000" kern="1200">
        <a:solidFill>
          <a:schemeClr val="tx1"/>
        </a:solidFill>
        <a:latin typeface="Arial" charset="0"/>
        <a:ea typeface="ヒラギノ角ゴ Pro W3" pitchFamily="44" charset="-128"/>
        <a:cs typeface="+mn-cs"/>
      </a:defRPr>
    </a:lvl7pPr>
    <a:lvl8pPr marL="4000500" algn="l" defTabSz="1143000" rtl="0" eaLnBrk="1" latinLnBrk="0" hangingPunct="1">
      <a:defRPr sz="3000" kern="1200">
        <a:solidFill>
          <a:schemeClr val="tx1"/>
        </a:solidFill>
        <a:latin typeface="Arial" charset="0"/>
        <a:ea typeface="ヒラギノ角ゴ Pro W3" pitchFamily="44" charset="-128"/>
        <a:cs typeface="+mn-cs"/>
      </a:defRPr>
    </a:lvl8pPr>
    <a:lvl9pPr marL="4572000" algn="l" defTabSz="1143000" rtl="0" eaLnBrk="1" latinLnBrk="0" hangingPunct="1">
      <a:defRPr sz="3000" kern="1200">
        <a:solidFill>
          <a:schemeClr val="tx1"/>
        </a:solidFill>
        <a:latin typeface="Arial" charset="0"/>
        <a:ea typeface="ヒラギノ角ゴ Pro W3" pitchFamily="44" charset="-128"/>
        <a:cs typeface="+mn-cs"/>
      </a:defRPr>
    </a:lvl9pPr>
  </p:defaultTextStyle>
  <p:extLst>
    <p:ext uri="{521415D9-36F7-43E2-AB2F-B90AF26B5E84}">
      <p14:sectionLst xmlns:p14="http://schemas.microsoft.com/office/powerpoint/2010/main">
        <p14:section name="Default Section" id="{720C36BC-C333-411A-B488-C073E3BA48D6}">
          <p14:sldIdLst>
            <p14:sldId id="256"/>
          </p14:sldIdLst>
        </p14:section>
      </p14:sectionLst>
    </p:ext>
    <p:ext uri="{EFAFB233-063F-42B5-8137-9DF3F51BA10A}">
      <p15:sldGuideLst xmlns:p15="http://schemas.microsoft.com/office/powerpoint/2012/main">
        <p15:guide id="1" orient="horz" pos="6912">
          <p15:clr>
            <a:srgbClr val="A4A3A4"/>
          </p15:clr>
        </p15:guide>
        <p15:guide id="2" pos="10378">
          <p15:clr>
            <a:srgbClr val="A4A3A4"/>
          </p15:clr>
        </p15:guide>
      </p15:sldGuideLst>
    </p:ext>
    <p:ext uri="{2D200454-40CA-4A62-9FC3-DE9A4176ACB9}">
      <p15:notesGuideLst xmlns:p15="http://schemas.microsoft.com/office/powerpoint/2012/main">
        <p15:guide id="1" orient="horz" pos="8496">
          <p15:clr>
            <a:srgbClr val="A4A3A4"/>
          </p15:clr>
        </p15:guide>
        <p15:guide id="2" pos="50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8DF7"/>
    <a:srgbClr val="1107A5"/>
    <a:srgbClr val="1308B1"/>
    <a:srgbClr val="098026"/>
    <a:srgbClr val="005200"/>
    <a:srgbClr val="DEFFE1"/>
    <a:srgbClr val="FFFFD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764" y="-1116"/>
      </p:cViewPr>
      <p:guideLst>
        <p:guide orient="horz" pos="6912"/>
        <p:guide pos="103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1304" y="-120"/>
      </p:cViewPr>
      <p:guideLst>
        <p:guide orient="horz" pos="8496"/>
        <p:guide pos="50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6934200" cy="1349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245580" tIns="122790" rIns="245580" bIns="122790" numCol="1" anchor="t" anchorCtr="0" compatLnSpc="1">
            <a:prstTxWarp prst="textNoShape">
              <a:avLst/>
            </a:prstTxWarp>
          </a:bodyPr>
          <a:lstStyle>
            <a:lvl1pPr defTabSz="2455863">
              <a:defRPr sz="3200"/>
            </a:lvl1pPr>
          </a:lstStyle>
          <a:p>
            <a:endParaRPr lang="en-US" altLang="en-US"/>
          </a:p>
        </p:txBody>
      </p:sp>
      <p:sp>
        <p:nvSpPr>
          <p:cNvPr id="3" name="Date Placeholder 2"/>
          <p:cNvSpPr>
            <a:spLocks noGrp="1"/>
          </p:cNvSpPr>
          <p:nvPr>
            <p:ph type="dt" sz="quarter" idx="1"/>
          </p:nvPr>
        </p:nvSpPr>
        <p:spPr bwMode="auto">
          <a:xfrm>
            <a:off x="9064625" y="0"/>
            <a:ext cx="6934200" cy="1349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245580" tIns="122790" rIns="245580" bIns="122790" numCol="1" anchor="t" anchorCtr="0" compatLnSpc="1">
            <a:prstTxWarp prst="textNoShape">
              <a:avLst/>
            </a:prstTxWarp>
          </a:bodyPr>
          <a:lstStyle>
            <a:lvl1pPr algn="r" defTabSz="2455863">
              <a:defRPr sz="3200"/>
            </a:lvl1pPr>
          </a:lstStyle>
          <a:p>
            <a:fld id="{A60A9E29-FA64-4EB7-AA55-48EC661C4865}" type="datetime1">
              <a:rPr lang="en-US" altLang="en-US"/>
              <a:pPr/>
              <a:t>12/2/2014</a:t>
            </a:fld>
            <a:endParaRPr lang="en-US" altLang="en-US"/>
          </a:p>
        </p:txBody>
      </p:sp>
      <p:sp>
        <p:nvSpPr>
          <p:cNvPr id="4" name="Footer Placeholder 3"/>
          <p:cNvSpPr>
            <a:spLocks noGrp="1"/>
          </p:cNvSpPr>
          <p:nvPr>
            <p:ph type="ftr" sz="quarter" idx="2"/>
          </p:nvPr>
        </p:nvSpPr>
        <p:spPr bwMode="auto">
          <a:xfrm>
            <a:off x="0" y="25620663"/>
            <a:ext cx="6934200" cy="1349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245580" tIns="122790" rIns="245580" bIns="122790" numCol="1" anchor="b" anchorCtr="0" compatLnSpc="1">
            <a:prstTxWarp prst="textNoShape">
              <a:avLst/>
            </a:prstTxWarp>
          </a:bodyPr>
          <a:lstStyle>
            <a:lvl1pPr defTabSz="2455863">
              <a:defRPr sz="3200"/>
            </a:lvl1pPr>
          </a:lstStyle>
          <a:p>
            <a:endParaRPr lang="en-US" altLang="en-US"/>
          </a:p>
        </p:txBody>
      </p:sp>
      <p:sp>
        <p:nvSpPr>
          <p:cNvPr id="5" name="Slide Number Placeholder 4"/>
          <p:cNvSpPr>
            <a:spLocks noGrp="1"/>
          </p:cNvSpPr>
          <p:nvPr>
            <p:ph type="sldNum" sz="quarter" idx="3"/>
          </p:nvPr>
        </p:nvSpPr>
        <p:spPr bwMode="auto">
          <a:xfrm>
            <a:off x="9064625" y="25620663"/>
            <a:ext cx="6934200" cy="1349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245580" tIns="122790" rIns="245580" bIns="122790" numCol="1" anchor="b" anchorCtr="0" compatLnSpc="1">
            <a:prstTxWarp prst="textNoShape">
              <a:avLst/>
            </a:prstTxWarp>
          </a:bodyPr>
          <a:lstStyle>
            <a:lvl1pPr algn="r" defTabSz="2455863">
              <a:defRPr sz="3200"/>
            </a:lvl1pPr>
          </a:lstStyle>
          <a:p>
            <a:fld id="{789B3938-D469-4659-A28C-0DB69CBB4ECF}" type="slidenum">
              <a:rPr lang="en-US" altLang="en-US"/>
              <a:pPr/>
              <a:t>‹#›</a:t>
            </a:fld>
            <a:endParaRPr lang="en-US" altLang="en-US"/>
          </a:p>
        </p:txBody>
      </p:sp>
    </p:spTree>
    <p:extLst>
      <p:ext uri="{BB962C8B-B14F-4D97-AF65-F5344CB8AC3E}">
        <p14:creationId xmlns:p14="http://schemas.microsoft.com/office/powerpoint/2010/main" val="1557593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6934200" cy="1349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245580" tIns="122790" rIns="245580" bIns="122790" numCol="1" anchor="t" anchorCtr="0" compatLnSpc="1">
            <a:prstTxWarp prst="textNoShape">
              <a:avLst/>
            </a:prstTxWarp>
          </a:bodyPr>
          <a:lstStyle>
            <a:lvl1pPr defTabSz="2455863" eaLnBrk="0" hangingPunct="0">
              <a:defRPr sz="3200"/>
            </a:lvl1pPr>
          </a:lstStyle>
          <a:p>
            <a:endParaRPr lang="en-US" altLang="en-US"/>
          </a:p>
        </p:txBody>
      </p:sp>
      <p:sp>
        <p:nvSpPr>
          <p:cNvPr id="3" name="Date Placeholder 2"/>
          <p:cNvSpPr>
            <a:spLocks noGrp="1"/>
          </p:cNvSpPr>
          <p:nvPr>
            <p:ph type="dt" idx="1"/>
          </p:nvPr>
        </p:nvSpPr>
        <p:spPr bwMode="auto">
          <a:xfrm>
            <a:off x="9064625" y="0"/>
            <a:ext cx="6934200" cy="1349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245580" tIns="122790" rIns="245580" bIns="122790" numCol="1" anchor="t" anchorCtr="0" compatLnSpc="1">
            <a:prstTxWarp prst="textNoShape">
              <a:avLst/>
            </a:prstTxWarp>
          </a:bodyPr>
          <a:lstStyle>
            <a:lvl1pPr algn="r" defTabSz="2455863" eaLnBrk="0" hangingPunct="0">
              <a:defRPr sz="3200"/>
            </a:lvl1pPr>
          </a:lstStyle>
          <a:p>
            <a:fld id="{F8028FA2-1551-40A2-A45E-9E2703C6CD07}" type="datetime1">
              <a:rPr lang="en-US" altLang="en-US"/>
              <a:pPr/>
              <a:t>12/2/2014</a:t>
            </a:fld>
            <a:endParaRPr lang="en-US" altLang="en-US"/>
          </a:p>
        </p:txBody>
      </p:sp>
      <p:sp>
        <p:nvSpPr>
          <p:cNvPr id="4" name="Slide Image Placeholder 3"/>
          <p:cNvSpPr>
            <a:spLocks noGrp="1" noRot="1" noChangeAspect="1"/>
          </p:cNvSpPr>
          <p:nvPr>
            <p:ph type="sldImg" idx="2"/>
          </p:nvPr>
        </p:nvSpPr>
        <p:spPr bwMode="auto">
          <a:xfrm>
            <a:off x="414338" y="2022475"/>
            <a:ext cx="15173325" cy="1011555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 name="Notes Placeholder 4"/>
          <p:cNvSpPr>
            <a:spLocks noGrp="1"/>
          </p:cNvSpPr>
          <p:nvPr>
            <p:ph type="body" sz="quarter" idx="3"/>
          </p:nvPr>
        </p:nvSpPr>
        <p:spPr bwMode="auto">
          <a:xfrm>
            <a:off x="1600200" y="12812713"/>
            <a:ext cx="12801600" cy="12139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245580" tIns="122790" rIns="245580" bIns="12279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Footer Placeholder 5"/>
          <p:cNvSpPr>
            <a:spLocks noGrp="1"/>
          </p:cNvSpPr>
          <p:nvPr>
            <p:ph type="ftr" sz="quarter" idx="4"/>
          </p:nvPr>
        </p:nvSpPr>
        <p:spPr bwMode="auto">
          <a:xfrm>
            <a:off x="0" y="25620663"/>
            <a:ext cx="6934200" cy="1349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245580" tIns="122790" rIns="245580" bIns="122790" numCol="1" anchor="b" anchorCtr="0" compatLnSpc="1">
            <a:prstTxWarp prst="textNoShape">
              <a:avLst/>
            </a:prstTxWarp>
          </a:bodyPr>
          <a:lstStyle>
            <a:lvl1pPr defTabSz="2455863" eaLnBrk="0" hangingPunct="0">
              <a:defRPr sz="3200"/>
            </a:lvl1pPr>
          </a:lstStyle>
          <a:p>
            <a:endParaRPr lang="en-US" altLang="en-US"/>
          </a:p>
        </p:txBody>
      </p:sp>
      <p:sp>
        <p:nvSpPr>
          <p:cNvPr id="7" name="Slide Number Placeholder 6"/>
          <p:cNvSpPr>
            <a:spLocks noGrp="1"/>
          </p:cNvSpPr>
          <p:nvPr>
            <p:ph type="sldNum" sz="quarter" idx="5"/>
          </p:nvPr>
        </p:nvSpPr>
        <p:spPr bwMode="auto">
          <a:xfrm>
            <a:off x="9064625" y="25620663"/>
            <a:ext cx="6934200" cy="1349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245580" tIns="122790" rIns="245580" bIns="122790" numCol="1" anchor="b" anchorCtr="0" compatLnSpc="1">
            <a:prstTxWarp prst="textNoShape">
              <a:avLst/>
            </a:prstTxWarp>
          </a:bodyPr>
          <a:lstStyle>
            <a:lvl1pPr algn="r" defTabSz="2455863" eaLnBrk="0" hangingPunct="0">
              <a:defRPr sz="3200"/>
            </a:lvl1pPr>
          </a:lstStyle>
          <a:p>
            <a:fld id="{FB0E1075-B0EC-427E-A733-E097F49F08A7}" type="slidenum">
              <a:rPr lang="en-US" altLang="en-US"/>
              <a:pPr/>
              <a:t>‹#›</a:t>
            </a:fld>
            <a:endParaRPr lang="en-US" altLang="en-US"/>
          </a:p>
        </p:txBody>
      </p:sp>
    </p:spTree>
    <p:extLst>
      <p:ext uri="{BB962C8B-B14F-4D97-AF65-F5344CB8AC3E}">
        <p14:creationId xmlns:p14="http://schemas.microsoft.com/office/powerpoint/2010/main" val="3561724994"/>
      </p:ext>
    </p:extLst>
  </p:cSld>
  <p:clrMap bg1="lt1" tx1="dk1" bg2="lt2" tx2="dk2" accent1="accent1" accent2="accent2" accent3="accent3" accent4="accent4" accent5="accent5" accent6="accent6" hlink="hlink" folHlink="folHlink"/>
  <p:notesStyle>
    <a:lvl1pPr algn="l" defTabSz="571500" rtl="0" eaLnBrk="0" fontAlgn="base" hangingPunct="0">
      <a:spcBef>
        <a:spcPct val="30000"/>
      </a:spcBef>
      <a:spcAft>
        <a:spcPct val="0"/>
      </a:spcAft>
      <a:defRPr sz="1500" kern="1200">
        <a:solidFill>
          <a:schemeClr val="tx1"/>
        </a:solidFill>
        <a:latin typeface="+mn-lt"/>
        <a:ea typeface="ＭＳ Ｐゴシック" pitchFamily="37" charset="-128"/>
        <a:cs typeface="ＭＳ Ｐゴシック" pitchFamily="37" charset="-128"/>
      </a:defRPr>
    </a:lvl1pPr>
    <a:lvl2pPr marL="571500" algn="l" defTabSz="571500" rtl="0" eaLnBrk="0" fontAlgn="base" hangingPunct="0">
      <a:spcBef>
        <a:spcPct val="30000"/>
      </a:spcBef>
      <a:spcAft>
        <a:spcPct val="0"/>
      </a:spcAft>
      <a:defRPr sz="1500" kern="1200">
        <a:solidFill>
          <a:schemeClr val="tx1"/>
        </a:solidFill>
        <a:latin typeface="+mn-lt"/>
        <a:ea typeface="ＭＳ Ｐゴシック" pitchFamily="37" charset="-128"/>
        <a:cs typeface="+mn-cs"/>
      </a:defRPr>
    </a:lvl2pPr>
    <a:lvl3pPr marL="1143000" algn="l" defTabSz="571500" rtl="0" eaLnBrk="0" fontAlgn="base" hangingPunct="0">
      <a:spcBef>
        <a:spcPct val="30000"/>
      </a:spcBef>
      <a:spcAft>
        <a:spcPct val="0"/>
      </a:spcAft>
      <a:defRPr sz="1500" kern="1200">
        <a:solidFill>
          <a:schemeClr val="tx1"/>
        </a:solidFill>
        <a:latin typeface="+mn-lt"/>
        <a:ea typeface="ＭＳ Ｐゴシック" pitchFamily="37" charset="-128"/>
        <a:cs typeface="+mn-cs"/>
      </a:defRPr>
    </a:lvl3pPr>
    <a:lvl4pPr marL="1714500" algn="l" defTabSz="571500" rtl="0" eaLnBrk="0" fontAlgn="base" hangingPunct="0">
      <a:spcBef>
        <a:spcPct val="30000"/>
      </a:spcBef>
      <a:spcAft>
        <a:spcPct val="0"/>
      </a:spcAft>
      <a:defRPr sz="1500" kern="1200">
        <a:solidFill>
          <a:schemeClr val="tx1"/>
        </a:solidFill>
        <a:latin typeface="+mn-lt"/>
        <a:ea typeface="ＭＳ Ｐゴシック" pitchFamily="37" charset="-128"/>
        <a:cs typeface="+mn-cs"/>
      </a:defRPr>
    </a:lvl4pPr>
    <a:lvl5pPr marL="2286000" algn="l" defTabSz="571500" rtl="0" eaLnBrk="0" fontAlgn="base" hangingPunct="0">
      <a:spcBef>
        <a:spcPct val="30000"/>
      </a:spcBef>
      <a:spcAft>
        <a:spcPct val="0"/>
      </a:spcAft>
      <a:defRPr sz="1500" kern="1200">
        <a:solidFill>
          <a:schemeClr val="tx1"/>
        </a:solidFill>
        <a:latin typeface="+mn-lt"/>
        <a:ea typeface="ＭＳ Ｐゴシック" pitchFamily="37" charset="-128"/>
        <a:cs typeface="+mn-cs"/>
      </a:defRPr>
    </a:lvl5pPr>
    <a:lvl6pPr marL="2857500" algn="l" defTabSz="571500" rtl="0" eaLnBrk="1" latinLnBrk="0" hangingPunct="1">
      <a:defRPr sz="1500" kern="1200">
        <a:solidFill>
          <a:schemeClr val="tx1"/>
        </a:solidFill>
        <a:latin typeface="+mn-lt"/>
        <a:ea typeface="+mn-ea"/>
        <a:cs typeface="+mn-cs"/>
      </a:defRPr>
    </a:lvl6pPr>
    <a:lvl7pPr marL="3429000" algn="l" defTabSz="571500" rtl="0" eaLnBrk="1" latinLnBrk="0" hangingPunct="1">
      <a:defRPr sz="1500" kern="1200">
        <a:solidFill>
          <a:schemeClr val="tx1"/>
        </a:solidFill>
        <a:latin typeface="+mn-lt"/>
        <a:ea typeface="+mn-ea"/>
        <a:cs typeface="+mn-cs"/>
      </a:defRPr>
    </a:lvl7pPr>
    <a:lvl8pPr marL="4000500" algn="l" defTabSz="571500" rtl="0" eaLnBrk="1" latinLnBrk="0" hangingPunct="1">
      <a:defRPr sz="1500" kern="1200">
        <a:solidFill>
          <a:schemeClr val="tx1"/>
        </a:solidFill>
        <a:latin typeface="+mn-lt"/>
        <a:ea typeface="+mn-ea"/>
        <a:cs typeface="+mn-cs"/>
      </a:defRPr>
    </a:lvl8pPr>
    <a:lvl9pPr marL="4572000" algn="l" defTabSz="57150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p:cNvSpPr>
          <p:nvPr>
            <p:ph type="sldImg"/>
          </p:nvPr>
        </p:nvSpPr>
        <p:spPr>
          <a:xfrm>
            <a:off x="414338" y="2022475"/>
            <a:ext cx="15173325" cy="10115550"/>
          </a:xfrm>
          <a:ln/>
        </p:spPr>
      </p:sp>
      <p:sp>
        <p:nvSpPr>
          <p:cNvPr id="16387" name="Notes Placeholder 2"/>
          <p:cNvSpPr>
            <a:spLocks noGrp="1"/>
          </p:cNvSpPr>
          <p:nvPr>
            <p:ph type="body" idx="1"/>
          </p:nvPr>
        </p:nvSpPr>
        <p:spPr/>
        <p:txBody>
          <a:bodyPr/>
          <a:lstStyle/>
          <a:p>
            <a:pPr eaLnBrk="1" hangingPunct="1"/>
            <a:r>
              <a:rPr lang="en-US" altLang="en-US" smtClean="0">
                <a:ea typeface="ＭＳ Ｐゴシック" pitchFamily="44" charset="-128"/>
              </a:rPr>
              <a:t>Photos should be at least 300dpi, but not more than 5-12 mgs each.  Your page is set to be enlarged 200% so do not change the page size to fit another poster size. Please call me and I will help you with a new page size if desired. Lisa 792-4724</a:t>
            </a:r>
          </a:p>
          <a:p>
            <a:pPr eaLnBrk="1" hangingPunct="1"/>
            <a:r>
              <a:rPr lang="en-US" altLang="en-US" smtClean="0">
                <a:ea typeface="ＭＳ Ｐゴシック" pitchFamily="44" charset="-128"/>
              </a:rPr>
              <a:t>Please note this is only a template for you to start with. You can change the font size, colors, column widths and the number of columns</a:t>
            </a:r>
          </a:p>
          <a:p>
            <a:pPr eaLnBrk="1" hangingPunct="1">
              <a:spcBef>
                <a:spcPct val="0"/>
              </a:spcBef>
            </a:pPr>
            <a:endParaRPr lang="en-US" altLang="en-US" smtClean="0">
              <a:ea typeface="ＭＳ Ｐゴシック" pitchFamily="44" charset="-128"/>
            </a:endParaRPr>
          </a:p>
        </p:txBody>
      </p:sp>
      <p:sp>
        <p:nvSpPr>
          <p:cNvPr id="16388" name="Slide Number Placeholder 3"/>
          <p:cNvSpPr>
            <a:spLocks noGrp="1"/>
          </p:cNvSpPr>
          <p:nvPr>
            <p:ph type="sldNum" sz="quarter" idx="5"/>
          </p:nvPr>
        </p:nvSpPr>
        <p:spPr>
          <a:noFill/>
        </p:spPr>
        <p:txBody>
          <a:bodyPr/>
          <a:lstStyle>
            <a:lvl1pPr defTabSz="2455863" eaLnBrk="0" hangingPunct="0">
              <a:defRPr sz="2400">
                <a:solidFill>
                  <a:schemeClr val="tx1"/>
                </a:solidFill>
                <a:latin typeface="Arial" charset="0"/>
                <a:ea typeface="ヒラギノ角ゴ Pro W3" pitchFamily="44" charset="-128"/>
              </a:defRPr>
            </a:lvl1pPr>
            <a:lvl2pPr eaLnBrk="0" hangingPunct="0">
              <a:defRPr sz="2400">
                <a:solidFill>
                  <a:schemeClr val="tx1"/>
                </a:solidFill>
                <a:latin typeface="Arial" charset="0"/>
                <a:ea typeface="ヒラギノ角ゴ Pro W3" pitchFamily="44" charset="-128"/>
              </a:defRPr>
            </a:lvl2pPr>
            <a:lvl3pPr marL="34817050" indent="-32361188" defTabSz="2455863"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fld id="{D3579F0A-4B6A-4B1A-873A-1963986220CA}" type="slidenum">
              <a:rPr lang="en-US" altLang="en-US" sz="3200"/>
              <a:pPr/>
              <a:t>1</a:t>
            </a:fld>
            <a:endParaRPr lang="en-US" altLang="en-US" sz="3200"/>
          </a:p>
        </p:txBody>
      </p:sp>
    </p:spTree>
    <p:extLst>
      <p:ext uri="{BB962C8B-B14F-4D97-AF65-F5344CB8AC3E}">
        <p14:creationId xmlns:p14="http://schemas.microsoft.com/office/powerpoint/2010/main" val="2518924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8"/>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6729" indent="0" algn="ctr">
              <a:buNone/>
              <a:defRPr>
                <a:solidFill>
                  <a:schemeClr val="tx1">
                    <a:tint val="75000"/>
                  </a:schemeClr>
                </a:solidFill>
              </a:defRPr>
            </a:lvl2pPr>
            <a:lvl3pPr marL="3133457" indent="0" algn="ctr">
              <a:buNone/>
              <a:defRPr>
                <a:solidFill>
                  <a:schemeClr val="tx1">
                    <a:tint val="75000"/>
                  </a:schemeClr>
                </a:solidFill>
              </a:defRPr>
            </a:lvl3pPr>
            <a:lvl4pPr marL="4700186" indent="0" algn="ctr">
              <a:buNone/>
              <a:defRPr>
                <a:solidFill>
                  <a:schemeClr val="tx1">
                    <a:tint val="75000"/>
                  </a:schemeClr>
                </a:solidFill>
              </a:defRPr>
            </a:lvl4pPr>
            <a:lvl5pPr marL="6266914" indent="0" algn="ctr">
              <a:buNone/>
              <a:defRPr>
                <a:solidFill>
                  <a:schemeClr val="tx1">
                    <a:tint val="75000"/>
                  </a:schemeClr>
                </a:solidFill>
              </a:defRPr>
            </a:lvl5pPr>
            <a:lvl6pPr marL="7833643" indent="0" algn="ctr">
              <a:buNone/>
              <a:defRPr>
                <a:solidFill>
                  <a:schemeClr val="tx1">
                    <a:tint val="75000"/>
                  </a:schemeClr>
                </a:solidFill>
              </a:defRPr>
            </a:lvl6pPr>
            <a:lvl7pPr marL="9400371" indent="0" algn="ctr">
              <a:buNone/>
              <a:defRPr>
                <a:solidFill>
                  <a:schemeClr val="tx1">
                    <a:tint val="75000"/>
                  </a:schemeClr>
                </a:solidFill>
              </a:defRPr>
            </a:lvl7pPr>
            <a:lvl8pPr marL="10967100" indent="0" algn="ctr">
              <a:buNone/>
              <a:defRPr>
                <a:solidFill>
                  <a:schemeClr val="tx1">
                    <a:tint val="75000"/>
                  </a:schemeClr>
                </a:solidFill>
              </a:defRPr>
            </a:lvl8pPr>
            <a:lvl9pPr marL="1253382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9615004-A535-4D36-925E-975ECDE54479}" type="slidenum">
              <a:rPr lang="en-US" altLang="en-US" smtClean="0"/>
              <a:pPr/>
              <a:t>‹#›</a:t>
            </a:fld>
            <a:endParaRPr lang="en-US" altLang="en-US"/>
          </a:p>
        </p:txBody>
      </p:sp>
    </p:spTree>
    <p:extLst>
      <p:ext uri="{BB962C8B-B14F-4D97-AF65-F5344CB8AC3E}">
        <p14:creationId xmlns:p14="http://schemas.microsoft.com/office/powerpoint/2010/main" val="3574899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CB8F5498-DB53-4981-B2CF-BA84C9C1910C}" type="slidenum">
              <a:rPr lang="en-US" altLang="en-US" smtClean="0"/>
              <a:pPr/>
              <a:t>‹#›</a:t>
            </a:fld>
            <a:endParaRPr lang="en-US" altLang="en-US"/>
          </a:p>
        </p:txBody>
      </p:sp>
    </p:spTree>
    <p:extLst>
      <p:ext uri="{BB962C8B-B14F-4D97-AF65-F5344CB8AC3E}">
        <p14:creationId xmlns:p14="http://schemas.microsoft.com/office/powerpoint/2010/main" val="734798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878843"/>
            <a:ext cx="7406640" cy="18724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878843"/>
            <a:ext cx="21671280" cy="18724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51E0642F-C615-45EA-8FC6-41A367D567A2}" type="slidenum">
              <a:rPr lang="en-US" altLang="en-US" smtClean="0"/>
              <a:pPr/>
              <a:t>‹#›</a:t>
            </a:fld>
            <a:endParaRPr lang="en-US" altLang="en-US"/>
          </a:p>
        </p:txBody>
      </p:sp>
    </p:spTree>
    <p:extLst>
      <p:ext uri="{BB962C8B-B14F-4D97-AF65-F5344CB8AC3E}">
        <p14:creationId xmlns:p14="http://schemas.microsoft.com/office/powerpoint/2010/main" val="3996837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735F602-9E97-4E0B-ABEE-8147661D53CA}" type="slidenum">
              <a:rPr lang="en-US" altLang="en-US" smtClean="0"/>
              <a:pPr/>
              <a:t>‹#›</a:t>
            </a:fld>
            <a:endParaRPr lang="en-US" altLang="en-US"/>
          </a:p>
        </p:txBody>
      </p:sp>
    </p:spTree>
    <p:extLst>
      <p:ext uri="{BB962C8B-B14F-4D97-AF65-F5344CB8AC3E}">
        <p14:creationId xmlns:p14="http://schemas.microsoft.com/office/powerpoint/2010/main" val="3558457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8"/>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6729" indent="0">
              <a:buNone/>
              <a:defRPr sz="6200">
                <a:solidFill>
                  <a:schemeClr val="tx1">
                    <a:tint val="75000"/>
                  </a:schemeClr>
                </a:solidFill>
              </a:defRPr>
            </a:lvl2pPr>
            <a:lvl3pPr marL="3133457" indent="0">
              <a:buNone/>
              <a:defRPr sz="5500">
                <a:solidFill>
                  <a:schemeClr val="tx1">
                    <a:tint val="75000"/>
                  </a:schemeClr>
                </a:solidFill>
              </a:defRPr>
            </a:lvl3pPr>
            <a:lvl4pPr marL="4700186" indent="0">
              <a:buNone/>
              <a:defRPr sz="4800">
                <a:solidFill>
                  <a:schemeClr val="tx1">
                    <a:tint val="75000"/>
                  </a:schemeClr>
                </a:solidFill>
              </a:defRPr>
            </a:lvl4pPr>
            <a:lvl5pPr marL="6266914" indent="0">
              <a:buNone/>
              <a:defRPr sz="4800">
                <a:solidFill>
                  <a:schemeClr val="tx1">
                    <a:tint val="75000"/>
                  </a:schemeClr>
                </a:solidFill>
              </a:defRPr>
            </a:lvl5pPr>
            <a:lvl6pPr marL="7833643" indent="0">
              <a:buNone/>
              <a:defRPr sz="4800">
                <a:solidFill>
                  <a:schemeClr val="tx1">
                    <a:tint val="75000"/>
                  </a:schemeClr>
                </a:solidFill>
              </a:defRPr>
            </a:lvl6pPr>
            <a:lvl7pPr marL="9400371" indent="0">
              <a:buNone/>
              <a:defRPr sz="4800">
                <a:solidFill>
                  <a:schemeClr val="tx1">
                    <a:tint val="75000"/>
                  </a:schemeClr>
                </a:solidFill>
              </a:defRPr>
            </a:lvl7pPr>
            <a:lvl8pPr marL="10967100" indent="0">
              <a:buNone/>
              <a:defRPr sz="4800">
                <a:solidFill>
                  <a:schemeClr val="tx1">
                    <a:tint val="75000"/>
                  </a:schemeClr>
                </a:solidFill>
              </a:defRPr>
            </a:lvl8pPr>
            <a:lvl9pPr marL="12533828"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B6FF56A-A2A8-4E96-A861-E2E2EB54C905}" type="slidenum">
              <a:rPr lang="en-US" altLang="en-US" smtClean="0"/>
              <a:pPr/>
              <a:t>‹#›</a:t>
            </a:fld>
            <a:endParaRPr lang="en-US" altLang="en-US"/>
          </a:p>
        </p:txBody>
      </p:sp>
    </p:spTree>
    <p:extLst>
      <p:ext uri="{BB962C8B-B14F-4D97-AF65-F5344CB8AC3E}">
        <p14:creationId xmlns:p14="http://schemas.microsoft.com/office/powerpoint/2010/main" val="209153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7B4345A4-5255-4C11-BC91-048F5C5F3DD5}" type="slidenum">
              <a:rPr lang="en-US" altLang="en-US" smtClean="0"/>
              <a:pPr/>
              <a:t>‹#›</a:t>
            </a:fld>
            <a:endParaRPr lang="en-US" altLang="en-US"/>
          </a:p>
        </p:txBody>
      </p:sp>
    </p:spTree>
    <p:extLst>
      <p:ext uri="{BB962C8B-B14F-4D97-AF65-F5344CB8AC3E}">
        <p14:creationId xmlns:p14="http://schemas.microsoft.com/office/powerpoint/2010/main" val="25670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6729" indent="0">
              <a:buNone/>
              <a:defRPr sz="6900" b="1"/>
            </a:lvl2pPr>
            <a:lvl3pPr marL="3133457" indent="0">
              <a:buNone/>
              <a:defRPr sz="6200" b="1"/>
            </a:lvl3pPr>
            <a:lvl4pPr marL="4700186" indent="0">
              <a:buNone/>
              <a:defRPr sz="5500" b="1"/>
            </a:lvl4pPr>
            <a:lvl5pPr marL="6266914" indent="0">
              <a:buNone/>
              <a:defRPr sz="5500" b="1"/>
            </a:lvl5pPr>
            <a:lvl6pPr marL="7833643" indent="0">
              <a:buNone/>
              <a:defRPr sz="5500" b="1"/>
            </a:lvl6pPr>
            <a:lvl7pPr marL="9400371" indent="0">
              <a:buNone/>
              <a:defRPr sz="5500" b="1"/>
            </a:lvl7pPr>
            <a:lvl8pPr marL="10967100" indent="0">
              <a:buNone/>
              <a:defRPr sz="5500" b="1"/>
            </a:lvl8pPr>
            <a:lvl9pPr marL="12533828"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5" y="4912362"/>
            <a:ext cx="14550390" cy="2047238"/>
          </a:xfrm>
        </p:spPr>
        <p:txBody>
          <a:bodyPr anchor="b"/>
          <a:lstStyle>
            <a:lvl1pPr marL="0" indent="0">
              <a:buNone/>
              <a:defRPr sz="8200" b="1"/>
            </a:lvl1pPr>
            <a:lvl2pPr marL="1566729" indent="0">
              <a:buNone/>
              <a:defRPr sz="6900" b="1"/>
            </a:lvl2pPr>
            <a:lvl3pPr marL="3133457" indent="0">
              <a:buNone/>
              <a:defRPr sz="6200" b="1"/>
            </a:lvl3pPr>
            <a:lvl4pPr marL="4700186" indent="0">
              <a:buNone/>
              <a:defRPr sz="5500" b="1"/>
            </a:lvl4pPr>
            <a:lvl5pPr marL="6266914" indent="0">
              <a:buNone/>
              <a:defRPr sz="5500" b="1"/>
            </a:lvl5pPr>
            <a:lvl6pPr marL="7833643" indent="0">
              <a:buNone/>
              <a:defRPr sz="5500" b="1"/>
            </a:lvl6pPr>
            <a:lvl7pPr marL="9400371" indent="0">
              <a:buNone/>
              <a:defRPr sz="5500" b="1"/>
            </a:lvl7pPr>
            <a:lvl8pPr marL="10967100" indent="0">
              <a:buNone/>
              <a:defRPr sz="5500" b="1"/>
            </a:lvl8pPr>
            <a:lvl9pPr marL="12533828"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5"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AD02C16C-BED8-4168-BD70-5647014B3705}" type="slidenum">
              <a:rPr lang="en-US" altLang="en-US" smtClean="0"/>
              <a:pPr/>
              <a:t>‹#›</a:t>
            </a:fld>
            <a:endParaRPr lang="en-US" altLang="en-US"/>
          </a:p>
        </p:txBody>
      </p:sp>
    </p:spTree>
    <p:extLst>
      <p:ext uri="{BB962C8B-B14F-4D97-AF65-F5344CB8AC3E}">
        <p14:creationId xmlns:p14="http://schemas.microsoft.com/office/powerpoint/2010/main" val="233753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F6F1B06E-EB36-45BC-8243-89E1FA021D14}" type="slidenum">
              <a:rPr lang="en-US" altLang="en-US" smtClean="0"/>
              <a:pPr/>
              <a:t>‹#›</a:t>
            </a:fld>
            <a:endParaRPr lang="en-US" altLang="en-US"/>
          </a:p>
        </p:txBody>
      </p:sp>
    </p:spTree>
    <p:extLst>
      <p:ext uri="{BB962C8B-B14F-4D97-AF65-F5344CB8AC3E}">
        <p14:creationId xmlns:p14="http://schemas.microsoft.com/office/powerpoint/2010/main" val="3279789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2C21D9F2-7ED1-4392-AF0A-3852D595211F}" type="slidenum">
              <a:rPr lang="en-US" altLang="en-US" smtClean="0"/>
              <a:pPr/>
              <a:t>‹#›</a:t>
            </a:fld>
            <a:endParaRPr lang="en-US" altLang="en-US"/>
          </a:p>
        </p:txBody>
      </p:sp>
    </p:spTree>
    <p:extLst>
      <p:ext uri="{BB962C8B-B14F-4D97-AF65-F5344CB8AC3E}">
        <p14:creationId xmlns:p14="http://schemas.microsoft.com/office/powerpoint/2010/main" val="282501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9"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9" y="4592321"/>
            <a:ext cx="10829927" cy="15011402"/>
          </a:xfrm>
        </p:spPr>
        <p:txBody>
          <a:bodyPr/>
          <a:lstStyle>
            <a:lvl1pPr marL="0" indent="0">
              <a:buNone/>
              <a:defRPr sz="4800"/>
            </a:lvl1pPr>
            <a:lvl2pPr marL="1566729" indent="0">
              <a:buNone/>
              <a:defRPr sz="4100"/>
            </a:lvl2pPr>
            <a:lvl3pPr marL="3133457" indent="0">
              <a:buNone/>
              <a:defRPr sz="3400"/>
            </a:lvl3pPr>
            <a:lvl4pPr marL="4700186" indent="0">
              <a:buNone/>
              <a:defRPr sz="3100"/>
            </a:lvl4pPr>
            <a:lvl5pPr marL="6266914" indent="0">
              <a:buNone/>
              <a:defRPr sz="3100"/>
            </a:lvl5pPr>
            <a:lvl6pPr marL="7833643" indent="0">
              <a:buNone/>
              <a:defRPr sz="3100"/>
            </a:lvl6pPr>
            <a:lvl7pPr marL="9400371" indent="0">
              <a:buNone/>
              <a:defRPr sz="3100"/>
            </a:lvl7pPr>
            <a:lvl8pPr marL="10967100" indent="0">
              <a:buNone/>
              <a:defRPr sz="3100"/>
            </a:lvl8pPr>
            <a:lvl9pPr marL="12533828"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47C78A7E-CDB5-4453-AED0-D3204857554D}" type="slidenum">
              <a:rPr lang="en-US" altLang="en-US" smtClean="0"/>
              <a:pPr/>
              <a:t>‹#›</a:t>
            </a:fld>
            <a:endParaRPr lang="en-US" altLang="en-US"/>
          </a:p>
        </p:txBody>
      </p:sp>
    </p:spTree>
    <p:extLst>
      <p:ext uri="{BB962C8B-B14F-4D97-AF65-F5344CB8AC3E}">
        <p14:creationId xmlns:p14="http://schemas.microsoft.com/office/powerpoint/2010/main" val="1093979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6729" indent="0">
              <a:buNone/>
              <a:defRPr sz="9600"/>
            </a:lvl2pPr>
            <a:lvl3pPr marL="3133457" indent="0">
              <a:buNone/>
              <a:defRPr sz="8200"/>
            </a:lvl3pPr>
            <a:lvl4pPr marL="4700186" indent="0">
              <a:buNone/>
              <a:defRPr sz="6900"/>
            </a:lvl4pPr>
            <a:lvl5pPr marL="6266914" indent="0">
              <a:buNone/>
              <a:defRPr sz="6900"/>
            </a:lvl5pPr>
            <a:lvl6pPr marL="7833643" indent="0">
              <a:buNone/>
              <a:defRPr sz="6900"/>
            </a:lvl6pPr>
            <a:lvl7pPr marL="9400371" indent="0">
              <a:buNone/>
              <a:defRPr sz="6900"/>
            </a:lvl7pPr>
            <a:lvl8pPr marL="10967100" indent="0">
              <a:buNone/>
              <a:defRPr sz="6900"/>
            </a:lvl8pPr>
            <a:lvl9pPr marL="12533828"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6729" indent="0">
              <a:buNone/>
              <a:defRPr sz="4100"/>
            </a:lvl2pPr>
            <a:lvl3pPr marL="3133457" indent="0">
              <a:buNone/>
              <a:defRPr sz="3400"/>
            </a:lvl3pPr>
            <a:lvl4pPr marL="4700186" indent="0">
              <a:buNone/>
              <a:defRPr sz="3100"/>
            </a:lvl4pPr>
            <a:lvl5pPr marL="6266914" indent="0">
              <a:buNone/>
              <a:defRPr sz="3100"/>
            </a:lvl5pPr>
            <a:lvl6pPr marL="7833643" indent="0">
              <a:buNone/>
              <a:defRPr sz="3100"/>
            </a:lvl6pPr>
            <a:lvl7pPr marL="9400371" indent="0">
              <a:buNone/>
              <a:defRPr sz="3100"/>
            </a:lvl7pPr>
            <a:lvl8pPr marL="10967100" indent="0">
              <a:buNone/>
              <a:defRPr sz="3100"/>
            </a:lvl8pPr>
            <a:lvl9pPr marL="12533828"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FE0DF37-B502-432D-B8A9-177DC1C964BF}" type="slidenum">
              <a:rPr lang="en-US" altLang="en-US" smtClean="0"/>
              <a:pPr/>
              <a:t>‹#›</a:t>
            </a:fld>
            <a:endParaRPr lang="en-US" altLang="en-US"/>
          </a:p>
        </p:txBody>
      </p:sp>
    </p:spTree>
    <p:extLst>
      <p:ext uri="{BB962C8B-B14F-4D97-AF65-F5344CB8AC3E}">
        <p14:creationId xmlns:p14="http://schemas.microsoft.com/office/powerpoint/2010/main" val="85874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344" tIns="156676" rIns="313344" bIns="1566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344" tIns="156676" rIns="313344" bIns="1566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8"/>
            <a:ext cx="7680960" cy="1168400"/>
          </a:xfrm>
          <a:prstGeom prst="rect">
            <a:avLst/>
          </a:prstGeom>
        </p:spPr>
        <p:txBody>
          <a:bodyPr vert="horz" lIns="313344" tIns="156676" rIns="313344" bIns="156676" rtlCol="0" anchor="ctr"/>
          <a:lstStyle>
            <a:lvl1pPr algn="l">
              <a:defRPr sz="41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11247120" y="20340328"/>
            <a:ext cx="10424160" cy="1168400"/>
          </a:xfrm>
          <a:prstGeom prst="rect">
            <a:avLst/>
          </a:prstGeom>
        </p:spPr>
        <p:txBody>
          <a:bodyPr vert="horz" lIns="313344" tIns="156676" rIns="313344" bIns="156676" rtlCol="0" anchor="ctr"/>
          <a:lstStyle>
            <a:lvl1pPr algn="ctr">
              <a:defRPr sz="41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23591520" y="20340328"/>
            <a:ext cx="7680960" cy="1168400"/>
          </a:xfrm>
          <a:prstGeom prst="rect">
            <a:avLst/>
          </a:prstGeom>
        </p:spPr>
        <p:txBody>
          <a:bodyPr vert="horz" lIns="313344" tIns="156676" rIns="313344" bIns="156676" rtlCol="0" anchor="ctr"/>
          <a:lstStyle>
            <a:lvl1pPr algn="r">
              <a:defRPr sz="4100">
                <a:solidFill>
                  <a:schemeClr val="tx1">
                    <a:tint val="75000"/>
                  </a:schemeClr>
                </a:solidFill>
              </a:defRPr>
            </a:lvl1pPr>
          </a:lstStyle>
          <a:p>
            <a:fld id="{0E577B33-11C8-4D56-B61E-040885822943}" type="slidenum">
              <a:rPr lang="en-US" altLang="en-US" smtClean="0"/>
              <a:pPr/>
              <a:t>‹#›</a:t>
            </a:fld>
            <a:endParaRPr lang="en-US" altLang="en-US"/>
          </a:p>
        </p:txBody>
      </p:sp>
    </p:spTree>
    <p:extLst>
      <p:ext uri="{BB962C8B-B14F-4D97-AF65-F5344CB8AC3E}">
        <p14:creationId xmlns:p14="http://schemas.microsoft.com/office/powerpoint/2010/main" val="88012521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3133457" rtl="0" eaLnBrk="1" latinLnBrk="0" hangingPunct="1">
        <a:spcBef>
          <a:spcPct val="0"/>
        </a:spcBef>
        <a:buNone/>
        <a:defRPr sz="15100" kern="1200">
          <a:solidFill>
            <a:schemeClr val="tx1"/>
          </a:solidFill>
          <a:latin typeface="+mj-lt"/>
          <a:ea typeface="+mj-ea"/>
          <a:cs typeface="+mj-cs"/>
        </a:defRPr>
      </a:lvl1pPr>
    </p:titleStyle>
    <p:bodyStyle>
      <a:lvl1pPr marL="1175046" indent="-1175046" algn="l" defTabSz="3133457"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1pPr>
      <a:lvl2pPr marL="2545936" indent="-979207" algn="l" defTabSz="3133457"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2pPr>
      <a:lvl3pPr marL="3916821" indent="-783364" algn="l" defTabSz="3133457"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3pPr>
      <a:lvl4pPr marL="5483550" indent="-783364" algn="l" defTabSz="3133457"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4pPr>
      <a:lvl5pPr marL="7050278" indent="-783364" algn="l" defTabSz="3133457"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5pPr>
      <a:lvl6pPr marL="8617007" indent="-783364" algn="l" defTabSz="3133457"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6pPr>
      <a:lvl7pPr marL="10183735" indent="-783364" algn="l" defTabSz="3133457"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7pPr>
      <a:lvl8pPr marL="11750464" indent="-783364" algn="l" defTabSz="3133457"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8pPr>
      <a:lvl9pPr marL="13317192" indent="-783364" algn="l" defTabSz="3133457"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9pPr>
    </p:bodyStyle>
    <p:otherStyle>
      <a:defPPr>
        <a:defRPr lang="en-US"/>
      </a:defPPr>
      <a:lvl1pPr marL="0" algn="l" defTabSz="3133457" rtl="0" eaLnBrk="1" latinLnBrk="0" hangingPunct="1">
        <a:defRPr sz="6200" kern="1200">
          <a:solidFill>
            <a:schemeClr val="tx1"/>
          </a:solidFill>
          <a:latin typeface="+mn-lt"/>
          <a:ea typeface="+mn-ea"/>
          <a:cs typeface="+mn-cs"/>
        </a:defRPr>
      </a:lvl1pPr>
      <a:lvl2pPr marL="1566729" algn="l" defTabSz="3133457" rtl="0" eaLnBrk="1" latinLnBrk="0" hangingPunct="1">
        <a:defRPr sz="6200" kern="1200">
          <a:solidFill>
            <a:schemeClr val="tx1"/>
          </a:solidFill>
          <a:latin typeface="+mn-lt"/>
          <a:ea typeface="+mn-ea"/>
          <a:cs typeface="+mn-cs"/>
        </a:defRPr>
      </a:lvl2pPr>
      <a:lvl3pPr marL="3133457" algn="l" defTabSz="3133457" rtl="0" eaLnBrk="1" latinLnBrk="0" hangingPunct="1">
        <a:defRPr sz="6200" kern="1200">
          <a:solidFill>
            <a:schemeClr val="tx1"/>
          </a:solidFill>
          <a:latin typeface="+mn-lt"/>
          <a:ea typeface="+mn-ea"/>
          <a:cs typeface="+mn-cs"/>
        </a:defRPr>
      </a:lvl3pPr>
      <a:lvl4pPr marL="4700186" algn="l" defTabSz="3133457" rtl="0" eaLnBrk="1" latinLnBrk="0" hangingPunct="1">
        <a:defRPr sz="6200" kern="1200">
          <a:solidFill>
            <a:schemeClr val="tx1"/>
          </a:solidFill>
          <a:latin typeface="+mn-lt"/>
          <a:ea typeface="+mn-ea"/>
          <a:cs typeface="+mn-cs"/>
        </a:defRPr>
      </a:lvl4pPr>
      <a:lvl5pPr marL="6266914" algn="l" defTabSz="3133457" rtl="0" eaLnBrk="1" latinLnBrk="0" hangingPunct="1">
        <a:defRPr sz="6200" kern="1200">
          <a:solidFill>
            <a:schemeClr val="tx1"/>
          </a:solidFill>
          <a:latin typeface="+mn-lt"/>
          <a:ea typeface="+mn-ea"/>
          <a:cs typeface="+mn-cs"/>
        </a:defRPr>
      </a:lvl5pPr>
      <a:lvl6pPr marL="7833643" algn="l" defTabSz="3133457" rtl="0" eaLnBrk="1" latinLnBrk="0" hangingPunct="1">
        <a:defRPr sz="6200" kern="1200">
          <a:solidFill>
            <a:schemeClr val="tx1"/>
          </a:solidFill>
          <a:latin typeface="+mn-lt"/>
          <a:ea typeface="+mn-ea"/>
          <a:cs typeface="+mn-cs"/>
        </a:defRPr>
      </a:lvl6pPr>
      <a:lvl7pPr marL="9400371" algn="l" defTabSz="3133457" rtl="0" eaLnBrk="1" latinLnBrk="0" hangingPunct="1">
        <a:defRPr sz="6200" kern="1200">
          <a:solidFill>
            <a:schemeClr val="tx1"/>
          </a:solidFill>
          <a:latin typeface="+mn-lt"/>
          <a:ea typeface="+mn-ea"/>
          <a:cs typeface="+mn-cs"/>
        </a:defRPr>
      </a:lvl7pPr>
      <a:lvl8pPr marL="10967100" algn="l" defTabSz="3133457" rtl="0" eaLnBrk="1" latinLnBrk="0" hangingPunct="1">
        <a:defRPr sz="6200" kern="1200">
          <a:solidFill>
            <a:schemeClr val="tx1"/>
          </a:solidFill>
          <a:latin typeface="+mn-lt"/>
          <a:ea typeface="+mn-ea"/>
          <a:cs typeface="+mn-cs"/>
        </a:defRPr>
      </a:lvl8pPr>
      <a:lvl9pPr marL="12533828" algn="l" defTabSz="3133457"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Ir@cs.rit.edu"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jpeg"/><Relationship Id="rId10" Type="http://schemas.openxmlformats.org/officeDocument/2006/relationships/image" Target="../media/image6.png"/><Relationship Id="rId4" Type="http://schemas.openxmlformats.org/officeDocument/2006/relationships/hyperlink" Target="mailto:jcappos@nyu.edu"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70" name="Text Box 27"/>
          <p:cNvSpPr txBox="1">
            <a:spLocks noChangeArrowheads="1"/>
          </p:cNvSpPr>
          <p:nvPr/>
        </p:nvSpPr>
        <p:spPr bwMode="auto">
          <a:xfrm>
            <a:off x="24867202" y="16413348"/>
            <a:ext cx="7857726" cy="1531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14300" tIns="57150" rIns="114300" bIns="57150">
            <a:spAutoFit/>
          </a:bodyPr>
          <a:lstStyle>
            <a:lvl1pPr marL="457200" indent="-457200"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buFont typeface="Arial" panose="020B0604020202020204" pitchFamily="34" charset="0"/>
              <a:buChar char="•"/>
            </a:pPr>
            <a:r>
              <a:rPr lang="en-US" sz="2300" dirty="0" smtClean="0"/>
              <a:t>Professor Leon Reznik, Project Advisor and Project , Coordinator, RIT Computer Science, </a:t>
            </a:r>
            <a:r>
              <a:rPr lang="en-US" sz="2300" dirty="0" smtClean="0">
                <a:hlinkClick r:id="rId3"/>
              </a:rPr>
              <a:t>Ir@cs.rit.edu</a:t>
            </a:r>
            <a:endParaRPr lang="en-US" sz="2300" dirty="0" smtClean="0"/>
          </a:p>
          <a:p>
            <a:pPr>
              <a:buFont typeface="Arial" panose="020B0604020202020204" pitchFamily="34" charset="0"/>
              <a:buChar char="•"/>
            </a:pPr>
            <a:r>
              <a:rPr lang="en-US" sz="2300" dirty="0"/>
              <a:t>Professor Justin </a:t>
            </a:r>
            <a:r>
              <a:rPr lang="en-US" sz="2300" dirty="0" err="1"/>
              <a:t>Cappos</a:t>
            </a:r>
            <a:r>
              <a:rPr lang="en-US" sz="2300" dirty="0"/>
              <a:t>, Department of Computer Security, NYU </a:t>
            </a:r>
            <a:r>
              <a:rPr lang="en-US" sz="2300" dirty="0" smtClean="0"/>
              <a:t>Polytechnic, </a:t>
            </a:r>
            <a:r>
              <a:rPr lang="en-US" sz="2300" dirty="0" smtClean="0">
                <a:hlinkClick r:id="rId4"/>
              </a:rPr>
              <a:t>cappos@nyu.edu</a:t>
            </a:r>
            <a:endParaRPr lang="en-US" sz="2300" dirty="0" smtClean="0"/>
          </a:p>
        </p:txBody>
      </p:sp>
      <p:sp>
        <p:nvSpPr>
          <p:cNvPr id="15371" name="Text Box 29"/>
          <p:cNvSpPr txBox="1">
            <a:spLocks noChangeArrowheads="1"/>
          </p:cNvSpPr>
          <p:nvPr/>
        </p:nvSpPr>
        <p:spPr bwMode="auto">
          <a:xfrm>
            <a:off x="8629806" y="9848289"/>
            <a:ext cx="7394785" cy="36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14300" tIns="57150" rIns="114300" bIns="57150">
            <a:spAutoFit/>
          </a:bodyPr>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spcBef>
                <a:spcPct val="50000"/>
              </a:spcBef>
            </a:pPr>
            <a:r>
              <a:rPr lang="en-US" altLang="en-US" sz="1600" b="1" dirty="0" smtClean="0">
                <a:solidFill>
                  <a:srgbClr val="005200"/>
                </a:solidFill>
              </a:rPr>
              <a:t>Figure </a:t>
            </a:r>
            <a:r>
              <a:rPr lang="en-US" altLang="en-US" sz="1600" b="1" dirty="0">
                <a:solidFill>
                  <a:srgbClr val="005200"/>
                </a:solidFill>
              </a:rPr>
              <a:t>6</a:t>
            </a:r>
            <a:r>
              <a:rPr lang="en-US" altLang="en-US" sz="1600" b="1" dirty="0" smtClean="0">
                <a:solidFill>
                  <a:srgbClr val="005200"/>
                </a:solidFill>
              </a:rPr>
              <a:t>. </a:t>
            </a:r>
            <a:r>
              <a:rPr lang="en-US" altLang="en-US" sz="1600" dirty="0" smtClean="0"/>
              <a:t>Result 1</a:t>
            </a:r>
            <a:r>
              <a:rPr lang="en-US" altLang="en-US" sz="1600" dirty="0" smtClean="0"/>
              <a:t>: Motion Sensor </a:t>
            </a:r>
            <a:r>
              <a:rPr lang="en-US" altLang="en-US" sz="1600" dirty="0" smtClean="0"/>
              <a:t>&amp; Temperature Sensor </a:t>
            </a:r>
            <a:r>
              <a:rPr lang="en-US" altLang="en-US" sz="1600" dirty="0" smtClean="0"/>
              <a:t>Device </a:t>
            </a:r>
            <a:r>
              <a:rPr lang="en-US" altLang="en-US" sz="1600" dirty="0" smtClean="0"/>
              <a:t>DQ Indicator</a:t>
            </a:r>
            <a:endParaRPr lang="en-US" altLang="en-US" sz="1600" dirty="0"/>
          </a:p>
        </p:txBody>
      </p:sp>
      <p:sp>
        <p:nvSpPr>
          <p:cNvPr id="28" name="Rounded Rectangle 27"/>
          <p:cNvSpPr>
            <a:spLocks noChangeArrowheads="1"/>
          </p:cNvSpPr>
          <p:nvPr/>
        </p:nvSpPr>
        <p:spPr bwMode="auto">
          <a:xfrm>
            <a:off x="747838" y="3618220"/>
            <a:ext cx="7379103" cy="600882"/>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lgn="ctr"/>
            <a:r>
              <a:rPr lang="en-US" altLang="en-US" sz="3500" b="1" dirty="0">
                <a:solidFill>
                  <a:schemeClr val="bg1"/>
                </a:solidFill>
              </a:rPr>
              <a:t>PROJECT GOALS</a:t>
            </a:r>
            <a:endParaRPr lang="en-US" altLang="en-US" sz="3500" dirty="0"/>
          </a:p>
        </p:txBody>
      </p:sp>
      <p:sp>
        <p:nvSpPr>
          <p:cNvPr id="34" name="Rounded Rectangle 33"/>
          <p:cNvSpPr>
            <a:spLocks noChangeArrowheads="1"/>
          </p:cNvSpPr>
          <p:nvPr/>
        </p:nvSpPr>
        <p:spPr bwMode="auto">
          <a:xfrm>
            <a:off x="8540628" y="3630181"/>
            <a:ext cx="16021223" cy="640674"/>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lgn="ctr"/>
            <a:r>
              <a:rPr lang="en-US" altLang="en-US" sz="3500" b="1" dirty="0" smtClean="0">
                <a:solidFill>
                  <a:schemeClr val="bg1"/>
                </a:solidFill>
              </a:rPr>
              <a:t>ARCHITECTURE AND DESIGN IMPLEMENTATION</a:t>
            </a:r>
            <a:endParaRPr lang="en-US" altLang="en-US" sz="3500" dirty="0"/>
          </a:p>
        </p:txBody>
      </p:sp>
      <p:sp>
        <p:nvSpPr>
          <p:cNvPr id="37" name="Rounded Rectangle 36"/>
          <p:cNvSpPr>
            <a:spLocks noChangeArrowheads="1"/>
          </p:cNvSpPr>
          <p:nvPr/>
        </p:nvSpPr>
        <p:spPr bwMode="auto">
          <a:xfrm>
            <a:off x="24867202" y="15632327"/>
            <a:ext cx="7385769" cy="662336"/>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lgn="ctr"/>
            <a:r>
              <a:rPr lang="en-US" altLang="en-US" sz="3500" b="1" dirty="0" smtClean="0">
                <a:solidFill>
                  <a:schemeClr val="bg1"/>
                </a:solidFill>
              </a:rPr>
              <a:t>ACKNOWLEDGEMENT</a:t>
            </a:r>
            <a:endParaRPr lang="en-US" altLang="en-US" sz="3500" dirty="0"/>
          </a:p>
        </p:txBody>
      </p:sp>
      <p:sp>
        <p:nvSpPr>
          <p:cNvPr id="39" name="Rounded Rectangle 38"/>
          <p:cNvSpPr>
            <a:spLocks noChangeArrowheads="1"/>
          </p:cNvSpPr>
          <p:nvPr/>
        </p:nvSpPr>
        <p:spPr bwMode="auto">
          <a:xfrm>
            <a:off x="24984271" y="3618220"/>
            <a:ext cx="7385769" cy="65263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lgn="ctr"/>
            <a:r>
              <a:rPr lang="en-US" altLang="en-US" sz="3500" b="1" dirty="0" smtClean="0">
                <a:solidFill>
                  <a:schemeClr val="bg1"/>
                </a:solidFill>
              </a:rPr>
              <a:t>RESULTS</a:t>
            </a:r>
            <a:endParaRPr lang="en-US" altLang="en-US" sz="3500" dirty="0"/>
          </a:p>
        </p:txBody>
      </p:sp>
      <p:sp>
        <p:nvSpPr>
          <p:cNvPr id="15381" name="Text Box 29"/>
          <p:cNvSpPr txBox="1">
            <a:spLocks noChangeArrowheads="1"/>
          </p:cNvSpPr>
          <p:nvPr/>
        </p:nvSpPr>
        <p:spPr bwMode="auto">
          <a:xfrm>
            <a:off x="8731750" y="4501851"/>
            <a:ext cx="7012542" cy="36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14300" tIns="57150" rIns="114300" bIns="57150">
            <a:spAutoFit/>
          </a:bodyPr>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spcBef>
                <a:spcPct val="50000"/>
              </a:spcBef>
            </a:pPr>
            <a:r>
              <a:rPr lang="en-US" altLang="en-US" sz="1600" b="1" dirty="0">
                <a:solidFill>
                  <a:srgbClr val="005200"/>
                </a:solidFill>
              </a:rPr>
              <a:t>Figure </a:t>
            </a:r>
            <a:r>
              <a:rPr lang="en-US" altLang="en-US" sz="1600" b="1" dirty="0" smtClean="0">
                <a:solidFill>
                  <a:srgbClr val="005200"/>
                </a:solidFill>
              </a:rPr>
              <a:t>1. </a:t>
            </a:r>
            <a:r>
              <a:rPr lang="en-US" altLang="en-US" sz="1600" dirty="0" smtClean="0"/>
              <a:t>High-Level Architecture</a:t>
            </a:r>
            <a:endParaRPr lang="en-US" altLang="en-US" sz="1600" dirty="0"/>
          </a:p>
        </p:txBody>
      </p:sp>
      <p:sp>
        <p:nvSpPr>
          <p:cNvPr id="2" name="Rounded Rectangle 27"/>
          <p:cNvSpPr>
            <a:spLocks noChangeArrowheads="1"/>
          </p:cNvSpPr>
          <p:nvPr/>
        </p:nvSpPr>
        <p:spPr bwMode="auto">
          <a:xfrm>
            <a:off x="790800" y="370103"/>
            <a:ext cx="31382970" cy="2989468"/>
          </a:xfrm>
          <a:prstGeom prst="roundRect">
            <a:avLst>
              <a:gd name="adj" fmla="val 16667"/>
            </a:avLst>
          </a:prstGeom>
          <a:ln>
            <a:headEnd/>
            <a:tailEnd/>
          </a:ln>
        </p:spPr>
        <p:style>
          <a:lnRef idx="3">
            <a:schemeClr val="lt1"/>
          </a:lnRef>
          <a:fillRef idx="1">
            <a:schemeClr val="accent1"/>
          </a:fillRef>
          <a:effectRef idx="1">
            <a:schemeClr val="accent1"/>
          </a:effectRef>
          <a:fontRef idx="minor">
            <a:schemeClr val="lt1"/>
          </a:fontRef>
        </p:style>
        <p:txBody>
          <a:bodyPr lIns="114300" tIns="57150" rIns="114300" bIns="57150"/>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lgn="ctr"/>
            <a:endParaRPr lang="en-US" altLang="en-US" sz="3500"/>
          </a:p>
        </p:txBody>
      </p:sp>
      <p:sp>
        <p:nvSpPr>
          <p:cNvPr id="15373" name="Text Box 13"/>
          <p:cNvSpPr txBox="1">
            <a:spLocks noChangeArrowheads="1"/>
          </p:cNvSpPr>
          <p:nvPr/>
        </p:nvSpPr>
        <p:spPr bwMode="auto">
          <a:xfrm>
            <a:off x="449540" y="769439"/>
            <a:ext cx="29973270" cy="2223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14300" tIns="57150" rIns="114300" bIns="57150"/>
          <a:lstStyle>
            <a:lvl1pPr defTabSz="4703763" eaLnBrk="0" hangingPunct="0">
              <a:defRPr sz="2400">
                <a:solidFill>
                  <a:schemeClr val="tx1"/>
                </a:solidFill>
                <a:latin typeface="Arial" charset="0"/>
                <a:ea typeface="ヒラギノ角ゴ Pro W3" pitchFamily="44" charset="-128"/>
              </a:defRPr>
            </a:lvl1pPr>
            <a:lvl2pPr marL="37931725" indent="-37474525" defTabSz="4703763"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lgn="ctr" eaLnBrk="1" hangingPunct="1"/>
            <a:r>
              <a:rPr lang="en-US" altLang="en-US" sz="4800" b="1" dirty="0" smtClean="0">
                <a:solidFill>
                  <a:schemeClr val="bg1"/>
                </a:solidFill>
              </a:rPr>
              <a:t>CATEGORIZING AND ADJUSTING DATA QUALITY INDICATORS </a:t>
            </a:r>
            <a:br>
              <a:rPr lang="en-US" altLang="en-US" sz="4800" b="1" dirty="0" smtClean="0">
                <a:solidFill>
                  <a:schemeClr val="bg1"/>
                </a:solidFill>
              </a:rPr>
            </a:br>
            <a:r>
              <a:rPr lang="en-US" altLang="en-US" sz="4800" b="1" dirty="0" smtClean="0">
                <a:solidFill>
                  <a:schemeClr val="bg1"/>
                </a:solidFill>
              </a:rPr>
              <a:t>FOR ANDROID MOTION AND  ENVIRONMENT SENSORS</a:t>
            </a:r>
          </a:p>
          <a:p>
            <a:pPr algn="ctr" eaLnBrk="1" hangingPunct="1"/>
            <a:r>
              <a:rPr lang="en-US" altLang="en-US" sz="2800" b="1" dirty="0" smtClean="0"/>
              <a:t>- Ankan Mookherjee, M.S. Computer Science, axm3244@g.rit.edu, 312-508-8693</a:t>
            </a:r>
          </a:p>
          <a:p>
            <a:pPr marL="571500" indent="-571500" algn="ctr" eaLnBrk="1" hangingPunct="1">
              <a:buFontTx/>
              <a:buChar char="-"/>
            </a:pPr>
            <a:r>
              <a:rPr lang="en-US" altLang="en-US" sz="4200" b="1" dirty="0" smtClean="0">
                <a:solidFill>
                  <a:schemeClr val="bg1"/>
                </a:solidFill>
              </a:rPr>
              <a:t> </a:t>
            </a:r>
          </a:p>
        </p:txBody>
      </p:sp>
      <p:sp>
        <p:nvSpPr>
          <p:cNvPr id="15388" name="Rectangle 28"/>
          <p:cNvSpPr>
            <a:spLocks noChangeArrowheads="1"/>
          </p:cNvSpPr>
          <p:nvPr/>
        </p:nvSpPr>
        <p:spPr bwMode="auto">
          <a:xfrm>
            <a:off x="103540" y="73102"/>
            <a:ext cx="32918400" cy="21945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14300" tIns="57150" rIns="114300" bIns="57150" anchor="ctr"/>
          <a:lstStyle/>
          <a:p>
            <a:endParaRPr lang="en-US"/>
          </a:p>
        </p:txBody>
      </p:sp>
      <p:sp>
        <p:nvSpPr>
          <p:cNvPr id="26" name="Text Box 25"/>
          <p:cNvSpPr txBox="1">
            <a:spLocks noChangeArrowheads="1"/>
          </p:cNvSpPr>
          <p:nvPr/>
        </p:nvSpPr>
        <p:spPr bwMode="auto">
          <a:xfrm>
            <a:off x="756409" y="4501851"/>
            <a:ext cx="7588573" cy="3131627"/>
          </a:xfrm>
          <a:prstGeom prst="rect">
            <a:avLst/>
          </a:prstGeom>
          <a:noFill/>
          <a:ln w="9525">
            <a:noFill/>
            <a:miter lim="800000"/>
            <a:headEnd/>
            <a:tailEnd/>
          </a:ln>
        </p:spPr>
        <p:txBody>
          <a:bodyPr wrap="square" lIns="114300" tIns="57150" rIns="114300" bIns="57150">
            <a:spAutoFit/>
          </a:bodyPr>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spcBef>
                <a:spcPts val="600"/>
              </a:spcBef>
              <a:buClr>
                <a:srgbClr val="FF0000"/>
              </a:buClr>
              <a:buFont typeface="Wingdings" pitchFamily="2" charset="2"/>
              <a:buChar char="Ø"/>
            </a:pPr>
            <a:r>
              <a:rPr lang="en-US" altLang="en-US" sz="2200" dirty="0" smtClean="0"/>
              <a:t> Capture </a:t>
            </a:r>
            <a:r>
              <a:rPr lang="en-US" altLang="en-US" sz="2200" dirty="0"/>
              <a:t>motion and environment sensor data </a:t>
            </a:r>
            <a:r>
              <a:rPr lang="en-US" altLang="en-US" sz="2200" dirty="0" smtClean="0"/>
              <a:t>of Android Devices</a:t>
            </a:r>
          </a:p>
          <a:p>
            <a:pPr>
              <a:spcBef>
                <a:spcPts val="600"/>
              </a:spcBef>
              <a:buClr>
                <a:srgbClr val="FF0000"/>
              </a:buClr>
              <a:buFont typeface="Wingdings" pitchFamily="2" charset="2"/>
              <a:buChar char="Ø"/>
            </a:pPr>
            <a:r>
              <a:rPr lang="en-US" altLang="en-US" sz="2200" dirty="0" smtClean="0"/>
              <a:t> Carry out Data Quality analysis on sensor data to verify accuracy and trustworthiness</a:t>
            </a:r>
          </a:p>
          <a:p>
            <a:pPr>
              <a:spcBef>
                <a:spcPts val="600"/>
              </a:spcBef>
              <a:buClr>
                <a:srgbClr val="FF0000"/>
              </a:buClr>
              <a:buFont typeface="Wingdings" pitchFamily="2" charset="2"/>
              <a:buChar char="Ø"/>
            </a:pPr>
            <a:r>
              <a:rPr lang="en-US" altLang="en-US" sz="2200" dirty="0" smtClean="0"/>
              <a:t> Extract Data Quality (DQ) Indicators from the data and perform continuous integration of the data</a:t>
            </a:r>
          </a:p>
          <a:p>
            <a:pPr>
              <a:spcBef>
                <a:spcPts val="600"/>
              </a:spcBef>
              <a:buClr>
                <a:srgbClr val="FF0000"/>
              </a:buClr>
            </a:pPr>
            <a:endParaRPr lang="en-US" altLang="en-US" sz="2200" dirty="0" smtClean="0"/>
          </a:p>
          <a:p>
            <a:pPr>
              <a:spcBef>
                <a:spcPts val="600"/>
              </a:spcBef>
              <a:buClr>
                <a:srgbClr val="FF0000"/>
              </a:buClr>
              <a:buFont typeface="Wingdings" pitchFamily="2" charset="2"/>
              <a:buChar char="Ø"/>
            </a:pPr>
            <a:endParaRPr lang="en-US" altLang="en-US" sz="2200" dirty="0"/>
          </a:p>
        </p:txBody>
      </p:sp>
      <p:sp>
        <p:nvSpPr>
          <p:cNvPr id="27" name="Rounded Rectangle 26"/>
          <p:cNvSpPr>
            <a:spLocks noChangeArrowheads="1"/>
          </p:cNvSpPr>
          <p:nvPr/>
        </p:nvSpPr>
        <p:spPr bwMode="auto">
          <a:xfrm>
            <a:off x="747837" y="6812063"/>
            <a:ext cx="7379103" cy="7326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lgn="ctr"/>
            <a:r>
              <a:rPr lang="en-US" altLang="en-US" sz="3500" b="1" dirty="0" smtClean="0">
                <a:solidFill>
                  <a:schemeClr val="bg1"/>
                </a:solidFill>
              </a:rPr>
              <a:t>MOTIVATION FOR WORK</a:t>
            </a:r>
            <a:endParaRPr lang="en-US" altLang="en-US" sz="3500" dirty="0"/>
          </a:p>
        </p:txBody>
      </p:sp>
      <p:sp>
        <p:nvSpPr>
          <p:cNvPr id="29" name="Text Box 25"/>
          <p:cNvSpPr txBox="1">
            <a:spLocks noChangeArrowheads="1"/>
          </p:cNvSpPr>
          <p:nvPr/>
        </p:nvSpPr>
        <p:spPr bwMode="auto">
          <a:xfrm>
            <a:off x="646893" y="7784130"/>
            <a:ext cx="7588573" cy="2223686"/>
          </a:xfrm>
          <a:prstGeom prst="rect">
            <a:avLst/>
          </a:prstGeom>
          <a:noFill/>
          <a:ln w="9525">
            <a:noFill/>
            <a:miter lim="800000"/>
            <a:headEnd/>
            <a:tailEnd/>
          </a:ln>
        </p:spPr>
        <p:txBody>
          <a:bodyPr wrap="square" lIns="114300" tIns="57150" rIns="114300" bIns="57150">
            <a:spAutoFit/>
          </a:bodyPr>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spcBef>
                <a:spcPts val="600"/>
              </a:spcBef>
              <a:buClr>
                <a:srgbClr val="FF0000"/>
              </a:buClr>
              <a:buFont typeface="Wingdings" pitchFamily="2" charset="2"/>
              <a:buChar char="Ø"/>
            </a:pPr>
            <a:r>
              <a:rPr lang="en-US" altLang="en-US" sz="2200" dirty="0" smtClean="0"/>
              <a:t> Smartphones produce immensely valuable environment sensor data like Barometer, Relative Humidity and Temperature </a:t>
            </a:r>
            <a:r>
              <a:rPr lang="en-US" altLang="en-US" sz="2200" dirty="0"/>
              <a:t>data </a:t>
            </a:r>
            <a:r>
              <a:rPr lang="en-US" altLang="en-US" sz="2200" dirty="0" smtClean="0"/>
              <a:t>which helps in </a:t>
            </a:r>
            <a:r>
              <a:rPr lang="en-US" altLang="en-US" sz="2200" dirty="0"/>
              <a:t>critical scientific pursuits across a wide variety of </a:t>
            </a:r>
            <a:r>
              <a:rPr lang="en-US" altLang="en-US" sz="2200" dirty="0" smtClean="0"/>
              <a:t>disciplines.</a:t>
            </a:r>
            <a:endParaRPr lang="en-US" altLang="en-US" sz="2200" dirty="0" smtClean="0"/>
          </a:p>
          <a:p>
            <a:pPr>
              <a:spcBef>
                <a:spcPts val="600"/>
              </a:spcBef>
              <a:buClr>
                <a:srgbClr val="FF0000"/>
              </a:buClr>
              <a:buFont typeface="Wingdings" pitchFamily="2" charset="2"/>
              <a:buChar char="Ø"/>
            </a:pPr>
            <a:r>
              <a:rPr lang="en-US" altLang="en-US" sz="2200" dirty="0" smtClean="0"/>
              <a:t> Motion sensor data produced in Android phones </a:t>
            </a:r>
            <a:r>
              <a:rPr lang="en-US" altLang="en-US" sz="2200" dirty="0" smtClean="0"/>
              <a:t>can have calibration error due to damaged device.</a:t>
            </a:r>
            <a:endParaRPr lang="en-US" altLang="en-US" sz="2200" dirty="0"/>
          </a:p>
        </p:txBody>
      </p:sp>
      <p:sp>
        <p:nvSpPr>
          <p:cNvPr id="30" name="Rounded Rectangle 29"/>
          <p:cNvSpPr>
            <a:spLocks noChangeArrowheads="1"/>
          </p:cNvSpPr>
          <p:nvPr/>
        </p:nvSpPr>
        <p:spPr bwMode="auto">
          <a:xfrm>
            <a:off x="676078" y="10424332"/>
            <a:ext cx="7450861" cy="732619"/>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lgn="ctr"/>
            <a:r>
              <a:rPr lang="en-US" altLang="en-US" sz="3500" b="1" dirty="0" smtClean="0">
                <a:solidFill>
                  <a:schemeClr val="bg1"/>
                </a:solidFill>
              </a:rPr>
              <a:t>DATA QUALITY INDICATOR</a:t>
            </a:r>
            <a:endParaRPr lang="en-US" altLang="en-US" sz="3500" dirty="0"/>
          </a:p>
        </p:txBody>
      </p:sp>
      <p:sp>
        <p:nvSpPr>
          <p:cNvPr id="31" name="Text Box 25"/>
          <p:cNvSpPr txBox="1">
            <a:spLocks noChangeArrowheads="1"/>
          </p:cNvSpPr>
          <p:nvPr/>
        </p:nvSpPr>
        <p:spPr bwMode="auto">
          <a:xfrm>
            <a:off x="676079" y="11387950"/>
            <a:ext cx="7194295" cy="4042250"/>
          </a:xfrm>
          <a:prstGeom prst="rect">
            <a:avLst/>
          </a:prstGeom>
          <a:noFill/>
          <a:ln w="9525">
            <a:noFill/>
            <a:miter lim="800000"/>
            <a:headEnd/>
            <a:tailEnd/>
          </a:ln>
        </p:spPr>
        <p:txBody>
          <a:bodyPr wrap="square" lIns="114300" tIns="57150" rIns="114300" bIns="57150">
            <a:spAutoFit/>
          </a:bodyPr>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spcBef>
                <a:spcPts val="600"/>
              </a:spcBef>
              <a:buClr>
                <a:srgbClr val="FF0000"/>
              </a:buClr>
            </a:pPr>
            <a:r>
              <a:rPr lang="en-US" altLang="en-US" sz="2200" b="1" dirty="0" smtClean="0"/>
              <a:t>Attributes to extract </a:t>
            </a:r>
            <a:r>
              <a:rPr lang="en-US" altLang="en-US" sz="2200" b="1" dirty="0" smtClean="0"/>
              <a:t>&amp; </a:t>
            </a:r>
            <a:r>
              <a:rPr lang="en-US" altLang="en-US" sz="2200" b="1" dirty="0" smtClean="0"/>
              <a:t>calculate DQ Metric</a:t>
            </a:r>
            <a:endParaRPr lang="en-US" altLang="en-US" sz="2200" b="1" i="1" dirty="0" smtClean="0"/>
          </a:p>
          <a:p>
            <a:pPr marL="342900" indent="-342900">
              <a:spcBef>
                <a:spcPts val="600"/>
              </a:spcBef>
              <a:buClr>
                <a:srgbClr val="FF0000"/>
              </a:buClr>
              <a:buFont typeface="Wingdings" panose="05000000000000000000" pitchFamily="2" charset="2"/>
              <a:buChar char="Ø"/>
            </a:pPr>
            <a:r>
              <a:rPr lang="en-US" altLang="en-US" sz="2200" b="1" i="1" dirty="0" smtClean="0"/>
              <a:t>Pressure</a:t>
            </a:r>
            <a:r>
              <a:rPr lang="en-US" altLang="en-US" sz="2200" dirty="0" smtClean="0"/>
              <a:t> - Ambient Real Time Air pressure vs Air Pressure from Open Weather API</a:t>
            </a:r>
          </a:p>
          <a:p>
            <a:pPr>
              <a:spcBef>
                <a:spcPts val="600"/>
              </a:spcBef>
              <a:buClr>
                <a:srgbClr val="FF0000"/>
              </a:buClr>
              <a:buFont typeface="Wingdings" pitchFamily="2" charset="2"/>
              <a:buChar char="Ø"/>
            </a:pPr>
            <a:r>
              <a:rPr lang="en-US" altLang="en-US" sz="2200" b="1" i="1" dirty="0" smtClean="0"/>
              <a:t> </a:t>
            </a:r>
            <a:r>
              <a:rPr lang="en-US" altLang="en-US" sz="2200" b="1" i="1" dirty="0" smtClean="0"/>
              <a:t>Gravity</a:t>
            </a:r>
            <a:r>
              <a:rPr lang="en-US" altLang="en-US" sz="2200" dirty="0" smtClean="0"/>
              <a:t> - Gravity Calculated From Phones Vs Actual Gravity at the latitude</a:t>
            </a:r>
          </a:p>
          <a:p>
            <a:pPr>
              <a:spcBef>
                <a:spcPts val="600"/>
              </a:spcBef>
              <a:buClr>
                <a:srgbClr val="FF0000"/>
              </a:buClr>
              <a:buFont typeface="Wingdings" pitchFamily="2" charset="2"/>
              <a:buChar char="Ø"/>
            </a:pPr>
            <a:r>
              <a:rPr lang="en-US" altLang="en-US" sz="2200" b="1" i="1" dirty="0" smtClean="0"/>
              <a:t> Gravity vs Accelerometer</a:t>
            </a:r>
          </a:p>
          <a:p>
            <a:pPr>
              <a:spcBef>
                <a:spcPts val="600"/>
              </a:spcBef>
              <a:buClr>
                <a:srgbClr val="FF0000"/>
              </a:buClr>
              <a:buFont typeface="Wingdings" pitchFamily="2" charset="2"/>
              <a:buChar char="Ø"/>
            </a:pPr>
            <a:r>
              <a:rPr lang="en-US" sz="2200" b="1" i="1" dirty="0" smtClean="0"/>
              <a:t> Magnetic </a:t>
            </a:r>
            <a:r>
              <a:rPr lang="en-US" sz="2200" b="1" i="1" dirty="0"/>
              <a:t>Orientation </a:t>
            </a:r>
            <a:r>
              <a:rPr lang="en-US" sz="2200" b="1" i="1" dirty="0" smtClean="0"/>
              <a:t>using </a:t>
            </a:r>
            <a:r>
              <a:rPr lang="en-US" sz="2200" b="1" i="1" dirty="0"/>
              <a:t>Sensor </a:t>
            </a:r>
            <a:r>
              <a:rPr lang="en-US" sz="2200" b="1" i="1" dirty="0" smtClean="0"/>
              <a:t>Fusion</a:t>
            </a:r>
          </a:p>
          <a:p>
            <a:pPr marL="800100" lvl="1" indent="-342900">
              <a:spcBef>
                <a:spcPts val="600"/>
              </a:spcBef>
              <a:buClr>
                <a:srgbClr val="FF0000"/>
              </a:buClr>
              <a:buFont typeface="Wingdings" panose="05000000000000000000" pitchFamily="2" charset="2"/>
              <a:buChar char="Ø"/>
            </a:pPr>
            <a:r>
              <a:rPr lang="en-US" altLang="en-US" sz="2200" dirty="0" smtClean="0"/>
              <a:t>Comparison with Gyroscope data</a:t>
            </a:r>
          </a:p>
          <a:p>
            <a:pPr marL="800100" lvl="1" indent="-342900">
              <a:spcBef>
                <a:spcPts val="600"/>
              </a:spcBef>
              <a:buClr>
                <a:srgbClr val="FF0000"/>
              </a:buClr>
              <a:buFont typeface="Wingdings" panose="05000000000000000000" pitchFamily="2" charset="2"/>
              <a:buChar char="Ø"/>
            </a:pPr>
            <a:r>
              <a:rPr lang="en-US" altLang="en-US" sz="2200" dirty="0" smtClean="0"/>
              <a:t>Comparison with Accelerometer data</a:t>
            </a:r>
          </a:p>
          <a:p>
            <a:pPr>
              <a:spcBef>
                <a:spcPts val="600"/>
              </a:spcBef>
              <a:buClr>
                <a:srgbClr val="FF0000"/>
              </a:buClr>
              <a:buFont typeface="Wingdings" pitchFamily="2" charset="2"/>
              <a:buChar char="Ø"/>
            </a:pPr>
            <a:r>
              <a:rPr lang="fr-FR" altLang="en-US" sz="2200" dirty="0" smtClean="0"/>
              <a:t> </a:t>
            </a:r>
            <a:r>
              <a:rPr lang="fr-FR" altLang="en-US" sz="2200" b="1" i="1" dirty="0" smtClean="0"/>
              <a:t>Battery Température </a:t>
            </a:r>
            <a:r>
              <a:rPr lang="fr-FR" altLang="en-US" sz="2200" dirty="0"/>
              <a:t>vs Ambient Air </a:t>
            </a:r>
            <a:r>
              <a:rPr lang="fr-FR" altLang="en-US" sz="2200" dirty="0" smtClean="0"/>
              <a:t>Température</a:t>
            </a:r>
          </a:p>
        </p:txBody>
      </p:sp>
      <p:pic>
        <p:nvPicPr>
          <p:cNvPr id="36" name="Picture 2" descr="http://www.rit.edu/upub/logos/tiger_walking_rit_colo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7515" y="855834"/>
            <a:ext cx="4823353" cy="2016985"/>
          </a:xfrm>
          <a:prstGeom prst="rect">
            <a:avLst/>
          </a:prstGeom>
          <a:noFill/>
          <a:extLst>
            <a:ext uri="{909E8E84-426E-40dd-AFC4-6F175D3DCCD1}">
              <a14:hiddenFill xmlns="" xmlns:a14="http://schemas.microsoft.com/office/drawing/2010/main">
                <a:solidFill>
                  <a:srgbClr val="FFFFFF"/>
                </a:solidFill>
              </a14:hiddenFill>
            </a:ext>
          </a:extLst>
        </p:spPr>
      </p:pic>
      <p:pic>
        <p:nvPicPr>
          <p:cNvPr id="3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13989" y="817614"/>
            <a:ext cx="5526332" cy="201698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1" name="Text Box 25"/>
          <p:cNvSpPr txBox="1">
            <a:spLocks noChangeArrowheads="1"/>
          </p:cNvSpPr>
          <p:nvPr/>
        </p:nvSpPr>
        <p:spPr bwMode="auto">
          <a:xfrm>
            <a:off x="24965274" y="11030362"/>
            <a:ext cx="7287942" cy="4516621"/>
          </a:xfrm>
          <a:prstGeom prst="rect">
            <a:avLst/>
          </a:prstGeom>
          <a:noFill/>
          <a:ln w="9525">
            <a:noFill/>
            <a:miter lim="800000"/>
            <a:headEnd/>
            <a:tailEnd/>
          </a:ln>
        </p:spPr>
        <p:txBody>
          <a:bodyPr wrap="square" lIns="114300" tIns="57150" rIns="114300" bIns="57150">
            <a:spAutoFit/>
          </a:bodyPr>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spcBef>
                <a:spcPct val="50000"/>
              </a:spcBef>
              <a:buClr>
                <a:srgbClr val="FF0000"/>
              </a:buClr>
              <a:buFont typeface="Wingdings" pitchFamily="2" charset="2"/>
              <a:buChar char="Ø"/>
            </a:pPr>
            <a:r>
              <a:rPr lang="en-US" altLang="en-US" sz="2300" dirty="0" smtClean="0"/>
              <a:t>To release </a:t>
            </a:r>
            <a:r>
              <a:rPr lang="en-US" altLang="en-US" sz="2300" dirty="0"/>
              <a:t>i</a:t>
            </a:r>
            <a:r>
              <a:rPr lang="en-US" altLang="en-US" sz="2300" dirty="0" smtClean="0"/>
              <a:t>Phone, Windows Phone </a:t>
            </a:r>
            <a:r>
              <a:rPr lang="en-US" altLang="en-US" sz="2300" dirty="0" err="1" smtClean="0"/>
              <a:t>SensorTest</a:t>
            </a:r>
            <a:r>
              <a:rPr lang="en-US" altLang="en-US" sz="2300" dirty="0" smtClean="0"/>
              <a:t> App. I have designed the android app using </a:t>
            </a:r>
            <a:r>
              <a:rPr lang="en-US" altLang="en-US" sz="2300" dirty="0" err="1" smtClean="0"/>
              <a:t>Xamarin</a:t>
            </a:r>
            <a:r>
              <a:rPr lang="en-US" altLang="en-US" sz="2300" dirty="0" smtClean="0"/>
              <a:t> with high code reusability factor.</a:t>
            </a:r>
          </a:p>
          <a:p>
            <a:pPr>
              <a:spcBef>
                <a:spcPct val="50000"/>
              </a:spcBef>
              <a:buClr>
                <a:srgbClr val="FF0000"/>
              </a:buClr>
              <a:buFont typeface="Wingdings" pitchFamily="2" charset="2"/>
              <a:buChar char="Ø"/>
            </a:pPr>
            <a:r>
              <a:rPr lang="en-US" altLang="en-US" sz="2300" dirty="0" smtClean="0"/>
              <a:t> Diagnostic tool </a:t>
            </a:r>
            <a:r>
              <a:rPr lang="en-US" altLang="en-US" sz="2300" dirty="0" smtClean="0"/>
              <a:t>within </a:t>
            </a:r>
            <a:r>
              <a:rPr lang="en-US" altLang="en-US" sz="2300" dirty="0" smtClean="0"/>
              <a:t>app to get sensor calibration and accuracy information.</a:t>
            </a:r>
          </a:p>
          <a:p>
            <a:pPr>
              <a:spcBef>
                <a:spcPct val="50000"/>
              </a:spcBef>
              <a:buClr>
                <a:srgbClr val="FF0000"/>
              </a:buClr>
              <a:buFont typeface="Wingdings" pitchFamily="2" charset="2"/>
              <a:buChar char="Ø"/>
            </a:pPr>
            <a:r>
              <a:rPr lang="en-US" altLang="en-US" sz="2300" dirty="0" smtClean="0"/>
              <a:t> Data </a:t>
            </a:r>
            <a:r>
              <a:rPr lang="en-US" altLang="en-US" sz="2300" dirty="0"/>
              <a:t>broker to </a:t>
            </a:r>
            <a:r>
              <a:rPr lang="en-US" altLang="en-US" sz="2300" dirty="0" smtClean="0"/>
              <a:t>securely share </a:t>
            </a:r>
            <a:r>
              <a:rPr lang="en-US" altLang="en-US" sz="2300" dirty="0" smtClean="0"/>
              <a:t>high quality trustworthy sensor information.</a:t>
            </a:r>
          </a:p>
          <a:p>
            <a:pPr>
              <a:spcBef>
                <a:spcPts val="600"/>
              </a:spcBef>
              <a:buClr>
                <a:srgbClr val="FF0000"/>
              </a:buClr>
              <a:buFont typeface="Wingdings" pitchFamily="2" charset="2"/>
              <a:buChar char="Ø"/>
            </a:pPr>
            <a:r>
              <a:rPr lang="en-US" altLang="en-US" sz="2300" dirty="0" smtClean="0"/>
              <a:t> Want to carry out a study on Battery Temperature to predict ambient air temperature.</a:t>
            </a:r>
          </a:p>
          <a:p>
            <a:pPr>
              <a:spcBef>
                <a:spcPts val="600"/>
              </a:spcBef>
              <a:buClr>
                <a:srgbClr val="FF0000"/>
              </a:buClr>
              <a:buFont typeface="Wingdings" pitchFamily="2" charset="2"/>
              <a:buChar char="Ø"/>
            </a:pPr>
            <a:r>
              <a:rPr lang="en-US" altLang="en-US" sz="2300" dirty="0" smtClean="0"/>
              <a:t> Carry out further data mining algorithms on collected data</a:t>
            </a:r>
            <a:r>
              <a:rPr lang="en-US" altLang="en-US" sz="2300" dirty="0"/>
              <a:t> </a:t>
            </a:r>
            <a:r>
              <a:rPr lang="en-US" altLang="en-US" sz="2300" dirty="0" smtClean="0"/>
              <a:t>and </a:t>
            </a:r>
            <a:r>
              <a:rPr lang="en-US" altLang="en-US" sz="2300" dirty="0" smtClean="0"/>
              <a:t>add sensor </a:t>
            </a:r>
            <a:r>
              <a:rPr lang="en-US" altLang="en-US" sz="2300" dirty="0" smtClean="0"/>
              <a:t>data for other devices.</a:t>
            </a:r>
          </a:p>
        </p:txBody>
      </p:sp>
      <p:sp>
        <p:nvSpPr>
          <p:cNvPr id="42" name="Text Box 25"/>
          <p:cNvSpPr txBox="1">
            <a:spLocks noChangeArrowheads="1"/>
          </p:cNvSpPr>
          <p:nvPr/>
        </p:nvSpPr>
        <p:spPr bwMode="auto">
          <a:xfrm>
            <a:off x="24970683" y="4543567"/>
            <a:ext cx="7320735" cy="5655394"/>
          </a:xfrm>
          <a:prstGeom prst="rect">
            <a:avLst/>
          </a:prstGeom>
          <a:noFill/>
          <a:ln w="9525">
            <a:noFill/>
            <a:miter lim="800000"/>
            <a:headEnd/>
            <a:tailEnd/>
          </a:ln>
        </p:spPr>
        <p:txBody>
          <a:bodyPr wrap="square" lIns="114300" tIns="57150" rIns="114300" bIns="57150">
            <a:spAutoFit/>
          </a:bodyPr>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spcBef>
                <a:spcPts val="600"/>
              </a:spcBef>
              <a:buClr>
                <a:srgbClr val="FF0000"/>
              </a:buClr>
              <a:buFont typeface="Wingdings" pitchFamily="2" charset="2"/>
              <a:buChar char="Ø"/>
            </a:pPr>
            <a:r>
              <a:rPr lang="en-US" altLang="en-US" sz="2200" dirty="0" smtClean="0"/>
              <a:t> Device-to-cloud integration.</a:t>
            </a:r>
          </a:p>
          <a:p>
            <a:pPr>
              <a:spcBef>
                <a:spcPts val="600"/>
              </a:spcBef>
              <a:buClr>
                <a:srgbClr val="FF0000"/>
              </a:buClr>
              <a:buFont typeface="Wingdings" pitchFamily="2" charset="2"/>
              <a:buChar char="Ø"/>
            </a:pPr>
            <a:r>
              <a:rPr lang="en-US" altLang="en-US" sz="2200" dirty="0" smtClean="0"/>
              <a:t> Filtering and cleansing data </a:t>
            </a:r>
            <a:r>
              <a:rPr lang="en-US" altLang="en-US" sz="2200" dirty="0" smtClean="0"/>
              <a:t>and notification system within </a:t>
            </a:r>
            <a:r>
              <a:rPr lang="en-US" altLang="en-US" sz="2200" dirty="0" smtClean="0"/>
              <a:t>the app as well as at the DQ Engine.</a:t>
            </a:r>
          </a:p>
          <a:p>
            <a:pPr>
              <a:spcBef>
                <a:spcPts val="600"/>
              </a:spcBef>
              <a:buClr>
                <a:srgbClr val="FF0000"/>
              </a:buClr>
              <a:buFont typeface="Wingdings" pitchFamily="2" charset="2"/>
              <a:buChar char="Ø"/>
            </a:pPr>
            <a:r>
              <a:rPr lang="en-US" altLang="en-US" sz="2200" dirty="0" smtClean="0"/>
              <a:t>More </a:t>
            </a:r>
            <a:r>
              <a:rPr lang="en-US" altLang="en-US" sz="2200" dirty="0" smtClean="0"/>
              <a:t>than 1000 instances of collected sensor data from over </a:t>
            </a:r>
            <a:r>
              <a:rPr lang="en-US" altLang="en-US" sz="2200" dirty="0" smtClean="0"/>
              <a:t>11 smartphones and 7 devices  </a:t>
            </a:r>
            <a:r>
              <a:rPr lang="en-US" altLang="en-US" sz="2200" dirty="0" smtClean="0"/>
              <a:t>within </a:t>
            </a:r>
            <a:r>
              <a:rPr lang="en-US" altLang="en-US" sz="2200" dirty="0" smtClean="0"/>
              <a:t>4 </a:t>
            </a:r>
            <a:r>
              <a:rPr lang="en-US" altLang="en-US" sz="2200" dirty="0" smtClean="0"/>
              <a:t>weeks.</a:t>
            </a:r>
          </a:p>
          <a:p>
            <a:pPr>
              <a:spcBef>
                <a:spcPts val="600"/>
              </a:spcBef>
              <a:buClr>
                <a:srgbClr val="FF0000"/>
              </a:buClr>
              <a:buFont typeface="Wingdings" pitchFamily="2" charset="2"/>
              <a:buChar char="Ø"/>
            </a:pPr>
            <a:r>
              <a:rPr lang="en-US" altLang="en-US" sz="2200" dirty="0" smtClean="0"/>
              <a:t> Data correlation for different devices </a:t>
            </a:r>
            <a:r>
              <a:rPr lang="en-US" altLang="en-US" sz="2200" dirty="0" smtClean="0"/>
              <a:t>and average DQ metric for a smartphone and a particular device.</a:t>
            </a:r>
            <a:endParaRPr lang="en-US" altLang="en-US" sz="2200" dirty="0" smtClean="0"/>
          </a:p>
          <a:p>
            <a:pPr>
              <a:spcBef>
                <a:spcPts val="600"/>
              </a:spcBef>
              <a:buClr>
                <a:srgbClr val="FF0000"/>
              </a:buClr>
              <a:buFont typeface="Wingdings" pitchFamily="2" charset="2"/>
              <a:buChar char="Ø"/>
            </a:pPr>
            <a:r>
              <a:rPr lang="en-US" altLang="en-US" sz="2200" dirty="0" smtClean="0"/>
              <a:t> DQ Metric for an instance of data sent in the overall data collected for the device and that collected from various sources </a:t>
            </a:r>
          </a:p>
          <a:p>
            <a:pPr>
              <a:spcBef>
                <a:spcPts val="600"/>
              </a:spcBef>
              <a:buClr>
                <a:srgbClr val="FF0000"/>
              </a:buClr>
              <a:buFont typeface="Wingdings" pitchFamily="2" charset="2"/>
              <a:buChar char="Ø"/>
            </a:pPr>
            <a:r>
              <a:rPr lang="en-US" altLang="en-US" sz="2200" dirty="0" smtClean="0"/>
              <a:t> Samsung </a:t>
            </a:r>
            <a:r>
              <a:rPr lang="en-US" altLang="en-US" sz="2200" dirty="0" smtClean="0"/>
              <a:t>Galaxy S4 (SG-I9500</a:t>
            </a:r>
            <a:r>
              <a:rPr lang="en-US" altLang="en-US" sz="2200" dirty="0" smtClean="0"/>
              <a:t>) </a:t>
            </a:r>
            <a:r>
              <a:rPr lang="en-US" altLang="en-US" sz="2200" dirty="0" smtClean="0"/>
              <a:t>was the</a:t>
            </a:r>
            <a:r>
              <a:rPr lang="en-US" altLang="en-US" sz="2200" dirty="0" smtClean="0"/>
              <a:t> </a:t>
            </a:r>
            <a:r>
              <a:rPr lang="en-US" altLang="en-US" sz="2200" dirty="0" smtClean="0"/>
              <a:t>most reliable device out of the devices </a:t>
            </a:r>
            <a:r>
              <a:rPr lang="en-US" altLang="en-US" sz="2200" dirty="0" smtClean="0"/>
              <a:t>data collected so far.</a:t>
            </a:r>
            <a:endParaRPr lang="en-US" altLang="en-US" sz="2200" dirty="0" smtClean="0"/>
          </a:p>
          <a:p>
            <a:pPr>
              <a:spcBef>
                <a:spcPts val="600"/>
              </a:spcBef>
              <a:buClr>
                <a:srgbClr val="FF0000"/>
              </a:buClr>
              <a:buFont typeface="Wingdings" pitchFamily="2" charset="2"/>
              <a:buChar char="Ø"/>
            </a:pPr>
            <a:r>
              <a:rPr lang="en-US" altLang="en-US" sz="2200" dirty="0" smtClean="0"/>
              <a:t>  Sensor fusion </a:t>
            </a:r>
            <a:r>
              <a:rPr lang="en-US" altLang="en-US" sz="2200" dirty="0" smtClean="0"/>
              <a:t>helped </a:t>
            </a:r>
            <a:r>
              <a:rPr lang="en-US" altLang="en-US" sz="2200" dirty="0" smtClean="0"/>
              <a:t>ease out noise from gyroscope sensor and accelerometer data.</a:t>
            </a:r>
            <a:endParaRPr lang="en-US" altLang="en-US" sz="2200" dirty="0"/>
          </a:p>
        </p:txBody>
      </p:sp>
      <p:sp>
        <p:nvSpPr>
          <p:cNvPr id="43" name="Rounded Rectangle 42"/>
          <p:cNvSpPr>
            <a:spLocks noChangeArrowheads="1"/>
          </p:cNvSpPr>
          <p:nvPr/>
        </p:nvSpPr>
        <p:spPr bwMode="auto">
          <a:xfrm>
            <a:off x="24965274" y="10261348"/>
            <a:ext cx="7379103" cy="65263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lgn="ctr"/>
            <a:r>
              <a:rPr lang="en-US" altLang="en-US" sz="3500" b="1" dirty="0" smtClean="0">
                <a:solidFill>
                  <a:schemeClr val="bg1"/>
                </a:solidFill>
              </a:rPr>
              <a:t>FUTURE WORK</a:t>
            </a:r>
            <a:endParaRPr lang="en-US" altLang="en-US" sz="3500" dirty="0"/>
          </a:p>
        </p:txBody>
      </p:sp>
      <p:sp>
        <p:nvSpPr>
          <p:cNvPr id="44" name="Text Box 25"/>
          <p:cNvSpPr txBox="1">
            <a:spLocks noChangeArrowheads="1"/>
          </p:cNvSpPr>
          <p:nvPr/>
        </p:nvSpPr>
        <p:spPr bwMode="auto">
          <a:xfrm>
            <a:off x="644425" y="16450301"/>
            <a:ext cx="7339662" cy="5393784"/>
          </a:xfrm>
          <a:prstGeom prst="rect">
            <a:avLst/>
          </a:prstGeom>
          <a:noFill/>
          <a:ln w="9525">
            <a:solidFill>
              <a:srgbClr val="FF0000"/>
            </a:solidFill>
            <a:miter lim="800000"/>
            <a:headEnd/>
            <a:tailEnd/>
          </a:ln>
        </p:spPr>
        <p:txBody>
          <a:bodyPr wrap="square" lIns="114300" tIns="57150" rIns="114300" bIns="57150">
            <a:spAutoFit/>
          </a:bodyPr>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spcBef>
                <a:spcPts val="600"/>
              </a:spcBef>
              <a:buClr>
                <a:srgbClr val="FF0000"/>
              </a:buClr>
              <a:buFont typeface="Wingdings" pitchFamily="2" charset="2"/>
              <a:buChar char="Ø"/>
            </a:pPr>
            <a:r>
              <a:rPr lang="en-US" altLang="en-US" sz="2200" dirty="0" smtClean="0"/>
              <a:t> Creating </a:t>
            </a:r>
            <a:r>
              <a:rPr lang="en-US" altLang="en-US" sz="2200" b="1" i="1" dirty="0" err="1" smtClean="0"/>
              <a:t>SensorTest</a:t>
            </a:r>
            <a:r>
              <a:rPr lang="en-US" altLang="en-US" sz="2200" b="1" dirty="0" smtClean="0"/>
              <a:t> </a:t>
            </a:r>
            <a:r>
              <a:rPr lang="en-US" altLang="en-US" sz="2200" dirty="0" smtClean="0"/>
              <a:t>app to record Sensor </a:t>
            </a:r>
            <a:r>
              <a:rPr lang="en-US" altLang="en-US" sz="2200" dirty="0" smtClean="0"/>
              <a:t>Data.</a:t>
            </a:r>
            <a:endParaRPr lang="en-US" altLang="en-US" sz="2200" dirty="0" smtClean="0"/>
          </a:p>
          <a:p>
            <a:pPr>
              <a:spcBef>
                <a:spcPts val="600"/>
              </a:spcBef>
              <a:buClr>
                <a:srgbClr val="FF0000"/>
              </a:buClr>
              <a:buFont typeface="Wingdings" pitchFamily="2" charset="2"/>
              <a:buChar char="Ø"/>
            </a:pPr>
            <a:r>
              <a:rPr lang="en-US" altLang="en-US" sz="2200" dirty="0" smtClean="0"/>
              <a:t> Device for Cloud integration – Storing device data in Cloud Data </a:t>
            </a:r>
            <a:r>
              <a:rPr lang="en-US" altLang="en-US" sz="2200" dirty="0" smtClean="0"/>
              <a:t>Base.</a:t>
            </a:r>
            <a:endParaRPr lang="en-US" altLang="en-US" sz="2200" dirty="0" smtClean="0"/>
          </a:p>
          <a:p>
            <a:pPr>
              <a:spcBef>
                <a:spcPts val="600"/>
              </a:spcBef>
              <a:buClr>
                <a:srgbClr val="FF0000"/>
              </a:buClr>
              <a:buFont typeface="Wingdings" pitchFamily="2" charset="2"/>
              <a:buChar char="Ø"/>
            </a:pPr>
            <a:r>
              <a:rPr lang="en-US" altLang="en-US" sz="2200" dirty="0" smtClean="0"/>
              <a:t> Calculating calibration error for motion sensor </a:t>
            </a:r>
            <a:r>
              <a:rPr lang="en-US" altLang="en-US" sz="2200" dirty="0" smtClean="0"/>
              <a:t>data.</a:t>
            </a:r>
            <a:endParaRPr lang="en-US" altLang="en-US" sz="2200" dirty="0" smtClean="0"/>
          </a:p>
          <a:p>
            <a:pPr>
              <a:spcBef>
                <a:spcPts val="600"/>
              </a:spcBef>
              <a:buClr>
                <a:srgbClr val="FF0000"/>
              </a:buClr>
              <a:buFont typeface="Wingdings" pitchFamily="2" charset="2"/>
              <a:buChar char="Ø"/>
            </a:pPr>
            <a:r>
              <a:rPr lang="en-US" altLang="en-US" sz="2200" dirty="0" smtClean="0"/>
              <a:t> Calculating percentile </a:t>
            </a:r>
            <a:r>
              <a:rPr lang="en-US" altLang="en-US" sz="2200" dirty="0"/>
              <a:t>of the </a:t>
            </a:r>
            <a:r>
              <a:rPr lang="en-US" altLang="en-US" sz="2200" i="1" dirty="0"/>
              <a:t>average difference </a:t>
            </a:r>
            <a:r>
              <a:rPr lang="en-US" altLang="en-US" sz="2200" dirty="0"/>
              <a:t>of a device and </a:t>
            </a:r>
            <a:r>
              <a:rPr lang="en-US" altLang="en-US" sz="2200" i="1" dirty="0"/>
              <a:t>current difference </a:t>
            </a:r>
            <a:r>
              <a:rPr lang="en-US" altLang="en-US" sz="2200" dirty="0"/>
              <a:t>with overall data collected from various </a:t>
            </a:r>
            <a:r>
              <a:rPr lang="en-US" altLang="en-US" sz="2200" dirty="0" smtClean="0"/>
              <a:t>devices.</a:t>
            </a:r>
            <a:endParaRPr lang="en-US" altLang="en-US" sz="2200" dirty="0" smtClean="0"/>
          </a:p>
          <a:p>
            <a:pPr>
              <a:spcBef>
                <a:spcPts val="600"/>
              </a:spcBef>
              <a:buClr>
                <a:srgbClr val="FF0000"/>
              </a:buClr>
              <a:buFont typeface="Wingdings" pitchFamily="2" charset="2"/>
              <a:buChar char="Ø"/>
            </a:pPr>
            <a:r>
              <a:rPr lang="en-US" altLang="en-US" sz="2200" dirty="0" smtClean="0"/>
              <a:t> Calculating DQ indicators from </a:t>
            </a:r>
            <a:r>
              <a:rPr lang="en-US" altLang="en-US" sz="2200" dirty="0" smtClean="0"/>
              <a:t>percentiles.</a:t>
            </a:r>
            <a:endParaRPr lang="en-US" altLang="en-US" sz="2200" dirty="0"/>
          </a:p>
          <a:p>
            <a:pPr>
              <a:spcBef>
                <a:spcPts val="600"/>
              </a:spcBef>
              <a:buClr>
                <a:srgbClr val="FF0000"/>
              </a:buClr>
              <a:buFont typeface="Wingdings" pitchFamily="2" charset="2"/>
              <a:buChar char="Ø"/>
            </a:pPr>
            <a:r>
              <a:rPr lang="en-US" altLang="en-US" sz="2200" dirty="0" smtClean="0"/>
              <a:t> Weighing the data from all indicators to create a complete DQ score for a </a:t>
            </a:r>
            <a:r>
              <a:rPr lang="en-US" altLang="en-US" sz="2200" dirty="0" smtClean="0"/>
              <a:t>device.</a:t>
            </a:r>
            <a:endParaRPr lang="en-US" altLang="en-US" sz="2200" dirty="0" smtClean="0"/>
          </a:p>
          <a:p>
            <a:pPr>
              <a:spcBef>
                <a:spcPts val="600"/>
              </a:spcBef>
              <a:buClr>
                <a:srgbClr val="FF0000"/>
              </a:buClr>
              <a:buFont typeface="Wingdings" pitchFamily="2" charset="2"/>
              <a:buChar char="Ø"/>
            </a:pPr>
            <a:r>
              <a:rPr lang="en-US" altLang="en-US" sz="2200" dirty="0" smtClean="0"/>
              <a:t> </a:t>
            </a:r>
            <a:r>
              <a:rPr lang="en-US" altLang="en-US" sz="2200" dirty="0" smtClean="0"/>
              <a:t>Creating </a:t>
            </a:r>
            <a:r>
              <a:rPr lang="en-US" altLang="en-US" sz="2200" dirty="0" smtClean="0"/>
              <a:t>results and continuous integration of DQ </a:t>
            </a:r>
            <a:r>
              <a:rPr lang="en-US" altLang="en-US" sz="2200" dirty="0" smtClean="0"/>
              <a:t>Indicator.</a:t>
            </a:r>
          </a:p>
          <a:p>
            <a:pPr>
              <a:spcBef>
                <a:spcPts val="600"/>
              </a:spcBef>
              <a:buClr>
                <a:srgbClr val="FF0000"/>
              </a:buClr>
              <a:buFont typeface="Wingdings" pitchFamily="2" charset="2"/>
              <a:buChar char="Ø"/>
            </a:pPr>
            <a:r>
              <a:rPr lang="en-US" altLang="en-US" sz="2200" dirty="0" smtClean="0"/>
              <a:t>Readjustment of DQ indicators with new incoming data by scheduling a time based </a:t>
            </a:r>
            <a:r>
              <a:rPr lang="en-US" altLang="en-US" sz="2200" dirty="0" err="1" smtClean="0"/>
              <a:t>cron</a:t>
            </a:r>
            <a:r>
              <a:rPr lang="en-US" altLang="en-US" sz="2200" dirty="0" smtClean="0"/>
              <a:t> job as worker role.</a:t>
            </a:r>
          </a:p>
        </p:txBody>
      </p:sp>
      <p:sp>
        <p:nvSpPr>
          <p:cNvPr id="45" name="Rounded Rectangle 44"/>
          <p:cNvSpPr>
            <a:spLocks noChangeArrowheads="1"/>
          </p:cNvSpPr>
          <p:nvPr/>
        </p:nvSpPr>
        <p:spPr bwMode="auto">
          <a:xfrm>
            <a:off x="580770" y="15661199"/>
            <a:ext cx="7379103" cy="61448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lgn="ctr"/>
            <a:r>
              <a:rPr lang="en-US" altLang="en-US" sz="3500" b="1" dirty="0" smtClean="0">
                <a:solidFill>
                  <a:schemeClr val="bg1"/>
                </a:solidFill>
              </a:rPr>
              <a:t>WORKFLOW</a:t>
            </a:r>
            <a:endParaRPr lang="en-US" altLang="en-US" sz="3500" dirty="0"/>
          </a:p>
        </p:txBody>
      </p:sp>
      <p:sp>
        <p:nvSpPr>
          <p:cNvPr id="40" name="Text Box 29"/>
          <p:cNvSpPr txBox="1">
            <a:spLocks noChangeArrowheads="1"/>
          </p:cNvSpPr>
          <p:nvPr/>
        </p:nvSpPr>
        <p:spPr bwMode="auto">
          <a:xfrm>
            <a:off x="18073120" y="7323402"/>
            <a:ext cx="6488732" cy="36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14300" tIns="57150" rIns="114300" bIns="57150">
            <a:spAutoFit/>
          </a:bodyPr>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spcBef>
                <a:spcPct val="50000"/>
              </a:spcBef>
            </a:pPr>
            <a:r>
              <a:rPr lang="en-US" altLang="en-US" sz="1600" b="1" dirty="0">
                <a:solidFill>
                  <a:srgbClr val="005200"/>
                </a:solidFill>
              </a:rPr>
              <a:t>Figure </a:t>
            </a:r>
            <a:r>
              <a:rPr lang="en-US" altLang="en-US" sz="1600" b="1" dirty="0" smtClean="0">
                <a:solidFill>
                  <a:srgbClr val="005200"/>
                </a:solidFill>
              </a:rPr>
              <a:t>4. </a:t>
            </a:r>
            <a:r>
              <a:rPr lang="en-US" altLang="en-US" sz="1600" dirty="0" smtClean="0"/>
              <a:t>Gravity &amp; Accelerometer Sensor</a:t>
            </a:r>
            <a:endParaRPr lang="en-US" altLang="en-US" sz="1600" dirty="0"/>
          </a:p>
        </p:txBody>
      </p:sp>
      <p:sp>
        <p:nvSpPr>
          <p:cNvPr id="46" name="Text Box 29"/>
          <p:cNvSpPr txBox="1">
            <a:spLocks noChangeArrowheads="1"/>
          </p:cNvSpPr>
          <p:nvPr/>
        </p:nvSpPr>
        <p:spPr bwMode="auto">
          <a:xfrm>
            <a:off x="18073121" y="4645583"/>
            <a:ext cx="3364480" cy="36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14300" tIns="57150" rIns="114300" bIns="57150">
            <a:spAutoFit/>
          </a:bodyPr>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spcBef>
                <a:spcPct val="50000"/>
              </a:spcBef>
            </a:pPr>
            <a:r>
              <a:rPr lang="en-US" altLang="en-US" sz="1600" b="1" dirty="0" smtClean="0">
                <a:solidFill>
                  <a:srgbClr val="005200"/>
                </a:solidFill>
              </a:rPr>
              <a:t>Figure </a:t>
            </a:r>
            <a:r>
              <a:rPr lang="en-US" altLang="en-US" sz="1600" b="1" dirty="0">
                <a:solidFill>
                  <a:srgbClr val="005200"/>
                </a:solidFill>
              </a:rPr>
              <a:t>2</a:t>
            </a:r>
            <a:r>
              <a:rPr lang="en-US" altLang="en-US" sz="1600" b="1" dirty="0" smtClean="0">
                <a:solidFill>
                  <a:srgbClr val="005200"/>
                </a:solidFill>
              </a:rPr>
              <a:t>. </a:t>
            </a:r>
            <a:r>
              <a:rPr lang="en-US" altLang="en-US" sz="1600" dirty="0" smtClean="0"/>
              <a:t>Sensor Fusion</a:t>
            </a:r>
            <a:endParaRPr lang="en-US" altLang="en-US" sz="1600" dirty="0"/>
          </a:p>
        </p:txBody>
      </p:sp>
      <p:sp>
        <p:nvSpPr>
          <p:cNvPr id="49" name="Text Box 25"/>
          <p:cNvSpPr txBox="1">
            <a:spLocks noChangeArrowheads="1"/>
          </p:cNvSpPr>
          <p:nvPr/>
        </p:nvSpPr>
        <p:spPr bwMode="auto">
          <a:xfrm>
            <a:off x="8546123" y="16112222"/>
            <a:ext cx="15693100" cy="5501506"/>
          </a:xfrm>
          <a:prstGeom prst="rect">
            <a:avLst/>
          </a:prstGeom>
          <a:noFill/>
          <a:ln w="9525">
            <a:noFill/>
            <a:miter lim="800000"/>
            <a:headEnd/>
            <a:tailEnd/>
          </a:ln>
        </p:spPr>
        <p:txBody>
          <a:bodyPr wrap="square" lIns="114300" tIns="57150" rIns="114300" bIns="57150">
            <a:spAutoFit/>
          </a:bodyPr>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spcBef>
                <a:spcPts val="600"/>
              </a:spcBef>
              <a:buClr>
                <a:srgbClr val="FF0000"/>
              </a:buClr>
              <a:buFont typeface="Wingdings" pitchFamily="2" charset="2"/>
              <a:buChar char="Ø"/>
            </a:pPr>
            <a:r>
              <a:rPr lang="en-US" altLang="en-US" sz="2200" dirty="0" smtClean="0"/>
              <a:t>The Gravity </a:t>
            </a:r>
            <a:r>
              <a:rPr lang="en-US" altLang="en-US" sz="2200" dirty="0"/>
              <a:t>S</a:t>
            </a:r>
            <a:r>
              <a:rPr lang="en-US" altLang="en-US" sz="2200" dirty="0" smtClean="0"/>
              <a:t>ensor was unable to supply a lot of </a:t>
            </a:r>
            <a:r>
              <a:rPr lang="en-US" altLang="en-US" sz="2200" dirty="0" smtClean="0"/>
              <a:t>useful </a:t>
            </a:r>
            <a:r>
              <a:rPr lang="en-US" altLang="en-US" sz="2200" dirty="0" smtClean="0"/>
              <a:t>information. The filters in the phone ensured that </a:t>
            </a:r>
            <a:r>
              <a:rPr lang="en-US" altLang="en-US" sz="2200" dirty="0"/>
              <a:t>Raw data </a:t>
            </a:r>
            <a:r>
              <a:rPr lang="en-US" altLang="en-US" sz="2200" dirty="0" smtClean="0"/>
              <a:t>was </a:t>
            </a:r>
            <a:r>
              <a:rPr lang="en-US" altLang="en-US" sz="2200" dirty="0"/>
              <a:t>acquired while the sensors </a:t>
            </a:r>
            <a:r>
              <a:rPr lang="en-US" altLang="en-US" sz="2200" dirty="0" smtClean="0"/>
              <a:t>were </a:t>
            </a:r>
            <a:r>
              <a:rPr lang="en-US" altLang="en-US" sz="2200" dirty="0"/>
              <a:t>stationary on </a:t>
            </a:r>
            <a:r>
              <a:rPr lang="en-US" altLang="en-US" sz="2200" dirty="0" smtClean="0"/>
              <a:t>a stable </a:t>
            </a:r>
            <a:r>
              <a:rPr lang="en-US" altLang="en-US" sz="2200" dirty="0"/>
              <a:t>desk.</a:t>
            </a:r>
            <a:endParaRPr lang="en-US" altLang="en-US" sz="2200" dirty="0" smtClean="0"/>
          </a:p>
          <a:p>
            <a:pPr>
              <a:spcBef>
                <a:spcPts val="600"/>
              </a:spcBef>
              <a:buClr>
                <a:srgbClr val="FF0000"/>
              </a:buClr>
              <a:buFont typeface="Wingdings" pitchFamily="2" charset="2"/>
              <a:buChar char="Ø"/>
            </a:pPr>
            <a:r>
              <a:rPr lang="en-US" altLang="en-US" sz="2200" dirty="0" smtClean="0"/>
              <a:t> Ambient air temperature </a:t>
            </a:r>
            <a:r>
              <a:rPr lang="en-US" altLang="en-US" sz="2200" dirty="0" smtClean="0"/>
              <a:t>comparison using battery temperature </a:t>
            </a:r>
            <a:r>
              <a:rPr lang="en-US" altLang="en-US" sz="2200" dirty="0" smtClean="0"/>
              <a:t>was not extremely accurate strategy to generate sensor data quality</a:t>
            </a:r>
            <a:r>
              <a:rPr lang="en-US" altLang="en-US" sz="2200" dirty="0" smtClean="0"/>
              <a:t> </a:t>
            </a:r>
            <a:r>
              <a:rPr lang="en-US" altLang="en-US" sz="2200" dirty="0" smtClean="0"/>
              <a:t>as room temperature is different from external temperature ( </a:t>
            </a:r>
            <a:r>
              <a:rPr lang="en-US" altLang="en-US" sz="2200" dirty="0" smtClean="0"/>
              <a:t>due to data collected </a:t>
            </a:r>
            <a:r>
              <a:rPr lang="en-US" altLang="en-US" sz="2200" dirty="0" smtClean="0"/>
              <a:t>indoor</a:t>
            </a:r>
            <a:r>
              <a:rPr lang="en-US" altLang="en-US" sz="2200" dirty="0" smtClean="0"/>
              <a:t>). </a:t>
            </a:r>
            <a:r>
              <a:rPr lang="en-US" altLang="en-US" sz="2200" dirty="0" smtClean="0"/>
              <a:t>However </a:t>
            </a:r>
            <a:r>
              <a:rPr lang="en-US" altLang="en-US" sz="2200" dirty="0" smtClean="0"/>
              <a:t>if trained with larger datasets and accurate ambient temperature information we can device machine learning system which has the potential to determine </a:t>
            </a:r>
            <a:r>
              <a:rPr lang="en-US" altLang="en-US" sz="2200" dirty="0" smtClean="0"/>
              <a:t>ambient air temperature </a:t>
            </a:r>
            <a:r>
              <a:rPr lang="en-US" altLang="en-US" sz="2200" dirty="0" smtClean="0"/>
              <a:t>and battery diagnosis tool in future.</a:t>
            </a:r>
            <a:endParaRPr lang="en-US" altLang="en-US" sz="2200" dirty="0" smtClean="0"/>
          </a:p>
          <a:p>
            <a:pPr>
              <a:spcBef>
                <a:spcPts val="600"/>
              </a:spcBef>
              <a:buClr>
                <a:srgbClr val="FF0000"/>
              </a:buClr>
              <a:buFont typeface="Wingdings" pitchFamily="2" charset="2"/>
              <a:buChar char="Ø"/>
            </a:pPr>
            <a:r>
              <a:rPr lang="en-US" altLang="en-US" sz="2200" dirty="0" smtClean="0"/>
              <a:t> No </a:t>
            </a:r>
            <a:r>
              <a:rPr lang="en-US" altLang="en-US" sz="2200" dirty="0" smtClean="0"/>
              <a:t>correlation </a:t>
            </a:r>
            <a:r>
              <a:rPr lang="en-US" altLang="en-US" sz="2200" dirty="0" smtClean="0"/>
              <a:t>was found between phone security and sensor data calibration error due to lack of data from real untrustworthy source</a:t>
            </a:r>
            <a:r>
              <a:rPr lang="en-US" altLang="en-US" sz="2200" dirty="0" smtClean="0"/>
              <a:t>. However in theory intrusion </a:t>
            </a:r>
            <a:r>
              <a:rPr lang="en-US" altLang="en-US" sz="2200" dirty="0" smtClean="0"/>
              <a:t>detection and smartphone Trojan systems can acquire </a:t>
            </a:r>
            <a:r>
              <a:rPr lang="en-US" altLang="en-US" sz="2200" dirty="0" smtClean="0"/>
              <a:t>sensor data use it for unscrupulous purposes. </a:t>
            </a:r>
            <a:r>
              <a:rPr lang="en-US" altLang="en-US" sz="2200" dirty="0" smtClean="0"/>
              <a:t>Privacy information can be compromised with unauthorized use, such as by secretly collecting user </a:t>
            </a:r>
            <a:r>
              <a:rPr lang="en-US" altLang="en-US" sz="2200" dirty="0" smtClean="0"/>
              <a:t>geolocation and motion sensor information </a:t>
            </a:r>
            <a:r>
              <a:rPr lang="en-US" altLang="en-US" sz="2200" dirty="0" smtClean="0"/>
              <a:t>using an app.</a:t>
            </a:r>
          </a:p>
          <a:p>
            <a:pPr>
              <a:spcBef>
                <a:spcPts val="600"/>
              </a:spcBef>
              <a:buClr>
                <a:srgbClr val="FF0000"/>
              </a:buClr>
              <a:buFont typeface="Wingdings" pitchFamily="2" charset="2"/>
              <a:buChar char="Ø"/>
            </a:pPr>
            <a:r>
              <a:rPr lang="en-US" altLang="en-US" sz="2200" dirty="0" smtClean="0"/>
              <a:t>In </a:t>
            </a:r>
            <a:r>
              <a:rPr lang="en-US" altLang="en-US" sz="2200" dirty="0" smtClean="0"/>
              <a:t>theory, over a period of time sensors should degrade and relay less accurate information, this tool can be used to keep a track on degradation, do a diagnostic device sensor check and recalibration of the sensor devices.</a:t>
            </a:r>
          </a:p>
          <a:p>
            <a:pPr>
              <a:spcBef>
                <a:spcPts val="600"/>
              </a:spcBef>
              <a:buClr>
                <a:srgbClr val="FF0000"/>
              </a:buClr>
              <a:buFont typeface="Wingdings" pitchFamily="2" charset="2"/>
              <a:buChar char="Ø"/>
            </a:pPr>
            <a:r>
              <a:rPr lang="en-US" altLang="en-US" sz="2200" dirty="0" smtClean="0"/>
              <a:t> Data from pressure sensor </a:t>
            </a:r>
            <a:r>
              <a:rPr lang="en-US" altLang="en-US" sz="2200" dirty="0" smtClean="0"/>
              <a:t>has higher precession </a:t>
            </a:r>
            <a:r>
              <a:rPr lang="en-US" altLang="en-US" sz="2200" dirty="0"/>
              <a:t>than g</a:t>
            </a:r>
            <a:r>
              <a:rPr lang="en-US" altLang="en-US" sz="2200" dirty="0" smtClean="0"/>
              <a:t>eolocation based </a:t>
            </a:r>
            <a:r>
              <a:rPr lang="en-US" altLang="en-US" sz="2200" dirty="0"/>
              <a:t>weather prediction </a:t>
            </a:r>
            <a:r>
              <a:rPr lang="en-US" altLang="en-US" sz="2200" dirty="0" smtClean="0"/>
              <a:t>API’s. I believe if pressure sensor data is securely collected then it can lead to better meteorological data models and micro weather prediction systems as the data collect from android smartphone sensors has more precession.</a:t>
            </a:r>
            <a:endParaRPr lang="en-US" altLang="en-US" sz="2200" dirty="0" smtClean="0"/>
          </a:p>
        </p:txBody>
      </p:sp>
      <p:sp>
        <p:nvSpPr>
          <p:cNvPr id="50" name="Rounded Rectangle 49"/>
          <p:cNvSpPr>
            <a:spLocks noChangeArrowheads="1"/>
          </p:cNvSpPr>
          <p:nvPr/>
        </p:nvSpPr>
        <p:spPr bwMode="auto">
          <a:xfrm>
            <a:off x="8540629" y="15285760"/>
            <a:ext cx="15698594" cy="562192"/>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lgn="ctr"/>
            <a:r>
              <a:rPr lang="en-US" altLang="en-US" sz="3500" b="1" dirty="0" smtClean="0">
                <a:solidFill>
                  <a:schemeClr val="bg1"/>
                </a:solidFill>
              </a:rPr>
              <a:t>LESSONS LEARNED</a:t>
            </a:r>
            <a:endParaRPr lang="en-US" altLang="en-US" sz="3500" dirty="0"/>
          </a:p>
        </p:txBody>
      </p:sp>
      <p:sp>
        <p:nvSpPr>
          <p:cNvPr id="51" name="Text Box 29"/>
          <p:cNvSpPr txBox="1">
            <a:spLocks noChangeArrowheads="1"/>
          </p:cNvSpPr>
          <p:nvPr/>
        </p:nvSpPr>
        <p:spPr bwMode="auto">
          <a:xfrm>
            <a:off x="18073120" y="9835884"/>
            <a:ext cx="6735152" cy="36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14300" tIns="57150" rIns="114300" bIns="57150">
            <a:spAutoFit/>
          </a:bodyPr>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spcBef>
                <a:spcPct val="50000"/>
              </a:spcBef>
            </a:pPr>
            <a:r>
              <a:rPr lang="en-US" altLang="en-US" sz="1600" b="1" dirty="0" smtClean="0">
                <a:solidFill>
                  <a:srgbClr val="005200"/>
                </a:solidFill>
              </a:rPr>
              <a:t>Figure </a:t>
            </a:r>
            <a:r>
              <a:rPr lang="en-US" altLang="en-US" sz="1600" b="1" dirty="0" smtClean="0">
                <a:solidFill>
                  <a:srgbClr val="005200"/>
                </a:solidFill>
              </a:rPr>
              <a:t>7. </a:t>
            </a:r>
            <a:r>
              <a:rPr lang="en-US" altLang="en-US" sz="1600" dirty="0" smtClean="0"/>
              <a:t>Result 2:</a:t>
            </a:r>
            <a:r>
              <a:rPr lang="en-US" altLang="en-US" sz="1600" b="1" dirty="0" smtClean="0">
                <a:solidFill>
                  <a:srgbClr val="005200"/>
                </a:solidFill>
              </a:rPr>
              <a:t> </a:t>
            </a:r>
            <a:r>
              <a:rPr lang="en-US" altLang="en-US" sz="1600" dirty="0" smtClean="0"/>
              <a:t>Pressure Sensor </a:t>
            </a:r>
            <a:r>
              <a:rPr lang="en-US" altLang="en-US" sz="1600" dirty="0" smtClean="0"/>
              <a:t>&amp; Cumulative </a:t>
            </a:r>
            <a:r>
              <a:rPr lang="en-US" altLang="en-US" sz="1600" dirty="0" smtClean="0"/>
              <a:t>Device DQ Indicator</a:t>
            </a:r>
            <a:endParaRPr lang="en-US" altLang="en-US" sz="1600" dirty="0"/>
          </a:p>
        </p:txBody>
      </p:sp>
      <p:sp>
        <p:nvSpPr>
          <p:cNvPr id="52" name="Text Box 27"/>
          <p:cNvSpPr txBox="1">
            <a:spLocks noChangeArrowheads="1"/>
          </p:cNvSpPr>
          <p:nvPr/>
        </p:nvSpPr>
        <p:spPr bwMode="auto">
          <a:xfrm>
            <a:off x="24871815" y="18641745"/>
            <a:ext cx="8046585" cy="3162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14300" tIns="57150" rIns="114300" bIns="57150">
            <a:spAutoFit/>
          </a:bodyPr>
          <a:lstStyle>
            <a:lvl1pPr marL="457200" indent="-457200"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r>
              <a:rPr lang="en-US" sz="1800" dirty="0" smtClean="0"/>
              <a:t>[</a:t>
            </a:r>
            <a:r>
              <a:rPr lang="en-US" sz="1800" dirty="0" smtClean="0"/>
              <a:t>1 ]J</a:t>
            </a:r>
            <a:r>
              <a:rPr lang="en-US" sz="1800" dirty="0"/>
              <a:t>. </a:t>
            </a:r>
            <a:r>
              <a:rPr lang="en-US" sz="1800" dirty="0" err="1"/>
              <a:t>Cappos</a:t>
            </a:r>
            <a:r>
              <a:rPr lang="en-US" sz="1800" dirty="0"/>
              <a:t>, L. Wang, R. Weiss, Y. Yang, and Y. Zhuang. </a:t>
            </a:r>
            <a:r>
              <a:rPr lang="en-US" sz="1800" dirty="0" err="1"/>
              <a:t>BlurSense</a:t>
            </a:r>
            <a:r>
              <a:rPr lang="en-US" sz="1800" dirty="0"/>
              <a:t>: Dynamic fine-grained access control for smartphone privacy. Sensors Applications Symposium (SAS), 2014</a:t>
            </a:r>
            <a:r>
              <a:rPr lang="en-US" sz="1800" dirty="0" smtClean="0"/>
              <a:t>.</a:t>
            </a:r>
          </a:p>
          <a:p>
            <a:r>
              <a:rPr lang="en-US" sz="1800" dirty="0" smtClean="0"/>
              <a:t>[2] </a:t>
            </a:r>
            <a:r>
              <a:rPr lang="en-US" sz="1800" dirty="0"/>
              <a:t>] L. Reznik, "Integral Instrumentation Data </a:t>
            </a:r>
            <a:r>
              <a:rPr lang="en-US" sz="1800" dirty="0" smtClean="0"/>
              <a:t>Quality Evaluation: </a:t>
            </a:r>
            <a:r>
              <a:rPr lang="en-US" sz="1800" dirty="0"/>
              <a:t>the Way to Enhance Safety, Security, and Environment Impact," presented at the 2012 IEEE International Instrumentation and Measurement Technology Conference, Graz, Austria, May 13-16, 2012, 2012</a:t>
            </a:r>
            <a:r>
              <a:rPr lang="en-US" sz="1800" dirty="0" smtClean="0"/>
              <a:t>.</a:t>
            </a:r>
          </a:p>
          <a:p>
            <a:r>
              <a:rPr lang="en-US" sz="1800" dirty="0" smtClean="0"/>
              <a:t>[</a:t>
            </a:r>
            <a:r>
              <a:rPr lang="en-US" sz="1800" dirty="0"/>
              <a:t>3</a:t>
            </a:r>
            <a:r>
              <a:rPr lang="en-US" sz="1800" dirty="0" smtClean="0"/>
              <a:t>]  Sachs</a:t>
            </a:r>
            <a:r>
              <a:rPr lang="en-US" sz="1800" dirty="0"/>
              <a:t>, David “Sensor fusion on android devices: A revolution in motion processing”, </a:t>
            </a:r>
            <a:r>
              <a:rPr lang="en-US" sz="1800" dirty="0" err="1" smtClean="0"/>
              <a:t>GoogleTech</a:t>
            </a:r>
            <a:r>
              <a:rPr lang="en-US" sz="1800" dirty="0" smtClean="0"/>
              <a:t> </a:t>
            </a:r>
            <a:r>
              <a:rPr lang="en-US" sz="1800" dirty="0"/>
              <a:t>Talks, 2010</a:t>
            </a:r>
          </a:p>
          <a:p>
            <a:r>
              <a:rPr lang="en-US" sz="1800" dirty="0" smtClean="0"/>
              <a:t>[4]  </a:t>
            </a:r>
            <a:r>
              <a:rPr lang="en-US" sz="1800" dirty="0" err="1" smtClean="0"/>
              <a:t>Milette</a:t>
            </a:r>
            <a:r>
              <a:rPr lang="en-US" sz="1800" dirty="0" smtClean="0"/>
              <a:t> </a:t>
            </a:r>
            <a:r>
              <a:rPr lang="en-US" sz="1800" dirty="0"/>
              <a:t>Greg, Stroud Adam, “Professional Android Sensor programming”, ISBN: </a:t>
            </a:r>
            <a:r>
              <a:rPr lang="en-US" sz="1800" dirty="0" smtClean="0"/>
              <a:t>978-1-118-18348-9</a:t>
            </a:r>
            <a:r>
              <a:rPr lang="en-US" sz="1800" dirty="0"/>
              <a:t>, John Wiley and Sons, 2012</a:t>
            </a:r>
            <a:endParaRPr lang="en-US" sz="1800" dirty="0" smtClean="0"/>
          </a:p>
        </p:txBody>
      </p:sp>
      <p:sp>
        <p:nvSpPr>
          <p:cNvPr id="53" name="Rounded Rectangle 52"/>
          <p:cNvSpPr>
            <a:spLocks noChangeArrowheads="1"/>
          </p:cNvSpPr>
          <p:nvPr/>
        </p:nvSpPr>
        <p:spPr bwMode="auto">
          <a:xfrm>
            <a:off x="24847978" y="17984841"/>
            <a:ext cx="7424215" cy="616598"/>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lgn="ctr"/>
            <a:r>
              <a:rPr lang="en-US" altLang="en-US" sz="3500" b="1" dirty="0">
                <a:solidFill>
                  <a:schemeClr val="bg1"/>
                </a:solidFill>
              </a:rPr>
              <a:t>REFERENCES</a:t>
            </a:r>
            <a:endParaRPr lang="en-US" altLang="en-US" sz="3500" dirty="0"/>
          </a:p>
        </p:txBody>
      </p:sp>
      <p:pic>
        <p:nvPicPr>
          <p:cNvPr id="11" name="Picture 10"/>
          <p:cNvPicPr>
            <a:picLocks noChangeAspect="1"/>
          </p:cNvPicPr>
          <p:nvPr/>
        </p:nvPicPr>
        <p:blipFill>
          <a:blip r:embed="rId7"/>
          <a:stretch>
            <a:fillRect/>
          </a:stretch>
        </p:blipFill>
        <p:spPr>
          <a:xfrm>
            <a:off x="18090986" y="7685039"/>
            <a:ext cx="4261488" cy="2091623"/>
          </a:xfrm>
          <a:prstGeom prst="rect">
            <a:avLst/>
          </a:prstGeom>
        </p:spPr>
      </p:pic>
      <p:pic>
        <p:nvPicPr>
          <p:cNvPr id="13" name="Picture 12"/>
          <p:cNvPicPr>
            <a:picLocks noChangeAspect="1"/>
          </p:cNvPicPr>
          <p:nvPr/>
        </p:nvPicPr>
        <p:blipFill>
          <a:blip r:embed="rId8"/>
          <a:stretch>
            <a:fillRect/>
          </a:stretch>
        </p:blipFill>
        <p:spPr>
          <a:xfrm>
            <a:off x="18059201" y="5050557"/>
            <a:ext cx="3378399" cy="2231530"/>
          </a:xfrm>
          <a:prstGeom prst="rect">
            <a:avLst/>
          </a:prstGeom>
        </p:spPr>
      </p:pic>
      <p:pic>
        <p:nvPicPr>
          <p:cNvPr id="47" name="Picture 46"/>
          <p:cNvPicPr>
            <a:picLocks noChangeAspect="1"/>
          </p:cNvPicPr>
          <p:nvPr/>
        </p:nvPicPr>
        <p:blipFill>
          <a:blip r:embed="rId9"/>
          <a:stretch>
            <a:fillRect/>
          </a:stretch>
        </p:blipFill>
        <p:spPr>
          <a:xfrm>
            <a:off x="8577654" y="10340123"/>
            <a:ext cx="9124951" cy="4577622"/>
          </a:xfrm>
          <a:prstGeom prst="rect">
            <a:avLst/>
          </a:prstGeom>
        </p:spPr>
      </p:pic>
      <p:pic>
        <p:nvPicPr>
          <p:cNvPr id="48" name="Picture 47"/>
          <p:cNvPicPr>
            <a:picLocks noChangeAspect="1"/>
          </p:cNvPicPr>
          <p:nvPr/>
        </p:nvPicPr>
        <p:blipFill>
          <a:blip r:embed="rId10"/>
          <a:stretch>
            <a:fillRect/>
          </a:stretch>
        </p:blipFill>
        <p:spPr>
          <a:xfrm>
            <a:off x="18153320" y="10360273"/>
            <a:ext cx="6603426" cy="4517836"/>
          </a:xfrm>
          <a:prstGeom prst="rect">
            <a:avLst/>
          </a:prstGeom>
        </p:spPr>
      </p:pic>
      <p:pic>
        <p:nvPicPr>
          <p:cNvPr id="5" name="Picture 4"/>
          <p:cNvPicPr>
            <a:picLocks noChangeAspect="1"/>
          </p:cNvPicPr>
          <p:nvPr/>
        </p:nvPicPr>
        <p:blipFill>
          <a:blip r:embed="rId11"/>
          <a:stretch>
            <a:fillRect/>
          </a:stretch>
        </p:blipFill>
        <p:spPr>
          <a:xfrm>
            <a:off x="8622683" y="5050556"/>
            <a:ext cx="9190602" cy="4610537"/>
          </a:xfrm>
          <a:prstGeom prst="rect">
            <a:avLst/>
          </a:prstGeom>
        </p:spPr>
      </p:pic>
      <p:pic>
        <p:nvPicPr>
          <p:cNvPr id="14" name="Picture 13"/>
          <p:cNvPicPr>
            <a:picLocks noChangeAspect="1"/>
          </p:cNvPicPr>
          <p:nvPr/>
        </p:nvPicPr>
        <p:blipFill>
          <a:blip r:embed="rId12"/>
          <a:stretch>
            <a:fillRect/>
          </a:stretch>
        </p:blipFill>
        <p:spPr>
          <a:xfrm>
            <a:off x="22356442" y="5050503"/>
            <a:ext cx="2409825" cy="2733628"/>
          </a:xfrm>
          <a:prstGeom prst="rect">
            <a:avLst/>
          </a:prstGeom>
        </p:spPr>
      </p:pic>
      <p:sp>
        <p:nvSpPr>
          <p:cNvPr id="71" name="Text Box 29"/>
          <p:cNvSpPr txBox="1">
            <a:spLocks noChangeArrowheads="1"/>
          </p:cNvSpPr>
          <p:nvPr/>
        </p:nvSpPr>
        <p:spPr bwMode="auto">
          <a:xfrm>
            <a:off x="22352474" y="4626479"/>
            <a:ext cx="3364480" cy="36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14300" tIns="57150" rIns="114300" bIns="57150">
            <a:spAutoFit/>
          </a:bodyPr>
          <a:lstStyle>
            <a:lvl1pPr eaLnBrk="0" hangingPunct="0">
              <a:defRPr sz="2400">
                <a:solidFill>
                  <a:schemeClr val="tx1"/>
                </a:solidFill>
                <a:latin typeface="Arial" charset="0"/>
                <a:ea typeface="ヒラギノ角ゴ Pro W3" pitchFamily="44" charset="-128"/>
              </a:defRPr>
            </a:lvl1pPr>
            <a:lvl2pPr marL="37931725" indent="-37474525" eaLnBrk="0" hangingPunct="0">
              <a:defRPr sz="2400">
                <a:solidFill>
                  <a:schemeClr val="tx1"/>
                </a:solidFill>
                <a:latin typeface="Arial" charset="0"/>
                <a:ea typeface="ヒラギノ角ゴ Pro W3" pitchFamily="44" charset="-128"/>
              </a:defRPr>
            </a:lvl2pPr>
            <a:lvl3pPr eaLnBrk="0" hangingPunct="0">
              <a:defRPr sz="2400">
                <a:solidFill>
                  <a:schemeClr val="tx1"/>
                </a:solidFill>
                <a:latin typeface="Arial" charset="0"/>
                <a:ea typeface="ヒラギノ角ゴ Pro W3" pitchFamily="44" charset="-128"/>
              </a:defRPr>
            </a:lvl3pPr>
            <a:lvl4pPr eaLnBrk="0" hangingPunct="0">
              <a:defRPr sz="2400">
                <a:solidFill>
                  <a:schemeClr val="tx1"/>
                </a:solidFill>
                <a:latin typeface="Arial" charset="0"/>
                <a:ea typeface="ヒラギノ角ゴ Pro W3" pitchFamily="44" charset="-128"/>
              </a:defRPr>
            </a:lvl4pPr>
            <a:lvl5pPr eaLnBrk="0" hangingPunct="0">
              <a:defRPr sz="2400">
                <a:solidFill>
                  <a:schemeClr val="tx1"/>
                </a:solidFill>
                <a:latin typeface="Arial" charset="0"/>
                <a:ea typeface="ヒラギノ角ゴ Pro W3" pitchFamily="44" charset="-128"/>
              </a:defRPr>
            </a:lvl5pPr>
            <a:lvl6pPr marL="457200" eaLnBrk="0" fontAlgn="base" hangingPunct="0">
              <a:spcBef>
                <a:spcPct val="0"/>
              </a:spcBef>
              <a:spcAft>
                <a:spcPct val="0"/>
              </a:spcAft>
              <a:defRPr sz="2400">
                <a:solidFill>
                  <a:schemeClr val="tx1"/>
                </a:solidFill>
                <a:latin typeface="Arial" charset="0"/>
                <a:ea typeface="ヒラギノ角ゴ Pro W3" pitchFamily="44" charset="-128"/>
              </a:defRPr>
            </a:lvl6pPr>
            <a:lvl7pPr marL="914400" eaLnBrk="0" fontAlgn="base" hangingPunct="0">
              <a:spcBef>
                <a:spcPct val="0"/>
              </a:spcBef>
              <a:spcAft>
                <a:spcPct val="0"/>
              </a:spcAft>
              <a:defRPr sz="2400">
                <a:solidFill>
                  <a:schemeClr val="tx1"/>
                </a:solidFill>
                <a:latin typeface="Arial" charset="0"/>
                <a:ea typeface="ヒラギノ角ゴ Pro W3" pitchFamily="44" charset="-128"/>
              </a:defRPr>
            </a:lvl7pPr>
            <a:lvl8pPr marL="1371600" eaLnBrk="0" fontAlgn="base" hangingPunct="0">
              <a:spcBef>
                <a:spcPct val="0"/>
              </a:spcBef>
              <a:spcAft>
                <a:spcPct val="0"/>
              </a:spcAft>
              <a:defRPr sz="2400">
                <a:solidFill>
                  <a:schemeClr val="tx1"/>
                </a:solidFill>
                <a:latin typeface="Arial" charset="0"/>
                <a:ea typeface="ヒラギノ角ゴ Pro W3" pitchFamily="44" charset="-128"/>
              </a:defRPr>
            </a:lvl8pPr>
            <a:lvl9pPr marL="1828800" eaLnBrk="0" fontAlgn="base" hangingPunct="0">
              <a:spcBef>
                <a:spcPct val="0"/>
              </a:spcBef>
              <a:spcAft>
                <a:spcPct val="0"/>
              </a:spcAft>
              <a:defRPr sz="2400">
                <a:solidFill>
                  <a:schemeClr val="tx1"/>
                </a:solidFill>
                <a:latin typeface="Arial" charset="0"/>
                <a:ea typeface="ヒラギノ角ゴ Pro W3" pitchFamily="44" charset="-128"/>
              </a:defRPr>
            </a:lvl9pPr>
          </a:lstStyle>
          <a:p>
            <a:pPr>
              <a:spcBef>
                <a:spcPct val="50000"/>
              </a:spcBef>
            </a:pPr>
            <a:r>
              <a:rPr lang="en-US" altLang="en-US" sz="1600" b="1" dirty="0" smtClean="0">
                <a:solidFill>
                  <a:srgbClr val="005200"/>
                </a:solidFill>
              </a:rPr>
              <a:t>Figure </a:t>
            </a:r>
            <a:r>
              <a:rPr lang="en-US" altLang="en-US" sz="1600" b="1" dirty="0">
                <a:solidFill>
                  <a:srgbClr val="005200"/>
                </a:solidFill>
              </a:rPr>
              <a:t>3</a:t>
            </a:r>
            <a:r>
              <a:rPr lang="en-US" altLang="en-US" sz="1600" b="1" dirty="0" smtClean="0">
                <a:solidFill>
                  <a:srgbClr val="005200"/>
                </a:solidFill>
              </a:rPr>
              <a:t>. </a:t>
            </a:r>
            <a:r>
              <a:rPr lang="en-US" altLang="en-US" sz="1600" dirty="0" smtClean="0"/>
              <a:t>Technology </a:t>
            </a:r>
            <a:endParaRPr lang="en-US" altLang="en-US" sz="16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quot;/&gt;&lt;property id=&quot;20307&quot; value=&quot;256&quot;/&gt;&lt;/object&gt;&lt;/object&gt;&lt;object type=&quot;8&quot; unique_id=&quot;10006&quot;&gt;&lt;/object&gt;&lt;/object&gt;&lt;/database&gt;"/>
  <p:tag name="MMPROD_NEXTUNIQUEID" val="10009"/>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4630</TotalTime>
  <Words>1039</Words>
  <Application>Microsoft Office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Wingdings</vt:lpstr>
      <vt:lpstr>ヒラギノ角ゴ Pro W3</vt:lpstr>
      <vt:lpstr>Office Theme</vt:lpstr>
      <vt:lpstr>PowerPoint Presentation</vt:lpstr>
    </vt:vector>
  </TitlesOfParts>
  <Company>Medical University of 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Educational Technology Services</dc:creator>
  <cp:lastModifiedBy>Ankan</cp:lastModifiedBy>
  <cp:revision>222</cp:revision>
  <dcterms:created xsi:type="dcterms:W3CDTF">2009-01-09T16:59:19Z</dcterms:created>
  <dcterms:modified xsi:type="dcterms:W3CDTF">2014-12-03T05:22:08Z</dcterms:modified>
</cp:coreProperties>
</file>