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4"/>
  </p:notesMasterIdLst>
  <p:handoutMasterIdLst>
    <p:handoutMasterId r:id="rId45"/>
  </p:handoutMasterIdLst>
  <p:sldIdLst>
    <p:sldId id="2448" r:id="rId5"/>
    <p:sldId id="2462" r:id="rId6"/>
    <p:sldId id="2471" r:id="rId7"/>
    <p:sldId id="259" r:id="rId8"/>
    <p:sldId id="2451" r:id="rId9"/>
    <p:sldId id="2432" r:id="rId10"/>
    <p:sldId id="2433" r:id="rId11"/>
    <p:sldId id="2481" r:id="rId12"/>
    <p:sldId id="2482" r:id="rId13"/>
    <p:sldId id="2483" r:id="rId14"/>
    <p:sldId id="2484" r:id="rId15"/>
    <p:sldId id="2485" r:id="rId16"/>
    <p:sldId id="2486" r:id="rId17"/>
    <p:sldId id="2487" r:id="rId18"/>
    <p:sldId id="2488" r:id="rId19"/>
    <p:sldId id="2489" r:id="rId20"/>
    <p:sldId id="2490" r:id="rId21"/>
    <p:sldId id="2457" r:id="rId22"/>
    <p:sldId id="262" r:id="rId23"/>
    <p:sldId id="2450" r:id="rId24"/>
    <p:sldId id="2456" r:id="rId25"/>
    <p:sldId id="2463" r:id="rId26"/>
    <p:sldId id="2472" r:id="rId27"/>
    <p:sldId id="2474" r:id="rId28"/>
    <p:sldId id="2473" r:id="rId29"/>
    <p:sldId id="2475" r:id="rId30"/>
    <p:sldId id="2476" r:id="rId31"/>
    <p:sldId id="2477" r:id="rId32"/>
    <p:sldId id="2478" r:id="rId33"/>
    <p:sldId id="2480" r:id="rId34"/>
    <p:sldId id="2479" r:id="rId35"/>
    <p:sldId id="2465" r:id="rId36"/>
    <p:sldId id="2464" r:id="rId37"/>
    <p:sldId id="2466" r:id="rId38"/>
    <p:sldId id="2467" r:id="rId39"/>
    <p:sldId id="2469" r:id="rId40"/>
    <p:sldId id="2468" r:id="rId41"/>
    <p:sldId id="2470" r:id="rId42"/>
    <p:sldId id="2436" r:id="rId43"/>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9757"/>
    <a:srgbClr val="A53F52"/>
    <a:srgbClr val="01023B"/>
    <a:srgbClr val="898989"/>
    <a:srgbClr val="2F3342"/>
    <a:srgbClr val="2C21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p:cViewPr varScale="1">
        <p:scale>
          <a:sx n="78" d="100"/>
          <a:sy n="78" d="100"/>
        </p:scale>
        <p:origin x="878" y="7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96" d="100"/>
          <a:sy n="96" d="100"/>
        </p:scale>
        <p:origin x="289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497A9A2-04D9-49F4-A323-43775074701C}" type="datetime1">
              <a:rPr lang="en-GB" smtClean="0"/>
              <a:t>14/07/2025</a:t>
            </a:fld>
            <a:endParaRPr lang="en-GB"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65AE8BC-2AB3-9E4C-9797-2A6F8A74C74E}" type="slidenum">
              <a:rPr lang="en-GB" smtClean="0"/>
              <a:t>‹#›</a:t>
            </a:fld>
            <a:endParaRPr lang="en-GB"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D9AD85-B496-451C-A9B5-64589B09AB2F}" type="datetime1">
              <a:rPr lang="en-GB" smtClean="0"/>
              <a:pPr/>
              <a:t>14/07/2025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28B34ED-4CDD-41C9-90F7-D768D5559A6F}" type="slidenum">
              <a:rPr lang="en-GB" noProof="0" smtClean="0"/>
              <a:t>‹#›</a:t>
            </a:fld>
            <a:endParaRPr lang="en-GB" noProof="0"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1</a:t>
            </a:fld>
            <a:endParaRPr lang="en-GB" dirty="0"/>
          </a:p>
        </p:txBody>
      </p:sp>
    </p:spTree>
    <p:extLst>
      <p:ext uri="{BB962C8B-B14F-4D97-AF65-F5344CB8AC3E}">
        <p14:creationId xmlns:p14="http://schemas.microsoft.com/office/powerpoint/2010/main" val="3796574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44BA2-6E01-DE4F-2581-0F684DC2AB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4C9012-7027-DC6F-8F36-623B86A2AF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C76313-901A-F798-31CD-1D18070A86B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C779DF71-2AB1-E9BA-94E4-908DDFAF4099}"/>
              </a:ext>
            </a:extLst>
          </p:cNvPr>
          <p:cNvSpPr>
            <a:spLocks noGrp="1"/>
          </p:cNvSpPr>
          <p:nvPr>
            <p:ph type="sldNum" sz="quarter" idx="5"/>
          </p:nvPr>
        </p:nvSpPr>
        <p:spPr/>
        <p:txBody>
          <a:bodyPr/>
          <a:lstStyle/>
          <a:p>
            <a:pPr rtl="0"/>
            <a:fld id="{228B34ED-4CDD-41C9-90F7-D768D5559A6F}" type="slidenum">
              <a:rPr lang="en-GB" noProof="0" smtClean="0"/>
              <a:t>16</a:t>
            </a:fld>
            <a:endParaRPr lang="en-GB" noProof="0" dirty="0"/>
          </a:p>
        </p:txBody>
      </p:sp>
    </p:spTree>
    <p:extLst>
      <p:ext uri="{BB962C8B-B14F-4D97-AF65-F5344CB8AC3E}">
        <p14:creationId xmlns:p14="http://schemas.microsoft.com/office/powerpoint/2010/main" val="1474886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C7E384-ED68-540C-A9E2-847040A149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22E6B-49D0-4685-FCFE-7E766EE6A5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C8C8FA-A7DC-2BE5-3CB6-BA4646FA937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F4D7D9EF-36DB-4B74-0E05-16255E04445D}"/>
              </a:ext>
            </a:extLst>
          </p:cNvPr>
          <p:cNvSpPr>
            <a:spLocks noGrp="1"/>
          </p:cNvSpPr>
          <p:nvPr>
            <p:ph type="sldNum" sz="quarter" idx="5"/>
          </p:nvPr>
        </p:nvSpPr>
        <p:spPr/>
        <p:txBody>
          <a:bodyPr/>
          <a:lstStyle/>
          <a:p>
            <a:pPr rtl="0"/>
            <a:fld id="{228B34ED-4CDD-41C9-90F7-D768D5559A6F}" type="slidenum">
              <a:rPr lang="en-GB" noProof="0" smtClean="0"/>
              <a:t>17</a:t>
            </a:fld>
            <a:endParaRPr lang="en-GB" noProof="0" dirty="0"/>
          </a:p>
        </p:txBody>
      </p:sp>
    </p:spTree>
    <p:extLst>
      <p:ext uri="{BB962C8B-B14F-4D97-AF65-F5344CB8AC3E}">
        <p14:creationId xmlns:p14="http://schemas.microsoft.com/office/powerpoint/2010/main" val="3944388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r>
              <a:rPr lang="en-US" b="1" dirty="0"/>
              <a:t>Forward Search (Progression):</a:t>
            </a:r>
            <a:r>
              <a:rPr lang="en-US" dirty="0"/>
              <a:t> Starts from the initial state and applies actions until the goal is reached.</a:t>
            </a:r>
          </a:p>
          <a:p>
            <a:r>
              <a:rPr lang="en-US" b="1" dirty="0"/>
              <a:t>Backward Search (Regression):</a:t>
            </a:r>
            <a:r>
              <a:rPr lang="en-US" dirty="0"/>
              <a:t> Starts from the goal and regresses through actions to find a matching initial state.</a:t>
            </a:r>
          </a:p>
          <a:p>
            <a:endParaRPr lang="en-US" dirty="0"/>
          </a:p>
          <a:p>
            <a:r>
              <a:rPr lang="en-US" sz="1200" b="0" i="0" kern="1200" dirty="0">
                <a:solidFill>
                  <a:schemeClr val="tx1"/>
                </a:solidFill>
                <a:effectLst/>
                <a:latin typeface="+mn-lt"/>
                <a:ea typeface="+mn-ea"/>
                <a:cs typeface="+mn-cs"/>
              </a:rPr>
              <a:t>a set of actions along with a set of constraints that specify the order in which some actions must occur (e.g., Before(action_A, action_B))</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procedure- </a:t>
            </a:r>
          </a:p>
          <a:p>
            <a:pPr marL="228600" indent="-228600">
              <a:buAutoNum type="arabicPeriod"/>
            </a:pPr>
            <a:r>
              <a:rPr lang="en-US" sz="1200" b="0" i="0" kern="1200" dirty="0">
                <a:solidFill>
                  <a:schemeClr val="tx1"/>
                </a:solidFill>
                <a:effectLst/>
                <a:latin typeface="+mn-lt"/>
                <a:ea typeface="+mn-ea"/>
                <a:cs typeface="+mn-cs"/>
              </a:rPr>
              <a:t>begins with an "empty plan,</a:t>
            </a:r>
          </a:p>
          <a:p>
            <a:r>
              <a:rPr lang="en-US" dirty="0">
                <a:effectLst/>
              </a:rPr>
              <a:t>2. The planning procedure then iteratively identifies a "flaw" in the current partial plan. A flaw is any aspect that prevents the partial plan from being a complete and valid solution (e.g., a precondition for an action in the plan is not met, or a goal is not achieved)</a:t>
            </a:r>
          </a:p>
          <a:p>
            <a:r>
              <a:rPr lang="en-US" dirty="0">
                <a:effectLst/>
              </a:rPr>
              <a:t>3. To correct a flaw, the algorithm makes an "addition" to the plan, such as inserting a new action or adding an ordering constraint. If a flaw cannot be corrected, the search "backtracks"</a:t>
            </a:r>
          </a:p>
          <a:p>
            <a:pPr marL="228600" indent="-228600">
              <a:buAutoNum type="arabicPeriod"/>
            </a:pPr>
            <a:endParaRPr lang="en-US" dirty="0"/>
          </a:p>
          <a:p>
            <a:pPr rtl="0"/>
            <a:endParaRPr lang="en-GB" dirty="0"/>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18</a:t>
            </a:fld>
            <a:endParaRPr lang="en-GB" dirty="0"/>
          </a:p>
        </p:txBody>
      </p:sp>
    </p:spTree>
    <p:extLst>
      <p:ext uri="{BB962C8B-B14F-4D97-AF65-F5344CB8AC3E}">
        <p14:creationId xmlns:p14="http://schemas.microsoft.com/office/powerpoint/2010/main" val="3392505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19</a:t>
            </a:fld>
            <a:endParaRPr lang="en-GB" dirty="0"/>
          </a:p>
        </p:txBody>
      </p:sp>
    </p:spTree>
    <p:extLst>
      <p:ext uri="{BB962C8B-B14F-4D97-AF65-F5344CB8AC3E}">
        <p14:creationId xmlns:p14="http://schemas.microsoft.com/office/powerpoint/2010/main" val="2145406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20</a:t>
            </a:fld>
            <a:endParaRPr lang="en-GB" dirty="0"/>
          </a:p>
        </p:txBody>
      </p:sp>
    </p:spTree>
    <p:extLst>
      <p:ext uri="{BB962C8B-B14F-4D97-AF65-F5344CB8AC3E}">
        <p14:creationId xmlns:p14="http://schemas.microsoft.com/office/powerpoint/2010/main" val="2575837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21</a:t>
            </a:fld>
            <a:endParaRPr lang="en-GB" dirty="0"/>
          </a:p>
        </p:txBody>
      </p:sp>
    </p:spTree>
    <p:extLst>
      <p:ext uri="{BB962C8B-B14F-4D97-AF65-F5344CB8AC3E}">
        <p14:creationId xmlns:p14="http://schemas.microsoft.com/office/powerpoint/2010/main" val="1632949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A8DC2-6D80-549E-A8DB-A1D2928377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91A06E-8EAA-E106-8206-FAD7873DF3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6A8396-F605-65DD-D70E-F64D800672ED}"/>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1498393B-51C3-AB80-C87A-DEFE3758AE69}"/>
              </a:ext>
            </a:extLst>
          </p:cNvPr>
          <p:cNvSpPr>
            <a:spLocks noGrp="1"/>
          </p:cNvSpPr>
          <p:nvPr>
            <p:ph type="sldNum" sz="quarter" idx="5"/>
          </p:nvPr>
        </p:nvSpPr>
        <p:spPr/>
        <p:txBody>
          <a:bodyPr rtlCol="0"/>
          <a:lstStyle/>
          <a:p>
            <a:pPr rtl="0"/>
            <a:fld id="{228B34ED-4CDD-41C9-90F7-D768D5559A6F}" type="slidenum">
              <a:rPr lang="en-GB" smtClean="0"/>
              <a:t>23</a:t>
            </a:fld>
            <a:endParaRPr lang="en-GB" dirty="0"/>
          </a:p>
        </p:txBody>
      </p:sp>
    </p:spTree>
    <p:extLst>
      <p:ext uri="{BB962C8B-B14F-4D97-AF65-F5344CB8AC3E}">
        <p14:creationId xmlns:p14="http://schemas.microsoft.com/office/powerpoint/2010/main" val="2657794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228B34ED-4CDD-41C9-90F7-D768D5559A6F}" type="slidenum">
              <a:rPr lang="en-GB" noProof="0" smtClean="0"/>
              <a:t>27</a:t>
            </a:fld>
            <a:endParaRPr lang="en-GB" noProof="0" dirty="0"/>
          </a:p>
        </p:txBody>
      </p:sp>
    </p:spTree>
    <p:extLst>
      <p:ext uri="{BB962C8B-B14F-4D97-AF65-F5344CB8AC3E}">
        <p14:creationId xmlns:p14="http://schemas.microsoft.com/office/powerpoint/2010/main" val="182481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State the heuristic </a:t>
            </a:r>
          </a:p>
        </p:txBody>
      </p:sp>
      <p:sp>
        <p:nvSpPr>
          <p:cNvPr id="4" name="Slide Number Placeholder 3"/>
          <p:cNvSpPr>
            <a:spLocks noGrp="1"/>
          </p:cNvSpPr>
          <p:nvPr>
            <p:ph type="sldNum" sz="quarter" idx="5"/>
          </p:nvPr>
        </p:nvSpPr>
        <p:spPr/>
        <p:txBody>
          <a:bodyPr/>
          <a:lstStyle/>
          <a:p>
            <a:pPr rtl="0"/>
            <a:fld id="{228B34ED-4CDD-41C9-90F7-D768D5559A6F}" type="slidenum">
              <a:rPr lang="en-GB" noProof="0" smtClean="0"/>
              <a:t>29</a:t>
            </a:fld>
            <a:endParaRPr lang="en-GB" noProof="0" dirty="0"/>
          </a:p>
        </p:txBody>
      </p:sp>
    </p:spTree>
    <p:extLst>
      <p:ext uri="{BB962C8B-B14F-4D97-AF65-F5344CB8AC3E}">
        <p14:creationId xmlns:p14="http://schemas.microsoft.com/office/powerpoint/2010/main" val="1041396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0776E-ADF8-D1F5-6105-21EB626977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97B848-606B-2485-2FAE-4030AD44DB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601A36-4103-403F-BD8A-00AE984BD550}"/>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D7276B02-1AB8-91CD-5A4A-F5D523406987}"/>
              </a:ext>
            </a:extLst>
          </p:cNvPr>
          <p:cNvSpPr>
            <a:spLocks noGrp="1"/>
          </p:cNvSpPr>
          <p:nvPr>
            <p:ph type="sldNum" sz="quarter" idx="5"/>
          </p:nvPr>
        </p:nvSpPr>
        <p:spPr/>
        <p:txBody>
          <a:bodyPr rtlCol="0"/>
          <a:lstStyle/>
          <a:p>
            <a:pPr rtl="0"/>
            <a:fld id="{228B34ED-4CDD-41C9-90F7-D768D5559A6F}" type="slidenum">
              <a:rPr lang="en-GB" smtClean="0"/>
              <a:t>32</a:t>
            </a:fld>
            <a:endParaRPr lang="en-GB" dirty="0"/>
          </a:p>
        </p:txBody>
      </p:sp>
    </p:spTree>
    <p:extLst>
      <p:ext uri="{BB962C8B-B14F-4D97-AF65-F5344CB8AC3E}">
        <p14:creationId xmlns:p14="http://schemas.microsoft.com/office/powerpoint/2010/main" val="2585155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2</a:t>
            </a:fld>
            <a:endParaRPr lang="en-GB" dirty="0"/>
          </a:p>
        </p:txBody>
      </p:sp>
    </p:spTree>
    <p:extLst>
      <p:ext uri="{BB962C8B-B14F-4D97-AF65-F5344CB8AC3E}">
        <p14:creationId xmlns:p14="http://schemas.microsoft.com/office/powerpoint/2010/main" val="3552508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context of planning graphs and algorithms like GRAPHPLAN, if the EXTRACT-SOLUTION function fails to find a solution for a specific set of goals at a given level of the planning graph, that particular (level, goals) pair is recorded as a "no-good“</a:t>
            </a:r>
          </a:p>
          <a:p>
            <a:endParaRPr lang="en-US" sz="1200" b="0" i="0" kern="1200" dirty="0">
              <a:solidFill>
                <a:schemeClr val="tx1"/>
              </a:solidFill>
              <a:effectLst/>
              <a:latin typeface="+mn-lt"/>
              <a:ea typeface="+mn-ea"/>
              <a:cs typeface="+mn-cs"/>
            </a:endParaRPr>
          </a:p>
          <a:p>
            <a:r>
              <a:rPr lang="en-US" b="1" dirty="0"/>
              <a:t>Graph expansion:</a:t>
            </a:r>
            <a:r>
              <a:rPr lang="en-US" dirty="0"/>
              <a:t> Add levels until all goals appear without mutex.</a:t>
            </a:r>
          </a:p>
          <a:p>
            <a:r>
              <a:rPr lang="en-US" b="1" dirty="0"/>
              <a:t>Plan extraction:</a:t>
            </a:r>
            <a:r>
              <a:rPr lang="en-US" dirty="0"/>
              <a:t> Try to select actions backward that support all goals at each level. If no valid plan is found, the graph is expanded further. This loop continues until either a plan is found or it is proven that no plan exists.</a:t>
            </a:r>
          </a:p>
          <a:p>
            <a:endParaRPr lang="en-GB" dirty="0"/>
          </a:p>
        </p:txBody>
      </p:sp>
      <p:sp>
        <p:nvSpPr>
          <p:cNvPr id="4" name="Slide Number Placeholder 3"/>
          <p:cNvSpPr>
            <a:spLocks noGrp="1"/>
          </p:cNvSpPr>
          <p:nvPr>
            <p:ph type="sldNum" sz="quarter" idx="5"/>
          </p:nvPr>
        </p:nvSpPr>
        <p:spPr/>
        <p:txBody>
          <a:bodyPr/>
          <a:lstStyle/>
          <a:p>
            <a:pPr rtl="0"/>
            <a:fld id="{228B34ED-4CDD-41C9-90F7-D768D5559A6F}" type="slidenum">
              <a:rPr lang="en-GB" noProof="0" smtClean="0"/>
              <a:t>33</a:t>
            </a:fld>
            <a:endParaRPr lang="en-GB" noProof="0" dirty="0"/>
          </a:p>
        </p:txBody>
      </p:sp>
    </p:spTree>
    <p:extLst>
      <p:ext uri="{BB962C8B-B14F-4D97-AF65-F5344CB8AC3E}">
        <p14:creationId xmlns:p14="http://schemas.microsoft.com/office/powerpoint/2010/main" val="3625169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F115B-9858-4C0F-DBD3-1F189FFCA0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582BF2-A5CE-ECBC-80EA-941A4812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31430F-48BF-1330-BF73-BD80F0122108}"/>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C57FF543-9F7F-A780-B493-E5410A687AC7}"/>
              </a:ext>
            </a:extLst>
          </p:cNvPr>
          <p:cNvSpPr>
            <a:spLocks noGrp="1"/>
          </p:cNvSpPr>
          <p:nvPr>
            <p:ph type="sldNum" sz="quarter" idx="5"/>
          </p:nvPr>
        </p:nvSpPr>
        <p:spPr/>
        <p:txBody>
          <a:bodyPr/>
          <a:lstStyle/>
          <a:p>
            <a:pPr rtl="0"/>
            <a:fld id="{228B34ED-4CDD-41C9-90F7-D768D5559A6F}" type="slidenum">
              <a:rPr lang="en-GB" noProof="0" smtClean="0"/>
              <a:t>34</a:t>
            </a:fld>
            <a:endParaRPr lang="en-GB" noProof="0" dirty="0"/>
          </a:p>
        </p:txBody>
      </p:sp>
    </p:spTree>
    <p:extLst>
      <p:ext uri="{BB962C8B-B14F-4D97-AF65-F5344CB8AC3E}">
        <p14:creationId xmlns:p14="http://schemas.microsoft.com/office/powerpoint/2010/main" val="3043920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1AD54-B8BF-2A0D-2B8E-CDAFE76001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6C0BA6-0895-070E-4D63-EB3A1F4A46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3ECD13-A297-3261-211A-1122BF5B6DB2}"/>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5DE5A32F-DC66-3CDC-78BE-3B0207FBFF40}"/>
              </a:ext>
            </a:extLst>
          </p:cNvPr>
          <p:cNvSpPr>
            <a:spLocks noGrp="1"/>
          </p:cNvSpPr>
          <p:nvPr>
            <p:ph type="sldNum" sz="quarter" idx="5"/>
          </p:nvPr>
        </p:nvSpPr>
        <p:spPr/>
        <p:txBody>
          <a:bodyPr/>
          <a:lstStyle/>
          <a:p>
            <a:pPr rtl="0"/>
            <a:fld id="{228B34ED-4CDD-41C9-90F7-D768D5559A6F}" type="slidenum">
              <a:rPr lang="en-GB" noProof="0" smtClean="0"/>
              <a:t>35</a:t>
            </a:fld>
            <a:endParaRPr lang="en-GB" noProof="0" dirty="0"/>
          </a:p>
        </p:txBody>
      </p:sp>
    </p:spTree>
    <p:extLst>
      <p:ext uri="{BB962C8B-B14F-4D97-AF65-F5344CB8AC3E}">
        <p14:creationId xmlns:p14="http://schemas.microsoft.com/office/powerpoint/2010/main" val="2372797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70102-FB8B-69E8-F110-163C27D307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05EE59-123E-7EDB-BCA9-5BD304FA0E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21E41D-1EAE-13B2-DD27-658ABCC95E63}"/>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A19D32CA-AC71-F68A-A4FA-C9C7D47F7C9E}"/>
              </a:ext>
            </a:extLst>
          </p:cNvPr>
          <p:cNvSpPr>
            <a:spLocks noGrp="1"/>
          </p:cNvSpPr>
          <p:nvPr>
            <p:ph type="sldNum" sz="quarter" idx="5"/>
          </p:nvPr>
        </p:nvSpPr>
        <p:spPr/>
        <p:txBody>
          <a:bodyPr rtlCol="0"/>
          <a:lstStyle/>
          <a:p>
            <a:pPr rtl="0"/>
            <a:fld id="{228B34ED-4CDD-41C9-90F7-D768D5559A6F}" type="slidenum">
              <a:rPr lang="en-GB" smtClean="0"/>
              <a:t>38</a:t>
            </a:fld>
            <a:endParaRPr lang="en-GB" dirty="0"/>
          </a:p>
        </p:txBody>
      </p:sp>
    </p:spTree>
    <p:extLst>
      <p:ext uri="{BB962C8B-B14F-4D97-AF65-F5344CB8AC3E}">
        <p14:creationId xmlns:p14="http://schemas.microsoft.com/office/powerpoint/2010/main" val="30578510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39</a:t>
            </a:fld>
            <a:endParaRPr lang="en-GB" dirty="0"/>
          </a:p>
        </p:txBody>
      </p:sp>
    </p:spTree>
    <p:extLst>
      <p:ext uri="{BB962C8B-B14F-4D97-AF65-F5344CB8AC3E}">
        <p14:creationId xmlns:p14="http://schemas.microsoft.com/office/powerpoint/2010/main" val="4115261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F6015-977A-B3C7-6BC1-1EB73058BA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A45F1F-7F80-21A4-C072-D8D575203F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1D0A39-D569-3C0B-6E7E-31E52804ADB9}"/>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AAF56B21-3C4B-3490-02CA-F103CE2035E3}"/>
              </a:ext>
            </a:extLst>
          </p:cNvPr>
          <p:cNvSpPr>
            <a:spLocks noGrp="1"/>
          </p:cNvSpPr>
          <p:nvPr>
            <p:ph type="sldNum" sz="quarter" idx="5"/>
          </p:nvPr>
        </p:nvSpPr>
        <p:spPr/>
        <p:txBody>
          <a:bodyPr rtlCol="0"/>
          <a:lstStyle/>
          <a:p>
            <a:pPr rtl="0"/>
            <a:fld id="{228B34ED-4CDD-41C9-90F7-D768D5559A6F}" type="slidenum">
              <a:rPr lang="en-GB" smtClean="0"/>
              <a:t>3</a:t>
            </a:fld>
            <a:endParaRPr lang="en-GB" dirty="0"/>
          </a:p>
        </p:txBody>
      </p:sp>
    </p:spTree>
    <p:extLst>
      <p:ext uri="{BB962C8B-B14F-4D97-AF65-F5344CB8AC3E}">
        <p14:creationId xmlns:p14="http://schemas.microsoft.com/office/powerpoint/2010/main" val="149377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4</a:t>
            </a:fld>
            <a:endParaRPr lang="en-GB" dirty="0"/>
          </a:p>
        </p:txBody>
      </p:sp>
    </p:spTree>
    <p:extLst>
      <p:ext uri="{BB962C8B-B14F-4D97-AF65-F5344CB8AC3E}">
        <p14:creationId xmlns:p14="http://schemas.microsoft.com/office/powerpoint/2010/main" val="1632949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5</a:t>
            </a:fld>
            <a:endParaRPr lang="en-GB" dirty="0"/>
          </a:p>
        </p:txBody>
      </p:sp>
    </p:spTree>
    <p:extLst>
      <p:ext uri="{BB962C8B-B14F-4D97-AF65-F5344CB8AC3E}">
        <p14:creationId xmlns:p14="http://schemas.microsoft.com/office/powerpoint/2010/main" val="3220755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6</a:t>
            </a:fld>
            <a:endParaRPr lang="en-GB" dirty="0"/>
          </a:p>
        </p:txBody>
      </p:sp>
    </p:spTree>
    <p:extLst>
      <p:ext uri="{BB962C8B-B14F-4D97-AF65-F5344CB8AC3E}">
        <p14:creationId xmlns:p14="http://schemas.microsoft.com/office/powerpoint/2010/main" val="3726802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r>
              <a:rPr lang="en-US" b="1" dirty="0"/>
              <a:t>Typing</a:t>
            </a:r>
            <a:r>
              <a:rPr lang="en-US" dirty="0"/>
              <a:t> allows objects to be categorized (e.g., Robot, Location), enabling safer and more efficient planning by limiting applicable actions to correct types.</a:t>
            </a:r>
          </a:p>
          <a:p>
            <a:r>
              <a:rPr lang="en-US" b="1" dirty="0"/>
              <a:t>Numeric fluents</a:t>
            </a:r>
            <a:r>
              <a:rPr lang="en-US" dirty="0"/>
              <a:t> are numerical variables that can be increased, decreased, or compared (e.g., battery level, fuel, distance).</a:t>
            </a:r>
          </a:p>
          <a:p>
            <a:r>
              <a:rPr lang="en-US" b="1" dirty="0"/>
              <a:t>Temporal elements</a:t>
            </a:r>
            <a:r>
              <a:rPr lang="en-US" dirty="0"/>
              <a:t> allow planners to handle action durations, time windows, and concurrency—enabling plans that include timed or overlapping actions. For example, an action can take 5 seconds, or two actions can run in parallel if they don't interfere.</a:t>
            </a:r>
          </a:p>
          <a:p>
            <a:pPr rtl="0"/>
            <a:endParaRPr lang="en-GB" dirty="0"/>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7</a:t>
            </a:fld>
            <a:endParaRPr lang="en-GB" dirty="0"/>
          </a:p>
        </p:txBody>
      </p:sp>
    </p:spTree>
    <p:extLst>
      <p:ext uri="{BB962C8B-B14F-4D97-AF65-F5344CB8AC3E}">
        <p14:creationId xmlns:p14="http://schemas.microsoft.com/office/powerpoint/2010/main" val="995862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1AC6D-896B-F10C-D5ED-00CF3587AE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9C37AB-0916-E2CD-9DBB-166C183408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4AA7AC-4AEE-A230-E956-97A0730018AD}"/>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DF15A9BC-925C-D3AA-F54A-112FDC31E709}"/>
              </a:ext>
            </a:extLst>
          </p:cNvPr>
          <p:cNvSpPr>
            <a:spLocks noGrp="1"/>
          </p:cNvSpPr>
          <p:nvPr>
            <p:ph type="sldNum" sz="quarter" idx="5"/>
          </p:nvPr>
        </p:nvSpPr>
        <p:spPr/>
        <p:txBody>
          <a:bodyPr rtlCol="0"/>
          <a:lstStyle/>
          <a:p>
            <a:pPr rtl="0"/>
            <a:fld id="{228B34ED-4CDD-41C9-90F7-D768D5559A6F}" type="slidenum">
              <a:rPr lang="en-GB" smtClean="0"/>
              <a:t>8</a:t>
            </a:fld>
            <a:endParaRPr lang="en-GB" dirty="0"/>
          </a:p>
        </p:txBody>
      </p:sp>
    </p:spTree>
    <p:extLst>
      <p:ext uri="{BB962C8B-B14F-4D97-AF65-F5344CB8AC3E}">
        <p14:creationId xmlns:p14="http://schemas.microsoft.com/office/powerpoint/2010/main" val="4011666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228B34ED-4CDD-41C9-90F7-D768D5559A6F}" type="slidenum">
              <a:rPr lang="en-GB" noProof="0" smtClean="0"/>
              <a:t>15</a:t>
            </a:fld>
            <a:endParaRPr lang="en-GB" noProof="0" dirty="0"/>
          </a:p>
        </p:txBody>
      </p:sp>
    </p:spTree>
    <p:extLst>
      <p:ext uri="{BB962C8B-B14F-4D97-AF65-F5344CB8AC3E}">
        <p14:creationId xmlns:p14="http://schemas.microsoft.com/office/powerpoint/2010/main" val="143129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lvl1pPr marL="0" indent="0" algn="ctr">
              <a:buNone/>
              <a:defRPr/>
            </a:lvl1pPr>
          </a:lstStyle>
          <a:p>
            <a:pPr rtl="0"/>
            <a:r>
              <a:rPr lang="en-US" noProof="0" dirty="0"/>
              <a:t>Click icon to add picture</a:t>
            </a:r>
            <a:endParaRPr lang="en-GB" noProof="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n-US" noProof="0"/>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cap="all" baseline="0"/>
            </a:lvl1pPr>
          </a:lstStyle>
          <a:p>
            <a:pPr rtl="0"/>
            <a:r>
              <a:rPr lang="en-GB" spc="300" noProof="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rtlCol="0">
            <a:noAutofit/>
          </a:bodyPr>
          <a:lstStyle>
            <a:lvl1pPr>
              <a:lnSpc>
                <a:spcPct val="150000"/>
              </a:lnSpc>
              <a:spcBef>
                <a:spcPts val="1000"/>
              </a:spcBef>
              <a:defRPr sz="4000" cap="all" spc="300" baseline="0"/>
            </a:lvl1pPr>
          </a:lstStyle>
          <a:p>
            <a:pPr rtl="0"/>
            <a:r>
              <a:rPr lang="en-GB" noProof="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rtlCol="0" anchor="ctr"/>
          <a:lstStyle>
            <a:lvl1pPr marL="0" indent="0" algn="ctr">
              <a:buNone/>
              <a:defRPr/>
            </a:lvl1pPr>
          </a:lstStyle>
          <a:p>
            <a:pPr rtl="0"/>
            <a:r>
              <a:rPr lang="en-US" noProof="0" dirty="0"/>
              <a:t>Click icon to add picture</a:t>
            </a:r>
            <a:endParaRPr lang="en-GB" noProof="0"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en-GB" noProof="0" smtClean="0"/>
              <a:t>‹#›</a:t>
            </a:fld>
            <a:endParaRPr lang="en-GB" noProof="0"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rtlCol="0">
            <a:noAutofit/>
          </a:bodyPr>
          <a:lstStyle>
            <a:lvl1pPr>
              <a:defRPr/>
            </a:lvl1pPr>
          </a:lstStyle>
          <a:p>
            <a:pPr marL="0" indent="0" rtl="0">
              <a:lnSpc>
                <a:spcPct val="100000"/>
              </a:lnSpc>
              <a:buNone/>
            </a:pPr>
            <a:r>
              <a:rPr lang="en-GB" sz="1600" noProof="0">
                <a:cs typeface="Biome Light" panose="020B0303030204020804" pitchFamily="34" charset="0"/>
              </a:rPr>
              <a:t>Click to edit master text style.</a:t>
            </a:r>
          </a:p>
          <a:p>
            <a:pPr marL="0" indent="0" rtl="0">
              <a:buNone/>
            </a:pPr>
            <a:endParaRPr lang="en-GB" noProof="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GB" noProof="0" smtClean="0"/>
              <a:pPr/>
              <a:t>‹#›</a:t>
            </a:fld>
            <a:endParaRPr lang="en-GB" noProof="0"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defRPr>
            </a:lvl1pPr>
          </a:lstStyle>
          <a:p>
            <a:pPr rtl="0"/>
            <a:r>
              <a:rPr lang="en-US" noProof="0"/>
              <a:t>Click to edit Master title style</a:t>
            </a:r>
            <a:endParaRPr lang="en-GB" noProof="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3713196804"/>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lvl1pPr marL="0" indent="0" algn="ctr">
              <a:buNone/>
              <a:defRPr/>
            </a:lvl1pPr>
          </a:lstStyle>
          <a:p>
            <a:pPr rtl="0"/>
            <a:r>
              <a:rPr lang="en-US" noProof="0" dirty="0"/>
              <a:t>Click icon to add picture</a:t>
            </a:r>
            <a:endParaRPr lang="en-GB" noProof="0"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rtlCol="0">
            <a:noAutofit/>
          </a:bodyPr>
          <a:lstStyle/>
          <a:p>
            <a:pPr rtl="0"/>
            <a:r>
              <a:rPr lang="en-US" sz="4000" spc="300" noProof="0"/>
              <a:t>Click to edit Master title style</a:t>
            </a:r>
            <a:endParaRPr lang="en-GB" sz="4000" spc="300" noProof="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spc="300">
                <a:solidFill>
                  <a:schemeClr val="tx1"/>
                </a:solidFill>
              </a:defRPr>
            </a:lvl1pPr>
            <a:lvl2pPr marL="457200" indent="0">
              <a:buNone/>
              <a:defRPr/>
            </a:lvl2pPr>
          </a:lstStyle>
          <a:p>
            <a:pPr lvl="0" rtl="0"/>
            <a:r>
              <a:rPr lang="en-GB" noProof="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n-GB" noProof="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n-GB" noProof="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n-GB" noProof="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rtlCol="0">
            <a:noAutofit/>
          </a:bodyPr>
          <a:lstStyle>
            <a:lvl1pPr marL="0" indent="0">
              <a:buNone/>
              <a:defRPr/>
            </a:lvl1pPr>
          </a:lstStyle>
          <a:p>
            <a:pPr rtl="0"/>
            <a:r>
              <a:rPr lang="en-GB" noProof="0"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rtlCol="0">
            <a:noAutofit/>
          </a:bodyPr>
          <a:lstStyle>
            <a:lvl1pPr marL="0" indent="0">
              <a:buNone/>
              <a:defRPr/>
            </a:lvl1pPr>
          </a:lstStyle>
          <a:p>
            <a:pPr rtl="0"/>
            <a:r>
              <a:rPr lang="en-GB" noProof="0"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rtlCol="0">
            <a:noAutofit/>
          </a:bodyPr>
          <a:lstStyle>
            <a:lvl1pPr marL="0" indent="0">
              <a:buNone/>
              <a:defRPr/>
            </a:lvl1pPr>
          </a:lstStyle>
          <a:p>
            <a:pPr rtl="0"/>
            <a:r>
              <a:rPr lang="en-GB" noProof="0"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rtlCol="0" anchor="ctr"/>
          <a:lstStyle>
            <a:lvl1pPr marL="0" indent="0" algn="ctr">
              <a:buNone/>
              <a:defRPr/>
            </a:lvl1pPr>
          </a:lstStyle>
          <a:p>
            <a:pPr rtl="0"/>
            <a:r>
              <a:rPr lang="en-US" noProof="0" dirty="0"/>
              <a:t>Click icon to add picture</a:t>
            </a:r>
            <a:endParaRPr lang="en-GB" noProof="0"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rtlCol="0" anchor="t">
            <a:noAutofit/>
          </a:bodyPr>
          <a:lstStyle>
            <a:lvl1pPr algn="l">
              <a:lnSpc>
                <a:spcPct val="150000"/>
              </a:lnSpc>
              <a:spcBef>
                <a:spcPts val="1000"/>
              </a:spcBef>
              <a:defRPr sz="5400" baseline="0"/>
            </a:lvl1pPr>
          </a:lstStyle>
          <a:p>
            <a:pPr rtl="0"/>
            <a:r>
              <a:rPr lang="en-GB" noProof="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en-GB" noProof="0"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en-GB" noProof="0" smtClean="0"/>
              <a:t>‹#›</a:t>
            </a:fld>
            <a:endParaRPr lang="en-GB" noProof="0"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rtlCol="0">
            <a:noAutofit/>
          </a:bodyPr>
          <a:lstStyle>
            <a:lvl1pPr marL="0" indent="0">
              <a:buNone/>
              <a:defRPr sz="1800" spc="300"/>
            </a:lvl1pPr>
          </a:lstStyle>
          <a:p>
            <a:pPr lvl="0" rtl="0"/>
            <a:r>
              <a:rPr lang="en-GB" noProof="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162911529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rtl="0"/>
            <a:r>
              <a:rPr lang="en-GB" noProof="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rtlCol="0" anchor="ctr"/>
          <a:lstStyle>
            <a:lvl1pPr marL="0" indent="0" algn="ctr">
              <a:buNone/>
              <a:defRPr/>
            </a:lvl1pPr>
          </a:lstStyle>
          <a:p>
            <a:pPr rtl="0"/>
            <a:r>
              <a:rPr lang="en-US" noProof="0" dirty="0"/>
              <a:t>Click icon to add picture</a:t>
            </a:r>
            <a:endParaRPr lang="en-GB" noProof="0"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en-GB" noProof="0" smtClean="0"/>
              <a:t>‹#›</a:t>
            </a:fld>
            <a:endParaRPr lang="en-GB" noProof="0"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rtlCol="0">
            <a:noAutofit/>
          </a:bodyPr>
          <a:lstStyle>
            <a:lvl1pPr>
              <a:defRPr/>
            </a:lvl1pPr>
          </a:lstStyle>
          <a:p>
            <a:pPr marL="0" indent="0" rtl="0">
              <a:lnSpc>
                <a:spcPct val="100000"/>
              </a:lnSpc>
              <a:buNone/>
            </a:pPr>
            <a:r>
              <a:rPr lang="en-GB" sz="1600" noProof="0">
                <a:cs typeface="Biome Light" panose="020B0303030204020804" pitchFamily="34" charset="0"/>
              </a:rPr>
              <a:t>Click to edit master text style.</a:t>
            </a:r>
          </a:p>
          <a:p>
            <a:pPr marL="0" indent="0" rtl="0">
              <a:buNone/>
            </a:pPr>
            <a:endParaRPr lang="en-GB" noProof="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GB" noProof="0" smtClean="0"/>
              <a:pPr/>
              <a:t>‹#›</a:t>
            </a:fld>
            <a:endParaRPr lang="en-GB" noProof="0"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defRPr>
            </a:lvl1pPr>
          </a:lstStyle>
          <a:p>
            <a:pPr rtl="0"/>
            <a:r>
              <a:rPr lang="en-US" noProof="0"/>
              <a:t>Click to edit Master title style</a:t>
            </a:r>
            <a:endParaRPr lang="en-GB" noProof="0"/>
          </a:p>
        </p:txBody>
      </p:sp>
    </p:spTree>
    <p:extLst>
      <p:ext uri="{BB962C8B-B14F-4D97-AF65-F5344CB8AC3E}">
        <p14:creationId xmlns:p14="http://schemas.microsoft.com/office/powerpoint/2010/main" val="124783279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rtlCol="0" anchor="ctr"/>
          <a:lstStyle>
            <a:lvl1pPr marL="0" indent="0" algn="ctr">
              <a:buNone/>
              <a:defRPr/>
            </a:lvl1pPr>
          </a:lstStyle>
          <a:p>
            <a:pPr rtl="0"/>
            <a:r>
              <a:rPr lang="en-US" noProof="0" dirty="0"/>
              <a:t>Click icon to add picture</a:t>
            </a:r>
            <a:endParaRPr lang="en-GB" noProof="0"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rtlCol="0" anchor="b"/>
          <a:lstStyle>
            <a:lvl1pPr algn="l">
              <a:defRPr sz="6000" spc="300"/>
            </a:lvl1pPr>
          </a:lstStyle>
          <a:p>
            <a:pPr rtl="0"/>
            <a:r>
              <a:rPr lang="en-GB" noProof="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en-GB" noProof="0"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en-GB" noProof="0" smtClean="0"/>
              <a:t>‹#›</a:t>
            </a:fld>
            <a:endParaRPr lang="en-GB" noProof="0" dirty="0"/>
          </a:p>
        </p:txBody>
      </p:sp>
    </p:spTree>
    <p:extLst>
      <p:ext uri="{BB962C8B-B14F-4D97-AF65-F5344CB8AC3E}">
        <p14:creationId xmlns:p14="http://schemas.microsoft.com/office/powerpoint/2010/main" val="52890133"/>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rtlCol="0">
            <a:noAutofit/>
          </a:bodyPr>
          <a:lstStyle>
            <a:lvl1pPr algn="l">
              <a:defRPr sz="3200" spc="300"/>
            </a:lvl1pPr>
          </a:lstStyle>
          <a:p>
            <a:pPr rtl="0"/>
            <a:r>
              <a:rPr lang="en-GB" noProof="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rtlCol="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pPr rtl="0"/>
            <a:fld id="{8C2E478F-E849-4A8C-AF1F-CBCC78A7CBFA}" type="slidenum">
              <a:rPr lang="en-GB" noProof="0" smtClean="0"/>
              <a:t>‹#›</a:t>
            </a:fld>
            <a:endParaRPr lang="en-GB" noProof="0"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rtlCol="0">
            <a:noAutofit/>
          </a:bodyPr>
          <a:lstStyle/>
          <a:p>
            <a:pPr rtl="0"/>
            <a:r>
              <a:rPr lang="en-US" noProof="0" dirty="0"/>
              <a:t>Click icon to add picture</a:t>
            </a:r>
            <a:endParaRPr lang="en-GB" noProof="0"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rtlCol="0">
            <a:noAutofit/>
          </a:bodyPr>
          <a:lstStyle/>
          <a:p>
            <a:pPr rtl="0"/>
            <a:r>
              <a:rPr lang="en-US" noProof="0" dirty="0"/>
              <a:t>Click icon to add picture</a:t>
            </a:r>
            <a:endParaRPr lang="en-GB" noProof="0"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rtlCol="0">
            <a:noAutofit/>
          </a:bodyPr>
          <a:lstStyle/>
          <a:p>
            <a:pPr rtl="0"/>
            <a:r>
              <a:rPr lang="en-US" noProof="0" dirty="0"/>
              <a:t>Click icon to add picture</a:t>
            </a:r>
            <a:endParaRPr lang="en-GB" noProof="0"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rtlCol="0">
            <a:noAutofit/>
          </a:bodyPr>
          <a:lstStyle/>
          <a:p>
            <a:pPr rtl="0"/>
            <a:r>
              <a:rPr lang="en-US" noProof="0" dirty="0"/>
              <a:t>Click icon to add picture</a:t>
            </a:r>
            <a:endParaRPr lang="en-GB" noProof="0"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rtlCol="0">
            <a:noAutofit/>
          </a:bodyPr>
          <a:lstStyle/>
          <a:p>
            <a:pPr rtl="0"/>
            <a:r>
              <a:rPr lang="en-US" noProof="0" dirty="0"/>
              <a:t>Click icon to add picture</a:t>
            </a:r>
            <a:endParaRPr lang="en-GB" noProof="0"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rtlCol="0">
            <a:noAutofit/>
          </a:bodyPr>
          <a:lstStyle/>
          <a:p>
            <a:pPr rtl="0"/>
            <a:r>
              <a:rPr lang="en-US" noProof="0" dirty="0"/>
              <a:t>Click icon to add picture</a:t>
            </a:r>
            <a:endParaRPr lang="en-GB" noProof="0"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noProof="0" dirty="0"/>
          </a:p>
        </p:txBody>
      </p:sp>
    </p:spTree>
    <p:extLst>
      <p:ext uri="{BB962C8B-B14F-4D97-AF65-F5344CB8AC3E}">
        <p14:creationId xmlns:p14="http://schemas.microsoft.com/office/powerpoint/2010/main" val="1753968095"/>
      </p:ext>
    </p:extLst>
  </p:cSld>
  <p:clrMapOvr>
    <a:masterClrMapping/>
  </p:clrMapOvr>
  <p:transition spd="slow">
    <p:push dir="u"/>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rtlCol="0">
            <a:noAutofit/>
          </a:bodyPr>
          <a:lstStyle>
            <a:lvl1pPr>
              <a:defRPr sz="4800" spc="300"/>
            </a:lvl1pPr>
          </a:lstStyle>
          <a:p>
            <a:pPr rtl="0"/>
            <a:r>
              <a:rPr lang="en-US" noProof="0"/>
              <a:t>Click to edit Master title style</a:t>
            </a:r>
            <a:endParaRPr lang="en-GB" noProof="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rtlCol="0"/>
          <a:lstStyle/>
          <a:p>
            <a:pPr rtl="0"/>
            <a:r>
              <a:rPr lang="en-GB" noProof="0"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rtlCol="0"/>
          <a:lstStyle/>
          <a:p>
            <a:pPr rtl="0"/>
            <a:fld id="{8C2E478F-E849-4A8C-AF1F-CBCC78A7CBFA}" type="slidenum">
              <a:rPr lang="en-GB" noProof="0" smtClean="0"/>
              <a:t>‹#›</a:t>
            </a:fld>
            <a:endParaRPr lang="en-GB" noProof="0" dirty="0"/>
          </a:p>
        </p:txBody>
      </p:sp>
    </p:spTree>
    <p:extLst>
      <p:ext uri="{BB962C8B-B14F-4D97-AF65-F5344CB8AC3E}">
        <p14:creationId xmlns:p14="http://schemas.microsoft.com/office/powerpoint/2010/main" val="3452634009"/>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nchor="ctr"/>
          <a:lstStyle>
            <a:lvl1pPr marL="0" indent="0" algn="ctr">
              <a:buNone/>
              <a:defRPr/>
            </a:lvl1pPr>
          </a:lstStyle>
          <a:p>
            <a:pPr rtl="0"/>
            <a:r>
              <a:rPr lang="en-US" noProof="0" dirty="0"/>
              <a:t>Click icon to add picture</a:t>
            </a:r>
            <a:endParaRPr lang="en-GB" noProof="0"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a:defRPr sz="1400" spc="300" baseline="0">
                <a:latin typeface="+mn-lt"/>
              </a:defRPr>
            </a:lvl1pPr>
          </a:lstStyle>
          <a:p>
            <a:pPr rtl="0"/>
            <a:r>
              <a:rPr lang="en-US" noProof="0"/>
              <a:t>Click to edit Master title style</a:t>
            </a:r>
            <a:endParaRPr lang="en-GB" noProof="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rtlCol="0">
            <a:noAutofit/>
          </a:bodyPr>
          <a:lstStyle>
            <a:lvl1pPr marL="0" indent="0" algn="ctr">
              <a:buNone/>
              <a:defRPr sz="3200"/>
            </a:lvl1pPr>
          </a:lstStyle>
          <a:p>
            <a:pPr lvl="0" rtl="0"/>
            <a:r>
              <a:rPr lang="en-GB" noProof="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rtlCol="0" anchor="ctr">
            <a:noAutofit/>
          </a:bodyPr>
          <a:lstStyle/>
          <a:p>
            <a:pPr algn="ctr" rtl="0"/>
            <a:r>
              <a:rPr lang="en-US" sz="4800" noProof="0"/>
              <a:t>Click to edit Master title style</a:t>
            </a:r>
            <a:endParaRPr lang="en-GB" sz="4800" noProof="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rtlCol="0">
            <a:noAutofit/>
          </a:bodyPr>
          <a:lstStyle/>
          <a:p>
            <a:pPr rtl="0"/>
            <a:r>
              <a:rPr lang="en-US" noProof="0" dirty="0"/>
              <a:t>Click icon to add picture</a:t>
            </a:r>
            <a:endParaRPr lang="en-GB" noProof="0"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rtlCol="0">
            <a:noAutofit/>
          </a:bodyPr>
          <a:lstStyle/>
          <a:p>
            <a:pPr rtl="0"/>
            <a:r>
              <a:rPr lang="en-US" noProof="0" dirty="0"/>
              <a:t>Click icon to add picture</a:t>
            </a:r>
            <a:endParaRPr lang="en-GB" noProof="0"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rtlCol="0">
            <a:noAutofit/>
          </a:bodyPr>
          <a:lstStyle>
            <a:lvl1pPr marL="0" indent="0">
              <a:buNone/>
              <a:defRPr sz="2400"/>
            </a:lvl1pPr>
          </a:lstStyle>
          <a:p>
            <a:pPr lvl="0" rtl="0"/>
            <a:r>
              <a:rPr lang="en-US" spc="300" noProof="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rtlCol="0">
            <a:noAutofit/>
          </a:bodyPr>
          <a:lstStyle/>
          <a:p>
            <a:pPr lvl="0" rtl="0">
              <a:lnSpc>
                <a:spcPct val="100000"/>
              </a:lnSpc>
              <a:buFont typeface="Wingdings" panose="05000000000000000000" pitchFamily="2" charset="2"/>
              <a:buChar char="§"/>
            </a:pPr>
            <a:r>
              <a:rPr lang="en-US" sz="1400" noProof="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rtlCol="0">
            <a:noAutofit/>
          </a:bodyPr>
          <a:lstStyle>
            <a:lvl1pPr marL="0" indent="0">
              <a:buNone/>
              <a:defRPr sz="2400"/>
            </a:lvl1pPr>
          </a:lstStyle>
          <a:p>
            <a:pPr lvl="0" rtl="0"/>
            <a:r>
              <a:rPr lang="en-US" spc="300" noProof="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rtlCol="0">
            <a:noAutofit/>
          </a:bodyPr>
          <a:lstStyle/>
          <a:p>
            <a:pPr lvl="0" rtl="0">
              <a:lnSpc>
                <a:spcPct val="100000"/>
              </a:lnSpc>
              <a:buFont typeface="Wingdings" panose="05000000000000000000" pitchFamily="2" charset="2"/>
              <a:buChar char="§"/>
            </a:pPr>
            <a:r>
              <a:rPr lang="en-US" sz="1400" noProof="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rtlCol="0">
            <a:noAutofit/>
          </a:bodyPr>
          <a:lstStyle/>
          <a:p>
            <a:pPr rtl="0"/>
            <a:fld id="{8C2E478F-E849-4A8C-AF1F-CBCC78A7CBFA}" type="slidenum">
              <a:rPr lang="en-GB" noProof="0" smtClean="0"/>
              <a:t>‹#›</a:t>
            </a:fld>
            <a:endParaRPr lang="en-GB" noProof="0" dirty="0"/>
          </a:p>
        </p:txBody>
      </p:sp>
    </p:spTree>
    <p:extLst>
      <p:ext uri="{BB962C8B-B14F-4D97-AF65-F5344CB8AC3E}">
        <p14:creationId xmlns:p14="http://schemas.microsoft.com/office/powerpoint/2010/main" val="127083450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rtlCol="0" anchor="ctr">
            <a:noAutofit/>
          </a:bodyPr>
          <a:lstStyle/>
          <a:p>
            <a:pPr algn="ctr" rtl="0"/>
            <a:r>
              <a:rPr lang="en-US" sz="4800" noProof="0"/>
              <a:t>Click to edit Master title style</a:t>
            </a:r>
            <a:endParaRPr lang="en-GB" sz="4800" noProof="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rtlCol="0">
            <a:noAutofit/>
          </a:bodyPr>
          <a:lstStyle/>
          <a:p>
            <a:pPr rtl="0"/>
            <a:r>
              <a:rPr lang="en-US" noProof="0" dirty="0"/>
              <a:t>Click icon to add picture</a:t>
            </a:r>
            <a:endParaRPr lang="en-GB" noProof="0"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rtlCol="0">
            <a:noAutofit/>
          </a:bodyPr>
          <a:lstStyle/>
          <a:p>
            <a:pPr rtl="0"/>
            <a:r>
              <a:rPr lang="en-US" noProof="0" dirty="0"/>
              <a:t>Click icon to add picture</a:t>
            </a:r>
            <a:endParaRPr lang="en-GB" noProof="0"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rtlCol="0">
            <a:noAutofit/>
          </a:bodyPr>
          <a:lstStyle/>
          <a:p>
            <a:pPr rtl="0"/>
            <a:r>
              <a:rPr lang="en-US" noProof="0" dirty="0"/>
              <a:t>Click icon to add picture</a:t>
            </a:r>
            <a:endParaRPr lang="en-GB" noProof="0"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rtlCol="0">
            <a:noAutofit/>
          </a:bodyPr>
          <a:lstStyle/>
          <a:p>
            <a:pPr rtl="0"/>
            <a:fld id="{8C2E478F-E849-4A8C-AF1F-CBCC78A7CBFA}" type="slidenum">
              <a:rPr lang="en-GB" noProof="0" smtClean="0"/>
              <a:t>‹#›</a:t>
            </a:fld>
            <a:endParaRPr lang="en-GB" noProof="0" dirty="0"/>
          </a:p>
        </p:txBody>
      </p:sp>
    </p:spTree>
    <p:extLst>
      <p:ext uri="{BB962C8B-B14F-4D97-AF65-F5344CB8AC3E}">
        <p14:creationId xmlns:p14="http://schemas.microsoft.com/office/powerpoint/2010/main" val="414559208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n-GB" noProof="0"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en-GB" noProof="0" smtClean="0"/>
              <a:t>‹#›</a:t>
            </a:fld>
            <a:endParaRPr lang="en-GB" noProof="0"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transition spd="slow">
    <p:push dir="u"/>
  </p:transition>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microsoft.com/office/2007/relationships/hdphoto" Target="../media/hdphoto5.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microsoft.com/office/2007/relationships/hdphoto" Target="../media/hdphoto4.wdp"/></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microsoft.com/office/2007/relationships/hdphoto" Target="../media/hdphoto4.wd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2.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microsoft.com/office/2007/relationships/hdphoto" Target="../media/hdphoto4.wdp"/></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microsoft.com/office/2007/relationships/hdphoto" Target="../media/hdphoto4.wdp"/></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a:xfrm>
            <a:off x="0" y="-80800"/>
            <a:ext cx="12192000" cy="6858000"/>
          </a:xfrm>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0" y="2368765"/>
            <a:ext cx="11490325" cy="823913"/>
          </a:xfrm>
        </p:spPr>
        <p:txBody>
          <a:bodyPr rtlCol="0"/>
          <a:lstStyle/>
          <a:p>
            <a:pPr rtl="0"/>
            <a:r>
              <a:rPr lang="en-GB" dirty="0"/>
              <a:t>	PLANNING IN AI</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a:xfrm>
            <a:off x="3423853" y="5996871"/>
            <a:ext cx="5167313" cy="518795"/>
          </a:xfrm>
        </p:spPr>
        <p:txBody>
          <a:bodyPr rtlCol="0"/>
          <a:lstStyle/>
          <a:p>
            <a:pPr rtl="0"/>
            <a:r>
              <a:rPr lang="en-GB" dirty="0"/>
              <a:t>23.06.25</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150567" y="3429000"/>
            <a:ext cx="4114800" cy="518795"/>
          </a:xfrm>
        </p:spPr>
        <p:txBody>
          <a:bodyPr rtlCol="0"/>
          <a:lstStyle/>
          <a:p>
            <a:pPr rtl="0"/>
            <a:r>
              <a:rPr lang="en-GB" dirty="0"/>
              <a:t>PLANNING GRAPH</a:t>
            </a:r>
          </a:p>
        </p:txBody>
      </p:sp>
      <p:sp>
        <p:nvSpPr>
          <p:cNvPr id="2" name="TextBox 1">
            <a:extLst>
              <a:ext uri="{FF2B5EF4-FFF2-40B4-BE49-F238E27FC236}">
                <a16:creationId xmlns:a16="http://schemas.microsoft.com/office/drawing/2014/main" id="{7137C92D-D435-F83A-72DC-C2BEB1BACC6D}"/>
              </a:ext>
            </a:extLst>
          </p:cNvPr>
          <p:cNvSpPr txBox="1"/>
          <p:nvPr/>
        </p:nvSpPr>
        <p:spPr>
          <a:xfrm>
            <a:off x="5242820" y="5812205"/>
            <a:ext cx="4689987" cy="369332"/>
          </a:xfrm>
          <a:prstGeom prst="rect">
            <a:avLst/>
          </a:prstGeom>
          <a:noFill/>
        </p:spPr>
        <p:txBody>
          <a:bodyPr wrap="square" rtlCol="0">
            <a:spAutoFit/>
          </a:bodyPr>
          <a:lstStyle/>
          <a:p>
            <a:r>
              <a:rPr lang="en-GB" dirty="0"/>
              <a:t>Ankeeta Mitra</a:t>
            </a:r>
          </a:p>
        </p:txBody>
      </p:sp>
    </p:spTree>
    <p:extLst>
      <p:ext uri="{BB962C8B-B14F-4D97-AF65-F5344CB8AC3E}">
        <p14:creationId xmlns:p14="http://schemas.microsoft.com/office/powerpoint/2010/main" val="392783230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69EC7-5C00-AF43-C1E5-DCC7DF0A165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0E6B27-4809-6051-27EA-B74656C3D34E}"/>
              </a:ext>
            </a:extLst>
          </p:cNvPr>
          <p:cNvSpPr>
            <a:spLocks noGrp="1"/>
          </p:cNvSpPr>
          <p:nvPr>
            <p:ph type="sldNum" sz="quarter" idx="4"/>
          </p:nvPr>
        </p:nvSpPr>
        <p:spPr/>
        <p:txBody>
          <a:bodyPr/>
          <a:lstStyle/>
          <a:p>
            <a:pPr rtl="0"/>
            <a:fld id="{8C2E478F-E849-4A8C-AF1F-CBCC78A7CBFA}" type="slidenum">
              <a:rPr lang="en-GB" noProof="0" smtClean="0"/>
              <a:t>10</a:t>
            </a:fld>
            <a:endParaRPr lang="en-GB" noProof="0" dirty="0"/>
          </a:p>
        </p:txBody>
      </p:sp>
      <p:sp>
        <p:nvSpPr>
          <p:cNvPr id="6" name="Title 5">
            <a:extLst>
              <a:ext uri="{FF2B5EF4-FFF2-40B4-BE49-F238E27FC236}">
                <a16:creationId xmlns:a16="http://schemas.microsoft.com/office/drawing/2014/main" id="{80DBB7A9-7C12-0F80-EF05-DFE1052C7B17}"/>
              </a:ext>
            </a:extLst>
          </p:cNvPr>
          <p:cNvSpPr>
            <a:spLocks noGrp="1"/>
          </p:cNvSpPr>
          <p:nvPr>
            <p:ph type="title"/>
          </p:nvPr>
        </p:nvSpPr>
        <p:spPr>
          <a:xfrm>
            <a:off x="127819" y="22138"/>
            <a:ext cx="5897218" cy="884238"/>
          </a:xfrm>
        </p:spPr>
        <p:txBody>
          <a:bodyPr/>
          <a:lstStyle/>
          <a:p>
            <a:r>
              <a:rPr lang="en-GB" dirty="0"/>
              <a:t>Why is planning HARD?</a:t>
            </a:r>
          </a:p>
        </p:txBody>
      </p:sp>
      <p:graphicFrame>
        <p:nvGraphicFramePr>
          <p:cNvPr id="2" name="Table 1">
            <a:extLst>
              <a:ext uri="{FF2B5EF4-FFF2-40B4-BE49-F238E27FC236}">
                <a16:creationId xmlns:a16="http://schemas.microsoft.com/office/drawing/2014/main" id="{CD2BF209-C838-3F4C-9044-EB2419889760}"/>
              </a:ext>
            </a:extLst>
          </p:cNvPr>
          <p:cNvGraphicFramePr>
            <a:graphicFrameLocks noGrp="1"/>
          </p:cNvGraphicFramePr>
          <p:nvPr>
            <p:extLst>
              <p:ext uri="{D42A27DB-BD31-4B8C-83A1-F6EECF244321}">
                <p14:modId xmlns:p14="http://schemas.microsoft.com/office/powerpoint/2010/main" val="3327440052"/>
              </p:ext>
            </p:extLst>
          </p:nvPr>
        </p:nvGraphicFramePr>
        <p:xfrm>
          <a:off x="418332" y="1181289"/>
          <a:ext cx="10988676" cy="3291840"/>
        </p:xfrm>
        <a:graphic>
          <a:graphicData uri="http://schemas.openxmlformats.org/drawingml/2006/table">
            <a:tbl>
              <a:tblPr>
                <a:tableStyleId>{21E4AEA4-8DFA-4A89-87EB-49C32662AFE0}</a:tableStyleId>
              </a:tblPr>
              <a:tblGrid>
                <a:gridCol w="3662892">
                  <a:extLst>
                    <a:ext uri="{9D8B030D-6E8A-4147-A177-3AD203B41FA5}">
                      <a16:colId xmlns:a16="http://schemas.microsoft.com/office/drawing/2014/main" val="2078935784"/>
                    </a:ext>
                  </a:extLst>
                </a:gridCol>
                <a:gridCol w="3662892">
                  <a:extLst>
                    <a:ext uri="{9D8B030D-6E8A-4147-A177-3AD203B41FA5}">
                      <a16:colId xmlns:a16="http://schemas.microsoft.com/office/drawing/2014/main" val="2965295229"/>
                    </a:ext>
                  </a:extLst>
                </a:gridCol>
                <a:gridCol w="3662892">
                  <a:extLst>
                    <a:ext uri="{9D8B030D-6E8A-4147-A177-3AD203B41FA5}">
                      <a16:colId xmlns:a16="http://schemas.microsoft.com/office/drawing/2014/main" val="97516165"/>
                    </a:ext>
                  </a:extLst>
                </a:gridCol>
              </a:tblGrid>
              <a:tr h="365760">
                <a:tc>
                  <a:txBody>
                    <a:bodyPr/>
                    <a:lstStyle/>
                    <a:p>
                      <a:pPr>
                        <a:buNone/>
                      </a:pPr>
                      <a:r>
                        <a:rPr lang="en-GB" sz="1800"/>
                        <a:t>On(A, B)</a:t>
                      </a:r>
                    </a:p>
                  </a:txBody>
                  <a:tcPr anchor="ctr"/>
                </a:tc>
                <a:tc>
                  <a:txBody>
                    <a:bodyPr/>
                    <a:lstStyle/>
                    <a:p>
                      <a:pPr>
                        <a:buNone/>
                      </a:pPr>
                      <a:r>
                        <a:rPr lang="en-GB" sz="1800"/>
                        <a:t>Clear(B)</a:t>
                      </a:r>
                    </a:p>
                  </a:txBody>
                  <a:tcPr anchor="ctr"/>
                </a:tc>
                <a:tc>
                  <a:txBody>
                    <a:bodyPr/>
                    <a:lstStyle/>
                    <a:p>
                      <a:pPr>
                        <a:buNone/>
                      </a:pPr>
                      <a:r>
                        <a:rPr lang="en-GB" sz="1800"/>
                        <a:t>Holding(C)</a:t>
                      </a:r>
                    </a:p>
                  </a:txBody>
                  <a:tcPr anchor="ctr"/>
                </a:tc>
                <a:extLst>
                  <a:ext uri="{0D108BD9-81ED-4DB2-BD59-A6C34878D82A}">
                    <a16:rowId xmlns:a16="http://schemas.microsoft.com/office/drawing/2014/main" val="1126179143"/>
                  </a:ext>
                </a:extLst>
              </a:tr>
              <a:tr h="365760">
                <a:tc>
                  <a:txBody>
                    <a:bodyPr/>
                    <a:lstStyle/>
                    <a:p>
                      <a:pPr>
                        <a:buNone/>
                      </a:pPr>
                      <a:r>
                        <a:rPr lang="en-GB" sz="1800" dirty="0"/>
                        <a:t>T</a:t>
                      </a:r>
                    </a:p>
                  </a:txBody>
                  <a:tcPr anchor="ctr"/>
                </a:tc>
                <a:tc>
                  <a:txBody>
                    <a:bodyPr/>
                    <a:lstStyle/>
                    <a:p>
                      <a:pPr>
                        <a:buNone/>
                      </a:pPr>
                      <a:r>
                        <a:rPr lang="en-GB" sz="1800" dirty="0"/>
                        <a:t>T</a:t>
                      </a:r>
                    </a:p>
                  </a:txBody>
                  <a:tcPr anchor="ctr"/>
                </a:tc>
                <a:tc>
                  <a:txBody>
                    <a:bodyPr/>
                    <a:lstStyle/>
                    <a:p>
                      <a:pPr>
                        <a:buNone/>
                      </a:pPr>
                      <a:r>
                        <a:rPr lang="en-GB" sz="1800"/>
                        <a:t>T</a:t>
                      </a:r>
                    </a:p>
                  </a:txBody>
                  <a:tcPr anchor="ctr"/>
                </a:tc>
                <a:extLst>
                  <a:ext uri="{0D108BD9-81ED-4DB2-BD59-A6C34878D82A}">
                    <a16:rowId xmlns:a16="http://schemas.microsoft.com/office/drawing/2014/main" val="2091144542"/>
                  </a:ext>
                </a:extLst>
              </a:tr>
              <a:tr h="365760">
                <a:tc>
                  <a:txBody>
                    <a:bodyPr/>
                    <a:lstStyle/>
                    <a:p>
                      <a:pPr>
                        <a:buNone/>
                      </a:pPr>
                      <a:r>
                        <a:rPr lang="en-GB" sz="1800"/>
                        <a:t>T</a:t>
                      </a:r>
                    </a:p>
                  </a:txBody>
                  <a:tcPr anchor="ctr"/>
                </a:tc>
                <a:tc>
                  <a:txBody>
                    <a:bodyPr/>
                    <a:lstStyle/>
                    <a:p>
                      <a:pPr>
                        <a:buNone/>
                      </a:pPr>
                      <a:r>
                        <a:rPr lang="en-GB" sz="1800"/>
                        <a:t>T</a:t>
                      </a:r>
                    </a:p>
                  </a:txBody>
                  <a:tcPr anchor="ctr"/>
                </a:tc>
                <a:tc>
                  <a:txBody>
                    <a:bodyPr/>
                    <a:lstStyle/>
                    <a:p>
                      <a:pPr>
                        <a:buNone/>
                      </a:pPr>
                      <a:r>
                        <a:rPr lang="en-GB" sz="1800"/>
                        <a:t>F</a:t>
                      </a:r>
                    </a:p>
                  </a:txBody>
                  <a:tcPr anchor="ctr"/>
                </a:tc>
                <a:extLst>
                  <a:ext uri="{0D108BD9-81ED-4DB2-BD59-A6C34878D82A}">
                    <a16:rowId xmlns:a16="http://schemas.microsoft.com/office/drawing/2014/main" val="2358885369"/>
                  </a:ext>
                </a:extLst>
              </a:tr>
              <a:tr h="365760">
                <a:tc>
                  <a:txBody>
                    <a:bodyPr/>
                    <a:lstStyle/>
                    <a:p>
                      <a:pPr>
                        <a:buNone/>
                      </a:pPr>
                      <a:r>
                        <a:rPr lang="en-GB" sz="1800"/>
                        <a:t>T</a:t>
                      </a:r>
                    </a:p>
                  </a:txBody>
                  <a:tcPr anchor="ctr"/>
                </a:tc>
                <a:tc>
                  <a:txBody>
                    <a:bodyPr/>
                    <a:lstStyle/>
                    <a:p>
                      <a:pPr>
                        <a:buNone/>
                      </a:pPr>
                      <a:r>
                        <a:rPr lang="en-GB" sz="1800"/>
                        <a:t>F</a:t>
                      </a:r>
                    </a:p>
                  </a:txBody>
                  <a:tcPr anchor="ctr"/>
                </a:tc>
                <a:tc>
                  <a:txBody>
                    <a:bodyPr/>
                    <a:lstStyle/>
                    <a:p>
                      <a:pPr>
                        <a:buNone/>
                      </a:pPr>
                      <a:r>
                        <a:rPr lang="en-GB" sz="1800"/>
                        <a:t>T</a:t>
                      </a:r>
                    </a:p>
                  </a:txBody>
                  <a:tcPr anchor="ctr"/>
                </a:tc>
                <a:extLst>
                  <a:ext uri="{0D108BD9-81ED-4DB2-BD59-A6C34878D82A}">
                    <a16:rowId xmlns:a16="http://schemas.microsoft.com/office/drawing/2014/main" val="1144084418"/>
                  </a:ext>
                </a:extLst>
              </a:tr>
              <a:tr h="365760">
                <a:tc>
                  <a:txBody>
                    <a:bodyPr/>
                    <a:lstStyle/>
                    <a:p>
                      <a:pPr>
                        <a:buNone/>
                      </a:pPr>
                      <a:r>
                        <a:rPr lang="en-GB" sz="1800"/>
                        <a:t>T</a:t>
                      </a:r>
                    </a:p>
                  </a:txBody>
                  <a:tcPr anchor="ctr"/>
                </a:tc>
                <a:tc>
                  <a:txBody>
                    <a:bodyPr/>
                    <a:lstStyle/>
                    <a:p>
                      <a:pPr>
                        <a:buNone/>
                      </a:pPr>
                      <a:r>
                        <a:rPr lang="en-GB" sz="1800"/>
                        <a:t>F</a:t>
                      </a:r>
                    </a:p>
                  </a:txBody>
                  <a:tcPr anchor="ctr"/>
                </a:tc>
                <a:tc>
                  <a:txBody>
                    <a:bodyPr/>
                    <a:lstStyle/>
                    <a:p>
                      <a:pPr>
                        <a:buNone/>
                      </a:pPr>
                      <a:r>
                        <a:rPr lang="en-GB" sz="1800"/>
                        <a:t>F</a:t>
                      </a:r>
                    </a:p>
                  </a:txBody>
                  <a:tcPr anchor="ctr"/>
                </a:tc>
                <a:extLst>
                  <a:ext uri="{0D108BD9-81ED-4DB2-BD59-A6C34878D82A}">
                    <a16:rowId xmlns:a16="http://schemas.microsoft.com/office/drawing/2014/main" val="479866542"/>
                  </a:ext>
                </a:extLst>
              </a:tr>
              <a:tr h="365760">
                <a:tc>
                  <a:txBody>
                    <a:bodyPr/>
                    <a:lstStyle/>
                    <a:p>
                      <a:pPr>
                        <a:buNone/>
                      </a:pPr>
                      <a:r>
                        <a:rPr lang="en-GB" sz="1800"/>
                        <a:t>F</a:t>
                      </a:r>
                    </a:p>
                  </a:txBody>
                  <a:tcPr anchor="ctr"/>
                </a:tc>
                <a:tc>
                  <a:txBody>
                    <a:bodyPr/>
                    <a:lstStyle/>
                    <a:p>
                      <a:pPr>
                        <a:buNone/>
                      </a:pPr>
                      <a:r>
                        <a:rPr lang="en-GB" sz="1800"/>
                        <a:t>T</a:t>
                      </a:r>
                    </a:p>
                  </a:txBody>
                  <a:tcPr anchor="ctr"/>
                </a:tc>
                <a:tc>
                  <a:txBody>
                    <a:bodyPr/>
                    <a:lstStyle/>
                    <a:p>
                      <a:pPr>
                        <a:buNone/>
                      </a:pPr>
                      <a:r>
                        <a:rPr lang="en-GB" sz="1800"/>
                        <a:t>T</a:t>
                      </a:r>
                    </a:p>
                  </a:txBody>
                  <a:tcPr anchor="ctr"/>
                </a:tc>
                <a:extLst>
                  <a:ext uri="{0D108BD9-81ED-4DB2-BD59-A6C34878D82A}">
                    <a16:rowId xmlns:a16="http://schemas.microsoft.com/office/drawing/2014/main" val="2687719559"/>
                  </a:ext>
                </a:extLst>
              </a:tr>
              <a:tr h="365760">
                <a:tc>
                  <a:txBody>
                    <a:bodyPr/>
                    <a:lstStyle/>
                    <a:p>
                      <a:pPr>
                        <a:buNone/>
                      </a:pPr>
                      <a:r>
                        <a:rPr lang="en-GB" sz="1800"/>
                        <a:t>F</a:t>
                      </a:r>
                    </a:p>
                  </a:txBody>
                  <a:tcPr anchor="ctr"/>
                </a:tc>
                <a:tc>
                  <a:txBody>
                    <a:bodyPr/>
                    <a:lstStyle/>
                    <a:p>
                      <a:pPr>
                        <a:buNone/>
                      </a:pPr>
                      <a:r>
                        <a:rPr lang="en-GB" sz="1800"/>
                        <a:t>T</a:t>
                      </a:r>
                    </a:p>
                  </a:txBody>
                  <a:tcPr anchor="ctr"/>
                </a:tc>
                <a:tc>
                  <a:txBody>
                    <a:bodyPr/>
                    <a:lstStyle/>
                    <a:p>
                      <a:pPr>
                        <a:buNone/>
                      </a:pPr>
                      <a:r>
                        <a:rPr lang="en-GB" sz="1800"/>
                        <a:t>F</a:t>
                      </a:r>
                    </a:p>
                  </a:txBody>
                  <a:tcPr anchor="ctr"/>
                </a:tc>
                <a:extLst>
                  <a:ext uri="{0D108BD9-81ED-4DB2-BD59-A6C34878D82A}">
                    <a16:rowId xmlns:a16="http://schemas.microsoft.com/office/drawing/2014/main" val="3961720243"/>
                  </a:ext>
                </a:extLst>
              </a:tr>
              <a:tr h="365760">
                <a:tc>
                  <a:txBody>
                    <a:bodyPr/>
                    <a:lstStyle/>
                    <a:p>
                      <a:pPr>
                        <a:buNone/>
                      </a:pPr>
                      <a:r>
                        <a:rPr lang="en-GB" sz="1800"/>
                        <a:t>F</a:t>
                      </a:r>
                    </a:p>
                  </a:txBody>
                  <a:tcPr anchor="ctr"/>
                </a:tc>
                <a:tc>
                  <a:txBody>
                    <a:bodyPr/>
                    <a:lstStyle/>
                    <a:p>
                      <a:pPr>
                        <a:buNone/>
                      </a:pPr>
                      <a:r>
                        <a:rPr lang="en-GB" sz="1800"/>
                        <a:t>F</a:t>
                      </a:r>
                    </a:p>
                  </a:txBody>
                  <a:tcPr anchor="ctr"/>
                </a:tc>
                <a:tc>
                  <a:txBody>
                    <a:bodyPr/>
                    <a:lstStyle/>
                    <a:p>
                      <a:pPr>
                        <a:buNone/>
                      </a:pPr>
                      <a:r>
                        <a:rPr lang="en-GB" sz="1800"/>
                        <a:t>T</a:t>
                      </a:r>
                    </a:p>
                  </a:txBody>
                  <a:tcPr anchor="ctr"/>
                </a:tc>
                <a:extLst>
                  <a:ext uri="{0D108BD9-81ED-4DB2-BD59-A6C34878D82A}">
                    <a16:rowId xmlns:a16="http://schemas.microsoft.com/office/drawing/2014/main" val="287405968"/>
                  </a:ext>
                </a:extLst>
              </a:tr>
              <a:tr h="365760">
                <a:tc>
                  <a:txBody>
                    <a:bodyPr/>
                    <a:lstStyle/>
                    <a:p>
                      <a:pPr>
                        <a:buNone/>
                      </a:pPr>
                      <a:r>
                        <a:rPr lang="en-GB" sz="1800"/>
                        <a:t>F</a:t>
                      </a:r>
                    </a:p>
                  </a:txBody>
                  <a:tcPr anchor="ctr"/>
                </a:tc>
                <a:tc>
                  <a:txBody>
                    <a:bodyPr/>
                    <a:lstStyle/>
                    <a:p>
                      <a:pPr>
                        <a:buNone/>
                      </a:pPr>
                      <a:r>
                        <a:rPr lang="en-GB" sz="1800"/>
                        <a:t>F</a:t>
                      </a:r>
                    </a:p>
                  </a:txBody>
                  <a:tcPr anchor="ctr"/>
                </a:tc>
                <a:tc>
                  <a:txBody>
                    <a:bodyPr/>
                    <a:lstStyle/>
                    <a:p>
                      <a:pPr>
                        <a:buNone/>
                      </a:pPr>
                      <a:r>
                        <a:rPr lang="en-GB" sz="1800" dirty="0"/>
                        <a:t>F</a:t>
                      </a:r>
                    </a:p>
                  </a:txBody>
                  <a:tcPr anchor="ctr"/>
                </a:tc>
                <a:extLst>
                  <a:ext uri="{0D108BD9-81ED-4DB2-BD59-A6C34878D82A}">
                    <a16:rowId xmlns:a16="http://schemas.microsoft.com/office/drawing/2014/main" val="865863224"/>
                  </a:ext>
                </a:extLst>
              </a:tr>
            </a:tbl>
          </a:graphicData>
        </a:graphic>
      </p:graphicFrame>
      <p:sp>
        <p:nvSpPr>
          <p:cNvPr id="3" name="TextBox 2">
            <a:extLst>
              <a:ext uri="{FF2B5EF4-FFF2-40B4-BE49-F238E27FC236}">
                <a16:creationId xmlns:a16="http://schemas.microsoft.com/office/drawing/2014/main" id="{E49E20F0-F0E7-9467-6372-788713CCD0B3}"/>
              </a:ext>
            </a:extLst>
          </p:cNvPr>
          <p:cNvSpPr txBox="1"/>
          <p:nvPr/>
        </p:nvSpPr>
        <p:spPr>
          <a:xfrm>
            <a:off x="550606" y="4994787"/>
            <a:ext cx="8573729" cy="1200329"/>
          </a:xfrm>
          <a:prstGeom prst="rect">
            <a:avLst/>
          </a:prstGeom>
          <a:noFill/>
        </p:spPr>
        <p:txBody>
          <a:bodyPr wrap="square" rtlCol="0">
            <a:spAutoFit/>
          </a:bodyPr>
          <a:lstStyle/>
          <a:p>
            <a:r>
              <a:rPr lang="en-US" dirty="0"/>
              <a:t>There are </a:t>
            </a:r>
            <a:r>
              <a:rPr lang="en-US" b="1" dirty="0"/>
              <a:t>2^3 = 8</a:t>
            </a:r>
            <a:r>
              <a:rPr lang="en-US" dirty="0"/>
              <a:t> combinations of true/false across 3 facts.</a:t>
            </a:r>
          </a:p>
          <a:p>
            <a:r>
              <a:rPr lang="en-US" dirty="0"/>
              <a:t>Each combination = a different </a:t>
            </a:r>
            <a:r>
              <a:rPr lang="en-US" b="1" dirty="0"/>
              <a:t>world state</a:t>
            </a:r>
            <a:r>
              <a:rPr lang="en-US" dirty="0"/>
              <a:t>.</a:t>
            </a:r>
          </a:p>
          <a:p>
            <a:r>
              <a:rPr lang="en-US" dirty="0"/>
              <a:t>Even if actions are small and simple (say, 2 preconditions and 2 effects), they still are changing states in this massive space.</a:t>
            </a:r>
          </a:p>
        </p:txBody>
      </p:sp>
    </p:spTree>
    <p:extLst>
      <p:ext uri="{BB962C8B-B14F-4D97-AF65-F5344CB8AC3E}">
        <p14:creationId xmlns:p14="http://schemas.microsoft.com/office/powerpoint/2010/main" val="379042740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B81660-F53A-499E-1EBB-5643DCA056D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8AA3CE-D990-7EB3-79B9-2D512FE60FB1}"/>
              </a:ext>
            </a:extLst>
          </p:cNvPr>
          <p:cNvSpPr>
            <a:spLocks noGrp="1"/>
          </p:cNvSpPr>
          <p:nvPr>
            <p:ph type="sldNum" sz="quarter" idx="4"/>
          </p:nvPr>
        </p:nvSpPr>
        <p:spPr/>
        <p:txBody>
          <a:bodyPr/>
          <a:lstStyle/>
          <a:p>
            <a:pPr rtl="0"/>
            <a:fld id="{8C2E478F-E849-4A8C-AF1F-CBCC78A7CBFA}" type="slidenum">
              <a:rPr lang="en-GB" noProof="0" smtClean="0"/>
              <a:t>11</a:t>
            </a:fld>
            <a:endParaRPr lang="en-GB" noProof="0" dirty="0"/>
          </a:p>
        </p:txBody>
      </p:sp>
      <p:sp>
        <p:nvSpPr>
          <p:cNvPr id="6" name="Title 5">
            <a:extLst>
              <a:ext uri="{FF2B5EF4-FFF2-40B4-BE49-F238E27FC236}">
                <a16:creationId xmlns:a16="http://schemas.microsoft.com/office/drawing/2014/main" id="{1F0D0E91-35C0-431B-3896-2563065CC493}"/>
              </a:ext>
            </a:extLst>
          </p:cNvPr>
          <p:cNvSpPr>
            <a:spLocks noGrp="1"/>
          </p:cNvSpPr>
          <p:nvPr>
            <p:ph type="title"/>
          </p:nvPr>
        </p:nvSpPr>
        <p:spPr>
          <a:xfrm>
            <a:off x="127819" y="22138"/>
            <a:ext cx="5897218" cy="884238"/>
          </a:xfrm>
        </p:spPr>
        <p:txBody>
          <a:bodyPr/>
          <a:lstStyle/>
          <a:p>
            <a:r>
              <a:rPr lang="en-GB" dirty="0"/>
              <a:t>Why is planning HARD?</a:t>
            </a:r>
          </a:p>
        </p:txBody>
      </p:sp>
      <p:sp>
        <p:nvSpPr>
          <p:cNvPr id="5" name="TextBox 4">
            <a:extLst>
              <a:ext uri="{FF2B5EF4-FFF2-40B4-BE49-F238E27FC236}">
                <a16:creationId xmlns:a16="http://schemas.microsoft.com/office/drawing/2014/main" id="{5672E17F-A22F-1306-4597-15C20AC0752B}"/>
              </a:ext>
            </a:extLst>
          </p:cNvPr>
          <p:cNvSpPr txBox="1"/>
          <p:nvPr/>
        </p:nvSpPr>
        <p:spPr>
          <a:xfrm>
            <a:off x="285135" y="906376"/>
            <a:ext cx="8268930" cy="523220"/>
          </a:xfrm>
          <a:prstGeom prst="rect">
            <a:avLst/>
          </a:prstGeom>
          <a:noFill/>
        </p:spPr>
        <p:txBody>
          <a:bodyPr wrap="square" rtlCol="0">
            <a:spAutoFit/>
          </a:bodyPr>
          <a:lstStyle/>
          <a:p>
            <a:r>
              <a:rPr lang="en-GB" sz="2800" b="1" dirty="0"/>
              <a:t>Actions Can Reuse, Revisit, or Undo Progress</a:t>
            </a:r>
          </a:p>
        </p:txBody>
      </p:sp>
      <p:sp>
        <p:nvSpPr>
          <p:cNvPr id="7" name="TextBox 6">
            <a:extLst>
              <a:ext uri="{FF2B5EF4-FFF2-40B4-BE49-F238E27FC236}">
                <a16:creationId xmlns:a16="http://schemas.microsoft.com/office/drawing/2014/main" id="{C8B6B462-98FD-166A-0822-599167B0A432}"/>
              </a:ext>
            </a:extLst>
          </p:cNvPr>
          <p:cNvSpPr txBox="1"/>
          <p:nvPr/>
        </p:nvSpPr>
        <p:spPr>
          <a:xfrm>
            <a:off x="462116" y="1720645"/>
            <a:ext cx="9989574" cy="3693319"/>
          </a:xfrm>
          <a:prstGeom prst="rect">
            <a:avLst/>
          </a:prstGeom>
          <a:noFill/>
        </p:spPr>
        <p:txBody>
          <a:bodyPr wrap="square" rtlCol="0">
            <a:spAutoFit/>
          </a:bodyPr>
          <a:lstStyle/>
          <a:p>
            <a:r>
              <a:rPr lang="en-US" sz="2400" dirty="0"/>
              <a:t>If actions can </a:t>
            </a:r>
            <a:r>
              <a:rPr lang="en-US" sz="2400" b="1" dirty="0"/>
              <a:t>delete</a:t>
            </a:r>
            <a:r>
              <a:rPr lang="en-US" sz="2400" dirty="0"/>
              <a:t> facts:</a:t>
            </a:r>
          </a:p>
          <a:p>
            <a:pPr marL="285750" indent="-285750">
              <a:buFont typeface="Arial" panose="020B0604020202020204" pitchFamily="34" charset="0"/>
              <a:buChar char="•"/>
            </a:pPr>
            <a:r>
              <a:rPr lang="en-US" sz="2400" dirty="0"/>
              <a:t>A fact that was true can become false again.</a:t>
            </a:r>
          </a:p>
          <a:p>
            <a:pPr marL="285750" indent="-285750">
              <a:buFont typeface="Arial" panose="020B0604020202020204" pitchFamily="34" charset="0"/>
              <a:buChar char="•"/>
            </a:pPr>
            <a:r>
              <a:rPr lang="en-US" sz="2400" dirty="0"/>
              <a:t>It is possible to revisit the same world state multiple times.</a:t>
            </a:r>
          </a:p>
          <a:p>
            <a:pPr marL="285750" indent="-285750">
              <a:buFont typeface="Arial" panose="020B0604020202020204" pitchFamily="34" charset="0"/>
              <a:buChar char="•"/>
            </a:pPr>
            <a:r>
              <a:rPr lang="en-US" sz="2400" dirty="0"/>
              <a:t>It is a must to account for </a:t>
            </a:r>
            <a:r>
              <a:rPr lang="en-US" sz="2400" b="1" dirty="0"/>
              <a:t>cycles, backtracking, and dead ends</a:t>
            </a:r>
            <a:r>
              <a:rPr lang="en-US" sz="2400" dirty="0"/>
              <a: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r>
              <a:rPr lang="en-US" sz="2400" dirty="0"/>
              <a:t>So, </a:t>
            </a:r>
            <a:r>
              <a:rPr lang="en-GB" sz="2400" dirty="0"/>
              <a:t>progress isn’t guaranteed!</a:t>
            </a:r>
          </a:p>
          <a:p>
            <a:r>
              <a:rPr lang="en-GB" sz="2400" dirty="0"/>
              <a:t>There is a </a:t>
            </a:r>
            <a:r>
              <a:rPr lang="en-US" sz="2400" dirty="0"/>
              <a:t>need to explore and backtrack many paths, they could be long and looping in nature just to find a valid one.</a:t>
            </a:r>
          </a:p>
          <a:p>
            <a:endParaRPr lang="en-GB" dirty="0"/>
          </a:p>
        </p:txBody>
      </p:sp>
    </p:spTree>
    <p:extLst>
      <p:ext uri="{BB962C8B-B14F-4D97-AF65-F5344CB8AC3E}">
        <p14:creationId xmlns:p14="http://schemas.microsoft.com/office/powerpoint/2010/main" val="186606624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2C357-2364-0E02-390B-E4D7DEEEF3F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9EC4E2-F5E2-40F5-840C-8A011C696BCC}"/>
              </a:ext>
            </a:extLst>
          </p:cNvPr>
          <p:cNvSpPr>
            <a:spLocks noGrp="1"/>
          </p:cNvSpPr>
          <p:nvPr>
            <p:ph type="sldNum" sz="quarter" idx="4"/>
          </p:nvPr>
        </p:nvSpPr>
        <p:spPr/>
        <p:txBody>
          <a:bodyPr/>
          <a:lstStyle/>
          <a:p>
            <a:pPr rtl="0"/>
            <a:fld id="{8C2E478F-E849-4A8C-AF1F-CBCC78A7CBFA}" type="slidenum">
              <a:rPr lang="en-GB" noProof="0" smtClean="0"/>
              <a:t>12</a:t>
            </a:fld>
            <a:endParaRPr lang="en-GB" noProof="0" dirty="0"/>
          </a:p>
        </p:txBody>
      </p:sp>
      <p:sp>
        <p:nvSpPr>
          <p:cNvPr id="6" name="Title 5">
            <a:extLst>
              <a:ext uri="{FF2B5EF4-FFF2-40B4-BE49-F238E27FC236}">
                <a16:creationId xmlns:a16="http://schemas.microsoft.com/office/drawing/2014/main" id="{62913B70-B6A3-88AB-575B-F04D78E42973}"/>
              </a:ext>
            </a:extLst>
          </p:cNvPr>
          <p:cNvSpPr>
            <a:spLocks noGrp="1"/>
          </p:cNvSpPr>
          <p:nvPr>
            <p:ph type="title"/>
          </p:nvPr>
        </p:nvSpPr>
        <p:spPr>
          <a:xfrm>
            <a:off x="127819" y="22138"/>
            <a:ext cx="5897218" cy="884238"/>
          </a:xfrm>
        </p:spPr>
        <p:txBody>
          <a:bodyPr/>
          <a:lstStyle/>
          <a:p>
            <a:r>
              <a:rPr lang="en-GB" dirty="0"/>
              <a:t>Why is planning HARD?</a:t>
            </a:r>
          </a:p>
        </p:txBody>
      </p:sp>
      <p:sp>
        <p:nvSpPr>
          <p:cNvPr id="5" name="TextBox 4">
            <a:extLst>
              <a:ext uri="{FF2B5EF4-FFF2-40B4-BE49-F238E27FC236}">
                <a16:creationId xmlns:a16="http://schemas.microsoft.com/office/drawing/2014/main" id="{DED1AE73-8A05-C33E-3397-60993314936E}"/>
              </a:ext>
            </a:extLst>
          </p:cNvPr>
          <p:cNvSpPr txBox="1"/>
          <p:nvPr/>
        </p:nvSpPr>
        <p:spPr>
          <a:xfrm>
            <a:off x="285135" y="906376"/>
            <a:ext cx="8268930" cy="523220"/>
          </a:xfrm>
          <a:prstGeom prst="rect">
            <a:avLst/>
          </a:prstGeom>
          <a:noFill/>
        </p:spPr>
        <p:txBody>
          <a:bodyPr wrap="square" rtlCol="0">
            <a:spAutoFit/>
          </a:bodyPr>
          <a:lstStyle/>
          <a:p>
            <a:r>
              <a:rPr lang="en-GB" sz="2800" b="1" dirty="0"/>
              <a:t>PLANS can be exponentially long</a:t>
            </a:r>
          </a:p>
        </p:txBody>
      </p:sp>
      <p:sp>
        <p:nvSpPr>
          <p:cNvPr id="8" name="TextBox 7">
            <a:extLst>
              <a:ext uri="{FF2B5EF4-FFF2-40B4-BE49-F238E27FC236}">
                <a16:creationId xmlns:a16="http://schemas.microsoft.com/office/drawing/2014/main" id="{83173E39-051B-46DA-2D05-52D4712AACA2}"/>
              </a:ext>
            </a:extLst>
          </p:cNvPr>
          <p:cNvSpPr txBox="1"/>
          <p:nvPr/>
        </p:nvSpPr>
        <p:spPr>
          <a:xfrm>
            <a:off x="442451" y="1789471"/>
            <a:ext cx="10579509" cy="2585323"/>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sz="2400" b="1" dirty="0">
                <a:latin typeface="Arial" panose="020B0604020202020204" pitchFamily="34" charset="0"/>
              </a:rPr>
              <a:t>Facts interfere</a:t>
            </a:r>
            <a:r>
              <a:rPr lang="en-US" altLang="en-US" sz="2400" dirty="0">
                <a:latin typeface="Arial" panose="020B0604020202020204" pitchFamily="34" charset="0"/>
              </a:rPr>
              <a:t> and may be interconnected based on </a:t>
            </a:r>
            <a:r>
              <a:rPr lang="en-US" altLang="en-US" sz="2400" b="1" dirty="0">
                <a:latin typeface="Arial" panose="020B0604020202020204" pitchFamily="34" charset="0"/>
              </a:rPr>
              <a:t>dependencies</a:t>
            </a:r>
            <a:r>
              <a:rPr lang="en-US" altLang="en-US" sz="2400" dirty="0">
                <a:latin typeface="Arial" panose="020B0604020202020204" pitchFamily="34" charset="0"/>
              </a:rPr>
              <a:t> with one another (called </a:t>
            </a:r>
            <a:r>
              <a:rPr lang="en-US" altLang="en-US" sz="2400" i="1" dirty="0">
                <a:latin typeface="Arial" panose="020B0604020202020204" pitchFamily="34" charset="0"/>
              </a:rPr>
              <a:t>subgoal interactions</a:t>
            </a:r>
            <a:r>
              <a:rPr lang="en-US" altLang="en-US" sz="2400" dirty="0">
                <a:latin typeface="Arial" panose="020B0604020202020204" pitchFamily="34" charset="0"/>
              </a:rPr>
              <a:t>),</a:t>
            </a:r>
          </a:p>
          <a:p>
            <a:pPr lvl="0" eaLnBrk="0" fontAlgn="base" hangingPunct="0">
              <a:spcBef>
                <a:spcPct val="0"/>
              </a:spcBef>
              <a:spcAft>
                <a:spcPct val="0"/>
              </a:spcAft>
              <a:buFontTx/>
              <a:buChar char="•"/>
            </a:pPr>
            <a:endParaRPr lang="en-US" altLang="en-US" sz="2400" dirty="0">
              <a:latin typeface="Arial" panose="020B0604020202020204" pitchFamily="34" charset="0"/>
            </a:endParaRPr>
          </a:p>
          <a:p>
            <a:pPr lvl="0" eaLnBrk="0" fontAlgn="base" hangingPunct="0">
              <a:spcBef>
                <a:spcPct val="0"/>
              </a:spcBef>
              <a:spcAft>
                <a:spcPct val="0"/>
              </a:spcAft>
              <a:buFontTx/>
              <a:buChar char="•"/>
            </a:pPr>
            <a:endParaRPr lang="en-US" altLang="en-US" sz="2400" dirty="0">
              <a:latin typeface="Arial" panose="020B0604020202020204" pitchFamily="34" charset="0"/>
            </a:endParaRPr>
          </a:p>
          <a:p>
            <a:pPr lvl="0" eaLnBrk="0" fontAlgn="base" hangingPunct="0">
              <a:spcBef>
                <a:spcPct val="0"/>
              </a:spcBef>
              <a:spcAft>
                <a:spcPct val="0"/>
              </a:spcAft>
              <a:buFontTx/>
              <a:buChar char="•"/>
            </a:pPr>
            <a:r>
              <a:rPr lang="en-US" altLang="en-US" sz="2400" dirty="0">
                <a:latin typeface="Arial" panose="020B0604020202020204" pitchFamily="34" charset="0"/>
              </a:rPr>
              <a:t>There is a need to achieve them in a careful order,</a:t>
            </a:r>
          </a:p>
          <a:p>
            <a:pPr lvl="0" eaLnBrk="0" fontAlgn="base" hangingPunct="0">
              <a:spcBef>
                <a:spcPct val="0"/>
              </a:spcBef>
              <a:spcAft>
                <a:spcPct val="0"/>
              </a:spcAft>
              <a:buFontTx/>
              <a:buChar char="•"/>
            </a:pPr>
            <a:r>
              <a:rPr lang="en-US" altLang="en-US" sz="2400" dirty="0">
                <a:latin typeface="Arial" panose="020B0604020202020204" pitchFamily="34" charset="0"/>
              </a:rPr>
              <a:t>But the right order isn’t obvious or direct.</a:t>
            </a:r>
          </a:p>
          <a:p>
            <a:endParaRPr lang="en-GB" dirty="0"/>
          </a:p>
        </p:txBody>
      </p:sp>
    </p:spTree>
    <p:extLst>
      <p:ext uri="{BB962C8B-B14F-4D97-AF65-F5344CB8AC3E}">
        <p14:creationId xmlns:p14="http://schemas.microsoft.com/office/powerpoint/2010/main" val="324822479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690DA-4F20-51D6-C2E9-DAB28905C7A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A1A00E-DC43-8256-B0F9-60402A380A70}"/>
              </a:ext>
            </a:extLst>
          </p:cNvPr>
          <p:cNvSpPr>
            <a:spLocks noGrp="1"/>
          </p:cNvSpPr>
          <p:nvPr>
            <p:ph type="sldNum" sz="quarter" idx="4"/>
          </p:nvPr>
        </p:nvSpPr>
        <p:spPr/>
        <p:txBody>
          <a:bodyPr/>
          <a:lstStyle/>
          <a:p>
            <a:pPr rtl="0"/>
            <a:fld id="{8C2E478F-E849-4A8C-AF1F-CBCC78A7CBFA}" type="slidenum">
              <a:rPr lang="en-GB" noProof="0" smtClean="0"/>
              <a:t>13</a:t>
            </a:fld>
            <a:endParaRPr lang="en-GB" noProof="0" dirty="0"/>
          </a:p>
        </p:txBody>
      </p:sp>
      <p:sp>
        <p:nvSpPr>
          <p:cNvPr id="6" name="Title 5">
            <a:extLst>
              <a:ext uri="{FF2B5EF4-FFF2-40B4-BE49-F238E27FC236}">
                <a16:creationId xmlns:a16="http://schemas.microsoft.com/office/drawing/2014/main" id="{0C8FA52D-BAE5-5D2F-E30E-71B74566FF16}"/>
              </a:ext>
            </a:extLst>
          </p:cNvPr>
          <p:cNvSpPr>
            <a:spLocks noGrp="1"/>
          </p:cNvSpPr>
          <p:nvPr>
            <p:ph type="title"/>
          </p:nvPr>
        </p:nvSpPr>
        <p:spPr>
          <a:xfrm>
            <a:off x="127819" y="22138"/>
            <a:ext cx="5897218" cy="884238"/>
          </a:xfrm>
        </p:spPr>
        <p:txBody>
          <a:bodyPr/>
          <a:lstStyle/>
          <a:p>
            <a:r>
              <a:rPr lang="en-GB" dirty="0"/>
              <a:t>Why is planning HARD?</a:t>
            </a:r>
          </a:p>
        </p:txBody>
      </p:sp>
      <p:sp>
        <p:nvSpPr>
          <p:cNvPr id="5" name="TextBox 4">
            <a:extLst>
              <a:ext uri="{FF2B5EF4-FFF2-40B4-BE49-F238E27FC236}">
                <a16:creationId xmlns:a16="http://schemas.microsoft.com/office/drawing/2014/main" id="{1B0C5638-8A52-B58B-0607-FA12CEDA9B0C}"/>
              </a:ext>
            </a:extLst>
          </p:cNvPr>
          <p:cNvSpPr txBox="1"/>
          <p:nvPr/>
        </p:nvSpPr>
        <p:spPr>
          <a:xfrm>
            <a:off x="285135" y="906376"/>
            <a:ext cx="8268930" cy="523220"/>
          </a:xfrm>
          <a:prstGeom prst="rect">
            <a:avLst/>
          </a:prstGeom>
          <a:noFill/>
        </p:spPr>
        <p:txBody>
          <a:bodyPr wrap="square" rtlCol="0">
            <a:spAutoFit/>
          </a:bodyPr>
          <a:lstStyle/>
          <a:p>
            <a:r>
              <a:rPr lang="en-GB" sz="2800" b="1" dirty="0"/>
              <a:t>No need of Exponential Memory!</a:t>
            </a:r>
          </a:p>
        </p:txBody>
      </p:sp>
      <p:sp>
        <p:nvSpPr>
          <p:cNvPr id="8" name="TextBox 7">
            <a:extLst>
              <a:ext uri="{FF2B5EF4-FFF2-40B4-BE49-F238E27FC236}">
                <a16:creationId xmlns:a16="http://schemas.microsoft.com/office/drawing/2014/main" id="{5EBD4E1D-8BA2-F02C-3608-4D49D7294B87}"/>
              </a:ext>
            </a:extLst>
          </p:cNvPr>
          <p:cNvSpPr txBox="1"/>
          <p:nvPr/>
        </p:nvSpPr>
        <p:spPr>
          <a:xfrm>
            <a:off x="442451" y="1789471"/>
            <a:ext cx="10579509" cy="4062651"/>
          </a:xfrm>
          <a:prstGeom prst="rect">
            <a:avLst/>
          </a:prstGeom>
          <a:noFill/>
        </p:spPr>
        <p:txBody>
          <a:bodyPr wrap="square" rtlCol="0">
            <a:spAutoFit/>
          </a:bodyPr>
          <a:lstStyle/>
          <a:p>
            <a:r>
              <a:rPr lang="en-US" sz="2400" dirty="0"/>
              <a:t>Even if the plan is long, we can explore the search:</a:t>
            </a:r>
          </a:p>
          <a:p>
            <a:pPr marL="285750" indent="-285750">
              <a:buFont typeface="Arial" panose="020B0604020202020204" pitchFamily="34" charset="0"/>
              <a:buChar char="•"/>
            </a:pPr>
            <a:r>
              <a:rPr lang="en-US" sz="2400" dirty="0"/>
              <a:t>One path at a time,</a:t>
            </a:r>
          </a:p>
          <a:p>
            <a:pPr marL="285750" indent="-285750">
              <a:buFont typeface="Arial" panose="020B0604020202020204" pitchFamily="34" charset="0"/>
              <a:buChar char="•"/>
            </a:pPr>
            <a:r>
              <a:rPr lang="en-US" sz="2400" dirty="0"/>
              <a:t>Using only a </a:t>
            </a:r>
            <a:r>
              <a:rPr lang="en-US" sz="2400" b="1" dirty="0"/>
              <a:t>stack of current decisions</a:t>
            </a:r>
            <a:r>
              <a:rPr lang="en-US" sz="2400" dirty="0"/>
              <a:t> and the </a:t>
            </a:r>
            <a:r>
              <a:rPr lang="en-US" sz="2400" b="1" dirty="0"/>
              <a:t>current state</a:t>
            </a:r>
            <a:r>
              <a:rPr lang="en-US" sz="2400" dirty="0"/>
              <a:t>,</a:t>
            </a:r>
          </a:p>
          <a:p>
            <a:pPr marL="285750" indent="-285750">
              <a:buFont typeface="Arial" panose="020B0604020202020204" pitchFamily="34" charset="0"/>
              <a:buChar char="•"/>
            </a:pPr>
            <a:r>
              <a:rPr lang="en-US" sz="2400" dirty="0"/>
              <a:t>Reusing space as we backtrack.</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r>
              <a:rPr lang="en-US" sz="2400" dirty="0"/>
              <a:t>This is exactly what a </a:t>
            </a:r>
            <a:r>
              <a:rPr lang="en-US" sz="2400" b="1" dirty="0"/>
              <a:t>PSPACE</a:t>
            </a:r>
            <a:r>
              <a:rPr lang="en-US" sz="2400" dirty="0"/>
              <a:t> algorithm does:</a:t>
            </a:r>
          </a:p>
          <a:p>
            <a:pPr marL="285750" indent="-285750">
              <a:buFont typeface="Arial" panose="020B0604020202020204" pitchFamily="34" charset="0"/>
              <a:buChar char="•"/>
            </a:pPr>
            <a:r>
              <a:rPr lang="en-US" sz="2400" dirty="0"/>
              <a:t>Explores a huge search space,</a:t>
            </a:r>
          </a:p>
          <a:p>
            <a:pPr marL="285750" indent="-285750">
              <a:buFont typeface="Arial" panose="020B0604020202020204" pitchFamily="34" charset="0"/>
              <a:buChar char="•"/>
            </a:pPr>
            <a:r>
              <a:rPr lang="en-US" sz="2400" dirty="0"/>
              <a:t>Uses limited memory,</a:t>
            </a:r>
          </a:p>
          <a:p>
            <a:pPr marL="285750" indent="-285750">
              <a:buFont typeface="Arial" panose="020B0604020202020204" pitchFamily="34" charset="0"/>
              <a:buChar char="•"/>
            </a:pPr>
            <a:r>
              <a:rPr lang="en-US" sz="2400" dirty="0"/>
              <a:t>May take exponential time, but bounded space.</a:t>
            </a:r>
          </a:p>
          <a:p>
            <a:endParaRPr lang="en-GB" dirty="0"/>
          </a:p>
        </p:txBody>
      </p:sp>
    </p:spTree>
    <p:extLst>
      <p:ext uri="{BB962C8B-B14F-4D97-AF65-F5344CB8AC3E}">
        <p14:creationId xmlns:p14="http://schemas.microsoft.com/office/powerpoint/2010/main" val="335235440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A286-7B34-37A9-5A44-15F9561A4DD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30368B-E490-4EB8-67F2-F29D063FF68C}"/>
              </a:ext>
            </a:extLst>
          </p:cNvPr>
          <p:cNvSpPr>
            <a:spLocks noGrp="1"/>
          </p:cNvSpPr>
          <p:nvPr>
            <p:ph type="sldNum" sz="quarter" idx="4"/>
          </p:nvPr>
        </p:nvSpPr>
        <p:spPr/>
        <p:txBody>
          <a:bodyPr/>
          <a:lstStyle/>
          <a:p>
            <a:pPr rtl="0"/>
            <a:fld id="{8C2E478F-E849-4A8C-AF1F-CBCC78A7CBFA}" type="slidenum">
              <a:rPr lang="en-GB" noProof="0" smtClean="0"/>
              <a:t>14</a:t>
            </a:fld>
            <a:endParaRPr lang="en-GB" noProof="0" dirty="0"/>
          </a:p>
        </p:txBody>
      </p:sp>
      <p:sp>
        <p:nvSpPr>
          <p:cNvPr id="6" name="Title 5">
            <a:extLst>
              <a:ext uri="{FF2B5EF4-FFF2-40B4-BE49-F238E27FC236}">
                <a16:creationId xmlns:a16="http://schemas.microsoft.com/office/drawing/2014/main" id="{E8E3956E-D99E-8038-17F3-CEC8A2657548}"/>
              </a:ext>
            </a:extLst>
          </p:cNvPr>
          <p:cNvSpPr>
            <a:spLocks noGrp="1"/>
          </p:cNvSpPr>
          <p:nvPr>
            <p:ph type="title"/>
          </p:nvPr>
        </p:nvSpPr>
        <p:spPr>
          <a:xfrm>
            <a:off x="127819" y="22138"/>
            <a:ext cx="5897218" cy="884238"/>
          </a:xfrm>
        </p:spPr>
        <p:txBody>
          <a:bodyPr/>
          <a:lstStyle/>
          <a:p>
            <a:r>
              <a:rPr lang="en-GB" dirty="0"/>
              <a:t>Why is planning HARD?</a:t>
            </a:r>
          </a:p>
        </p:txBody>
      </p:sp>
      <p:sp>
        <p:nvSpPr>
          <p:cNvPr id="5" name="TextBox 4">
            <a:extLst>
              <a:ext uri="{FF2B5EF4-FFF2-40B4-BE49-F238E27FC236}">
                <a16:creationId xmlns:a16="http://schemas.microsoft.com/office/drawing/2014/main" id="{E298271D-B3E3-72BF-B0AA-55DA22094E01}"/>
              </a:ext>
            </a:extLst>
          </p:cNvPr>
          <p:cNvSpPr txBox="1"/>
          <p:nvPr/>
        </p:nvSpPr>
        <p:spPr>
          <a:xfrm>
            <a:off x="285135" y="906376"/>
            <a:ext cx="8268930" cy="523220"/>
          </a:xfrm>
          <a:prstGeom prst="rect">
            <a:avLst/>
          </a:prstGeom>
          <a:noFill/>
        </p:spPr>
        <p:txBody>
          <a:bodyPr wrap="square" rtlCol="0">
            <a:spAutoFit/>
          </a:bodyPr>
          <a:lstStyle/>
          <a:p>
            <a:r>
              <a:rPr lang="en-GB" sz="2800" b="1" dirty="0"/>
              <a:t>Planning is PSPACE-complete</a:t>
            </a:r>
          </a:p>
        </p:txBody>
      </p:sp>
      <p:sp>
        <p:nvSpPr>
          <p:cNvPr id="8" name="TextBox 7">
            <a:extLst>
              <a:ext uri="{FF2B5EF4-FFF2-40B4-BE49-F238E27FC236}">
                <a16:creationId xmlns:a16="http://schemas.microsoft.com/office/drawing/2014/main" id="{50109464-55C2-206B-66C5-B559514EDC4A}"/>
              </a:ext>
            </a:extLst>
          </p:cNvPr>
          <p:cNvSpPr txBox="1"/>
          <p:nvPr/>
        </p:nvSpPr>
        <p:spPr>
          <a:xfrm>
            <a:off x="442451" y="1789471"/>
            <a:ext cx="10579509" cy="29546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dirty="0"/>
              <a:t>The search space is </a:t>
            </a:r>
            <a:r>
              <a:rPr lang="en-US" sz="2800" b="1" dirty="0"/>
              <a:t>huge</a:t>
            </a:r>
            <a:r>
              <a:rPr lang="en-US" sz="2800" dirty="0"/>
              <a:t>,</a:t>
            </a:r>
          </a:p>
          <a:p>
            <a:pPr marL="285750" indent="-285750">
              <a:lnSpc>
                <a:spcPct val="150000"/>
              </a:lnSpc>
              <a:buFont typeface="Arial" panose="020B0604020202020204" pitchFamily="34" charset="0"/>
              <a:buChar char="•"/>
            </a:pPr>
            <a:r>
              <a:rPr lang="en-US" sz="2800" dirty="0"/>
              <a:t>Dependencies and deletions make paths </a:t>
            </a:r>
            <a:r>
              <a:rPr lang="en-US" sz="2800" b="1" dirty="0"/>
              <a:t>non-monotonic</a:t>
            </a:r>
            <a:r>
              <a:rPr lang="en-US" sz="2800" dirty="0"/>
              <a:t>,</a:t>
            </a:r>
          </a:p>
          <a:p>
            <a:pPr marL="285750" indent="-285750">
              <a:lnSpc>
                <a:spcPct val="150000"/>
              </a:lnSpc>
              <a:buFont typeface="Arial" panose="020B0604020202020204" pitchFamily="34" charset="0"/>
              <a:buChar char="•"/>
            </a:pPr>
            <a:r>
              <a:rPr lang="en-US" sz="2800" b="1" dirty="0"/>
              <a:t>Exploration</a:t>
            </a:r>
            <a:r>
              <a:rPr lang="en-US" sz="2800" dirty="0"/>
              <a:t> can be done with polynomial memory, but </a:t>
            </a:r>
            <a:r>
              <a:rPr lang="en-US" sz="2800" b="1" dirty="0"/>
              <a:t>requires checking many paths</a:t>
            </a:r>
            <a:r>
              <a:rPr lang="en-US" dirty="0"/>
              <a:t>.</a:t>
            </a:r>
          </a:p>
          <a:p>
            <a:endParaRPr lang="en-GB" dirty="0"/>
          </a:p>
        </p:txBody>
      </p:sp>
    </p:spTree>
    <p:extLst>
      <p:ext uri="{BB962C8B-B14F-4D97-AF65-F5344CB8AC3E}">
        <p14:creationId xmlns:p14="http://schemas.microsoft.com/office/powerpoint/2010/main" val="310195193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412E1-1E6B-C46F-7C8E-774E1D4DA6C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EB3F4D9-08FC-9721-1A96-81CD741071FA}"/>
              </a:ext>
            </a:extLst>
          </p:cNvPr>
          <p:cNvSpPr>
            <a:spLocks noGrp="1"/>
          </p:cNvSpPr>
          <p:nvPr>
            <p:ph type="sldNum" sz="quarter" idx="4"/>
          </p:nvPr>
        </p:nvSpPr>
        <p:spPr/>
        <p:txBody>
          <a:bodyPr/>
          <a:lstStyle/>
          <a:p>
            <a:pPr rtl="0"/>
            <a:fld id="{8C2E478F-E849-4A8C-AF1F-CBCC78A7CBFA}" type="slidenum">
              <a:rPr lang="en-GB" noProof="0" smtClean="0"/>
              <a:t>15</a:t>
            </a:fld>
            <a:endParaRPr lang="en-GB" noProof="0" dirty="0"/>
          </a:p>
        </p:txBody>
      </p:sp>
      <p:sp>
        <p:nvSpPr>
          <p:cNvPr id="6" name="Title 5">
            <a:extLst>
              <a:ext uri="{FF2B5EF4-FFF2-40B4-BE49-F238E27FC236}">
                <a16:creationId xmlns:a16="http://schemas.microsoft.com/office/drawing/2014/main" id="{BB19DB02-4D8F-631E-9905-1E91D2A6D5AC}"/>
              </a:ext>
            </a:extLst>
          </p:cNvPr>
          <p:cNvSpPr>
            <a:spLocks noGrp="1"/>
          </p:cNvSpPr>
          <p:nvPr>
            <p:ph type="title"/>
          </p:nvPr>
        </p:nvSpPr>
        <p:spPr>
          <a:xfrm>
            <a:off x="127819" y="22138"/>
            <a:ext cx="5897218" cy="884238"/>
          </a:xfrm>
        </p:spPr>
        <p:txBody>
          <a:bodyPr/>
          <a:lstStyle/>
          <a:p>
            <a:r>
              <a:rPr lang="en-GB" dirty="0"/>
              <a:t>Why is planning HARD?</a:t>
            </a:r>
          </a:p>
        </p:txBody>
      </p:sp>
      <p:sp>
        <p:nvSpPr>
          <p:cNvPr id="5" name="TextBox 4">
            <a:extLst>
              <a:ext uri="{FF2B5EF4-FFF2-40B4-BE49-F238E27FC236}">
                <a16:creationId xmlns:a16="http://schemas.microsoft.com/office/drawing/2014/main" id="{6FFD9157-4995-6C54-97C9-2933BBEC2E54}"/>
              </a:ext>
            </a:extLst>
          </p:cNvPr>
          <p:cNvSpPr txBox="1"/>
          <p:nvPr/>
        </p:nvSpPr>
        <p:spPr>
          <a:xfrm>
            <a:off x="285135" y="906376"/>
            <a:ext cx="8268930" cy="584775"/>
          </a:xfrm>
          <a:prstGeom prst="rect">
            <a:avLst/>
          </a:prstGeom>
          <a:noFill/>
        </p:spPr>
        <p:txBody>
          <a:bodyPr wrap="square" rtlCol="0">
            <a:spAutoFit/>
          </a:bodyPr>
          <a:lstStyle/>
          <a:p>
            <a:r>
              <a:rPr lang="en-US" sz="3200" b="1" dirty="0"/>
              <a:t>Negative Effects Make Things Harder</a:t>
            </a:r>
            <a:endParaRPr lang="en-GB" sz="3200" b="1" dirty="0"/>
          </a:p>
        </p:txBody>
      </p:sp>
      <p:sp>
        <p:nvSpPr>
          <p:cNvPr id="8" name="TextBox 7">
            <a:extLst>
              <a:ext uri="{FF2B5EF4-FFF2-40B4-BE49-F238E27FC236}">
                <a16:creationId xmlns:a16="http://schemas.microsoft.com/office/drawing/2014/main" id="{27BF3828-3C51-091D-B167-1E51535AB5AA}"/>
              </a:ext>
            </a:extLst>
          </p:cNvPr>
          <p:cNvSpPr txBox="1"/>
          <p:nvPr/>
        </p:nvSpPr>
        <p:spPr>
          <a:xfrm>
            <a:off x="442451" y="1789471"/>
            <a:ext cx="10579509" cy="424731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dirty="0"/>
              <a:t>If we </a:t>
            </a:r>
            <a:r>
              <a:rPr lang="en-US" sz="2800" b="1" dirty="0"/>
              <a:t>allow delete effects (negative postconditions)</a:t>
            </a:r>
            <a:r>
              <a:rPr lang="en-US" sz="2800" dirty="0"/>
              <a:t>:</a:t>
            </a:r>
          </a:p>
          <a:p>
            <a:pPr marL="457200" indent="-457200">
              <a:lnSpc>
                <a:spcPct val="150000"/>
              </a:lnSpc>
              <a:buFont typeface="Arial" panose="020B0604020202020204" pitchFamily="34" charset="0"/>
              <a:buChar char="•"/>
            </a:pPr>
            <a:r>
              <a:rPr lang="en-US" sz="2800" dirty="0"/>
              <a:t>Actions can </a:t>
            </a:r>
            <a:r>
              <a:rPr lang="en-US" sz="2800" b="1" dirty="0"/>
              <a:t>undo</a:t>
            </a:r>
            <a:r>
              <a:rPr lang="en-US" sz="2800" dirty="0"/>
              <a:t> previous actions.</a:t>
            </a:r>
          </a:p>
          <a:p>
            <a:pPr marL="457200" indent="-457200">
              <a:lnSpc>
                <a:spcPct val="150000"/>
              </a:lnSpc>
              <a:buFont typeface="Arial" panose="020B0604020202020204" pitchFamily="34" charset="0"/>
              <a:buChar char="•"/>
            </a:pPr>
            <a:r>
              <a:rPr lang="en-US" sz="2800" dirty="0"/>
              <a:t>State space becomes </a:t>
            </a:r>
            <a:r>
              <a:rPr lang="en-US" sz="2800" b="1" dirty="0"/>
              <a:t>non-monotonic</a:t>
            </a:r>
            <a:r>
              <a:rPr lang="en-US" sz="2800" dirty="0"/>
              <a:t> (can go forward </a:t>
            </a:r>
            <a:r>
              <a:rPr lang="en-US" sz="2800" i="1" dirty="0"/>
              <a:t>and</a:t>
            </a:r>
            <a:r>
              <a:rPr lang="en-US" sz="2800" dirty="0"/>
              <a:t> back).</a:t>
            </a:r>
          </a:p>
          <a:p>
            <a:pPr marL="457200" indent="-457200">
              <a:lnSpc>
                <a:spcPct val="150000"/>
              </a:lnSpc>
              <a:buFont typeface="Arial" panose="020B0604020202020204" pitchFamily="34" charset="0"/>
              <a:buChar char="•"/>
            </a:pPr>
            <a:r>
              <a:rPr lang="en-US" sz="2800" dirty="0"/>
              <a:t>Need to reason about </a:t>
            </a:r>
            <a:r>
              <a:rPr lang="en-US" sz="2800" b="1" dirty="0"/>
              <a:t>all paths</a:t>
            </a:r>
            <a:r>
              <a:rPr lang="en-US" sz="2800" dirty="0"/>
              <a:t>, including ones with loops.</a:t>
            </a:r>
          </a:p>
          <a:p>
            <a:pPr marL="457200" indent="-457200">
              <a:lnSpc>
                <a:spcPct val="150000"/>
              </a:lnSpc>
              <a:buFont typeface="Arial" panose="020B0604020202020204" pitchFamily="34" charset="0"/>
              <a:buChar char="•"/>
            </a:pPr>
            <a:endParaRPr lang="en-US" sz="2800" dirty="0"/>
          </a:p>
          <a:p>
            <a:pPr>
              <a:lnSpc>
                <a:spcPct val="150000"/>
              </a:lnSpc>
            </a:pPr>
            <a:r>
              <a:rPr lang="en-GB" sz="2800" dirty="0"/>
              <a:t>This looping + backtracking makes it the problem PSPACE-complete</a:t>
            </a:r>
            <a:endParaRPr lang="en-US" sz="2800" dirty="0"/>
          </a:p>
          <a:p>
            <a:endParaRPr lang="en-GB" dirty="0"/>
          </a:p>
        </p:txBody>
      </p:sp>
    </p:spTree>
    <p:extLst>
      <p:ext uri="{BB962C8B-B14F-4D97-AF65-F5344CB8AC3E}">
        <p14:creationId xmlns:p14="http://schemas.microsoft.com/office/powerpoint/2010/main" val="290677532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BE92B-FA42-5EF1-8066-3376B54857F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67EFC9-56D3-B920-7982-1BC8AAE6C805}"/>
              </a:ext>
            </a:extLst>
          </p:cNvPr>
          <p:cNvSpPr>
            <a:spLocks noGrp="1"/>
          </p:cNvSpPr>
          <p:nvPr>
            <p:ph type="sldNum" sz="quarter" idx="4"/>
          </p:nvPr>
        </p:nvSpPr>
        <p:spPr/>
        <p:txBody>
          <a:bodyPr/>
          <a:lstStyle/>
          <a:p>
            <a:pPr rtl="0"/>
            <a:fld id="{8C2E478F-E849-4A8C-AF1F-CBCC78A7CBFA}" type="slidenum">
              <a:rPr lang="en-GB" noProof="0" smtClean="0"/>
              <a:t>16</a:t>
            </a:fld>
            <a:endParaRPr lang="en-GB" noProof="0" dirty="0"/>
          </a:p>
        </p:txBody>
      </p:sp>
      <p:sp>
        <p:nvSpPr>
          <p:cNvPr id="6" name="Title 5">
            <a:extLst>
              <a:ext uri="{FF2B5EF4-FFF2-40B4-BE49-F238E27FC236}">
                <a16:creationId xmlns:a16="http://schemas.microsoft.com/office/drawing/2014/main" id="{E3A66418-2C96-5D57-86EA-1A0F3AA71C5B}"/>
              </a:ext>
            </a:extLst>
          </p:cNvPr>
          <p:cNvSpPr>
            <a:spLocks noGrp="1"/>
          </p:cNvSpPr>
          <p:nvPr>
            <p:ph type="title"/>
          </p:nvPr>
        </p:nvSpPr>
        <p:spPr>
          <a:xfrm>
            <a:off x="127819" y="22138"/>
            <a:ext cx="5897218" cy="884238"/>
          </a:xfrm>
        </p:spPr>
        <p:txBody>
          <a:bodyPr/>
          <a:lstStyle/>
          <a:p>
            <a:r>
              <a:rPr lang="en-GB" dirty="0"/>
              <a:t>Why is planning HARD?</a:t>
            </a:r>
          </a:p>
        </p:txBody>
      </p:sp>
      <p:sp>
        <p:nvSpPr>
          <p:cNvPr id="5" name="TextBox 4">
            <a:extLst>
              <a:ext uri="{FF2B5EF4-FFF2-40B4-BE49-F238E27FC236}">
                <a16:creationId xmlns:a16="http://schemas.microsoft.com/office/drawing/2014/main" id="{931CD5B2-B4B5-ADCC-B189-00B849955412}"/>
              </a:ext>
            </a:extLst>
          </p:cNvPr>
          <p:cNvSpPr txBox="1"/>
          <p:nvPr/>
        </p:nvSpPr>
        <p:spPr>
          <a:xfrm>
            <a:off x="285135" y="906376"/>
            <a:ext cx="8268930" cy="584775"/>
          </a:xfrm>
          <a:prstGeom prst="rect">
            <a:avLst/>
          </a:prstGeom>
          <a:noFill/>
        </p:spPr>
        <p:txBody>
          <a:bodyPr wrap="square" rtlCol="0">
            <a:spAutoFit/>
          </a:bodyPr>
          <a:lstStyle/>
          <a:p>
            <a:r>
              <a:rPr lang="en-US" sz="3200" b="1" dirty="0"/>
              <a:t>Negative Effects Make Things Harder</a:t>
            </a:r>
            <a:endParaRPr lang="en-GB" sz="3200" b="1" dirty="0"/>
          </a:p>
        </p:txBody>
      </p:sp>
      <p:sp>
        <p:nvSpPr>
          <p:cNvPr id="8" name="TextBox 7">
            <a:extLst>
              <a:ext uri="{FF2B5EF4-FFF2-40B4-BE49-F238E27FC236}">
                <a16:creationId xmlns:a16="http://schemas.microsoft.com/office/drawing/2014/main" id="{A729D258-A6AB-6FBE-A8EB-494D2ED581B4}"/>
              </a:ext>
            </a:extLst>
          </p:cNvPr>
          <p:cNvSpPr txBox="1"/>
          <p:nvPr/>
        </p:nvSpPr>
        <p:spPr>
          <a:xfrm>
            <a:off x="442451" y="1789471"/>
            <a:ext cx="10579509" cy="424731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dirty="0"/>
              <a:t>If we </a:t>
            </a:r>
            <a:r>
              <a:rPr lang="en-US" sz="2800" b="1" dirty="0"/>
              <a:t>allow delete effects (negative postconditions)</a:t>
            </a:r>
            <a:r>
              <a:rPr lang="en-US" sz="2800" dirty="0"/>
              <a:t>:</a:t>
            </a:r>
          </a:p>
          <a:p>
            <a:pPr marL="457200" indent="-457200">
              <a:lnSpc>
                <a:spcPct val="150000"/>
              </a:lnSpc>
              <a:buFont typeface="Arial" panose="020B0604020202020204" pitchFamily="34" charset="0"/>
              <a:buChar char="•"/>
            </a:pPr>
            <a:r>
              <a:rPr lang="en-US" sz="2800" dirty="0"/>
              <a:t>Actions can </a:t>
            </a:r>
            <a:r>
              <a:rPr lang="en-US" sz="2800" b="1" dirty="0"/>
              <a:t>undo</a:t>
            </a:r>
            <a:r>
              <a:rPr lang="en-US" sz="2800" dirty="0"/>
              <a:t> previous actions.</a:t>
            </a:r>
          </a:p>
          <a:p>
            <a:pPr marL="457200" indent="-457200">
              <a:lnSpc>
                <a:spcPct val="150000"/>
              </a:lnSpc>
              <a:buFont typeface="Arial" panose="020B0604020202020204" pitchFamily="34" charset="0"/>
              <a:buChar char="•"/>
            </a:pPr>
            <a:r>
              <a:rPr lang="en-US" sz="2800" dirty="0"/>
              <a:t>State space becomes </a:t>
            </a:r>
            <a:r>
              <a:rPr lang="en-US" sz="2800" b="1" dirty="0"/>
              <a:t>non-monotonic</a:t>
            </a:r>
            <a:r>
              <a:rPr lang="en-US" sz="2800" dirty="0"/>
              <a:t> (can go forward </a:t>
            </a:r>
            <a:r>
              <a:rPr lang="en-US" sz="2800" i="1" dirty="0"/>
              <a:t>and</a:t>
            </a:r>
            <a:r>
              <a:rPr lang="en-US" sz="2800" dirty="0"/>
              <a:t> back).</a:t>
            </a:r>
          </a:p>
          <a:p>
            <a:pPr marL="457200" indent="-457200">
              <a:lnSpc>
                <a:spcPct val="150000"/>
              </a:lnSpc>
              <a:buFont typeface="Arial" panose="020B0604020202020204" pitchFamily="34" charset="0"/>
              <a:buChar char="•"/>
            </a:pPr>
            <a:r>
              <a:rPr lang="en-US" sz="2800" dirty="0"/>
              <a:t>Need to reason about </a:t>
            </a:r>
            <a:r>
              <a:rPr lang="en-US" sz="2800" b="1" dirty="0"/>
              <a:t>all paths</a:t>
            </a:r>
            <a:r>
              <a:rPr lang="en-US" sz="2800" dirty="0"/>
              <a:t>, including ones with loops.</a:t>
            </a:r>
          </a:p>
          <a:p>
            <a:pPr marL="457200" indent="-457200">
              <a:lnSpc>
                <a:spcPct val="150000"/>
              </a:lnSpc>
              <a:buFont typeface="Arial" panose="020B0604020202020204" pitchFamily="34" charset="0"/>
              <a:buChar char="•"/>
            </a:pPr>
            <a:endParaRPr lang="en-US" sz="2800" dirty="0"/>
          </a:p>
          <a:p>
            <a:pPr>
              <a:lnSpc>
                <a:spcPct val="150000"/>
              </a:lnSpc>
            </a:pPr>
            <a:r>
              <a:rPr lang="en-GB" sz="2800" dirty="0"/>
              <a:t>This looping + backtracking makes it the problem PSPACE-complete</a:t>
            </a:r>
            <a:endParaRPr lang="en-US" sz="2800" dirty="0"/>
          </a:p>
          <a:p>
            <a:endParaRPr lang="en-GB" dirty="0"/>
          </a:p>
        </p:txBody>
      </p:sp>
    </p:spTree>
    <p:extLst>
      <p:ext uri="{BB962C8B-B14F-4D97-AF65-F5344CB8AC3E}">
        <p14:creationId xmlns:p14="http://schemas.microsoft.com/office/powerpoint/2010/main" val="179429482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63F733-2BAE-AA82-F92D-C53AEC6893D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83F6B9-CE93-3ABC-0BE7-28AA3AAA6FAD}"/>
              </a:ext>
            </a:extLst>
          </p:cNvPr>
          <p:cNvSpPr>
            <a:spLocks noGrp="1"/>
          </p:cNvSpPr>
          <p:nvPr>
            <p:ph type="sldNum" sz="quarter" idx="4"/>
          </p:nvPr>
        </p:nvSpPr>
        <p:spPr/>
        <p:txBody>
          <a:bodyPr/>
          <a:lstStyle/>
          <a:p>
            <a:pPr rtl="0"/>
            <a:fld id="{8C2E478F-E849-4A8C-AF1F-CBCC78A7CBFA}" type="slidenum">
              <a:rPr lang="en-GB" noProof="0" smtClean="0"/>
              <a:t>17</a:t>
            </a:fld>
            <a:endParaRPr lang="en-GB" noProof="0" dirty="0"/>
          </a:p>
        </p:txBody>
      </p:sp>
      <p:sp>
        <p:nvSpPr>
          <p:cNvPr id="6" name="Title 5">
            <a:extLst>
              <a:ext uri="{FF2B5EF4-FFF2-40B4-BE49-F238E27FC236}">
                <a16:creationId xmlns:a16="http://schemas.microsoft.com/office/drawing/2014/main" id="{32DE3669-FCAF-E750-3B5E-9FF80EFF5570}"/>
              </a:ext>
            </a:extLst>
          </p:cNvPr>
          <p:cNvSpPr>
            <a:spLocks noGrp="1"/>
          </p:cNvSpPr>
          <p:nvPr>
            <p:ph type="title"/>
          </p:nvPr>
        </p:nvSpPr>
        <p:spPr>
          <a:xfrm>
            <a:off x="127819" y="22138"/>
            <a:ext cx="5897218" cy="884238"/>
          </a:xfrm>
        </p:spPr>
        <p:txBody>
          <a:bodyPr/>
          <a:lstStyle/>
          <a:p>
            <a:r>
              <a:rPr lang="en-GB" dirty="0"/>
              <a:t>Why is planning HARD?</a:t>
            </a:r>
          </a:p>
        </p:txBody>
      </p:sp>
      <p:sp>
        <p:nvSpPr>
          <p:cNvPr id="5" name="TextBox 4">
            <a:extLst>
              <a:ext uri="{FF2B5EF4-FFF2-40B4-BE49-F238E27FC236}">
                <a16:creationId xmlns:a16="http://schemas.microsoft.com/office/drawing/2014/main" id="{FC6030D8-A0CE-7AA0-1F95-33F640D1F95B}"/>
              </a:ext>
            </a:extLst>
          </p:cNvPr>
          <p:cNvSpPr txBox="1"/>
          <p:nvPr/>
        </p:nvSpPr>
        <p:spPr>
          <a:xfrm>
            <a:off x="127819" y="732748"/>
            <a:ext cx="8268930" cy="584775"/>
          </a:xfrm>
          <a:prstGeom prst="rect">
            <a:avLst/>
          </a:prstGeom>
          <a:noFill/>
        </p:spPr>
        <p:txBody>
          <a:bodyPr wrap="square" rtlCol="0">
            <a:spAutoFit/>
          </a:bodyPr>
          <a:lstStyle/>
          <a:p>
            <a:r>
              <a:rPr lang="en-US" sz="3200" b="1" dirty="0"/>
              <a:t>Reducing to Polynomial Space</a:t>
            </a:r>
            <a:endParaRPr lang="en-GB" sz="3200" b="1" dirty="0"/>
          </a:p>
        </p:txBody>
      </p:sp>
      <p:sp>
        <p:nvSpPr>
          <p:cNvPr id="8" name="TextBox 7">
            <a:extLst>
              <a:ext uri="{FF2B5EF4-FFF2-40B4-BE49-F238E27FC236}">
                <a16:creationId xmlns:a16="http://schemas.microsoft.com/office/drawing/2014/main" id="{D3A37190-ABE3-CF07-0289-30B7AF4EC309}"/>
              </a:ext>
            </a:extLst>
          </p:cNvPr>
          <p:cNvSpPr txBox="1"/>
          <p:nvPr/>
        </p:nvSpPr>
        <p:spPr>
          <a:xfrm>
            <a:off x="393290" y="1317523"/>
            <a:ext cx="10579509" cy="535531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400" dirty="0"/>
              <a:t>Only </a:t>
            </a:r>
            <a:r>
              <a:rPr lang="en-US" sz="2400" b="1" dirty="0"/>
              <a:t>positive</a:t>
            </a:r>
            <a:r>
              <a:rPr lang="en-US" sz="2400" dirty="0"/>
              <a:t> effects (no deletes)</a:t>
            </a:r>
          </a:p>
          <a:p>
            <a:pPr marL="457200" indent="-457200">
              <a:lnSpc>
                <a:spcPct val="150000"/>
              </a:lnSpc>
              <a:buFont typeface="Arial" panose="020B0604020202020204" pitchFamily="34" charset="0"/>
              <a:buChar char="•"/>
            </a:pPr>
            <a:r>
              <a:rPr lang="en-US" sz="2400" dirty="0"/>
              <a:t>At most </a:t>
            </a:r>
            <a:r>
              <a:rPr lang="en-US" sz="2400" b="1" dirty="0"/>
              <a:t>one</a:t>
            </a:r>
            <a:r>
              <a:rPr lang="en-US" sz="2400" dirty="0"/>
              <a:t> effect per action</a:t>
            </a:r>
          </a:p>
          <a:p>
            <a:pPr marL="457200" indent="-457200">
              <a:lnSpc>
                <a:spcPct val="150000"/>
              </a:lnSpc>
              <a:buFont typeface="Arial" panose="020B0604020202020204" pitchFamily="34" charset="0"/>
              <a:buChar char="•"/>
            </a:pPr>
            <a:r>
              <a:rPr lang="en-US" sz="2400" b="1" dirty="0"/>
              <a:t>One</a:t>
            </a:r>
            <a:r>
              <a:rPr lang="en-US" sz="2400" dirty="0"/>
              <a:t> </a:t>
            </a:r>
            <a:r>
              <a:rPr lang="en-US" sz="2400" b="1" dirty="0"/>
              <a:t>goal</a:t>
            </a:r>
            <a:r>
              <a:rPr lang="en-US" sz="2400" dirty="0"/>
              <a:t> or constant number of goals</a:t>
            </a:r>
          </a:p>
          <a:p>
            <a:pPr marL="457200" indent="-457200">
              <a:lnSpc>
                <a:spcPct val="150000"/>
              </a:lnSpc>
              <a:buFont typeface="Arial" panose="020B0604020202020204" pitchFamily="34" charset="0"/>
              <a:buChar char="•"/>
            </a:pPr>
            <a:r>
              <a:rPr lang="en-US" sz="2400" dirty="0"/>
              <a:t>No need to "</a:t>
            </a:r>
            <a:r>
              <a:rPr lang="en-US" sz="2400" b="1" dirty="0"/>
              <a:t>undo</a:t>
            </a:r>
            <a:r>
              <a:rPr lang="en-US" sz="2400" dirty="0"/>
              <a:t>" previous actions</a:t>
            </a:r>
          </a:p>
          <a:p>
            <a:pPr>
              <a:lnSpc>
                <a:spcPct val="150000"/>
              </a:lnSpc>
            </a:pPr>
            <a:endParaRPr lang="en-US" sz="2400" dirty="0"/>
          </a:p>
          <a:p>
            <a:pPr>
              <a:lnSpc>
                <a:spcPct val="150000"/>
              </a:lnSpc>
            </a:pPr>
            <a:r>
              <a:rPr lang="en-US" sz="2400" dirty="0"/>
              <a:t>Then:</a:t>
            </a:r>
          </a:p>
          <a:p>
            <a:pPr>
              <a:lnSpc>
                <a:spcPct val="150000"/>
              </a:lnSpc>
            </a:pPr>
            <a:r>
              <a:rPr lang="en-US" sz="2400" dirty="0"/>
              <a:t>Planning becomes </a:t>
            </a:r>
            <a:r>
              <a:rPr lang="en-US" sz="2400" b="1" dirty="0"/>
              <a:t>monotonic,</a:t>
            </a:r>
            <a:r>
              <a:rPr lang="en-US" sz="2400" dirty="0"/>
              <a:t> i.e. once a fact is true, it stays true.</a:t>
            </a:r>
          </a:p>
          <a:p>
            <a:pPr>
              <a:lnSpc>
                <a:spcPct val="150000"/>
              </a:lnSpc>
            </a:pPr>
            <a:r>
              <a:rPr lang="en-US" sz="2400" dirty="0"/>
              <a:t>We can greedily build up the goal.</a:t>
            </a:r>
          </a:p>
          <a:p>
            <a:pPr>
              <a:lnSpc>
                <a:spcPct val="150000"/>
              </a:lnSpc>
            </a:pPr>
            <a:r>
              <a:rPr lang="en-US" sz="2400" dirty="0"/>
              <a:t>State space shrinks, so solvable in </a:t>
            </a:r>
            <a:r>
              <a:rPr lang="en-US" sz="2400" b="1" dirty="0"/>
              <a:t>polynomial time</a:t>
            </a:r>
            <a:r>
              <a:rPr lang="en-US" sz="2400" dirty="0"/>
              <a:t>.</a:t>
            </a:r>
          </a:p>
          <a:p>
            <a:endParaRPr lang="en-GB" dirty="0"/>
          </a:p>
        </p:txBody>
      </p:sp>
    </p:spTree>
    <p:extLst>
      <p:ext uri="{BB962C8B-B14F-4D97-AF65-F5344CB8AC3E}">
        <p14:creationId xmlns:p14="http://schemas.microsoft.com/office/powerpoint/2010/main" val="186788361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094476" y="-9922"/>
            <a:ext cx="6094476" cy="1209457"/>
          </a:xfrm>
        </p:spPr>
        <p:txBody>
          <a:bodyPr vert="horz" lIns="91440" tIns="45720" rIns="91440" bIns="45720" rtlCol="0" anchor="b">
            <a:normAutofit fontScale="90000"/>
          </a:bodyPr>
          <a:lstStyle/>
          <a:p>
            <a:r>
              <a:rPr lang="en-GB" sz="4400" dirty="0"/>
              <a:t>Classical Planning Approaches</a:t>
            </a:r>
          </a:p>
        </p:txBody>
      </p:sp>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6300308" y="4269350"/>
            <a:ext cx="4620584" cy="775494"/>
          </a:xfrm>
        </p:spPr>
        <p:txBody>
          <a:bodyPr vert="horz" lIns="91440" tIns="45720" rIns="91440" bIns="45720" rtlCol="0">
            <a:normAutofit/>
          </a:bodyPr>
          <a:lstStyle/>
          <a:p>
            <a:pPr algn="l">
              <a:lnSpc>
                <a:spcPct val="90000"/>
              </a:lnSpc>
            </a:pPr>
            <a:r>
              <a:rPr lang="en-US" sz="2400" spc="300" dirty="0"/>
              <a:t>PLANNING GRAPH</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8C2E478F-E849-4A8C-AF1F-CBCC78A7CBFA}" type="slidenum">
              <a:rPr lang="en-US">
                <a:solidFill>
                  <a:srgbClr val="FFFFFF"/>
                </a:solidFill>
                <a:latin typeface="Calibri" panose="020F0502020204030204"/>
              </a:rPr>
              <a:pPr>
                <a:spcAft>
                  <a:spcPts val="600"/>
                </a:spcAft>
                <a:defRPr/>
              </a:pPr>
              <a:t>18</a:t>
            </a:fld>
            <a:endParaRPr lang="en-US" dirty="0">
              <a:solidFill>
                <a:srgbClr val="FFFFFF"/>
              </a:solidFill>
              <a:latin typeface="Calibri" panose="020F0502020204030204"/>
            </a:endParaRPr>
          </a:p>
        </p:txBody>
      </p:sp>
      <p:pic>
        <p:nvPicPr>
          <p:cNvPr id="8" name="Picture Placeholder 7" descr="A diagram of a diagram&#10;&#10;AI-generated content may be incorrect.">
            <a:extLst>
              <a:ext uri="{FF2B5EF4-FFF2-40B4-BE49-F238E27FC236}">
                <a16:creationId xmlns:a16="http://schemas.microsoft.com/office/drawing/2014/main" id="{C0203C6C-ECD0-34DF-C43C-299171321E90}"/>
              </a:ext>
            </a:extLst>
          </p:cNvPr>
          <p:cNvPicPr>
            <a:picLocks noGrp="1" noChangeAspect="1"/>
          </p:cNvPicPr>
          <p:nvPr>
            <p:ph type="pic" sz="quarter" idx="13"/>
          </p:nvPr>
        </p:nvPicPr>
        <p:blipFill>
          <a:blip r:embed="rId3">
            <a:grayscl/>
            <a:extLst>
              <a:ext uri="{BEBA8EAE-BF5A-486C-A8C5-ECC9F3942E4B}">
                <a14:imgProps xmlns:a14="http://schemas.microsoft.com/office/drawing/2010/main">
                  <a14:imgLayer r:embed="rId4">
                    <a14:imgEffect>
                      <a14:brightnessContrast bright="-40000" contrast="-40000"/>
                    </a14:imgEffect>
                  </a14:imgLayer>
                </a14:imgProps>
              </a:ext>
            </a:extLst>
          </a:blip>
          <a:srcRect l="23318" r="23318"/>
          <a:stretch>
            <a:fillRect/>
          </a:stretch>
        </p:blipFill>
        <p:spPr>
          <a:xfrm>
            <a:off x="0" y="-9922"/>
            <a:ext cx="6096000" cy="6867922"/>
          </a:xfrm>
        </p:spPr>
      </p:pic>
      <p:sp>
        <p:nvSpPr>
          <p:cNvPr id="9" name="TextBox 8">
            <a:extLst>
              <a:ext uri="{FF2B5EF4-FFF2-40B4-BE49-F238E27FC236}">
                <a16:creationId xmlns:a16="http://schemas.microsoft.com/office/drawing/2014/main" id="{0F19271A-50CA-FC93-4CC4-E0CE57DD939C}"/>
              </a:ext>
            </a:extLst>
          </p:cNvPr>
          <p:cNvSpPr txBox="1"/>
          <p:nvPr/>
        </p:nvSpPr>
        <p:spPr>
          <a:xfrm>
            <a:off x="5987845" y="1217342"/>
            <a:ext cx="5968181" cy="355802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b="1" dirty="0"/>
              <a:t>State-Space Search</a:t>
            </a:r>
            <a:r>
              <a:rPr lang="en-US" dirty="0"/>
              <a:t> explores the space of world states directly, moving forward from the initial state or backward from the goal. e.g., (Progression, Regression)</a:t>
            </a:r>
          </a:p>
          <a:p>
            <a:pPr marL="285750" indent="-285750" algn="just">
              <a:lnSpc>
                <a:spcPct val="150000"/>
              </a:lnSpc>
              <a:buFont typeface="Arial" panose="020B0604020202020204" pitchFamily="34" charset="0"/>
              <a:buChar char="•"/>
            </a:pPr>
            <a:endParaRPr lang="en-US" sz="800" dirty="0"/>
          </a:p>
          <a:p>
            <a:pPr marL="285750" indent="-285750" algn="just">
              <a:lnSpc>
                <a:spcPct val="150000"/>
              </a:lnSpc>
              <a:buFont typeface="Arial" panose="020B0604020202020204" pitchFamily="34" charset="0"/>
              <a:buChar char="•"/>
            </a:pPr>
            <a:r>
              <a:rPr lang="en-US" b="1" dirty="0"/>
              <a:t>Plan-Space Search</a:t>
            </a:r>
            <a:r>
              <a:rPr lang="en-US" dirty="0"/>
              <a:t> focuses on constructing a partial plan and refining it until all constraints are met. e.g., Before(action_A, action_B)</a:t>
            </a:r>
          </a:p>
          <a:p>
            <a:pPr marL="285750" indent="-285750" algn="just">
              <a:lnSpc>
                <a:spcPct val="150000"/>
              </a:lnSpc>
              <a:buFont typeface="Arial" panose="020B0604020202020204" pitchFamily="34" charset="0"/>
              <a:buChar char="•"/>
            </a:pPr>
            <a:endParaRPr lang="en-US" dirty="0"/>
          </a:p>
          <a:p>
            <a:pPr marL="285750" indent="-285750" algn="just">
              <a:lnSpc>
                <a:spcPct val="150000"/>
              </a:lnSpc>
              <a:buFont typeface="Arial" panose="020B0604020202020204" pitchFamily="34" charset="0"/>
              <a:buChar char="•"/>
            </a:pPr>
            <a:r>
              <a:rPr lang="en-US" dirty="0"/>
              <a:t> </a:t>
            </a:r>
          </a:p>
        </p:txBody>
      </p:sp>
      <p:sp>
        <p:nvSpPr>
          <p:cNvPr id="10" name="TextBox 9">
            <a:extLst>
              <a:ext uri="{FF2B5EF4-FFF2-40B4-BE49-F238E27FC236}">
                <a16:creationId xmlns:a16="http://schemas.microsoft.com/office/drawing/2014/main" id="{5F37EDC7-F959-83F8-5A30-1E4F88403258}"/>
              </a:ext>
            </a:extLst>
          </p:cNvPr>
          <p:cNvSpPr txBox="1"/>
          <p:nvPr/>
        </p:nvSpPr>
        <p:spPr>
          <a:xfrm>
            <a:off x="6261624" y="5062650"/>
            <a:ext cx="5761703" cy="2031325"/>
          </a:xfrm>
          <a:prstGeom prst="rect">
            <a:avLst/>
          </a:prstGeom>
          <a:noFill/>
        </p:spPr>
        <p:txBody>
          <a:bodyPr wrap="square" rtlCol="0">
            <a:spAutoFit/>
          </a:bodyPr>
          <a:lstStyle/>
          <a:p>
            <a:pPr>
              <a:lnSpc>
                <a:spcPct val="150000"/>
              </a:lnSpc>
            </a:pPr>
            <a:r>
              <a:rPr lang="en-US" dirty="0"/>
              <a:t>Represents the evolution of </a:t>
            </a:r>
            <a:r>
              <a:rPr lang="en-US" dirty="0">
                <a:solidFill>
                  <a:schemeClr val="accent2"/>
                </a:solidFill>
              </a:rPr>
              <a:t>actions</a:t>
            </a:r>
            <a:r>
              <a:rPr lang="en-US" dirty="0"/>
              <a:t> and </a:t>
            </a:r>
            <a:r>
              <a:rPr lang="en-US" dirty="0">
                <a:solidFill>
                  <a:schemeClr val="accent5">
                    <a:lumMod val="50000"/>
                    <a:lumOff val="50000"/>
                  </a:schemeClr>
                </a:solidFill>
              </a:rPr>
              <a:t>states</a:t>
            </a:r>
            <a:r>
              <a:rPr lang="en-US" dirty="0"/>
              <a:t> over time using </a:t>
            </a:r>
            <a:r>
              <a:rPr lang="en-US" dirty="0">
                <a:solidFill>
                  <a:srgbClr val="00B0F0"/>
                </a:solidFill>
              </a:rPr>
              <a:t>a layered graph structure</a:t>
            </a:r>
            <a:r>
              <a:rPr lang="en-US" dirty="0"/>
              <a:t>. They provide a compact overview of which actions and facts are possible at each step.</a:t>
            </a:r>
          </a:p>
          <a:p>
            <a:endParaRPr lang="en-GB" dirty="0"/>
          </a:p>
        </p:txBody>
      </p:sp>
    </p:spTree>
    <p:extLst>
      <p:ext uri="{BB962C8B-B14F-4D97-AF65-F5344CB8AC3E}">
        <p14:creationId xmlns:p14="http://schemas.microsoft.com/office/powerpoint/2010/main" val="316440553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a:xfrm>
            <a:off x="1028699" y="1967266"/>
            <a:ext cx="2982861" cy="2547257"/>
          </a:xfrm>
          <a:noFill/>
        </p:spPr>
        <p:txBody>
          <a:bodyPr vert="horz" lIns="91440" tIns="45720" rIns="91440" bIns="45720" rtlCol="0" anchor="ctr">
            <a:normAutofit/>
          </a:bodyPr>
          <a:lstStyle/>
          <a:p>
            <a:pPr>
              <a:lnSpc>
                <a:spcPct val="90000"/>
              </a:lnSpc>
            </a:pPr>
            <a:r>
              <a:rPr lang="en-US" kern="1200" spc="300" dirty="0">
                <a:solidFill>
                  <a:srgbClr val="FFFFFF"/>
                </a:solidFill>
                <a:latin typeface="+mj-lt"/>
                <a:ea typeface="+mj-ea"/>
                <a:cs typeface="+mj-cs"/>
              </a:rPr>
              <a:t>LIMITATIONS</a:t>
            </a:r>
            <a:br>
              <a:rPr lang="en-US" kern="1200" spc="300" dirty="0">
                <a:solidFill>
                  <a:srgbClr val="FFFFFF"/>
                </a:solidFill>
                <a:latin typeface="+mj-lt"/>
                <a:ea typeface="+mj-ea"/>
                <a:cs typeface="+mj-cs"/>
              </a:rPr>
            </a:br>
            <a:r>
              <a:rPr lang="en-US" kern="1200" spc="300" dirty="0">
                <a:solidFill>
                  <a:srgbClr val="FFFFFF"/>
                </a:solidFill>
                <a:latin typeface="+mj-lt"/>
                <a:ea typeface="+mj-ea"/>
                <a:cs typeface="+mj-cs"/>
              </a:rPr>
              <a:t>OF CLASSICAL Planning</a:t>
            </a: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8C2E478F-E849-4A8C-AF1F-CBCC78A7CBFA}" type="slidenum">
              <a:rPr lang="en-US">
                <a:solidFill>
                  <a:schemeClr val="tx1">
                    <a:alpha val="80000"/>
                  </a:schemeClr>
                </a:solidFill>
              </a:rPr>
              <a:pPr>
                <a:spcAft>
                  <a:spcPts val="600"/>
                </a:spcAft>
              </a:pPr>
              <a:t>19</a:t>
            </a:fld>
            <a:endParaRPr lang="en-US" dirty="0">
              <a:solidFill>
                <a:schemeClr val="tx1">
                  <a:alpha val="80000"/>
                </a:schemeClr>
              </a:solidFill>
            </a:endParaRPr>
          </a:p>
        </p:txBody>
      </p:sp>
      <p:sp>
        <p:nvSpPr>
          <p:cNvPr id="21" name="TextBox 20">
            <a:extLst>
              <a:ext uri="{FF2B5EF4-FFF2-40B4-BE49-F238E27FC236}">
                <a16:creationId xmlns:a16="http://schemas.microsoft.com/office/drawing/2014/main" id="{273ED773-DC92-6964-761B-B5D3C8CD5B21}"/>
              </a:ext>
            </a:extLst>
          </p:cNvPr>
          <p:cNvSpPr txBox="1"/>
          <p:nvPr/>
        </p:nvSpPr>
        <p:spPr>
          <a:xfrm>
            <a:off x="4458976" y="-79653"/>
            <a:ext cx="7300403" cy="701730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t>The number of possible states can grow exponentially, a phenomenon known as </a:t>
            </a:r>
            <a:r>
              <a:rPr lang="en-US" b="1" dirty="0"/>
              <a:t>state explosion</a:t>
            </a:r>
            <a:r>
              <a:rPr lang="en-US" dirty="0"/>
              <a:t>. This happens because for each </a:t>
            </a:r>
            <a:r>
              <a:rPr lang="en-US" b="1" dirty="0"/>
              <a:t>fact</a:t>
            </a:r>
            <a:r>
              <a:rPr lang="en-US" dirty="0"/>
              <a:t> or </a:t>
            </a:r>
            <a:r>
              <a:rPr lang="en-US" b="1" dirty="0"/>
              <a:t>condition</a:t>
            </a:r>
            <a:r>
              <a:rPr lang="en-US" dirty="0"/>
              <a:t> in the environment, there may be two possibilities—</a:t>
            </a:r>
            <a:r>
              <a:rPr lang="en-US" dirty="0">
                <a:solidFill>
                  <a:srgbClr val="00B0F0"/>
                </a:solidFill>
              </a:rPr>
              <a:t>true or false</a:t>
            </a:r>
            <a:r>
              <a:rPr lang="en-US" dirty="0"/>
              <a:t>—and with N such conditions, the number of possible world states becomes </a:t>
            </a:r>
            <a:r>
              <a:rPr lang="en-US" dirty="0">
                <a:solidFill>
                  <a:srgbClr val="00B0F0"/>
                </a:solidFill>
              </a:rPr>
              <a:t>2^N</a:t>
            </a:r>
            <a:r>
              <a:rPr lang="en-US" dirty="0"/>
              <a:t>. </a:t>
            </a:r>
          </a:p>
          <a:p>
            <a:pPr marL="285750" indent="-285750" algn="just">
              <a:lnSpc>
                <a:spcPct val="150000"/>
              </a:lnSpc>
              <a:buFont typeface="Arial" panose="020B0604020202020204" pitchFamily="34" charset="0"/>
              <a:buChar char="•"/>
            </a:pPr>
            <a:endParaRPr lang="en-US" dirty="0"/>
          </a:p>
          <a:p>
            <a:pPr marL="285750" indent="-285750" algn="just">
              <a:lnSpc>
                <a:spcPct val="150000"/>
              </a:lnSpc>
              <a:buFont typeface="Arial" panose="020B0604020202020204" pitchFamily="34" charset="0"/>
              <a:buChar char="•"/>
            </a:pPr>
            <a:r>
              <a:rPr lang="en-US" dirty="0"/>
              <a:t>Moreover, when multiple agents or objects interact through different combinations of actions, the </a:t>
            </a:r>
            <a:r>
              <a:rPr lang="en-US" dirty="0">
                <a:solidFill>
                  <a:srgbClr val="0070C0"/>
                </a:solidFill>
              </a:rPr>
              <a:t>branching factor increases rapidly</a:t>
            </a:r>
            <a:r>
              <a:rPr lang="en-US" dirty="0"/>
              <a:t>, making the total number of reachable states grow exponentially.</a:t>
            </a:r>
          </a:p>
          <a:p>
            <a:pPr marL="285750" indent="-285750" algn="just">
              <a:lnSpc>
                <a:spcPct val="150000"/>
              </a:lnSpc>
              <a:buFont typeface="Arial" panose="020B0604020202020204" pitchFamily="34" charset="0"/>
              <a:buChar char="•"/>
            </a:pPr>
            <a:endParaRPr lang="en-US" dirty="0"/>
          </a:p>
          <a:p>
            <a:pPr marL="285750" indent="-285750" algn="just">
              <a:lnSpc>
                <a:spcPct val="150000"/>
              </a:lnSpc>
              <a:buFont typeface="Arial" panose="020B0604020202020204" pitchFamily="34" charset="0"/>
              <a:buChar char="•"/>
            </a:pPr>
            <a:r>
              <a:rPr lang="en-US" dirty="0"/>
              <a:t>Without </a:t>
            </a:r>
            <a:r>
              <a:rPr lang="en-US" dirty="0">
                <a:solidFill>
                  <a:srgbClr val="E99757"/>
                </a:solidFill>
              </a:rPr>
              <a:t>good heuristics, search algorithms</a:t>
            </a:r>
            <a:r>
              <a:rPr lang="en-US" dirty="0">
                <a:solidFill>
                  <a:schemeClr val="accent5">
                    <a:lumMod val="50000"/>
                    <a:lumOff val="50000"/>
                  </a:schemeClr>
                </a:solidFill>
              </a:rPr>
              <a:t> </a:t>
            </a:r>
            <a:r>
              <a:rPr lang="en-US" dirty="0"/>
              <a:t>can waste time exploring irrelevant paths.</a:t>
            </a:r>
          </a:p>
          <a:p>
            <a:pPr algn="just">
              <a:lnSpc>
                <a:spcPct val="150000"/>
              </a:lnSpc>
            </a:pPr>
            <a:endParaRPr lang="en-US" dirty="0"/>
          </a:p>
          <a:p>
            <a:pPr marL="285750" indent="-285750" algn="just">
              <a:lnSpc>
                <a:spcPct val="150000"/>
              </a:lnSpc>
              <a:buFont typeface="Arial" panose="020B0604020202020204" pitchFamily="34" charset="0"/>
              <a:buChar char="•"/>
            </a:pPr>
            <a:r>
              <a:rPr lang="en-US" dirty="0"/>
              <a:t>There is </a:t>
            </a:r>
            <a:r>
              <a:rPr lang="en-US" dirty="0">
                <a:solidFill>
                  <a:srgbClr val="FF0000"/>
                </a:solidFill>
              </a:rPr>
              <a:t>redundancy</a:t>
            </a:r>
            <a:r>
              <a:rPr lang="en-US" dirty="0"/>
              <a:t> in recomputing similar or overlapping action sequences. To overcome these issues</a:t>
            </a:r>
            <a:r>
              <a:rPr lang="en-US" dirty="0">
                <a:solidFill>
                  <a:srgbClr val="00B050"/>
                </a:solidFill>
              </a:rPr>
              <a:t>, a more structured and efficient representation is needed—this is where </a:t>
            </a:r>
            <a:r>
              <a:rPr lang="en-US" b="1" dirty="0">
                <a:solidFill>
                  <a:srgbClr val="00B050"/>
                </a:solidFill>
              </a:rPr>
              <a:t>planning graphs</a:t>
            </a:r>
            <a:r>
              <a:rPr lang="en-US" dirty="0">
                <a:solidFill>
                  <a:srgbClr val="00B050"/>
                </a:solidFill>
              </a:rPr>
              <a:t> come in.</a:t>
            </a:r>
          </a:p>
          <a:p>
            <a:endParaRPr lang="en-GB" dirty="0"/>
          </a:p>
        </p:txBody>
      </p:sp>
    </p:spTree>
    <p:extLst>
      <p:ext uri="{BB962C8B-B14F-4D97-AF65-F5344CB8AC3E}">
        <p14:creationId xmlns:p14="http://schemas.microsoft.com/office/powerpoint/2010/main" val="161926567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684935" y="-429325"/>
            <a:ext cx="4944068" cy="1077718"/>
          </a:xfrm>
        </p:spPr>
        <p:txBody>
          <a:bodyPr rtlCol="0"/>
          <a:lstStyle/>
          <a:p>
            <a:pPr rtl="0"/>
            <a:r>
              <a:rPr lang="en-GB" dirty="0"/>
              <a:t>Glossary</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a:xfrm>
            <a:off x="-1402080" y="0"/>
            <a:ext cx="6096000" cy="6858000"/>
          </a:xfrm>
        </p:spPr>
      </p:pic>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n-GB" smtClean="0"/>
              <a:pPr/>
              <a:t>2</a:t>
            </a:fld>
            <a:endParaRPr lang="en-GB" dirty="0"/>
          </a:p>
        </p:txBody>
      </p:sp>
      <p:sp>
        <p:nvSpPr>
          <p:cNvPr id="4" name="Rectangle 2">
            <a:extLst>
              <a:ext uri="{FF2B5EF4-FFF2-40B4-BE49-F238E27FC236}">
                <a16:creationId xmlns:a16="http://schemas.microsoft.com/office/drawing/2014/main" id="{20FD4443-49F4-AB6B-FA92-57474FB75789}"/>
              </a:ext>
            </a:extLst>
          </p:cNvPr>
          <p:cNvSpPr>
            <a:spLocks noGrp="1" noChangeArrowheads="1"/>
          </p:cNvSpPr>
          <p:nvPr>
            <p:ph type="body" sz="quarter" idx="15"/>
          </p:nvPr>
        </p:nvSpPr>
        <p:spPr bwMode="auto">
          <a:xfrm>
            <a:off x="4460240" y="712881"/>
            <a:ext cx="7731760"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lang="en-US" altLang="en-US" b="1" dirty="0">
                <a:latin typeface="Arial" panose="020B0604020202020204" pitchFamily="34" charset="0"/>
              </a:rPr>
              <a:t>Proposition (or Fact):</a:t>
            </a:r>
            <a:r>
              <a:rPr lang="en-US" altLang="en-US" dirty="0">
                <a:latin typeface="Arial" panose="020B0604020202020204" pitchFamily="34" charset="0"/>
              </a:rPr>
              <a:t> </a:t>
            </a:r>
            <a:r>
              <a:rPr lang="en-US" dirty="0"/>
              <a:t>statement that can be true or false.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Predicate:</a:t>
            </a:r>
            <a:r>
              <a:rPr kumimoji="0" lang="en-US" altLang="en-US" sz="1800" b="0" i="0" u="none" strike="noStrike" cap="none" normalizeH="0" baseline="0" dirty="0">
                <a:ln>
                  <a:noFill/>
                </a:ln>
                <a:solidFill>
                  <a:schemeClr val="tx1"/>
                </a:solidFill>
                <a:effectLst/>
                <a:latin typeface="Arial" panose="020B0604020202020204" pitchFamily="34" charset="0"/>
              </a:rPr>
              <a:t> A function or relation applied to one or more variables or constants. It represents a condition or property that can be true or false (e.g</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Unicode MS"/>
              </a:rPr>
              <a:t>Function(x, y)</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Arial Unicode MS"/>
              </a:rPr>
              <a:t>Holding(x)</a:t>
            </a:r>
            <a:r>
              <a:rPr kumimoji="0" lang="en-US" altLang="en-US" sz="2000" b="0" i="0" u="none" strike="noStrike" cap="none" normalizeH="0" baseline="0" dirty="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 </a:t>
            </a:r>
          </a:p>
          <a:p>
            <a:pPr algn="just" eaLnBrk="0" fontAlgn="base" hangingPunct="0">
              <a:lnSpc>
                <a:spcPct val="10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Literal:</a:t>
            </a:r>
            <a:r>
              <a:rPr kumimoji="0" lang="en-US" altLang="en-US" sz="1800" b="0" i="0" u="none" strike="noStrike" cap="none" normalizeH="0" baseline="0" dirty="0">
                <a:ln>
                  <a:noFill/>
                </a:ln>
                <a:solidFill>
                  <a:schemeClr val="tx1"/>
                </a:solidFill>
                <a:effectLst/>
                <a:latin typeface="Arial" panose="020B0604020202020204" pitchFamily="34" charset="0"/>
              </a:rPr>
              <a:t> A specific assertion about the world. T</a:t>
            </a:r>
            <a:r>
              <a:rPr lang="en-US" altLang="en-US" dirty="0"/>
              <a:t>hey are actual elements used in explaining states and goals.</a:t>
            </a:r>
            <a:endParaRPr lang="en-US" altLang="en-US" dirty="0">
              <a:latin typeface="Arial" panose="020B0604020202020204" pitchFamily="34" charset="0"/>
            </a:endParaRPr>
          </a:p>
          <a:p>
            <a:pPr lvl="0" algn="just"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dirty="0">
                <a:latin typeface="Arial" panose="020B0604020202020204" pitchFamily="34" charset="0"/>
              </a:rPr>
              <a:t>e.g</a:t>
            </a:r>
            <a:r>
              <a:rPr lang="en-US" altLang="en-US" sz="2000" dirty="0">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At(Robot, RoomA)</a:t>
            </a:r>
            <a:r>
              <a:rPr kumimoji="0" lang="en-US" altLang="en-US" b="0" i="0" u="none" strike="noStrike" cap="none" normalizeH="0" baseline="0" dirty="0">
                <a:ln>
                  <a:noFill/>
                </a:ln>
                <a:solidFill>
                  <a:schemeClr val="tx1"/>
                </a:solidFill>
                <a:effectLst/>
              </a:rPr>
              <a:t> is a positive literal, and </a:t>
            </a:r>
            <a:r>
              <a:rPr kumimoji="0" lang="en-US" altLang="en-US" b="0" i="0" u="none" strike="noStrike" cap="none" normalizeH="0" baseline="0" dirty="0">
                <a:ln>
                  <a:noFill/>
                </a:ln>
                <a:solidFill>
                  <a:schemeClr val="tx1"/>
                </a:solidFill>
                <a:effectLst/>
                <a:latin typeface="Arial Unicode MS"/>
              </a:rPr>
              <a:t>¬Has(Key)</a:t>
            </a:r>
            <a:r>
              <a:rPr kumimoji="0" lang="en-US" altLang="en-US" b="0" i="0" u="none" strike="noStrike" cap="none" normalizeH="0" baseline="0" dirty="0">
                <a:ln>
                  <a:noFill/>
                </a:ln>
                <a:solidFill>
                  <a:schemeClr val="tx1"/>
                </a:solidFill>
                <a:effectLst/>
              </a:rPr>
              <a:t> is a negative literal. </a:t>
            </a:r>
          </a:p>
          <a:p>
            <a:pPr lvl="0" algn="just" eaLnBrk="0" fontAlgn="base" hangingPunct="0">
              <a:lnSpc>
                <a:spcPct val="100000"/>
              </a:lnSpc>
              <a:spcBef>
                <a:spcPct val="0"/>
              </a:spcBef>
              <a:spcAft>
                <a:spcPct val="0"/>
              </a:spcAft>
              <a:buFontTx/>
              <a:buChar char="•"/>
            </a:pPr>
            <a:endParaRPr lang="en-US" altLang="en-US" sz="1800" dirty="0">
              <a:latin typeface="Arial" panose="020B0604020202020204" pitchFamily="34" charset="0"/>
            </a:endParaRPr>
          </a:p>
          <a:p>
            <a:pPr lvl="0" algn="just" eaLnBrk="0" fontAlgn="base" hangingPunct="0">
              <a:lnSpc>
                <a:spcPct val="10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Ground Atom:</a:t>
            </a:r>
            <a:r>
              <a:rPr kumimoji="0" lang="en-US" altLang="en-US" sz="1800" b="0" i="0" u="none" strike="noStrike" cap="none" normalizeH="0" baseline="0" dirty="0">
                <a:ln>
                  <a:noFill/>
                </a:ln>
                <a:solidFill>
                  <a:schemeClr val="tx1"/>
                </a:solidFill>
                <a:effectLst/>
                <a:latin typeface="Arial" panose="020B0604020202020204" pitchFamily="34" charset="0"/>
              </a:rPr>
              <a:t> A predicate where all variables are instantiated with constants (e.g., </a:t>
            </a:r>
            <a:r>
              <a:rPr kumimoji="0" lang="en-US" altLang="en-US" b="0" i="0" u="none" strike="noStrike" cap="none" normalizeH="0" baseline="0" dirty="0">
                <a:ln>
                  <a:noFill/>
                </a:ln>
                <a:solidFill>
                  <a:schemeClr val="tx1"/>
                </a:solidFill>
                <a:effectLst/>
                <a:latin typeface="Arial Unicode MS"/>
              </a:rPr>
              <a:t>At(R1, RoomA)</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lvl="0" algn="just" eaLnBrk="0" fontAlgn="base" hangingPunct="0">
              <a:lnSpc>
                <a:spcPct val="100000"/>
              </a:lnSpc>
              <a:spcBef>
                <a:spcPct val="0"/>
              </a:spcBef>
              <a:spcAft>
                <a:spcPct val="0"/>
              </a:spcAf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Action Schema:</a:t>
            </a:r>
            <a:r>
              <a:rPr kumimoji="0" lang="en-US" altLang="en-US" sz="1800" b="0" i="0" u="none" strike="noStrike" cap="none" normalizeH="0" baseline="0" dirty="0">
                <a:ln>
                  <a:noFill/>
                </a:ln>
                <a:solidFill>
                  <a:schemeClr val="tx1"/>
                </a:solidFill>
                <a:effectLst/>
                <a:latin typeface="Arial" panose="020B0604020202020204" pitchFamily="34" charset="0"/>
              </a:rPr>
              <a:t> A general action with parameters </a:t>
            </a:r>
            <a:r>
              <a:rPr kumimoji="0" lang="en-US" altLang="en-US" b="0" i="0" u="none" strike="noStrike" cap="none" normalizeH="0" baseline="0" dirty="0">
                <a:ln>
                  <a:noFill/>
                </a:ln>
                <a:solidFill>
                  <a:schemeClr val="tx1"/>
                </a:solidFill>
                <a:effectLst/>
                <a:latin typeface="Arial" panose="020B0604020202020204" pitchFamily="34" charset="0"/>
              </a:rPr>
              <a:t>(e.g., </a:t>
            </a:r>
            <a:r>
              <a:rPr kumimoji="0" lang="en-US" altLang="en-US" b="0" i="0" u="none" strike="noStrike" cap="none" normalizeH="0" baseline="0" dirty="0">
                <a:ln>
                  <a:noFill/>
                </a:ln>
                <a:solidFill>
                  <a:schemeClr val="tx1"/>
                </a:solidFill>
                <a:effectLst/>
                <a:latin typeface="Arial Unicode MS"/>
              </a:rPr>
              <a:t>Move(?r, ?from, ?to)</a:t>
            </a:r>
            <a:r>
              <a:rPr kumimoji="0" lang="en-US" altLang="en-US" b="0" i="0" u="none" strike="noStrike" cap="none" normalizeH="0" baseline="0" dirty="0">
                <a:ln>
                  <a:noFill/>
                </a:ln>
                <a:solidFill>
                  <a:schemeClr val="tx1"/>
                </a:solidFill>
                <a:effectLst/>
              </a:rPr>
              <a:t>) used to generate specific (grounded) actions.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909894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3">
            <a:alphaModFix amt="35000"/>
            <a:extLst>
              <a:ext uri="{BEBA8EAE-BF5A-486C-A8C5-ECC9F3942E4B}">
                <a14:imgProps xmlns:a14="http://schemas.microsoft.com/office/drawing/2010/main">
                  <a14:imgLayer r:embed="rId4">
                    <a14:imgEffect>
                      <a14:saturation sat="0"/>
                    </a14:imgEffect>
                  </a14:imgLayer>
                </a14:imgProps>
              </a:ext>
            </a:extLst>
          </a:blip>
          <a:srcRect t="7813" b="7813"/>
          <a:stretch/>
        </p:blipFill>
        <p:spPr>
          <a:xfrm>
            <a:off x="-1" y="0"/>
            <a:ext cx="12192000" cy="6858000"/>
          </a:xfrm>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3061519" y="789763"/>
            <a:ext cx="6068961" cy="1154566"/>
          </a:xfrm>
        </p:spPr>
        <p:txBody>
          <a:bodyPr rtlCol="0">
            <a:normAutofit/>
          </a:bodyPr>
          <a:lstStyle/>
          <a:p>
            <a:pPr rtl="0"/>
            <a:r>
              <a:rPr lang="en-GB" dirty="0"/>
              <a:t>WHAT IS A PLANNING GRAPH?</a:t>
            </a:r>
          </a:p>
        </p:txBody>
      </p:sp>
      <p:sp>
        <p:nvSpPr>
          <p:cNvPr id="6" name="TextBox 5">
            <a:extLst>
              <a:ext uri="{FF2B5EF4-FFF2-40B4-BE49-F238E27FC236}">
                <a16:creationId xmlns:a16="http://schemas.microsoft.com/office/drawing/2014/main" id="{FD3E5F8D-F700-4F53-A2EA-602D60CBA3CE}"/>
              </a:ext>
            </a:extLst>
          </p:cNvPr>
          <p:cNvSpPr txBox="1"/>
          <p:nvPr/>
        </p:nvSpPr>
        <p:spPr>
          <a:xfrm>
            <a:off x="1283108" y="2467898"/>
            <a:ext cx="9625781" cy="4093428"/>
          </a:xfrm>
          <a:custGeom>
            <a:avLst/>
            <a:gdLst>
              <a:gd name="connsiteX0" fmla="*/ 0 w 9625781"/>
              <a:gd name="connsiteY0" fmla="*/ 0 h 4093428"/>
              <a:gd name="connsiteX1" fmla="*/ 9625781 w 9625781"/>
              <a:gd name="connsiteY1" fmla="*/ 0 h 4093428"/>
              <a:gd name="connsiteX2" fmla="*/ 9625781 w 9625781"/>
              <a:gd name="connsiteY2" fmla="*/ 4093428 h 4093428"/>
              <a:gd name="connsiteX3" fmla="*/ 0 w 9625781"/>
              <a:gd name="connsiteY3" fmla="*/ 4093428 h 4093428"/>
              <a:gd name="connsiteX4" fmla="*/ 0 w 9625781"/>
              <a:gd name="connsiteY4" fmla="*/ 0 h 4093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25781" h="4093428" fill="none" extrusionOk="0">
                <a:moveTo>
                  <a:pt x="0" y="0"/>
                </a:moveTo>
                <a:cubicBezTo>
                  <a:pt x="1868183" y="-4502"/>
                  <a:pt x="5420247" y="3067"/>
                  <a:pt x="9625781" y="0"/>
                </a:cubicBezTo>
                <a:cubicBezTo>
                  <a:pt x="9749370" y="730594"/>
                  <a:pt x="9734625" y="2262748"/>
                  <a:pt x="9625781" y="4093428"/>
                </a:cubicBezTo>
                <a:cubicBezTo>
                  <a:pt x="7901691" y="3954096"/>
                  <a:pt x="2624799" y="4033570"/>
                  <a:pt x="0" y="4093428"/>
                </a:cubicBezTo>
                <a:cubicBezTo>
                  <a:pt x="-60569" y="3485633"/>
                  <a:pt x="-77738" y="1593675"/>
                  <a:pt x="0" y="0"/>
                </a:cubicBezTo>
                <a:close/>
              </a:path>
              <a:path w="9625781" h="4093428" stroke="0" extrusionOk="0">
                <a:moveTo>
                  <a:pt x="0" y="0"/>
                </a:moveTo>
                <a:cubicBezTo>
                  <a:pt x="2164173" y="62157"/>
                  <a:pt x="6938372" y="-60371"/>
                  <a:pt x="9625781" y="0"/>
                </a:cubicBezTo>
                <a:cubicBezTo>
                  <a:pt x="9608971" y="511839"/>
                  <a:pt x="9768514" y="2708725"/>
                  <a:pt x="9625781" y="4093428"/>
                </a:cubicBezTo>
                <a:cubicBezTo>
                  <a:pt x="7501674" y="4071353"/>
                  <a:pt x="2387218" y="4112959"/>
                  <a:pt x="0" y="4093428"/>
                </a:cubicBezTo>
                <a:cubicBezTo>
                  <a:pt x="-43044" y="2138822"/>
                  <a:pt x="-121328" y="899715"/>
                  <a:pt x="0" y="0"/>
                </a:cubicBezTo>
                <a:close/>
              </a:path>
            </a:pathLst>
          </a:custGeom>
          <a:ln w="38100">
            <a:extLst>
              <a:ext uri="{C807C97D-BFC1-408E-A445-0C87EB9F89A2}">
                <ask:lineSketchStyleProps xmlns:ask="http://schemas.microsoft.com/office/drawing/2018/sketchyshapes" sd="2277869088">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lnSpc>
                <a:spcPct val="150000"/>
              </a:lnSpc>
              <a:buFont typeface="Arial" panose="020B0604020202020204" pitchFamily="34" charset="0"/>
              <a:buChar char="•"/>
            </a:pPr>
            <a:r>
              <a:rPr lang="en-US" sz="2000" dirty="0">
                <a:solidFill>
                  <a:schemeClr val="bg1"/>
                </a:solidFill>
              </a:rPr>
              <a:t>A planning graph is a </a:t>
            </a:r>
            <a:r>
              <a:rPr lang="en-US" sz="2000" b="1" dirty="0">
                <a:solidFill>
                  <a:schemeClr val="bg1"/>
                </a:solidFill>
              </a:rPr>
              <a:t>data structure </a:t>
            </a:r>
            <a:r>
              <a:rPr lang="en-US" sz="2000" dirty="0">
                <a:solidFill>
                  <a:schemeClr val="bg1"/>
                </a:solidFill>
              </a:rPr>
              <a:t>that provides a compact representation of how </a:t>
            </a:r>
            <a:r>
              <a:rPr lang="en-US" sz="2000" dirty="0">
                <a:solidFill>
                  <a:schemeClr val="accent2">
                    <a:lumMod val="75000"/>
                  </a:schemeClr>
                </a:solidFill>
              </a:rPr>
              <a:t>actions</a:t>
            </a:r>
            <a:r>
              <a:rPr lang="en-US" sz="2000" dirty="0">
                <a:solidFill>
                  <a:schemeClr val="bg1"/>
                </a:solidFill>
              </a:rPr>
              <a:t> and </a:t>
            </a:r>
            <a:r>
              <a:rPr lang="en-US" sz="2000" dirty="0">
                <a:solidFill>
                  <a:srgbClr val="0070C0"/>
                </a:solidFill>
              </a:rPr>
              <a:t>states</a:t>
            </a:r>
            <a:r>
              <a:rPr lang="en-US" sz="2000" dirty="0">
                <a:solidFill>
                  <a:schemeClr val="bg1"/>
                </a:solidFill>
              </a:rPr>
              <a:t> evolve over time.</a:t>
            </a:r>
          </a:p>
          <a:p>
            <a:pPr marL="342900" indent="-342900">
              <a:lnSpc>
                <a:spcPct val="150000"/>
              </a:lnSpc>
              <a:buFont typeface="Arial" panose="020B0604020202020204" pitchFamily="34" charset="0"/>
              <a:buChar char="•"/>
            </a:pPr>
            <a:r>
              <a:rPr lang="en-US" sz="2000" dirty="0">
                <a:solidFill>
                  <a:schemeClr val="bg1"/>
                </a:solidFill>
              </a:rPr>
              <a:t>It alternates between layers of </a:t>
            </a:r>
            <a:r>
              <a:rPr lang="en-US" sz="2000" b="1" dirty="0">
                <a:solidFill>
                  <a:schemeClr val="bg1"/>
                </a:solidFill>
              </a:rPr>
              <a:t>state levels (Si)</a:t>
            </a:r>
            <a:r>
              <a:rPr lang="en-US" sz="2000" dirty="0">
                <a:solidFill>
                  <a:schemeClr val="bg1"/>
                </a:solidFill>
              </a:rPr>
              <a:t>, representing facts that might be true, and </a:t>
            </a:r>
            <a:r>
              <a:rPr lang="en-US" sz="2000" b="1" dirty="0">
                <a:solidFill>
                  <a:schemeClr val="bg1"/>
                </a:solidFill>
              </a:rPr>
              <a:t>action levels (Ai)</a:t>
            </a:r>
            <a:r>
              <a:rPr lang="en-US" sz="2000" dirty="0">
                <a:solidFill>
                  <a:schemeClr val="bg1"/>
                </a:solidFill>
              </a:rPr>
              <a:t>, representing actions that could occur given the preceding state. </a:t>
            </a:r>
          </a:p>
          <a:p>
            <a:pPr marL="342900" indent="-342900">
              <a:lnSpc>
                <a:spcPct val="150000"/>
              </a:lnSpc>
              <a:buFont typeface="Arial" panose="020B0604020202020204" pitchFamily="34" charset="0"/>
              <a:buChar char="•"/>
            </a:pPr>
            <a:r>
              <a:rPr lang="en-US" sz="2000" dirty="0">
                <a:solidFill>
                  <a:schemeClr val="bg1"/>
                </a:solidFill>
              </a:rPr>
              <a:t>This structure supports efficient reasoning about </a:t>
            </a:r>
            <a:r>
              <a:rPr lang="en-US" sz="2000" b="1" dirty="0">
                <a:solidFill>
                  <a:schemeClr val="bg1"/>
                </a:solidFill>
              </a:rPr>
              <a:t>what is achievable, when, and under what constraints.</a:t>
            </a:r>
          </a:p>
          <a:p>
            <a:pPr marL="342900" indent="-342900">
              <a:lnSpc>
                <a:spcPct val="150000"/>
              </a:lnSpc>
              <a:buFont typeface="Arial" panose="020B0604020202020204" pitchFamily="34" charset="0"/>
              <a:buChar char="•"/>
            </a:pPr>
            <a:r>
              <a:rPr lang="en-US" sz="2000" dirty="0">
                <a:solidFill>
                  <a:schemeClr val="bg1"/>
                </a:solidFill>
              </a:rPr>
              <a:t>The planning graph grows outward from the initial state until the goal becomes reachable without conflict.</a:t>
            </a:r>
          </a:p>
          <a:p>
            <a:endParaRPr lang="en-GB" sz="2000" dirty="0">
              <a:solidFill>
                <a:schemeClr val="bg1"/>
              </a:solidFill>
            </a:endParaRPr>
          </a:p>
        </p:txBody>
      </p:sp>
    </p:spTree>
    <p:extLst>
      <p:ext uri="{BB962C8B-B14F-4D97-AF65-F5344CB8AC3E}">
        <p14:creationId xmlns:p14="http://schemas.microsoft.com/office/powerpoint/2010/main" val="83977915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rtlCol="0"/>
          <a:lstStyle/>
          <a:p>
            <a:pPr rtl="0"/>
            <a:fld id="{8C2E478F-E849-4A8C-AF1F-CBCC78A7CBFA}" type="slidenum">
              <a:rPr lang="en-GB" smtClean="0"/>
              <a:t>21</a:t>
            </a:fld>
            <a:endParaRPr lang="en-GB" dirty="0"/>
          </a:p>
        </p:txBody>
      </p:sp>
      <p:pic>
        <p:nvPicPr>
          <p:cNvPr id="4" name="Picture 3">
            <a:extLst>
              <a:ext uri="{FF2B5EF4-FFF2-40B4-BE49-F238E27FC236}">
                <a16:creationId xmlns:a16="http://schemas.microsoft.com/office/drawing/2014/main" id="{2211890F-238A-FDC0-7D27-A369684349B2}"/>
              </a:ext>
            </a:extLst>
          </p:cNvPr>
          <p:cNvPicPr>
            <a:picLocks noChangeAspect="1"/>
          </p:cNvPicPr>
          <p:nvPr/>
        </p:nvPicPr>
        <p:blipFill>
          <a:blip r:embed="rId3"/>
          <a:stretch>
            <a:fillRect/>
          </a:stretch>
        </p:blipFill>
        <p:spPr>
          <a:xfrm>
            <a:off x="0" y="0"/>
            <a:ext cx="12192000" cy="2951422"/>
          </a:xfrm>
          <a:prstGeom prst="rect">
            <a:avLst/>
          </a:prstGeom>
        </p:spPr>
      </p:pic>
      <p:pic>
        <p:nvPicPr>
          <p:cNvPr id="12" name="Picture 11">
            <a:extLst>
              <a:ext uri="{FF2B5EF4-FFF2-40B4-BE49-F238E27FC236}">
                <a16:creationId xmlns:a16="http://schemas.microsoft.com/office/drawing/2014/main" id="{66E1CC22-D3D1-A8B7-47E8-718533ACD1E2}"/>
              </a:ext>
            </a:extLst>
          </p:cNvPr>
          <p:cNvPicPr>
            <a:picLocks noChangeAspect="1"/>
          </p:cNvPicPr>
          <p:nvPr/>
        </p:nvPicPr>
        <p:blipFill>
          <a:blip r:embed="rId4"/>
          <a:stretch>
            <a:fillRect/>
          </a:stretch>
        </p:blipFill>
        <p:spPr>
          <a:xfrm>
            <a:off x="108155" y="3454488"/>
            <a:ext cx="5496700" cy="3013815"/>
          </a:xfrm>
          <a:prstGeom prst="rect">
            <a:avLst/>
          </a:prstGeom>
        </p:spPr>
      </p:pic>
      <p:sp>
        <p:nvSpPr>
          <p:cNvPr id="13" name="TextBox 12">
            <a:extLst>
              <a:ext uri="{FF2B5EF4-FFF2-40B4-BE49-F238E27FC236}">
                <a16:creationId xmlns:a16="http://schemas.microsoft.com/office/drawing/2014/main" id="{FB86BF27-9252-46AF-2DA9-7B541F75ACB1}"/>
              </a:ext>
            </a:extLst>
          </p:cNvPr>
          <p:cNvSpPr txBox="1"/>
          <p:nvPr/>
        </p:nvSpPr>
        <p:spPr>
          <a:xfrm>
            <a:off x="5938684" y="3454488"/>
            <a:ext cx="5850193" cy="2585323"/>
          </a:xfrm>
          <a:prstGeom prst="rect">
            <a:avLst/>
          </a:prstGeom>
          <a:noFill/>
        </p:spPr>
        <p:txBody>
          <a:bodyPr wrap="square" rtlCol="0">
            <a:spAutoFit/>
          </a:bodyPr>
          <a:lstStyle/>
          <a:p>
            <a:r>
              <a:rPr lang="en-US" b="1" dirty="0"/>
              <a:t>Action mutex</a:t>
            </a:r>
            <a:r>
              <a:rPr lang="en-US" dirty="0"/>
              <a:t> examples: actions that have conflicting effects, interfere with each other's preconditions, or require mutually exclusive conditions.</a:t>
            </a:r>
          </a:p>
          <a:p>
            <a:endParaRPr lang="en-US" dirty="0"/>
          </a:p>
          <a:p>
            <a:r>
              <a:rPr lang="en-US" b="1" dirty="0"/>
              <a:t>Literal mutex</a:t>
            </a:r>
            <a:r>
              <a:rPr lang="en-US" dirty="0"/>
              <a:t> examples: facts that are negations of each other or can only be supported by mutually exclusive actions. Tracking mutex relationships is critical for determining whether a set of goals is simultaneously a</a:t>
            </a:r>
          </a:p>
          <a:p>
            <a:endParaRPr lang="en-GB" dirty="0"/>
          </a:p>
        </p:txBody>
      </p:sp>
    </p:spTree>
    <p:extLst>
      <p:ext uri="{BB962C8B-B14F-4D97-AF65-F5344CB8AC3E}">
        <p14:creationId xmlns:p14="http://schemas.microsoft.com/office/powerpoint/2010/main" val="351689179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B5EA95-CB83-AE47-612A-65042A65DD1D}"/>
              </a:ext>
            </a:extLst>
          </p:cNvPr>
          <p:cNvSpPr>
            <a:spLocks noGrp="1"/>
          </p:cNvSpPr>
          <p:nvPr>
            <p:ph type="title"/>
          </p:nvPr>
        </p:nvSpPr>
        <p:spPr>
          <a:xfrm>
            <a:off x="666136" y="359600"/>
            <a:ext cx="5429864" cy="771109"/>
          </a:xfrm>
        </p:spPr>
        <p:txBody>
          <a:bodyPr/>
          <a:lstStyle/>
          <a:p>
            <a:r>
              <a:rPr lang="en-US" sz="2800" dirty="0"/>
              <a:t>Sequencing problem</a:t>
            </a:r>
            <a:endParaRPr lang="en-GB" sz="2800" dirty="0"/>
          </a:p>
        </p:txBody>
      </p:sp>
      <p:sp>
        <p:nvSpPr>
          <p:cNvPr id="8" name="TextBox 7">
            <a:extLst>
              <a:ext uri="{FF2B5EF4-FFF2-40B4-BE49-F238E27FC236}">
                <a16:creationId xmlns:a16="http://schemas.microsoft.com/office/drawing/2014/main" id="{D06B5700-64AE-B3A8-D41F-4752C9644874}"/>
              </a:ext>
            </a:extLst>
          </p:cNvPr>
          <p:cNvSpPr txBox="1"/>
          <p:nvPr/>
        </p:nvSpPr>
        <p:spPr>
          <a:xfrm>
            <a:off x="501445" y="1317523"/>
            <a:ext cx="9950245" cy="6555641"/>
          </a:xfrm>
          <a:prstGeom prst="rect">
            <a:avLst/>
          </a:prstGeom>
          <a:noFill/>
        </p:spPr>
        <p:txBody>
          <a:bodyPr wrap="square" rtlCol="0">
            <a:spAutoFit/>
          </a:bodyPr>
          <a:lstStyle/>
          <a:p>
            <a:pPr lvl="0" eaLnBrk="0" fontAlgn="base" hangingPunct="0">
              <a:spcBef>
                <a:spcPct val="0"/>
              </a:spcBef>
              <a:spcAft>
                <a:spcPct val="0"/>
              </a:spcAft>
            </a:pPr>
            <a:endParaRPr lang="en-US" altLang="en-US" dirty="0">
              <a:latin typeface="Arial" panose="020B0604020202020204" pitchFamily="34" charset="0"/>
            </a:endParaRPr>
          </a:p>
          <a:p>
            <a:pPr marL="571500" indent="-571500" eaLnBrk="0" fontAlgn="base" hangingPunct="0">
              <a:spcBef>
                <a:spcPct val="0"/>
              </a:spcBef>
              <a:spcAft>
                <a:spcPct val="0"/>
              </a:spcAft>
              <a:buFont typeface="Arial" panose="020B0604020202020204" pitchFamily="34" charset="0"/>
              <a:buChar char="•"/>
            </a:pPr>
            <a:r>
              <a:rPr lang="en-US" sz="3200" dirty="0"/>
              <a:t>There could be several goals! </a:t>
            </a:r>
          </a:p>
          <a:p>
            <a:pPr marL="571500" indent="-571500" eaLnBrk="0" fontAlgn="base" hangingPunct="0">
              <a:spcBef>
                <a:spcPct val="0"/>
              </a:spcBef>
              <a:spcAft>
                <a:spcPct val="0"/>
              </a:spcAft>
              <a:buFont typeface="Arial" panose="020B0604020202020204" pitchFamily="34" charset="0"/>
              <a:buChar char="•"/>
            </a:pPr>
            <a:endParaRPr lang="en-US" sz="3200" dirty="0"/>
          </a:p>
          <a:p>
            <a:pPr marL="571500" indent="-571500" eaLnBrk="0" fontAlgn="base" hangingPunct="0">
              <a:spcBef>
                <a:spcPct val="0"/>
              </a:spcBef>
              <a:spcAft>
                <a:spcPct val="0"/>
              </a:spcAft>
              <a:buFont typeface="Arial" panose="020B0604020202020204" pitchFamily="34" charset="0"/>
              <a:buChar char="•"/>
            </a:pPr>
            <a:r>
              <a:rPr lang="en-US" sz="3200" dirty="0"/>
              <a:t>E.g.: Goal is to both have a cake and have eaten it.</a:t>
            </a:r>
          </a:p>
          <a:p>
            <a:pPr lvl="2" algn="just" eaLnBrk="0" fontAlgn="base" hangingPunct="0">
              <a:spcBef>
                <a:spcPct val="0"/>
              </a:spcBef>
              <a:spcAft>
                <a:spcPct val="0"/>
              </a:spcAft>
            </a:pPr>
            <a:r>
              <a:rPr lang="en-US" altLang="en-US" dirty="0">
                <a:latin typeface="Arial" panose="020B0604020202020204" pitchFamily="34" charset="0"/>
              </a:rPr>
              <a:t>Eat(Cake): consumes the cake (deletes Have(Cake), adds Eaten(Cake))</a:t>
            </a:r>
          </a:p>
          <a:p>
            <a:pPr lvl="2" algn="just" eaLnBrk="0" fontAlgn="base" hangingPunct="0">
              <a:spcBef>
                <a:spcPct val="0"/>
              </a:spcBef>
              <a:spcAft>
                <a:spcPct val="0"/>
              </a:spcAft>
            </a:pPr>
            <a:r>
              <a:rPr lang="en-US" altLang="en-US" dirty="0">
                <a:latin typeface="Arial" panose="020B0604020202020204" pitchFamily="34" charset="0"/>
              </a:rPr>
              <a:t>Bake(Cake): creates a new cake (adds Have(Cake)) </a:t>
            </a:r>
          </a:p>
          <a:p>
            <a:pPr lvl="2" algn="just" eaLnBrk="0" fontAlgn="base" hangingPunct="0">
              <a:spcBef>
                <a:spcPct val="0"/>
              </a:spcBef>
              <a:spcAft>
                <a:spcPct val="0"/>
              </a:spcAft>
            </a:pPr>
            <a:r>
              <a:rPr lang="en-US" altLang="en-US" dirty="0">
                <a:latin typeface="Arial" panose="020B0604020202020204" pitchFamily="34" charset="0"/>
              </a:rPr>
              <a:t>Initially, having and eating the cake are </a:t>
            </a:r>
            <a:r>
              <a:rPr lang="en-US" altLang="en-US" dirty="0">
                <a:solidFill>
                  <a:schemeClr val="accent2"/>
                </a:solidFill>
                <a:latin typeface="Arial" panose="020B0604020202020204" pitchFamily="34" charset="0"/>
              </a:rPr>
              <a:t>mutually exclusive</a:t>
            </a:r>
            <a:r>
              <a:rPr lang="en-US" altLang="en-US" dirty="0">
                <a:solidFill>
                  <a:srgbClr val="FFFF00"/>
                </a:solidFill>
                <a:latin typeface="Arial" panose="020B0604020202020204" pitchFamily="34" charset="0"/>
              </a:rPr>
              <a:t> </a:t>
            </a:r>
            <a:r>
              <a:rPr lang="en-US" altLang="en-US" dirty="0">
                <a:latin typeface="Arial" panose="020B0604020202020204" pitchFamily="34" charset="0"/>
              </a:rPr>
              <a:t>because eating removes the cake. </a:t>
            </a:r>
          </a:p>
          <a:p>
            <a:pPr lvl="2" algn="just" eaLnBrk="0" fontAlgn="base" hangingPunct="0">
              <a:spcBef>
                <a:spcPct val="0"/>
              </a:spcBef>
              <a:spcAft>
                <a:spcPct val="0"/>
              </a:spcAft>
            </a:pPr>
            <a:r>
              <a:rPr lang="en-US" altLang="en-US" dirty="0">
                <a:latin typeface="Arial" panose="020B0604020202020204" pitchFamily="34" charset="0"/>
              </a:rPr>
              <a:t>However, if we include the action to bake a cake after eating it, </a:t>
            </a:r>
            <a:r>
              <a:rPr lang="en-US" altLang="en-US" dirty="0">
                <a:solidFill>
                  <a:schemeClr val="accent2"/>
                </a:solidFill>
                <a:latin typeface="Arial" panose="020B0604020202020204" pitchFamily="34" charset="0"/>
              </a:rPr>
              <a:t>both goals can be satisfied</a:t>
            </a:r>
            <a:r>
              <a:rPr lang="en-US" altLang="en-US" dirty="0">
                <a:latin typeface="Arial" panose="020B0604020202020204" pitchFamily="34" charset="0"/>
              </a:rPr>
              <a:t>, though not at the same time. This illustrates how planning graphs help us resolve such sequencing conflicts.</a:t>
            </a:r>
          </a:p>
          <a:p>
            <a:pPr lvl="1" algn="just" eaLnBrk="0" fontAlgn="base" hangingPunct="0">
              <a:spcBef>
                <a:spcPct val="0"/>
              </a:spcBef>
              <a:spcAft>
                <a:spcPct val="0"/>
              </a:spcAft>
            </a:pPr>
            <a:endParaRPr lang="en-US" sz="4000" dirty="0"/>
          </a:p>
          <a:p>
            <a:pPr marL="571500" indent="-571500" eaLnBrk="0" fontAlgn="base" hangingPunct="0">
              <a:spcBef>
                <a:spcPct val="0"/>
              </a:spcBef>
              <a:spcAft>
                <a:spcPct val="0"/>
              </a:spcAft>
              <a:buFont typeface="Arial" panose="020B0604020202020204" pitchFamily="34" charset="0"/>
              <a:buChar char="•"/>
            </a:pPr>
            <a:r>
              <a:rPr lang="en-US" sz="3200" dirty="0"/>
              <a:t>The key is to have a </a:t>
            </a:r>
            <a:r>
              <a:rPr lang="en-US" sz="3200" dirty="0">
                <a:solidFill>
                  <a:schemeClr val="accent2"/>
                </a:solidFill>
              </a:rPr>
              <a:t>sequence</a:t>
            </a:r>
            <a:r>
              <a:rPr lang="en-US" sz="3200" dirty="0"/>
              <a:t> and have a comparatively best sequence at that! - </a:t>
            </a:r>
            <a:r>
              <a:rPr lang="en-US" sz="3200" dirty="0">
                <a:solidFill>
                  <a:schemeClr val="accent2"/>
                </a:solidFill>
              </a:rPr>
              <a:t>HEURISTICS</a:t>
            </a:r>
          </a:p>
          <a:p>
            <a:pPr marL="571500" indent="-571500" eaLnBrk="0" fontAlgn="base" hangingPunct="0">
              <a:spcBef>
                <a:spcPct val="0"/>
              </a:spcBef>
              <a:spcAft>
                <a:spcPct val="0"/>
              </a:spcAft>
              <a:buFont typeface="Arial" panose="020B0604020202020204" pitchFamily="34" charset="0"/>
              <a:buChar char="•"/>
            </a:pPr>
            <a:endParaRPr lang="en-US" sz="4000" dirty="0"/>
          </a:p>
          <a:p>
            <a:pPr lvl="0" eaLnBrk="0" fontAlgn="base" hangingPunct="0">
              <a:spcBef>
                <a:spcPct val="0"/>
              </a:spcBef>
              <a:spcAft>
                <a:spcPct val="0"/>
              </a:spcAft>
            </a:pPr>
            <a:endParaRPr lang="en-US" altLang="en-US" dirty="0">
              <a:latin typeface="Arial" panose="020B0604020202020204" pitchFamily="34" charset="0"/>
            </a:endParaRPr>
          </a:p>
          <a:p>
            <a:endParaRPr lang="en-GB" dirty="0"/>
          </a:p>
        </p:txBody>
      </p:sp>
      <p:sp>
        <p:nvSpPr>
          <p:cNvPr id="10" name="Rectangle 5">
            <a:extLst>
              <a:ext uri="{FF2B5EF4-FFF2-40B4-BE49-F238E27FC236}">
                <a16:creationId xmlns:a16="http://schemas.microsoft.com/office/drawing/2014/main" id="{593A8B01-A9E1-E8A3-B304-9E38D7E9666B}"/>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dirty="0"/>
          </a:p>
        </p:txBody>
      </p:sp>
      <p:sp>
        <p:nvSpPr>
          <p:cNvPr id="11" name="Rectangle 6">
            <a:extLst>
              <a:ext uri="{FF2B5EF4-FFF2-40B4-BE49-F238E27FC236}">
                <a16:creationId xmlns:a16="http://schemas.microsoft.com/office/drawing/2014/main" id="{ED347AFB-02A8-9DA7-0165-A3C0CFBBC20E}"/>
              </a:ext>
            </a:extLst>
          </p:cNvPr>
          <p:cNvSpPr>
            <a:spLocks noChangeArrowheads="1"/>
          </p:cNvSpPr>
          <p:nvPr/>
        </p:nvSpPr>
        <p:spPr bwMode="auto">
          <a:xfrm>
            <a:off x="0" y="15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431572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EE8A7C-5C74-4799-57AF-09B2CFE2794C}"/>
            </a:ext>
          </a:extLst>
        </p:cNvPr>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74EB7207-A382-D15F-DC16-7FED9330A042}"/>
              </a:ext>
            </a:extLst>
          </p:cNvPr>
          <p:cNvPicPr>
            <a:picLocks noGrp="1" noChangeAspect="1"/>
          </p:cNvPicPr>
          <p:nvPr>
            <p:ph type="pic" sz="quarter" idx="10"/>
          </p:nvPr>
        </p:nvPicPr>
        <p:blipFill rotWithShape="1">
          <a:blip r:embed="rId3">
            <a:alphaModFix amt="35000"/>
            <a:extLst>
              <a:ext uri="{BEBA8EAE-BF5A-486C-A8C5-ECC9F3942E4B}">
                <a14:imgProps xmlns:a14="http://schemas.microsoft.com/office/drawing/2010/main">
                  <a14:imgLayer r:embed="rId4">
                    <a14:imgEffect>
                      <a14:saturation sat="0"/>
                    </a14:imgEffect>
                  </a14:imgLayer>
                </a14:imgProps>
              </a:ext>
            </a:extLst>
          </a:blip>
          <a:srcRect t="7813" b="7813"/>
          <a:stretch/>
        </p:blipFill>
        <p:spPr>
          <a:xfrm>
            <a:off x="0" y="0"/>
            <a:ext cx="12192000" cy="6858000"/>
          </a:xfrm>
        </p:spPr>
      </p:pic>
      <p:sp>
        <p:nvSpPr>
          <p:cNvPr id="5" name="Title 4">
            <a:extLst>
              <a:ext uri="{FF2B5EF4-FFF2-40B4-BE49-F238E27FC236}">
                <a16:creationId xmlns:a16="http://schemas.microsoft.com/office/drawing/2014/main" id="{9E3A2453-1F2F-2B2C-2E39-BA9395661DD6}"/>
              </a:ext>
            </a:extLst>
          </p:cNvPr>
          <p:cNvSpPr>
            <a:spLocks noGrp="1"/>
          </p:cNvSpPr>
          <p:nvPr>
            <p:ph type="title"/>
          </p:nvPr>
        </p:nvSpPr>
        <p:spPr>
          <a:xfrm>
            <a:off x="3061519" y="365211"/>
            <a:ext cx="6068961" cy="1154566"/>
          </a:xfrm>
        </p:spPr>
        <p:txBody>
          <a:bodyPr rtlCol="0">
            <a:normAutofit/>
          </a:bodyPr>
          <a:lstStyle/>
          <a:p>
            <a:pPr rtl="0"/>
            <a:r>
              <a:rPr lang="en-GB" sz="3200" dirty="0"/>
              <a:t>Heuristics</a:t>
            </a:r>
          </a:p>
        </p:txBody>
      </p:sp>
      <p:sp>
        <p:nvSpPr>
          <p:cNvPr id="6" name="TextBox 5">
            <a:extLst>
              <a:ext uri="{FF2B5EF4-FFF2-40B4-BE49-F238E27FC236}">
                <a16:creationId xmlns:a16="http://schemas.microsoft.com/office/drawing/2014/main" id="{241D523E-186D-9122-FA03-D649E5B00DBC}"/>
              </a:ext>
            </a:extLst>
          </p:cNvPr>
          <p:cNvSpPr txBox="1"/>
          <p:nvPr/>
        </p:nvSpPr>
        <p:spPr>
          <a:xfrm>
            <a:off x="1489585" y="1988286"/>
            <a:ext cx="9625781" cy="4401205"/>
          </a:xfrm>
          <a:custGeom>
            <a:avLst/>
            <a:gdLst>
              <a:gd name="connsiteX0" fmla="*/ 0 w 9625781"/>
              <a:gd name="connsiteY0" fmla="*/ 0 h 4401205"/>
              <a:gd name="connsiteX1" fmla="*/ 9625781 w 9625781"/>
              <a:gd name="connsiteY1" fmla="*/ 0 h 4401205"/>
              <a:gd name="connsiteX2" fmla="*/ 9625781 w 9625781"/>
              <a:gd name="connsiteY2" fmla="*/ 4401205 h 4401205"/>
              <a:gd name="connsiteX3" fmla="*/ 0 w 9625781"/>
              <a:gd name="connsiteY3" fmla="*/ 4401205 h 4401205"/>
              <a:gd name="connsiteX4" fmla="*/ 0 w 9625781"/>
              <a:gd name="connsiteY4" fmla="*/ 0 h 4401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25781" h="4401205" fill="none" extrusionOk="0">
                <a:moveTo>
                  <a:pt x="0" y="0"/>
                </a:moveTo>
                <a:cubicBezTo>
                  <a:pt x="1868183" y="-4502"/>
                  <a:pt x="5420247" y="3067"/>
                  <a:pt x="9625781" y="0"/>
                </a:cubicBezTo>
                <a:cubicBezTo>
                  <a:pt x="9749370" y="1807720"/>
                  <a:pt x="9734625" y="2662844"/>
                  <a:pt x="9625781" y="4401205"/>
                </a:cubicBezTo>
                <a:cubicBezTo>
                  <a:pt x="7901691" y="4261873"/>
                  <a:pt x="2624799" y="4341347"/>
                  <a:pt x="0" y="4401205"/>
                </a:cubicBezTo>
                <a:cubicBezTo>
                  <a:pt x="-60569" y="3553429"/>
                  <a:pt x="-77738" y="1834002"/>
                  <a:pt x="0" y="0"/>
                </a:cubicBezTo>
                <a:close/>
              </a:path>
              <a:path w="9625781" h="4401205" stroke="0" extrusionOk="0">
                <a:moveTo>
                  <a:pt x="0" y="0"/>
                </a:moveTo>
                <a:cubicBezTo>
                  <a:pt x="2164173" y="62157"/>
                  <a:pt x="6938372" y="-60371"/>
                  <a:pt x="9625781" y="0"/>
                </a:cubicBezTo>
                <a:cubicBezTo>
                  <a:pt x="9608971" y="1909007"/>
                  <a:pt x="9768514" y="3625866"/>
                  <a:pt x="9625781" y="4401205"/>
                </a:cubicBezTo>
                <a:cubicBezTo>
                  <a:pt x="7501674" y="4379130"/>
                  <a:pt x="2387218" y="4420736"/>
                  <a:pt x="0" y="4401205"/>
                </a:cubicBezTo>
                <a:cubicBezTo>
                  <a:pt x="-43044" y="2822115"/>
                  <a:pt x="-121328" y="1361460"/>
                  <a:pt x="0" y="0"/>
                </a:cubicBezTo>
                <a:close/>
              </a:path>
            </a:pathLst>
          </a:custGeom>
          <a:ln w="38100">
            <a:extLst>
              <a:ext uri="{C807C97D-BFC1-408E-A445-0C87EB9F89A2}">
                <ask:lineSketchStyleProps xmlns:ask="http://schemas.microsoft.com/office/drawing/2018/sketchyshapes" sd="2277869088">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solidFill>
                  <a:schemeClr val="bg1"/>
                </a:solidFill>
              </a:rPr>
              <a:t>What is a </a:t>
            </a:r>
            <a:r>
              <a:rPr lang="en-US" sz="2000" b="1" dirty="0">
                <a:solidFill>
                  <a:schemeClr val="bg1"/>
                </a:solidFill>
              </a:rPr>
              <a:t>heuristic</a:t>
            </a:r>
            <a:r>
              <a:rPr lang="en-US" sz="2000" dirty="0">
                <a:solidFill>
                  <a:schemeClr val="bg1"/>
                </a:solidFill>
              </a:rPr>
              <a:t> in planning?</a:t>
            </a:r>
          </a:p>
          <a:p>
            <a:pPr marL="800100" lvl="1" indent="-342900">
              <a:buFont typeface="Arial" panose="020B0604020202020204" pitchFamily="34" charset="0"/>
              <a:buChar char="•"/>
            </a:pPr>
            <a:r>
              <a:rPr lang="en-US" sz="2000" dirty="0">
                <a:solidFill>
                  <a:schemeClr val="bg1"/>
                </a:solidFill>
              </a:rPr>
              <a:t>A</a:t>
            </a:r>
            <a:r>
              <a:rPr lang="en-US" sz="2000" b="1" dirty="0">
                <a:solidFill>
                  <a:schemeClr val="bg1"/>
                </a:solidFill>
              </a:rPr>
              <a:t> heuristic </a:t>
            </a:r>
            <a:r>
              <a:rPr lang="en-US" sz="2000" i="1" dirty="0">
                <a:solidFill>
                  <a:schemeClr val="bg1"/>
                </a:solidFill>
              </a:rPr>
              <a:t>(denoted as heuristic function h(s)) </a:t>
            </a:r>
            <a:r>
              <a:rPr lang="en-US" sz="2000" dirty="0">
                <a:solidFill>
                  <a:schemeClr val="bg1"/>
                </a:solidFill>
              </a:rPr>
              <a:t>is the </a:t>
            </a:r>
            <a:r>
              <a:rPr lang="en-US" sz="2000" b="1" dirty="0">
                <a:solidFill>
                  <a:schemeClr val="bg1"/>
                </a:solidFill>
              </a:rPr>
              <a:t>cost</a:t>
            </a:r>
            <a:r>
              <a:rPr lang="en-US" sz="2000" dirty="0">
                <a:solidFill>
                  <a:schemeClr val="bg1"/>
                </a:solidFill>
              </a:rPr>
              <a:t> or </a:t>
            </a:r>
            <a:r>
              <a:rPr lang="en-US" sz="2000" b="1" dirty="0">
                <a:solidFill>
                  <a:schemeClr val="bg1"/>
                </a:solidFill>
              </a:rPr>
              <a:t>distance</a:t>
            </a:r>
            <a:r>
              <a:rPr lang="en-US" sz="2000" dirty="0">
                <a:solidFill>
                  <a:schemeClr val="bg1"/>
                </a:solidFill>
              </a:rPr>
              <a:t> from a given state </a:t>
            </a:r>
            <a:r>
              <a:rPr lang="en-US" sz="2000" b="1" dirty="0">
                <a:solidFill>
                  <a:schemeClr val="bg1"/>
                </a:solidFill>
              </a:rPr>
              <a:t>s</a:t>
            </a:r>
            <a:r>
              <a:rPr lang="en-US" sz="2000" dirty="0">
                <a:solidFill>
                  <a:schemeClr val="bg1"/>
                </a:solidFill>
              </a:rPr>
              <a:t> to the goal state in a planning problem. </a:t>
            </a:r>
          </a:p>
          <a:p>
            <a:pPr marL="800100" lvl="1" indent="-342900">
              <a:buFont typeface="Arial" panose="020B0604020202020204" pitchFamily="34" charset="0"/>
              <a:buChar char="•"/>
            </a:pPr>
            <a:r>
              <a:rPr lang="en-US" sz="2000" dirty="0">
                <a:solidFill>
                  <a:schemeClr val="bg1"/>
                </a:solidFill>
              </a:rPr>
              <a:t>It helps the planner prioritize which states to explore first.</a:t>
            </a:r>
          </a:p>
          <a:p>
            <a:r>
              <a:rPr lang="en-US" sz="2000" dirty="0">
                <a:solidFill>
                  <a:schemeClr val="bg1"/>
                </a:solidFill>
              </a:rPr>
              <a:t>What is an admissible heuristic?</a:t>
            </a:r>
          </a:p>
          <a:p>
            <a:pPr marL="800100" lvl="1" indent="-342900" eaLnBrk="0" fontAlgn="base" hangingPunct="0">
              <a:spcBef>
                <a:spcPct val="0"/>
              </a:spcBef>
              <a:spcAft>
                <a:spcPct val="0"/>
              </a:spcAft>
              <a:buFont typeface="Arial" panose="020B0604020202020204" pitchFamily="34" charset="0"/>
              <a:buChar char="•"/>
            </a:pPr>
            <a:r>
              <a:rPr lang="en-US" altLang="en-US" sz="2000" dirty="0">
                <a:solidFill>
                  <a:schemeClr val="bg1"/>
                </a:solidFill>
              </a:rPr>
              <a:t>A </a:t>
            </a:r>
            <a:r>
              <a:rPr lang="en-US" altLang="en-US" sz="2000" b="1" dirty="0">
                <a:solidFill>
                  <a:schemeClr val="bg1"/>
                </a:solidFill>
              </a:rPr>
              <a:t>heuristic function </a:t>
            </a:r>
            <a:r>
              <a:rPr lang="en-US" altLang="en-US" sz="2000" dirty="0">
                <a:solidFill>
                  <a:schemeClr val="bg1"/>
                </a:solidFill>
              </a:rPr>
              <a:t>h(n) is called </a:t>
            </a:r>
            <a:r>
              <a:rPr lang="en-US" altLang="en-US" sz="2000" b="1" dirty="0">
                <a:solidFill>
                  <a:schemeClr val="bg1"/>
                </a:solidFill>
              </a:rPr>
              <a:t>admissible</a:t>
            </a:r>
            <a:r>
              <a:rPr lang="en-US" altLang="en-US" sz="2000" dirty="0">
                <a:solidFill>
                  <a:schemeClr val="bg1"/>
                </a:solidFill>
              </a:rPr>
              <a:t> if it</a:t>
            </a:r>
            <a:r>
              <a:rPr lang="en-US" altLang="en-US" sz="2000" b="1" dirty="0">
                <a:solidFill>
                  <a:schemeClr val="bg1"/>
                </a:solidFill>
              </a:rPr>
              <a:t> never overestimates </a:t>
            </a:r>
            <a:r>
              <a:rPr lang="en-US" altLang="en-US" sz="2000" dirty="0">
                <a:solidFill>
                  <a:schemeClr val="bg1"/>
                </a:solidFill>
              </a:rPr>
              <a:t>the true cost of reaching the goal from node n.</a:t>
            </a:r>
            <a:endParaRPr lang="en-US" sz="2000" dirty="0">
              <a:solidFill>
                <a:schemeClr val="bg1"/>
              </a:solidFill>
            </a:endParaRPr>
          </a:p>
          <a:p>
            <a:pPr marL="800100" lvl="1" indent="-342900" eaLnBrk="0" fontAlgn="base" hangingPunct="0">
              <a:spcBef>
                <a:spcPct val="0"/>
              </a:spcBef>
              <a:spcAft>
                <a:spcPct val="0"/>
              </a:spcAft>
              <a:buFont typeface="Arial" panose="020B0604020202020204" pitchFamily="34" charset="0"/>
              <a:buChar char="•"/>
            </a:pPr>
            <a:r>
              <a:rPr lang="en-US" altLang="en-US" sz="2000" dirty="0">
                <a:solidFill>
                  <a:schemeClr val="bg1"/>
                </a:solidFill>
              </a:rPr>
              <a:t>Let:</a:t>
            </a:r>
          </a:p>
          <a:p>
            <a:pPr lvl="2" eaLnBrk="0" fontAlgn="base" hangingPunct="0">
              <a:spcBef>
                <a:spcPct val="0"/>
              </a:spcBef>
              <a:spcAft>
                <a:spcPct val="0"/>
              </a:spcAft>
            </a:pPr>
            <a:r>
              <a:rPr lang="en-US" altLang="en-US" sz="2000" dirty="0">
                <a:solidFill>
                  <a:schemeClr val="bg1"/>
                </a:solidFill>
              </a:rPr>
              <a:t>h(n) = heuristic estimate of cost from node n to the goal.</a:t>
            </a:r>
          </a:p>
          <a:p>
            <a:pPr lvl="2" eaLnBrk="0" fontAlgn="base" hangingPunct="0">
              <a:spcBef>
                <a:spcPct val="0"/>
              </a:spcBef>
              <a:spcAft>
                <a:spcPct val="0"/>
              </a:spcAft>
            </a:pPr>
            <a:r>
              <a:rPr lang="en-US" altLang="en-US" sz="2000" dirty="0">
                <a:solidFill>
                  <a:schemeClr val="bg1"/>
                </a:solidFill>
              </a:rPr>
              <a:t>h*(n) = actual minimum cost to reach the goal from n.</a:t>
            </a:r>
          </a:p>
          <a:p>
            <a:pPr lvl="0" eaLnBrk="0" fontAlgn="base" hangingPunct="0">
              <a:spcBef>
                <a:spcPct val="0"/>
              </a:spcBef>
              <a:spcAft>
                <a:spcPct val="0"/>
              </a:spcAft>
            </a:pPr>
            <a:r>
              <a:rPr lang="en-US" altLang="en-US" sz="2000" dirty="0">
                <a:solidFill>
                  <a:schemeClr val="bg1"/>
                </a:solidFill>
              </a:rPr>
              <a:t>	Then:</a:t>
            </a:r>
          </a:p>
          <a:p>
            <a:pPr lvl="0" eaLnBrk="0" fontAlgn="base" hangingPunct="0">
              <a:spcBef>
                <a:spcPct val="0"/>
              </a:spcBef>
              <a:spcAft>
                <a:spcPct val="0"/>
              </a:spcAft>
            </a:pPr>
            <a:r>
              <a:rPr lang="en-US" altLang="en-US" sz="2000" dirty="0">
                <a:solidFill>
                  <a:schemeClr val="bg1"/>
                </a:solidFill>
              </a:rPr>
              <a:t> 	</a:t>
            </a:r>
            <a:r>
              <a:rPr lang="en-US" altLang="en-US" sz="2000" b="1" dirty="0">
                <a:solidFill>
                  <a:schemeClr val="bg1"/>
                </a:solidFill>
              </a:rPr>
              <a:t>Admissible </a:t>
            </a:r>
            <a:r>
              <a:rPr lang="en-US" altLang="en-US" sz="2000" dirty="0">
                <a:solidFill>
                  <a:schemeClr val="bg1"/>
                </a:solidFill>
              </a:rPr>
              <a:t>∀n, h(n) ≤ h*(n)</a:t>
            </a:r>
          </a:p>
          <a:p>
            <a:pPr marL="800100" lvl="1" indent="-342900" eaLnBrk="0" fontAlgn="base" hangingPunct="0">
              <a:spcBef>
                <a:spcPct val="0"/>
              </a:spcBef>
              <a:spcAft>
                <a:spcPct val="0"/>
              </a:spcAft>
              <a:buFont typeface="Arial" panose="020B0604020202020204" pitchFamily="34" charset="0"/>
              <a:buChar char="•"/>
            </a:pPr>
            <a:r>
              <a:rPr lang="en-US" altLang="en-US" sz="2000" dirty="0">
                <a:solidFill>
                  <a:schemeClr val="bg1"/>
                </a:solidFill>
              </a:rPr>
              <a:t>This ensures that the heuristic </a:t>
            </a:r>
            <a:r>
              <a:rPr lang="en-US" altLang="en-US" sz="2000" b="1" dirty="0">
                <a:solidFill>
                  <a:schemeClr val="bg1"/>
                </a:solidFill>
              </a:rPr>
              <a:t>always gives a lower bound</a:t>
            </a:r>
            <a:r>
              <a:rPr lang="en-US" altLang="en-US" sz="2000" dirty="0">
                <a:solidFill>
                  <a:schemeClr val="bg1"/>
                </a:solidFill>
              </a:rPr>
              <a:t> on the real cost, possibly optimistic, but </a:t>
            </a:r>
            <a:r>
              <a:rPr lang="en-US" altLang="en-US" sz="2000" b="1" dirty="0">
                <a:solidFill>
                  <a:schemeClr val="bg1"/>
                </a:solidFill>
              </a:rPr>
              <a:t>never overly optimistic</a:t>
            </a:r>
            <a:r>
              <a:rPr lang="en-US" altLang="en-US" sz="2000" dirty="0">
                <a:solidFill>
                  <a:schemeClr val="bg1"/>
                </a:solidFill>
              </a:rPr>
              <a:t>.</a:t>
            </a:r>
          </a:p>
        </p:txBody>
      </p:sp>
    </p:spTree>
    <p:extLst>
      <p:ext uri="{BB962C8B-B14F-4D97-AF65-F5344CB8AC3E}">
        <p14:creationId xmlns:p14="http://schemas.microsoft.com/office/powerpoint/2010/main" val="2809137150"/>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EBACC4C-0004-4448-31A7-A1DBC300A2F2}"/>
              </a:ext>
            </a:extLst>
          </p:cNvPr>
          <p:cNvSpPr txBox="1"/>
          <p:nvPr/>
        </p:nvSpPr>
        <p:spPr>
          <a:xfrm>
            <a:off x="334297" y="275304"/>
            <a:ext cx="5122605" cy="461665"/>
          </a:xfrm>
          <a:prstGeom prst="rect">
            <a:avLst/>
          </a:prstGeom>
          <a:noFill/>
        </p:spPr>
        <p:txBody>
          <a:bodyPr wrap="square" rtlCol="0">
            <a:spAutoFit/>
          </a:bodyPr>
          <a:lstStyle/>
          <a:p>
            <a:r>
              <a:rPr lang="en-GB" sz="2400" b="1" dirty="0"/>
              <a:t>BLOCKS WORLD PROBLEM</a:t>
            </a:r>
          </a:p>
        </p:txBody>
      </p:sp>
      <p:sp>
        <p:nvSpPr>
          <p:cNvPr id="11" name="TextBox 10">
            <a:extLst>
              <a:ext uri="{FF2B5EF4-FFF2-40B4-BE49-F238E27FC236}">
                <a16:creationId xmlns:a16="http://schemas.microsoft.com/office/drawing/2014/main" id="{51C2D962-E88E-BD7A-131F-47CACE099287}"/>
              </a:ext>
            </a:extLst>
          </p:cNvPr>
          <p:cNvSpPr txBox="1"/>
          <p:nvPr/>
        </p:nvSpPr>
        <p:spPr>
          <a:xfrm>
            <a:off x="255640" y="889025"/>
            <a:ext cx="11326762" cy="646331"/>
          </a:xfrm>
          <a:prstGeom prst="rect">
            <a:avLst/>
          </a:prstGeom>
          <a:noFill/>
        </p:spPr>
        <p:txBody>
          <a:bodyPr wrap="square" rtlCol="0">
            <a:spAutoFit/>
          </a:bodyPr>
          <a:lstStyle/>
          <a:p>
            <a:pPr algn="just"/>
            <a:r>
              <a:rPr lang="en-US" dirty="0"/>
              <a:t>The block world problem is one of the most famous planning domains in artificial intelligence. The goal is to build one or more vertical stacks of blocks, turn the initial state into the goal state. </a:t>
            </a:r>
            <a:endParaRPr lang="en-GB" u="sng" dirty="0"/>
          </a:p>
        </p:txBody>
      </p:sp>
      <p:sp>
        <p:nvSpPr>
          <p:cNvPr id="12" name="TextBox 11">
            <a:extLst>
              <a:ext uri="{FF2B5EF4-FFF2-40B4-BE49-F238E27FC236}">
                <a16:creationId xmlns:a16="http://schemas.microsoft.com/office/drawing/2014/main" id="{51999360-8274-2C56-3BFF-BEB0BFEE3A33}"/>
              </a:ext>
            </a:extLst>
          </p:cNvPr>
          <p:cNvSpPr txBox="1"/>
          <p:nvPr/>
        </p:nvSpPr>
        <p:spPr>
          <a:xfrm>
            <a:off x="7128387" y="1759974"/>
            <a:ext cx="4630994" cy="1754326"/>
          </a:xfrm>
          <a:prstGeom prst="rect">
            <a:avLst/>
          </a:prstGeom>
          <a:noFill/>
        </p:spPr>
        <p:txBody>
          <a:bodyPr wrap="square" rtlCol="0">
            <a:spAutoFit/>
          </a:bodyPr>
          <a:lstStyle/>
          <a:p>
            <a:r>
              <a:rPr lang="en-US" b="1" dirty="0"/>
              <a:t>Rules:</a:t>
            </a:r>
            <a:endParaRPr lang="en-US" dirty="0"/>
          </a:p>
          <a:p>
            <a:pPr marL="285750" indent="-285750">
              <a:buFont typeface="Arial" panose="020B0604020202020204" pitchFamily="34" charset="0"/>
              <a:buChar char="•"/>
            </a:pPr>
            <a:r>
              <a:rPr lang="en-US" dirty="0"/>
              <a:t>Only one block may be moved at a time, it may be placed either on the </a:t>
            </a:r>
            <a:r>
              <a:rPr lang="en-US" b="1" dirty="0"/>
              <a:t>table</a:t>
            </a:r>
            <a:r>
              <a:rPr lang="en-US" dirty="0"/>
              <a:t> or on </a:t>
            </a:r>
            <a:r>
              <a:rPr lang="en-US" b="1" dirty="0"/>
              <a:t>top</a:t>
            </a:r>
            <a:r>
              <a:rPr lang="en-US" dirty="0"/>
              <a:t> of another block. </a:t>
            </a:r>
          </a:p>
          <a:p>
            <a:pPr marL="285750" indent="-285750">
              <a:buFont typeface="Arial" panose="020B0604020202020204" pitchFamily="34" charset="0"/>
              <a:buChar char="•"/>
            </a:pPr>
            <a:r>
              <a:rPr lang="en-US" dirty="0"/>
              <a:t>A block may not be </a:t>
            </a:r>
            <a:r>
              <a:rPr lang="en-US" b="1" dirty="0"/>
              <a:t>moved</a:t>
            </a:r>
            <a:r>
              <a:rPr lang="en-US" dirty="0"/>
              <a:t> if there is another block on top of it.</a:t>
            </a:r>
            <a:endParaRPr lang="en-GB" dirty="0"/>
          </a:p>
        </p:txBody>
      </p:sp>
      <p:sp>
        <p:nvSpPr>
          <p:cNvPr id="17" name="Flowchart: Process 16">
            <a:extLst>
              <a:ext uri="{FF2B5EF4-FFF2-40B4-BE49-F238E27FC236}">
                <a16:creationId xmlns:a16="http://schemas.microsoft.com/office/drawing/2014/main" id="{C3FDF164-E9C3-D91B-3CF9-E4114BEB833A}"/>
              </a:ext>
            </a:extLst>
          </p:cNvPr>
          <p:cNvSpPr/>
          <p:nvPr/>
        </p:nvSpPr>
        <p:spPr>
          <a:xfrm>
            <a:off x="245807" y="4070555"/>
            <a:ext cx="5850194" cy="226142"/>
          </a:xfrm>
          <a:prstGeom prst="flowChartProcess">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Process 17">
            <a:extLst>
              <a:ext uri="{FF2B5EF4-FFF2-40B4-BE49-F238E27FC236}">
                <a16:creationId xmlns:a16="http://schemas.microsoft.com/office/drawing/2014/main" id="{C1004F6D-F4CB-36BB-C601-2B1E7B07CAB3}"/>
              </a:ext>
            </a:extLst>
          </p:cNvPr>
          <p:cNvSpPr/>
          <p:nvPr/>
        </p:nvSpPr>
        <p:spPr>
          <a:xfrm>
            <a:off x="560439" y="3460955"/>
            <a:ext cx="914400" cy="612648"/>
          </a:xfrm>
          <a:prstGeom prst="flowChartProcess">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lowchart: Process 18">
            <a:extLst>
              <a:ext uri="{FF2B5EF4-FFF2-40B4-BE49-F238E27FC236}">
                <a16:creationId xmlns:a16="http://schemas.microsoft.com/office/drawing/2014/main" id="{918D525C-D387-4EB0-083A-638FF836FD29}"/>
              </a:ext>
            </a:extLst>
          </p:cNvPr>
          <p:cNvSpPr/>
          <p:nvPr/>
        </p:nvSpPr>
        <p:spPr>
          <a:xfrm>
            <a:off x="1553496" y="3451713"/>
            <a:ext cx="914400" cy="612648"/>
          </a:xfrm>
          <a:prstGeom prst="flowChartProcess">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Process 19">
            <a:extLst>
              <a:ext uri="{FF2B5EF4-FFF2-40B4-BE49-F238E27FC236}">
                <a16:creationId xmlns:a16="http://schemas.microsoft.com/office/drawing/2014/main" id="{4EAF4F3F-E609-5858-9223-F3449DD74FB2}"/>
              </a:ext>
            </a:extLst>
          </p:cNvPr>
          <p:cNvSpPr/>
          <p:nvPr/>
        </p:nvSpPr>
        <p:spPr>
          <a:xfrm>
            <a:off x="560439" y="2777613"/>
            <a:ext cx="914400" cy="612648"/>
          </a:xfrm>
          <a:prstGeom prst="flowChartProcess">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lowchart: Process 20">
            <a:extLst>
              <a:ext uri="{FF2B5EF4-FFF2-40B4-BE49-F238E27FC236}">
                <a16:creationId xmlns:a16="http://schemas.microsoft.com/office/drawing/2014/main" id="{5CCD1EBE-FC87-AE58-9B52-8B05BEBC567C}"/>
              </a:ext>
            </a:extLst>
          </p:cNvPr>
          <p:cNvSpPr/>
          <p:nvPr/>
        </p:nvSpPr>
        <p:spPr>
          <a:xfrm>
            <a:off x="4606412" y="2108758"/>
            <a:ext cx="914400" cy="612648"/>
          </a:xfrm>
          <a:prstGeom prst="flowChartProcess">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lowchart: Process 21">
            <a:extLst>
              <a:ext uri="{FF2B5EF4-FFF2-40B4-BE49-F238E27FC236}">
                <a16:creationId xmlns:a16="http://schemas.microsoft.com/office/drawing/2014/main" id="{8B4BBF62-CD91-2415-8530-141AE2AF4916}"/>
              </a:ext>
            </a:extLst>
          </p:cNvPr>
          <p:cNvSpPr/>
          <p:nvPr/>
        </p:nvSpPr>
        <p:spPr>
          <a:xfrm>
            <a:off x="4606412" y="2777613"/>
            <a:ext cx="914400" cy="612648"/>
          </a:xfrm>
          <a:prstGeom prst="flowChartProcess">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lowchart: Process 22">
            <a:extLst>
              <a:ext uri="{FF2B5EF4-FFF2-40B4-BE49-F238E27FC236}">
                <a16:creationId xmlns:a16="http://schemas.microsoft.com/office/drawing/2014/main" id="{15B04155-6E05-E54F-314A-CACC9B239EF6}"/>
              </a:ext>
            </a:extLst>
          </p:cNvPr>
          <p:cNvSpPr/>
          <p:nvPr/>
        </p:nvSpPr>
        <p:spPr>
          <a:xfrm>
            <a:off x="4596580" y="3459431"/>
            <a:ext cx="914400" cy="612648"/>
          </a:xfrm>
          <a:prstGeom prst="flowChartProcess">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97009FDA-E28C-E2A3-A6A0-D99235285B00}"/>
              </a:ext>
            </a:extLst>
          </p:cNvPr>
          <p:cNvSpPr txBox="1"/>
          <p:nvPr/>
        </p:nvSpPr>
        <p:spPr>
          <a:xfrm>
            <a:off x="801329" y="2822327"/>
            <a:ext cx="432620" cy="523220"/>
          </a:xfrm>
          <a:prstGeom prst="rect">
            <a:avLst/>
          </a:prstGeom>
          <a:noFill/>
        </p:spPr>
        <p:txBody>
          <a:bodyPr wrap="square" rtlCol="0">
            <a:spAutoFit/>
          </a:bodyPr>
          <a:lstStyle/>
          <a:p>
            <a:r>
              <a:rPr lang="en-GB" sz="2800" dirty="0"/>
              <a:t>A</a:t>
            </a:r>
          </a:p>
        </p:txBody>
      </p:sp>
      <p:sp>
        <p:nvSpPr>
          <p:cNvPr id="25" name="TextBox 24">
            <a:extLst>
              <a:ext uri="{FF2B5EF4-FFF2-40B4-BE49-F238E27FC236}">
                <a16:creationId xmlns:a16="http://schemas.microsoft.com/office/drawing/2014/main" id="{908B6566-0E35-ADFB-B99A-9C8780A7B068}"/>
              </a:ext>
            </a:extLst>
          </p:cNvPr>
          <p:cNvSpPr txBox="1"/>
          <p:nvPr/>
        </p:nvSpPr>
        <p:spPr>
          <a:xfrm>
            <a:off x="801329" y="3503383"/>
            <a:ext cx="432620" cy="523220"/>
          </a:xfrm>
          <a:prstGeom prst="rect">
            <a:avLst/>
          </a:prstGeom>
          <a:noFill/>
        </p:spPr>
        <p:txBody>
          <a:bodyPr wrap="square" rtlCol="0">
            <a:spAutoFit/>
          </a:bodyPr>
          <a:lstStyle/>
          <a:p>
            <a:r>
              <a:rPr lang="en-GB" sz="2800" dirty="0"/>
              <a:t>B</a:t>
            </a:r>
          </a:p>
        </p:txBody>
      </p:sp>
      <p:sp>
        <p:nvSpPr>
          <p:cNvPr id="26" name="TextBox 25">
            <a:extLst>
              <a:ext uri="{FF2B5EF4-FFF2-40B4-BE49-F238E27FC236}">
                <a16:creationId xmlns:a16="http://schemas.microsoft.com/office/drawing/2014/main" id="{030B9C3F-C922-DFF6-2574-B8EF889D5D5C}"/>
              </a:ext>
            </a:extLst>
          </p:cNvPr>
          <p:cNvSpPr txBox="1"/>
          <p:nvPr/>
        </p:nvSpPr>
        <p:spPr>
          <a:xfrm>
            <a:off x="1801762" y="3496427"/>
            <a:ext cx="432620" cy="523220"/>
          </a:xfrm>
          <a:prstGeom prst="rect">
            <a:avLst/>
          </a:prstGeom>
          <a:noFill/>
        </p:spPr>
        <p:txBody>
          <a:bodyPr wrap="square" rtlCol="0">
            <a:spAutoFit/>
          </a:bodyPr>
          <a:lstStyle/>
          <a:p>
            <a:r>
              <a:rPr lang="en-GB" sz="2800" dirty="0"/>
              <a:t>C</a:t>
            </a:r>
          </a:p>
        </p:txBody>
      </p:sp>
      <p:sp>
        <p:nvSpPr>
          <p:cNvPr id="27" name="TextBox 26">
            <a:extLst>
              <a:ext uri="{FF2B5EF4-FFF2-40B4-BE49-F238E27FC236}">
                <a16:creationId xmlns:a16="http://schemas.microsoft.com/office/drawing/2014/main" id="{8D9EE329-0F64-D1CB-20DA-401FEFFC0166}"/>
              </a:ext>
            </a:extLst>
          </p:cNvPr>
          <p:cNvSpPr txBox="1"/>
          <p:nvPr/>
        </p:nvSpPr>
        <p:spPr>
          <a:xfrm>
            <a:off x="4837470" y="3496427"/>
            <a:ext cx="432620" cy="523220"/>
          </a:xfrm>
          <a:prstGeom prst="rect">
            <a:avLst/>
          </a:prstGeom>
          <a:noFill/>
        </p:spPr>
        <p:txBody>
          <a:bodyPr wrap="square" rtlCol="0">
            <a:spAutoFit/>
          </a:bodyPr>
          <a:lstStyle/>
          <a:p>
            <a:r>
              <a:rPr lang="en-GB" sz="2800" dirty="0"/>
              <a:t>C</a:t>
            </a:r>
          </a:p>
        </p:txBody>
      </p:sp>
      <p:sp>
        <p:nvSpPr>
          <p:cNvPr id="28" name="TextBox 27">
            <a:extLst>
              <a:ext uri="{FF2B5EF4-FFF2-40B4-BE49-F238E27FC236}">
                <a16:creationId xmlns:a16="http://schemas.microsoft.com/office/drawing/2014/main" id="{7F8EC443-2AE8-D064-CA5E-7587F9689180}"/>
              </a:ext>
            </a:extLst>
          </p:cNvPr>
          <p:cNvSpPr txBox="1"/>
          <p:nvPr/>
        </p:nvSpPr>
        <p:spPr>
          <a:xfrm>
            <a:off x="4847302" y="2777613"/>
            <a:ext cx="432620" cy="523220"/>
          </a:xfrm>
          <a:prstGeom prst="rect">
            <a:avLst/>
          </a:prstGeom>
          <a:noFill/>
        </p:spPr>
        <p:txBody>
          <a:bodyPr wrap="square" rtlCol="0">
            <a:spAutoFit/>
          </a:bodyPr>
          <a:lstStyle/>
          <a:p>
            <a:r>
              <a:rPr lang="en-GB" sz="2800" dirty="0"/>
              <a:t>B</a:t>
            </a:r>
          </a:p>
        </p:txBody>
      </p:sp>
      <p:sp>
        <p:nvSpPr>
          <p:cNvPr id="29" name="TextBox 28">
            <a:extLst>
              <a:ext uri="{FF2B5EF4-FFF2-40B4-BE49-F238E27FC236}">
                <a16:creationId xmlns:a16="http://schemas.microsoft.com/office/drawing/2014/main" id="{AA7D42A9-4C19-712D-6E0C-6F64CB49A69A}"/>
              </a:ext>
            </a:extLst>
          </p:cNvPr>
          <p:cNvSpPr txBox="1"/>
          <p:nvPr/>
        </p:nvSpPr>
        <p:spPr>
          <a:xfrm>
            <a:off x="4847302" y="2108758"/>
            <a:ext cx="432620" cy="523220"/>
          </a:xfrm>
          <a:prstGeom prst="rect">
            <a:avLst/>
          </a:prstGeom>
          <a:noFill/>
        </p:spPr>
        <p:txBody>
          <a:bodyPr wrap="square" rtlCol="0">
            <a:spAutoFit/>
          </a:bodyPr>
          <a:lstStyle/>
          <a:p>
            <a:r>
              <a:rPr lang="en-GB" sz="2800" dirty="0"/>
              <a:t>A</a:t>
            </a:r>
          </a:p>
        </p:txBody>
      </p:sp>
      <p:sp>
        <p:nvSpPr>
          <p:cNvPr id="31" name="TextBox 30">
            <a:extLst>
              <a:ext uri="{FF2B5EF4-FFF2-40B4-BE49-F238E27FC236}">
                <a16:creationId xmlns:a16="http://schemas.microsoft.com/office/drawing/2014/main" id="{71FE1DD9-43C3-3AD2-418F-DBBFFD47ABD5}"/>
              </a:ext>
            </a:extLst>
          </p:cNvPr>
          <p:cNvSpPr txBox="1"/>
          <p:nvPr/>
        </p:nvSpPr>
        <p:spPr>
          <a:xfrm>
            <a:off x="723901" y="4360449"/>
            <a:ext cx="1501876" cy="369332"/>
          </a:xfrm>
          <a:prstGeom prst="rect">
            <a:avLst/>
          </a:prstGeom>
          <a:noFill/>
        </p:spPr>
        <p:txBody>
          <a:bodyPr wrap="square" rtlCol="0">
            <a:spAutoFit/>
          </a:bodyPr>
          <a:lstStyle/>
          <a:p>
            <a:r>
              <a:rPr lang="en-GB" dirty="0"/>
              <a:t>Initial State</a:t>
            </a:r>
          </a:p>
        </p:txBody>
      </p:sp>
      <p:sp>
        <p:nvSpPr>
          <p:cNvPr id="32" name="TextBox 31">
            <a:extLst>
              <a:ext uri="{FF2B5EF4-FFF2-40B4-BE49-F238E27FC236}">
                <a16:creationId xmlns:a16="http://schemas.microsoft.com/office/drawing/2014/main" id="{7D7103BB-63F5-507B-134A-252DDC781837}"/>
              </a:ext>
            </a:extLst>
          </p:cNvPr>
          <p:cNvSpPr txBox="1"/>
          <p:nvPr/>
        </p:nvSpPr>
        <p:spPr>
          <a:xfrm>
            <a:off x="4519152" y="4360449"/>
            <a:ext cx="1501876" cy="369332"/>
          </a:xfrm>
          <a:prstGeom prst="rect">
            <a:avLst/>
          </a:prstGeom>
          <a:noFill/>
        </p:spPr>
        <p:txBody>
          <a:bodyPr wrap="square" rtlCol="0">
            <a:spAutoFit/>
          </a:bodyPr>
          <a:lstStyle/>
          <a:p>
            <a:r>
              <a:rPr lang="en-GB" dirty="0"/>
              <a:t>Goal State</a:t>
            </a:r>
          </a:p>
        </p:txBody>
      </p:sp>
      <p:sp>
        <p:nvSpPr>
          <p:cNvPr id="33" name="TextBox 32">
            <a:extLst>
              <a:ext uri="{FF2B5EF4-FFF2-40B4-BE49-F238E27FC236}">
                <a16:creationId xmlns:a16="http://schemas.microsoft.com/office/drawing/2014/main" id="{3CF39413-E9E9-CD74-9BAD-520EC56A84E0}"/>
              </a:ext>
            </a:extLst>
          </p:cNvPr>
          <p:cNvSpPr txBox="1"/>
          <p:nvPr/>
        </p:nvSpPr>
        <p:spPr>
          <a:xfrm>
            <a:off x="639097" y="4965290"/>
            <a:ext cx="2438400" cy="1477328"/>
          </a:xfrm>
          <a:prstGeom prst="rect">
            <a:avLst/>
          </a:prstGeom>
          <a:noFill/>
        </p:spPr>
        <p:txBody>
          <a:bodyPr wrap="square" rtlCol="0">
            <a:spAutoFit/>
          </a:bodyPr>
          <a:lstStyle/>
          <a:p>
            <a:r>
              <a:rPr lang="en-US" dirty="0"/>
              <a:t>Clear(C), On(C, Table)</a:t>
            </a:r>
          </a:p>
          <a:p>
            <a:r>
              <a:rPr lang="en-US" dirty="0"/>
              <a:t>Clear(A), On(A, B)</a:t>
            </a:r>
          </a:p>
          <a:p>
            <a:r>
              <a:rPr lang="en-US" dirty="0"/>
              <a:t>On(B, Table), </a:t>
            </a:r>
            <a:r>
              <a:rPr lang="en-US" dirty="0" err="1"/>
              <a:t>HandEmpty</a:t>
            </a:r>
            <a:endParaRPr lang="en-US" dirty="0"/>
          </a:p>
          <a:p>
            <a:endParaRPr lang="en-GB" dirty="0"/>
          </a:p>
        </p:txBody>
      </p:sp>
      <p:sp>
        <p:nvSpPr>
          <p:cNvPr id="35" name="TextBox 34">
            <a:extLst>
              <a:ext uri="{FF2B5EF4-FFF2-40B4-BE49-F238E27FC236}">
                <a16:creationId xmlns:a16="http://schemas.microsoft.com/office/drawing/2014/main" id="{CD97CB6F-0A83-51BF-0B86-397A9FEEC567}"/>
              </a:ext>
            </a:extLst>
          </p:cNvPr>
          <p:cNvSpPr txBox="1"/>
          <p:nvPr/>
        </p:nvSpPr>
        <p:spPr>
          <a:xfrm>
            <a:off x="4519152" y="5060989"/>
            <a:ext cx="1548580" cy="923330"/>
          </a:xfrm>
          <a:prstGeom prst="rect">
            <a:avLst/>
          </a:prstGeom>
          <a:noFill/>
        </p:spPr>
        <p:txBody>
          <a:bodyPr wrap="square">
            <a:spAutoFit/>
          </a:bodyPr>
          <a:lstStyle/>
          <a:p>
            <a:r>
              <a:rPr lang="en-GB" dirty="0"/>
              <a:t>On(A, B), On(B, C), On(C, Table)</a:t>
            </a:r>
          </a:p>
        </p:txBody>
      </p:sp>
      <p:sp>
        <p:nvSpPr>
          <p:cNvPr id="36" name="Rectangle 1">
            <a:extLst>
              <a:ext uri="{FF2B5EF4-FFF2-40B4-BE49-F238E27FC236}">
                <a16:creationId xmlns:a16="http://schemas.microsoft.com/office/drawing/2014/main" id="{8CF222EE-4601-5BED-7D22-8763A618468F}"/>
              </a:ext>
            </a:extLst>
          </p:cNvPr>
          <p:cNvSpPr>
            <a:spLocks noChangeArrowheads="1"/>
          </p:cNvSpPr>
          <p:nvPr/>
        </p:nvSpPr>
        <p:spPr bwMode="auto">
          <a:xfrm rot="10800000" flipV="1">
            <a:off x="7816645" y="3995465"/>
            <a:ext cx="171902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ACTION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rPr>
              <a:t>Unstack(x, y)</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err="1">
                <a:ln>
                  <a:noFill/>
                </a:ln>
                <a:solidFill>
                  <a:schemeClr val="tx1"/>
                </a:solidFill>
                <a:effectLst/>
              </a:rPr>
              <a:t>PutDown</a:t>
            </a:r>
            <a:r>
              <a:rPr kumimoji="0" lang="en-US" altLang="en-US" b="0" i="0" u="none" strike="noStrike" cap="none" normalizeH="0" baseline="0" dirty="0">
                <a:ln>
                  <a:noFill/>
                </a:ln>
                <a:solidFill>
                  <a:schemeClr val="tx1"/>
                </a:solidFill>
                <a:effectLst/>
              </a:rPr>
              <a:t>(x)</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err="1">
                <a:ln>
                  <a:noFill/>
                </a:ln>
                <a:solidFill>
                  <a:schemeClr val="tx1"/>
                </a:solidFill>
                <a:effectLst/>
              </a:rPr>
              <a:t>PickUp</a:t>
            </a:r>
            <a:r>
              <a:rPr kumimoji="0" lang="en-US" altLang="en-US" b="0" i="0" u="none" strike="noStrike" cap="none" normalizeH="0" baseline="0" dirty="0">
                <a:ln>
                  <a:noFill/>
                </a:ln>
                <a:solidFill>
                  <a:schemeClr val="tx1"/>
                </a:solidFill>
                <a:effectLst/>
              </a:rPr>
              <a:t>(x)</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rPr>
              <a:t>Stack(x, y)</a:t>
            </a:r>
          </a:p>
        </p:txBody>
      </p:sp>
      <p:sp>
        <p:nvSpPr>
          <p:cNvPr id="37" name="TextBox 36">
            <a:extLst>
              <a:ext uri="{FF2B5EF4-FFF2-40B4-BE49-F238E27FC236}">
                <a16:creationId xmlns:a16="http://schemas.microsoft.com/office/drawing/2014/main" id="{C1FC8FE1-A2E3-AA73-3FE8-E38E61B435C0}"/>
              </a:ext>
            </a:extLst>
          </p:cNvPr>
          <p:cNvSpPr txBox="1"/>
          <p:nvPr/>
        </p:nvSpPr>
        <p:spPr>
          <a:xfrm>
            <a:off x="9535669" y="3991529"/>
            <a:ext cx="2151200" cy="2031325"/>
          </a:xfrm>
          <a:prstGeom prst="rect">
            <a:avLst/>
          </a:prstGeom>
          <a:noFill/>
        </p:spPr>
        <p:txBody>
          <a:bodyPr wrap="square" rtlCol="0">
            <a:spAutoFit/>
          </a:bodyPr>
          <a:lstStyle/>
          <a:p>
            <a:r>
              <a:rPr lang="en-GB" b="1" dirty="0"/>
              <a:t>LITERALS</a:t>
            </a:r>
          </a:p>
          <a:p>
            <a:endParaRPr lang="en-GB" b="1" dirty="0"/>
          </a:p>
          <a:p>
            <a:r>
              <a:rPr lang="en-GB" dirty="0"/>
              <a:t>Clear(x)</a:t>
            </a:r>
            <a:endParaRPr lang="en-GB" b="1" dirty="0"/>
          </a:p>
          <a:p>
            <a:r>
              <a:rPr lang="en-GB" dirty="0"/>
              <a:t>On(</a:t>
            </a:r>
            <a:r>
              <a:rPr lang="en-GB" dirty="0" err="1"/>
              <a:t>x,y</a:t>
            </a:r>
            <a:r>
              <a:rPr lang="en-GB" dirty="0"/>
              <a:t>)</a:t>
            </a:r>
          </a:p>
          <a:p>
            <a:r>
              <a:rPr lang="en-GB" dirty="0"/>
              <a:t>On(</a:t>
            </a:r>
            <a:r>
              <a:rPr lang="en-GB" dirty="0" err="1"/>
              <a:t>x,Table</a:t>
            </a:r>
            <a:r>
              <a:rPr lang="en-GB" dirty="0"/>
              <a:t>)</a:t>
            </a:r>
          </a:p>
          <a:p>
            <a:r>
              <a:rPr lang="en-GB" dirty="0" err="1"/>
              <a:t>HandEmpty</a:t>
            </a:r>
            <a:endParaRPr lang="en-GB" dirty="0"/>
          </a:p>
          <a:p>
            <a:r>
              <a:rPr lang="en-GB" dirty="0"/>
              <a:t>Holding(x)</a:t>
            </a:r>
          </a:p>
        </p:txBody>
      </p:sp>
    </p:spTree>
    <p:extLst>
      <p:ext uri="{BB962C8B-B14F-4D97-AF65-F5344CB8AC3E}">
        <p14:creationId xmlns:p14="http://schemas.microsoft.com/office/powerpoint/2010/main" val="42341140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ppt_x"/>
                                          </p:val>
                                        </p:tav>
                                        <p:tav tm="100000">
                                          <p:val>
                                            <p:strVal val="#ppt_x"/>
                                          </p:val>
                                        </p:tav>
                                      </p:tavLst>
                                    </p:anim>
                                    <p:anim calcmode="lin" valueType="num">
                                      <p:cBhvr additive="base">
                                        <p:cTn id="1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ppt_x"/>
                                          </p:val>
                                        </p:tav>
                                        <p:tav tm="100000">
                                          <p:val>
                                            <p:strVal val="#ppt_x"/>
                                          </p:val>
                                        </p:tav>
                                      </p:tavLst>
                                    </p:anim>
                                    <p:anim calcmode="lin" valueType="num">
                                      <p:cBhvr additive="base">
                                        <p:cTn id="2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additive="base">
                                        <p:cTn id="31" dur="500" fill="hold"/>
                                        <p:tgtEl>
                                          <p:spTgt spid="35"/>
                                        </p:tgtEl>
                                        <p:attrNameLst>
                                          <p:attrName>ppt_x</p:attrName>
                                        </p:attrNameLst>
                                      </p:cBhvr>
                                      <p:tavLst>
                                        <p:tav tm="0">
                                          <p:val>
                                            <p:strVal val="#ppt_x"/>
                                          </p:val>
                                        </p:tav>
                                        <p:tav tm="100000">
                                          <p:val>
                                            <p:strVal val="#ppt_x"/>
                                          </p:val>
                                        </p:tav>
                                      </p:tavLst>
                                    </p:anim>
                                    <p:anim calcmode="lin" valueType="num">
                                      <p:cBhvr additive="base">
                                        <p:cTn id="3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3" grpId="0"/>
      <p:bldP spid="35" grpId="0"/>
      <p:bldP spid="36" grpId="0"/>
      <p:bldP spid="3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53D264-CB47-471C-FA69-68527F43653F}"/>
              </a:ext>
            </a:extLst>
          </p:cNvPr>
          <p:cNvSpPr>
            <a:spLocks noGrp="1"/>
          </p:cNvSpPr>
          <p:nvPr>
            <p:ph type="title"/>
          </p:nvPr>
        </p:nvSpPr>
        <p:spPr>
          <a:xfrm>
            <a:off x="557980" y="194499"/>
            <a:ext cx="5793657" cy="584296"/>
          </a:xfrm>
        </p:spPr>
        <p:txBody>
          <a:bodyPr/>
          <a:lstStyle/>
          <a:p>
            <a:r>
              <a:rPr lang="en-GB" sz="2400" dirty="0"/>
              <a:t>Blind Heuristic (</a:t>
            </a:r>
            <a:r>
              <a:rPr lang="en-GB" sz="2400" cap="none" dirty="0"/>
              <a:t>h</a:t>
            </a:r>
            <a:r>
              <a:rPr lang="en-GB" sz="2400" dirty="0"/>
              <a:t> = 0)</a:t>
            </a:r>
          </a:p>
        </p:txBody>
      </p:sp>
      <p:sp>
        <p:nvSpPr>
          <p:cNvPr id="6" name="TextBox 5">
            <a:extLst>
              <a:ext uri="{FF2B5EF4-FFF2-40B4-BE49-F238E27FC236}">
                <a16:creationId xmlns:a16="http://schemas.microsoft.com/office/drawing/2014/main" id="{54BF349A-E0E7-5E24-9279-7CE231EA1CA4}"/>
              </a:ext>
            </a:extLst>
          </p:cNvPr>
          <p:cNvSpPr txBox="1"/>
          <p:nvPr/>
        </p:nvSpPr>
        <p:spPr>
          <a:xfrm>
            <a:off x="459659" y="1002891"/>
            <a:ext cx="10958050" cy="6001643"/>
          </a:xfrm>
          <a:prstGeom prst="rect">
            <a:avLst/>
          </a:prstGeom>
          <a:noFill/>
        </p:spPr>
        <p:txBody>
          <a:bodyPr wrap="square" rtlCol="0">
            <a:spAutoFit/>
          </a:bodyPr>
          <a:lstStyle/>
          <a:p>
            <a:pPr marL="342900" indent="-342900">
              <a:buFont typeface="Arial" panose="020B0604020202020204" pitchFamily="34" charset="0"/>
              <a:buChar char="•"/>
            </a:pPr>
            <a:r>
              <a:rPr lang="en-US" sz="2400" dirty="0"/>
              <a:t>Also known as uninformed search.</a:t>
            </a:r>
          </a:p>
          <a:p>
            <a:pPr marL="342900" indent="-342900">
              <a:buFont typeface="Arial" panose="020B0604020202020204" pitchFamily="34" charset="0"/>
              <a:buChar char="•"/>
            </a:pPr>
            <a:r>
              <a:rPr lang="en-US" sz="2400" dirty="0"/>
              <a:t>This heuristic provides </a:t>
            </a:r>
            <a:r>
              <a:rPr lang="en-US" sz="2400" b="1" dirty="0"/>
              <a:t>no guidance </a:t>
            </a:r>
            <a:r>
              <a:rPr lang="en-US" sz="2400" dirty="0"/>
              <a:t>and assumes every state is equally good, so the value is </a:t>
            </a:r>
            <a:r>
              <a:rPr lang="en-US" sz="2400" b="1" dirty="0"/>
              <a:t>always zero</a:t>
            </a:r>
            <a:r>
              <a:rPr lang="en-US" sz="2400" dirty="0"/>
              <a:t>.</a:t>
            </a:r>
          </a:p>
          <a:p>
            <a:pPr marL="342900" lvl="0" indent="-342900" eaLnBrk="0" fontAlgn="base" hangingPunct="0">
              <a:spcBef>
                <a:spcPct val="0"/>
              </a:spcBef>
              <a:spcAft>
                <a:spcPct val="0"/>
              </a:spcAft>
              <a:buFont typeface="Arial" panose="020B0604020202020204" pitchFamily="34" charset="0"/>
              <a:buChar char="•"/>
            </a:pPr>
            <a:r>
              <a:rPr lang="en-US" altLang="en-US" sz="2400" dirty="0">
                <a:latin typeface="Arial" panose="020B0604020202020204" pitchFamily="34" charset="0"/>
              </a:rPr>
              <a:t>Does </a:t>
            </a:r>
            <a:r>
              <a:rPr lang="en-US" altLang="en-US" sz="2400" b="1" dirty="0">
                <a:latin typeface="Arial" panose="020B0604020202020204" pitchFamily="34" charset="0"/>
              </a:rPr>
              <a:t>not use heuristics</a:t>
            </a:r>
            <a:endParaRPr lang="en-US" altLang="en-US" sz="2400" dirty="0">
              <a:latin typeface="Arial" panose="020B0604020202020204" pitchFamily="34" charset="0"/>
            </a:endParaRPr>
          </a:p>
          <a:p>
            <a:pPr marL="342900" lvl="0" indent="-342900" eaLnBrk="0" fontAlgn="base" hangingPunct="0">
              <a:spcBef>
                <a:spcPct val="0"/>
              </a:spcBef>
              <a:spcAft>
                <a:spcPct val="0"/>
              </a:spcAft>
              <a:buFont typeface="Arial" panose="020B0604020202020204" pitchFamily="34" charset="0"/>
              <a:buChar char="•"/>
            </a:pPr>
            <a:r>
              <a:rPr lang="en-US" altLang="en-US" sz="2400" dirty="0">
                <a:latin typeface="Arial" panose="020B0604020202020204" pitchFamily="34" charset="0"/>
              </a:rPr>
              <a:t>Only explores the state space based on structure (e.g., depth, breadth)</a:t>
            </a:r>
          </a:p>
          <a:p>
            <a:pPr marL="800100" lvl="1" indent="-342900" eaLnBrk="0" fontAlgn="base" hangingPunct="0">
              <a:spcBef>
                <a:spcPct val="0"/>
              </a:spcBef>
              <a:spcAft>
                <a:spcPct val="0"/>
              </a:spcAft>
              <a:buFont typeface="Courier New" panose="02070309020205020404" pitchFamily="49" charset="0"/>
              <a:buChar char="o"/>
            </a:pPr>
            <a:r>
              <a:rPr lang="en-US" altLang="en-US" sz="2400" b="1" dirty="0">
                <a:solidFill>
                  <a:schemeClr val="accent2">
                    <a:lumMod val="75000"/>
                  </a:schemeClr>
                </a:solidFill>
                <a:latin typeface="Arial" panose="020B0604020202020204" pitchFamily="34" charset="0"/>
              </a:rPr>
              <a:t>Breadth-First Search (BFS)</a:t>
            </a:r>
          </a:p>
          <a:p>
            <a:pPr marL="1257300" lvl="2" indent="-342900" eaLnBrk="0" fontAlgn="base" hangingPunct="0">
              <a:spcBef>
                <a:spcPct val="0"/>
              </a:spcBef>
              <a:spcAft>
                <a:spcPct val="0"/>
              </a:spcAft>
              <a:buSzPct val="84000"/>
              <a:buFont typeface="Wingdings" panose="05000000000000000000" pitchFamily="2" charset="2"/>
              <a:buChar char="§"/>
            </a:pPr>
            <a:r>
              <a:rPr lang="en-US" altLang="en-US" sz="2400" b="1" dirty="0">
                <a:latin typeface="Arial" panose="020B0604020202020204" pitchFamily="34" charset="0"/>
              </a:rPr>
              <a:t>Explores level by level</a:t>
            </a:r>
            <a:r>
              <a:rPr lang="en-US" altLang="en-US" sz="2400" dirty="0">
                <a:latin typeface="Arial" panose="020B0604020202020204" pitchFamily="34" charset="0"/>
              </a:rPr>
              <a:t>, starting from the initial state</a:t>
            </a:r>
          </a:p>
          <a:p>
            <a:pPr marL="1257300" lvl="2" indent="-342900" eaLnBrk="0" fontAlgn="base" hangingPunct="0">
              <a:spcBef>
                <a:spcPct val="0"/>
              </a:spcBef>
              <a:spcAft>
                <a:spcPct val="0"/>
              </a:spcAft>
              <a:buSzPct val="84000"/>
              <a:buFont typeface="Wingdings" panose="05000000000000000000" pitchFamily="2" charset="2"/>
              <a:buChar char="§"/>
            </a:pPr>
            <a:r>
              <a:rPr lang="en-US" altLang="en-US" sz="2400" dirty="0">
                <a:latin typeface="Arial" panose="020B0604020202020204" pitchFamily="34" charset="0"/>
              </a:rPr>
              <a:t>Keeps track of all states at each depth</a:t>
            </a:r>
          </a:p>
          <a:p>
            <a:pPr marL="1257300" lvl="2" indent="-342900" eaLnBrk="0" fontAlgn="base" hangingPunct="0">
              <a:spcBef>
                <a:spcPct val="0"/>
              </a:spcBef>
              <a:spcAft>
                <a:spcPct val="0"/>
              </a:spcAft>
              <a:buSzPct val="84000"/>
              <a:buFont typeface="Wingdings" panose="05000000000000000000" pitchFamily="2" charset="2"/>
              <a:buChar char="§"/>
            </a:pPr>
            <a:r>
              <a:rPr lang="en-US" sz="2400" dirty="0"/>
              <a:t>Guaranteed to find the </a:t>
            </a:r>
            <a:r>
              <a:rPr lang="en-US" sz="2400" b="1" dirty="0"/>
              <a:t>shortest solution in terms of number of actions</a:t>
            </a:r>
            <a:r>
              <a:rPr lang="en-US" sz="2400" dirty="0"/>
              <a:t>, but can be </a:t>
            </a:r>
            <a:r>
              <a:rPr lang="en-US" sz="2400" b="1" dirty="0"/>
              <a:t>very memory intensive</a:t>
            </a:r>
            <a:endParaRPr lang="en-US" altLang="en-US" sz="2400" dirty="0">
              <a:latin typeface="Arial" panose="020B0604020202020204" pitchFamily="34" charset="0"/>
            </a:endParaRPr>
          </a:p>
          <a:p>
            <a:pPr marL="800100" lvl="1" indent="-342900" eaLnBrk="0" fontAlgn="base" hangingPunct="0">
              <a:spcBef>
                <a:spcPct val="0"/>
              </a:spcBef>
              <a:spcAft>
                <a:spcPct val="0"/>
              </a:spcAft>
              <a:buFont typeface="Courier New" panose="02070309020205020404" pitchFamily="49" charset="0"/>
              <a:buChar char="o"/>
            </a:pPr>
            <a:r>
              <a:rPr lang="en-US" altLang="en-US" sz="2400" b="1" dirty="0">
                <a:solidFill>
                  <a:schemeClr val="accent2">
                    <a:lumMod val="75000"/>
                  </a:schemeClr>
                </a:solidFill>
                <a:latin typeface="Arial" panose="020B0604020202020204" pitchFamily="34" charset="0"/>
              </a:rPr>
              <a:t>Depth-First Search (DFS)</a:t>
            </a:r>
          </a:p>
          <a:p>
            <a:pPr marL="1257300" lvl="2" indent="-342900" eaLnBrk="0" fontAlgn="base" hangingPunct="0">
              <a:spcBef>
                <a:spcPct val="0"/>
              </a:spcBef>
              <a:spcAft>
                <a:spcPct val="0"/>
              </a:spcAft>
              <a:buSzPct val="82000"/>
              <a:buFont typeface="Wingdings" panose="05000000000000000000" pitchFamily="2" charset="2"/>
              <a:buChar char="§"/>
            </a:pPr>
            <a:r>
              <a:rPr lang="en-US" altLang="en-US" sz="2400" b="1" dirty="0">
                <a:latin typeface="Arial" panose="020B0604020202020204" pitchFamily="34" charset="0"/>
              </a:rPr>
              <a:t>Explores deeply first</a:t>
            </a:r>
            <a:r>
              <a:rPr lang="en-US" altLang="en-US" sz="2400" dirty="0">
                <a:latin typeface="Arial" panose="020B0604020202020204" pitchFamily="34" charset="0"/>
              </a:rPr>
              <a:t>, following one path until it hits a dead-end, then backtracks</a:t>
            </a:r>
          </a:p>
          <a:p>
            <a:pPr marL="1257300" lvl="2" indent="-342900" eaLnBrk="0" fontAlgn="base" hangingPunct="0">
              <a:spcBef>
                <a:spcPct val="0"/>
              </a:spcBef>
              <a:spcAft>
                <a:spcPct val="0"/>
              </a:spcAft>
              <a:buSzPct val="82000"/>
              <a:buFont typeface="Wingdings" panose="05000000000000000000" pitchFamily="2" charset="2"/>
              <a:buChar char="§"/>
            </a:pPr>
            <a:r>
              <a:rPr lang="en-US" altLang="en-US" sz="2400" dirty="0">
                <a:latin typeface="Arial" panose="020B0604020202020204" pitchFamily="34" charset="0"/>
              </a:rPr>
              <a:t>Uses </a:t>
            </a:r>
            <a:r>
              <a:rPr lang="en-US" altLang="en-US" sz="2400" b="1" dirty="0">
                <a:latin typeface="Arial" panose="020B0604020202020204" pitchFamily="34" charset="0"/>
              </a:rPr>
              <a:t>less memory</a:t>
            </a:r>
            <a:r>
              <a:rPr lang="en-US" altLang="en-US" sz="2400" dirty="0">
                <a:latin typeface="Arial" panose="020B0604020202020204" pitchFamily="34" charset="0"/>
              </a:rPr>
              <a:t> than BFS, but </a:t>
            </a:r>
            <a:r>
              <a:rPr lang="en-US" altLang="en-US" sz="2400" b="1" dirty="0">
                <a:latin typeface="Arial" panose="020B0604020202020204" pitchFamily="34" charset="0"/>
              </a:rPr>
              <a:t>not guaranteed to find the shortest path</a:t>
            </a:r>
            <a:endParaRPr lang="en-US" altLang="en-US" sz="2400" dirty="0">
              <a:latin typeface="Arial" panose="020B0604020202020204" pitchFamily="34" charset="0"/>
            </a:endParaRPr>
          </a:p>
          <a:p>
            <a:endParaRPr lang="en-GB" sz="2400" dirty="0"/>
          </a:p>
        </p:txBody>
      </p:sp>
    </p:spTree>
    <p:extLst>
      <p:ext uri="{BB962C8B-B14F-4D97-AF65-F5344CB8AC3E}">
        <p14:creationId xmlns:p14="http://schemas.microsoft.com/office/powerpoint/2010/main" val="373263396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489413-C6E3-D0D9-B0D4-CF1299E9AF33}"/>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6985C8F9-0227-B24F-A2E7-DCE401BD9C31}"/>
              </a:ext>
            </a:extLst>
          </p:cNvPr>
          <p:cNvSpPr txBox="1"/>
          <p:nvPr/>
        </p:nvSpPr>
        <p:spPr>
          <a:xfrm>
            <a:off x="412955" y="403123"/>
            <a:ext cx="5122605" cy="461665"/>
          </a:xfrm>
          <a:prstGeom prst="rect">
            <a:avLst/>
          </a:prstGeom>
          <a:noFill/>
        </p:spPr>
        <p:txBody>
          <a:bodyPr wrap="square" rtlCol="0">
            <a:spAutoFit/>
          </a:bodyPr>
          <a:lstStyle/>
          <a:p>
            <a:r>
              <a:rPr lang="en-GB" sz="2400" b="1" dirty="0"/>
              <a:t>Breadth First Search (BFS)</a:t>
            </a:r>
          </a:p>
        </p:txBody>
      </p:sp>
      <p:sp>
        <p:nvSpPr>
          <p:cNvPr id="11" name="TextBox 10">
            <a:extLst>
              <a:ext uri="{FF2B5EF4-FFF2-40B4-BE49-F238E27FC236}">
                <a16:creationId xmlns:a16="http://schemas.microsoft.com/office/drawing/2014/main" id="{345BC51D-23E5-B8DB-09CB-A2231B58881E}"/>
              </a:ext>
            </a:extLst>
          </p:cNvPr>
          <p:cNvSpPr txBox="1"/>
          <p:nvPr/>
        </p:nvSpPr>
        <p:spPr>
          <a:xfrm>
            <a:off x="412955" y="1016844"/>
            <a:ext cx="11326762" cy="6463308"/>
          </a:xfrm>
          <a:prstGeom prst="rect">
            <a:avLst/>
          </a:prstGeom>
          <a:noFill/>
        </p:spPr>
        <p:txBody>
          <a:bodyPr wrap="square" rtlCol="0">
            <a:spAutoFit/>
          </a:bodyPr>
          <a:lstStyle/>
          <a:p>
            <a:pPr lvl="0" eaLnBrk="0" fontAlgn="base" hangingPunct="0">
              <a:spcBef>
                <a:spcPct val="0"/>
              </a:spcBef>
              <a:spcAft>
                <a:spcPct val="0"/>
              </a:spcAft>
            </a:pPr>
            <a:r>
              <a:rPr lang="en-US" altLang="en-US" b="1" dirty="0"/>
              <a:t>Level 0:</a:t>
            </a:r>
          </a:p>
          <a:p>
            <a:pPr algn="just"/>
            <a:r>
              <a:rPr lang="en-US" altLang="en-US" dirty="0"/>
              <a:t>S0: </a:t>
            </a:r>
            <a:r>
              <a:rPr lang="en-US" dirty="0"/>
              <a:t>On(A, B), On(B, Table), On(C, Table), Clear(A), Clear(C), </a:t>
            </a:r>
            <a:r>
              <a:rPr lang="en-US" dirty="0" err="1"/>
              <a:t>HandEmpty</a:t>
            </a:r>
            <a:endParaRPr lang="en-US" dirty="0"/>
          </a:p>
          <a:p>
            <a:pPr lvl="0" eaLnBrk="0" fontAlgn="base" hangingPunct="0">
              <a:spcBef>
                <a:spcPct val="0"/>
              </a:spcBef>
              <a:spcAft>
                <a:spcPct val="0"/>
              </a:spcAft>
            </a:pPr>
            <a:endParaRPr lang="en-US" altLang="en-US" b="1" dirty="0"/>
          </a:p>
          <a:p>
            <a:pPr lvl="0" eaLnBrk="0" fontAlgn="base" hangingPunct="0">
              <a:spcBef>
                <a:spcPct val="0"/>
              </a:spcBef>
              <a:spcAft>
                <a:spcPct val="0"/>
              </a:spcAft>
            </a:pPr>
            <a:r>
              <a:rPr lang="en-US" altLang="en-US" b="1" dirty="0"/>
              <a:t>Level 1:</a:t>
            </a:r>
          </a:p>
          <a:p>
            <a:pPr lvl="0" eaLnBrk="0" fontAlgn="base" hangingPunct="0">
              <a:spcBef>
                <a:spcPct val="0"/>
              </a:spcBef>
              <a:spcAft>
                <a:spcPct val="0"/>
              </a:spcAft>
              <a:buFontTx/>
              <a:buChar char="•"/>
            </a:pPr>
            <a:r>
              <a:rPr lang="en-US" altLang="en-US" dirty="0"/>
              <a:t>S1: </a:t>
            </a:r>
            <a:r>
              <a:rPr lang="en-US" altLang="en-US" dirty="0" err="1"/>
              <a:t>UnStack</a:t>
            </a:r>
            <a:r>
              <a:rPr lang="en-US" altLang="en-US" dirty="0"/>
              <a:t>(A, B) → holding A, B becomes clear</a:t>
            </a:r>
          </a:p>
          <a:p>
            <a:pPr lvl="0" eaLnBrk="0" fontAlgn="base" hangingPunct="0">
              <a:spcBef>
                <a:spcPct val="0"/>
              </a:spcBef>
              <a:spcAft>
                <a:spcPct val="0"/>
              </a:spcAft>
              <a:buFontTx/>
              <a:buChar char="•"/>
            </a:pPr>
            <a:r>
              <a:rPr lang="en-US" altLang="en-US" dirty="0"/>
              <a:t>S2: </a:t>
            </a:r>
            <a:r>
              <a:rPr lang="en-US" altLang="en-US" dirty="0" err="1"/>
              <a:t>PickUp</a:t>
            </a:r>
            <a:r>
              <a:rPr lang="en-US" altLang="en-US" dirty="0"/>
              <a:t>(C) → holding C</a:t>
            </a:r>
          </a:p>
          <a:p>
            <a:pPr lvl="0" eaLnBrk="0" fontAlgn="base" hangingPunct="0">
              <a:spcBef>
                <a:spcPct val="0"/>
              </a:spcBef>
              <a:spcAft>
                <a:spcPct val="0"/>
              </a:spcAft>
            </a:pPr>
            <a:endParaRPr lang="en-US" altLang="en-US" b="1" dirty="0"/>
          </a:p>
          <a:p>
            <a:pPr lvl="0" eaLnBrk="0" fontAlgn="base" hangingPunct="0">
              <a:spcBef>
                <a:spcPct val="0"/>
              </a:spcBef>
              <a:spcAft>
                <a:spcPct val="0"/>
              </a:spcAft>
            </a:pPr>
            <a:r>
              <a:rPr lang="en-US" altLang="en-US" b="1" dirty="0"/>
              <a:t>Level 2:</a:t>
            </a:r>
          </a:p>
          <a:p>
            <a:pPr lvl="0" eaLnBrk="0" fontAlgn="base" hangingPunct="0">
              <a:spcBef>
                <a:spcPct val="0"/>
              </a:spcBef>
              <a:spcAft>
                <a:spcPct val="0"/>
              </a:spcAft>
            </a:pPr>
            <a:r>
              <a:rPr lang="en-US" altLang="en-US" dirty="0"/>
              <a:t>From S1:</a:t>
            </a:r>
          </a:p>
          <a:p>
            <a:pPr lvl="0" eaLnBrk="0" fontAlgn="base" hangingPunct="0">
              <a:spcBef>
                <a:spcPct val="0"/>
              </a:spcBef>
              <a:spcAft>
                <a:spcPct val="0"/>
              </a:spcAft>
              <a:buFontTx/>
              <a:buChar char="•"/>
            </a:pPr>
            <a:r>
              <a:rPr lang="en-US" altLang="en-US" dirty="0"/>
              <a:t>S3: </a:t>
            </a:r>
            <a:r>
              <a:rPr lang="en-US" altLang="en-US" dirty="0" err="1"/>
              <a:t>PutDown</a:t>
            </a:r>
            <a:r>
              <a:rPr lang="en-US" altLang="en-US" dirty="0"/>
              <a:t>(A) → A on Table, Clear(A), </a:t>
            </a:r>
            <a:r>
              <a:rPr lang="en-US" altLang="en-US" dirty="0" err="1"/>
              <a:t>HandEmpty</a:t>
            </a:r>
            <a:r>
              <a:rPr lang="en-US" altLang="en-US" dirty="0"/>
              <a:t>, Clear(B), Clear(C), </a:t>
            </a:r>
          </a:p>
          <a:p>
            <a:pPr lvl="0" eaLnBrk="0" fontAlgn="base" hangingPunct="0">
              <a:spcBef>
                <a:spcPct val="0"/>
              </a:spcBef>
              <a:spcAft>
                <a:spcPct val="0"/>
              </a:spcAft>
              <a:buFontTx/>
              <a:buChar char="•"/>
            </a:pPr>
            <a:r>
              <a:rPr lang="en-US" altLang="en-US" dirty="0"/>
              <a:t>S4: Stack(A, B) → back to original (S0)</a:t>
            </a:r>
          </a:p>
          <a:p>
            <a:pPr lvl="0" eaLnBrk="0" fontAlgn="base" hangingPunct="0">
              <a:spcBef>
                <a:spcPct val="0"/>
              </a:spcBef>
              <a:spcAft>
                <a:spcPct val="0"/>
              </a:spcAft>
              <a:buFontTx/>
              <a:buChar char="•"/>
            </a:pPr>
            <a:r>
              <a:rPr lang="en-US" altLang="en-US" dirty="0"/>
              <a:t>S5: Stack(A, C) → A on C</a:t>
            </a:r>
          </a:p>
          <a:p>
            <a:pPr lvl="0" eaLnBrk="0" fontAlgn="base" hangingPunct="0">
              <a:spcBef>
                <a:spcPct val="0"/>
              </a:spcBef>
              <a:spcAft>
                <a:spcPct val="0"/>
              </a:spcAft>
            </a:pPr>
            <a:r>
              <a:rPr lang="en-US" altLang="en-US" dirty="0"/>
              <a:t>From S2:</a:t>
            </a:r>
          </a:p>
          <a:p>
            <a:pPr lvl="0" eaLnBrk="0" fontAlgn="base" hangingPunct="0">
              <a:spcBef>
                <a:spcPct val="0"/>
              </a:spcBef>
              <a:spcAft>
                <a:spcPct val="0"/>
              </a:spcAft>
              <a:buFontTx/>
              <a:buChar char="•"/>
            </a:pPr>
            <a:r>
              <a:rPr lang="en-US" altLang="en-US" dirty="0"/>
              <a:t>S6: </a:t>
            </a:r>
            <a:r>
              <a:rPr lang="en-US" altLang="en-US" dirty="0" err="1"/>
              <a:t>PutDown</a:t>
            </a:r>
            <a:r>
              <a:rPr lang="en-US" altLang="en-US" dirty="0"/>
              <a:t>(C) → C on Table again → S0</a:t>
            </a:r>
          </a:p>
          <a:p>
            <a:pPr lvl="0" eaLnBrk="0" fontAlgn="base" hangingPunct="0">
              <a:spcBef>
                <a:spcPct val="0"/>
              </a:spcBef>
              <a:spcAft>
                <a:spcPct val="0"/>
              </a:spcAft>
              <a:buFontTx/>
              <a:buChar char="•"/>
            </a:pPr>
            <a:r>
              <a:rPr lang="en-US" altLang="en-US" dirty="0"/>
              <a:t>S7: Stack(C, A) → C on A</a:t>
            </a:r>
          </a:p>
          <a:p>
            <a:pPr lvl="0" eaLnBrk="0" fontAlgn="base" hangingPunct="0">
              <a:spcBef>
                <a:spcPct val="0"/>
              </a:spcBef>
              <a:spcAft>
                <a:spcPct val="0"/>
              </a:spcAft>
              <a:buFontTx/>
              <a:buChar char="•"/>
            </a:pPr>
            <a:r>
              <a:rPr lang="en-US" altLang="en-US" dirty="0"/>
              <a:t>S8: Stack(C, B) → C on B</a:t>
            </a:r>
          </a:p>
          <a:p>
            <a:pPr lvl="0" eaLnBrk="0" fontAlgn="base" hangingPunct="0">
              <a:spcBef>
                <a:spcPct val="0"/>
              </a:spcBef>
              <a:spcAft>
                <a:spcPct val="0"/>
              </a:spcAft>
            </a:pPr>
            <a:r>
              <a:rPr lang="en-US" altLang="en-US" dirty="0">
                <a:latin typeface="Arial" panose="020B0604020202020204" pitchFamily="34" charset="0"/>
              </a:rPr>
              <a:t>.</a:t>
            </a:r>
          </a:p>
          <a:p>
            <a:pPr lvl="0" eaLnBrk="0" fontAlgn="base" hangingPunct="0">
              <a:spcBef>
                <a:spcPct val="0"/>
              </a:spcBef>
              <a:spcAft>
                <a:spcPct val="0"/>
              </a:spcAft>
            </a:pPr>
            <a:r>
              <a:rPr lang="en-US" altLang="en-US" dirty="0">
                <a:latin typeface="Arial" panose="020B0604020202020204" pitchFamily="34" charset="0"/>
              </a:rPr>
              <a:t>.</a:t>
            </a:r>
          </a:p>
          <a:p>
            <a:pPr lvl="0" eaLnBrk="0" fontAlgn="base" hangingPunct="0">
              <a:spcBef>
                <a:spcPct val="0"/>
              </a:spcBef>
              <a:spcAft>
                <a:spcPct val="0"/>
              </a:spcAft>
            </a:pPr>
            <a:r>
              <a:rPr lang="en-US" altLang="en-US" dirty="0">
                <a:latin typeface="Arial" panose="020B0604020202020204" pitchFamily="34" charset="0"/>
              </a:rPr>
              <a:t>.</a:t>
            </a:r>
          </a:p>
          <a:p>
            <a:pPr lvl="0" eaLnBrk="0" fontAlgn="base" hangingPunct="0">
              <a:spcBef>
                <a:spcPct val="0"/>
              </a:spcBef>
              <a:spcAft>
                <a:spcPct val="0"/>
              </a:spcAft>
            </a:pPr>
            <a:r>
              <a:rPr lang="en-US" altLang="en-US" dirty="0">
                <a:latin typeface="Arial" panose="020B0604020202020204" pitchFamily="34" charset="0"/>
              </a:rPr>
              <a:t>….</a:t>
            </a:r>
          </a:p>
          <a:p>
            <a:pPr algn="just"/>
            <a:endParaRPr lang="en-US" dirty="0"/>
          </a:p>
          <a:p>
            <a:pPr algn="just"/>
            <a:endParaRPr lang="en-US" dirty="0"/>
          </a:p>
          <a:p>
            <a:pPr algn="just"/>
            <a:endParaRPr lang="en-GB" dirty="0"/>
          </a:p>
        </p:txBody>
      </p:sp>
    </p:spTree>
    <p:extLst>
      <p:ext uri="{BB962C8B-B14F-4D97-AF65-F5344CB8AC3E}">
        <p14:creationId xmlns:p14="http://schemas.microsoft.com/office/powerpoint/2010/main" val="897203882"/>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1B099-35F6-F96C-792C-52B844B18632}"/>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D7C9AD59-5537-120E-13D3-ABE22F5C0179}"/>
              </a:ext>
            </a:extLst>
          </p:cNvPr>
          <p:cNvSpPr txBox="1"/>
          <p:nvPr/>
        </p:nvSpPr>
        <p:spPr>
          <a:xfrm>
            <a:off x="412955" y="403123"/>
            <a:ext cx="5122605" cy="461665"/>
          </a:xfrm>
          <a:prstGeom prst="rect">
            <a:avLst/>
          </a:prstGeom>
          <a:noFill/>
        </p:spPr>
        <p:txBody>
          <a:bodyPr wrap="square" rtlCol="0">
            <a:spAutoFit/>
          </a:bodyPr>
          <a:lstStyle/>
          <a:p>
            <a:r>
              <a:rPr lang="en-GB" sz="2400" b="1" dirty="0"/>
              <a:t>Depth First Search (DFS)</a:t>
            </a:r>
          </a:p>
        </p:txBody>
      </p:sp>
      <p:sp>
        <p:nvSpPr>
          <p:cNvPr id="11" name="TextBox 10">
            <a:extLst>
              <a:ext uri="{FF2B5EF4-FFF2-40B4-BE49-F238E27FC236}">
                <a16:creationId xmlns:a16="http://schemas.microsoft.com/office/drawing/2014/main" id="{1481A7AC-ACC6-8E4F-BC55-4D54948A63C1}"/>
              </a:ext>
            </a:extLst>
          </p:cNvPr>
          <p:cNvSpPr txBox="1"/>
          <p:nvPr/>
        </p:nvSpPr>
        <p:spPr>
          <a:xfrm>
            <a:off x="412955" y="1016844"/>
            <a:ext cx="11326762" cy="5078313"/>
          </a:xfrm>
          <a:prstGeom prst="rect">
            <a:avLst/>
          </a:prstGeom>
          <a:noFill/>
        </p:spPr>
        <p:txBody>
          <a:bodyPr wrap="square" rtlCol="0">
            <a:spAutoFit/>
          </a:bodyPr>
          <a:lstStyle/>
          <a:p>
            <a:pPr lvl="0" eaLnBrk="0" fontAlgn="base" hangingPunct="0">
              <a:spcBef>
                <a:spcPct val="0"/>
              </a:spcBef>
              <a:spcAft>
                <a:spcPct val="0"/>
              </a:spcAft>
            </a:pPr>
            <a:r>
              <a:rPr lang="en-US" altLang="en-US" b="1" dirty="0"/>
              <a:t>Level 0:</a:t>
            </a:r>
          </a:p>
          <a:p>
            <a:pPr algn="just"/>
            <a:r>
              <a:rPr lang="en-US" altLang="en-US" dirty="0"/>
              <a:t>S0: </a:t>
            </a:r>
            <a:r>
              <a:rPr lang="en-US" dirty="0"/>
              <a:t>On(A, B), On(B, Table), On(C, Table), Clear(A), Clear(C), </a:t>
            </a:r>
            <a:r>
              <a:rPr lang="en-US" dirty="0" err="1"/>
              <a:t>HandEmpty</a:t>
            </a:r>
            <a:endParaRPr lang="en-US" dirty="0"/>
          </a:p>
          <a:p>
            <a:pPr lvl="0" eaLnBrk="0" fontAlgn="base" hangingPunct="0">
              <a:spcBef>
                <a:spcPct val="0"/>
              </a:spcBef>
              <a:spcAft>
                <a:spcPct val="0"/>
              </a:spcAft>
            </a:pPr>
            <a:endParaRPr lang="en-US" altLang="en-US" b="1" dirty="0"/>
          </a:p>
          <a:p>
            <a:pPr lvl="0" eaLnBrk="0" fontAlgn="base" hangingPunct="0">
              <a:spcBef>
                <a:spcPct val="0"/>
              </a:spcBef>
              <a:spcAft>
                <a:spcPct val="0"/>
              </a:spcAft>
            </a:pPr>
            <a:r>
              <a:rPr lang="en-US" altLang="en-US" b="1" dirty="0"/>
              <a:t>Level 1:</a:t>
            </a:r>
          </a:p>
          <a:p>
            <a:pPr lvl="0" eaLnBrk="0" fontAlgn="base" hangingPunct="0">
              <a:spcBef>
                <a:spcPct val="0"/>
              </a:spcBef>
              <a:spcAft>
                <a:spcPct val="0"/>
              </a:spcAft>
              <a:buFontTx/>
              <a:buChar char="•"/>
            </a:pPr>
            <a:r>
              <a:rPr lang="en-US" altLang="en-US" dirty="0"/>
              <a:t>S1: </a:t>
            </a:r>
            <a:r>
              <a:rPr lang="en-US" altLang="en-US" b="1" dirty="0" err="1"/>
              <a:t>UnStack</a:t>
            </a:r>
            <a:r>
              <a:rPr lang="en-US" altLang="en-US" b="1" dirty="0"/>
              <a:t>(A, B) </a:t>
            </a:r>
            <a:r>
              <a:rPr lang="en-US" altLang="en-US" dirty="0"/>
              <a:t>→ holding A, B becomes clear ....</a:t>
            </a:r>
          </a:p>
          <a:p>
            <a:pPr lvl="0" eaLnBrk="0" fontAlgn="base" hangingPunct="0">
              <a:spcBef>
                <a:spcPct val="0"/>
              </a:spcBef>
              <a:spcAft>
                <a:spcPct val="0"/>
              </a:spcAft>
            </a:pPr>
            <a:endParaRPr lang="en-US" altLang="en-US" b="1" dirty="0"/>
          </a:p>
          <a:p>
            <a:pPr lvl="0" eaLnBrk="0" fontAlgn="base" hangingPunct="0">
              <a:spcBef>
                <a:spcPct val="0"/>
              </a:spcBef>
              <a:spcAft>
                <a:spcPct val="0"/>
              </a:spcAft>
            </a:pPr>
            <a:r>
              <a:rPr lang="en-US" altLang="en-US" b="1" dirty="0"/>
              <a:t>Level 2:</a:t>
            </a:r>
          </a:p>
          <a:p>
            <a:pPr lvl="0" eaLnBrk="0" fontAlgn="base" hangingPunct="0">
              <a:spcBef>
                <a:spcPct val="0"/>
              </a:spcBef>
              <a:spcAft>
                <a:spcPct val="0"/>
              </a:spcAft>
            </a:pPr>
            <a:r>
              <a:rPr lang="en-US" altLang="en-US" dirty="0"/>
              <a:t>From S1:</a:t>
            </a:r>
          </a:p>
          <a:p>
            <a:pPr lvl="0" eaLnBrk="0" fontAlgn="base" hangingPunct="0">
              <a:spcBef>
                <a:spcPct val="0"/>
              </a:spcBef>
              <a:spcAft>
                <a:spcPct val="0"/>
              </a:spcAft>
              <a:buFontTx/>
              <a:buChar char="•"/>
            </a:pPr>
            <a:r>
              <a:rPr lang="en-US" altLang="en-US" dirty="0"/>
              <a:t>S2: </a:t>
            </a:r>
            <a:r>
              <a:rPr lang="en-US" altLang="en-US" dirty="0" err="1"/>
              <a:t>PutDown</a:t>
            </a:r>
            <a:r>
              <a:rPr lang="en-US" altLang="en-US" dirty="0"/>
              <a:t>(A) → A on Table, Clear(A), </a:t>
            </a:r>
            <a:r>
              <a:rPr lang="en-US" altLang="en-US" dirty="0" err="1"/>
              <a:t>HandEmpty</a:t>
            </a:r>
            <a:r>
              <a:rPr lang="en-US" altLang="en-US" dirty="0"/>
              <a:t>, Clear(B), Clear(C)</a:t>
            </a:r>
          </a:p>
          <a:p>
            <a:pPr lvl="0" eaLnBrk="0" fontAlgn="base" hangingPunct="0">
              <a:spcBef>
                <a:spcPct val="0"/>
              </a:spcBef>
              <a:spcAft>
                <a:spcPct val="0"/>
              </a:spcAft>
              <a:buFontTx/>
              <a:buChar char="•"/>
            </a:pPr>
            <a:r>
              <a:rPr lang="en-US" altLang="en-US" dirty="0"/>
              <a:t>S2: </a:t>
            </a:r>
            <a:r>
              <a:rPr lang="en-GB" dirty="0"/>
              <a:t>Stack(A, B) </a:t>
            </a:r>
            <a:r>
              <a:rPr lang="en-US" altLang="en-US" dirty="0"/>
              <a:t>→ initial state: visited</a:t>
            </a:r>
          </a:p>
          <a:p>
            <a:pPr lvl="0" eaLnBrk="0" fontAlgn="base" hangingPunct="0">
              <a:spcBef>
                <a:spcPct val="0"/>
              </a:spcBef>
              <a:spcAft>
                <a:spcPct val="0"/>
              </a:spcAft>
              <a:buFontTx/>
              <a:buChar char="•"/>
            </a:pPr>
            <a:r>
              <a:rPr lang="en-US" altLang="en-US" dirty="0"/>
              <a:t>S2: </a:t>
            </a:r>
            <a:r>
              <a:rPr lang="en-GB" dirty="0"/>
              <a:t>Stack(A, C) </a:t>
            </a:r>
            <a:r>
              <a:rPr lang="en-US" altLang="en-US" dirty="0"/>
              <a:t>→ …..</a:t>
            </a:r>
          </a:p>
          <a:p>
            <a:pPr lvl="0" eaLnBrk="0" fontAlgn="base" hangingPunct="0">
              <a:spcBef>
                <a:spcPct val="0"/>
              </a:spcBef>
              <a:spcAft>
                <a:spcPct val="0"/>
              </a:spcAft>
            </a:pPr>
            <a:endParaRPr lang="en-US" altLang="en-US" dirty="0">
              <a:latin typeface="Arial" panose="020B0604020202020204" pitchFamily="34" charset="0"/>
            </a:endParaRPr>
          </a:p>
          <a:p>
            <a:pPr eaLnBrk="0" fontAlgn="base" hangingPunct="0">
              <a:spcBef>
                <a:spcPct val="0"/>
              </a:spcBef>
              <a:spcAft>
                <a:spcPct val="0"/>
              </a:spcAft>
            </a:pPr>
            <a:r>
              <a:rPr lang="en-US" altLang="en-US" b="1" dirty="0"/>
              <a:t>Level 3:</a:t>
            </a:r>
          </a:p>
          <a:p>
            <a:pPr eaLnBrk="0" fontAlgn="base" hangingPunct="0">
              <a:spcBef>
                <a:spcPct val="0"/>
              </a:spcBef>
              <a:spcAft>
                <a:spcPct val="0"/>
              </a:spcAft>
            </a:pPr>
            <a:r>
              <a:rPr lang="en-US" altLang="en-US" dirty="0"/>
              <a:t>From S2:</a:t>
            </a:r>
          </a:p>
          <a:p>
            <a:pPr lvl="0" eaLnBrk="0" fontAlgn="base" hangingPunct="0">
              <a:spcBef>
                <a:spcPct val="0"/>
              </a:spcBef>
              <a:spcAft>
                <a:spcPct val="0"/>
              </a:spcAft>
              <a:buFontTx/>
              <a:buChar char="•"/>
            </a:pPr>
            <a:r>
              <a:rPr lang="en-US" altLang="en-US" dirty="0"/>
              <a:t>S3: S2-PutDown(A)&gt;&gt; </a:t>
            </a:r>
            <a:r>
              <a:rPr lang="en-US" altLang="en-US" b="1" dirty="0" err="1"/>
              <a:t>PickUp</a:t>
            </a:r>
            <a:r>
              <a:rPr lang="en-US" altLang="en-US" b="1" dirty="0"/>
              <a:t>(A)</a:t>
            </a:r>
            <a:r>
              <a:rPr lang="en-US" altLang="en-US" dirty="0"/>
              <a:t>/ </a:t>
            </a:r>
            <a:r>
              <a:rPr lang="en-US" altLang="en-US" dirty="0" err="1"/>
              <a:t>PickUp</a:t>
            </a:r>
            <a:r>
              <a:rPr lang="en-US" altLang="en-US" dirty="0"/>
              <a:t>(B)/ </a:t>
            </a:r>
            <a:r>
              <a:rPr lang="en-US" altLang="en-US" dirty="0" err="1"/>
              <a:t>PickUp</a:t>
            </a:r>
            <a:r>
              <a:rPr lang="en-US" altLang="en-US" dirty="0"/>
              <a:t>(C) in separate branches …..</a:t>
            </a:r>
          </a:p>
          <a:p>
            <a:pPr lvl="0" eaLnBrk="0" fontAlgn="base" hangingPunct="0">
              <a:spcBef>
                <a:spcPct val="0"/>
              </a:spcBef>
              <a:spcAft>
                <a:spcPct val="0"/>
              </a:spcAft>
              <a:buFontTx/>
              <a:buChar char="•"/>
            </a:pPr>
            <a:r>
              <a:rPr lang="en-US" altLang="en-US" dirty="0"/>
              <a:t>S3: S2-</a:t>
            </a:r>
            <a:r>
              <a:rPr lang="en-GB" dirty="0"/>
              <a:t> Stack(A, C)&gt;&gt; </a:t>
            </a:r>
            <a:r>
              <a:rPr lang="en-GB" b="1" dirty="0" err="1"/>
              <a:t>UnStack</a:t>
            </a:r>
            <a:r>
              <a:rPr lang="en-GB" b="1" dirty="0"/>
              <a:t>(A, C) </a:t>
            </a:r>
            <a:r>
              <a:rPr lang="en-US" altLang="en-US" dirty="0"/>
              <a:t>→ holding A, C becomes clear …</a:t>
            </a:r>
          </a:p>
          <a:p>
            <a:pPr algn="just"/>
            <a:endParaRPr lang="en-US" dirty="0"/>
          </a:p>
          <a:p>
            <a:pPr algn="just"/>
            <a:endParaRPr lang="en-GB" dirty="0"/>
          </a:p>
        </p:txBody>
      </p:sp>
    </p:spTree>
    <p:extLst>
      <p:ext uri="{BB962C8B-B14F-4D97-AF65-F5344CB8AC3E}">
        <p14:creationId xmlns:p14="http://schemas.microsoft.com/office/powerpoint/2010/main" val="2525591008"/>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0689D3-AE03-F3DE-7D2E-39A30CB8463C}"/>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Freeform: Shape 1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Arc 1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BAF57359-9B18-BB4F-5780-00C7BB31F1FC}"/>
              </a:ext>
            </a:extLst>
          </p:cNvPr>
          <p:cNvSpPr>
            <a:spLocks noGrp="1"/>
          </p:cNvSpPr>
          <p:nvPr>
            <p:ph type="title"/>
          </p:nvPr>
        </p:nvSpPr>
        <p:spPr>
          <a:xfrm>
            <a:off x="838200" y="479494"/>
            <a:ext cx="5896897" cy="641383"/>
          </a:xfrm>
        </p:spPr>
        <p:txBody>
          <a:bodyPr vert="horz" lIns="91440" tIns="45720" rIns="91440" bIns="45720" rtlCol="0" anchor="ctr">
            <a:normAutofit/>
          </a:bodyPr>
          <a:lstStyle/>
          <a:p>
            <a:pPr algn="l">
              <a:lnSpc>
                <a:spcPct val="90000"/>
              </a:lnSpc>
            </a:pPr>
            <a:r>
              <a:rPr lang="en-US" sz="2400" kern="1200" dirty="0">
                <a:solidFill>
                  <a:schemeClr val="tx1"/>
                </a:solidFill>
                <a:latin typeface="+mj-lt"/>
                <a:ea typeface="+mj-ea"/>
                <a:cs typeface="+mj-cs"/>
              </a:rPr>
              <a:t>Hamming Distance Heuristic</a:t>
            </a:r>
          </a:p>
        </p:txBody>
      </p:sp>
      <p:sp>
        <p:nvSpPr>
          <p:cNvPr id="6" name="TextBox 5">
            <a:extLst>
              <a:ext uri="{FF2B5EF4-FFF2-40B4-BE49-F238E27FC236}">
                <a16:creationId xmlns:a16="http://schemas.microsoft.com/office/drawing/2014/main" id="{C67BC6D9-EF2E-838D-B415-AAC864909B14}"/>
              </a:ext>
            </a:extLst>
          </p:cNvPr>
          <p:cNvSpPr txBox="1"/>
          <p:nvPr/>
        </p:nvSpPr>
        <p:spPr>
          <a:xfrm>
            <a:off x="838201" y="1984443"/>
            <a:ext cx="5257800" cy="4192520"/>
          </a:xfrm>
          <a:prstGeom prst="rect">
            <a:avLst/>
          </a:prstGeom>
        </p:spPr>
        <p:txBody>
          <a:bodyPr vert="horz" lIns="91440" tIns="45720" rIns="91440" bIns="45720" rtlCol="0">
            <a:normAutofit fontScale="92500"/>
          </a:bodyPr>
          <a:lstStyle/>
          <a:p>
            <a:pPr marL="342900" indent="-228600" algn="just">
              <a:lnSpc>
                <a:spcPct val="90000"/>
              </a:lnSpc>
              <a:spcAft>
                <a:spcPts val="600"/>
              </a:spcAft>
              <a:buFont typeface="Arial" panose="020B0604020202020204" pitchFamily="34" charset="0"/>
              <a:buChar char="•"/>
            </a:pPr>
            <a:r>
              <a:rPr lang="en-US" sz="2400" dirty="0"/>
              <a:t>Measures how many </a:t>
            </a:r>
            <a:r>
              <a:rPr lang="en-US" sz="2400" b="1" dirty="0"/>
              <a:t>goal facts are false</a:t>
            </a:r>
            <a:r>
              <a:rPr lang="en-US" sz="2400" dirty="0"/>
              <a:t> in the current state.</a:t>
            </a:r>
          </a:p>
          <a:p>
            <a:pPr marL="342900" indent="-228600" algn="just">
              <a:lnSpc>
                <a:spcPct val="90000"/>
              </a:lnSpc>
              <a:spcAft>
                <a:spcPts val="600"/>
              </a:spcAft>
              <a:buFont typeface="Arial" panose="020B0604020202020204" pitchFamily="34" charset="0"/>
              <a:buChar char="•"/>
            </a:pPr>
            <a:r>
              <a:rPr lang="en-US" sz="2400" dirty="0"/>
              <a:t>Counts the number of goal propositions not satisfied in the </a:t>
            </a:r>
            <a:r>
              <a:rPr lang="en-US" sz="2400" b="1" dirty="0"/>
              <a:t>current state</a:t>
            </a:r>
            <a:r>
              <a:rPr lang="en-US" sz="2400" dirty="0"/>
              <a:t>.</a:t>
            </a:r>
          </a:p>
          <a:p>
            <a:pPr marL="342900" indent="-228600" algn="just">
              <a:lnSpc>
                <a:spcPct val="90000"/>
              </a:lnSpc>
              <a:spcAft>
                <a:spcPts val="600"/>
              </a:spcAft>
              <a:buFont typeface="Arial" panose="020B0604020202020204" pitchFamily="34" charset="0"/>
              <a:buChar char="•"/>
            </a:pPr>
            <a:r>
              <a:rPr lang="en-US" sz="2400" dirty="0"/>
              <a:t>This heuristic is </a:t>
            </a:r>
            <a:r>
              <a:rPr lang="en-US" sz="2400" b="1" dirty="0"/>
              <a:t>simple and fast </a:t>
            </a:r>
            <a:r>
              <a:rPr lang="en-US" sz="2400" dirty="0"/>
              <a:t>to compute but does not consider action costs or dependencies. </a:t>
            </a:r>
          </a:p>
          <a:p>
            <a:pPr marL="342900" indent="-228600" algn="just">
              <a:lnSpc>
                <a:spcPct val="90000"/>
              </a:lnSpc>
              <a:spcAft>
                <a:spcPts val="600"/>
              </a:spcAft>
              <a:buFont typeface="Arial" panose="020B0604020202020204" pitchFamily="34" charset="0"/>
              <a:buChar char="•"/>
            </a:pPr>
            <a:r>
              <a:rPr lang="en-US" sz="2400" dirty="0"/>
              <a:t>It can be misleading if facts are easy or hard to achieve.</a:t>
            </a:r>
          </a:p>
          <a:p>
            <a:pPr marL="342900" indent="-228600" algn="just">
              <a:lnSpc>
                <a:spcPct val="90000"/>
              </a:lnSpc>
              <a:spcAft>
                <a:spcPts val="600"/>
              </a:spcAft>
              <a:buFont typeface="Arial" panose="020B0604020202020204" pitchFamily="34" charset="0"/>
              <a:buChar char="•"/>
            </a:pPr>
            <a:r>
              <a:rPr lang="en-US" altLang="en-US" sz="2400" dirty="0"/>
              <a:t>Although </a:t>
            </a:r>
            <a:r>
              <a:rPr lang="en-US" altLang="en-US" sz="2400" b="1" dirty="0"/>
              <a:t>On(A, B) </a:t>
            </a:r>
            <a:r>
              <a:rPr lang="en-US" altLang="en-US" sz="2400" dirty="0"/>
              <a:t>is satisfied now, we will have to </a:t>
            </a:r>
            <a:r>
              <a:rPr lang="en-US" altLang="en-US" sz="2400" b="1" dirty="0"/>
              <a:t>break</a:t>
            </a:r>
            <a:r>
              <a:rPr lang="en-US" altLang="en-US" sz="2400" dirty="0"/>
              <a:t> this to reach the goal state.</a:t>
            </a:r>
            <a:endParaRPr lang="en-US" sz="2400" dirty="0"/>
          </a:p>
          <a:p>
            <a:pPr marL="342900" indent="-228600">
              <a:lnSpc>
                <a:spcPct val="90000"/>
              </a:lnSpc>
              <a:spcAft>
                <a:spcPts val="600"/>
              </a:spcAft>
              <a:buFont typeface="Arial" panose="020B0604020202020204" pitchFamily="34" charset="0"/>
              <a:buChar char="•"/>
            </a:pPr>
            <a:endParaRPr lang="en-US" dirty="0"/>
          </a:p>
        </p:txBody>
      </p:sp>
      <p:graphicFrame>
        <p:nvGraphicFramePr>
          <p:cNvPr id="2" name="Table 1">
            <a:extLst>
              <a:ext uri="{FF2B5EF4-FFF2-40B4-BE49-F238E27FC236}">
                <a16:creationId xmlns:a16="http://schemas.microsoft.com/office/drawing/2014/main" id="{265CF9D5-B8A5-ABF2-4A62-1B39ECD9096A}"/>
              </a:ext>
            </a:extLst>
          </p:cNvPr>
          <p:cNvGraphicFramePr>
            <a:graphicFrameLocks noGrp="1"/>
          </p:cNvGraphicFramePr>
          <p:nvPr>
            <p:extLst>
              <p:ext uri="{D42A27DB-BD31-4B8C-83A1-F6EECF244321}">
                <p14:modId xmlns:p14="http://schemas.microsoft.com/office/powerpoint/2010/main" val="866371925"/>
              </p:ext>
            </p:extLst>
          </p:nvPr>
        </p:nvGraphicFramePr>
        <p:xfrm>
          <a:off x="6541053" y="1900264"/>
          <a:ext cx="4777382" cy="2884766"/>
        </p:xfrm>
        <a:graphic>
          <a:graphicData uri="http://schemas.openxmlformats.org/drawingml/2006/table">
            <a:tbl>
              <a:tblPr>
                <a:tableStyleId>{284E427A-3D55-4303-BF80-6455036E1DE7}</a:tableStyleId>
              </a:tblPr>
              <a:tblGrid>
                <a:gridCol w="1745255">
                  <a:extLst>
                    <a:ext uri="{9D8B030D-6E8A-4147-A177-3AD203B41FA5}">
                      <a16:colId xmlns:a16="http://schemas.microsoft.com/office/drawing/2014/main" val="37066078"/>
                    </a:ext>
                  </a:extLst>
                </a:gridCol>
                <a:gridCol w="1796187">
                  <a:extLst>
                    <a:ext uri="{9D8B030D-6E8A-4147-A177-3AD203B41FA5}">
                      <a16:colId xmlns:a16="http://schemas.microsoft.com/office/drawing/2014/main" val="2660122434"/>
                    </a:ext>
                  </a:extLst>
                </a:gridCol>
                <a:gridCol w="1235940">
                  <a:extLst>
                    <a:ext uri="{9D8B030D-6E8A-4147-A177-3AD203B41FA5}">
                      <a16:colId xmlns:a16="http://schemas.microsoft.com/office/drawing/2014/main" val="2191962009"/>
                    </a:ext>
                  </a:extLst>
                </a:gridCol>
              </a:tblGrid>
              <a:tr h="904545">
                <a:tc>
                  <a:txBody>
                    <a:bodyPr/>
                    <a:lstStyle/>
                    <a:p>
                      <a:r>
                        <a:rPr lang="en-GB" sz="2400" dirty="0"/>
                        <a:t>Goal Fact</a:t>
                      </a:r>
                    </a:p>
                  </a:txBody>
                  <a:tcPr marL="122236" marR="122236" marT="61118" marB="61118" anchor="ctr"/>
                </a:tc>
                <a:tc>
                  <a:txBody>
                    <a:bodyPr/>
                    <a:lstStyle/>
                    <a:p>
                      <a:r>
                        <a:rPr lang="en-GB" sz="2400" dirty="0"/>
                        <a:t>Presence in initial state</a:t>
                      </a:r>
                    </a:p>
                  </a:txBody>
                  <a:tcPr marL="122236" marR="122236" marT="61118" marB="61118" anchor="ctr"/>
                </a:tc>
                <a:tc>
                  <a:txBody>
                    <a:bodyPr/>
                    <a:lstStyle/>
                    <a:p>
                      <a:r>
                        <a:rPr lang="en-GB" sz="2400"/>
                        <a:t>Count</a:t>
                      </a:r>
                    </a:p>
                  </a:txBody>
                  <a:tcPr marL="122236" marR="122236" marT="61118" marB="61118" anchor="ctr"/>
                </a:tc>
                <a:extLst>
                  <a:ext uri="{0D108BD9-81ED-4DB2-BD59-A6C34878D82A}">
                    <a16:rowId xmlns:a16="http://schemas.microsoft.com/office/drawing/2014/main" val="424456650"/>
                  </a:ext>
                </a:extLst>
              </a:tr>
              <a:tr h="537838">
                <a:tc>
                  <a:txBody>
                    <a:bodyPr/>
                    <a:lstStyle/>
                    <a:p>
                      <a:r>
                        <a:rPr lang="en-GB" sz="2400"/>
                        <a:t>On(B, C)</a:t>
                      </a:r>
                    </a:p>
                  </a:txBody>
                  <a:tcPr marL="122236" marR="122236" marT="61118" marB="61118" anchor="ctr"/>
                </a:tc>
                <a:tc>
                  <a:txBody>
                    <a:bodyPr/>
                    <a:lstStyle/>
                    <a:p>
                      <a:r>
                        <a:rPr lang="en-GB" sz="2400" dirty="0"/>
                        <a:t> NO</a:t>
                      </a:r>
                    </a:p>
                  </a:txBody>
                  <a:tcPr marL="122236" marR="122236" marT="61118" marB="61118" anchor="ctr"/>
                </a:tc>
                <a:tc>
                  <a:txBody>
                    <a:bodyPr/>
                    <a:lstStyle/>
                    <a:p>
                      <a:r>
                        <a:rPr lang="en-GB" sz="2400" dirty="0"/>
                        <a:t>+1</a:t>
                      </a:r>
                    </a:p>
                  </a:txBody>
                  <a:tcPr marL="122236" marR="122236" marT="61118" marB="61118" anchor="ctr"/>
                </a:tc>
                <a:extLst>
                  <a:ext uri="{0D108BD9-81ED-4DB2-BD59-A6C34878D82A}">
                    <a16:rowId xmlns:a16="http://schemas.microsoft.com/office/drawing/2014/main" val="4074125370"/>
                  </a:ext>
                </a:extLst>
              </a:tr>
              <a:tr h="537838">
                <a:tc>
                  <a:txBody>
                    <a:bodyPr/>
                    <a:lstStyle/>
                    <a:p>
                      <a:r>
                        <a:rPr lang="en-GB" sz="2400"/>
                        <a:t>On(A, B)</a:t>
                      </a:r>
                    </a:p>
                  </a:txBody>
                  <a:tcPr marL="122236" marR="122236" marT="61118" marB="61118" anchor="ctr"/>
                </a:tc>
                <a:tc>
                  <a:txBody>
                    <a:bodyPr/>
                    <a:lstStyle/>
                    <a:p>
                      <a:r>
                        <a:rPr lang="en-GB" sz="2400" dirty="0"/>
                        <a:t> YES</a:t>
                      </a:r>
                    </a:p>
                  </a:txBody>
                  <a:tcPr marL="122236" marR="122236" marT="61118" marB="61118" anchor="ctr"/>
                </a:tc>
                <a:tc>
                  <a:txBody>
                    <a:bodyPr/>
                    <a:lstStyle/>
                    <a:p>
                      <a:r>
                        <a:rPr lang="en-GB" sz="2400" dirty="0"/>
                        <a:t>0</a:t>
                      </a:r>
                    </a:p>
                  </a:txBody>
                  <a:tcPr marL="122236" marR="122236" marT="61118" marB="61118" anchor="ctr"/>
                </a:tc>
                <a:extLst>
                  <a:ext uri="{0D108BD9-81ED-4DB2-BD59-A6C34878D82A}">
                    <a16:rowId xmlns:a16="http://schemas.microsoft.com/office/drawing/2014/main" val="3156016580"/>
                  </a:ext>
                </a:extLst>
              </a:tr>
              <a:tr h="904545">
                <a:tc>
                  <a:txBody>
                    <a:bodyPr/>
                    <a:lstStyle/>
                    <a:p>
                      <a:r>
                        <a:rPr lang="en-GB" sz="2400"/>
                        <a:t>On(C, Table)</a:t>
                      </a:r>
                    </a:p>
                  </a:txBody>
                  <a:tcPr marL="122236" marR="122236" marT="61118" marB="61118" anchor="ctr"/>
                </a:tc>
                <a:tc>
                  <a:txBody>
                    <a:bodyPr/>
                    <a:lstStyle/>
                    <a:p>
                      <a:r>
                        <a:rPr lang="en-GB" sz="2400" dirty="0"/>
                        <a:t> YES</a:t>
                      </a:r>
                    </a:p>
                  </a:txBody>
                  <a:tcPr marL="122236" marR="122236" marT="61118" marB="61118" anchor="ctr"/>
                </a:tc>
                <a:tc>
                  <a:txBody>
                    <a:bodyPr/>
                    <a:lstStyle/>
                    <a:p>
                      <a:r>
                        <a:rPr lang="en-GB" sz="2400" dirty="0"/>
                        <a:t>0</a:t>
                      </a:r>
                    </a:p>
                  </a:txBody>
                  <a:tcPr marL="122236" marR="122236" marT="61118" marB="61118" anchor="ctr"/>
                </a:tc>
                <a:extLst>
                  <a:ext uri="{0D108BD9-81ED-4DB2-BD59-A6C34878D82A}">
                    <a16:rowId xmlns:a16="http://schemas.microsoft.com/office/drawing/2014/main" val="371703490"/>
                  </a:ext>
                </a:extLst>
              </a:tr>
            </a:tbl>
          </a:graphicData>
        </a:graphic>
      </p:graphicFrame>
      <p:sp>
        <p:nvSpPr>
          <p:cNvPr id="5" name="TextBox 4">
            <a:extLst>
              <a:ext uri="{FF2B5EF4-FFF2-40B4-BE49-F238E27FC236}">
                <a16:creationId xmlns:a16="http://schemas.microsoft.com/office/drawing/2014/main" id="{8D300589-5980-7BBF-D65F-4B3453733B2D}"/>
              </a:ext>
            </a:extLst>
          </p:cNvPr>
          <p:cNvSpPr txBox="1"/>
          <p:nvPr/>
        </p:nvSpPr>
        <p:spPr>
          <a:xfrm>
            <a:off x="7334311" y="4878697"/>
            <a:ext cx="3127212" cy="646331"/>
          </a:xfrm>
          <a:prstGeom prst="rect">
            <a:avLst/>
          </a:prstGeom>
          <a:noFill/>
        </p:spPr>
        <p:txBody>
          <a:bodyPr wrap="square">
            <a:spAutoFit/>
          </a:bodyPr>
          <a:lstStyle/>
          <a:p>
            <a:r>
              <a:rPr lang="en-GB" dirty="0"/>
              <a:t>Therefore heuristic Value: </a:t>
            </a:r>
            <a:r>
              <a:rPr lang="en-GB" b="1" dirty="0"/>
              <a:t>h = 1</a:t>
            </a:r>
          </a:p>
          <a:p>
            <a:r>
              <a:rPr lang="en-US" dirty="0"/>
              <a:t>We are one step from the goal!</a:t>
            </a:r>
            <a:endParaRPr lang="en-GB" dirty="0"/>
          </a:p>
        </p:txBody>
      </p:sp>
    </p:spTree>
    <p:extLst>
      <p:ext uri="{BB962C8B-B14F-4D97-AF65-F5344CB8AC3E}">
        <p14:creationId xmlns:p14="http://schemas.microsoft.com/office/powerpoint/2010/main" val="29910567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 calcmode="lin" valueType="num">
                                      <p:cBhvr additive="base">
                                        <p:cTn id="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 calcmode="lin" valueType="num">
                                      <p:cBhvr additive="base">
                                        <p:cTn id="1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8925CA-679A-DB8B-4DAC-563380674BCF}"/>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Freeform: Shape 1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Arc 1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528EED2-47F8-9653-1515-8A68423CDF0F}"/>
              </a:ext>
            </a:extLst>
          </p:cNvPr>
          <p:cNvSpPr txBox="1"/>
          <p:nvPr/>
        </p:nvSpPr>
        <p:spPr>
          <a:xfrm>
            <a:off x="422788" y="1291542"/>
            <a:ext cx="5985386" cy="5453387"/>
          </a:xfrm>
          <a:prstGeom prst="rect">
            <a:avLst/>
          </a:prstGeom>
        </p:spPr>
        <p:txBody>
          <a:bodyPr vert="horz" lIns="91440" tIns="45720" rIns="91440" bIns="45720" rtlCol="0">
            <a:normAutofit fontScale="85000" lnSpcReduction="20000"/>
          </a:bodyPr>
          <a:lstStyle/>
          <a:p>
            <a:pPr marL="400050" indent="-285750">
              <a:lnSpc>
                <a:spcPct val="90000"/>
              </a:lnSpc>
              <a:spcAft>
                <a:spcPts val="600"/>
              </a:spcAft>
              <a:buFont typeface="Arial" panose="020B0604020202020204" pitchFamily="34" charset="0"/>
              <a:buChar char="•"/>
            </a:pPr>
            <a:r>
              <a:rPr lang="en-US" sz="2300" dirty="0"/>
              <a:t>For each goal fact, calculate the minimal number of steps to achieve it, </a:t>
            </a:r>
            <a:r>
              <a:rPr lang="en-US" sz="2300" b="1" dirty="0"/>
              <a:t>ignoring deletes</a:t>
            </a:r>
            <a:r>
              <a:rPr lang="en-US" sz="2300" dirty="0"/>
              <a:t>, and take the </a:t>
            </a:r>
            <a:r>
              <a:rPr lang="en-US" sz="2300" b="1" dirty="0"/>
              <a:t>maximum</a:t>
            </a:r>
            <a:r>
              <a:rPr lang="en-US" sz="2300" dirty="0"/>
              <a:t>.</a:t>
            </a:r>
          </a:p>
          <a:p>
            <a:pPr marL="400050" indent="-285750">
              <a:lnSpc>
                <a:spcPct val="90000"/>
              </a:lnSpc>
              <a:spcAft>
                <a:spcPts val="600"/>
              </a:spcAft>
              <a:buFont typeface="Arial" panose="020B0604020202020204" pitchFamily="34" charset="0"/>
              <a:buChar char="•"/>
            </a:pPr>
            <a:r>
              <a:rPr lang="en-US" altLang="en-US" sz="2300" b="1" dirty="0"/>
              <a:t>Goal On(A, B) and On(C, Table)</a:t>
            </a:r>
          </a:p>
          <a:p>
            <a:pPr marL="114300">
              <a:lnSpc>
                <a:spcPct val="90000"/>
              </a:lnSpc>
              <a:spcAft>
                <a:spcPts val="600"/>
              </a:spcAft>
            </a:pPr>
            <a:r>
              <a:rPr lang="en-US" altLang="en-US" sz="2300" b="1" dirty="0"/>
              <a:t>	</a:t>
            </a:r>
            <a:r>
              <a:rPr lang="en-US" altLang="en-US" sz="2300" dirty="0"/>
              <a:t>already true, So cost = 0.</a:t>
            </a:r>
          </a:p>
          <a:p>
            <a:pPr marL="400050" indent="-285750">
              <a:lnSpc>
                <a:spcPct val="90000"/>
              </a:lnSpc>
              <a:spcAft>
                <a:spcPts val="600"/>
              </a:spcAft>
              <a:buFont typeface="Arial" panose="020B0604020202020204" pitchFamily="34" charset="0"/>
              <a:buChar char="•"/>
            </a:pPr>
            <a:r>
              <a:rPr lang="en-US" altLang="en-US" sz="2300" b="1" dirty="0"/>
              <a:t>Goal On(B,C)</a:t>
            </a:r>
          </a:p>
          <a:p>
            <a:pPr marL="114300">
              <a:lnSpc>
                <a:spcPct val="90000"/>
              </a:lnSpc>
              <a:spcAft>
                <a:spcPts val="600"/>
              </a:spcAft>
            </a:pPr>
            <a:r>
              <a:rPr lang="en-US" altLang="en-US" sz="2300" b="1" dirty="0"/>
              <a:t>	</a:t>
            </a:r>
            <a:r>
              <a:rPr lang="en-US" altLang="en-US" sz="2300" dirty="0"/>
              <a:t>This requires:</a:t>
            </a:r>
          </a:p>
          <a:p>
            <a:pPr marL="114300">
              <a:lnSpc>
                <a:spcPct val="90000"/>
              </a:lnSpc>
              <a:spcAft>
                <a:spcPts val="600"/>
              </a:spcAft>
            </a:pPr>
            <a:r>
              <a:rPr lang="en-US" altLang="en-US" sz="2300" dirty="0"/>
              <a:t>		Holding(B) and Clear(C)</a:t>
            </a:r>
          </a:p>
          <a:p>
            <a:pPr marL="114300">
              <a:lnSpc>
                <a:spcPct val="90000"/>
              </a:lnSpc>
              <a:spcAft>
                <a:spcPts val="600"/>
              </a:spcAft>
            </a:pPr>
            <a:r>
              <a:rPr lang="en-US" altLang="en-US" sz="2300" dirty="0"/>
              <a:t>	To get to Holding(B), we must:</a:t>
            </a:r>
          </a:p>
          <a:p>
            <a:pPr marL="114300">
              <a:lnSpc>
                <a:spcPct val="90000"/>
              </a:lnSpc>
              <a:spcAft>
                <a:spcPts val="600"/>
              </a:spcAft>
            </a:pPr>
            <a:r>
              <a:rPr lang="en-US" altLang="en-US" sz="2300" b="1" dirty="0"/>
              <a:t>		Unstack(A, B) </a:t>
            </a:r>
            <a:r>
              <a:rPr lang="en-US" altLang="en-US" sz="2300" dirty="0"/>
              <a:t>i.e. delete: </a:t>
            </a:r>
            <a:r>
              <a:rPr lang="en-US" altLang="en-US" sz="2300" b="1" dirty="0"/>
              <a:t>On(A, B)</a:t>
            </a:r>
          </a:p>
          <a:p>
            <a:pPr marL="114300">
              <a:lnSpc>
                <a:spcPct val="90000"/>
              </a:lnSpc>
              <a:spcAft>
                <a:spcPts val="600"/>
              </a:spcAft>
            </a:pPr>
            <a:r>
              <a:rPr lang="en-US" altLang="en-US" sz="2300" dirty="0"/>
              <a:t>	This is the critical delete effect the Max 	heuristic </a:t>
            </a:r>
            <a:r>
              <a:rPr lang="en-US" altLang="en-US" sz="2300" b="1" dirty="0"/>
              <a:t>ignores</a:t>
            </a:r>
            <a:r>
              <a:rPr lang="en-US" altLang="en-US" sz="2300" dirty="0"/>
              <a:t>.</a:t>
            </a:r>
          </a:p>
          <a:p>
            <a:pPr marL="400050" indent="-285750">
              <a:lnSpc>
                <a:spcPct val="90000"/>
              </a:lnSpc>
              <a:spcAft>
                <a:spcPts val="600"/>
              </a:spcAft>
              <a:buFont typeface="Arial" panose="020B0604020202020204" pitchFamily="34" charset="0"/>
              <a:buChar char="•"/>
            </a:pPr>
            <a:r>
              <a:rPr lang="en-US" altLang="en-US" sz="2300" dirty="0"/>
              <a:t>Assumes </a:t>
            </a:r>
            <a:r>
              <a:rPr lang="en-US" altLang="en-US" sz="2300" b="1" dirty="0"/>
              <a:t>independent subgoals</a:t>
            </a:r>
            <a:r>
              <a:rPr lang="en-US" altLang="en-US" sz="2300" dirty="0"/>
              <a:t>, may </a:t>
            </a:r>
            <a:r>
              <a:rPr lang="en-US" altLang="en-US" sz="2300" b="1" dirty="0"/>
              <a:t>underestimate cost</a:t>
            </a:r>
          </a:p>
          <a:p>
            <a:pPr marL="400050" indent="-285750">
              <a:lnSpc>
                <a:spcPct val="90000"/>
              </a:lnSpc>
              <a:spcAft>
                <a:spcPts val="600"/>
              </a:spcAft>
              <a:buFont typeface="Arial" panose="020B0604020202020204" pitchFamily="34" charset="0"/>
              <a:buChar char="•"/>
            </a:pPr>
            <a:r>
              <a:rPr lang="en-US" sz="2300" dirty="0"/>
              <a:t>Steps:</a:t>
            </a:r>
          </a:p>
          <a:p>
            <a:pPr marL="114300">
              <a:lnSpc>
                <a:spcPct val="90000"/>
              </a:lnSpc>
              <a:spcAft>
                <a:spcPts val="600"/>
              </a:spcAft>
            </a:pPr>
            <a:r>
              <a:rPr lang="en-US" sz="2300" dirty="0"/>
              <a:t>	</a:t>
            </a:r>
            <a:r>
              <a:rPr lang="en-US" sz="2300" dirty="0" err="1"/>
              <a:t>PickUp</a:t>
            </a:r>
            <a:r>
              <a:rPr lang="en-US" sz="2300" dirty="0"/>
              <a:t>(B)</a:t>
            </a:r>
          </a:p>
          <a:p>
            <a:pPr marL="114300">
              <a:lnSpc>
                <a:spcPct val="90000"/>
              </a:lnSpc>
              <a:spcAft>
                <a:spcPts val="600"/>
              </a:spcAft>
            </a:pPr>
            <a:r>
              <a:rPr lang="en-US" sz="2300" dirty="0"/>
              <a:t>	Stack(B, C)</a:t>
            </a:r>
          </a:p>
          <a:p>
            <a:pPr marL="114300">
              <a:lnSpc>
                <a:spcPct val="90000"/>
              </a:lnSpc>
              <a:spcAft>
                <a:spcPts val="600"/>
              </a:spcAft>
            </a:pPr>
            <a:r>
              <a:rPr lang="en-US" sz="2300" dirty="0"/>
              <a:t>	2 steps (without deletes)</a:t>
            </a:r>
          </a:p>
          <a:p>
            <a:pPr marL="400050" indent="-285750">
              <a:lnSpc>
                <a:spcPct val="90000"/>
              </a:lnSpc>
              <a:spcAft>
                <a:spcPts val="600"/>
              </a:spcAft>
              <a:buFont typeface="Arial" panose="020B0604020202020204" pitchFamily="34" charset="0"/>
              <a:buChar char="•"/>
            </a:pPr>
            <a:r>
              <a:rPr lang="en-US" altLang="en-US" sz="2300" dirty="0"/>
              <a:t>Ignores the need to </a:t>
            </a:r>
            <a:r>
              <a:rPr lang="en-US" altLang="en-US" sz="2300" b="1" dirty="0"/>
              <a:t>undo</a:t>
            </a:r>
            <a:r>
              <a:rPr lang="en-US" altLang="en-US" sz="2300" dirty="0"/>
              <a:t> some parts of the current state (e.g., A on B blocks moving B)</a:t>
            </a:r>
            <a:endParaRPr lang="en-US" sz="2300" dirty="0"/>
          </a:p>
        </p:txBody>
      </p:sp>
      <p:graphicFrame>
        <p:nvGraphicFramePr>
          <p:cNvPr id="2" name="Table 1">
            <a:extLst>
              <a:ext uri="{FF2B5EF4-FFF2-40B4-BE49-F238E27FC236}">
                <a16:creationId xmlns:a16="http://schemas.microsoft.com/office/drawing/2014/main" id="{8FE830B8-72E1-64BB-ACAF-D3F5941EE503}"/>
              </a:ext>
            </a:extLst>
          </p:cNvPr>
          <p:cNvGraphicFramePr>
            <a:graphicFrameLocks noGrp="1"/>
          </p:cNvGraphicFramePr>
          <p:nvPr>
            <p:extLst>
              <p:ext uri="{D42A27DB-BD31-4B8C-83A1-F6EECF244321}">
                <p14:modId xmlns:p14="http://schemas.microsoft.com/office/powerpoint/2010/main" val="4009178671"/>
              </p:ext>
            </p:extLst>
          </p:nvPr>
        </p:nvGraphicFramePr>
        <p:xfrm>
          <a:off x="6541053" y="1882226"/>
          <a:ext cx="4777382" cy="2920841"/>
        </p:xfrm>
        <a:graphic>
          <a:graphicData uri="http://schemas.openxmlformats.org/drawingml/2006/table">
            <a:tbl>
              <a:tblPr>
                <a:tableStyleId>{284E427A-3D55-4303-BF80-6455036E1DE7}</a:tableStyleId>
              </a:tblPr>
              <a:tblGrid>
                <a:gridCol w="1626092">
                  <a:extLst>
                    <a:ext uri="{9D8B030D-6E8A-4147-A177-3AD203B41FA5}">
                      <a16:colId xmlns:a16="http://schemas.microsoft.com/office/drawing/2014/main" val="4063149993"/>
                    </a:ext>
                  </a:extLst>
                </a:gridCol>
                <a:gridCol w="3151290">
                  <a:extLst>
                    <a:ext uri="{9D8B030D-6E8A-4147-A177-3AD203B41FA5}">
                      <a16:colId xmlns:a16="http://schemas.microsoft.com/office/drawing/2014/main" val="1046750160"/>
                    </a:ext>
                  </a:extLst>
                </a:gridCol>
              </a:tblGrid>
              <a:tr h="478641">
                <a:tc>
                  <a:txBody>
                    <a:bodyPr/>
                    <a:lstStyle/>
                    <a:p>
                      <a:r>
                        <a:rPr lang="en-GB" sz="1700" cap="none" spc="0">
                          <a:solidFill>
                            <a:schemeClr val="bg1"/>
                          </a:solidFill>
                        </a:rPr>
                        <a:t>Action</a:t>
                      </a:r>
                    </a:p>
                  </a:txBody>
                  <a:tcPr marL="113065" marR="113065" marT="113065" marB="56532" anchor="ctr"/>
                </a:tc>
                <a:tc>
                  <a:txBody>
                    <a:bodyPr/>
                    <a:lstStyle/>
                    <a:p>
                      <a:r>
                        <a:rPr lang="en-GB" sz="1700" cap="none" spc="0">
                          <a:solidFill>
                            <a:schemeClr val="bg1"/>
                          </a:solidFill>
                        </a:rPr>
                        <a:t>Delete Effects</a:t>
                      </a:r>
                    </a:p>
                  </a:txBody>
                  <a:tcPr marL="113065" marR="113065" marT="113065" marB="56532" anchor="ctr"/>
                </a:tc>
                <a:extLst>
                  <a:ext uri="{0D108BD9-81ED-4DB2-BD59-A6C34878D82A}">
                    <a16:rowId xmlns:a16="http://schemas.microsoft.com/office/drawing/2014/main" val="2572649992"/>
                  </a:ext>
                </a:extLst>
              </a:tr>
              <a:tr h="742459">
                <a:tc>
                  <a:txBody>
                    <a:bodyPr/>
                    <a:lstStyle/>
                    <a:p>
                      <a:r>
                        <a:rPr lang="en-GB" sz="1700" b="1" cap="none" spc="0" dirty="0">
                          <a:solidFill>
                            <a:schemeClr val="bg1"/>
                          </a:solidFill>
                        </a:rPr>
                        <a:t>Unstack(A, B)</a:t>
                      </a:r>
                      <a:endParaRPr lang="en-GB" sz="1700" cap="none" spc="0" dirty="0">
                        <a:solidFill>
                          <a:schemeClr val="bg1"/>
                        </a:solidFill>
                      </a:endParaRPr>
                    </a:p>
                  </a:txBody>
                  <a:tcPr marL="113065" marR="113065" marT="113065" marB="56532" anchor="ctr"/>
                </a:tc>
                <a:tc>
                  <a:txBody>
                    <a:bodyPr/>
                    <a:lstStyle/>
                    <a:p>
                      <a:r>
                        <a:rPr lang="en-US" sz="1700" cap="none" spc="0" dirty="0">
                          <a:solidFill>
                            <a:schemeClr val="bg1"/>
                          </a:solidFill>
                        </a:rPr>
                        <a:t>On(A, B), Clear(A), </a:t>
                      </a:r>
                      <a:r>
                        <a:rPr lang="en-US" sz="1700" cap="none" spc="0" dirty="0" err="1">
                          <a:solidFill>
                            <a:schemeClr val="bg1"/>
                          </a:solidFill>
                        </a:rPr>
                        <a:t>HandEmpty</a:t>
                      </a:r>
                      <a:endParaRPr lang="en-US" sz="1700" cap="none" spc="0" dirty="0">
                        <a:solidFill>
                          <a:schemeClr val="bg1"/>
                        </a:solidFill>
                      </a:endParaRPr>
                    </a:p>
                  </a:txBody>
                  <a:tcPr marL="113065" marR="113065" marT="113065" marB="56532" anchor="ctr"/>
                </a:tc>
                <a:extLst>
                  <a:ext uri="{0D108BD9-81ED-4DB2-BD59-A6C34878D82A}">
                    <a16:rowId xmlns:a16="http://schemas.microsoft.com/office/drawing/2014/main" val="109248984"/>
                  </a:ext>
                </a:extLst>
              </a:tr>
              <a:tr h="478641">
                <a:tc>
                  <a:txBody>
                    <a:bodyPr/>
                    <a:lstStyle/>
                    <a:p>
                      <a:r>
                        <a:rPr lang="en-GB" sz="1700" b="1" cap="none" spc="0">
                          <a:solidFill>
                            <a:schemeClr val="bg1"/>
                          </a:solidFill>
                        </a:rPr>
                        <a:t>PutDown(A)</a:t>
                      </a:r>
                      <a:endParaRPr lang="en-GB" sz="1700" cap="none" spc="0">
                        <a:solidFill>
                          <a:schemeClr val="bg1"/>
                        </a:solidFill>
                      </a:endParaRPr>
                    </a:p>
                  </a:txBody>
                  <a:tcPr marL="113065" marR="113065" marT="113065" marB="56532" anchor="ctr"/>
                </a:tc>
                <a:tc>
                  <a:txBody>
                    <a:bodyPr/>
                    <a:lstStyle/>
                    <a:p>
                      <a:r>
                        <a:rPr lang="en-GB" sz="1700" cap="none" spc="0">
                          <a:solidFill>
                            <a:schemeClr val="bg1"/>
                          </a:solidFill>
                        </a:rPr>
                        <a:t>Holding(A)</a:t>
                      </a:r>
                    </a:p>
                  </a:txBody>
                  <a:tcPr marL="113065" marR="113065" marT="113065" marB="56532" anchor="ctr"/>
                </a:tc>
                <a:extLst>
                  <a:ext uri="{0D108BD9-81ED-4DB2-BD59-A6C34878D82A}">
                    <a16:rowId xmlns:a16="http://schemas.microsoft.com/office/drawing/2014/main" val="3095726138"/>
                  </a:ext>
                </a:extLst>
              </a:tr>
              <a:tr h="742459">
                <a:tc>
                  <a:txBody>
                    <a:bodyPr/>
                    <a:lstStyle/>
                    <a:p>
                      <a:r>
                        <a:rPr lang="en-GB" sz="1700" b="1" cap="none" spc="0">
                          <a:solidFill>
                            <a:schemeClr val="bg1"/>
                          </a:solidFill>
                        </a:rPr>
                        <a:t>PickUp(B)</a:t>
                      </a:r>
                      <a:endParaRPr lang="en-GB" sz="1700" cap="none" spc="0">
                        <a:solidFill>
                          <a:schemeClr val="bg1"/>
                        </a:solidFill>
                      </a:endParaRPr>
                    </a:p>
                  </a:txBody>
                  <a:tcPr marL="113065" marR="113065" marT="113065" marB="56532" anchor="ctr"/>
                </a:tc>
                <a:tc>
                  <a:txBody>
                    <a:bodyPr/>
                    <a:lstStyle/>
                    <a:p>
                      <a:r>
                        <a:rPr lang="en-US" sz="1700" cap="none" spc="0">
                          <a:solidFill>
                            <a:schemeClr val="bg1"/>
                          </a:solidFill>
                        </a:rPr>
                        <a:t>HandEmpty, Clear(B), On(B, Table)</a:t>
                      </a:r>
                    </a:p>
                  </a:txBody>
                  <a:tcPr marL="113065" marR="113065" marT="113065" marB="56532" anchor="ctr"/>
                </a:tc>
                <a:extLst>
                  <a:ext uri="{0D108BD9-81ED-4DB2-BD59-A6C34878D82A}">
                    <a16:rowId xmlns:a16="http://schemas.microsoft.com/office/drawing/2014/main" val="1537202571"/>
                  </a:ext>
                </a:extLst>
              </a:tr>
              <a:tr h="478641">
                <a:tc>
                  <a:txBody>
                    <a:bodyPr/>
                    <a:lstStyle/>
                    <a:p>
                      <a:r>
                        <a:rPr lang="en-GB" sz="1700" b="1" cap="none" spc="0" dirty="0">
                          <a:solidFill>
                            <a:schemeClr val="bg1"/>
                          </a:solidFill>
                        </a:rPr>
                        <a:t>Stack(B, C)</a:t>
                      </a:r>
                      <a:endParaRPr lang="en-GB" sz="1700" cap="none" spc="0" dirty="0">
                        <a:solidFill>
                          <a:schemeClr val="bg1"/>
                        </a:solidFill>
                      </a:endParaRPr>
                    </a:p>
                  </a:txBody>
                  <a:tcPr marL="113065" marR="113065" marT="113065" marB="56532" anchor="ctr"/>
                </a:tc>
                <a:tc>
                  <a:txBody>
                    <a:bodyPr/>
                    <a:lstStyle/>
                    <a:p>
                      <a:r>
                        <a:rPr lang="en-GB" sz="1700" cap="none" spc="0" dirty="0">
                          <a:solidFill>
                            <a:schemeClr val="bg1"/>
                          </a:solidFill>
                        </a:rPr>
                        <a:t>Holding(B), Clear(C)</a:t>
                      </a:r>
                    </a:p>
                  </a:txBody>
                  <a:tcPr marL="113065" marR="113065" marT="113065" marB="56532" anchor="ctr"/>
                </a:tc>
                <a:extLst>
                  <a:ext uri="{0D108BD9-81ED-4DB2-BD59-A6C34878D82A}">
                    <a16:rowId xmlns:a16="http://schemas.microsoft.com/office/drawing/2014/main" val="2078768120"/>
                  </a:ext>
                </a:extLst>
              </a:tr>
            </a:tbl>
          </a:graphicData>
        </a:graphic>
      </p:graphicFrame>
      <p:sp>
        <p:nvSpPr>
          <p:cNvPr id="7" name="Title 2">
            <a:extLst>
              <a:ext uri="{FF2B5EF4-FFF2-40B4-BE49-F238E27FC236}">
                <a16:creationId xmlns:a16="http://schemas.microsoft.com/office/drawing/2014/main" id="{10355050-2EDE-5DCF-C978-11710D4552E4}"/>
              </a:ext>
            </a:extLst>
          </p:cNvPr>
          <p:cNvSpPr>
            <a:spLocks noGrp="1"/>
          </p:cNvSpPr>
          <p:nvPr>
            <p:ph type="title"/>
          </p:nvPr>
        </p:nvSpPr>
        <p:spPr>
          <a:xfrm>
            <a:off x="838200" y="479494"/>
            <a:ext cx="5896897" cy="641383"/>
          </a:xfrm>
        </p:spPr>
        <p:txBody>
          <a:bodyPr vert="horz" lIns="91440" tIns="45720" rIns="91440" bIns="45720" rtlCol="0" anchor="ctr">
            <a:normAutofit/>
          </a:bodyPr>
          <a:lstStyle/>
          <a:p>
            <a:pPr algn="l">
              <a:lnSpc>
                <a:spcPct val="90000"/>
              </a:lnSpc>
            </a:pPr>
            <a:r>
              <a:rPr lang="en-US" sz="2400" kern="1200" dirty="0">
                <a:solidFill>
                  <a:schemeClr val="tx1"/>
                </a:solidFill>
                <a:latin typeface="+mj-lt"/>
                <a:ea typeface="+mj-ea"/>
                <a:cs typeface="+mj-cs"/>
              </a:rPr>
              <a:t>MAX Heuristic</a:t>
            </a:r>
          </a:p>
        </p:txBody>
      </p:sp>
      <p:sp>
        <p:nvSpPr>
          <p:cNvPr id="8" name="TextBox 7">
            <a:extLst>
              <a:ext uri="{FF2B5EF4-FFF2-40B4-BE49-F238E27FC236}">
                <a16:creationId xmlns:a16="http://schemas.microsoft.com/office/drawing/2014/main" id="{08008B28-20FF-33AC-4885-6B7B261C9167}"/>
              </a:ext>
            </a:extLst>
          </p:cNvPr>
          <p:cNvSpPr txBox="1"/>
          <p:nvPr/>
        </p:nvSpPr>
        <p:spPr>
          <a:xfrm>
            <a:off x="7714323" y="1399488"/>
            <a:ext cx="2088161" cy="369332"/>
          </a:xfrm>
          <a:prstGeom prst="rect">
            <a:avLst/>
          </a:prstGeom>
          <a:solidFill>
            <a:schemeClr val="accent2">
              <a:lumMod val="20000"/>
              <a:lumOff val="80000"/>
            </a:schemeClr>
          </a:solidFill>
        </p:spPr>
        <p:txBody>
          <a:bodyPr wrap="square" rtlCol="0">
            <a:spAutoFit/>
          </a:bodyPr>
          <a:lstStyle/>
          <a:p>
            <a:r>
              <a:rPr lang="en-GB" b="1" dirty="0">
                <a:solidFill>
                  <a:schemeClr val="accent2">
                    <a:lumMod val="75000"/>
                  </a:schemeClr>
                </a:solidFill>
              </a:rPr>
              <a:t>Key deletes ignored</a:t>
            </a:r>
          </a:p>
        </p:txBody>
      </p:sp>
      <p:sp>
        <p:nvSpPr>
          <p:cNvPr id="16" name="TextBox 15">
            <a:extLst>
              <a:ext uri="{FF2B5EF4-FFF2-40B4-BE49-F238E27FC236}">
                <a16:creationId xmlns:a16="http://schemas.microsoft.com/office/drawing/2014/main" id="{6CB40F4B-19EA-98C9-A7E1-D90CE960FC59}"/>
              </a:ext>
            </a:extLst>
          </p:cNvPr>
          <p:cNvSpPr txBox="1"/>
          <p:nvPr/>
        </p:nvSpPr>
        <p:spPr>
          <a:xfrm>
            <a:off x="7714323" y="5089180"/>
            <a:ext cx="2255587" cy="369332"/>
          </a:xfrm>
          <a:prstGeom prst="rect">
            <a:avLst/>
          </a:prstGeom>
          <a:noFill/>
        </p:spPr>
        <p:txBody>
          <a:bodyPr wrap="square">
            <a:spAutoFit/>
          </a:bodyPr>
          <a:lstStyle/>
          <a:p>
            <a:r>
              <a:rPr lang="pt-BR" dirty="0"/>
              <a:t>h = max(2, 0, 0) = 2</a:t>
            </a:r>
            <a:endParaRPr lang="en-GB" dirty="0"/>
          </a:p>
        </p:txBody>
      </p:sp>
    </p:spTree>
    <p:extLst>
      <p:ext uri="{BB962C8B-B14F-4D97-AF65-F5344CB8AC3E}">
        <p14:creationId xmlns:p14="http://schemas.microsoft.com/office/powerpoint/2010/main" val="58355327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C86185-3027-E494-8775-E63E363629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5440C4-3892-696C-67A9-C4B0C4C9412C}"/>
              </a:ext>
            </a:extLst>
          </p:cNvPr>
          <p:cNvSpPr>
            <a:spLocks noGrp="1"/>
          </p:cNvSpPr>
          <p:nvPr>
            <p:ph type="title"/>
          </p:nvPr>
        </p:nvSpPr>
        <p:spPr>
          <a:xfrm>
            <a:off x="7247932" y="-369796"/>
            <a:ext cx="4944068" cy="1077718"/>
          </a:xfrm>
        </p:spPr>
        <p:txBody>
          <a:bodyPr rtlCol="0"/>
          <a:lstStyle/>
          <a:p>
            <a:pPr rtl="0"/>
            <a:r>
              <a:rPr lang="en-GB" dirty="0"/>
              <a:t>Glossary</a:t>
            </a:r>
          </a:p>
        </p:txBody>
      </p:sp>
      <p:pic>
        <p:nvPicPr>
          <p:cNvPr id="8" name="Picture Placeholder 7" descr="group of people at a conference table">
            <a:extLst>
              <a:ext uri="{FF2B5EF4-FFF2-40B4-BE49-F238E27FC236}">
                <a16:creationId xmlns:a16="http://schemas.microsoft.com/office/drawing/2014/main" id="{59315C83-ABBF-07A1-89A4-D7269867B20D}"/>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C2556921-EC1A-1033-7930-D2FFAB900430}"/>
              </a:ext>
            </a:extLst>
          </p:cNvPr>
          <p:cNvSpPr>
            <a:spLocks noGrp="1"/>
          </p:cNvSpPr>
          <p:nvPr>
            <p:ph type="body" sz="quarter" idx="15"/>
          </p:nvPr>
        </p:nvSpPr>
        <p:spPr>
          <a:xfrm>
            <a:off x="5997678" y="815085"/>
            <a:ext cx="5921049" cy="5546055"/>
          </a:xfrm>
          <a:custGeom>
            <a:avLst/>
            <a:gdLst>
              <a:gd name="connsiteX0" fmla="*/ 0 w 5921049"/>
              <a:gd name="connsiteY0" fmla="*/ 0 h 5546055"/>
              <a:gd name="connsiteX1" fmla="*/ 651315 w 5921049"/>
              <a:gd name="connsiteY1" fmla="*/ 0 h 5546055"/>
              <a:gd name="connsiteX2" fmla="*/ 1243420 w 5921049"/>
              <a:gd name="connsiteY2" fmla="*/ 0 h 5546055"/>
              <a:gd name="connsiteX3" fmla="*/ 1835525 w 5921049"/>
              <a:gd name="connsiteY3" fmla="*/ 0 h 5546055"/>
              <a:gd name="connsiteX4" fmla="*/ 2368420 w 5921049"/>
              <a:gd name="connsiteY4" fmla="*/ 0 h 5546055"/>
              <a:gd name="connsiteX5" fmla="*/ 2842104 w 5921049"/>
              <a:gd name="connsiteY5" fmla="*/ 0 h 5546055"/>
              <a:gd name="connsiteX6" fmla="*/ 3552629 w 5921049"/>
              <a:gd name="connsiteY6" fmla="*/ 0 h 5546055"/>
              <a:gd name="connsiteX7" fmla="*/ 3967103 w 5921049"/>
              <a:gd name="connsiteY7" fmla="*/ 0 h 5546055"/>
              <a:gd name="connsiteX8" fmla="*/ 4381576 w 5921049"/>
              <a:gd name="connsiteY8" fmla="*/ 0 h 5546055"/>
              <a:gd name="connsiteX9" fmla="*/ 5092102 w 5921049"/>
              <a:gd name="connsiteY9" fmla="*/ 0 h 5546055"/>
              <a:gd name="connsiteX10" fmla="*/ 5921049 w 5921049"/>
              <a:gd name="connsiteY10" fmla="*/ 0 h 5546055"/>
              <a:gd name="connsiteX11" fmla="*/ 5921049 w 5921049"/>
              <a:gd name="connsiteY11" fmla="*/ 554606 h 5546055"/>
              <a:gd name="connsiteX12" fmla="*/ 5921049 w 5921049"/>
              <a:gd name="connsiteY12" fmla="*/ 998290 h 5546055"/>
              <a:gd name="connsiteX13" fmla="*/ 5921049 w 5921049"/>
              <a:gd name="connsiteY13" fmla="*/ 1608356 h 5546055"/>
              <a:gd name="connsiteX14" fmla="*/ 5921049 w 5921049"/>
              <a:gd name="connsiteY14" fmla="*/ 2162961 h 5546055"/>
              <a:gd name="connsiteX15" fmla="*/ 5921049 w 5921049"/>
              <a:gd name="connsiteY15" fmla="*/ 2662106 h 5546055"/>
              <a:gd name="connsiteX16" fmla="*/ 5921049 w 5921049"/>
              <a:gd name="connsiteY16" fmla="*/ 3050330 h 5546055"/>
              <a:gd name="connsiteX17" fmla="*/ 5921049 w 5921049"/>
              <a:gd name="connsiteY17" fmla="*/ 3660396 h 5546055"/>
              <a:gd name="connsiteX18" fmla="*/ 5921049 w 5921049"/>
              <a:gd name="connsiteY18" fmla="*/ 4215002 h 5546055"/>
              <a:gd name="connsiteX19" fmla="*/ 5921049 w 5921049"/>
              <a:gd name="connsiteY19" fmla="*/ 4825068 h 5546055"/>
              <a:gd name="connsiteX20" fmla="*/ 5921049 w 5921049"/>
              <a:gd name="connsiteY20" fmla="*/ 5546055 h 5546055"/>
              <a:gd name="connsiteX21" fmla="*/ 5210523 w 5921049"/>
              <a:gd name="connsiteY21" fmla="*/ 5546055 h 5546055"/>
              <a:gd name="connsiteX22" fmla="*/ 4736839 w 5921049"/>
              <a:gd name="connsiteY22" fmla="*/ 5546055 h 5546055"/>
              <a:gd name="connsiteX23" fmla="*/ 4322366 w 5921049"/>
              <a:gd name="connsiteY23" fmla="*/ 5546055 h 5546055"/>
              <a:gd name="connsiteX24" fmla="*/ 3907892 w 5921049"/>
              <a:gd name="connsiteY24" fmla="*/ 5546055 h 5546055"/>
              <a:gd name="connsiteX25" fmla="*/ 3315787 w 5921049"/>
              <a:gd name="connsiteY25" fmla="*/ 5546055 h 5546055"/>
              <a:gd name="connsiteX26" fmla="*/ 2842104 w 5921049"/>
              <a:gd name="connsiteY26" fmla="*/ 5546055 h 5546055"/>
              <a:gd name="connsiteX27" fmla="*/ 2427630 w 5921049"/>
              <a:gd name="connsiteY27" fmla="*/ 5546055 h 5546055"/>
              <a:gd name="connsiteX28" fmla="*/ 1894736 w 5921049"/>
              <a:gd name="connsiteY28" fmla="*/ 5546055 h 5546055"/>
              <a:gd name="connsiteX29" fmla="*/ 1361841 w 5921049"/>
              <a:gd name="connsiteY29" fmla="*/ 5546055 h 5546055"/>
              <a:gd name="connsiteX30" fmla="*/ 710526 w 5921049"/>
              <a:gd name="connsiteY30" fmla="*/ 5546055 h 5546055"/>
              <a:gd name="connsiteX31" fmla="*/ 0 w 5921049"/>
              <a:gd name="connsiteY31" fmla="*/ 5546055 h 5546055"/>
              <a:gd name="connsiteX32" fmla="*/ 0 w 5921049"/>
              <a:gd name="connsiteY32" fmla="*/ 5102371 h 5546055"/>
              <a:gd name="connsiteX33" fmla="*/ 0 w 5921049"/>
              <a:gd name="connsiteY33" fmla="*/ 4603226 h 5546055"/>
              <a:gd name="connsiteX34" fmla="*/ 0 w 5921049"/>
              <a:gd name="connsiteY34" fmla="*/ 3993160 h 5546055"/>
              <a:gd name="connsiteX35" fmla="*/ 0 w 5921049"/>
              <a:gd name="connsiteY35" fmla="*/ 3604936 h 5546055"/>
              <a:gd name="connsiteX36" fmla="*/ 0 w 5921049"/>
              <a:gd name="connsiteY36" fmla="*/ 3216712 h 5546055"/>
              <a:gd name="connsiteX37" fmla="*/ 0 w 5921049"/>
              <a:gd name="connsiteY37" fmla="*/ 2773028 h 5546055"/>
              <a:gd name="connsiteX38" fmla="*/ 0 w 5921049"/>
              <a:gd name="connsiteY38" fmla="*/ 2107501 h 5546055"/>
              <a:gd name="connsiteX39" fmla="*/ 0 w 5921049"/>
              <a:gd name="connsiteY39" fmla="*/ 1719277 h 5546055"/>
              <a:gd name="connsiteX40" fmla="*/ 0 w 5921049"/>
              <a:gd name="connsiteY40" fmla="*/ 1331053 h 5546055"/>
              <a:gd name="connsiteX41" fmla="*/ 0 w 5921049"/>
              <a:gd name="connsiteY41" fmla="*/ 665527 h 5546055"/>
              <a:gd name="connsiteX42" fmla="*/ 0 w 5921049"/>
              <a:gd name="connsiteY42" fmla="*/ 0 h 554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921049" h="5546055" extrusionOk="0">
                <a:moveTo>
                  <a:pt x="0" y="0"/>
                </a:moveTo>
                <a:cubicBezTo>
                  <a:pt x="264197" y="-48165"/>
                  <a:pt x="403550" y="51389"/>
                  <a:pt x="651315" y="0"/>
                </a:cubicBezTo>
                <a:cubicBezTo>
                  <a:pt x="899080" y="-51389"/>
                  <a:pt x="984784" y="23757"/>
                  <a:pt x="1243420" y="0"/>
                </a:cubicBezTo>
                <a:cubicBezTo>
                  <a:pt x="1502057" y="-23757"/>
                  <a:pt x="1628726" y="32911"/>
                  <a:pt x="1835525" y="0"/>
                </a:cubicBezTo>
                <a:cubicBezTo>
                  <a:pt x="2042325" y="-32911"/>
                  <a:pt x="2165735" y="17510"/>
                  <a:pt x="2368420" y="0"/>
                </a:cubicBezTo>
                <a:cubicBezTo>
                  <a:pt x="2571105" y="-17510"/>
                  <a:pt x="2659165" y="55873"/>
                  <a:pt x="2842104" y="0"/>
                </a:cubicBezTo>
                <a:cubicBezTo>
                  <a:pt x="3025043" y="-55873"/>
                  <a:pt x="3330660" y="11966"/>
                  <a:pt x="3552629" y="0"/>
                </a:cubicBezTo>
                <a:cubicBezTo>
                  <a:pt x="3774599" y="-11966"/>
                  <a:pt x="3883586" y="33663"/>
                  <a:pt x="3967103" y="0"/>
                </a:cubicBezTo>
                <a:cubicBezTo>
                  <a:pt x="4050620" y="-33663"/>
                  <a:pt x="4279516" y="23299"/>
                  <a:pt x="4381576" y="0"/>
                </a:cubicBezTo>
                <a:cubicBezTo>
                  <a:pt x="4483636" y="-23299"/>
                  <a:pt x="4794461" y="60282"/>
                  <a:pt x="5092102" y="0"/>
                </a:cubicBezTo>
                <a:cubicBezTo>
                  <a:pt x="5389743" y="-60282"/>
                  <a:pt x="5723869" y="70390"/>
                  <a:pt x="5921049" y="0"/>
                </a:cubicBezTo>
                <a:cubicBezTo>
                  <a:pt x="5965494" y="223373"/>
                  <a:pt x="5888143" y="346432"/>
                  <a:pt x="5921049" y="554606"/>
                </a:cubicBezTo>
                <a:cubicBezTo>
                  <a:pt x="5953955" y="762780"/>
                  <a:pt x="5882241" y="810696"/>
                  <a:pt x="5921049" y="998290"/>
                </a:cubicBezTo>
                <a:cubicBezTo>
                  <a:pt x="5959857" y="1185884"/>
                  <a:pt x="5917546" y="1363314"/>
                  <a:pt x="5921049" y="1608356"/>
                </a:cubicBezTo>
                <a:cubicBezTo>
                  <a:pt x="5924552" y="1853398"/>
                  <a:pt x="5857465" y="1913834"/>
                  <a:pt x="5921049" y="2162961"/>
                </a:cubicBezTo>
                <a:cubicBezTo>
                  <a:pt x="5984633" y="2412088"/>
                  <a:pt x="5889855" y="2471732"/>
                  <a:pt x="5921049" y="2662106"/>
                </a:cubicBezTo>
                <a:cubicBezTo>
                  <a:pt x="5952243" y="2852480"/>
                  <a:pt x="5904801" y="2962713"/>
                  <a:pt x="5921049" y="3050330"/>
                </a:cubicBezTo>
                <a:cubicBezTo>
                  <a:pt x="5937297" y="3137947"/>
                  <a:pt x="5865611" y="3404106"/>
                  <a:pt x="5921049" y="3660396"/>
                </a:cubicBezTo>
                <a:cubicBezTo>
                  <a:pt x="5976487" y="3916686"/>
                  <a:pt x="5895319" y="4100818"/>
                  <a:pt x="5921049" y="4215002"/>
                </a:cubicBezTo>
                <a:cubicBezTo>
                  <a:pt x="5946779" y="4329186"/>
                  <a:pt x="5905953" y="4597360"/>
                  <a:pt x="5921049" y="4825068"/>
                </a:cubicBezTo>
                <a:cubicBezTo>
                  <a:pt x="5936145" y="5052776"/>
                  <a:pt x="5901027" y="5289441"/>
                  <a:pt x="5921049" y="5546055"/>
                </a:cubicBezTo>
                <a:cubicBezTo>
                  <a:pt x="5739802" y="5604234"/>
                  <a:pt x="5354544" y="5488225"/>
                  <a:pt x="5210523" y="5546055"/>
                </a:cubicBezTo>
                <a:cubicBezTo>
                  <a:pt x="5066502" y="5603885"/>
                  <a:pt x="4860309" y="5522456"/>
                  <a:pt x="4736839" y="5546055"/>
                </a:cubicBezTo>
                <a:cubicBezTo>
                  <a:pt x="4613369" y="5569654"/>
                  <a:pt x="4465278" y="5498835"/>
                  <a:pt x="4322366" y="5546055"/>
                </a:cubicBezTo>
                <a:cubicBezTo>
                  <a:pt x="4179454" y="5593275"/>
                  <a:pt x="4056405" y="5504039"/>
                  <a:pt x="3907892" y="5546055"/>
                </a:cubicBezTo>
                <a:cubicBezTo>
                  <a:pt x="3759379" y="5588071"/>
                  <a:pt x="3467236" y="5514203"/>
                  <a:pt x="3315787" y="5546055"/>
                </a:cubicBezTo>
                <a:cubicBezTo>
                  <a:pt x="3164338" y="5577907"/>
                  <a:pt x="3074346" y="5497772"/>
                  <a:pt x="2842104" y="5546055"/>
                </a:cubicBezTo>
                <a:cubicBezTo>
                  <a:pt x="2609862" y="5594338"/>
                  <a:pt x="2620555" y="5527717"/>
                  <a:pt x="2427630" y="5546055"/>
                </a:cubicBezTo>
                <a:cubicBezTo>
                  <a:pt x="2234705" y="5564393"/>
                  <a:pt x="2038442" y="5538131"/>
                  <a:pt x="1894736" y="5546055"/>
                </a:cubicBezTo>
                <a:cubicBezTo>
                  <a:pt x="1751030" y="5553979"/>
                  <a:pt x="1625818" y="5518522"/>
                  <a:pt x="1361841" y="5546055"/>
                </a:cubicBezTo>
                <a:cubicBezTo>
                  <a:pt x="1097864" y="5573588"/>
                  <a:pt x="848122" y="5499625"/>
                  <a:pt x="710526" y="5546055"/>
                </a:cubicBezTo>
                <a:cubicBezTo>
                  <a:pt x="572931" y="5592485"/>
                  <a:pt x="225929" y="5521922"/>
                  <a:pt x="0" y="5546055"/>
                </a:cubicBezTo>
                <a:cubicBezTo>
                  <a:pt x="-50696" y="5405821"/>
                  <a:pt x="33348" y="5275515"/>
                  <a:pt x="0" y="5102371"/>
                </a:cubicBezTo>
                <a:cubicBezTo>
                  <a:pt x="-33348" y="4929227"/>
                  <a:pt x="20468" y="4792289"/>
                  <a:pt x="0" y="4603226"/>
                </a:cubicBezTo>
                <a:cubicBezTo>
                  <a:pt x="-20468" y="4414164"/>
                  <a:pt x="49436" y="4155624"/>
                  <a:pt x="0" y="3993160"/>
                </a:cubicBezTo>
                <a:cubicBezTo>
                  <a:pt x="-49436" y="3830696"/>
                  <a:pt x="46469" y="3788785"/>
                  <a:pt x="0" y="3604936"/>
                </a:cubicBezTo>
                <a:cubicBezTo>
                  <a:pt x="-46469" y="3421087"/>
                  <a:pt x="4656" y="3386714"/>
                  <a:pt x="0" y="3216712"/>
                </a:cubicBezTo>
                <a:cubicBezTo>
                  <a:pt x="-4656" y="3046710"/>
                  <a:pt x="51288" y="2912381"/>
                  <a:pt x="0" y="2773028"/>
                </a:cubicBezTo>
                <a:cubicBezTo>
                  <a:pt x="-51288" y="2633675"/>
                  <a:pt x="28136" y="2302410"/>
                  <a:pt x="0" y="2107501"/>
                </a:cubicBezTo>
                <a:cubicBezTo>
                  <a:pt x="-28136" y="1912592"/>
                  <a:pt x="15350" y="1855455"/>
                  <a:pt x="0" y="1719277"/>
                </a:cubicBezTo>
                <a:cubicBezTo>
                  <a:pt x="-15350" y="1583099"/>
                  <a:pt x="3500" y="1500326"/>
                  <a:pt x="0" y="1331053"/>
                </a:cubicBezTo>
                <a:cubicBezTo>
                  <a:pt x="-3500" y="1161780"/>
                  <a:pt x="10846" y="921598"/>
                  <a:pt x="0" y="665527"/>
                </a:cubicBezTo>
                <a:cubicBezTo>
                  <a:pt x="-10846" y="409456"/>
                  <a:pt x="17223" y="150072"/>
                  <a:pt x="0" y="0"/>
                </a:cubicBezTo>
                <a:close/>
              </a:path>
            </a:pathLst>
          </a:custGeom>
          <a:noFill/>
          <a:ln w="57150">
            <a:noFill/>
            <a:extLst>
              <a:ext uri="{C807C97D-BFC1-408E-A445-0C87EB9F89A2}">
                <ask:lineSketchStyleProps xmlns:ask="http://schemas.microsoft.com/office/drawing/2018/sketchyshapes" sd="3846418345">
                  <ask:type>
                    <ask:lineSketchScribble/>
                  </ask:type>
                </ask:lineSketchStyleProps>
              </a:ext>
            </a:extLst>
          </a:ln>
        </p:spPr>
        <p:txBody>
          <a:bodyPr rtlCol="0"/>
          <a:lstStyle/>
          <a:p>
            <a:pPr algn="ctr">
              <a:lnSpc>
                <a:spcPct val="100000"/>
              </a:lnSpc>
            </a:pPr>
            <a:r>
              <a:rPr lang="en-US" sz="1600" b="1" dirty="0"/>
              <a:t>State</a:t>
            </a:r>
            <a:br>
              <a:rPr lang="en-US" sz="1600" dirty="0"/>
            </a:br>
            <a:r>
              <a:rPr lang="en-US" sz="1600" dirty="0"/>
              <a:t>A specific </a:t>
            </a:r>
            <a:r>
              <a:rPr lang="en-US" sz="1600" dirty="0">
                <a:solidFill>
                  <a:srgbClr val="0070C0"/>
                </a:solidFill>
              </a:rPr>
              <a:t>configuration</a:t>
            </a:r>
            <a:r>
              <a:rPr lang="en-US" sz="1600" dirty="0"/>
              <a:t> of the world, represented by a set of true facts (literals).</a:t>
            </a:r>
          </a:p>
          <a:p>
            <a:pPr algn="ctr">
              <a:lnSpc>
                <a:spcPct val="100000"/>
              </a:lnSpc>
            </a:pPr>
            <a:r>
              <a:rPr lang="en-US" sz="1600" dirty="0"/>
              <a:t>E.g.: At(Robot, RoomA) ∧ Has(Robot, Key)</a:t>
            </a:r>
          </a:p>
          <a:p>
            <a:pPr algn="ctr">
              <a:lnSpc>
                <a:spcPct val="100000"/>
              </a:lnSpc>
            </a:pPr>
            <a:r>
              <a:rPr lang="en-US" sz="1600" b="1" dirty="0"/>
              <a:t>Action</a:t>
            </a:r>
            <a:br>
              <a:rPr lang="en-US" sz="1600" dirty="0"/>
            </a:br>
            <a:r>
              <a:rPr lang="en-US" sz="1600" dirty="0"/>
              <a:t>An operation with </a:t>
            </a:r>
            <a:r>
              <a:rPr lang="en-US" sz="1600" dirty="0">
                <a:solidFill>
                  <a:schemeClr val="accent2">
                    <a:lumMod val="75000"/>
                  </a:schemeClr>
                </a:solidFill>
              </a:rPr>
              <a:t>preconditions</a:t>
            </a:r>
            <a:r>
              <a:rPr lang="en-US" sz="1600" dirty="0"/>
              <a:t> (what must be true to apply it) and </a:t>
            </a:r>
            <a:r>
              <a:rPr lang="en-US" sz="1600" dirty="0">
                <a:solidFill>
                  <a:srgbClr val="0070C0"/>
                </a:solidFill>
              </a:rPr>
              <a:t>effects</a:t>
            </a:r>
            <a:r>
              <a:rPr lang="en-US" sz="1600" dirty="0"/>
              <a:t> (what it changes in the world).</a:t>
            </a:r>
          </a:p>
          <a:p>
            <a:pPr algn="ctr">
              <a:lnSpc>
                <a:spcPct val="100000"/>
              </a:lnSpc>
            </a:pPr>
            <a:r>
              <a:rPr lang="en-GB" sz="1600" dirty="0"/>
              <a:t>E.g.: Move(Robot, RoomA, RoomB)</a:t>
            </a:r>
            <a:endParaRPr lang="en-US" sz="1600" dirty="0"/>
          </a:p>
          <a:p>
            <a:pPr algn="ctr">
              <a:lnSpc>
                <a:spcPct val="100000"/>
              </a:lnSpc>
            </a:pPr>
            <a:r>
              <a:rPr lang="en-US" sz="1600" b="1" dirty="0"/>
              <a:t>Goal</a:t>
            </a:r>
            <a:br>
              <a:rPr lang="en-US" sz="1600" dirty="0"/>
            </a:br>
            <a:r>
              <a:rPr lang="en-US" sz="1600" dirty="0"/>
              <a:t>A </a:t>
            </a:r>
            <a:r>
              <a:rPr lang="en-US" sz="1600" dirty="0">
                <a:solidFill>
                  <a:srgbClr val="00B050"/>
                </a:solidFill>
              </a:rPr>
              <a:t>desired condition </a:t>
            </a:r>
            <a:r>
              <a:rPr lang="en-US" sz="1600" dirty="0"/>
              <a:t>or set of conditions the agent is trying to achieve.</a:t>
            </a:r>
          </a:p>
          <a:p>
            <a:pPr algn="ctr">
              <a:lnSpc>
                <a:spcPct val="100000"/>
              </a:lnSpc>
            </a:pPr>
            <a:r>
              <a:rPr lang="en-US" sz="1600" dirty="0"/>
              <a:t>E.g.: At(Robot, RoomB) ∧ Has(Robot, Key)</a:t>
            </a:r>
          </a:p>
          <a:p>
            <a:pPr algn="ctr" rtl="0">
              <a:lnSpc>
                <a:spcPct val="100000"/>
              </a:lnSpc>
            </a:pPr>
            <a:r>
              <a:rPr lang="en-GB" sz="1600" b="1" dirty="0"/>
              <a:t>Agent</a:t>
            </a:r>
          </a:p>
          <a:p>
            <a:pPr algn="ctr">
              <a:lnSpc>
                <a:spcPct val="100000"/>
              </a:lnSpc>
            </a:pPr>
            <a:r>
              <a:rPr lang="en-US" sz="1600" dirty="0"/>
              <a:t>An agent is defined as anything that can be viewed as perceiving its environment through sensors and acting upon that environment through actuators</a:t>
            </a:r>
            <a:endParaRPr lang="en-GB" sz="1600" dirty="0"/>
          </a:p>
          <a:p>
            <a:pPr algn="ctr" rtl="0"/>
            <a:endParaRPr lang="en-GB" sz="1600" b="1" dirty="0"/>
          </a:p>
        </p:txBody>
      </p:sp>
      <p:sp>
        <p:nvSpPr>
          <p:cNvPr id="7" name="Slide Number Placeholder 6">
            <a:extLst>
              <a:ext uri="{FF2B5EF4-FFF2-40B4-BE49-F238E27FC236}">
                <a16:creationId xmlns:a16="http://schemas.microsoft.com/office/drawing/2014/main" id="{A24C0473-E017-DB8F-CF1A-075B2C519DB4}"/>
              </a:ext>
            </a:extLst>
          </p:cNvPr>
          <p:cNvSpPr>
            <a:spLocks noGrp="1"/>
          </p:cNvSpPr>
          <p:nvPr>
            <p:ph type="sldNum" sz="quarter" idx="12"/>
          </p:nvPr>
        </p:nvSpPr>
        <p:spPr/>
        <p:txBody>
          <a:bodyPr rtlCol="0"/>
          <a:lstStyle/>
          <a:p>
            <a:pPr rtl="0"/>
            <a:fld id="{8C2E478F-E849-4A8C-AF1F-CBCC78A7CBFA}" type="slidenum">
              <a:rPr lang="en-GB" smtClean="0"/>
              <a:pPr rtl="0"/>
              <a:t>3</a:t>
            </a:fld>
            <a:endParaRPr lang="en-GB" dirty="0"/>
          </a:p>
        </p:txBody>
      </p:sp>
    </p:spTree>
    <p:extLst>
      <p:ext uri="{BB962C8B-B14F-4D97-AF65-F5344CB8AC3E}">
        <p14:creationId xmlns:p14="http://schemas.microsoft.com/office/powerpoint/2010/main" val="2263528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additive="base">
                                        <p:cTn id="1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 calcmode="lin" valueType="num">
                                      <p:cBhvr additive="base">
                                        <p:cTn id="1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E36D7B-A833-E512-EF92-D7005B0FD258}"/>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0926B52-52EB-1F81-222F-637B4F78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Freeform: Shape 12">
            <a:extLst>
              <a:ext uri="{FF2B5EF4-FFF2-40B4-BE49-F238E27FC236}">
                <a16:creationId xmlns:a16="http://schemas.microsoft.com/office/drawing/2014/main" id="{12A896C0-8142-B187-0D74-7BFFD6467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Arc 14">
            <a:extLst>
              <a:ext uri="{FF2B5EF4-FFF2-40B4-BE49-F238E27FC236}">
                <a16:creationId xmlns:a16="http://schemas.microsoft.com/office/drawing/2014/main" id="{96BECC69-1259-E816-C903-56C6FAF12C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4EA72F0A-7B6A-CD13-405A-750E2846B21F}"/>
              </a:ext>
            </a:extLst>
          </p:cNvPr>
          <p:cNvSpPr txBox="1"/>
          <p:nvPr/>
        </p:nvSpPr>
        <p:spPr>
          <a:xfrm>
            <a:off x="422788" y="1291542"/>
            <a:ext cx="5985386" cy="5453387"/>
          </a:xfrm>
          <a:prstGeom prst="rect">
            <a:avLst/>
          </a:prstGeom>
        </p:spPr>
        <p:txBody>
          <a:bodyPr vert="horz" lIns="91440" tIns="45720" rIns="91440" bIns="45720" rtlCol="0">
            <a:normAutofit/>
          </a:bodyPr>
          <a:lstStyle/>
          <a:p>
            <a:pPr marL="400050" indent="-285750">
              <a:lnSpc>
                <a:spcPct val="90000"/>
              </a:lnSpc>
              <a:spcAft>
                <a:spcPts val="600"/>
              </a:spcAft>
              <a:buFont typeface="Arial" panose="020B0604020202020204" pitchFamily="34" charset="0"/>
              <a:buChar char="•"/>
            </a:pPr>
            <a:endParaRPr lang="en-US" sz="2300" dirty="0"/>
          </a:p>
        </p:txBody>
      </p:sp>
      <p:sp>
        <p:nvSpPr>
          <p:cNvPr id="7" name="Title 2">
            <a:extLst>
              <a:ext uri="{FF2B5EF4-FFF2-40B4-BE49-F238E27FC236}">
                <a16:creationId xmlns:a16="http://schemas.microsoft.com/office/drawing/2014/main" id="{81E9B785-D6C0-780C-9E0A-BA16D1B40DDC}"/>
              </a:ext>
            </a:extLst>
          </p:cNvPr>
          <p:cNvSpPr>
            <a:spLocks noGrp="1"/>
          </p:cNvSpPr>
          <p:nvPr>
            <p:ph type="title"/>
          </p:nvPr>
        </p:nvSpPr>
        <p:spPr>
          <a:xfrm>
            <a:off x="661219" y="432589"/>
            <a:ext cx="5896897" cy="641383"/>
          </a:xfrm>
        </p:spPr>
        <p:txBody>
          <a:bodyPr vert="horz" lIns="91440" tIns="45720" rIns="91440" bIns="45720" rtlCol="0" anchor="ctr">
            <a:normAutofit/>
          </a:bodyPr>
          <a:lstStyle/>
          <a:p>
            <a:pPr algn="l">
              <a:lnSpc>
                <a:spcPct val="90000"/>
              </a:lnSpc>
            </a:pPr>
            <a:r>
              <a:rPr lang="en-US" sz="2400" kern="1200" dirty="0">
                <a:solidFill>
                  <a:schemeClr val="tx1"/>
                </a:solidFill>
                <a:latin typeface="+mj-lt"/>
                <a:ea typeface="+mj-ea"/>
                <a:cs typeface="+mj-cs"/>
              </a:rPr>
              <a:t>ADD Heuristic</a:t>
            </a:r>
          </a:p>
        </p:txBody>
      </p:sp>
      <p:sp>
        <p:nvSpPr>
          <p:cNvPr id="16" name="TextBox 15">
            <a:extLst>
              <a:ext uri="{FF2B5EF4-FFF2-40B4-BE49-F238E27FC236}">
                <a16:creationId xmlns:a16="http://schemas.microsoft.com/office/drawing/2014/main" id="{4FA28EE6-2191-A53C-789A-0A0396D39977}"/>
              </a:ext>
            </a:extLst>
          </p:cNvPr>
          <p:cNvSpPr txBox="1"/>
          <p:nvPr/>
        </p:nvSpPr>
        <p:spPr>
          <a:xfrm>
            <a:off x="7714323" y="5089180"/>
            <a:ext cx="2088161" cy="369332"/>
          </a:xfrm>
          <a:prstGeom prst="rect">
            <a:avLst/>
          </a:prstGeom>
          <a:noFill/>
        </p:spPr>
        <p:txBody>
          <a:bodyPr wrap="square">
            <a:spAutoFit/>
          </a:bodyPr>
          <a:lstStyle/>
          <a:p>
            <a:r>
              <a:rPr lang="pt-BR" dirty="0"/>
              <a:t>h = 2+ 0+ 0 = 2</a:t>
            </a:r>
            <a:endParaRPr lang="en-GB" dirty="0"/>
          </a:p>
        </p:txBody>
      </p:sp>
      <p:graphicFrame>
        <p:nvGraphicFramePr>
          <p:cNvPr id="5" name="Table 4">
            <a:extLst>
              <a:ext uri="{FF2B5EF4-FFF2-40B4-BE49-F238E27FC236}">
                <a16:creationId xmlns:a16="http://schemas.microsoft.com/office/drawing/2014/main" id="{9F8D7B2F-3613-3326-92FF-A611A0A14D91}"/>
              </a:ext>
            </a:extLst>
          </p:cNvPr>
          <p:cNvGraphicFramePr>
            <a:graphicFrameLocks noGrp="1"/>
          </p:cNvGraphicFramePr>
          <p:nvPr/>
        </p:nvGraphicFramePr>
        <p:xfrm>
          <a:off x="7000567" y="2172928"/>
          <a:ext cx="4768642" cy="2694039"/>
        </p:xfrm>
        <a:graphic>
          <a:graphicData uri="http://schemas.openxmlformats.org/drawingml/2006/table">
            <a:tbl>
              <a:tblPr>
                <a:tableStyleId>{284E427A-3D55-4303-BF80-6455036E1DE7}</a:tableStyleId>
              </a:tblPr>
              <a:tblGrid>
                <a:gridCol w="2384321">
                  <a:extLst>
                    <a:ext uri="{9D8B030D-6E8A-4147-A177-3AD203B41FA5}">
                      <a16:colId xmlns:a16="http://schemas.microsoft.com/office/drawing/2014/main" val="1510184647"/>
                    </a:ext>
                  </a:extLst>
                </a:gridCol>
                <a:gridCol w="2384321">
                  <a:extLst>
                    <a:ext uri="{9D8B030D-6E8A-4147-A177-3AD203B41FA5}">
                      <a16:colId xmlns:a16="http://schemas.microsoft.com/office/drawing/2014/main" val="539912092"/>
                    </a:ext>
                  </a:extLst>
                </a:gridCol>
              </a:tblGrid>
              <a:tr h="648776">
                <a:tc>
                  <a:txBody>
                    <a:bodyPr/>
                    <a:lstStyle/>
                    <a:p>
                      <a:r>
                        <a:rPr lang="en-GB" sz="1800"/>
                        <a:t>Goal Fact</a:t>
                      </a:r>
                    </a:p>
                  </a:txBody>
                  <a:tcPr anchor="ctr"/>
                </a:tc>
                <a:tc>
                  <a:txBody>
                    <a:bodyPr/>
                    <a:lstStyle/>
                    <a:p>
                      <a:r>
                        <a:rPr lang="en-GB" sz="1800"/>
                        <a:t>Cost</a:t>
                      </a:r>
                    </a:p>
                  </a:txBody>
                  <a:tcPr anchor="ctr"/>
                </a:tc>
                <a:extLst>
                  <a:ext uri="{0D108BD9-81ED-4DB2-BD59-A6C34878D82A}">
                    <a16:rowId xmlns:a16="http://schemas.microsoft.com/office/drawing/2014/main" val="2090933582"/>
                  </a:ext>
                </a:extLst>
              </a:tr>
              <a:tr h="747711">
                <a:tc>
                  <a:txBody>
                    <a:bodyPr/>
                    <a:lstStyle/>
                    <a:p>
                      <a:r>
                        <a:rPr lang="en-GB" sz="1800"/>
                        <a:t>On(B, C)</a:t>
                      </a:r>
                    </a:p>
                  </a:txBody>
                  <a:tcPr anchor="ctr"/>
                </a:tc>
                <a:tc>
                  <a:txBody>
                    <a:bodyPr/>
                    <a:lstStyle/>
                    <a:p>
                      <a:r>
                        <a:rPr lang="en-US" sz="1800"/>
                        <a:t>2 (PickUp B, Stack on C)</a:t>
                      </a:r>
                    </a:p>
                  </a:txBody>
                  <a:tcPr anchor="ctr"/>
                </a:tc>
                <a:extLst>
                  <a:ext uri="{0D108BD9-81ED-4DB2-BD59-A6C34878D82A}">
                    <a16:rowId xmlns:a16="http://schemas.microsoft.com/office/drawing/2014/main" val="1383303613"/>
                  </a:ext>
                </a:extLst>
              </a:tr>
              <a:tr h="648776">
                <a:tc>
                  <a:txBody>
                    <a:bodyPr/>
                    <a:lstStyle/>
                    <a:p>
                      <a:r>
                        <a:rPr lang="en-GB" sz="1800" dirty="0"/>
                        <a:t>On(A, B)</a:t>
                      </a:r>
                    </a:p>
                  </a:txBody>
                  <a:tcPr anchor="ctr"/>
                </a:tc>
                <a:tc>
                  <a:txBody>
                    <a:bodyPr/>
                    <a:lstStyle/>
                    <a:p>
                      <a:r>
                        <a:rPr lang="en-GB" sz="1800"/>
                        <a:t>0 (already satisfied)</a:t>
                      </a:r>
                    </a:p>
                  </a:txBody>
                  <a:tcPr anchor="ctr"/>
                </a:tc>
                <a:extLst>
                  <a:ext uri="{0D108BD9-81ED-4DB2-BD59-A6C34878D82A}">
                    <a16:rowId xmlns:a16="http://schemas.microsoft.com/office/drawing/2014/main" val="2855383390"/>
                  </a:ext>
                </a:extLst>
              </a:tr>
              <a:tr h="648776">
                <a:tc>
                  <a:txBody>
                    <a:bodyPr/>
                    <a:lstStyle/>
                    <a:p>
                      <a:r>
                        <a:rPr lang="en-GB" sz="1800"/>
                        <a:t>On(C, Table)</a:t>
                      </a:r>
                    </a:p>
                  </a:txBody>
                  <a:tcPr anchor="ctr"/>
                </a:tc>
                <a:tc>
                  <a:txBody>
                    <a:bodyPr/>
                    <a:lstStyle/>
                    <a:p>
                      <a:r>
                        <a:rPr lang="en-GB" sz="1800" dirty="0"/>
                        <a:t>0 (already satisfied)</a:t>
                      </a:r>
                    </a:p>
                  </a:txBody>
                  <a:tcPr anchor="ctr"/>
                </a:tc>
                <a:extLst>
                  <a:ext uri="{0D108BD9-81ED-4DB2-BD59-A6C34878D82A}">
                    <a16:rowId xmlns:a16="http://schemas.microsoft.com/office/drawing/2014/main" val="3410421039"/>
                  </a:ext>
                </a:extLst>
              </a:tr>
            </a:tbl>
          </a:graphicData>
        </a:graphic>
      </p:graphicFrame>
      <p:sp>
        <p:nvSpPr>
          <p:cNvPr id="10" name="TextBox 9">
            <a:extLst>
              <a:ext uri="{FF2B5EF4-FFF2-40B4-BE49-F238E27FC236}">
                <a16:creationId xmlns:a16="http://schemas.microsoft.com/office/drawing/2014/main" id="{86E3DB97-B929-95D6-5AF6-D2543DE2DE90}"/>
              </a:ext>
            </a:extLst>
          </p:cNvPr>
          <p:cNvSpPr txBox="1"/>
          <p:nvPr/>
        </p:nvSpPr>
        <p:spPr>
          <a:xfrm>
            <a:off x="521110" y="1291542"/>
            <a:ext cx="6479457" cy="4813177"/>
          </a:xfrm>
          <a:prstGeom prst="rect">
            <a:avLst/>
          </a:prstGeom>
          <a:noFill/>
        </p:spPr>
        <p:txBody>
          <a:bodyPr wrap="square" rtlCol="0">
            <a:spAutoFit/>
          </a:bodyPr>
          <a:lstStyle/>
          <a:p>
            <a:pPr marL="342900" lvl="0" indent="-342900" eaLnBrk="0" fontAlgn="base" hangingPunct="0">
              <a:spcBef>
                <a:spcPct val="0"/>
              </a:spcBef>
              <a:spcAft>
                <a:spcPct val="0"/>
              </a:spcAft>
              <a:buFont typeface="Arial" panose="020B0604020202020204" pitchFamily="34" charset="0"/>
              <a:buChar char="•"/>
            </a:pPr>
            <a:r>
              <a:rPr lang="en-US" altLang="en-US" sz="2000" dirty="0">
                <a:latin typeface="Arial" panose="020B0604020202020204" pitchFamily="34" charset="0"/>
              </a:rPr>
              <a:t>Sum of the cost to achieve each goal (assuming independence), still </a:t>
            </a:r>
            <a:r>
              <a:rPr lang="en-US" altLang="en-US" sz="2000" b="1" dirty="0">
                <a:latin typeface="Arial" panose="020B0604020202020204" pitchFamily="34" charset="0"/>
              </a:rPr>
              <a:t>ignoring deletes</a:t>
            </a:r>
            <a:r>
              <a:rPr lang="en-US" altLang="en-US" sz="2000" dirty="0">
                <a:latin typeface="Arial" panose="020B0604020202020204" pitchFamily="34" charset="0"/>
              </a:rPr>
              <a:t>.</a:t>
            </a:r>
            <a:endParaRPr lang="en-US" altLang="en-US" sz="2000" b="1" dirty="0">
              <a:latin typeface="Arial" panose="020B0604020202020204" pitchFamily="34" charset="0"/>
            </a:endParaRPr>
          </a:p>
          <a:p>
            <a:pPr marL="342900" lvl="0" indent="-342900" eaLnBrk="0" fontAlgn="base" hangingPunct="0">
              <a:lnSpc>
                <a:spcPct val="150000"/>
              </a:lnSpc>
              <a:spcBef>
                <a:spcPct val="0"/>
              </a:spcBef>
              <a:spcAft>
                <a:spcPct val="0"/>
              </a:spcAft>
              <a:buFont typeface="Arial" panose="020B0604020202020204" pitchFamily="34" charset="0"/>
              <a:buChar char="•"/>
            </a:pPr>
            <a:r>
              <a:rPr lang="en-US" altLang="en-US" sz="2000" dirty="0">
                <a:latin typeface="Arial" panose="020B0604020202020204" pitchFamily="34" charset="0"/>
              </a:rPr>
              <a:t>Often </a:t>
            </a:r>
            <a:r>
              <a:rPr lang="en-US" altLang="en-US" sz="2000" b="1" dirty="0">
                <a:latin typeface="Arial" panose="020B0604020202020204" pitchFamily="34" charset="0"/>
              </a:rPr>
              <a:t>more informative</a:t>
            </a:r>
            <a:r>
              <a:rPr lang="en-US" altLang="en-US" sz="2000" dirty="0">
                <a:latin typeface="Arial" panose="020B0604020202020204" pitchFamily="34" charset="0"/>
              </a:rPr>
              <a:t> than max.</a:t>
            </a:r>
          </a:p>
          <a:p>
            <a:pPr marL="342900" lvl="0" indent="-342900" eaLnBrk="0" fontAlgn="base" hangingPunct="0">
              <a:lnSpc>
                <a:spcPct val="150000"/>
              </a:lnSpc>
              <a:spcBef>
                <a:spcPct val="0"/>
              </a:spcBef>
              <a:spcAft>
                <a:spcPct val="0"/>
              </a:spcAft>
              <a:buFont typeface="Arial" panose="020B0604020202020204" pitchFamily="34" charset="0"/>
              <a:buChar char="•"/>
            </a:pPr>
            <a:r>
              <a:rPr lang="en-US" altLang="en-US" sz="2000" dirty="0">
                <a:latin typeface="Arial" panose="020B0604020202020204" pitchFamily="34" charset="0"/>
              </a:rPr>
              <a:t>Helps in greedy search or best-first.</a:t>
            </a:r>
          </a:p>
          <a:p>
            <a:pPr marL="342900" indent="-342900" eaLnBrk="0" fontAlgn="base" hangingPunct="0">
              <a:lnSpc>
                <a:spcPct val="150000"/>
              </a:lnSpc>
              <a:spcBef>
                <a:spcPct val="0"/>
              </a:spcBef>
              <a:spcAft>
                <a:spcPct val="0"/>
              </a:spcAft>
              <a:buFont typeface="Arial" panose="020B0604020202020204" pitchFamily="34" charset="0"/>
              <a:buChar char="•"/>
            </a:pPr>
            <a:r>
              <a:rPr lang="en-US" altLang="en-US" sz="2000" dirty="0">
                <a:latin typeface="Arial" panose="020B0604020202020204" pitchFamily="34" charset="0"/>
              </a:rPr>
              <a:t>Assumes independence so risky in domains like Block World.</a:t>
            </a:r>
            <a:endParaRPr lang="en-US" altLang="en-US" sz="2000" b="1" dirty="0">
              <a:latin typeface="Arial" panose="020B0604020202020204" pitchFamily="34" charset="0"/>
            </a:endParaRPr>
          </a:p>
          <a:p>
            <a:pPr marL="342900" lvl="0" indent="-342900" eaLnBrk="0" fontAlgn="base" hangingPunct="0">
              <a:lnSpc>
                <a:spcPct val="150000"/>
              </a:lnSpc>
              <a:spcBef>
                <a:spcPct val="0"/>
              </a:spcBef>
              <a:spcAft>
                <a:spcPct val="0"/>
              </a:spcAft>
              <a:buFont typeface="Arial" panose="020B0604020202020204" pitchFamily="34" charset="0"/>
              <a:buChar char="•"/>
            </a:pPr>
            <a:r>
              <a:rPr lang="en-US" altLang="en-US" sz="2000" b="1" dirty="0">
                <a:latin typeface="Arial" panose="020B0604020202020204" pitchFamily="34" charset="0"/>
              </a:rPr>
              <a:t>Not admissible</a:t>
            </a:r>
            <a:r>
              <a:rPr lang="en-US" altLang="en-US" sz="2000" dirty="0">
                <a:latin typeface="Arial" panose="020B0604020202020204" pitchFamily="34" charset="0"/>
              </a:rPr>
              <a:t> (may overestimate) when subgoals interfere.</a:t>
            </a:r>
          </a:p>
          <a:p>
            <a:pPr marL="342900" lvl="0" indent="-342900" eaLnBrk="0" fontAlgn="base" hangingPunct="0">
              <a:lnSpc>
                <a:spcPct val="150000"/>
              </a:lnSpc>
              <a:spcBef>
                <a:spcPct val="0"/>
              </a:spcBef>
              <a:spcAft>
                <a:spcPct val="0"/>
              </a:spcAft>
              <a:buFont typeface="Arial" panose="020B0604020202020204" pitchFamily="34" charset="0"/>
              <a:buChar char="•"/>
            </a:pPr>
            <a:r>
              <a:rPr lang="en-US" altLang="en-US" sz="2000" b="1" dirty="0">
                <a:latin typeface="Arial" panose="020B0604020202020204" pitchFamily="34" charset="0"/>
              </a:rPr>
              <a:t>BUT in this case</a:t>
            </a:r>
            <a:r>
              <a:rPr lang="en-US" altLang="en-US" sz="2000" dirty="0">
                <a:latin typeface="Arial" panose="020B0604020202020204" pitchFamily="34" charset="0"/>
              </a:rPr>
              <a:t>, it still underestimates because:</a:t>
            </a:r>
          </a:p>
          <a:p>
            <a:pPr marL="342900" lvl="0" indent="-342900" eaLnBrk="0" fontAlgn="base" hangingPunct="0">
              <a:lnSpc>
                <a:spcPct val="150000"/>
              </a:lnSpc>
              <a:spcBef>
                <a:spcPct val="0"/>
              </a:spcBef>
              <a:spcAft>
                <a:spcPct val="0"/>
              </a:spcAft>
              <a:buFont typeface="Arial" panose="020B0604020202020204" pitchFamily="34" charset="0"/>
              <a:buChar char="•"/>
            </a:pPr>
            <a:r>
              <a:rPr lang="en-US" altLang="en-US" sz="2000" dirty="0">
                <a:latin typeface="Arial Unicode MS"/>
              </a:rPr>
              <a:t>On(A, B)</a:t>
            </a:r>
            <a:r>
              <a:rPr lang="en-US" altLang="en-US" sz="2000" dirty="0"/>
              <a:t> is currently true but </a:t>
            </a:r>
            <a:r>
              <a:rPr lang="en-US" altLang="en-US" sz="2000" b="1" dirty="0">
                <a:latin typeface="Arial" panose="020B0604020202020204" pitchFamily="34" charset="0"/>
              </a:rPr>
              <a:t>must be broken</a:t>
            </a:r>
            <a:r>
              <a:rPr lang="en-US" altLang="en-US" sz="2000" dirty="0">
                <a:latin typeface="Arial" panose="020B0604020202020204" pitchFamily="34" charset="0"/>
              </a:rPr>
              <a:t> to do </a:t>
            </a:r>
            <a:r>
              <a:rPr lang="en-US" altLang="en-US" sz="2000" dirty="0">
                <a:latin typeface="Arial Unicode MS"/>
              </a:rPr>
              <a:t>On(B, C)</a:t>
            </a:r>
            <a:r>
              <a:rPr lang="en-US" altLang="en-US" sz="2000" dirty="0"/>
              <a:t>!</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1041219630"/>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54DBA3-6FE0-747E-F0C6-F88941C3C288}"/>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9EBB306-D154-DE7E-EACA-D6860E57F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Freeform: Shape 12">
            <a:extLst>
              <a:ext uri="{FF2B5EF4-FFF2-40B4-BE49-F238E27FC236}">
                <a16:creationId xmlns:a16="http://schemas.microsoft.com/office/drawing/2014/main" id="{DB628294-D34E-173F-9C77-36384899D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Arc 14">
            <a:extLst>
              <a:ext uri="{FF2B5EF4-FFF2-40B4-BE49-F238E27FC236}">
                <a16:creationId xmlns:a16="http://schemas.microsoft.com/office/drawing/2014/main" id="{A4618593-1A9B-66E0-CA5C-AD47A858F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04A8F22-F1A2-2090-9F35-5A74BFFA94A0}"/>
              </a:ext>
            </a:extLst>
          </p:cNvPr>
          <p:cNvSpPr txBox="1"/>
          <p:nvPr/>
        </p:nvSpPr>
        <p:spPr>
          <a:xfrm>
            <a:off x="422788" y="1291542"/>
            <a:ext cx="5985386" cy="5453387"/>
          </a:xfrm>
          <a:prstGeom prst="rect">
            <a:avLst/>
          </a:prstGeom>
        </p:spPr>
        <p:txBody>
          <a:bodyPr vert="horz" lIns="91440" tIns="45720" rIns="91440" bIns="45720" rtlCol="0">
            <a:normAutofit/>
          </a:bodyPr>
          <a:lstStyle/>
          <a:p>
            <a:pPr marL="400050" indent="-285750">
              <a:lnSpc>
                <a:spcPct val="90000"/>
              </a:lnSpc>
              <a:spcAft>
                <a:spcPts val="600"/>
              </a:spcAft>
              <a:buFont typeface="Arial" panose="020B0604020202020204" pitchFamily="34" charset="0"/>
              <a:buChar char="•"/>
            </a:pPr>
            <a:endParaRPr lang="en-US" sz="2300" dirty="0"/>
          </a:p>
        </p:txBody>
      </p:sp>
      <p:sp>
        <p:nvSpPr>
          <p:cNvPr id="7" name="Title 2">
            <a:extLst>
              <a:ext uri="{FF2B5EF4-FFF2-40B4-BE49-F238E27FC236}">
                <a16:creationId xmlns:a16="http://schemas.microsoft.com/office/drawing/2014/main" id="{86F67E5E-02B7-E1FE-DD0D-9B6F920D9086}"/>
              </a:ext>
            </a:extLst>
          </p:cNvPr>
          <p:cNvSpPr>
            <a:spLocks noGrp="1"/>
          </p:cNvSpPr>
          <p:nvPr>
            <p:ph type="title"/>
          </p:nvPr>
        </p:nvSpPr>
        <p:spPr>
          <a:xfrm>
            <a:off x="838200" y="479494"/>
            <a:ext cx="5896897" cy="641383"/>
          </a:xfrm>
        </p:spPr>
        <p:txBody>
          <a:bodyPr vert="horz" lIns="91440" tIns="45720" rIns="91440" bIns="45720" rtlCol="0" anchor="ctr">
            <a:normAutofit/>
          </a:bodyPr>
          <a:lstStyle/>
          <a:p>
            <a:pPr algn="l">
              <a:lnSpc>
                <a:spcPct val="90000"/>
              </a:lnSpc>
            </a:pPr>
            <a:r>
              <a:rPr lang="en-US" sz="2400" kern="1200" dirty="0">
                <a:solidFill>
                  <a:schemeClr val="tx1"/>
                </a:solidFill>
                <a:latin typeface="+mj-lt"/>
                <a:ea typeface="+mj-ea"/>
                <a:cs typeface="+mj-cs"/>
              </a:rPr>
              <a:t>Relaxed Heuristic</a:t>
            </a:r>
          </a:p>
        </p:txBody>
      </p:sp>
      <p:sp>
        <p:nvSpPr>
          <p:cNvPr id="18" name="TextBox 17">
            <a:extLst>
              <a:ext uri="{FF2B5EF4-FFF2-40B4-BE49-F238E27FC236}">
                <a16:creationId xmlns:a16="http://schemas.microsoft.com/office/drawing/2014/main" id="{B7BE4EC4-76C9-D2C9-7498-A940F8A975E9}"/>
              </a:ext>
            </a:extLst>
          </p:cNvPr>
          <p:cNvSpPr txBox="1"/>
          <p:nvPr/>
        </p:nvSpPr>
        <p:spPr>
          <a:xfrm>
            <a:off x="620944" y="1291542"/>
            <a:ext cx="8898193" cy="4524315"/>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latin typeface="Arial" panose="020B0604020202020204" pitchFamily="34" charset="0"/>
              </a:rPr>
              <a:t>A</a:t>
            </a:r>
            <a:r>
              <a:rPr kumimoji="0" lang="en-US" altLang="en-US" b="0" i="0" u="none" strike="noStrike" cap="none" normalizeH="0" baseline="0" dirty="0">
                <a:ln>
                  <a:noFill/>
                </a:ln>
                <a:solidFill>
                  <a:schemeClr val="tx1"/>
                </a:solidFill>
                <a:effectLst/>
                <a:latin typeface="Arial" panose="020B0604020202020204" pitchFamily="34" charset="0"/>
              </a:rPr>
              <a:t> relaxed plan is ignoring deletes (i.e., facts once made true stay true)</a:t>
            </a:r>
          </a:p>
          <a:p>
            <a:pPr lvl="1" eaLnBrk="0" fontAlgn="base" hangingPunct="0">
              <a:spcBef>
                <a:spcPct val="0"/>
              </a:spcBef>
              <a:spcAft>
                <a:spcPct val="0"/>
              </a:spcAft>
              <a:buFontTx/>
              <a:buAutoNum type="arabicPeriod"/>
            </a:pPr>
            <a:r>
              <a:rPr kumimoji="0" lang="en-US" altLang="en-US" b="0" i="0" u="none" strike="noStrike" cap="none" normalizeH="0" baseline="0" dirty="0">
                <a:ln>
                  <a:noFill/>
                </a:ln>
                <a:solidFill>
                  <a:schemeClr val="tx1"/>
                </a:solidFill>
                <a:effectLst/>
                <a:latin typeface="Arial Unicode MS"/>
              </a:rPr>
              <a:t>On(B, C)</a:t>
            </a:r>
            <a:endParaRPr kumimoji="0" lang="en-US" altLang="en-US" b="0" i="0" u="none" strike="noStrike" cap="none" normalizeH="0" baseline="0" dirty="0">
              <a:ln>
                <a:noFill/>
              </a:ln>
              <a:solidFill>
                <a:schemeClr val="tx1"/>
              </a:solidFill>
              <a:effectLst/>
            </a:endParaRPr>
          </a:p>
          <a:p>
            <a:pPr lvl="2"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Requires: </a:t>
            </a:r>
            <a:r>
              <a:rPr kumimoji="0" lang="en-US" altLang="en-US" b="0" i="0" u="none" strike="noStrike" cap="none" normalizeH="0" baseline="0" dirty="0">
                <a:ln>
                  <a:noFill/>
                </a:ln>
                <a:solidFill>
                  <a:schemeClr val="tx1"/>
                </a:solidFill>
                <a:effectLst/>
                <a:latin typeface="Arial Unicode MS"/>
              </a:rPr>
              <a:t>Clear(C)</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Holding(B)</a:t>
            </a:r>
            <a:endParaRPr kumimoji="0" lang="en-US" altLang="en-US" b="0" i="0" u="none" strike="noStrike" cap="none" normalizeH="0" baseline="0" dirty="0">
              <a:ln>
                <a:noFill/>
              </a:ln>
              <a:solidFill>
                <a:schemeClr val="tx1"/>
              </a:solidFill>
              <a:effectLst/>
            </a:endParaRPr>
          </a:p>
          <a:p>
            <a:pPr lvl="2"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Actions:</a:t>
            </a:r>
          </a:p>
          <a:p>
            <a:pPr marL="1657350" lvl="3" indent="-285750" eaLnBrk="0" fontAlgn="base" hangingPunct="0">
              <a:spcBef>
                <a:spcPct val="0"/>
              </a:spcBef>
              <a:spcAft>
                <a:spcPct val="0"/>
              </a:spcAft>
              <a:buFont typeface="Courier New" panose="02070309020205020404" pitchFamily="49" charset="0"/>
              <a:buChar char="o"/>
            </a:pPr>
            <a:r>
              <a:rPr kumimoji="0" lang="en-US" altLang="en-US" b="0" i="0" u="none" strike="noStrike" cap="none" normalizeH="0" baseline="0" dirty="0">
                <a:ln>
                  <a:noFill/>
                </a:ln>
                <a:solidFill>
                  <a:schemeClr val="tx1"/>
                </a:solidFill>
                <a:effectLst/>
                <a:latin typeface="Arial" panose="020B0604020202020204" pitchFamily="34" charset="0"/>
              </a:rPr>
              <a:t>Unstack(A, B) → Holding A</a:t>
            </a:r>
          </a:p>
          <a:p>
            <a:pPr marL="1657350" lvl="3" indent="-285750" eaLnBrk="0" fontAlgn="base" hangingPunct="0">
              <a:spcBef>
                <a:spcPct val="0"/>
              </a:spcBef>
              <a:spcAft>
                <a:spcPct val="0"/>
              </a:spcAft>
              <a:buFont typeface="Courier New" panose="02070309020205020404" pitchFamily="49" charset="0"/>
              <a:buChar char="o"/>
            </a:pPr>
            <a:r>
              <a:rPr kumimoji="0" lang="en-US" altLang="en-US" b="0" i="0" u="none" strike="noStrike" cap="none" normalizeH="0" baseline="0" dirty="0" err="1">
                <a:ln>
                  <a:noFill/>
                </a:ln>
                <a:solidFill>
                  <a:schemeClr val="tx1"/>
                </a:solidFill>
                <a:effectLst/>
                <a:latin typeface="Arial" panose="020B0604020202020204" pitchFamily="34" charset="0"/>
              </a:rPr>
              <a:t>PutDown</a:t>
            </a:r>
            <a:r>
              <a:rPr kumimoji="0" lang="en-US" altLang="en-US" b="0" i="0" u="none" strike="noStrike" cap="none" normalizeH="0" baseline="0" dirty="0">
                <a:ln>
                  <a:noFill/>
                </a:ln>
                <a:solidFill>
                  <a:schemeClr val="tx1"/>
                </a:solidFill>
                <a:effectLst/>
                <a:latin typeface="Arial" panose="020B0604020202020204" pitchFamily="34" charset="0"/>
              </a:rPr>
              <a:t>(A) → </a:t>
            </a:r>
            <a:r>
              <a:rPr kumimoji="0" lang="en-US" altLang="en-US" b="0" i="0" u="none" strike="noStrike" cap="none" normalizeH="0" baseline="0" dirty="0" err="1">
                <a:ln>
                  <a:noFill/>
                </a:ln>
                <a:solidFill>
                  <a:schemeClr val="tx1"/>
                </a:solidFill>
                <a:effectLst/>
                <a:latin typeface="Arial" panose="020B0604020202020204" pitchFamily="34" charset="0"/>
              </a:rPr>
              <a:t>HandEmpty</a:t>
            </a:r>
            <a:endParaRPr kumimoji="0" lang="en-US" altLang="en-US" b="0" i="0" u="none" strike="noStrike" cap="none" normalizeH="0" baseline="0" dirty="0">
              <a:ln>
                <a:noFill/>
              </a:ln>
              <a:solidFill>
                <a:schemeClr val="tx1"/>
              </a:solidFill>
              <a:effectLst/>
              <a:latin typeface="Arial" panose="020B0604020202020204" pitchFamily="34" charset="0"/>
            </a:endParaRPr>
          </a:p>
          <a:p>
            <a:pPr marL="1657350" lvl="3" indent="-285750" eaLnBrk="0" fontAlgn="base" hangingPunct="0">
              <a:spcBef>
                <a:spcPct val="0"/>
              </a:spcBef>
              <a:spcAft>
                <a:spcPct val="0"/>
              </a:spcAft>
              <a:buFont typeface="Courier New" panose="02070309020205020404" pitchFamily="49" charset="0"/>
              <a:buChar char="o"/>
            </a:pPr>
            <a:r>
              <a:rPr kumimoji="0" lang="en-US" altLang="en-US" b="0" i="0" u="none" strike="noStrike" cap="none" normalizeH="0" baseline="0" dirty="0" err="1">
                <a:ln>
                  <a:noFill/>
                </a:ln>
                <a:solidFill>
                  <a:schemeClr val="tx1"/>
                </a:solidFill>
                <a:effectLst/>
                <a:latin typeface="Arial" panose="020B0604020202020204" pitchFamily="34" charset="0"/>
              </a:rPr>
              <a:t>PickUp</a:t>
            </a:r>
            <a:r>
              <a:rPr kumimoji="0" lang="en-US" altLang="en-US" b="0" i="0" u="none" strike="noStrike" cap="none" normalizeH="0" baseline="0" dirty="0">
                <a:ln>
                  <a:noFill/>
                </a:ln>
                <a:solidFill>
                  <a:schemeClr val="tx1"/>
                </a:solidFill>
                <a:effectLst/>
                <a:latin typeface="Arial" panose="020B0604020202020204" pitchFamily="34" charset="0"/>
              </a:rPr>
              <a:t>(B)</a:t>
            </a:r>
          </a:p>
          <a:p>
            <a:pPr marL="1657350" lvl="3" indent="-285750" eaLnBrk="0" fontAlgn="base" hangingPunct="0">
              <a:spcBef>
                <a:spcPct val="0"/>
              </a:spcBef>
              <a:spcAft>
                <a:spcPct val="0"/>
              </a:spcAft>
              <a:buFont typeface="Courier New" panose="02070309020205020404" pitchFamily="49" charset="0"/>
              <a:buChar char="o"/>
            </a:pPr>
            <a:r>
              <a:rPr kumimoji="0" lang="en-US" altLang="en-US" b="0" i="0" u="none" strike="noStrike" cap="none" normalizeH="0" baseline="0" dirty="0">
                <a:ln>
                  <a:noFill/>
                </a:ln>
                <a:solidFill>
                  <a:schemeClr val="tx1"/>
                </a:solidFill>
                <a:effectLst/>
                <a:latin typeface="Arial" panose="020B0604020202020204" pitchFamily="34" charset="0"/>
              </a:rPr>
              <a:t>Stack(B, C)</a:t>
            </a:r>
          </a:p>
          <a:p>
            <a:pPr lvl="1" eaLnBrk="0" fontAlgn="base" hangingPunct="0">
              <a:spcBef>
                <a:spcPct val="0"/>
              </a:spcBef>
              <a:spcAft>
                <a:spcPct val="0"/>
              </a:spcAft>
              <a:buFontTx/>
              <a:buAutoNum type="arabicPeriod" startAt="2"/>
            </a:pPr>
            <a:r>
              <a:rPr kumimoji="0" lang="en-US" altLang="en-US" b="0" i="0" u="none" strike="noStrike" cap="none" normalizeH="0" baseline="0" dirty="0">
                <a:ln>
                  <a:noFill/>
                </a:ln>
                <a:solidFill>
                  <a:schemeClr val="tx1"/>
                </a:solidFill>
                <a:effectLst/>
                <a:latin typeface="Arial Unicode MS"/>
              </a:rPr>
              <a:t>On(A, B)</a:t>
            </a:r>
            <a:r>
              <a:rPr kumimoji="0" lang="en-US" altLang="en-US" b="0" i="0" u="none" strike="noStrike" cap="none" normalizeH="0" baseline="0" dirty="0">
                <a:ln>
                  <a:noFill/>
                </a:ln>
                <a:solidFill>
                  <a:schemeClr val="tx1"/>
                </a:solidFill>
                <a:effectLst/>
              </a:rPr>
              <a:t> is already true</a:t>
            </a:r>
            <a:endParaRPr kumimoji="0" lang="en-US" altLang="en-US"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AutoNum type="arabicPeriod" startAt="3"/>
            </a:pPr>
            <a:r>
              <a:rPr kumimoji="0" lang="en-US" altLang="en-US" b="0" i="0" u="none" strike="noStrike" cap="none" normalizeH="0" baseline="0" dirty="0">
                <a:ln>
                  <a:noFill/>
                </a:ln>
                <a:solidFill>
                  <a:schemeClr val="tx1"/>
                </a:solidFill>
                <a:effectLst/>
                <a:latin typeface="Arial Unicode MS"/>
              </a:rPr>
              <a:t>On(C, Table)</a:t>
            </a:r>
            <a:r>
              <a:rPr kumimoji="0" lang="en-US" altLang="en-US" b="0" i="0" u="none" strike="noStrike" cap="none" normalizeH="0" baseline="0" dirty="0">
                <a:ln>
                  <a:noFill/>
                </a:ln>
                <a:solidFill>
                  <a:schemeClr val="tx1"/>
                </a:solidFill>
                <a:effectLst/>
              </a:rPr>
              <a:t> is already true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spcBef>
                <a:spcPct val="0"/>
              </a:spcBef>
              <a:spcAft>
                <a:spcPct val="0"/>
              </a:spcAft>
              <a:buFont typeface="Arial" panose="020B0604020202020204" pitchFamily="34" charset="0"/>
              <a:buChar char="•"/>
            </a:pPr>
            <a:r>
              <a:rPr lang="en-US" altLang="en-US" b="1" dirty="0">
                <a:latin typeface="Arial" panose="020B0604020202020204" pitchFamily="34" charset="0"/>
              </a:rPr>
              <a:t>Heuristic Value: h = 4 </a:t>
            </a:r>
            <a:r>
              <a:rPr kumimoji="0" lang="en-US" altLang="en-US" b="0" i="0" u="none" strike="noStrike" cap="none" normalizeH="0" baseline="0" dirty="0">
                <a:ln>
                  <a:noFill/>
                </a:ln>
                <a:solidFill>
                  <a:schemeClr val="tx1"/>
                </a:solidFill>
                <a:effectLst/>
                <a:latin typeface="Arial" panose="020B0604020202020204" pitchFamily="34" charset="0"/>
              </a:rPr>
              <a:t>(assuming we ignore deletes like A no longer on B).</a:t>
            </a:r>
            <a:endParaRPr kumimoji="0" lang="en-US" altLang="en-US"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Still </a:t>
            </a:r>
            <a:r>
              <a:rPr kumimoji="0" lang="en-US" altLang="en-US" b="1" i="0" u="none" strike="noStrike" cap="none" normalizeH="0" baseline="0" dirty="0">
                <a:ln>
                  <a:noFill/>
                </a:ln>
                <a:solidFill>
                  <a:schemeClr val="tx1"/>
                </a:solidFill>
                <a:effectLst/>
                <a:latin typeface="Arial" panose="020B0604020202020204" pitchFamily="34" charset="0"/>
              </a:rPr>
              <a:t>optimistic</a:t>
            </a:r>
            <a:r>
              <a:rPr kumimoji="0" lang="en-US" altLang="en-US" b="0" i="0" u="none" strike="noStrike" cap="none" normalizeH="0" baseline="0" dirty="0">
                <a:ln>
                  <a:noFill/>
                </a:ln>
                <a:solidFill>
                  <a:schemeClr val="tx1"/>
                </a:solidFill>
                <a:effectLst/>
                <a:latin typeface="Arial" panose="020B0604020202020204" pitchFamily="34" charset="0"/>
              </a:rPr>
              <a:t>, because it ignores delete effects.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latin typeface="Arial" panose="020B0604020202020204" pitchFamily="34" charset="0"/>
              </a:rPr>
              <a:t>T</a:t>
            </a:r>
            <a:r>
              <a:rPr kumimoji="0" lang="en-US" altLang="en-US" b="0" i="0" u="none" strike="noStrike" cap="none" normalizeH="0" baseline="0" dirty="0">
                <a:ln>
                  <a:noFill/>
                </a:ln>
                <a:solidFill>
                  <a:schemeClr val="tx1"/>
                </a:solidFill>
                <a:effectLst/>
                <a:latin typeface="Arial" panose="020B0604020202020204" pitchFamily="34" charset="0"/>
              </a:rPr>
              <a:t>he relaxed plan </a:t>
            </a:r>
            <a:r>
              <a:rPr kumimoji="0" lang="en-US" altLang="en-US" b="1" i="0" u="none" strike="noStrike" cap="none" normalizeH="0" baseline="0" dirty="0">
                <a:ln>
                  <a:noFill/>
                </a:ln>
                <a:solidFill>
                  <a:schemeClr val="tx1"/>
                </a:solidFill>
                <a:effectLst/>
                <a:latin typeface="Arial" panose="020B0604020202020204" pitchFamily="34" charset="0"/>
              </a:rPr>
              <a:t>underestimates</a:t>
            </a:r>
            <a:r>
              <a:rPr kumimoji="0" lang="en-US" altLang="en-US" b="0" i="0" u="none" strike="noStrike" cap="none" normalizeH="0" baseline="0" dirty="0">
                <a:ln>
                  <a:noFill/>
                </a:ln>
                <a:solidFill>
                  <a:schemeClr val="tx1"/>
                </a:solidFill>
                <a:effectLst/>
                <a:latin typeface="Arial" panose="020B0604020202020204" pitchFamily="34" charset="0"/>
              </a:rPr>
              <a:t> total cost, it assumes we can have </a:t>
            </a:r>
            <a:r>
              <a:rPr kumimoji="0" lang="en-US" altLang="en-US" b="0" i="0" u="none" strike="noStrike" cap="none" normalizeH="0" baseline="0" dirty="0">
                <a:ln>
                  <a:noFill/>
                </a:ln>
                <a:solidFill>
                  <a:schemeClr val="tx1"/>
                </a:solidFill>
                <a:effectLst/>
                <a:latin typeface="Arial Unicode MS"/>
              </a:rPr>
              <a:t>On(B, C)</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a:ln>
                  <a:noFill/>
                </a:ln>
                <a:solidFill>
                  <a:schemeClr val="tx1"/>
                </a:solidFill>
                <a:effectLst/>
                <a:latin typeface="Arial Unicode MS"/>
              </a:rPr>
              <a:t>On(A, B)</a:t>
            </a:r>
            <a:r>
              <a:rPr kumimoji="0" lang="en-US" altLang="en-US" b="0" i="0" u="none" strike="noStrike" cap="none" normalizeH="0" baseline="0" dirty="0">
                <a:ln>
                  <a:noFill/>
                </a:ln>
                <a:solidFill>
                  <a:schemeClr val="tx1"/>
                </a:solidFill>
                <a:effectLst/>
              </a:rPr>
              <a:t> simultaneously, which is </a:t>
            </a:r>
            <a:r>
              <a:rPr kumimoji="0" lang="en-US" altLang="en-US" b="1" i="0" u="none" strike="noStrike" cap="none" normalizeH="0" baseline="0" dirty="0">
                <a:ln>
                  <a:noFill/>
                </a:ln>
                <a:solidFill>
                  <a:schemeClr val="tx1"/>
                </a:solidFill>
                <a:effectLst/>
                <a:latin typeface="Arial" panose="020B0604020202020204" pitchFamily="34" charset="0"/>
              </a:rPr>
              <a:t>impossible</a:t>
            </a:r>
            <a:r>
              <a:rPr kumimoji="0" lang="en-US" altLang="en-US" b="0" i="0" u="none" strike="noStrike" cap="none" normalizeH="0" baseline="0" dirty="0">
                <a:ln>
                  <a:noFill/>
                </a:ln>
                <a:solidFill>
                  <a:schemeClr val="tx1"/>
                </a:solidFill>
                <a:effectLst/>
                <a:latin typeface="Arial" panose="020B0604020202020204" pitchFamily="34" charset="0"/>
              </a:rPr>
              <a:t> in the real world unless it is constructed after On(B,C)</a:t>
            </a:r>
          </a:p>
        </p:txBody>
      </p:sp>
    </p:spTree>
    <p:extLst>
      <p:ext uri="{BB962C8B-B14F-4D97-AF65-F5344CB8AC3E}">
        <p14:creationId xmlns:p14="http://schemas.microsoft.com/office/powerpoint/2010/main" val="2319528301"/>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32FF9A-E2AD-E41B-615E-A3BAD96BA1E5}"/>
            </a:ext>
          </a:extLst>
        </p:cNvPr>
        <p:cNvGrpSpPr/>
        <p:nvPr/>
      </p:nvGrpSpPr>
      <p:grpSpPr>
        <a:xfrm>
          <a:off x="0" y="0"/>
          <a:ext cx="0" cy="0"/>
          <a:chOff x="0" y="0"/>
          <a:chExt cx="0" cy="0"/>
        </a:xfrm>
      </p:grpSpPr>
      <p:sp>
        <p:nvSpPr>
          <p:cNvPr id="23" name="Down Arrow 7">
            <a:extLst>
              <a:ext uri="{FF2B5EF4-FFF2-40B4-BE49-F238E27FC236}">
                <a16:creationId xmlns:a16="http://schemas.microsoft.com/office/drawing/2014/main" id="{7CCF578F-21FB-C659-9A9B-EA37BA9A7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2">
            <a:extLst>
              <a:ext uri="{FF2B5EF4-FFF2-40B4-BE49-F238E27FC236}">
                <a16:creationId xmlns:a16="http://schemas.microsoft.com/office/drawing/2014/main" id="{3AB875AB-6C83-38E7-2967-95C6E7C5562C}"/>
              </a:ext>
            </a:extLst>
          </p:cNvPr>
          <p:cNvSpPr>
            <a:spLocks noGrp="1"/>
          </p:cNvSpPr>
          <p:nvPr>
            <p:ph type="title"/>
          </p:nvPr>
        </p:nvSpPr>
        <p:spPr>
          <a:xfrm>
            <a:off x="1028699" y="1967266"/>
            <a:ext cx="2982861" cy="2547257"/>
          </a:xfrm>
          <a:noFill/>
        </p:spPr>
        <p:txBody>
          <a:bodyPr vert="horz" lIns="91440" tIns="45720" rIns="91440" bIns="45720" rtlCol="0" anchor="ctr">
            <a:normAutofit/>
          </a:bodyPr>
          <a:lstStyle/>
          <a:p>
            <a:pPr>
              <a:lnSpc>
                <a:spcPct val="90000"/>
              </a:lnSpc>
            </a:pPr>
            <a:r>
              <a:rPr lang="en-US" kern="1200" spc="300" dirty="0">
                <a:solidFill>
                  <a:srgbClr val="FFFFFF"/>
                </a:solidFill>
                <a:latin typeface="+mj-lt"/>
                <a:ea typeface="+mj-ea"/>
                <a:cs typeface="+mj-cs"/>
              </a:rPr>
              <a:t>PROPERTIES of planning graphs</a:t>
            </a:r>
          </a:p>
        </p:txBody>
      </p:sp>
      <p:sp>
        <p:nvSpPr>
          <p:cNvPr id="16" name="Slide Number Placeholder 15">
            <a:extLst>
              <a:ext uri="{FF2B5EF4-FFF2-40B4-BE49-F238E27FC236}">
                <a16:creationId xmlns:a16="http://schemas.microsoft.com/office/drawing/2014/main" id="{F3D58309-DC24-E972-B49D-B4E3F362F641}"/>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8C2E478F-E849-4A8C-AF1F-CBCC78A7CBFA}" type="slidenum">
              <a:rPr lang="en-US">
                <a:solidFill>
                  <a:schemeClr val="tx1">
                    <a:alpha val="80000"/>
                  </a:schemeClr>
                </a:solidFill>
              </a:rPr>
              <a:pPr>
                <a:spcAft>
                  <a:spcPts val="600"/>
                </a:spcAft>
              </a:pPr>
              <a:t>32</a:t>
            </a:fld>
            <a:endParaRPr lang="en-US" dirty="0">
              <a:solidFill>
                <a:schemeClr val="tx1">
                  <a:alpha val="80000"/>
                </a:schemeClr>
              </a:solidFill>
            </a:endParaRPr>
          </a:p>
        </p:txBody>
      </p:sp>
      <p:sp>
        <p:nvSpPr>
          <p:cNvPr id="21" name="TextBox 20">
            <a:extLst>
              <a:ext uri="{FF2B5EF4-FFF2-40B4-BE49-F238E27FC236}">
                <a16:creationId xmlns:a16="http://schemas.microsoft.com/office/drawing/2014/main" id="{9D37CFF3-2BB4-C490-8BB5-757EE76EEFD7}"/>
              </a:ext>
            </a:extLst>
          </p:cNvPr>
          <p:cNvSpPr txBox="1"/>
          <p:nvPr/>
        </p:nvSpPr>
        <p:spPr>
          <a:xfrm>
            <a:off x="4527803" y="973393"/>
            <a:ext cx="7505369" cy="4204356"/>
          </a:xfrm>
          <a:prstGeom prst="rect">
            <a:avLst/>
          </a:prstGeom>
          <a:noFill/>
        </p:spPr>
        <p:txBody>
          <a:bodyPr wrap="square" rtlCol="0">
            <a:spAutoFit/>
          </a:bodyPr>
          <a:lstStyle/>
          <a:p>
            <a:pPr>
              <a:lnSpc>
                <a:spcPct val="150000"/>
              </a:lnSpc>
              <a:buNone/>
            </a:pPr>
            <a:endParaRPr lang="en-US" dirty="0"/>
          </a:p>
          <a:p>
            <a:pPr>
              <a:lnSpc>
                <a:spcPct val="150000"/>
              </a:lnSpc>
              <a:buFont typeface="Arial" panose="020B0604020202020204" pitchFamily="34" charset="0"/>
              <a:buChar char="•"/>
            </a:pPr>
            <a:r>
              <a:rPr lang="en-US" b="1" dirty="0"/>
              <a:t>Monotonicity:</a:t>
            </a:r>
            <a:r>
              <a:rPr lang="en-US" dirty="0"/>
              <a:t> Facts and actions never disappear; each level has at least as many facts/actions as the previous. (persistence)</a:t>
            </a:r>
          </a:p>
          <a:p>
            <a:pPr>
              <a:lnSpc>
                <a:spcPct val="150000"/>
              </a:lnSpc>
              <a:buFont typeface="Arial" panose="020B0604020202020204" pitchFamily="34" charset="0"/>
              <a:buChar char="•"/>
            </a:pPr>
            <a:r>
              <a:rPr lang="en-US" b="1" dirty="0"/>
              <a:t>Compactness:</a:t>
            </a:r>
            <a:r>
              <a:rPr lang="en-US" dirty="0"/>
              <a:t> They summarize a potentially exponential number of state transitions in polynomial space.</a:t>
            </a:r>
          </a:p>
          <a:p>
            <a:pPr>
              <a:lnSpc>
                <a:spcPct val="150000"/>
              </a:lnSpc>
              <a:buFont typeface="Arial" panose="020B0604020202020204" pitchFamily="34" charset="0"/>
              <a:buChar char="•"/>
            </a:pPr>
            <a:r>
              <a:rPr lang="en-US" b="1" dirty="0"/>
              <a:t>Early goal detection:</a:t>
            </a:r>
            <a:r>
              <a:rPr lang="en-US" dirty="0"/>
              <a:t> They help identify whether goals are reachable and when mutexes prevent goal achievement. </a:t>
            </a:r>
          </a:p>
          <a:p>
            <a:pPr>
              <a:lnSpc>
                <a:spcPct val="150000"/>
              </a:lnSpc>
              <a:buFont typeface="Arial" panose="020B0604020202020204" pitchFamily="34" charset="0"/>
              <a:buChar char="•"/>
            </a:pPr>
            <a:endParaRPr lang="en-US" dirty="0"/>
          </a:p>
          <a:p>
            <a:pPr>
              <a:lnSpc>
                <a:spcPct val="150000"/>
              </a:lnSpc>
            </a:pPr>
            <a:r>
              <a:rPr lang="en-US" dirty="0"/>
              <a:t>These properties make planning graphs ideal for </a:t>
            </a:r>
            <a:r>
              <a:rPr lang="en-US" dirty="0">
                <a:solidFill>
                  <a:schemeClr val="accent2"/>
                </a:solidFill>
              </a:rPr>
              <a:t>heuristic generation </a:t>
            </a:r>
            <a:r>
              <a:rPr lang="en-US" dirty="0"/>
              <a:t>and </a:t>
            </a:r>
            <a:r>
              <a:rPr lang="en-US" dirty="0">
                <a:solidFill>
                  <a:schemeClr val="accent2"/>
                </a:solidFill>
              </a:rPr>
              <a:t>plan extraction.</a:t>
            </a:r>
          </a:p>
        </p:txBody>
      </p:sp>
    </p:spTree>
    <p:extLst>
      <p:ext uri="{BB962C8B-B14F-4D97-AF65-F5344CB8AC3E}">
        <p14:creationId xmlns:p14="http://schemas.microsoft.com/office/powerpoint/2010/main" val="2774200082"/>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a:extLst>
              <a:ext uri="{FF2B5EF4-FFF2-40B4-BE49-F238E27FC236}">
                <a16:creationId xmlns:a16="http://schemas.microsoft.com/office/drawing/2014/main" id="{DB7F4F82-8A26-46E7-296F-DB3FE53B03D9}"/>
              </a:ext>
            </a:extLst>
          </p:cNvPr>
          <p:cNvSpPr>
            <a:spLocks noGrp="1"/>
          </p:cNvSpPr>
          <p:nvPr>
            <p:ph type="title"/>
          </p:nvPr>
        </p:nvSpPr>
        <p:spPr>
          <a:xfrm>
            <a:off x="666136" y="359600"/>
            <a:ext cx="5429864" cy="771109"/>
          </a:xfr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chor="ctr">
            <a:noAutofit/>
          </a:bodyPr>
          <a:lstStyle/>
          <a:p>
            <a:r>
              <a:rPr lang="en-US" sz="2800" spc="300" dirty="0">
                <a:solidFill>
                  <a:schemeClr val="bg1"/>
                </a:solidFill>
                <a:latin typeface="+mn-lt"/>
              </a:rPr>
              <a:t>GRAPH PLAN</a:t>
            </a:r>
            <a:endParaRPr lang="en-GB" sz="2800" spc="300" dirty="0">
              <a:solidFill>
                <a:schemeClr val="bg1"/>
              </a:solidFill>
              <a:latin typeface="+mn-lt"/>
            </a:endParaRPr>
          </a:p>
        </p:txBody>
      </p:sp>
      <p:pic>
        <p:nvPicPr>
          <p:cNvPr id="15" name="Picture 14">
            <a:extLst>
              <a:ext uri="{FF2B5EF4-FFF2-40B4-BE49-F238E27FC236}">
                <a16:creationId xmlns:a16="http://schemas.microsoft.com/office/drawing/2014/main" id="{1DC0CB36-0458-4847-E265-82A81441AB87}"/>
              </a:ext>
            </a:extLst>
          </p:cNvPr>
          <p:cNvPicPr>
            <a:picLocks noChangeAspect="1"/>
          </p:cNvPicPr>
          <p:nvPr/>
        </p:nvPicPr>
        <p:blipFill>
          <a:blip r:embed="rId3"/>
          <a:stretch>
            <a:fillRect/>
          </a:stretch>
        </p:blipFill>
        <p:spPr>
          <a:xfrm>
            <a:off x="0" y="1534651"/>
            <a:ext cx="12192000" cy="4260645"/>
          </a:xfrm>
          <a:prstGeom prst="rect">
            <a:avLst/>
          </a:prstGeom>
        </p:spPr>
      </p:pic>
    </p:spTree>
    <p:extLst>
      <p:ext uri="{BB962C8B-B14F-4D97-AF65-F5344CB8AC3E}">
        <p14:creationId xmlns:p14="http://schemas.microsoft.com/office/powerpoint/2010/main" val="2342251275"/>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528C3B-F494-553E-6254-902CE2257D08}"/>
            </a:ext>
          </a:extLst>
        </p:cNvPr>
        <p:cNvGrpSpPr/>
        <p:nvPr/>
      </p:nvGrpSpPr>
      <p:grpSpPr>
        <a:xfrm>
          <a:off x="0" y="0"/>
          <a:ext cx="0" cy="0"/>
          <a:chOff x="0" y="0"/>
          <a:chExt cx="0" cy="0"/>
        </a:xfrm>
      </p:grpSpPr>
      <p:sp>
        <p:nvSpPr>
          <p:cNvPr id="13" name="Title 2">
            <a:extLst>
              <a:ext uri="{FF2B5EF4-FFF2-40B4-BE49-F238E27FC236}">
                <a16:creationId xmlns:a16="http://schemas.microsoft.com/office/drawing/2014/main" id="{8A18E007-72F3-9F0C-C766-938F3BDE5811}"/>
              </a:ext>
            </a:extLst>
          </p:cNvPr>
          <p:cNvSpPr>
            <a:spLocks noGrp="1"/>
          </p:cNvSpPr>
          <p:nvPr>
            <p:ph type="title"/>
          </p:nvPr>
        </p:nvSpPr>
        <p:spPr>
          <a:xfrm>
            <a:off x="666136" y="359600"/>
            <a:ext cx="5429864" cy="771109"/>
          </a:xfr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chor="ctr">
            <a:noAutofit/>
          </a:bodyPr>
          <a:lstStyle/>
          <a:p>
            <a:r>
              <a:rPr lang="en-US" sz="2800" spc="300" dirty="0">
                <a:solidFill>
                  <a:schemeClr val="bg1"/>
                </a:solidFill>
                <a:latin typeface="+mn-lt"/>
              </a:rPr>
              <a:t>EXTRACT SOLUTION</a:t>
            </a:r>
            <a:endParaRPr lang="en-GB" sz="2800" spc="300" dirty="0">
              <a:solidFill>
                <a:schemeClr val="bg1"/>
              </a:solidFill>
              <a:latin typeface="+mn-lt"/>
            </a:endParaRPr>
          </a:p>
        </p:txBody>
      </p:sp>
      <p:sp>
        <p:nvSpPr>
          <p:cNvPr id="2" name="TextBox 1">
            <a:extLst>
              <a:ext uri="{FF2B5EF4-FFF2-40B4-BE49-F238E27FC236}">
                <a16:creationId xmlns:a16="http://schemas.microsoft.com/office/drawing/2014/main" id="{29A1BAB1-DBBC-2C7F-6AAE-899788118917}"/>
              </a:ext>
            </a:extLst>
          </p:cNvPr>
          <p:cNvSpPr txBox="1"/>
          <p:nvPr/>
        </p:nvSpPr>
        <p:spPr>
          <a:xfrm>
            <a:off x="589934" y="1752679"/>
            <a:ext cx="10766323" cy="4062651"/>
          </a:xfrm>
          <a:prstGeom prst="rect">
            <a:avLst/>
          </a:prstGeom>
          <a:noFill/>
        </p:spPr>
        <p:txBody>
          <a:bodyPr wrap="square" rtlCol="0">
            <a:spAutoFit/>
          </a:bodyPr>
          <a:lstStyle/>
          <a:p>
            <a:pPr>
              <a:lnSpc>
                <a:spcPct val="150000"/>
              </a:lnSpc>
            </a:pPr>
            <a:r>
              <a:rPr lang="en-US" sz="2000" dirty="0"/>
              <a:t>The plan extraction phase of GRAPHPLAN involves a </a:t>
            </a:r>
            <a:r>
              <a:rPr lang="en-US" sz="2000" b="1" dirty="0"/>
              <a:t>backward search</a:t>
            </a:r>
            <a:r>
              <a:rPr lang="en-US" sz="2000" dirty="0"/>
              <a:t> through the planning graph. It works by:</a:t>
            </a:r>
          </a:p>
          <a:p>
            <a:pPr marL="285750" indent="-285750">
              <a:lnSpc>
                <a:spcPct val="150000"/>
              </a:lnSpc>
              <a:buFont typeface="Arial" panose="020B0604020202020204" pitchFamily="34" charset="0"/>
              <a:buChar char="•"/>
            </a:pPr>
            <a:r>
              <a:rPr lang="en-US" sz="2000" dirty="0"/>
              <a:t>Selecting actions at level </a:t>
            </a:r>
            <a:r>
              <a:rPr lang="en-US" sz="2000" b="1" dirty="0"/>
              <a:t>i</a:t>
            </a:r>
            <a:r>
              <a:rPr lang="en-US" sz="2000" dirty="0"/>
              <a:t> that support goals at level </a:t>
            </a:r>
            <a:r>
              <a:rPr lang="en-US" sz="2000" b="1" dirty="0"/>
              <a:t>i+1</a:t>
            </a:r>
          </a:p>
          <a:p>
            <a:pPr marL="285750" indent="-285750">
              <a:lnSpc>
                <a:spcPct val="150000"/>
              </a:lnSpc>
              <a:buFont typeface="Arial" panose="020B0604020202020204" pitchFamily="34" charset="0"/>
              <a:buChar char="•"/>
            </a:pPr>
            <a:r>
              <a:rPr lang="en-US" sz="2000" dirty="0"/>
              <a:t>Ensuring selected actions are not mutex</a:t>
            </a:r>
          </a:p>
          <a:p>
            <a:pPr marL="285750" indent="-285750">
              <a:lnSpc>
                <a:spcPct val="150000"/>
              </a:lnSpc>
              <a:buFont typeface="Arial" panose="020B0604020202020204" pitchFamily="34" charset="0"/>
              <a:buChar char="•"/>
            </a:pPr>
            <a:r>
              <a:rPr lang="en-US" sz="2000" dirty="0"/>
              <a:t>Propagating preconditions backward as subgoals for earlier levels.</a:t>
            </a:r>
          </a:p>
          <a:p>
            <a:pPr marL="285750" indent="-285750">
              <a:lnSpc>
                <a:spcPct val="150000"/>
              </a:lnSpc>
              <a:buFont typeface="Arial" panose="020B0604020202020204" pitchFamily="34" charset="0"/>
              <a:buChar char="•"/>
            </a:pPr>
            <a:r>
              <a:rPr lang="en-US" sz="2000" dirty="0"/>
              <a:t>The algorithm uses </a:t>
            </a:r>
            <a:r>
              <a:rPr lang="en-US" sz="2000" b="1" dirty="0"/>
              <a:t>memoization </a:t>
            </a:r>
            <a:r>
              <a:rPr lang="en-US" sz="2000" dirty="0"/>
              <a:t>(</a:t>
            </a:r>
            <a:r>
              <a:rPr lang="en-US" sz="2000" dirty="0">
                <a:solidFill>
                  <a:srgbClr val="E99757"/>
                </a:solidFill>
              </a:rPr>
              <a:t>no-goods</a:t>
            </a:r>
            <a:r>
              <a:rPr lang="en-US" sz="2000" dirty="0"/>
              <a:t> </a:t>
            </a:r>
            <a:r>
              <a:rPr lang="en-US" sz="2000" b="1" dirty="0"/>
              <a:t>- </a:t>
            </a:r>
            <a:r>
              <a:rPr lang="en-US" sz="2000" dirty="0"/>
              <a:t>a technique that stores the results of expensive function calls, to avoid recomputing failed subgoals) to remember goal sets that have previously failed</a:t>
            </a:r>
            <a:r>
              <a:rPr lang="en-US" sz="2000" b="1" dirty="0"/>
              <a:t>, improving efficiency</a:t>
            </a:r>
            <a:r>
              <a:rPr lang="en-US" sz="2000" dirty="0"/>
              <a:t> by avoiding repeated work.</a:t>
            </a:r>
          </a:p>
          <a:p>
            <a:endParaRPr lang="en-GB" dirty="0"/>
          </a:p>
        </p:txBody>
      </p:sp>
    </p:spTree>
    <p:extLst>
      <p:ext uri="{BB962C8B-B14F-4D97-AF65-F5344CB8AC3E}">
        <p14:creationId xmlns:p14="http://schemas.microsoft.com/office/powerpoint/2010/main" val="1439656090"/>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B43E7-10A3-BD87-19D7-748995A2B324}"/>
            </a:ext>
          </a:extLst>
        </p:cNvPr>
        <p:cNvGrpSpPr/>
        <p:nvPr/>
      </p:nvGrpSpPr>
      <p:grpSpPr>
        <a:xfrm>
          <a:off x="0" y="0"/>
          <a:ext cx="0" cy="0"/>
          <a:chOff x="0" y="0"/>
          <a:chExt cx="0" cy="0"/>
        </a:xfrm>
      </p:grpSpPr>
      <p:sp>
        <p:nvSpPr>
          <p:cNvPr id="13" name="Title 2">
            <a:extLst>
              <a:ext uri="{FF2B5EF4-FFF2-40B4-BE49-F238E27FC236}">
                <a16:creationId xmlns:a16="http://schemas.microsoft.com/office/drawing/2014/main" id="{9FE587F0-91B6-B2A0-22AB-E3216CA02F4D}"/>
              </a:ext>
            </a:extLst>
          </p:cNvPr>
          <p:cNvSpPr>
            <a:spLocks noGrp="1"/>
          </p:cNvSpPr>
          <p:nvPr>
            <p:ph type="title"/>
          </p:nvPr>
        </p:nvSpPr>
        <p:spPr>
          <a:xfrm>
            <a:off x="666136" y="359600"/>
            <a:ext cx="5429864" cy="771109"/>
          </a:xfr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chor="ctr">
            <a:noAutofit/>
          </a:bodyPr>
          <a:lstStyle/>
          <a:p>
            <a:r>
              <a:rPr lang="en-US" sz="2800" spc="300" dirty="0">
                <a:solidFill>
                  <a:schemeClr val="bg1"/>
                </a:solidFill>
                <a:latin typeface="+mn-lt"/>
              </a:rPr>
              <a:t>GRAPH TERMINATion</a:t>
            </a:r>
            <a:endParaRPr lang="en-GB" sz="2800" spc="300" dirty="0">
              <a:solidFill>
                <a:schemeClr val="bg1"/>
              </a:solidFill>
              <a:latin typeface="+mn-lt"/>
            </a:endParaRPr>
          </a:p>
        </p:txBody>
      </p:sp>
      <p:sp>
        <p:nvSpPr>
          <p:cNvPr id="2" name="TextBox 1">
            <a:extLst>
              <a:ext uri="{FF2B5EF4-FFF2-40B4-BE49-F238E27FC236}">
                <a16:creationId xmlns:a16="http://schemas.microsoft.com/office/drawing/2014/main" id="{F2FBD0E6-3424-0413-2CED-981F4984C468}"/>
              </a:ext>
            </a:extLst>
          </p:cNvPr>
          <p:cNvSpPr txBox="1"/>
          <p:nvPr/>
        </p:nvSpPr>
        <p:spPr>
          <a:xfrm>
            <a:off x="591491" y="1463429"/>
            <a:ext cx="10448180" cy="5276829"/>
          </a:xfrm>
          <a:prstGeom prst="rect">
            <a:avLst/>
          </a:prstGeom>
          <a:noFill/>
        </p:spPr>
        <p:txBody>
          <a:bodyPr wrap="square" rtlCol="0">
            <a:spAutoFit/>
          </a:bodyPr>
          <a:lstStyle/>
          <a:p>
            <a:pPr>
              <a:lnSpc>
                <a:spcPct val="150000"/>
              </a:lnSpc>
            </a:pPr>
            <a:r>
              <a:rPr lang="en-US" sz="2000" b="1" dirty="0"/>
              <a:t>Leveling off</a:t>
            </a:r>
            <a:r>
              <a:rPr lang="en-US" sz="2000" dirty="0"/>
              <a:t> is the point during planning graph construction when:</a:t>
            </a:r>
          </a:p>
          <a:p>
            <a:pPr marL="800100" lvl="1" indent="-342900" algn="just">
              <a:lnSpc>
                <a:spcPct val="150000"/>
              </a:lnSpc>
              <a:buFont typeface="Arial" panose="020B0604020202020204" pitchFamily="34" charset="0"/>
              <a:buChar char="•"/>
            </a:pPr>
            <a:r>
              <a:rPr lang="en-US" sz="2000" dirty="0"/>
              <a:t>No </a:t>
            </a:r>
            <a:r>
              <a:rPr lang="en-US" sz="2000" b="1" dirty="0"/>
              <a:t>new literals (facts)</a:t>
            </a:r>
            <a:r>
              <a:rPr lang="en-US" sz="2000" dirty="0"/>
              <a:t> are added to the state level, and</a:t>
            </a:r>
          </a:p>
          <a:p>
            <a:pPr marL="800100" lvl="1" indent="-342900" algn="just">
              <a:lnSpc>
                <a:spcPct val="150000"/>
              </a:lnSpc>
              <a:buFont typeface="Arial" panose="020B0604020202020204" pitchFamily="34" charset="0"/>
              <a:buChar char="•"/>
            </a:pPr>
            <a:r>
              <a:rPr lang="en-US" sz="2000" dirty="0"/>
              <a:t>No new </a:t>
            </a:r>
            <a:r>
              <a:rPr lang="en-US" sz="2000" b="1" dirty="0"/>
              <a:t>mutex relations</a:t>
            </a:r>
            <a:r>
              <a:rPr lang="en-US" sz="2000" dirty="0"/>
              <a:t> are discovered between literals or actions.</a:t>
            </a:r>
          </a:p>
          <a:p>
            <a:endParaRPr lang="en-US" sz="2000" dirty="0"/>
          </a:p>
          <a:p>
            <a:r>
              <a:rPr lang="en-US" sz="2000" dirty="0"/>
              <a:t>GRAPHPLAN terminates when:</a:t>
            </a:r>
          </a:p>
          <a:p>
            <a:pPr marL="342900" indent="-342900">
              <a:lnSpc>
                <a:spcPct val="150000"/>
              </a:lnSpc>
              <a:buFont typeface="Arial" panose="020B0604020202020204" pitchFamily="34" charset="0"/>
              <a:buChar char="•"/>
            </a:pPr>
            <a:r>
              <a:rPr lang="en-US" sz="2000" dirty="0"/>
              <a:t>A valid plan is </a:t>
            </a:r>
            <a:r>
              <a:rPr lang="en-US" sz="2000" b="1" dirty="0"/>
              <a:t>extracted.</a:t>
            </a:r>
          </a:p>
          <a:p>
            <a:pPr marL="342900" indent="-342900">
              <a:lnSpc>
                <a:spcPct val="150000"/>
              </a:lnSpc>
              <a:buFont typeface="Arial" panose="020B0604020202020204" pitchFamily="34" charset="0"/>
              <a:buChar char="•"/>
            </a:pPr>
            <a:r>
              <a:rPr lang="en-US" sz="2000" dirty="0"/>
              <a:t>The planning graph </a:t>
            </a:r>
            <a:r>
              <a:rPr lang="en-US" sz="2000" b="1" dirty="0"/>
              <a:t>levels off </a:t>
            </a:r>
            <a:r>
              <a:rPr lang="en-US" sz="2000" dirty="0"/>
              <a:t>and no new information can be added.</a:t>
            </a:r>
            <a:br>
              <a:rPr lang="en-US" sz="2000" dirty="0"/>
            </a:br>
            <a:r>
              <a:rPr lang="en-US" sz="2000" dirty="0"/>
              <a:t>GRAPHPLAN guarantees that if a plan exists, it will find the </a:t>
            </a:r>
            <a:r>
              <a:rPr lang="en-US" sz="2000" b="1" dirty="0"/>
              <a:t>shortest one</a:t>
            </a:r>
            <a:r>
              <a:rPr lang="en-US" sz="2000" dirty="0"/>
              <a:t> in terms of number of time steps. If no plan exists, it will eventually detect insolvability as at this point, the graph has fully explored all reachable possibilities, and any further expansion would yield no additional benefit.</a:t>
            </a:r>
          </a:p>
          <a:p>
            <a:pPr marL="342900" indent="-342900">
              <a:lnSpc>
                <a:spcPct val="150000"/>
              </a:lnSpc>
              <a:buFont typeface="Arial" panose="020B0604020202020204" pitchFamily="34" charset="0"/>
              <a:buChar char="•"/>
            </a:pPr>
            <a:endParaRPr lang="en-US" sz="2000" dirty="0"/>
          </a:p>
        </p:txBody>
      </p:sp>
    </p:spTree>
    <p:extLst>
      <p:ext uri="{BB962C8B-B14F-4D97-AF65-F5344CB8AC3E}">
        <p14:creationId xmlns:p14="http://schemas.microsoft.com/office/powerpoint/2010/main" val="2566237385"/>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2EC67-A92B-AAC4-C409-7E811CC851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11ADF8-455F-4585-8F15-4A1300597B17}"/>
              </a:ext>
            </a:extLst>
          </p:cNvPr>
          <p:cNvSpPr>
            <a:spLocks noGrp="1"/>
          </p:cNvSpPr>
          <p:nvPr>
            <p:ph type="title"/>
          </p:nvPr>
        </p:nvSpPr>
        <p:spPr>
          <a:xfrm>
            <a:off x="546307" y="178481"/>
            <a:ext cx="11002962" cy="1623218"/>
          </a:xfrm>
        </p:spPr>
        <p:txBody>
          <a:bodyPr/>
          <a:lstStyle/>
          <a:p>
            <a:r>
              <a:rPr lang="en-GB" b="1" dirty="0">
                <a:solidFill>
                  <a:srgbClr val="E99757"/>
                </a:solidFill>
              </a:rPr>
              <a:t>ADVANTAGES</a:t>
            </a:r>
          </a:p>
        </p:txBody>
      </p:sp>
      <p:sp>
        <p:nvSpPr>
          <p:cNvPr id="7" name="Text Placeholder 6">
            <a:extLst>
              <a:ext uri="{FF2B5EF4-FFF2-40B4-BE49-F238E27FC236}">
                <a16:creationId xmlns:a16="http://schemas.microsoft.com/office/drawing/2014/main" id="{203C16C1-6C30-EA9B-1DDC-D626F7006D8F}"/>
              </a:ext>
            </a:extLst>
          </p:cNvPr>
          <p:cNvSpPr>
            <a:spLocks noGrp="1"/>
          </p:cNvSpPr>
          <p:nvPr>
            <p:ph type="body" sz="quarter" idx="3"/>
          </p:nvPr>
        </p:nvSpPr>
        <p:spPr>
          <a:xfrm>
            <a:off x="676522" y="1941513"/>
            <a:ext cx="11094721" cy="3321367"/>
          </a:xfrm>
        </p:spPr>
        <p:txBody>
          <a:bodyPr/>
          <a:lstStyle/>
          <a:p>
            <a:pPr marL="342900" indent="-342900">
              <a:buFont typeface="Arial" panose="020B0604020202020204" pitchFamily="34" charset="0"/>
              <a:buChar char="•"/>
            </a:pPr>
            <a:r>
              <a:rPr lang="en-US" dirty="0"/>
              <a:t>They are fast to build and </a:t>
            </a:r>
            <a:r>
              <a:rPr lang="en-US" dirty="0">
                <a:solidFill>
                  <a:srgbClr val="E99757"/>
                </a:solidFill>
              </a:rPr>
              <a:t>polynomial</a:t>
            </a:r>
            <a:r>
              <a:rPr lang="en-US" dirty="0"/>
              <a:t> in size</a:t>
            </a:r>
          </a:p>
          <a:p>
            <a:pPr marL="342900" indent="-342900">
              <a:buFont typeface="Arial" panose="020B0604020202020204" pitchFamily="34" charset="0"/>
              <a:buChar char="•"/>
            </a:pPr>
            <a:r>
              <a:rPr lang="en-US" dirty="0"/>
              <a:t>They provide </a:t>
            </a:r>
            <a:r>
              <a:rPr lang="en-US" dirty="0">
                <a:solidFill>
                  <a:srgbClr val="E99757"/>
                </a:solidFill>
              </a:rPr>
              <a:t>rich</a:t>
            </a:r>
            <a:r>
              <a:rPr lang="en-US" dirty="0"/>
              <a:t> information for guiding search</a:t>
            </a:r>
          </a:p>
          <a:p>
            <a:pPr marL="342900" indent="-342900">
              <a:buFont typeface="Arial" panose="020B0604020202020204" pitchFamily="34" charset="0"/>
              <a:buChar char="•"/>
            </a:pPr>
            <a:r>
              <a:rPr lang="en-US" dirty="0"/>
              <a:t>They form the basis for powerful algorithms like GRAPHPLAN and FF by </a:t>
            </a:r>
            <a:r>
              <a:rPr lang="en-US" dirty="0">
                <a:solidFill>
                  <a:srgbClr val="E99757"/>
                </a:solidFill>
              </a:rPr>
              <a:t>structuring</a:t>
            </a:r>
            <a:r>
              <a:rPr lang="en-US" dirty="0"/>
              <a:t> the planning space explicitly, they enable both plan synthesis and heuristic evaluation.</a:t>
            </a:r>
          </a:p>
          <a:p>
            <a:pPr algn="just">
              <a:lnSpc>
                <a:spcPct val="100000"/>
              </a:lnSpc>
            </a:pPr>
            <a:endParaRPr lang="en-GB" dirty="0"/>
          </a:p>
        </p:txBody>
      </p:sp>
      <p:sp>
        <p:nvSpPr>
          <p:cNvPr id="9" name="Slide Number Placeholder 8">
            <a:extLst>
              <a:ext uri="{FF2B5EF4-FFF2-40B4-BE49-F238E27FC236}">
                <a16:creationId xmlns:a16="http://schemas.microsoft.com/office/drawing/2014/main" id="{DA65E2BF-045A-FFE2-9756-9A6D791034BD}"/>
              </a:ext>
            </a:extLst>
          </p:cNvPr>
          <p:cNvSpPr>
            <a:spLocks noGrp="1"/>
          </p:cNvSpPr>
          <p:nvPr>
            <p:ph type="sldNum" sz="quarter" idx="12"/>
          </p:nvPr>
        </p:nvSpPr>
        <p:spPr/>
        <p:txBody>
          <a:bodyPr/>
          <a:lstStyle/>
          <a:p>
            <a:pPr rtl="0"/>
            <a:fld id="{8C2E478F-E849-4A8C-AF1F-CBCC78A7CBFA}" type="slidenum">
              <a:rPr lang="en-GB" noProof="0" smtClean="0"/>
              <a:t>36</a:t>
            </a:fld>
            <a:endParaRPr lang="en-GB" noProof="0" dirty="0"/>
          </a:p>
        </p:txBody>
      </p:sp>
    </p:spTree>
    <p:extLst>
      <p:ext uri="{BB962C8B-B14F-4D97-AF65-F5344CB8AC3E}">
        <p14:creationId xmlns:p14="http://schemas.microsoft.com/office/powerpoint/2010/main" val="3242282795"/>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0B148-6019-64AF-BCB0-86CC81241037}"/>
              </a:ext>
            </a:extLst>
          </p:cNvPr>
          <p:cNvSpPr>
            <a:spLocks noGrp="1"/>
          </p:cNvSpPr>
          <p:nvPr>
            <p:ph type="title"/>
          </p:nvPr>
        </p:nvSpPr>
        <p:spPr>
          <a:xfrm>
            <a:off x="535707" y="-116159"/>
            <a:ext cx="11002962" cy="1623218"/>
          </a:xfrm>
        </p:spPr>
        <p:txBody>
          <a:bodyPr/>
          <a:lstStyle/>
          <a:p>
            <a:r>
              <a:rPr lang="en-GB" b="1" dirty="0">
                <a:solidFill>
                  <a:srgbClr val="A53F52"/>
                </a:solidFill>
              </a:rPr>
              <a:t>LIMITATIONS</a:t>
            </a:r>
          </a:p>
        </p:txBody>
      </p:sp>
      <p:sp>
        <p:nvSpPr>
          <p:cNvPr id="7" name="Text Placeholder 6">
            <a:extLst>
              <a:ext uri="{FF2B5EF4-FFF2-40B4-BE49-F238E27FC236}">
                <a16:creationId xmlns:a16="http://schemas.microsoft.com/office/drawing/2014/main" id="{96DD3758-EA8F-AAF5-2F75-70A67072614E}"/>
              </a:ext>
            </a:extLst>
          </p:cNvPr>
          <p:cNvSpPr>
            <a:spLocks noGrp="1"/>
          </p:cNvSpPr>
          <p:nvPr>
            <p:ph type="body" sz="quarter" idx="3"/>
          </p:nvPr>
        </p:nvSpPr>
        <p:spPr>
          <a:xfrm>
            <a:off x="653331" y="1128713"/>
            <a:ext cx="11094721" cy="4906327"/>
          </a:xfrm>
        </p:spPr>
        <p:txBody>
          <a:bodyPr/>
          <a:lstStyle/>
          <a:p>
            <a:pPr marL="342900" indent="-342900" algn="just">
              <a:lnSpc>
                <a:spcPct val="100000"/>
              </a:lnSpc>
              <a:buFont typeface="Arial" panose="020B0604020202020204" pitchFamily="34" charset="0"/>
              <a:buChar char="•"/>
            </a:pPr>
            <a:r>
              <a:rPr lang="en-US" dirty="0"/>
              <a:t>They assume a propositional (non-variable) domain</a:t>
            </a:r>
          </a:p>
          <a:p>
            <a:pPr marL="342900" indent="-342900" algn="just">
              <a:lnSpc>
                <a:spcPct val="100000"/>
              </a:lnSpc>
              <a:buFont typeface="Arial" panose="020B0604020202020204" pitchFamily="34" charset="0"/>
              <a:buChar char="•"/>
            </a:pPr>
            <a:r>
              <a:rPr lang="en-US" dirty="0"/>
              <a:t>They do not naturally handle time, uncertainty, or partial observability (actions have fixed outcomes)</a:t>
            </a:r>
          </a:p>
          <a:p>
            <a:pPr marL="342900" indent="-342900" algn="just">
              <a:lnSpc>
                <a:spcPct val="100000"/>
              </a:lnSpc>
              <a:buFont typeface="Arial" panose="020B0604020202020204" pitchFamily="34" charset="0"/>
              <a:buChar char="•"/>
            </a:pPr>
            <a:r>
              <a:rPr lang="en-US" dirty="0"/>
              <a:t>Extracting a plan remains computationally hard (PSPACE-complete).</a:t>
            </a:r>
          </a:p>
          <a:p>
            <a:pPr marL="457200" lvl="1" indent="0" algn="just">
              <a:lnSpc>
                <a:spcPct val="100000"/>
              </a:lnSpc>
              <a:buNone/>
            </a:pPr>
            <a:r>
              <a:rPr lang="en-US" sz="2000" i="1" dirty="0">
                <a:solidFill>
                  <a:srgbClr val="A53F52"/>
                </a:solidFill>
              </a:rPr>
              <a:t>Number of states </a:t>
            </a:r>
            <a:r>
              <a:rPr lang="en-US" sz="2000" i="1" dirty="0"/>
              <a:t>to reach goal is not known. This is because the plan extraction process requires exploring all possible combinations of actions that could satisfy the goal at each level while ensuring that </a:t>
            </a:r>
            <a:r>
              <a:rPr lang="en-US" sz="2000" i="1" dirty="0">
                <a:solidFill>
                  <a:srgbClr val="A53F52"/>
                </a:solidFill>
              </a:rPr>
              <a:t>none of them are mutex</a:t>
            </a:r>
            <a:r>
              <a:rPr lang="en-US" sz="2000" i="1" dirty="0"/>
              <a:t>. </a:t>
            </a:r>
          </a:p>
          <a:p>
            <a:pPr marL="457200" lvl="1" indent="0" algn="just">
              <a:lnSpc>
                <a:spcPct val="100000"/>
              </a:lnSpc>
              <a:buNone/>
            </a:pPr>
            <a:r>
              <a:rPr lang="en-US" sz="2000" i="1" dirty="0"/>
              <a:t>This backward search through the planning graph is a type of </a:t>
            </a:r>
            <a:r>
              <a:rPr lang="en-US" sz="2000" i="1" dirty="0">
                <a:solidFill>
                  <a:srgbClr val="A53F52"/>
                </a:solidFill>
              </a:rPr>
              <a:t>constraint satisfaction problem</a:t>
            </a:r>
            <a:r>
              <a:rPr lang="en-US" sz="2000" i="1" dirty="0"/>
              <a:t>, and since the number of potential </a:t>
            </a:r>
            <a:r>
              <a:rPr lang="en-US" sz="2000" i="1" dirty="0">
                <a:solidFill>
                  <a:srgbClr val="A53F52"/>
                </a:solidFill>
              </a:rPr>
              <a:t>combinations grows exponentially </a:t>
            </a:r>
            <a:r>
              <a:rPr lang="en-US" sz="2000" i="1" dirty="0"/>
              <a:t>with the number of goals and levels, it falls into the complexity class PSPACE. In the worst case, the planner may need to examine an exponential number of paths to determine whether a valid, non-mutex plan exists. Nevertheless, they are comparatively effective for many classical planning problems.</a:t>
            </a:r>
          </a:p>
          <a:p>
            <a:pPr algn="just">
              <a:lnSpc>
                <a:spcPct val="100000"/>
              </a:lnSpc>
            </a:pPr>
            <a:endParaRPr lang="en-GB" dirty="0"/>
          </a:p>
        </p:txBody>
      </p:sp>
      <p:sp>
        <p:nvSpPr>
          <p:cNvPr id="9" name="Slide Number Placeholder 8">
            <a:extLst>
              <a:ext uri="{FF2B5EF4-FFF2-40B4-BE49-F238E27FC236}">
                <a16:creationId xmlns:a16="http://schemas.microsoft.com/office/drawing/2014/main" id="{66AED20D-EBE6-C143-304A-9FBB598B628B}"/>
              </a:ext>
            </a:extLst>
          </p:cNvPr>
          <p:cNvSpPr>
            <a:spLocks noGrp="1"/>
          </p:cNvSpPr>
          <p:nvPr>
            <p:ph type="sldNum" sz="quarter" idx="12"/>
          </p:nvPr>
        </p:nvSpPr>
        <p:spPr/>
        <p:txBody>
          <a:bodyPr/>
          <a:lstStyle/>
          <a:p>
            <a:pPr rtl="0"/>
            <a:fld id="{8C2E478F-E849-4A8C-AF1F-CBCC78A7CBFA}" type="slidenum">
              <a:rPr lang="en-GB" noProof="0" smtClean="0"/>
              <a:t>37</a:t>
            </a:fld>
            <a:endParaRPr lang="en-GB" noProof="0" dirty="0"/>
          </a:p>
        </p:txBody>
      </p:sp>
    </p:spTree>
    <p:extLst>
      <p:ext uri="{BB962C8B-B14F-4D97-AF65-F5344CB8AC3E}">
        <p14:creationId xmlns:p14="http://schemas.microsoft.com/office/powerpoint/2010/main" val="1938593976"/>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219968-6671-EA73-6549-76E037FAE903}"/>
            </a:ext>
          </a:extLst>
        </p:cNvPr>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55FD157C-A902-839C-D750-F12374C9AF07}"/>
              </a:ext>
            </a:extLst>
          </p:cNvPr>
          <p:cNvPicPr>
            <a:picLocks noGrp="1" noChangeAspect="1"/>
          </p:cNvPicPr>
          <p:nvPr>
            <p:ph type="pic" sz="quarter" idx="10"/>
          </p:nvPr>
        </p:nvPicPr>
        <p:blipFill rotWithShape="1">
          <a:blip r:embed="rId3">
            <a:alphaModFix amt="35000"/>
            <a:extLst>
              <a:ext uri="{BEBA8EAE-BF5A-486C-A8C5-ECC9F3942E4B}">
                <a14:imgProps xmlns:a14="http://schemas.microsoft.com/office/drawing/2010/main">
                  <a14:imgLayer r:embed="rId4">
                    <a14:imgEffect>
                      <a14:saturation sat="0"/>
                    </a14:imgEffect>
                  </a14:imgLayer>
                </a14:imgProps>
              </a:ext>
            </a:extLst>
          </a:blip>
          <a:srcRect t="7813" b="7813"/>
          <a:stretch/>
        </p:blipFill>
        <p:spPr>
          <a:xfrm>
            <a:off x="-1" y="0"/>
            <a:ext cx="12192000" cy="6858000"/>
          </a:xfrm>
        </p:spPr>
      </p:pic>
      <p:sp>
        <p:nvSpPr>
          <p:cNvPr id="5" name="Title 4">
            <a:extLst>
              <a:ext uri="{FF2B5EF4-FFF2-40B4-BE49-F238E27FC236}">
                <a16:creationId xmlns:a16="http://schemas.microsoft.com/office/drawing/2014/main" id="{8D4CE8B9-6887-7ECE-9BE4-9A9E0B2A55C6}"/>
              </a:ext>
            </a:extLst>
          </p:cNvPr>
          <p:cNvSpPr>
            <a:spLocks noGrp="1"/>
          </p:cNvSpPr>
          <p:nvPr>
            <p:ph type="title"/>
          </p:nvPr>
        </p:nvSpPr>
        <p:spPr>
          <a:xfrm>
            <a:off x="3061519" y="789763"/>
            <a:ext cx="6068961" cy="1154566"/>
          </a:xfrm>
        </p:spPr>
        <p:txBody>
          <a:bodyPr rtlCol="0">
            <a:normAutofit/>
          </a:bodyPr>
          <a:lstStyle/>
          <a:p>
            <a:pPr rtl="0"/>
            <a:r>
              <a:rPr lang="en-GB" sz="3200" dirty="0"/>
              <a:t>SUMMARy</a:t>
            </a:r>
          </a:p>
        </p:txBody>
      </p:sp>
      <p:sp>
        <p:nvSpPr>
          <p:cNvPr id="6" name="TextBox 5">
            <a:extLst>
              <a:ext uri="{FF2B5EF4-FFF2-40B4-BE49-F238E27FC236}">
                <a16:creationId xmlns:a16="http://schemas.microsoft.com/office/drawing/2014/main" id="{A98C1F40-4790-6347-20E9-DAA6A670293E}"/>
              </a:ext>
            </a:extLst>
          </p:cNvPr>
          <p:cNvSpPr txBox="1"/>
          <p:nvPr/>
        </p:nvSpPr>
        <p:spPr>
          <a:xfrm>
            <a:off x="1283108" y="2467898"/>
            <a:ext cx="9625781" cy="3631763"/>
          </a:xfrm>
          <a:custGeom>
            <a:avLst/>
            <a:gdLst>
              <a:gd name="connsiteX0" fmla="*/ 0 w 9625781"/>
              <a:gd name="connsiteY0" fmla="*/ 0 h 3631763"/>
              <a:gd name="connsiteX1" fmla="*/ 9625781 w 9625781"/>
              <a:gd name="connsiteY1" fmla="*/ 0 h 3631763"/>
              <a:gd name="connsiteX2" fmla="*/ 9625781 w 9625781"/>
              <a:gd name="connsiteY2" fmla="*/ 3631763 h 3631763"/>
              <a:gd name="connsiteX3" fmla="*/ 0 w 9625781"/>
              <a:gd name="connsiteY3" fmla="*/ 3631763 h 3631763"/>
              <a:gd name="connsiteX4" fmla="*/ 0 w 9625781"/>
              <a:gd name="connsiteY4" fmla="*/ 0 h 3631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25781" h="3631763" fill="none" extrusionOk="0">
                <a:moveTo>
                  <a:pt x="0" y="0"/>
                </a:moveTo>
                <a:cubicBezTo>
                  <a:pt x="1868183" y="-4502"/>
                  <a:pt x="5420247" y="3067"/>
                  <a:pt x="9625781" y="0"/>
                </a:cubicBezTo>
                <a:cubicBezTo>
                  <a:pt x="9749370" y="795188"/>
                  <a:pt x="9734625" y="1921110"/>
                  <a:pt x="9625781" y="3631763"/>
                </a:cubicBezTo>
                <a:cubicBezTo>
                  <a:pt x="7901691" y="3492431"/>
                  <a:pt x="2624799" y="3571905"/>
                  <a:pt x="0" y="3631763"/>
                </a:cubicBezTo>
                <a:cubicBezTo>
                  <a:pt x="-60569" y="3020925"/>
                  <a:pt x="-77738" y="1202908"/>
                  <a:pt x="0" y="0"/>
                </a:cubicBezTo>
                <a:close/>
              </a:path>
              <a:path w="9625781" h="3631763" stroke="0" extrusionOk="0">
                <a:moveTo>
                  <a:pt x="0" y="0"/>
                </a:moveTo>
                <a:cubicBezTo>
                  <a:pt x="2164173" y="62157"/>
                  <a:pt x="6938372" y="-60371"/>
                  <a:pt x="9625781" y="0"/>
                </a:cubicBezTo>
                <a:cubicBezTo>
                  <a:pt x="9608971" y="1795209"/>
                  <a:pt x="9768514" y="2243968"/>
                  <a:pt x="9625781" y="3631763"/>
                </a:cubicBezTo>
                <a:cubicBezTo>
                  <a:pt x="7501674" y="3609688"/>
                  <a:pt x="2387218" y="3651294"/>
                  <a:pt x="0" y="3631763"/>
                </a:cubicBezTo>
                <a:cubicBezTo>
                  <a:pt x="-43044" y="3237597"/>
                  <a:pt x="-121328" y="1690734"/>
                  <a:pt x="0" y="0"/>
                </a:cubicBezTo>
                <a:close/>
              </a:path>
            </a:pathLst>
          </a:custGeom>
          <a:ln w="38100">
            <a:extLst>
              <a:ext uri="{C807C97D-BFC1-408E-A445-0C87EB9F89A2}">
                <ask:lineSketchStyleProps xmlns:ask="http://schemas.microsoft.com/office/drawing/2018/sketchyshapes" sd="2277869088">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lnSpc>
                <a:spcPct val="150000"/>
              </a:lnSpc>
              <a:buFont typeface="Arial" panose="020B0604020202020204" pitchFamily="34" charset="0"/>
              <a:buChar char="•"/>
            </a:pPr>
            <a:r>
              <a:rPr lang="en-US" sz="2000" dirty="0"/>
              <a:t>Planning graphs provide a </a:t>
            </a:r>
            <a:r>
              <a:rPr lang="en-US" sz="2000" dirty="0">
                <a:solidFill>
                  <a:srgbClr val="E99757"/>
                </a:solidFill>
              </a:rPr>
              <a:t>structured</a:t>
            </a:r>
            <a:r>
              <a:rPr lang="en-US" sz="2000" dirty="0"/>
              <a:t> way to reason about planning problems. </a:t>
            </a:r>
          </a:p>
          <a:p>
            <a:pPr marL="342900" indent="-342900">
              <a:lnSpc>
                <a:spcPct val="150000"/>
              </a:lnSpc>
              <a:buFont typeface="Arial" panose="020B0604020202020204" pitchFamily="34" charset="0"/>
              <a:buChar char="•"/>
            </a:pPr>
            <a:r>
              <a:rPr lang="en-US" sz="2000" dirty="0"/>
              <a:t>They offer a compact model of </a:t>
            </a:r>
            <a:r>
              <a:rPr lang="en-US" sz="2000" dirty="0">
                <a:solidFill>
                  <a:srgbClr val="E99757"/>
                </a:solidFill>
              </a:rPr>
              <a:t>state-action</a:t>
            </a:r>
            <a:r>
              <a:rPr lang="en-US" sz="2000" dirty="0"/>
              <a:t> evolution, support </a:t>
            </a:r>
            <a:r>
              <a:rPr lang="en-US" sz="2000" dirty="0">
                <a:solidFill>
                  <a:srgbClr val="E99757"/>
                </a:solidFill>
              </a:rPr>
              <a:t>mutex</a:t>
            </a:r>
            <a:r>
              <a:rPr lang="en-US" sz="2000" dirty="0"/>
              <a:t> reasoning, and enable efficient heuristic computation.</a:t>
            </a:r>
          </a:p>
          <a:p>
            <a:pPr marL="342900" indent="-342900">
              <a:lnSpc>
                <a:spcPct val="150000"/>
              </a:lnSpc>
              <a:buFont typeface="Arial" panose="020B0604020202020204" pitchFamily="34" charset="0"/>
              <a:buChar char="•"/>
            </a:pPr>
            <a:r>
              <a:rPr lang="en-US" sz="2000" dirty="0"/>
              <a:t>Different problems can utilize different heuristics based on their admissibility and suitability to the problem.</a:t>
            </a:r>
          </a:p>
          <a:p>
            <a:pPr marL="342900" indent="-342900">
              <a:lnSpc>
                <a:spcPct val="150000"/>
              </a:lnSpc>
              <a:buFont typeface="Arial" panose="020B0604020202020204" pitchFamily="34" charset="0"/>
              <a:buChar char="•"/>
            </a:pPr>
            <a:r>
              <a:rPr lang="en-US" sz="2000" dirty="0"/>
              <a:t>Algorithms like </a:t>
            </a:r>
            <a:r>
              <a:rPr lang="en-US" sz="2000" dirty="0">
                <a:solidFill>
                  <a:srgbClr val="E99757"/>
                </a:solidFill>
              </a:rPr>
              <a:t>GRAPHPLAN</a:t>
            </a:r>
            <a:r>
              <a:rPr lang="en-US" sz="2000" dirty="0"/>
              <a:t> leverage these benefits to find optimal plans or prove insolvability. </a:t>
            </a:r>
          </a:p>
          <a:p>
            <a:endParaRPr lang="en-GB" sz="2000" dirty="0">
              <a:solidFill>
                <a:schemeClr val="bg1"/>
              </a:solidFill>
            </a:endParaRPr>
          </a:p>
        </p:txBody>
      </p:sp>
    </p:spTree>
    <p:extLst>
      <p:ext uri="{BB962C8B-B14F-4D97-AF65-F5344CB8AC3E}">
        <p14:creationId xmlns:p14="http://schemas.microsoft.com/office/powerpoint/2010/main" val="273613623"/>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7000" y="-2667000"/>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4" y="2929171"/>
            <a:ext cx="10787270" cy="830649"/>
          </a:xfrm>
        </p:spPr>
        <p:txBody>
          <a:bodyPr rtlCol="0">
            <a:normAutofit/>
          </a:bodyPr>
          <a:lstStyle/>
          <a:p>
            <a:pPr rtl="0"/>
            <a:r>
              <a:rPr lang="en-GB" sz="4000" spc="300" dirty="0"/>
              <a:t>THANK YOU</a:t>
            </a:r>
          </a:p>
        </p:txBody>
      </p:sp>
    </p:spTree>
    <p:extLst>
      <p:ext uri="{BB962C8B-B14F-4D97-AF65-F5344CB8AC3E}">
        <p14:creationId xmlns:p14="http://schemas.microsoft.com/office/powerpoint/2010/main" val="92772757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7177548" y="24572"/>
            <a:ext cx="5897218" cy="884238"/>
          </a:xfrm>
        </p:spPr>
        <p:txBody>
          <a:bodyPr rtlCol="0"/>
          <a:lstStyle/>
          <a:p>
            <a:pPr rtl="0"/>
            <a:r>
              <a:rPr lang="en-GB" dirty="0"/>
              <a:t>INTRODUCTION</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7177548" y="958674"/>
            <a:ext cx="3017520" cy="464871"/>
          </a:xfrm>
        </p:spPr>
        <p:txBody>
          <a:bodyPr rtlCol="0"/>
          <a:lstStyle/>
          <a:p>
            <a:pPr rtl="0"/>
            <a:r>
              <a:rPr lang="en-GB" dirty="0"/>
              <a:t>What is planning?</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5830530" y="1465006"/>
            <a:ext cx="5897218" cy="5279923"/>
          </a:xfrm>
        </p:spPr>
        <p:txBody>
          <a:bodyPr rtlCol="0">
            <a:noAutofit/>
          </a:bodyPr>
          <a:lstStyle/>
          <a:p>
            <a:pPr algn="ctr"/>
            <a:r>
              <a:rPr lang="en-US" sz="1800" dirty="0"/>
              <a:t>Planning in Artificial Intelligence refers to the process of </a:t>
            </a:r>
            <a:r>
              <a:rPr lang="en-US" sz="1800" dirty="0">
                <a:solidFill>
                  <a:schemeClr val="accent5">
                    <a:lumMod val="50000"/>
                    <a:lumOff val="50000"/>
                  </a:schemeClr>
                </a:solidFill>
              </a:rPr>
              <a:t>selecting and organizing a sequence</a:t>
            </a:r>
            <a:r>
              <a:rPr lang="en-US" sz="1800" dirty="0"/>
              <a:t> of </a:t>
            </a:r>
            <a:r>
              <a:rPr lang="en-US" sz="1800" dirty="0">
                <a:solidFill>
                  <a:schemeClr val="accent2">
                    <a:lumMod val="75000"/>
                  </a:schemeClr>
                </a:solidFill>
              </a:rPr>
              <a:t>actions</a:t>
            </a:r>
            <a:r>
              <a:rPr lang="en-US" sz="1800" dirty="0"/>
              <a:t> to achieve specific </a:t>
            </a:r>
            <a:r>
              <a:rPr lang="en-US" sz="1800" dirty="0">
                <a:solidFill>
                  <a:srgbClr val="00B050"/>
                </a:solidFill>
              </a:rPr>
              <a:t>goals</a:t>
            </a:r>
            <a:r>
              <a:rPr lang="en-US" sz="1800" dirty="0"/>
              <a:t>. </a:t>
            </a:r>
          </a:p>
          <a:p>
            <a:pPr algn="ctr"/>
            <a:r>
              <a:rPr lang="en-US" sz="1800" dirty="0"/>
              <a:t>An agent must analyze the current state, anticipate the effects of actions, and decide which actions will move it toward the desired goal. </a:t>
            </a:r>
          </a:p>
          <a:p>
            <a:pPr algn="ctr"/>
            <a:r>
              <a:rPr lang="en-US" sz="1800" dirty="0"/>
              <a:t>For example, in robotics, planning might involve navigating a room with obstacles or interacting with objects to complete a task. Planning is a fundamental capability for any autonomous intelligent system.</a:t>
            </a:r>
          </a:p>
          <a:p>
            <a:pPr marL="0" indent="0" algn="ctr" rtl="0">
              <a:buNone/>
            </a:pPr>
            <a:endParaRPr lang="en-GB" sz="1800"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rtlCol="0"/>
          <a:lstStyle/>
          <a:p>
            <a:pPr rtl="0"/>
            <a:fld id="{8C2E478F-E849-4A8C-AF1F-CBCC78A7CBFA}" type="slidenum">
              <a:rPr lang="en-GB" smtClean="0"/>
              <a:t>4</a:t>
            </a:fld>
            <a:endParaRPr lang="en-GB" dirty="0"/>
          </a:p>
        </p:txBody>
      </p:sp>
    </p:spTree>
    <p:extLst>
      <p:ext uri="{BB962C8B-B14F-4D97-AF65-F5344CB8AC3E}">
        <p14:creationId xmlns:p14="http://schemas.microsoft.com/office/powerpoint/2010/main" val="132537358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97819" y="24572"/>
            <a:ext cx="5251450" cy="1661297"/>
          </a:xfrm>
        </p:spPr>
        <p:txBody>
          <a:bodyPr rtlCol="0">
            <a:normAutofit fontScale="90000"/>
          </a:bodyPr>
          <a:lstStyle/>
          <a:p>
            <a:pPr rtl="0"/>
            <a:r>
              <a:rPr lang="en-GB" dirty="0"/>
              <a:t>BRIEF Background</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459793" y="1685869"/>
            <a:ext cx="3118301" cy="467396"/>
          </a:xfrm>
        </p:spPr>
        <p:txBody>
          <a:bodyPr rtlCol="0"/>
          <a:lstStyle/>
          <a:p>
            <a:pPr rtl="0"/>
            <a:r>
              <a:rPr lang="en-GB" dirty="0"/>
              <a:t>Classical planning</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rtlCol="0"/>
          <a:lstStyle/>
          <a:p>
            <a:pPr rtl="0"/>
            <a:fld id="{8C2E478F-E849-4A8C-AF1F-CBCC78A7CBFA}" type="slidenum">
              <a:rPr lang="en-GB" smtClean="0"/>
              <a:t>5</a:t>
            </a:fld>
            <a:endParaRPr lang="en-GB" dirty="0"/>
          </a:p>
        </p:txBody>
      </p:sp>
      <p:sp>
        <p:nvSpPr>
          <p:cNvPr id="4" name="TextBox 3">
            <a:extLst>
              <a:ext uri="{FF2B5EF4-FFF2-40B4-BE49-F238E27FC236}">
                <a16:creationId xmlns:a16="http://schemas.microsoft.com/office/drawing/2014/main" id="{972803E0-7E68-A705-F03D-21245BAB566C}"/>
              </a:ext>
            </a:extLst>
          </p:cNvPr>
          <p:cNvSpPr txBox="1"/>
          <p:nvPr/>
        </p:nvSpPr>
        <p:spPr>
          <a:xfrm>
            <a:off x="5683045" y="2684205"/>
            <a:ext cx="5866224" cy="3693319"/>
          </a:xfrm>
          <a:prstGeom prst="rect">
            <a:avLst/>
          </a:prstGeom>
          <a:noFill/>
        </p:spPr>
        <p:txBody>
          <a:bodyPr wrap="square" rtlCol="0">
            <a:spAutoFit/>
          </a:bodyPr>
          <a:lstStyle/>
          <a:p>
            <a:pPr marL="285750" indent="-285750">
              <a:buFont typeface="Arial" panose="020B0604020202020204" pitchFamily="34" charset="0"/>
              <a:buChar char="•"/>
            </a:pPr>
            <a:r>
              <a:rPr lang="en-US" dirty="0"/>
              <a:t>Classical planning is a branch of AI planning that operates under certain idealized </a:t>
            </a:r>
            <a:r>
              <a:rPr lang="en-US" b="1" dirty="0"/>
              <a:t>assumptions</a:t>
            </a:r>
            <a:r>
              <a:rPr lang="en-US" dirty="0"/>
              <a:t>:</a:t>
            </a:r>
          </a:p>
          <a:p>
            <a:pPr marL="1657350" lvl="3" indent="-285750">
              <a:buFont typeface="Courier New" panose="02070309020205020404" pitchFamily="49" charset="0"/>
              <a:buChar char="o"/>
            </a:pPr>
            <a:r>
              <a:rPr lang="en-US" dirty="0"/>
              <a:t>the world is fully observable</a:t>
            </a:r>
          </a:p>
          <a:p>
            <a:pPr marL="1657350" lvl="3" indent="-285750">
              <a:buFont typeface="Courier New" panose="02070309020205020404" pitchFamily="49" charset="0"/>
              <a:buChar char="o"/>
            </a:pPr>
            <a:r>
              <a:rPr lang="en-US" dirty="0"/>
              <a:t>actions are deterministic</a:t>
            </a:r>
          </a:p>
          <a:p>
            <a:pPr marL="1657350" lvl="3" indent="-285750">
              <a:buFont typeface="Courier New" panose="02070309020205020404" pitchFamily="49" charset="0"/>
              <a:buChar char="o"/>
            </a:pPr>
            <a:r>
              <a:rPr lang="en-US" dirty="0"/>
              <a:t>Static environment</a:t>
            </a:r>
          </a:p>
          <a:p>
            <a:pPr algn="ctr"/>
            <a:endParaRPr lang="en-US" dirty="0"/>
          </a:p>
          <a:p>
            <a:pPr marL="285750" indent="-285750">
              <a:buFont typeface="Arial" panose="020B0604020202020204" pitchFamily="34" charset="0"/>
              <a:buChar char="•"/>
            </a:pPr>
            <a:r>
              <a:rPr lang="en-US" dirty="0"/>
              <a:t>A classical planning problem is typically defined by an initial state, a set of available actions (each with preconditions and effects), and one or more goal conditions.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framework is highly structured and well-suited for developing foundational planning algorithms.</a:t>
            </a:r>
          </a:p>
        </p:txBody>
      </p:sp>
    </p:spTree>
    <p:extLst>
      <p:ext uri="{BB962C8B-B14F-4D97-AF65-F5344CB8AC3E}">
        <p14:creationId xmlns:p14="http://schemas.microsoft.com/office/powerpoint/2010/main" val="294476539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rtlCol="0"/>
          <a:lstStyle/>
          <a:p>
            <a:pPr rtl="0"/>
            <a:fld id="{8C2E478F-E849-4A8C-AF1F-CBCC78A7CBFA}" type="slidenum">
              <a:rPr lang="en-GB" smtClean="0"/>
              <a:t>6</a:t>
            </a:fld>
            <a:endParaRPr lang="en-GB" dirty="0"/>
          </a:p>
        </p:txBody>
      </p:sp>
      <p:pic>
        <p:nvPicPr>
          <p:cNvPr id="8" name="Picture 7">
            <a:extLst>
              <a:ext uri="{FF2B5EF4-FFF2-40B4-BE49-F238E27FC236}">
                <a16:creationId xmlns:a16="http://schemas.microsoft.com/office/drawing/2014/main" id="{C2F6E96D-AF84-3F6B-7858-2635026C93E8}"/>
              </a:ext>
            </a:extLst>
          </p:cNvPr>
          <p:cNvPicPr>
            <a:picLocks noChangeAspect="1"/>
          </p:cNvPicPr>
          <p:nvPr/>
        </p:nvPicPr>
        <p:blipFill>
          <a:blip r:embed="rId3"/>
          <a:srcRect l="2745" t="2072"/>
          <a:stretch>
            <a:fillRect/>
          </a:stretch>
        </p:blipFill>
        <p:spPr>
          <a:xfrm>
            <a:off x="4247533" y="663242"/>
            <a:ext cx="7648911" cy="5362610"/>
          </a:xfrm>
          <a:prstGeom prst="rect">
            <a:avLst/>
          </a:prstGeom>
        </p:spPr>
      </p:pic>
      <p:sp>
        <p:nvSpPr>
          <p:cNvPr id="12" name="TextBox 11">
            <a:extLst>
              <a:ext uri="{FF2B5EF4-FFF2-40B4-BE49-F238E27FC236}">
                <a16:creationId xmlns:a16="http://schemas.microsoft.com/office/drawing/2014/main" id="{DD4466F0-AD2B-B341-673F-FE1DAC72980E}"/>
              </a:ext>
            </a:extLst>
          </p:cNvPr>
          <p:cNvSpPr txBox="1"/>
          <p:nvPr/>
        </p:nvSpPr>
        <p:spPr>
          <a:xfrm>
            <a:off x="157314" y="1392588"/>
            <a:ext cx="4090219" cy="3416320"/>
          </a:xfrm>
          <a:prstGeom prst="rect">
            <a:avLst/>
          </a:prstGeom>
          <a:noFill/>
        </p:spPr>
        <p:txBody>
          <a:bodyPr wrap="square" rtlCol="0">
            <a:spAutoFit/>
          </a:bodyPr>
          <a:lstStyle/>
          <a:p>
            <a:r>
              <a:rPr lang="en-GB" sz="5400" cap="all" spc="300" dirty="0">
                <a:latin typeface="+mj-lt"/>
                <a:ea typeface="+mj-ea"/>
                <a:cs typeface="+mj-cs"/>
              </a:rPr>
              <a:t>Taxonomy</a:t>
            </a:r>
            <a:r>
              <a:rPr lang="en-GB" dirty="0"/>
              <a:t> </a:t>
            </a:r>
            <a:r>
              <a:rPr lang="en-GB" sz="5400" cap="all" spc="300" dirty="0">
                <a:latin typeface="+mj-lt"/>
                <a:ea typeface="+mj-ea"/>
                <a:cs typeface="+mj-cs"/>
              </a:rPr>
              <a:t>OF</a:t>
            </a:r>
            <a:r>
              <a:rPr lang="en-GB" dirty="0"/>
              <a:t> </a:t>
            </a:r>
            <a:r>
              <a:rPr lang="en-GB" sz="5400" cap="all" spc="300" dirty="0">
                <a:latin typeface="+mj-lt"/>
                <a:ea typeface="+mj-ea"/>
                <a:cs typeface="+mj-cs"/>
              </a:rPr>
              <a:t>PLANNING</a:t>
            </a:r>
            <a:r>
              <a:rPr lang="en-GB" dirty="0"/>
              <a:t> </a:t>
            </a:r>
            <a:r>
              <a:rPr lang="en-GB" sz="5400" cap="all" spc="300" dirty="0">
                <a:latin typeface="+mj-lt"/>
                <a:ea typeface="+mj-ea"/>
                <a:cs typeface="+mj-cs"/>
              </a:rPr>
              <a:t>MODELS</a:t>
            </a:r>
          </a:p>
        </p:txBody>
      </p:sp>
      <p:sp>
        <p:nvSpPr>
          <p:cNvPr id="14" name="TextBox 13">
            <a:extLst>
              <a:ext uri="{FF2B5EF4-FFF2-40B4-BE49-F238E27FC236}">
                <a16:creationId xmlns:a16="http://schemas.microsoft.com/office/drawing/2014/main" id="{9EAA5065-3EBF-5044-B3D7-DA6B645080F6}"/>
              </a:ext>
            </a:extLst>
          </p:cNvPr>
          <p:cNvSpPr txBox="1"/>
          <p:nvPr/>
        </p:nvSpPr>
        <p:spPr>
          <a:xfrm>
            <a:off x="4247533" y="6063953"/>
            <a:ext cx="6617112" cy="261610"/>
          </a:xfrm>
          <a:prstGeom prst="rect">
            <a:avLst/>
          </a:prstGeom>
          <a:noFill/>
        </p:spPr>
        <p:txBody>
          <a:bodyPr wrap="square" rtlCol="0">
            <a:spAutoFit/>
          </a:bodyPr>
          <a:lstStyle/>
          <a:p>
            <a:r>
              <a:rPr lang="en-US" sz="1100" b="1" dirty="0"/>
              <a:t>A Tutorial on Planning Graph Based Reachability Heuristics </a:t>
            </a:r>
            <a:r>
              <a:rPr lang="en-US" sz="1100" dirty="0"/>
              <a:t>- </a:t>
            </a:r>
            <a:r>
              <a:rPr lang="en-GB" sz="1100" i="1" dirty="0"/>
              <a:t>Daniel Bryce and Subbarao Kambhampati</a:t>
            </a:r>
          </a:p>
        </p:txBody>
      </p:sp>
    </p:spTree>
    <p:extLst>
      <p:ext uri="{BB962C8B-B14F-4D97-AF65-F5344CB8AC3E}">
        <p14:creationId xmlns:p14="http://schemas.microsoft.com/office/powerpoint/2010/main" val="86947041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a:xfrm>
            <a:off x="407706" y="118863"/>
            <a:ext cx="3780836" cy="1028880"/>
          </a:xfrm>
        </p:spPr>
        <p:txBody>
          <a:bodyPr rtlCol="0">
            <a:normAutofit/>
          </a:bodyPr>
          <a:lstStyle/>
          <a:p>
            <a:pPr rtl="0"/>
            <a:r>
              <a:rPr lang="en-GB" sz="4800" dirty="0"/>
              <a:t>STRIPS</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rtlCol="0"/>
          <a:lstStyle/>
          <a:p>
            <a:pPr rtl="0"/>
            <a:fld id="{8C2E478F-E849-4A8C-AF1F-CBCC78A7CBFA}" type="slidenum">
              <a:rPr lang="en-GB" smtClean="0"/>
              <a:t>7</a:t>
            </a:fld>
            <a:endParaRPr lang="en-GB" dirty="0"/>
          </a:p>
        </p:txBody>
      </p:sp>
      <p:sp>
        <p:nvSpPr>
          <p:cNvPr id="3" name="TextBox 2">
            <a:extLst>
              <a:ext uri="{FF2B5EF4-FFF2-40B4-BE49-F238E27FC236}">
                <a16:creationId xmlns:a16="http://schemas.microsoft.com/office/drawing/2014/main" id="{49E58037-C568-73EC-86D1-B72B33954063}"/>
              </a:ext>
            </a:extLst>
          </p:cNvPr>
          <p:cNvSpPr txBox="1"/>
          <p:nvPr/>
        </p:nvSpPr>
        <p:spPr>
          <a:xfrm>
            <a:off x="309383" y="1236233"/>
            <a:ext cx="4999703" cy="1754326"/>
          </a:xfrm>
          <a:prstGeom prst="rect">
            <a:avLst/>
          </a:prstGeom>
          <a:noFill/>
        </p:spPr>
        <p:txBody>
          <a:bodyPr wrap="square" rtlCol="0">
            <a:spAutoFit/>
          </a:bodyPr>
          <a:lstStyle/>
          <a:p>
            <a:r>
              <a:rPr lang="en-US" dirty="0"/>
              <a:t>STRIPS (Stanford Research Institute Problem Solver) is a formalism used in classical planning</a:t>
            </a:r>
          </a:p>
          <a:p>
            <a:endParaRPr lang="en-US" dirty="0"/>
          </a:p>
          <a:p>
            <a:pPr lvl="0" eaLnBrk="0" fontAlgn="base" hangingPunct="0">
              <a:spcBef>
                <a:spcPct val="0"/>
              </a:spcBef>
              <a:spcAft>
                <a:spcPct val="0"/>
              </a:spcAft>
            </a:pPr>
            <a:r>
              <a:rPr lang="en-US" altLang="en-US" dirty="0"/>
              <a:t>Formalism to represent actions.</a:t>
            </a:r>
          </a:p>
          <a:p>
            <a:pPr lvl="0" eaLnBrk="0" fontAlgn="base" hangingPunct="0">
              <a:spcBef>
                <a:spcPct val="0"/>
              </a:spcBef>
              <a:spcAft>
                <a:spcPct val="0"/>
              </a:spcAft>
            </a:pPr>
            <a:endParaRPr lang="en-US" altLang="en-US" dirty="0"/>
          </a:p>
          <a:p>
            <a:pPr lvl="0" eaLnBrk="0" fontAlgn="base" hangingPunct="0">
              <a:spcBef>
                <a:spcPct val="0"/>
              </a:spcBef>
              <a:spcAft>
                <a:spcPct val="0"/>
              </a:spcAft>
            </a:pPr>
            <a:r>
              <a:rPr lang="en-US" altLang="en-US" dirty="0"/>
              <a:t>Action = Preconditions, Add list, Delete list</a:t>
            </a:r>
          </a:p>
        </p:txBody>
      </p:sp>
      <p:pic>
        <p:nvPicPr>
          <p:cNvPr id="8" name="Picture 7">
            <a:extLst>
              <a:ext uri="{FF2B5EF4-FFF2-40B4-BE49-F238E27FC236}">
                <a16:creationId xmlns:a16="http://schemas.microsoft.com/office/drawing/2014/main" id="{0CA69DBF-5CEB-FD8C-4E53-C40206B02AE3}"/>
              </a:ext>
            </a:extLst>
          </p:cNvPr>
          <p:cNvPicPr>
            <a:picLocks noChangeAspect="1"/>
          </p:cNvPicPr>
          <p:nvPr/>
        </p:nvPicPr>
        <p:blipFill>
          <a:blip r:embed="rId3"/>
          <a:stretch>
            <a:fillRect/>
          </a:stretch>
        </p:blipFill>
        <p:spPr>
          <a:xfrm>
            <a:off x="426302" y="3421875"/>
            <a:ext cx="4217706" cy="1652552"/>
          </a:xfrm>
          <a:prstGeom prst="rect">
            <a:avLst/>
          </a:prstGeom>
        </p:spPr>
      </p:pic>
      <p:sp>
        <p:nvSpPr>
          <p:cNvPr id="9" name="TextBox 8">
            <a:extLst>
              <a:ext uri="{FF2B5EF4-FFF2-40B4-BE49-F238E27FC236}">
                <a16:creationId xmlns:a16="http://schemas.microsoft.com/office/drawing/2014/main" id="{D79E1C4A-28A4-EED8-58DF-3991EAC8EACE}"/>
              </a:ext>
            </a:extLst>
          </p:cNvPr>
          <p:cNvSpPr txBox="1"/>
          <p:nvPr/>
        </p:nvSpPr>
        <p:spPr>
          <a:xfrm>
            <a:off x="5998746" y="187395"/>
            <a:ext cx="5897217" cy="3600986"/>
          </a:xfrm>
          <a:prstGeom prst="rect">
            <a:avLst/>
          </a:prstGeom>
          <a:noFill/>
        </p:spPr>
        <p:txBody>
          <a:bodyPr wrap="square" rtlCol="0">
            <a:spAutoFit/>
          </a:bodyPr>
          <a:lstStyle/>
          <a:p>
            <a:pPr algn="ctr"/>
            <a:r>
              <a:rPr lang="en-GB" sz="4800" cap="all" spc="300" dirty="0">
                <a:latin typeface="+mj-lt"/>
                <a:ea typeface="+mj-ea"/>
                <a:cs typeface="+mj-cs"/>
              </a:rPr>
              <a:t>PDDL</a:t>
            </a:r>
            <a:r>
              <a:rPr lang="en-GB" b="1" dirty="0"/>
              <a:t> </a:t>
            </a:r>
          </a:p>
          <a:p>
            <a:endParaRPr lang="en-GB" dirty="0"/>
          </a:p>
          <a:p>
            <a:r>
              <a:rPr lang="en-GB" dirty="0"/>
              <a:t>PDDL (Planning Domain Definition Language)</a:t>
            </a:r>
          </a:p>
          <a:p>
            <a:endParaRPr lang="en-GB" dirty="0"/>
          </a:p>
          <a:p>
            <a:r>
              <a:rPr lang="en-US" dirty="0"/>
              <a:t>It generalizes STRIPS and adds support for </a:t>
            </a:r>
            <a:r>
              <a:rPr lang="en-US" b="1" dirty="0"/>
              <a:t>typing, numeric fluents, and temporal elements.</a:t>
            </a:r>
          </a:p>
          <a:p>
            <a:endParaRPr lang="en-GB" dirty="0"/>
          </a:p>
          <a:p>
            <a:r>
              <a:rPr lang="en-US" b="1" dirty="0"/>
              <a:t>Problem file </a:t>
            </a:r>
            <a:r>
              <a:rPr lang="en-US" dirty="0"/>
              <a:t>defines the initial state and goal.</a:t>
            </a:r>
            <a:endParaRPr lang="en-GB" dirty="0"/>
          </a:p>
          <a:p>
            <a:r>
              <a:rPr lang="en-US" b="1" dirty="0"/>
              <a:t>Domain file </a:t>
            </a:r>
            <a:r>
              <a:rPr lang="en-US" dirty="0"/>
              <a:t>defines actions, predicates, and types.</a:t>
            </a:r>
          </a:p>
          <a:p>
            <a:endParaRPr lang="en-US" dirty="0"/>
          </a:p>
          <a:p>
            <a:endParaRPr lang="en-GB" dirty="0"/>
          </a:p>
        </p:txBody>
      </p:sp>
      <p:pic>
        <p:nvPicPr>
          <p:cNvPr id="11" name="Picture 10">
            <a:extLst>
              <a:ext uri="{FF2B5EF4-FFF2-40B4-BE49-F238E27FC236}">
                <a16:creationId xmlns:a16="http://schemas.microsoft.com/office/drawing/2014/main" id="{2028F80B-8C3F-639E-2850-A00A1126C169}"/>
              </a:ext>
            </a:extLst>
          </p:cNvPr>
          <p:cNvPicPr>
            <a:picLocks noChangeAspect="1"/>
          </p:cNvPicPr>
          <p:nvPr/>
        </p:nvPicPr>
        <p:blipFill>
          <a:blip r:embed="rId4"/>
          <a:srcRect r="17150" b="-2511"/>
          <a:stretch>
            <a:fillRect/>
          </a:stretch>
        </p:blipFill>
        <p:spPr>
          <a:xfrm>
            <a:off x="5771535" y="3421875"/>
            <a:ext cx="5777734" cy="1718783"/>
          </a:xfrm>
          <a:prstGeom prst="rect">
            <a:avLst/>
          </a:prstGeom>
        </p:spPr>
      </p:pic>
      <p:sp>
        <p:nvSpPr>
          <p:cNvPr id="13" name="Title 4">
            <a:extLst>
              <a:ext uri="{FF2B5EF4-FFF2-40B4-BE49-F238E27FC236}">
                <a16:creationId xmlns:a16="http://schemas.microsoft.com/office/drawing/2014/main" id="{E02D8CE3-F867-6458-A22C-7882D182CA08}"/>
              </a:ext>
            </a:extLst>
          </p:cNvPr>
          <p:cNvSpPr txBox="1">
            <a:spLocks/>
          </p:cNvSpPr>
          <p:nvPr/>
        </p:nvSpPr>
        <p:spPr>
          <a:xfrm>
            <a:off x="426302" y="5502914"/>
            <a:ext cx="11469661" cy="1236232"/>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chor="ctr">
            <a:noAutofit/>
          </a:bodyPr>
          <a:lstStyle>
            <a:lvl1pPr algn="ctr">
              <a:lnSpc>
                <a:spcPct val="100000"/>
              </a:lnSpc>
              <a:spcBef>
                <a:spcPct val="0"/>
              </a:spcBef>
              <a:buNone/>
              <a:defRPr sz="1400" cap="all" spc="300" baseline="0">
                <a:ea typeface="+mj-ea"/>
                <a:cs typeface="+mj-cs"/>
              </a:defRPr>
            </a:lvl1pPr>
          </a:lstStyle>
          <a:p>
            <a:r>
              <a:rPr lang="en-US" sz="1600" dirty="0">
                <a:solidFill>
                  <a:schemeClr val="bg1"/>
                </a:solidFill>
              </a:rPr>
              <a:t>Two of the most common formal systems for defining: </a:t>
            </a:r>
            <a:r>
              <a:rPr lang="en-US" sz="1600" b="1" dirty="0">
                <a:solidFill>
                  <a:schemeClr val="bg1"/>
                </a:solidFill>
              </a:rPr>
              <a:t>STRIPS</a:t>
            </a:r>
            <a:r>
              <a:rPr lang="en-US" sz="1600" dirty="0">
                <a:solidFill>
                  <a:schemeClr val="bg1"/>
                </a:solidFill>
              </a:rPr>
              <a:t> and </a:t>
            </a:r>
            <a:r>
              <a:rPr lang="en-US" sz="1600" b="1" dirty="0">
                <a:solidFill>
                  <a:schemeClr val="bg1"/>
                </a:solidFill>
              </a:rPr>
              <a:t>PDDL</a:t>
            </a:r>
            <a:r>
              <a:rPr lang="en-US" sz="1600" dirty="0">
                <a:solidFill>
                  <a:schemeClr val="bg1"/>
                </a:solidFill>
              </a:rPr>
              <a:t>. STRIPS was the original system, and PDDL is the modern, extended standard based on STRIPS.</a:t>
            </a:r>
          </a:p>
          <a:p>
            <a:endParaRPr lang="en-GB" sz="1600" dirty="0">
              <a:solidFill>
                <a:schemeClr val="bg1"/>
              </a:solidFill>
            </a:endParaRPr>
          </a:p>
        </p:txBody>
      </p:sp>
    </p:spTree>
    <p:extLst>
      <p:ext uri="{BB962C8B-B14F-4D97-AF65-F5344CB8AC3E}">
        <p14:creationId xmlns:p14="http://schemas.microsoft.com/office/powerpoint/2010/main" val="277909568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63479-D84B-A561-DD7F-AA6D932890A8}"/>
            </a:ext>
          </a:extLst>
        </p:cNvPr>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D83575B4-8DE0-361F-A552-35D9BC06110D}"/>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5BB6BA9B-2121-6E9A-1E3C-8E881CCB169D}"/>
              </a:ext>
            </a:extLst>
          </p:cNvPr>
          <p:cNvSpPr>
            <a:spLocks noGrp="1"/>
          </p:cNvSpPr>
          <p:nvPr>
            <p:ph type="body" sz="quarter" idx="16"/>
          </p:nvPr>
        </p:nvSpPr>
        <p:spPr>
          <a:xfrm>
            <a:off x="6499122" y="412956"/>
            <a:ext cx="4542503" cy="678425"/>
          </a:xfrm>
        </p:spPr>
        <p:txBody>
          <a:bodyPr rtlCol="0"/>
          <a:lstStyle/>
          <a:p>
            <a:r>
              <a:rPr lang="en-US" dirty="0"/>
              <a:t>COMPLEXITY TERMS</a:t>
            </a:r>
            <a:endParaRPr lang="en-GB" dirty="0"/>
          </a:p>
        </p:txBody>
      </p:sp>
      <p:sp>
        <p:nvSpPr>
          <p:cNvPr id="9" name="Content Placeholder 8">
            <a:extLst>
              <a:ext uri="{FF2B5EF4-FFF2-40B4-BE49-F238E27FC236}">
                <a16:creationId xmlns:a16="http://schemas.microsoft.com/office/drawing/2014/main" id="{A925F854-092B-97CF-2A25-B8300CAE1651}"/>
              </a:ext>
            </a:extLst>
          </p:cNvPr>
          <p:cNvSpPr>
            <a:spLocks noGrp="1"/>
          </p:cNvSpPr>
          <p:nvPr>
            <p:ph idx="1"/>
          </p:nvPr>
        </p:nvSpPr>
        <p:spPr>
          <a:xfrm>
            <a:off x="5830530" y="1465006"/>
            <a:ext cx="5897218" cy="5279923"/>
          </a:xfrm>
        </p:spPr>
        <p:txBody>
          <a:bodyPr rtlCol="0">
            <a:noAutofit/>
          </a:bodyPr>
          <a:lstStyle/>
          <a:p>
            <a:pPr marL="0" lvl="0" indent="0" eaLnBrk="0" fontAlgn="base" hangingPunct="0">
              <a:lnSpc>
                <a:spcPct val="100000"/>
              </a:lnSpc>
              <a:spcBef>
                <a:spcPct val="0"/>
              </a:spcBef>
              <a:spcAft>
                <a:spcPct val="0"/>
              </a:spcAft>
              <a:buFontTx/>
              <a:buChar char="•"/>
            </a:pPr>
            <a:r>
              <a:rPr lang="en-US" altLang="en-US" sz="2400" b="1" dirty="0">
                <a:latin typeface="Arial" panose="020B0604020202020204" pitchFamily="34" charset="0"/>
              </a:rPr>
              <a:t>P (Polynomial Time)</a:t>
            </a:r>
            <a:r>
              <a:rPr lang="en-US" altLang="en-US" sz="2400" dirty="0">
                <a:latin typeface="Arial" panose="020B0604020202020204" pitchFamily="34" charset="0"/>
              </a:rPr>
              <a:t>: Efficient, fast.</a:t>
            </a:r>
          </a:p>
          <a:p>
            <a:pPr marL="0" lvl="0" indent="0" eaLnBrk="0" fontAlgn="base" hangingPunct="0">
              <a:lnSpc>
                <a:spcPct val="100000"/>
              </a:lnSpc>
              <a:spcBef>
                <a:spcPct val="0"/>
              </a:spcBef>
              <a:spcAft>
                <a:spcPct val="0"/>
              </a:spcAft>
              <a:buNone/>
            </a:pPr>
            <a:endParaRPr lang="en-US" altLang="en-US" sz="24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sz="2400" b="1" dirty="0">
                <a:latin typeface="Arial" panose="020B0604020202020204" pitchFamily="34" charset="0"/>
              </a:rPr>
              <a:t>NP (Nondeterministic Polynomial Time)</a:t>
            </a:r>
            <a:r>
              <a:rPr lang="en-US" altLang="en-US" sz="2400" dirty="0">
                <a:latin typeface="Arial" panose="020B0604020202020204" pitchFamily="34" charset="0"/>
              </a:rPr>
              <a:t>: </a:t>
            </a:r>
            <a:r>
              <a:rPr lang="en-US" sz="2400" dirty="0"/>
              <a:t>problems that can be solved in polynomial time by a nondeterministic machine and can be verified in polynomial time by a deterministic machine.</a:t>
            </a:r>
          </a:p>
          <a:p>
            <a:pPr marL="0" lvl="0" indent="0" eaLnBrk="0" fontAlgn="base" hangingPunct="0">
              <a:lnSpc>
                <a:spcPct val="100000"/>
              </a:lnSpc>
              <a:spcBef>
                <a:spcPct val="0"/>
              </a:spcBef>
              <a:spcAft>
                <a:spcPct val="0"/>
              </a:spcAft>
              <a:buNone/>
            </a:pPr>
            <a:br>
              <a:rPr lang="en-US" sz="2400" baseline="30000" dirty="0"/>
            </a:br>
            <a:r>
              <a:rPr lang="en-US" altLang="en-US" sz="2400" b="1" dirty="0">
                <a:latin typeface="Arial" panose="020B0604020202020204" pitchFamily="34" charset="0"/>
              </a:rPr>
              <a:t>PSPACE</a:t>
            </a:r>
            <a:r>
              <a:rPr lang="en-US" altLang="en-US" sz="2400" dirty="0">
                <a:latin typeface="Arial" panose="020B0604020202020204" pitchFamily="34" charset="0"/>
              </a:rPr>
              <a:t>: Problems solvable using limited memory, may take exponential time.</a:t>
            </a:r>
          </a:p>
          <a:p>
            <a:pPr marL="0" lvl="0" indent="0" eaLnBrk="0" fontAlgn="base" hangingPunct="0">
              <a:lnSpc>
                <a:spcPct val="100000"/>
              </a:lnSpc>
              <a:spcBef>
                <a:spcPct val="0"/>
              </a:spcBef>
              <a:spcAft>
                <a:spcPct val="0"/>
              </a:spcAft>
              <a:buNone/>
            </a:pPr>
            <a:endParaRPr lang="en-US" altLang="en-US" sz="24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sz="2400" b="1" dirty="0">
                <a:latin typeface="Arial" panose="020B0604020202020204" pitchFamily="34" charset="0"/>
              </a:rPr>
              <a:t>PSPACE-complete</a:t>
            </a:r>
            <a:r>
              <a:rPr lang="en-US" altLang="en-US" sz="2400" dirty="0">
                <a:latin typeface="Arial" panose="020B0604020202020204" pitchFamily="34" charset="0"/>
              </a:rPr>
              <a:t>: The hardest problems in PSPACE.</a:t>
            </a:r>
          </a:p>
          <a:p>
            <a:pPr marL="0" indent="0" algn="ctr" rtl="0">
              <a:buNone/>
            </a:pPr>
            <a:endParaRPr lang="en-GB" sz="1800" dirty="0"/>
          </a:p>
        </p:txBody>
      </p:sp>
      <p:sp>
        <p:nvSpPr>
          <p:cNvPr id="4" name="Slide Number Placeholder 3">
            <a:extLst>
              <a:ext uri="{FF2B5EF4-FFF2-40B4-BE49-F238E27FC236}">
                <a16:creationId xmlns:a16="http://schemas.microsoft.com/office/drawing/2014/main" id="{AB003E62-3FFE-234D-6EF1-60367C6FAF20}"/>
              </a:ext>
            </a:extLst>
          </p:cNvPr>
          <p:cNvSpPr>
            <a:spLocks noGrp="1"/>
          </p:cNvSpPr>
          <p:nvPr>
            <p:ph type="sldNum" sz="quarter" idx="4"/>
          </p:nvPr>
        </p:nvSpPr>
        <p:spPr/>
        <p:txBody>
          <a:bodyPr rtlCol="0"/>
          <a:lstStyle/>
          <a:p>
            <a:pPr rtl="0"/>
            <a:fld id="{8C2E478F-E849-4A8C-AF1F-CBCC78A7CBFA}" type="slidenum">
              <a:rPr lang="en-GB" smtClean="0"/>
              <a:t>8</a:t>
            </a:fld>
            <a:endParaRPr lang="en-GB" dirty="0"/>
          </a:p>
        </p:txBody>
      </p:sp>
    </p:spTree>
    <p:extLst>
      <p:ext uri="{BB962C8B-B14F-4D97-AF65-F5344CB8AC3E}">
        <p14:creationId xmlns:p14="http://schemas.microsoft.com/office/powerpoint/2010/main" val="262890912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756EC99-9D65-5C1A-0069-B17C975D1741}"/>
              </a:ext>
            </a:extLst>
          </p:cNvPr>
          <p:cNvSpPr>
            <a:spLocks noGrp="1"/>
          </p:cNvSpPr>
          <p:nvPr>
            <p:ph type="sldNum" sz="quarter" idx="4"/>
          </p:nvPr>
        </p:nvSpPr>
        <p:spPr/>
        <p:txBody>
          <a:bodyPr/>
          <a:lstStyle/>
          <a:p>
            <a:pPr rtl="0"/>
            <a:fld id="{8C2E478F-E849-4A8C-AF1F-CBCC78A7CBFA}" type="slidenum">
              <a:rPr lang="en-GB" noProof="0" smtClean="0"/>
              <a:t>9</a:t>
            </a:fld>
            <a:endParaRPr lang="en-GB" noProof="0" dirty="0"/>
          </a:p>
        </p:txBody>
      </p:sp>
      <p:sp>
        <p:nvSpPr>
          <p:cNvPr id="6" name="Title 5">
            <a:extLst>
              <a:ext uri="{FF2B5EF4-FFF2-40B4-BE49-F238E27FC236}">
                <a16:creationId xmlns:a16="http://schemas.microsoft.com/office/drawing/2014/main" id="{F418CC0F-DB07-E118-9136-30F51DA5613B}"/>
              </a:ext>
            </a:extLst>
          </p:cNvPr>
          <p:cNvSpPr>
            <a:spLocks noGrp="1"/>
          </p:cNvSpPr>
          <p:nvPr>
            <p:ph type="title"/>
          </p:nvPr>
        </p:nvSpPr>
        <p:spPr>
          <a:xfrm>
            <a:off x="127819" y="22138"/>
            <a:ext cx="5897218" cy="884238"/>
          </a:xfrm>
        </p:spPr>
        <p:txBody>
          <a:bodyPr/>
          <a:lstStyle/>
          <a:p>
            <a:r>
              <a:rPr lang="en-GB" dirty="0"/>
              <a:t>Why is planning HARD?</a:t>
            </a:r>
          </a:p>
        </p:txBody>
      </p:sp>
      <p:sp>
        <p:nvSpPr>
          <p:cNvPr id="7" name="TextBox 6">
            <a:extLst>
              <a:ext uri="{FF2B5EF4-FFF2-40B4-BE49-F238E27FC236}">
                <a16:creationId xmlns:a16="http://schemas.microsoft.com/office/drawing/2014/main" id="{4A3AE712-096F-8E8B-C267-912CB5B0E265}"/>
              </a:ext>
            </a:extLst>
          </p:cNvPr>
          <p:cNvSpPr txBox="1"/>
          <p:nvPr/>
        </p:nvSpPr>
        <p:spPr>
          <a:xfrm>
            <a:off x="235974" y="994866"/>
            <a:ext cx="10520515" cy="4678204"/>
          </a:xfrm>
          <a:prstGeom prst="rect">
            <a:avLst/>
          </a:prstGeom>
          <a:noFill/>
        </p:spPr>
        <p:txBody>
          <a:bodyPr wrap="square" rtlCol="0">
            <a:spAutoFit/>
          </a:bodyPr>
          <a:lstStyle/>
          <a:p>
            <a:r>
              <a:rPr lang="en-US" sz="2000" b="1" dirty="0"/>
              <a:t>Planning = searching for a path through possible states.</a:t>
            </a:r>
          </a:p>
          <a:p>
            <a:br>
              <a:rPr lang="en-US" sz="2000" dirty="0"/>
            </a:br>
            <a:r>
              <a:rPr lang="en-US" sz="2000" dirty="0"/>
              <a:t>Each action changes the state (</a:t>
            </a:r>
            <a:r>
              <a:rPr lang="en-US" sz="2000" dirty="0" err="1"/>
              <a:t>Eg</a:t>
            </a:r>
            <a:r>
              <a:rPr lang="en-US" sz="2000" dirty="0"/>
              <a:t>: Clear(C) is fact, can be true or false in a state)</a:t>
            </a:r>
          </a:p>
          <a:p>
            <a:br>
              <a:rPr lang="en-US" sz="2000" dirty="0"/>
            </a:br>
            <a:r>
              <a:rPr lang="en-US" sz="2000" dirty="0"/>
              <a:t>The problem:</a:t>
            </a:r>
          </a:p>
          <a:p>
            <a:pPr lvl="0" eaLnBrk="0" fontAlgn="base" hangingPunct="0">
              <a:spcBef>
                <a:spcPct val="0"/>
              </a:spcBef>
              <a:spcAft>
                <a:spcPct val="0"/>
              </a:spcAft>
            </a:pPr>
            <a:r>
              <a:rPr lang="en-US" altLang="en-US" sz="2000" dirty="0">
                <a:latin typeface="Arial" panose="020B0604020202020204" pitchFamily="34" charset="0"/>
              </a:rPr>
              <a:t>Let’s say the planning problem involves </a:t>
            </a:r>
            <a:r>
              <a:rPr lang="en-US" altLang="en-US" sz="2000" b="1" dirty="0">
                <a:latin typeface="Arial" panose="020B0604020202020204" pitchFamily="34" charset="0"/>
              </a:rPr>
              <a:t>N different facts</a:t>
            </a:r>
            <a:r>
              <a:rPr lang="en-US" altLang="en-US" sz="2000" dirty="0">
                <a:latin typeface="Arial" panose="020B0604020202020204" pitchFamily="34" charset="0"/>
              </a:rPr>
              <a:t>.</a:t>
            </a:r>
          </a:p>
          <a:p>
            <a:pPr lvl="0" eaLnBrk="0" fontAlgn="base" hangingPunct="0">
              <a:spcBef>
                <a:spcPct val="0"/>
              </a:spcBef>
              <a:spcAft>
                <a:spcPct val="0"/>
              </a:spcAft>
            </a:pPr>
            <a:r>
              <a:rPr lang="en-US" altLang="en-US" sz="2000" dirty="0">
                <a:latin typeface="Arial" panose="020B0604020202020204" pitchFamily="34" charset="0"/>
              </a:rPr>
              <a:t>Since each fact can be either </a:t>
            </a:r>
            <a:r>
              <a:rPr lang="en-US" altLang="en-US" sz="2000" b="1" dirty="0">
                <a:latin typeface="Arial" panose="020B0604020202020204" pitchFamily="34" charset="0"/>
              </a:rPr>
              <a:t>true or false</a:t>
            </a:r>
            <a:r>
              <a:rPr lang="en-US" altLang="en-US" sz="2000" dirty="0">
                <a:latin typeface="Arial" panose="020B0604020202020204" pitchFamily="34" charset="0"/>
              </a:rPr>
              <a:t>, the total number of </a:t>
            </a:r>
            <a:r>
              <a:rPr lang="en-US" altLang="en-US" sz="2000" b="1" dirty="0">
                <a:latin typeface="Arial" panose="020B0604020202020204" pitchFamily="34" charset="0"/>
              </a:rPr>
              <a:t>possible states</a:t>
            </a:r>
            <a:r>
              <a:rPr lang="en-US" altLang="en-US" sz="2000" dirty="0">
                <a:latin typeface="Arial" panose="020B0604020202020204" pitchFamily="34" charset="0"/>
              </a:rPr>
              <a:t> of the world is:</a:t>
            </a:r>
          </a:p>
          <a:p>
            <a:pPr lvl="0" eaLnBrk="0" fontAlgn="base" hangingPunct="0">
              <a:spcBef>
                <a:spcPct val="0"/>
              </a:spcBef>
              <a:spcAft>
                <a:spcPct val="0"/>
              </a:spcAft>
            </a:pPr>
            <a:r>
              <a:rPr lang="en-US" altLang="en-US" sz="2000" b="1" dirty="0">
                <a:latin typeface="Arial" panose="020B0604020202020204" pitchFamily="34" charset="0"/>
              </a:rPr>
              <a:t>2 × 2 × 2 × … × 2 = 2^N</a:t>
            </a:r>
            <a:endParaRPr lang="en-US" altLang="en-US" sz="2000" dirty="0">
              <a:latin typeface="Arial" panose="020B0604020202020204" pitchFamily="34" charset="0"/>
            </a:endParaRPr>
          </a:p>
          <a:p>
            <a:pPr lvl="0" eaLnBrk="0" fontAlgn="base" hangingPunct="0">
              <a:spcBef>
                <a:spcPct val="0"/>
              </a:spcBef>
              <a:spcAft>
                <a:spcPct val="0"/>
              </a:spcAft>
            </a:pPr>
            <a:r>
              <a:rPr lang="en-US" altLang="en-US" sz="2000" dirty="0">
                <a:latin typeface="Arial" panose="020B0604020202020204" pitchFamily="34" charset="0"/>
              </a:rPr>
              <a:t>This means that for </a:t>
            </a:r>
            <a:r>
              <a:rPr lang="en-US" altLang="en-US" sz="2000" b="1" dirty="0">
                <a:latin typeface="Arial" panose="020B0604020202020204" pitchFamily="34" charset="0"/>
              </a:rPr>
              <a:t>N facts</a:t>
            </a:r>
            <a:r>
              <a:rPr lang="en-US" altLang="en-US" sz="2000" dirty="0">
                <a:latin typeface="Arial" panose="020B0604020202020204" pitchFamily="34" charset="0"/>
              </a:rPr>
              <a:t>, there are </a:t>
            </a:r>
            <a:r>
              <a:rPr lang="en-US" altLang="en-US" sz="2000" b="1" dirty="0">
                <a:latin typeface="Arial" panose="020B0604020202020204" pitchFamily="34" charset="0"/>
              </a:rPr>
              <a:t>2^N possible combinations of truth values</a:t>
            </a:r>
            <a:r>
              <a:rPr lang="en-US" altLang="en-US" sz="2000" dirty="0">
                <a:latin typeface="Arial" panose="020B0604020202020204" pitchFamily="34" charset="0"/>
              </a:rPr>
              <a:t> across all those facts.</a:t>
            </a:r>
          </a:p>
          <a:p>
            <a:endParaRPr lang="en-US" sz="2000" dirty="0"/>
          </a:p>
          <a:p>
            <a:r>
              <a:rPr lang="en-US" sz="2000" dirty="0"/>
              <a:t>The plan could be </a:t>
            </a:r>
            <a:r>
              <a:rPr lang="en-US" sz="2000" b="1" dirty="0"/>
              <a:t>exponentially long.</a:t>
            </a:r>
            <a:endParaRPr lang="en-US" sz="2000" dirty="0"/>
          </a:p>
          <a:p>
            <a:r>
              <a:rPr lang="en-US" sz="2000" dirty="0"/>
              <a:t>This places the problem in </a:t>
            </a:r>
            <a:r>
              <a:rPr lang="en-US" sz="2000" b="1" dirty="0"/>
              <a:t>PSPACE</a:t>
            </a:r>
            <a:r>
              <a:rPr lang="en-US" sz="2000" dirty="0"/>
              <a:t>.</a:t>
            </a:r>
          </a:p>
          <a:p>
            <a:endParaRPr lang="en-GB" dirty="0"/>
          </a:p>
        </p:txBody>
      </p:sp>
    </p:spTree>
    <p:extLst>
      <p:ext uri="{BB962C8B-B14F-4D97-AF65-F5344CB8AC3E}">
        <p14:creationId xmlns:p14="http://schemas.microsoft.com/office/powerpoint/2010/main" val="3104357362"/>
      </p:ext>
    </p:extLst>
  </p:cSld>
  <p:clrMapOvr>
    <a:masterClrMapping/>
  </p:clrMapOvr>
  <p:transition spd="slow">
    <p:push dir="u"/>
  </p:transition>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420184_TF55661986_Win32.potx" id="{1CDDDD57-F79A-457F-AE74-3E6C5B14A091}" vid="{35255769-D38C-493F-A69A-9781C0DDBBA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{291DA42F-082D-4837-A3A2-6AB22C34C7B6}tf55661986_win32</Template>
  <TotalTime>1675</TotalTime>
  <Words>4250</Words>
  <Application>Microsoft Office PowerPoint</Application>
  <PresentationFormat>Widescreen</PresentationFormat>
  <Paragraphs>476</Paragraphs>
  <Slides>39</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Arial Unicode MS</vt:lpstr>
      <vt:lpstr>Biome Light</vt:lpstr>
      <vt:lpstr>Calibri</vt:lpstr>
      <vt:lpstr>Calibri Light</vt:lpstr>
      <vt:lpstr>Courier New</vt:lpstr>
      <vt:lpstr>Wingdings</vt:lpstr>
      <vt:lpstr>Office Theme</vt:lpstr>
      <vt:lpstr> PLANNING IN AI</vt:lpstr>
      <vt:lpstr>Glossary</vt:lpstr>
      <vt:lpstr>Glossary</vt:lpstr>
      <vt:lpstr>INTRODUCTION</vt:lpstr>
      <vt:lpstr>BRIEF Background</vt:lpstr>
      <vt:lpstr>PowerPoint Presentation</vt:lpstr>
      <vt:lpstr>STRIPS</vt:lpstr>
      <vt:lpstr>PowerPoint Presentation</vt:lpstr>
      <vt:lpstr>Why is planning HARD?</vt:lpstr>
      <vt:lpstr>Why is planning HARD?</vt:lpstr>
      <vt:lpstr>Why is planning HARD?</vt:lpstr>
      <vt:lpstr>Why is planning HARD?</vt:lpstr>
      <vt:lpstr>Why is planning HARD?</vt:lpstr>
      <vt:lpstr>Why is planning HARD?</vt:lpstr>
      <vt:lpstr>Why is planning HARD?</vt:lpstr>
      <vt:lpstr>Why is planning HARD?</vt:lpstr>
      <vt:lpstr>Why is planning HARD?</vt:lpstr>
      <vt:lpstr>Classical Planning Approaches</vt:lpstr>
      <vt:lpstr>LIMITATIONS OF CLASSICAL Planning</vt:lpstr>
      <vt:lpstr>WHAT IS A PLANNING GRAPH?</vt:lpstr>
      <vt:lpstr>PowerPoint Presentation</vt:lpstr>
      <vt:lpstr>Sequencing problem</vt:lpstr>
      <vt:lpstr>Heuristics</vt:lpstr>
      <vt:lpstr>PowerPoint Presentation</vt:lpstr>
      <vt:lpstr>Blind Heuristic (h = 0)</vt:lpstr>
      <vt:lpstr>PowerPoint Presentation</vt:lpstr>
      <vt:lpstr>PowerPoint Presentation</vt:lpstr>
      <vt:lpstr>Hamming Distance Heuristic</vt:lpstr>
      <vt:lpstr>MAX Heuristic</vt:lpstr>
      <vt:lpstr>ADD Heuristic</vt:lpstr>
      <vt:lpstr>Relaxed Heuristic</vt:lpstr>
      <vt:lpstr>PROPERTIES of planning graphs</vt:lpstr>
      <vt:lpstr>GRAPH PLAN</vt:lpstr>
      <vt:lpstr>EXTRACT SOLUTION</vt:lpstr>
      <vt:lpstr>GRAPH TERMINATion</vt:lpstr>
      <vt:lpstr>ADVANTAGES</vt:lpstr>
      <vt:lpstr>LIMITATIONS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Ankeeta Mitra</dc:creator>
  <cp:lastModifiedBy>Ankeeta Mitra</cp:lastModifiedBy>
  <cp:revision>12</cp:revision>
  <dcterms:created xsi:type="dcterms:W3CDTF">2025-06-22T11:12:43Z</dcterms:created>
  <dcterms:modified xsi:type="dcterms:W3CDTF">2025-07-15T00:01:58Z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