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57" r:id="rId3"/>
    <p:sldId id="258" r:id="rId4"/>
    <p:sldId id="259" r:id="rId5"/>
    <p:sldId id="260" r:id="rId6"/>
    <p:sldId id="261" r:id="rId7"/>
    <p:sldId id="262" r:id="rId8"/>
    <p:sldId id="263" r:id="rId9"/>
    <p:sldId id="271" r:id="rId10"/>
    <p:sldId id="272" r:id="rId11"/>
    <p:sldId id="275" r:id="rId12"/>
    <p:sldId id="273" r:id="rId13"/>
    <p:sldId id="274" r:id="rId14"/>
    <p:sldId id="264" r:id="rId15"/>
    <p:sldId id="265" r:id="rId16"/>
    <p:sldId id="266" r:id="rId17"/>
    <p:sldId id="267" r:id="rId18"/>
    <p:sldId id="276" r:id="rId19"/>
    <p:sldId id="268"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10/4/2017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328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919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775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6046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6315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442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3046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533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306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92015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06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14745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00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88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400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890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619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10/4/2017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41461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hyperlink" Target="http://www.owlnet.rice.edu/~elec539/Projects99/BACH/proj2/wiener.html" TargetMode="External"/><Relationship Id="rId2" Type="http://schemas.openxmlformats.org/officeDocument/2006/relationships/hyperlink" Target="http://www.owlnet.rice.edu/~elec539/Projects99/BACH/proj2/inverse.html" TargetMode="External"/><Relationship Id="rId1" Type="http://schemas.openxmlformats.org/officeDocument/2006/relationships/slideLayout" Target="../slideLayouts/slideLayout2.xml"/><Relationship Id="rId5" Type="http://schemas.openxmlformats.org/officeDocument/2006/relationships/hyperlink" Target="http://www.owlnet.rice.edu/~elec539/Projects99/BACH/proj2/blind/bd.html" TargetMode="External"/><Relationship Id="rId4" Type="http://schemas.openxmlformats.org/officeDocument/2006/relationships/hyperlink" Target="http://www.owlnet.rice.edu/~elec539/Projects99/BACH/proj2/wavelet.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Restoration  &amp; Segmentation of Digitized  Image </a:t>
            </a:r>
            <a:endParaRPr lang="en-IN" sz="4400" dirty="0"/>
          </a:p>
        </p:txBody>
      </p:sp>
      <p:sp>
        <p:nvSpPr>
          <p:cNvPr id="3" name="Subtitle 2"/>
          <p:cNvSpPr>
            <a:spLocks noGrp="1"/>
          </p:cNvSpPr>
          <p:nvPr>
            <p:ph type="subTitle" idx="1"/>
          </p:nvPr>
        </p:nvSpPr>
        <p:spPr/>
        <p:txBody>
          <a:bodyPr>
            <a:normAutofit lnSpcReduction="10000"/>
          </a:bodyPr>
          <a:lstStyle/>
          <a:p>
            <a:pPr algn="r"/>
            <a:r>
              <a:rPr lang="en-IN" dirty="0" smtClean="0"/>
              <a:t>Ankit Kumar Yogi 141178</a:t>
            </a:r>
          </a:p>
          <a:p>
            <a:pPr algn="r"/>
            <a:r>
              <a:rPr lang="en-IN" dirty="0" smtClean="0"/>
              <a:t>Ankit Shukla 141179</a:t>
            </a:r>
          </a:p>
          <a:p>
            <a:pPr algn="r"/>
            <a:r>
              <a:rPr lang="en-IN" dirty="0" err="1" smtClean="0"/>
              <a:t>Ankita</a:t>
            </a:r>
            <a:r>
              <a:rPr lang="en-IN" dirty="0" smtClean="0"/>
              <a:t> Mishra 141180</a:t>
            </a:r>
            <a:endParaRPr lang="en-IN" dirty="0"/>
          </a:p>
        </p:txBody>
      </p:sp>
    </p:spTree>
    <p:extLst>
      <p:ext uri="{BB962C8B-B14F-4D97-AF65-F5344CB8AC3E}">
        <p14:creationId xmlns:p14="http://schemas.microsoft.com/office/powerpoint/2010/main" val="1962141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207" y="1799997"/>
            <a:ext cx="4915586" cy="3258005"/>
          </a:xfrm>
          <a:prstGeom prst="rect">
            <a:avLst/>
          </a:prstGeom>
        </p:spPr>
      </p:pic>
      <p:sp>
        <p:nvSpPr>
          <p:cNvPr id="3" name="TextBox 2"/>
          <p:cNvSpPr txBox="1"/>
          <p:nvPr/>
        </p:nvSpPr>
        <p:spPr>
          <a:xfrm flipH="1">
            <a:off x="3992183" y="4942734"/>
            <a:ext cx="3439005" cy="646331"/>
          </a:xfrm>
          <a:prstGeom prst="rect">
            <a:avLst/>
          </a:prstGeom>
          <a:noFill/>
        </p:spPr>
        <p:txBody>
          <a:bodyPr wrap="square" rtlCol="0">
            <a:spAutoFit/>
          </a:bodyPr>
          <a:lstStyle/>
          <a:p>
            <a:r>
              <a:rPr lang="en-IN" dirty="0" smtClean="0"/>
              <a:t>Fig : Diagram of proposed </a:t>
            </a:r>
            <a:r>
              <a:rPr lang="en-IN" dirty="0" err="1" smtClean="0"/>
              <a:t>denoising</a:t>
            </a:r>
            <a:r>
              <a:rPr lang="en-IN" dirty="0" smtClean="0"/>
              <a:t> method</a:t>
            </a:r>
            <a:endParaRPr lang="en-IN" dirty="0"/>
          </a:p>
        </p:txBody>
      </p:sp>
    </p:spTree>
    <p:extLst>
      <p:ext uri="{BB962C8B-B14F-4D97-AF65-F5344CB8AC3E}">
        <p14:creationId xmlns:p14="http://schemas.microsoft.com/office/powerpoint/2010/main" val="1762775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900" y="1333501"/>
            <a:ext cx="7073900" cy="3152922"/>
          </a:xfrm>
          <a:prstGeom prst="rect">
            <a:avLst/>
          </a:prstGeom>
        </p:spPr>
      </p:pic>
      <p:sp>
        <p:nvSpPr>
          <p:cNvPr id="3" name="TextBox 2"/>
          <p:cNvSpPr txBox="1"/>
          <p:nvPr/>
        </p:nvSpPr>
        <p:spPr>
          <a:xfrm flipH="1">
            <a:off x="3992183" y="4942734"/>
            <a:ext cx="3439005" cy="646331"/>
          </a:xfrm>
          <a:prstGeom prst="rect">
            <a:avLst/>
          </a:prstGeom>
          <a:noFill/>
        </p:spPr>
        <p:txBody>
          <a:bodyPr wrap="square" rtlCol="0">
            <a:spAutoFit/>
          </a:bodyPr>
          <a:lstStyle/>
          <a:p>
            <a:r>
              <a:rPr lang="en-IN" dirty="0" smtClean="0"/>
              <a:t>Fig : Dataflow diagram for image restoration</a:t>
            </a:r>
            <a:endParaRPr lang="en-IN" dirty="0"/>
          </a:p>
        </p:txBody>
      </p:sp>
    </p:spTree>
    <p:extLst>
      <p:ext uri="{BB962C8B-B14F-4D97-AF65-F5344CB8AC3E}">
        <p14:creationId xmlns:p14="http://schemas.microsoft.com/office/powerpoint/2010/main" val="144887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restoration algorithm</a:t>
            </a:r>
            <a:endParaRPr lang="en-IN" dirty="0"/>
          </a:p>
        </p:txBody>
      </p:sp>
      <p:sp>
        <p:nvSpPr>
          <p:cNvPr id="3" name="Content Placeholder 2"/>
          <p:cNvSpPr>
            <a:spLocks noGrp="1"/>
          </p:cNvSpPr>
          <p:nvPr>
            <p:ph idx="1"/>
          </p:nvPr>
        </p:nvSpPr>
        <p:spPr/>
        <p:txBody>
          <a:bodyPr>
            <a:noAutofit/>
          </a:bodyPr>
          <a:lstStyle/>
          <a:p>
            <a:pPr marL="0" indent="0">
              <a:buNone/>
            </a:pPr>
            <a:r>
              <a:rPr lang="en-US" sz="1600" dirty="0"/>
              <a:t>Input: Degraded-image</a:t>
            </a:r>
            <a:endParaRPr lang="en-IN" sz="1600" dirty="0"/>
          </a:p>
          <a:p>
            <a:pPr marL="0" indent="0">
              <a:buNone/>
            </a:pPr>
            <a:r>
              <a:rPr lang="en-US" sz="1600" dirty="0"/>
              <a:t>Output: Restored-image </a:t>
            </a:r>
            <a:endParaRPr lang="en-IN" sz="1600" dirty="0"/>
          </a:p>
          <a:p>
            <a:pPr marL="0" indent="0">
              <a:buNone/>
            </a:pPr>
            <a:r>
              <a:rPr lang="en-US" sz="1600" dirty="0"/>
              <a:t>Procedure: </a:t>
            </a:r>
            <a:endParaRPr lang="en-IN" sz="1600" dirty="0"/>
          </a:p>
          <a:p>
            <a:pPr marL="0" indent="0">
              <a:buNone/>
            </a:pPr>
            <a:r>
              <a:rPr lang="en-US" sz="1600" dirty="0"/>
              <a:t>Step1: Read the image g  and perform the digitization</a:t>
            </a:r>
            <a:r>
              <a:rPr lang="en-US" sz="1600" dirty="0"/>
              <a:t>.</a:t>
            </a:r>
            <a:endParaRPr lang="en-IN" sz="1600" dirty="0"/>
          </a:p>
          <a:p>
            <a:pPr marL="0" indent="0">
              <a:buNone/>
            </a:pPr>
            <a:r>
              <a:rPr lang="en-US" sz="1600" dirty="0"/>
              <a:t>Step2: Convert the image into matrix of </a:t>
            </a:r>
            <a:r>
              <a:rPr lang="en-US" sz="1600" i="1" dirty="0"/>
              <a:t>m</a:t>
            </a:r>
            <a:r>
              <a:rPr lang="en-US" sz="1600" dirty="0"/>
              <a:t> x </a:t>
            </a:r>
            <a:r>
              <a:rPr lang="en-US" sz="1600" i="1" dirty="0"/>
              <a:t>n</a:t>
            </a:r>
            <a:r>
              <a:rPr lang="en-US" sz="1600" dirty="0"/>
              <a:t> such that each pixel value represents a matrix element </a:t>
            </a:r>
            <a:r>
              <a:rPr lang="en-US" sz="1600" i="1" dirty="0" err="1"/>
              <a:t>A</a:t>
            </a:r>
            <a:r>
              <a:rPr lang="en-US" sz="1600" i="1" baseline="-25000" dirty="0" err="1"/>
              <a:t>mn</a:t>
            </a:r>
            <a:r>
              <a:rPr lang="en-US" sz="1600" baseline="-25000" dirty="0"/>
              <a:t>.</a:t>
            </a:r>
            <a:endParaRPr lang="en-IN" sz="1600" dirty="0"/>
          </a:p>
          <a:p>
            <a:pPr marL="0" indent="0">
              <a:buNone/>
            </a:pPr>
            <a:r>
              <a:rPr lang="en-US" sz="1600" dirty="0"/>
              <a:t>Step3: Perform the Wavelet transform </a:t>
            </a:r>
            <a:r>
              <a:rPr lang="en-US" sz="1600" i="1" dirty="0"/>
              <a:t>W</a:t>
            </a:r>
            <a:r>
              <a:rPr lang="en-US" sz="1600" dirty="0"/>
              <a:t> on image </a:t>
            </a:r>
            <a:r>
              <a:rPr lang="en-US" sz="1600" i="1" dirty="0"/>
              <a:t> </a:t>
            </a:r>
            <a:r>
              <a:rPr lang="en-US" sz="1600" i="1" dirty="0"/>
              <a:t>G = W(g)</a:t>
            </a:r>
            <a:r>
              <a:rPr lang="en-US" sz="1600" dirty="0"/>
              <a:t> </a:t>
            </a:r>
            <a:endParaRPr lang="en-IN" sz="1600" dirty="0"/>
          </a:p>
          <a:p>
            <a:pPr marL="0" indent="0">
              <a:buNone/>
            </a:pPr>
            <a:r>
              <a:rPr lang="en-US" sz="1600" dirty="0"/>
              <a:t>the discrete wavelet transform decomposes the input image into different frequency</a:t>
            </a:r>
            <a:endParaRPr lang="en-IN" sz="1600" dirty="0"/>
          </a:p>
          <a:p>
            <a:pPr marL="0" indent="0">
              <a:buNone/>
            </a:pPr>
            <a:r>
              <a:rPr lang="en-US" sz="1600" dirty="0" err="1"/>
              <a:t>subbands</a:t>
            </a:r>
            <a:r>
              <a:rPr lang="en-US" sz="1600" dirty="0"/>
              <a:t>, labeled as </a:t>
            </a:r>
            <a:r>
              <a:rPr lang="en-US" sz="1600" dirty="0" err="1"/>
              <a:t>LL</a:t>
            </a:r>
            <a:r>
              <a:rPr lang="en-US" sz="1600" baseline="-25000" dirty="0" err="1"/>
              <a:t>j</a:t>
            </a:r>
            <a:r>
              <a:rPr lang="en-US" sz="1600" dirty="0"/>
              <a:t>, </a:t>
            </a:r>
            <a:r>
              <a:rPr lang="en-US" sz="1600" dirty="0" err="1"/>
              <a:t>LH</a:t>
            </a:r>
            <a:r>
              <a:rPr lang="en-US" sz="1600" baseline="-25000" dirty="0" err="1"/>
              <a:t>k</a:t>
            </a:r>
            <a:r>
              <a:rPr lang="en-US" sz="1600" dirty="0"/>
              <a:t>, </a:t>
            </a:r>
            <a:r>
              <a:rPr lang="en-US" sz="1600" dirty="0" err="1"/>
              <a:t>HL</a:t>
            </a:r>
            <a:r>
              <a:rPr lang="en-US" sz="1600" baseline="-25000" dirty="0" err="1"/>
              <a:t>k</a:t>
            </a:r>
            <a:r>
              <a:rPr lang="en-US" sz="1600" dirty="0"/>
              <a:t> and </a:t>
            </a:r>
            <a:r>
              <a:rPr lang="en-US" sz="1600" dirty="0" err="1"/>
              <a:t>HH</a:t>
            </a:r>
            <a:r>
              <a:rPr lang="en-US" sz="1600" baseline="-25000" dirty="0" err="1"/>
              <a:t>k</a:t>
            </a:r>
            <a:r>
              <a:rPr lang="en-US" sz="1600" dirty="0"/>
              <a:t>, k =1, 2, …, </a:t>
            </a:r>
            <a:r>
              <a:rPr lang="en-US" sz="1600" dirty="0"/>
              <a:t>J</a:t>
            </a:r>
            <a:endParaRPr lang="en-IN" sz="1600" dirty="0"/>
          </a:p>
          <a:p>
            <a:pPr marL="0" indent="0">
              <a:buNone/>
            </a:pPr>
            <a:r>
              <a:rPr lang="en-US" sz="1600" dirty="0"/>
              <a:t>Step4: Apply the edge detection on </a:t>
            </a:r>
            <a:r>
              <a:rPr lang="en-US" sz="1600" i="1" dirty="0"/>
              <a:t>G</a:t>
            </a:r>
            <a:endParaRPr lang="en-IN" sz="1600" dirty="0"/>
          </a:p>
          <a:p>
            <a:pPr marL="0" indent="0">
              <a:buNone/>
            </a:pPr>
            <a:endParaRPr lang="en-IN" sz="1600" dirty="0"/>
          </a:p>
        </p:txBody>
      </p:sp>
    </p:spTree>
    <p:extLst>
      <p:ext uri="{BB962C8B-B14F-4D97-AF65-F5344CB8AC3E}">
        <p14:creationId xmlns:p14="http://schemas.microsoft.com/office/powerpoint/2010/main" val="3191603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066800" y="1442559"/>
                <a:ext cx="10045700" cy="3804760"/>
              </a:xfrm>
              <a:prstGeom prst="rect">
                <a:avLst/>
              </a:prstGeom>
            </p:spPr>
            <p:txBody>
              <a:bodyPr wrap="square">
                <a:spAutoFit/>
              </a:bodyPr>
              <a:lstStyle/>
              <a:p>
                <a:r>
                  <a:rPr lang="en-US" i="1" dirty="0"/>
                  <a:t> </a:t>
                </a:r>
                <a:endParaRPr lang="en-US" i="1" dirty="0" smtClean="0"/>
              </a:p>
              <a:p>
                <a:r>
                  <a:rPr lang="en-US" dirty="0"/>
                  <a:t>Step4: Apply the edge detection on </a:t>
                </a:r>
                <a:r>
                  <a:rPr lang="en-US" i="1" dirty="0"/>
                  <a:t>G</a:t>
                </a:r>
                <a:endParaRPr lang="en-IN" dirty="0"/>
              </a:p>
              <a:p>
                <a:endParaRPr lang="en-US"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IN" i="1">
                              <a:latin typeface="Cambria Math" panose="02040503050406030204" pitchFamily="18" charset="0"/>
                            </a:rPr>
                          </m:ctrlPr>
                        </m:dPr>
                        <m:e>
                          <m:r>
                            <a:rPr lang="en-US" i="1">
                              <a:latin typeface="Cambria Math" panose="02040503050406030204" pitchFamily="18" charset="0"/>
                            </a:rPr>
                            <m:t>𝐺</m:t>
                          </m:r>
                        </m:e>
                      </m:d>
                      <m:r>
                        <a:rPr lang="en-US" i="1">
                          <a:latin typeface="Cambria Math" panose="02040503050406030204" pitchFamily="18" charset="0"/>
                        </a:rPr>
                        <m:t>=</m:t>
                      </m:r>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𝐼</m:t>
                                      </m:r>
                                    </m:num>
                                    <m:den>
                                      <m:r>
                                        <a:rPr lang="en-US" i="1">
                                          <a:latin typeface="Cambria Math" panose="02040503050406030204" pitchFamily="18" charset="0"/>
                                        </a:rPr>
                                        <m:t>𝜕</m:t>
                                      </m:r>
                                      <m:r>
                                        <a:rPr lang="en-US" i="1">
                                          <a:latin typeface="Cambria Math" panose="02040503050406030204" pitchFamily="18" charset="0"/>
                                        </a:rPr>
                                        <m:t>𝑖</m:t>
                                      </m:r>
                                    </m:den>
                                  </m:f>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𝐼</m:t>
                                      </m:r>
                                    </m:num>
                                    <m:den>
                                      <m:r>
                                        <a:rPr lang="en-US" i="1">
                                          <a:latin typeface="Cambria Math" panose="02040503050406030204" pitchFamily="18" charset="0"/>
                                        </a:rPr>
                                        <m:t>𝜕</m:t>
                                      </m:r>
                                      <m:r>
                                        <a:rPr lang="en-US" i="1">
                                          <a:latin typeface="Cambria Math" panose="02040503050406030204" pitchFamily="18" charset="0"/>
                                        </a:rPr>
                                        <m:t>𝑗</m:t>
                                      </m:r>
                                    </m:den>
                                  </m:f>
                                </m:e>
                              </m:d>
                            </m:e>
                            <m:sup>
                              <m:r>
                                <a:rPr lang="en-US" i="1">
                                  <a:latin typeface="Cambria Math" panose="02040503050406030204" pitchFamily="18" charset="0"/>
                                </a:rPr>
                                <m:t>2</m:t>
                              </m:r>
                            </m:sup>
                          </m:sSup>
                          <m:r>
                            <a:rPr lang="en-US" i="1">
                              <a:latin typeface="Cambria Math" panose="02040503050406030204" pitchFamily="18" charset="0"/>
                            </a:rPr>
                            <m:t>             </m:t>
                          </m:r>
                          <m:r>
                            <a:rPr lang="en-US" i="1">
                              <a:latin typeface="Cambria Math" panose="02040503050406030204" pitchFamily="18" charset="0"/>
                            </a:rPr>
                            <m:t>𝑜𝑟</m:t>
                          </m:r>
                          <m:r>
                            <a:rPr lang="en-US" i="1">
                              <a:latin typeface="Cambria Math" panose="02040503050406030204" pitchFamily="18" charset="0"/>
                            </a:rPr>
                            <m:t>     </m:t>
                          </m:r>
                        </m:e>
                      </m:rad>
                      <m:d>
                        <m:dPr>
                          <m:begChr m:val="|"/>
                          <m:endChr m:val="|"/>
                          <m:ctrlPr>
                            <a:rPr lang="en-IN" i="1">
                              <a:latin typeface="Cambria Math" panose="02040503050406030204" pitchFamily="18" charset="0"/>
                            </a:rPr>
                          </m:ctrlPr>
                        </m:dPr>
                        <m:e>
                          <m:r>
                            <a:rPr lang="en-US" i="1">
                              <a:latin typeface="Cambria Math" panose="02040503050406030204" pitchFamily="18" charset="0"/>
                            </a:rPr>
                            <m:t>𝐺</m:t>
                          </m:r>
                        </m:e>
                      </m:d>
                      <m:r>
                        <a:rPr lang="en-US" i="1">
                          <a:latin typeface="Cambria Math" panose="02040503050406030204" pitchFamily="18" charset="0"/>
                        </a:rPr>
                        <m:t>=</m:t>
                      </m:r>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𝑖</m:t>
                                  </m:r>
                                </m:sub>
                              </m:sSub>
                            </m:e>
                            <m:sup>
                              <m:r>
                                <a:rPr lang="en-US" i="1">
                                  <a:latin typeface="Cambria Math" panose="02040503050406030204" pitchFamily="18" charset="0"/>
                                </a:rPr>
                                <m:t>2</m:t>
                              </m:r>
                            </m:sup>
                          </m:sSup>
                          <m:r>
                            <a:rPr lang="en-US" i="1">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𝑗</m:t>
                                  </m:r>
                                </m:sub>
                              </m:sSub>
                            </m:e>
                            <m:sup>
                              <m:r>
                                <a:rPr lang="en-US" i="1">
                                  <a:latin typeface="Cambria Math" panose="02040503050406030204" pitchFamily="18" charset="0"/>
                                </a:rPr>
                                <m:t>2</m:t>
                              </m:r>
                            </m:sup>
                          </m:sSup>
                        </m:e>
                      </m:rad>
                    </m:oMath>
                  </m:oMathPara>
                </a14:m>
                <a:endParaRPr lang="en-IN" dirty="0"/>
              </a:p>
              <a:p>
                <a:r>
                  <a:rPr lang="en-US" dirty="0"/>
                  <a:t>Step5:  Selection of Threshold on </a:t>
                </a:r>
                <a:r>
                  <a:rPr lang="en-US" dirty="0" err="1"/>
                  <a:t>HH­</a:t>
                </a:r>
                <a:r>
                  <a:rPr lang="en-US" baseline="-25000" dirty="0" err="1"/>
                  <a:t>i</a:t>
                </a:r>
                <a:r>
                  <a:rPr lang="en-US" dirty="0"/>
                  <a:t> </a:t>
                </a:r>
                <a:r>
                  <a:rPr lang="en-US" dirty="0" err="1"/>
                  <a:t>subband</a:t>
                </a:r>
                <a:r>
                  <a:rPr lang="en-US" dirty="0"/>
                  <a:t>. </a:t>
                </a:r>
                <a:endParaRPr lang="en-IN" dirty="0"/>
              </a:p>
              <a:p>
                <a:r>
                  <a:rPr lang="en-US" dirty="0"/>
                  <a:t>                 </a:t>
                </a:r>
                <a14:m>
                  <m:oMath xmlns:m="http://schemas.openxmlformats.org/officeDocument/2006/math">
                    <m:r>
                      <a:rPr lang="en-US" i="1">
                        <a:latin typeface="Cambria Math" panose="02040503050406030204" pitchFamily="18" charset="0"/>
                      </a:rPr>
                      <m:t>𝜎</m:t>
                    </m:r>
                    <m:r>
                      <a:rPr lang="en-US" i="1">
                        <a:latin typeface="Cambria Math" panose="02040503050406030204" pitchFamily="18" charset="0"/>
                      </a:rPr>
                      <m:t>=</m:t>
                    </m:r>
                    <m:f>
                      <m:fPr>
                        <m:type m:val="skw"/>
                        <m:ctrlPr>
                          <a:rPr lang="en-IN" i="1">
                            <a:latin typeface="Cambria Math" panose="02040503050406030204" pitchFamily="18" charset="0"/>
                          </a:rPr>
                        </m:ctrlPr>
                      </m:fPr>
                      <m:num>
                        <m:r>
                          <a:rPr lang="en-US" i="1">
                            <a:latin typeface="Cambria Math" panose="02040503050406030204" pitchFamily="18" charset="0"/>
                          </a:rPr>
                          <m:t>𝑚𝑒𝑑𝑖𝑎𝑛</m:t>
                        </m:r>
                        <m:r>
                          <a:rPr lang="en-US" i="1">
                            <a:latin typeface="Cambria Math" panose="02040503050406030204" pitchFamily="18" charset="0"/>
                          </a:rPr>
                          <m:t>(</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𝑖𝑗</m:t>
                                </m:r>
                                <m:r>
                                  <a:rPr lang="en-US" i="1">
                                    <a:latin typeface="Cambria Math" panose="02040503050406030204" pitchFamily="18" charset="0"/>
                                  </a:rPr>
                                  <m:t> </m:t>
                                </m:r>
                              </m:sub>
                            </m:sSub>
                          </m:e>
                        </m:d>
                        <m:r>
                          <a:rPr lang="en-US" i="1">
                            <a:latin typeface="Cambria Math" panose="02040503050406030204" pitchFamily="18" charset="0"/>
                          </a:rPr>
                          <m:t>)</m:t>
                        </m:r>
                      </m:num>
                      <m:den>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6745</m:t>
                        </m:r>
                      </m:den>
                    </m:f>
                  </m:oMath>
                </a14:m>
                <a:r>
                  <a:rPr lang="en-US" dirty="0"/>
                  <a:t>                                     </a:t>
                </a:r>
                <a14:m>
                  <m:oMath xmlns:m="http://schemas.openxmlformats.org/officeDocument/2006/math">
                    <m:sSubSup>
                      <m:sSubSupPr>
                        <m:ctrlPr>
                          <a:rPr lang="en-IN"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𝐵</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𝑥</m:t>
                        </m:r>
                        <m:r>
                          <a:rPr lang="en-US" i="1">
                            <a:latin typeface="Cambria Math" panose="02040503050406030204" pitchFamily="18" charset="0"/>
                          </a:rPr>
                          <m:t> </m:t>
                        </m:r>
                      </m:sub>
                    </m:sSub>
                    <m:r>
                      <a:rPr lang="en-US" i="1">
                        <a:latin typeface="Cambria Math" panose="02040503050406030204" pitchFamily="18" charset="0"/>
                      </a:rPr>
                      <m:t>)=</m:t>
                    </m:r>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num>
                      <m:den>
                        <m:sSup>
                          <m:sSupPr>
                            <m:ctrlPr>
                              <a:rPr lang="en-IN"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𝑥</m:t>
                            </m:r>
                          </m:sup>
                        </m:sSup>
                      </m:den>
                    </m:f>
                  </m:oMath>
                </a14:m>
                <a:endParaRPr lang="en-IN" dirty="0"/>
              </a:p>
              <a:p>
                <a:r>
                  <a:rPr lang="en-US" dirty="0"/>
                  <a:t>Step 6 : Repeat Step 5 until number of iterations becomes equal to number of decomposition    levels.</a:t>
                </a:r>
                <a:endParaRPr lang="en-IN" dirty="0"/>
              </a:p>
              <a:p>
                <a:r>
                  <a:rPr lang="en-US" dirty="0"/>
                  <a:t>Step 7: Apply the threshold according to the shrinkage rule.</a:t>
                </a:r>
                <a:endParaRPr lang="en-IN" dirty="0"/>
              </a:p>
              <a:p>
                <a:r>
                  <a:rPr lang="en-US" dirty="0"/>
                  <a:t>Step 8: Repeat Step 7 until number of iterations becomes equal to number of decomposition    levels.</a:t>
                </a:r>
                <a:endParaRPr lang="en-IN" dirty="0"/>
              </a:p>
              <a:p>
                <a:r>
                  <a:rPr lang="en-US" dirty="0"/>
                  <a:t>Step 9 : Perform the inverse wavelet transform using threshold coefficients.</a:t>
                </a:r>
                <a:endParaRPr lang="en-IN" dirty="0"/>
              </a:p>
              <a:p>
                <a:r>
                  <a:rPr lang="en-US" dirty="0"/>
                  <a:t>End</a:t>
                </a:r>
                <a:endParaRPr lang="en-IN" dirty="0"/>
              </a:p>
            </p:txBody>
          </p:sp>
        </mc:Choice>
        <mc:Fallback>
          <p:sp>
            <p:nvSpPr>
              <p:cNvPr id="2" name="Rectangle 1"/>
              <p:cNvSpPr>
                <a:spLocks noRot="1" noChangeAspect="1" noMove="1" noResize="1" noEditPoints="1" noAdjustHandles="1" noChangeArrowheads="1" noChangeShapeType="1" noTextEdit="1"/>
              </p:cNvSpPr>
              <p:nvPr/>
            </p:nvSpPr>
            <p:spPr>
              <a:xfrm>
                <a:off x="1066800" y="1442559"/>
                <a:ext cx="10045700" cy="3804760"/>
              </a:xfrm>
              <a:prstGeom prst="rect">
                <a:avLst/>
              </a:prstGeom>
              <a:blipFill>
                <a:blip r:embed="rId2"/>
                <a:stretch>
                  <a:fillRect l="-485" b="-2564"/>
                </a:stretch>
              </a:blipFill>
            </p:spPr>
            <p:txBody>
              <a:bodyPr/>
              <a:lstStyle/>
              <a:p>
                <a:r>
                  <a:rPr lang="en-IN">
                    <a:noFill/>
                  </a:rPr>
                  <a:t> </a:t>
                </a:r>
              </a:p>
            </p:txBody>
          </p:sp>
        </mc:Fallback>
      </mc:AlternateContent>
    </p:spTree>
    <p:extLst>
      <p:ext uri="{BB962C8B-B14F-4D97-AF65-F5344CB8AC3E}">
        <p14:creationId xmlns:p14="http://schemas.microsoft.com/office/powerpoint/2010/main" val="2735275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segmentation</a:t>
            </a:r>
            <a:endParaRPr lang="en-IN" dirty="0"/>
          </a:p>
        </p:txBody>
      </p:sp>
      <p:sp>
        <p:nvSpPr>
          <p:cNvPr id="3" name="Content Placeholder 2"/>
          <p:cNvSpPr>
            <a:spLocks noGrp="1"/>
          </p:cNvSpPr>
          <p:nvPr>
            <p:ph idx="1"/>
          </p:nvPr>
        </p:nvSpPr>
        <p:spPr/>
        <p:txBody>
          <a:bodyPr/>
          <a:lstStyle/>
          <a:p>
            <a:pPr>
              <a:spcBef>
                <a:spcPts val="0"/>
              </a:spcBef>
              <a:spcAft>
                <a:spcPts val="0"/>
              </a:spcAft>
            </a:pPr>
            <a:r>
              <a:rPr lang="en-GB" dirty="0"/>
              <a:t> </a:t>
            </a:r>
            <a:r>
              <a:rPr lang="en-GB" b="1" dirty="0"/>
              <a:t>I</a:t>
            </a:r>
            <a:r>
              <a:rPr lang="en-GB" b="1" dirty="0" smtClean="0"/>
              <a:t>mage </a:t>
            </a:r>
            <a:r>
              <a:rPr lang="en-GB" b="1" dirty="0"/>
              <a:t>segme</a:t>
            </a:r>
            <a:r>
              <a:rPr lang="en-GB" b="1" dirty="0">
                <a:solidFill>
                  <a:schemeClr val="tx1"/>
                </a:solidFill>
              </a:rPr>
              <a:t>ntatio</a:t>
            </a:r>
            <a:r>
              <a:rPr lang="en-GB" b="1" dirty="0"/>
              <a:t>n</a:t>
            </a:r>
            <a:r>
              <a:rPr lang="en-GB" dirty="0"/>
              <a:t> is the process of partitioning a </a:t>
            </a:r>
            <a:r>
              <a:rPr lang="en-GB" b="1" dirty="0">
                <a:solidFill>
                  <a:schemeClr val="tx1">
                    <a:lumMod val="65000"/>
                    <a:lumOff val="35000"/>
                  </a:schemeClr>
                </a:solidFill>
              </a:rPr>
              <a:t>digital image</a:t>
            </a:r>
            <a:r>
              <a:rPr lang="en-GB" dirty="0"/>
              <a:t> into multiple segments (</a:t>
            </a:r>
            <a:r>
              <a:rPr lang="en-GB" b="1" dirty="0">
                <a:solidFill>
                  <a:schemeClr val="tx1"/>
                </a:solidFill>
              </a:rPr>
              <a:t>sets</a:t>
            </a:r>
            <a:r>
              <a:rPr lang="en-GB" dirty="0">
                <a:solidFill>
                  <a:schemeClr val="tx1">
                    <a:lumMod val="65000"/>
                    <a:lumOff val="35000"/>
                  </a:schemeClr>
                </a:solidFill>
              </a:rPr>
              <a:t> </a:t>
            </a:r>
            <a:r>
              <a:rPr lang="en-GB" dirty="0"/>
              <a:t>of </a:t>
            </a:r>
            <a:r>
              <a:rPr lang="en-GB" b="1" dirty="0">
                <a:solidFill>
                  <a:schemeClr val="tx1"/>
                </a:solidFill>
              </a:rPr>
              <a:t>pixels</a:t>
            </a:r>
            <a:r>
              <a:rPr lang="en-GB" dirty="0"/>
              <a:t>, also known as super-pixels). </a:t>
            </a:r>
            <a:endParaRPr lang="en-GB" dirty="0" smtClean="0"/>
          </a:p>
          <a:p>
            <a:pPr>
              <a:spcBef>
                <a:spcPts val="0"/>
              </a:spcBef>
              <a:spcAft>
                <a:spcPts val="0"/>
              </a:spcAft>
            </a:pPr>
            <a:r>
              <a:rPr lang="en-GB" dirty="0" smtClean="0"/>
              <a:t>The </a:t>
            </a:r>
            <a:r>
              <a:rPr lang="en-GB" dirty="0"/>
              <a:t>goal of segmentation is to simplify and/or change the representation of an image into something that is more meaningful and easier to </a:t>
            </a:r>
            <a:r>
              <a:rPr lang="en-GB" dirty="0" err="1" smtClean="0"/>
              <a:t>analyze</a:t>
            </a:r>
            <a:r>
              <a:rPr lang="en-GB"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4076700"/>
            <a:ext cx="4945255" cy="1799168"/>
          </a:xfrm>
          <a:prstGeom prst="rect">
            <a:avLst/>
          </a:prstGeom>
        </p:spPr>
      </p:pic>
      <p:sp>
        <p:nvSpPr>
          <p:cNvPr id="5" name="Right Brace 4"/>
          <p:cNvSpPr/>
          <p:nvPr/>
        </p:nvSpPr>
        <p:spPr>
          <a:xfrm>
            <a:off x="8298055" y="4076700"/>
            <a:ext cx="896745" cy="179916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ln w="0"/>
              <a:effectLst>
                <a:outerShdw blurRad="38100" dist="19050" dir="2700000" algn="tl" rotWithShape="0">
                  <a:schemeClr val="dk1">
                    <a:alpha val="40000"/>
                  </a:schemeClr>
                </a:outerShdw>
              </a:effectLst>
            </a:endParaRPr>
          </a:p>
        </p:txBody>
      </p:sp>
      <p:sp>
        <p:nvSpPr>
          <p:cNvPr id="7" name="TextBox 6"/>
          <p:cNvSpPr txBox="1"/>
          <p:nvPr/>
        </p:nvSpPr>
        <p:spPr>
          <a:xfrm>
            <a:off x="9055101" y="4639734"/>
            <a:ext cx="1752596" cy="6463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ln w="0"/>
                <a:solidFill>
                  <a:schemeClr val="tx1"/>
                </a:solidFill>
                <a:effectLst>
                  <a:outerShdw blurRad="38100" dist="19050" dir="2700000" algn="tl" rotWithShape="0">
                    <a:schemeClr val="dk1">
                      <a:alpha val="40000"/>
                    </a:schemeClr>
                  </a:outerShdw>
                </a:effectLst>
              </a:rPr>
              <a:t>Brain MRI</a:t>
            </a:r>
          </a:p>
          <a:p>
            <a:r>
              <a:rPr lang="en-IN" dirty="0" smtClean="0">
                <a:ln w="0"/>
                <a:solidFill>
                  <a:schemeClr val="tx1"/>
                </a:solidFill>
                <a:effectLst>
                  <a:outerShdw blurRad="38100" dist="19050" dir="2700000" algn="tl" rotWithShape="0">
                    <a:schemeClr val="dk1">
                      <a:alpha val="40000"/>
                    </a:schemeClr>
                  </a:outerShdw>
                </a:effectLst>
              </a:rPr>
              <a:t>Segmented image</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1887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0139" y="855133"/>
            <a:ext cx="10351721" cy="4148668"/>
          </a:xfrm>
        </p:spPr>
      </p:pic>
      <p:sp>
        <p:nvSpPr>
          <p:cNvPr id="5" name="TextBox 4"/>
          <p:cNvSpPr txBox="1"/>
          <p:nvPr/>
        </p:nvSpPr>
        <p:spPr>
          <a:xfrm>
            <a:off x="920139" y="5031773"/>
            <a:ext cx="10351721" cy="1384995"/>
          </a:xfrm>
          <a:prstGeom prst="rect">
            <a:avLst/>
          </a:prstGeom>
          <a:noFill/>
        </p:spPr>
        <p:txBody>
          <a:bodyPr wrap="square" rtlCol="0">
            <a:spAutoFit/>
          </a:bodyPr>
          <a:lstStyle/>
          <a:p>
            <a:r>
              <a:rPr lang="en-GB" sz="1400" b="1" dirty="0"/>
              <a:t>(a) Input images have a red, blue, and white scribble. Pixels under the red and blue scribble correspond to training data for the foreground and background </a:t>
            </a:r>
            <a:r>
              <a:rPr lang="en-GB" sz="1400" b="1" dirty="0" smtClean="0"/>
              <a:t>region respectively</a:t>
            </a:r>
            <a:r>
              <a:rPr lang="en-GB" sz="1400" b="1" dirty="0"/>
              <a:t>, and they are equally used for the proposed method and conventional modified method of </a:t>
            </a:r>
            <a:r>
              <a:rPr lang="en-GB" sz="1400" b="1" dirty="0" err="1"/>
              <a:t>Boykov</a:t>
            </a:r>
            <a:r>
              <a:rPr lang="en-GB" sz="1400" b="1" dirty="0"/>
              <a:t> and Jolly (2001) with GMM. Also, the white rectangle is </a:t>
            </a:r>
            <a:r>
              <a:rPr lang="en-GB" sz="1400" b="1" dirty="0" smtClean="0"/>
              <a:t>the interface </a:t>
            </a:r>
            <a:r>
              <a:rPr lang="en-GB" sz="1400" b="1" dirty="0"/>
              <a:t>for </a:t>
            </a:r>
            <a:r>
              <a:rPr lang="en-GB" sz="1400" b="1" dirty="0" err="1"/>
              <a:t>Grabcut</a:t>
            </a:r>
            <a:r>
              <a:rPr lang="en-GB" sz="1400" b="1" dirty="0"/>
              <a:t> method. (b) the results of proposed method, (c) conventional modified method, (d) </a:t>
            </a:r>
            <a:r>
              <a:rPr lang="en-GB" sz="1400" b="1" dirty="0" err="1"/>
              <a:t>Grabcut</a:t>
            </a:r>
            <a:r>
              <a:rPr lang="en-GB" sz="1400" b="1" dirty="0"/>
              <a:t> method. (For interpretation of the references in colour in </a:t>
            </a:r>
            <a:r>
              <a:rPr lang="en-GB" sz="1400" b="1" dirty="0" smtClean="0"/>
              <a:t>this figure legend</a:t>
            </a:r>
            <a:r>
              <a:rPr lang="en-GB" sz="1400" b="1" dirty="0"/>
              <a:t>.</a:t>
            </a:r>
            <a:r>
              <a:rPr lang="en-GB" sz="1400" b="1" dirty="0" smtClean="0"/>
              <a:t> </a:t>
            </a:r>
            <a:r>
              <a:rPr lang="en-GB" sz="1400" b="1" dirty="0"/>
              <a:t/>
            </a:r>
            <a:br>
              <a:rPr lang="en-GB" sz="1400" b="1" dirty="0"/>
            </a:br>
            <a:endParaRPr lang="en-IN" sz="1400" b="1" dirty="0"/>
          </a:p>
        </p:txBody>
      </p:sp>
    </p:spTree>
    <p:extLst>
      <p:ext uri="{BB962C8B-B14F-4D97-AF65-F5344CB8AC3E}">
        <p14:creationId xmlns:p14="http://schemas.microsoft.com/office/powerpoint/2010/main" val="4134232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segmentation method 	</a:t>
            </a:r>
            <a:endParaRPr lang="en-IN" dirty="0"/>
          </a:p>
        </p:txBody>
      </p:sp>
      <p:sp>
        <p:nvSpPr>
          <p:cNvPr id="3" name="Content Placeholder 2"/>
          <p:cNvSpPr>
            <a:spLocks noGrp="1"/>
          </p:cNvSpPr>
          <p:nvPr>
            <p:ph idx="1"/>
          </p:nvPr>
        </p:nvSpPr>
        <p:spPr/>
        <p:txBody>
          <a:bodyPr>
            <a:normAutofit lnSpcReduction="10000"/>
          </a:bodyPr>
          <a:lstStyle/>
          <a:p>
            <a:r>
              <a:rPr lang="en-US" dirty="0" smtClean="0"/>
              <a:t>Region </a:t>
            </a:r>
            <a:r>
              <a:rPr lang="en-US" dirty="0"/>
              <a:t>based </a:t>
            </a:r>
            <a:r>
              <a:rPr lang="en-US" dirty="0" smtClean="0"/>
              <a:t>segmentation</a:t>
            </a:r>
          </a:p>
          <a:p>
            <a:r>
              <a:rPr lang="en-US" dirty="0" smtClean="0"/>
              <a:t>Watershed </a:t>
            </a:r>
            <a:r>
              <a:rPr lang="en-US" dirty="0"/>
              <a:t>segmentation </a:t>
            </a:r>
            <a:endParaRPr lang="en-US" dirty="0" smtClean="0"/>
          </a:p>
          <a:p>
            <a:r>
              <a:rPr lang="en-US" dirty="0" smtClean="0"/>
              <a:t>Edge detection</a:t>
            </a:r>
          </a:p>
          <a:p>
            <a:pPr marL="0" indent="0">
              <a:buNone/>
            </a:pPr>
            <a:r>
              <a:rPr lang="en-US" b="1" dirty="0" smtClean="0"/>
              <a:t>Application of image segmentation are</a:t>
            </a:r>
            <a:r>
              <a:rPr lang="en-US" dirty="0" smtClean="0"/>
              <a:t> :</a:t>
            </a:r>
          </a:p>
          <a:p>
            <a:pPr marL="0" indent="0">
              <a:buNone/>
            </a:pPr>
            <a:r>
              <a:rPr lang="en-US" sz="1600" dirty="0"/>
              <a:t>Content-based image retrieval</a:t>
            </a:r>
          </a:p>
          <a:p>
            <a:pPr marL="0" indent="0">
              <a:buNone/>
            </a:pPr>
            <a:r>
              <a:rPr lang="en-US" sz="1600" dirty="0"/>
              <a:t>Machine </a:t>
            </a:r>
            <a:r>
              <a:rPr lang="en-US" sz="1600" dirty="0" smtClean="0"/>
              <a:t>vision</a:t>
            </a:r>
          </a:p>
          <a:p>
            <a:pPr marL="0" indent="0">
              <a:buNone/>
            </a:pPr>
            <a:r>
              <a:rPr lang="en-US" sz="1600" dirty="0"/>
              <a:t>Pedestrian detection</a:t>
            </a:r>
          </a:p>
          <a:p>
            <a:pPr marL="0" indent="0">
              <a:buNone/>
            </a:pPr>
            <a:r>
              <a:rPr lang="en-US" sz="1600" dirty="0"/>
              <a:t>Face </a:t>
            </a:r>
            <a:r>
              <a:rPr lang="en-US" sz="1600" dirty="0" smtClean="0"/>
              <a:t>detection and many more ..</a:t>
            </a:r>
            <a:endParaRPr lang="en-US" sz="1600" dirty="0"/>
          </a:p>
          <a:p>
            <a:pPr marL="0" indent="0">
              <a:buNone/>
            </a:pPr>
            <a:endParaRPr lang="en-IN" dirty="0"/>
          </a:p>
        </p:txBody>
      </p:sp>
    </p:spTree>
    <p:extLst>
      <p:ext uri="{BB962C8B-B14F-4D97-AF65-F5344CB8AC3E}">
        <p14:creationId xmlns:p14="http://schemas.microsoft.com/office/powerpoint/2010/main" val="1450385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549400"/>
            <a:ext cx="9944099" cy="3151365"/>
          </a:xfrm>
          <a:prstGeom prst="rect">
            <a:avLst/>
          </a:prstGeom>
        </p:spPr>
      </p:pic>
      <p:sp>
        <p:nvSpPr>
          <p:cNvPr id="25" name="Content Placeholder 24"/>
          <p:cNvSpPr txBox="1">
            <a:spLocks noGrp="1"/>
          </p:cNvSpPr>
          <p:nvPr>
            <p:ph idx="1"/>
          </p:nvPr>
        </p:nvSpPr>
        <p:spPr>
          <a:xfrm>
            <a:off x="3168649" y="4912432"/>
            <a:ext cx="5854701" cy="830997"/>
          </a:xfrm>
          <a:prstGeom prst="rect">
            <a:avLst/>
          </a:prstGeom>
          <a:noFill/>
        </p:spPr>
        <p:txBody>
          <a:bodyPr wrap="square" rtlCol="0">
            <a:spAutoFit/>
          </a:bodyPr>
          <a:lstStyle/>
          <a:p>
            <a:pPr marL="0" indent="0">
              <a:buNone/>
            </a:pPr>
            <a:r>
              <a:rPr lang="en-IN" dirty="0" smtClean="0"/>
              <a:t>Fig : Dataflow diagram for image restoration and segmentation</a:t>
            </a:r>
            <a:endParaRPr lang="en-IN" dirty="0"/>
          </a:p>
        </p:txBody>
      </p:sp>
    </p:spTree>
    <p:extLst>
      <p:ext uri="{BB962C8B-B14F-4D97-AF65-F5344CB8AC3E}">
        <p14:creationId xmlns:p14="http://schemas.microsoft.com/office/powerpoint/2010/main" val="2726958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Automation of image processing using machine learning</a:t>
            </a:r>
            <a:endParaRPr lang="en-IN" dirty="0"/>
          </a:p>
        </p:txBody>
      </p:sp>
      <p:sp>
        <p:nvSpPr>
          <p:cNvPr id="3" name="Content Placeholder 2"/>
          <p:cNvSpPr>
            <a:spLocks noGrp="1"/>
          </p:cNvSpPr>
          <p:nvPr>
            <p:ph sz="half" idx="1"/>
          </p:nvPr>
        </p:nvSpPr>
        <p:spPr/>
        <p:txBody>
          <a:bodyPr/>
          <a:lstStyle/>
          <a:p>
            <a:pPr marL="0" indent="0">
              <a:buNone/>
            </a:pPr>
            <a:r>
              <a:rPr lang="en-IN" dirty="0" smtClean="0"/>
              <a:t>Method for automation are</a:t>
            </a:r>
          </a:p>
          <a:p>
            <a:r>
              <a:rPr lang="en-IN" dirty="0" err="1" smtClean="0"/>
              <a:t>Adaboost</a:t>
            </a:r>
            <a:r>
              <a:rPr lang="en-IN" dirty="0" smtClean="0"/>
              <a:t> classifier</a:t>
            </a:r>
          </a:p>
          <a:p>
            <a:r>
              <a:rPr lang="en-IN" dirty="0" err="1" smtClean="0"/>
              <a:t>Grabcut</a:t>
            </a:r>
            <a:r>
              <a:rPr lang="en-IN" dirty="0" smtClean="0"/>
              <a:t> segmentation method</a:t>
            </a:r>
          </a:p>
          <a:p>
            <a:endParaRPr lang="en-IN" dirty="0"/>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2797613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600" y="476472"/>
            <a:ext cx="11264900" cy="5962427"/>
          </a:xfrm>
        </p:spPr>
      </p:pic>
    </p:spTree>
    <p:extLst>
      <p:ext uri="{BB962C8B-B14F-4D97-AF65-F5344CB8AC3E}">
        <p14:creationId xmlns:p14="http://schemas.microsoft.com/office/powerpoint/2010/main" val="2386025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Digital Image Processing</a:t>
            </a:r>
            <a:endParaRPr lang="en-IN" dirty="0"/>
          </a:p>
        </p:txBody>
      </p:sp>
      <p:sp>
        <p:nvSpPr>
          <p:cNvPr id="3" name="Content Placeholder 2"/>
          <p:cNvSpPr>
            <a:spLocks noGrp="1"/>
          </p:cNvSpPr>
          <p:nvPr>
            <p:ph idx="1"/>
          </p:nvPr>
        </p:nvSpPr>
        <p:spPr/>
        <p:txBody>
          <a:bodyPr/>
          <a:lstStyle/>
          <a:p>
            <a:r>
              <a:rPr lang="en-GB" dirty="0"/>
              <a:t>Digital image processing is the use of computer algorithms to perform image processing on digital </a:t>
            </a:r>
            <a:r>
              <a:rPr lang="en-GB" dirty="0" smtClean="0"/>
              <a:t>images .</a:t>
            </a:r>
          </a:p>
          <a:p>
            <a:r>
              <a:rPr lang="en-GB" dirty="0"/>
              <a:t>Image processing is a method to perform some operations on an image, in order to get an enhanced image or to extract some useful information from </a:t>
            </a:r>
            <a:r>
              <a:rPr lang="en-GB" dirty="0" smtClean="0"/>
              <a:t>it.</a:t>
            </a:r>
            <a:endParaRPr lang="en-IN" dirty="0"/>
          </a:p>
        </p:txBody>
      </p:sp>
    </p:spTree>
    <p:extLst>
      <p:ext uri="{BB962C8B-B14F-4D97-AF65-F5344CB8AC3E}">
        <p14:creationId xmlns:p14="http://schemas.microsoft.com/office/powerpoint/2010/main" val="2075664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6720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641165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Purpose of Image processing</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endParaRPr lang="en-GB" dirty="0"/>
          </a:p>
          <a:p>
            <a:pPr marL="0" indent="0">
              <a:buNone/>
            </a:pPr>
            <a:r>
              <a:rPr lang="en-GB" dirty="0"/>
              <a:t>The purpose of image processing is divided into 5 groups. They are:</a:t>
            </a:r>
          </a:p>
          <a:p>
            <a:r>
              <a:rPr lang="en-GB" dirty="0"/>
              <a:t>    Visualization - Observe the objects that are not visible.</a:t>
            </a:r>
          </a:p>
          <a:p>
            <a:r>
              <a:rPr lang="en-GB" dirty="0"/>
              <a:t>    Image sharpening and restoration - To create a better image.</a:t>
            </a:r>
          </a:p>
          <a:p>
            <a:r>
              <a:rPr lang="en-GB" dirty="0"/>
              <a:t>    Image retrieval - Seek for the image of interest.</a:t>
            </a:r>
          </a:p>
          <a:p>
            <a:r>
              <a:rPr lang="en-GB" dirty="0"/>
              <a:t>    Measurement of pattern – Measures various objects in an image.</a:t>
            </a:r>
          </a:p>
          <a:p>
            <a:r>
              <a:rPr lang="en-GB" dirty="0"/>
              <a:t>    Image Recognition – Distinguish the objects in an image.</a:t>
            </a:r>
          </a:p>
          <a:p>
            <a:endParaRPr lang="en-IN" dirty="0"/>
          </a:p>
        </p:txBody>
      </p:sp>
    </p:spTree>
    <p:extLst>
      <p:ext uri="{BB962C8B-B14F-4D97-AF65-F5344CB8AC3E}">
        <p14:creationId xmlns:p14="http://schemas.microsoft.com/office/powerpoint/2010/main" val="2428849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Restoration </a:t>
            </a:r>
            <a:endParaRPr lang="en-IN" dirty="0"/>
          </a:p>
        </p:txBody>
      </p:sp>
      <p:sp>
        <p:nvSpPr>
          <p:cNvPr id="3" name="Content Placeholder 2"/>
          <p:cNvSpPr>
            <a:spLocks noGrp="1"/>
          </p:cNvSpPr>
          <p:nvPr>
            <p:ph idx="1"/>
          </p:nvPr>
        </p:nvSpPr>
        <p:spPr>
          <a:xfrm>
            <a:off x="1295401" y="2463800"/>
            <a:ext cx="9601196" cy="3412068"/>
          </a:xfrm>
        </p:spPr>
        <p:txBody>
          <a:bodyPr/>
          <a:lstStyle/>
          <a:p>
            <a:r>
              <a:rPr lang="en-GB" dirty="0"/>
              <a:t>Image Restoration is the operation of taking a corrupt/noisy image and estimating the clean, original </a:t>
            </a:r>
            <a:r>
              <a:rPr lang="en-GB" dirty="0" smtClean="0"/>
              <a:t>image.</a:t>
            </a:r>
          </a:p>
          <a:p>
            <a:r>
              <a:rPr lang="en-GB" dirty="0" smtClean="0"/>
              <a:t>Corruption may come in many forms such as motion blur, noise and camera </a:t>
            </a:r>
            <a:r>
              <a:rPr lang="en-GB" dirty="0" err="1" smtClean="0"/>
              <a:t>mis</a:t>
            </a:r>
            <a:r>
              <a:rPr lang="en-GB" dirty="0" smtClean="0"/>
              <a:t>-focus.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999" y="3937000"/>
            <a:ext cx="5489119" cy="1938868"/>
          </a:xfrm>
          <a:prstGeom prst="rect">
            <a:avLst/>
          </a:prstGeom>
        </p:spPr>
      </p:pic>
      <p:sp>
        <p:nvSpPr>
          <p:cNvPr id="5" name="Right Arrow 4"/>
          <p:cNvSpPr/>
          <p:nvPr/>
        </p:nvSpPr>
        <p:spPr>
          <a:xfrm>
            <a:off x="2654300" y="4381500"/>
            <a:ext cx="520699" cy="6350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rot="10800000">
            <a:off x="8664118" y="4470400"/>
            <a:ext cx="556082" cy="5461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1771650" y="4470399"/>
            <a:ext cx="1282700" cy="830997"/>
          </a:xfrm>
          <a:prstGeom prst="rect">
            <a:avLst/>
          </a:prstGeom>
          <a:noFill/>
        </p:spPr>
        <p:txBody>
          <a:bodyPr wrap="square" rtlCol="0">
            <a:spAutoFit/>
          </a:bodyPr>
          <a:lstStyle/>
          <a:p>
            <a:r>
              <a:rPr lang="en-IN" sz="1600" b="1" dirty="0" smtClean="0"/>
              <a:t>Before Image Restoration</a:t>
            </a:r>
            <a:endParaRPr lang="en-IN" sz="1600" b="1" dirty="0"/>
          </a:p>
        </p:txBody>
      </p:sp>
      <p:sp>
        <p:nvSpPr>
          <p:cNvPr id="9" name="TextBox 8"/>
          <p:cNvSpPr txBox="1"/>
          <p:nvPr/>
        </p:nvSpPr>
        <p:spPr>
          <a:xfrm>
            <a:off x="8768433" y="4490935"/>
            <a:ext cx="1282700" cy="830997"/>
          </a:xfrm>
          <a:prstGeom prst="rect">
            <a:avLst/>
          </a:prstGeom>
          <a:noFill/>
        </p:spPr>
        <p:txBody>
          <a:bodyPr wrap="square" rtlCol="0">
            <a:spAutoFit/>
          </a:bodyPr>
          <a:lstStyle/>
          <a:p>
            <a:pPr algn="r"/>
            <a:r>
              <a:rPr lang="en-IN" sz="1600" b="1" dirty="0"/>
              <a:t> </a:t>
            </a:r>
            <a:r>
              <a:rPr lang="en-IN" sz="1600" b="1" dirty="0" smtClean="0"/>
              <a:t> After  Image Restoration</a:t>
            </a:r>
            <a:endParaRPr lang="en-IN" sz="1600" b="1" dirty="0"/>
          </a:p>
        </p:txBody>
      </p:sp>
    </p:spTree>
    <p:extLst>
      <p:ext uri="{BB962C8B-B14F-4D97-AF65-F5344CB8AC3E}">
        <p14:creationId xmlns:p14="http://schemas.microsoft.com/office/powerpoint/2010/main" val="23834341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Degradation and Noise Cause</a:t>
            </a:r>
            <a:endParaRPr lang="en-IN" dirty="0"/>
          </a:p>
        </p:txBody>
      </p:sp>
      <p:sp>
        <p:nvSpPr>
          <p:cNvPr id="3" name="Content Placeholder 2"/>
          <p:cNvSpPr>
            <a:spLocks noGrp="1"/>
          </p:cNvSpPr>
          <p:nvPr>
            <p:ph idx="1"/>
          </p:nvPr>
        </p:nvSpPr>
        <p:spPr/>
        <p:txBody>
          <a:bodyPr>
            <a:noAutofit/>
          </a:bodyPr>
          <a:lstStyle/>
          <a:p>
            <a:pPr marL="0" indent="0">
              <a:spcBef>
                <a:spcPts val="0"/>
              </a:spcBef>
              <a:spcAft>
                <a:spcPts val="0"/>
              </a:spcAft>
              <a:buNone/>
            </a:pPr>
            <a:r>
              <a:rPr lang="en-GB" sz="2000" dirty="0"/>
              <a:t>The degradations may be due </a:t>
            </a:r>
            <a:r>
              <a:rPr lang="en-GB" sz="2000" dirty="0" smtClean="0"/>
              <a:t>to</a:t>
            </a:r>
          </a:p>
          <a:p>
            <a:pPr>
              <a:spcBef>
                <a:spcPts val="0"/>
              </a:spcBef>
              <a:spcAft>
                <a:spcPts val="0"/>
              </a:spcAft>
            </a:pPr>
            <a:r>
              <a:rPr lang="en-GB" sz="2000" dirty="0" smtClean="0"/>
              <a:t>Sensor noise</a:t>
            </a:r>
          </a:p>
          <a:p>
            <a:pPr>
              <a:spcBef>
                <a:spcPts val="0"/>
              </a:spcBef>
              <a:spcAft>
                <a:spcPts val="0"/>
              </a:spcAft>
            </a:pPr>
            <a:r>
              <a:rPr lang="en-GB" sz="2000" dirty="0" smtClean="0"/>
              <a:t>Blur </a:t>
            </a:r>
            <a:r>
              <a:rPr lang="en-GB" sz="2000" dirty="0"/>
              <a:t>due to camera </a:t>
            </a:r>
            <a:r>
              <a:rPr lang="en-GB" sz="2000" dirty="0" err="1" smtClean="0"/>
              <a:t>misfocus</a:t>
            </a:r>
            <a:endParaRPr lang="en-GB" sz="2000" dirty="0" smtClean="0"/>
          </a:p>
          <a:p>
            <a:pPr>
              <a:spcBef>
                <a:spcPts val="0"/>
              </a:spcBef>
              <a:spcAft>
                <a:spcPts val="0"/>
              </a:spcAft>
            </a:pPr>
            <a:r>
              <a:rPr lang="en-GB" sz="2000" dirty="0" smtClean="0"/>
              <a:t>Relative </a:t>
            </a:r>
            <a:r>
              <a:rPr lang="en-GB" sz="2000" dirty="0"/>
              <a:t>object-camera </a:t>
            </a:r>
            <a:r>
              <a:rPr lang="en-GB" sz="2000" dirty="0" smtClean="0"/>
              <a:t>motion</a:t>
            </a:r>
          </a:p>
          <a:p>
            <a:pPr>
              <a:spcBef>
                <a:spcPts val="0"/>
              </a:spcBef>
              <a:spcAft>
                <a:spcPts val="0"/>
              </a:spcAft>
            </a:pPr>
            <a:r>
              <a:rPr lang="en-GB" sz="2000" dirty="0" smtClean="0"/>
              <a:t>Random </a:t>
            </a:r>
            <a:r>
              <a:rPr lang="en-GB" sz="2000" dirty="0"/>
              <a:t>atmospheric </a:t>
            </a:r>
            <a:r>
              <a:rPr lang="en-GB" sz="2000" dirty="0" smtClean="0"/>
              <a:t>turbulence</a:t>
            </a:r>
          </a:p>
          <a:p>
            <a:pPr marL="0" indent="0">
              <a:spcBef>
                <a:spcPts val="0"/>
              </a:spcBef>
              <a:spcAft>
                <a:spcPts val="0"/>
              </a:spcAft>
              <a:buNone/>
            </a:pPr>
            <a:r>
              <a:rPr lang="en-GB" sz="2000" dirty="0" smtClean="0"/>
              <a:t>Types of image noise are</a:t>
            </a:r>
          </a:p>
          <a:p>
            <a:pPr>
              <a:spcBef>
                <a:spcPts val="0"/>
              </a:spcBef>
              <a:spcAft>
                <a:spcPts val="0"/>
              </a:spcAft>
            </a:pPr>
            <a:r>
              <a:rPr lang="en-IN" sz="2000" dirty="0"/>
              <a:t>Gaussian Noise</a:t>
            </a:r>
          </a:p>
          <a:p>
            <a:pPr>
              <a:spcBef>
                <a:spcPts val="0"/>
              </a:spcBef>
              <a:spcAft>
                <a:spcPts val="0"/>
              </a:spcAft>
            </a:pPr>
            <a:r>
              <a:rPr lang="en-IN" sz="2000" dirty="0"/>
              <a:t>Rayleigh Noise</a:t>
            </a:r>
          </a:p>
          <a:p>
            <a:pPr>
              <a:spcBef>
                <a:spcPts val="0"/>
              </a:spcBef>
              <a:spcAft>
                <a:spcPts val="0"/>
              </a:spcAft>
            </a:pPr>
            <a:r>
              <a:rPr lang="en-IN" sz="2000" dirty="0" err="1"/>
              <a:t>Erlang</a:t>
            </a:r>
            <a:r>
              <a:rPr lang="en-IN" sz="2000" dirty="0"/>
              <a:t>(Gamma) Noise</a:t>
            </a:r>
          </a:p>
          <a:p>
            <a:pPr>
              <a:spcBef>
                <a:spcPts val="0"/>
              </a:spcBef>
              <a:spcAft>
                <a:spcPts val="0"/>
              </a:spcAft>
            </a:pPr>
            <a:r>
              <a:rPr lang="en-IN" sz="2000" dirty="0"/>
              <a:t>Exponential </a:t>
            </a:r>
            <a:r>
              <a:rPr lang="en-IN" sz="2000" dirty="0" smtClean="0"/>
              <a:t>Noise and many more..</a:t>
            </a:r>
            <a:endParaRPr lang="en-IN" sz="2000" dirty="0"/>
          </a:p>
        </p:txBody>
      </p:sp>
    </p:spTree>
    <p:extLst>
      <p:ext uri="{BB962C8B-B14F-4D97-AF65-F5344CB8AC3E}">
        <p14:creationId xmlns:p14="http://schemas.microsoft.com/office/powerpoint/2010/main" val="870656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Restoration – Degradation Model</a:t>
            </a:r>
            <a:endParaRPr lang="en-IN" dirty="0"/>
          </a:p>
        </p:txBody>
      </p:sp>
      <p:sp>
        <p:nvSpPr>
          <p:cNvPr id="8" name="Content Placeholder 7"/>
          <p:cNvSpPr>
            <a:spLocks noGrp="1"/>
          </p:cNvSpPr>
          <p:nvPr>
            <p:ph idx="1"/>
          </p:nvPr>
        </p:nvSpPr>
        <p:spPr/>
        <p:txBody>
          <a:bodyPr>
            <a:normAutofit/>
          </a:bodyPr>
          <a:lstStyle/>
          <a:p>
            <a:pPr marL="360000">
              <a:spcBef>
                <a:spcPts val="0"/>
              </a:spcBef>
              <a:spcAft>
                <a:spcPts val="0"/>
              </a:spcAft>
            </a:pPr>
            <a:r>
              <a:rPr lang="en-GB" sz="2000" dirty="0"/>
              <a:t>The degradation process for an image uses a degradation function together with an additive noise </a:t>
            </a:r>
            <a:r>
              <a:rPr lang="en-GB" sz="2000" dirty="0" smtClean="0"/>
              <a:t>term.</a:t>
            </a:r>
          </a:p>
          <a:p>
            <a:r>
              <a:rPr lang="en-GB" sz="2000" dirty="0" smtClean="0"/>
              <a:t>This </a:t>
            </a:r>
            <a:r>
              <a:rPr lang="en-GB" sz="2000" dirty="0"/>
              <a:t>operates on an input image f(x, y) to produce a degraded image g(x, y)</a:t>
            </a:r>
            <a:r>
              <a:rPr lang="en-GB" sz="2000" dirty="0"/>
              <a:t/>
            </a:r>
            <a:br>
              <a:rPr lang="en-GB" sz="2000" dirty="0"/>
            </a:br>
            <a:r>
              <a:rPr lang="en-GB" sz="2000" dirty="0"/>
              <a:t>Given g(x, y), some knowledge of the degradation function H, some knowledge about the additive noise term η(x, y) the objective of restoration is to obtain an estimate fˆ(x, y) will be to f(x, y).</a:t>
            </a:r>
            <a:endParaRPr lang="en-IN" sz="20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033" t="1490" r="19153" b="52829"/>
          <a:stretch/>
        </p:blipFill>
        <p:spPr>
          <a:xfrm>
            <a:off x="3276600" y="4394199"/>
            <a:ext cx="4699000" cy="116840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1312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Spatial and Frequency domain Representation</a:t>
            </a:r>
            <a:endParaRPr lang="en-IN" dirty="0"/>
          </a:p>
        </p:txBody>
      </p:sp>
      <p:sp>
        <p:nvSpPr>
          <p:cNvPr id="3" name="Content Placeholder 2"/>
          <p:cNvSpPr>
            <a:spLocks noGrp="1"/>
          </p:cNvSpPr>
          <p:nvPr>
            <p:ph idx="1"/>
          </p:nvPr>
        </p:nvSpPr>
        <p:spPr/>
        <p:txBody>
          <a:bodyPr>
            <a:normAutofit/>
          </a:bodyPr>
          <a:lstStyle/>
          <a:p>
            <a:pPr marL="0" indent="0" defTabSz="914318">
              <a:lnSpc>
                <a:spcPct val="90000"/>
              </a:lnSpc>
              <a:spcAft>
                <a:spcPts val="0"/>
              </a:spcAft>
              <a:buSzTx/>
              <a:buNone/>
              <a:defRPr/>
            </a:pPr>
            <a:r>
              <a:rPr lang="en-US" altLang="zh-TW" sz="1600" b="1" dirty="0">
                <a:solidFill>
                  <a:schemeClr val="tx1"/>
                </a:solidFill>
                <a:cs typeface="Times New Roman" pitchFamily="18" charset="0"/>
              </a:rPr>
              <a:t>Spatial domain</a:t>
            </a:r>
            <a:r>
              <a:rPr lang="en-US" altLang="zh-TW" sz="1600" dirty="0">
                <a:solidFill>
                  <a:schemeClr val="tx1"/>
                </a:solidFill>
                <a:cs typeface="Times New Roman" pitchFamily="18" charset="0"/>
              </a:rPr>
              <a:t>: additive </a:t>
            </a:r>
            <a:r>
              <a:rPr lang="en-US" altLang="zh-TW" sz="1600" dirty="0" smtClean="0">
                <a:solidFill>
                  <a:schemeClr val="tx1"/>
                </a:solidFill>
                <a:cs typeface="Times New Roman" pitchFamily="18" charset="0"/>
              </a:rPr>
              <a:t>noise</a:t>
            </a:r>
          </a:p>
          <a:p>
            <a:pPr marL="0" indent="0" defTabSz="914318">
              <a:lnSpc>
                <a:spcPct val="90000"/>
              </a:lnSpc>
              <a:spcAft>
                <a:spcPts val="0"/>
              </a:spcAft>
              <a:buSzTx/>
              <a:buNone/>
              <a:defRPr/>
            </a:pPr>
            <a:r>
              <a:rPr lang="en-US" altLang="zh-TW" sz="1600" dirty="0" smtClean="0">
                <a:solidFill>
                  <a:schemeClr val="tx1"/>
                </a:solidFill>
                <a:cs typeface="Times New Roman" pitchFamily="18" charset="0"/>
              </a:rPr>
              <a:t>  The </a:t>
            </a:r>
            <a:r>
              <a:rPr lang="en-US" altLang="zh-TW" sz="1600" dirty="0">
                <a:solidFill>
                  <a:schemeClr val="tx1"/>
                </a:solidFill>
                <a:cs typeface="Times New Roman" pitchFamily="18" charset="0"/>
              </a:rPr>
              <a:t>degraded image in </a:t>
            </a:r>
            <a:r>
              <a:rPr lang="en-US" altLang="zh-TW" sz="1600" b="1" dirty="0">
                <a:solidFill>
                  <a:schemeClr val="tx1"/>
                </a:solidFill>
                <a:cs typeface="Times New Roman" pitchFamily="18" charset="0"/>
              </a:rPr>
              <a:t>Spatial domain </a:t>
            </a:r>
            <a:r>
              <a:rPr lang="en-US" altLang="zh-TW" sz="1600" dirty="0">
                <a:solidFill>
                  <a:schemeClr val="tx1"/>
                </a:solidFill>
                <a:cs typeface="Times New Roman" pitchFamily="18" charset="0"/>
              </a:rPr>
              <a:t>is </a:t>
            </a:r>
          </a:p>
          <a:p>
            <a:pPr marL="1258825" lvl="2" indent="-344471" defTabSz="914318">
              <a:lnSpc>
                <a:spcPct val="90000"/>
              </a:lnSpc>
              <a:spcAft>
                <a:spcPts val="0"/>
              </a:spcAft>
              <a:buSzTx/>
              <a:buFont typeface="Courier New" panose="02070309020205020404" pitchFamily="49" charset="0"/>
              <a:buChar char="o"/>
              <a:defRPr/>
            </a:pPr>
            <a:endParaRPr lang="en-US" sz="1600" dirty="0">
              <a:solidFill>
                <a:schemeClr val="tx1"/>
              </a:solidFill>
              <a:cs typeface="Times New Roman" pitchFamily="18" charset="0"/>
            </a:endParaRPr>
          </a:p>
          <a:p>
            <a:pPr marL="914354" lvl="2" indent="0" defTabSz="914318">
              <a:spcAft>
                <a:spcPts val="0"/>
              </a:spcAft>
              <a:buSzTx/>
              <a:buNone/>
              <a:defRPr/>
            </a:pPr>
            <a:r>
              <a:rPr lang="en-US" sz="1600" dirty="0" smtClean="0">
                <a:solidFill>
                  <a:schemeClr val="tx1"/>
                </a:solidFill>
                <a:cs typeface="Times New Roman" pitchFamily="18" charset="0"/>
              </a:rPr>
              <a:t>where</a:t>
            </a:r>
            <a:r>
              <a:rPr lang="en-US" sz="1600" i="1" dirty="0" smtClean="0">
                <a:solidFill>
                  <a:schemeClr val="tx1"/>
                </a:solidFill>
                <a:cs typeface="Times New Roman" pitchFamily="18" charset="0"/>
              </a:rPr>
              <a:t> </a:t>
            </a:r>
            <a:r>
              <a:rPr lang="en-US" sz="1600" b="1" i="1" dirty="0" smtClean="0">
                <a:solidFill>
                  <a:schemeClr val="tx1"/>
                </a:solidFill>
                <a:cs typeface="Times New Roman" pitchFamily="18" charset="0"/>
              </a:rPr>
              <a:t>h</a:t>
            </a:r>
            <a:r>
              <a:rPr lang="en-US" sz="1600" b="1" dirty="0" smtClean="0">
                <a:solidFill>
                  <a:schemeClr val="tx1"/>
                </a:solidFill>
                <a:cs typeface="Times New Roman" pitchFamily="18" charset="0"/>
              </a:rPr>
              <a:t>(</a:t>
            </a:r>
            <a:r>
              <a:rPr lang="en-US" sz="1600" b="1" i="1" dirty="0" err="1" smtClean="0">
                <a:solidFill>
                  <a:schemeClr val="tx1"/>
                </a:solidFill>
                <a:cs typeface="Times New Roman" pitchFamily="18" charset="0"/>
              </a:rPr>
              <a:t>x</a:t>
            </a:r>
            <a:r>
              <a:rPr lang="en-US" sz="1600" b="1" dirty="0" err="1" smtClean="0">
                <a:solidFill>
                  <a:schemeClr val="tx1"/>
                </a:solidFill>
                <a:cs typeface="Times New Roman" pitchFamily="18" charset="0"/>
              </a:rPr>
              <a:t>,</a:t>
            </a:r>
            <a:r>
              <a:rPr lang="en-US" sz="1600" b="1" i="1" dirty="0" err="1" smtClean="0">
                <a:solidFill>
                  <a:schemeClr val="tx1"/>
                </a:solidFill>
                <a:cs typeface="Times New Roman" pitchFamily="18" charset="0"/>
              </a:rPr>
              <a:t>y</a:t>
            </a:r>
            <a:r>
              <a:rPr lang="en-US" sz="1600" b="1" i="1" dirty="0" smtClean="0">
                <a:solidFill>
                  <a:schemeClr val="tx1"/>
                </a:solidFill>
                <a:cs typeface="Times New Roman" pitchFamily="18" charset="0"/>
              </a:rPr>
              <a:t>)</a:t>
            </a:r>
            <a:r>
              <a:rPr lang="en-US" sz="1600" i="1" dirty="0" smtClean="0">
                <a:solidFill>
                  <a:schemeClr val="tx1"/>
                </a:solidFill>
                <a:cs typeface="Times New Roman" pitchFamily="18" charset="0"/>
              </a:rPr>
              <a:t> </a:t>
            </a:r>
            <a:r>
              <a:rPr lang="en-US" sz="1600" dirty="0" smtClean="0">
                <a:solidFill>
                  <a:schemeClr val="tx1"/>
                </a:solidFill>
                <a:cs typeface="Times New Roman" pitchFamily="18" charset="0"/>
              </a:rPr>
              <a:t>is a system that</a:t>
            </a:r>
            <a:r>
              <a:rPr lang="en-US" sz="1600" i="1" dirty="0" smtClean="0">
                <a:solidFill>
                  <a:schemeClr val="tx1"/>
                </a:solidFill>
                <a:cs typeface="Times New Roman" pitchFamily="18" charset="0"/>
              </a:rPr>
              <a:t> </a:t>
            </a:r>
            <a:r>
              <a:rPr lang="en-US" sz="1600" dirty="0" smtClean="0">
                <a:solidFill>
                  <a:schemeClr val="tx1"/>
                </a:solidFill>
                <a:cs typeface="Times New Roman" pitchFamily="18" charset="0"/>
              </a:rPr>
              <a:t>causes image distortion and </a:t>
            </a:r>
            <a:r>
              <a:rPr lang="en-US" sz="1600" b="1" i="1" dirty="0" smtClean="0">
                <a:solidFill>
                  <a:schemeClr val="tx1"/>
                </a:solidFill>
                <a:cs typeface="Times New Roman" pitchFamily="18" charset="0"/>
              </a:rPr>
              <a:t>h</a:t>
            </a:r>
            <a:r>
              <a:rPr lang="en-US" sz="1600" b="1" dirty="0" smtClean="0">
                <a:solidFill>
                  <a:schemeClr val="tx1"/>
                </a:solidFill>
                <a:cs typeface="Times New Roman" pitchFamily="18" charset="0"/>
              </a:rPr>
              <a:t>(</a:t>
            </a:r>
            <a:r>
              <a:rPr lang="en-US" sz="1600" b="1" i="1" dirty="0" err="1" smtClean="0">
                <a:solidFill>
                  <a:schemeClr val="tx1"/>
                </a:solidFill>
                <a:cs typeface="Times New Roman" pitchFamily="18" charset="0"/>
              </a:rPr>
              <a:t>x</a:t>
            </a:r>
            <a:r>
              <a:rPr lang="en-US" sz="1600" b="1" dirty="0" err="1" smtClean="0">
                <a:solidFill>
                  <a:schemeClr val="tx1"/>
                </a:solidFill>
                <a:cs typeface="Times New Roman" pitchFamily="18" charset="0"/>
              </a:rPr>
              <a:t>,</a:t>
            </a:r>
            <a:r>
              <a:rPr lang="en-US" sz="1600" b="1" i="1" dirty="0" err="1" smtClean="0">
                <a:solidFill>
                  <a:schemeClr val="tx1"/>
                </a:solidFill>
                <a:cs typeface="Times New Roman" pitchFamily="18" charset="0"/>
              </a:rPr>
              <a:t>y</a:t>
            </a:r>
            <a:r>
              <a:rPr lang="en-US" sz="1600" b="1" dirty="0" smtClean="0">
                <a:solidFill>
                  <a:schemeClr val="tx1"/>
                </a:solidFill>
                <a:cs typeface="Times New Roman" pitchFamily="18" charset="0"/>
              </a:rPr>
              <a:t>)</a:t>
            </a:r>
            <a:r>
              <a:rPr lang="en-US" sz="1600" dirty="0" smtClean="0">
                <a:solidFill>
                  <a:schemeClr val="tx1"/>
                </a:solidFill>
                <a:cs typeface="Times New Roman" pitchFamily="18" charset="0"/>
              </a:rPr>
              <a:t> is noise.</a:t>
            </a:r>
            <a:endParaRPr lang="en-US" altLang="zh-TW" sz="1600" dirty="0" smtClean="0">
              <a:solidFill>
                <a:schemeClr val="tx1"/>
              </a:solidFill>
              <a:cs typeface="Times New Roman" pitchFamily="18" charset="0"/>
            </a:endParaRPr>
          </a:p>
          <a:p>
            <a:pPr defTabSz="914318">
              <a:lnSpc>
                <a:spcPct val="90000"/>
              </a:lnSpc>
              <a:spcAft>
                <a:spcPts val="0"/>
              </a:spcAft>
              <a:buSzTx/>
              <a:buFont typeface="Courier New" panose="02070309020205020404" pitchFamily="49" charset="0"/>
              <a:buChar char="o"/>
              <a:defRPr/>
            </a:pPr>
            <a:endParaRPr lang="en-US" altLang="zh-TW" sz="1600" dirty="0">
              <a:solidFill>
                <a:schemeClr val="tx1"/>
              </a:solidFill>
              <a:cs typeface="Times New Roman" pitchFamily="18" charset="0"/>
            </a:endParaRPr>
          </a:p>
          <a:p>
            <a:pPr marL="0" indent="0" defTabSz="914318">
              <a:lnSpc>
                <a:spcPct val="90000"/>
              </a:lnSpc>
              <a:spcAft>
                <a:spcPts val="0"/>
              </a:spcAft>
              <a:buSzTx/>
              <a:buNone/>
              <a:defRPr/>
            </a:pPr>
            <a:r>
              <a:rPr lang="en-US" altLang="zh-TW" sz="1600" b="1" dirty="0">
                <a:solidFill>
                  <a:schemeClr val="tx1"/>
                </a:solidFill>
                <a:cs typeface="Times New Roman" pitchFamily="18" charset="0"/>
              </a:rPr>
              <a:t>Frequency domain </a:t>
            </a:r>
            <a:r>
              <a:rPr lang="en-US" altLang="zh-TW" sz="1600" dirty="0">
                <a:solidFill>
                  <a:schemeClr val="tx1"/>
                </a:solidFill>
                <a:cs typeface="Times New Roman" pitchFamily="18" charset="0"/>
              </a:rPr>
              <a:t>: </a:t>
            </a:r>
            <a:r>
              <a:rPr lang="en-US" altLang="zh-TW" sz="1600" dirty="0" smtClean="0">
                <a:solidFill>
                  <a:schemeClr val="tx1"/>
                </a:solidFill>
                <a:cs typeface="Times New Roman" pitchFamily="18" charset="0"/>
              </a:rPr>
              <a:t>blurring</a:t>
            </a:r>
          </a:p>
          <a:p>
            <a:pPr marL="0" indent="0" defTabSz="914318">
              <a:lnSpc>
                <a:spcPct val="90000"/>
              </a:lnSpc>
              <a:spcAft>
                <a:spcPts val="0"/>
              </a:spcAft>
              <a:buSzTx/>
              <a:buNone/>
              <a:defRPr/>
            </a:pPr>
            <a:r>
              <a:rPr lang="en-US" altLang="zh-TW" sz="1600" dirty="0">
                <a:solidFill>
                  <a:schemeClr val="tx1"/>
                </a:solidFill>
                <a:cs typeface="Times New Roman" pitchFamily="18" charset="0"/>
              </a:rPr>
              <a:t> </a:t>
            </a:r>
            <a:r>
              <a:rPr lang="en-US" altLang="zh-TW" sz="1600" dirty="0" smtClean="0">
                <a:solidFill>
                  <a:schemeClr val="tx1"/>
                </a:solidFill>
                <a:cs typeface="Times New Roman" pitchFamily="18" charset="0"/>
              </a:rPr>
              <a:t> The </a:t>
            </a:r>
            <a:r>
              <a:rPr lang="en-US" altLang="zh-TW" sz="1600" dirty="0">
                <a:solidFill>
                  <a:schemeClr val="tx1"/>
                </a:solidFill>
                <a:cs typeface="Times New Roman" pitchFamily="18" charset="0"/>
              </a:rPr>
              <a:t>degraded image in </a:t>
            </a:r>
            <a:r>
              <a:rPr lang="en-US" altLang="zh-TW" sz="1600" b="1" dirty="0">
                <a:solidFill>
                  <a:schemeClr val="tx1"/>
                </a:solidFill>
                <a:cs typeface="Times New Roman" pitchFamily="18" charset="0"/>
              </a:rPr>
              <a:t>Frequency domain </a:t>
            </a:r>
            <a:r>
              <a:rPr lang="en-US" altLang="zh-TW" sz="1600" dirty="0">
                <a:solidFill>
                  <a:schemeClr val="tx1"/>
                </a:solidFill>
                <a:cs typeface="Times New Roman" pitchFamily="18" charset="0"/>
              </a:rPr>
              <a:t>is </a:t>
            </a:r>
            <a:endParaRPr lang="en-US" altLang="zh-TW" sz="1600" dirty="0" smtClean="0">
              <a:solidFill>
                <a:schemeClr val="tx1"/>
              </a:solidFill>
              <a:cs typeface="Times New Roman" pitchFamily="18" charset="0"/>
            </a:endParaRPr>
          </a:p>
          <a:p>
            <a:pPr marL="0" indent="0" defTabSz="914318">
              <a:lnSpc>
                <a:spcPct val="90000"/>
              </a:lnSpc>
              <a:spcAft>
                <a:spcPts val="0"/>
              </a:spcAft>
              <a:buSzTx/>
              <a:buNone/>
              <a:defRPr/>
            </a:pPr>
            <a:endParaRPr lang="en-US" sz="1600" dirty="0">
              <a:solidFill>
                <a:schemeClr val="tx1"/>
              </a:solidFill>
              <a:cs typeface="Times New Roman" pitchFamily="18" charset="0"/>
            </a:endParaRPr>
          </a:p>
          <a:p>
            <a:pPr marL="914354" lvl="2" indent="0" defTabSz="914318">
              <a:lnSpc>
                <a:spcPct val="90000"/>
              </a:lnSpc>
              <a:spcAft>
                <a:spcPts val="0"/>
              </a:spcAft>
              <a:buSzTx/>
              <a:buNone/>
              <a:defRPr/>
            </a:pPr>
            <a:r>
              <a:rPr lang="en-US" sz="1600" dirty="0" smtClean="0">
                <a:solidFill>
                  <a:schemeClr val="tx1"/>
                </a:solidFill>
                <a:cs typeface="Times New Roman" pitchFamily="18" charset="0"/>
              </a:rPr>
              <a:t>Where </a:t>
            </a:r>
            <a:r>
              <a:rPr lang="en-US" sz="1600" dirty="0">
                <a:solidFill>
                  <a:schemeClr val="tx1"/>
                </a:solidFill>
                <a:cs typeface="Times New Roman" pitchFamily="18" charset="0"/>
              </a:rPr>
              <a:t>the terms in capital letters are Fourier transforms</a:t>
            </a:r>
            <a:r>
              <a:rPr lang="en-US" sz="1600" dirty="0" smtClean="0">
                <a:solidFill>
                  <a:schemeClr val="tx1"/>
                </a:solidFill>
                <a:cs typeface="Times New Roman" pitchFamily="18" charset="0"/>
              </a:rPr>
              <a:t>.</a:t>
            </a:r>
            <a:endParaRPr lang="en-US" altLang="zh-TW" sz="1600" dirty="0">
              <a:solidFill>
                <a:schemeClr val="tx1"/>
              </a:solidFill>
              <a:cs typeface="Times New Roman" pitchFamily="18" charset="0"/>
            </a:endParaRPr>
          </a:p>
        </p:txBody>
      </p:sp>
      <p:graphicFrame>
        <p:nvGraphicFramePr>
          <p:cNvPr id="5" name="Object 1024"/>
          <p:cNvGraphicFramePr>
            <a:graphicFrameLocks noChangeAspect="1"/>
          </p:cNvGraphicFramePr>
          <p:nvPr>
            <p:extLst>
              <p:ext uri="{D42A27DB-BD31-4B8C-83A1-F6EECF244321}">
                <p14:modId xmlns:p14="http://schemas.microsoft.com/office/powerpoint/2010/main" val="3611854787"/>
              </p:ext>
            </p:extLst>
          </p:nvPr>
        </p:nvGraphicFramePr>
        <p:xfrm>
          <a:off x="2310141" y="3117154"/>
          <a:ext cx="3635691" cy="324670"/>
        </p:xfrm>
        <a:graphic>
          <a:graphicData uri="http://schemas.openxmlformats.org/presentationml/2006/ole">
            <mc:AlternateContent xmlns:mc="http://schemas.openxmlformats.org/markup-compatibility/2006">
              <mc:Choice xmlns:v="urn:schemas-microsoft-com:vml" Requires="v">
                <p:oleObj spid="_x0000_s1034" name="Equation" r:id="rId3" imgW="2133600" imgH="203200" progId="Equation.3">
                  <p:embed/>
                </p:oleObj>
              </mc:Choice>
              <mc:Fallback>
                <p:oleObj name="Equation" r:id="rId3" imgW="2133600" imgH="203200" progId="Equation.3">
                  <p:embed/>
                  <p:pic>
                    <p:nvPicPr>
                      <p:cNvPr id="6"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0141" y="3117154"/>
                        <a:ext cx="3635691" cy="324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024"/>
          <p:cNvGraphicFramePr>
            <a:graphicFrameLocks noChangeAspect="1"/>
          </p:cNvGraphicFramePr>
          <p:nvPr>
            <p:extLst>
              <p:ext uri="{D42A27DB-BD31-4B8C-83A1-F6EECF244321}">
                <p14:modId xmlns:p14="http://schemas.microsoft.com/office/powerpoint/2010/main" val="2663862738"/>
              </p:ext>
            </p:extLst>
          </p:nvPr>
        </p:nvGraphicFramePr>
        <p:xfrm>
          <a:off x="2310141" y="4496511"/>
          <a:ext cx="3528171" cy="324670"/>
        </p:xfrm>
        <a:graphic>
          <a:graphicData uri="http://schemas.openxmlformats.org/presentationml/2006/ole">
            <mc:AlternateContent xmlns:mc="http://schemas.openxmlformats.org/markup-compatibility/2006">
              <mc:Choice xmlns:v="urn:schemas-microsoft-com:vml" Requires="v">
                <p:oleObj spid="_x0000_s1035" name="Equation" r:id="rId5" imgW="2070100" imgH="203200" progId="Equation.3">
                  <p:embed/>
                </p:oleObj>
              </mc:Choice>
              <mc:Fallback>
                <p:oleObj name="Equation" r:id="rId5" imgW="2070100" imgH="203200" progId="Equation.3">
                  <p:embed/>
                  <p:pic>
                    <p:nvPicPr>
                      <p:cNvPr id="7"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0141" y="4496511"/>
                        <a:ext cx="3528171" cy="324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4005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restoration technique</a:t>
            </a:r>
            <a:endParaRPr lang="en-IN"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en-GB" b="1" dirty="0">
                <a:solidFill>
                  <a:schemeClr val="tx1"/>
                </a:solidFill>
              </a:rPr>
              <a:t> </a:t>
            </a:r>
            <a:r>
              <a:rPr lang="en-GB" b="1" dirty="0">
                <a:solidFill>
                  <a:schemeClr val="tx1"/>
                </a:solidFill>
                <a:hlinkClick r:id="rId2"/>
              </a:rPr>
              <a:t>Inverse </a:t>
            </a:r>
            <a:r>
              <a:rPr lang="en-GB" b="1" dirty="0" smtClean="0">
                <a:solidFill>
                  <a:schemeClr val="tx1"/>
                </a:solidFill>
                <a:hlinkClick r:id="rId2"/>
              </a:rPr>
              <a:t>Filter</a:t>
            </a:r>
            <a:r>
              <a:rPr lang="en-GB" dirty="0">
                <a:solidFill>
                  <a:schemeClr val="tx1"/>
                </a:solidFill>
              </a:rPr>
              <a:t/>
            </a:r>
            <a:br>
              <a:rPr lang="en-GB" dirty="0">
                <a:solidFill>
                  <a:schemeClr val="tx1"/>
                </a:solidFill>
              </a:rPr>
            </a:br>
            <a:r>
              <a:rPr lang="en-GB" dirty="0">
                <a:solidFill>
                  <a:schemeClr val="tx1"/>
                </a:solidFill>
              </a:rPr>
              <a:t>In this method we look at an image assuming a known blurring function. We will see that restoration is good when noise is not present and not so good when it is</a:t>
            </a:r>
            <a:r>
              <a:rPr lang="en-GB" dirty="0" smtClean="0">
                <a:solidFill>
                  <a:schemeClr val="tx1"/>
                </a:solidFill>
              </a:rPr>
              <a:t>.</a:t>
            </a:r>
          </a:p>
          <a:p>
            <a:pPr>
              <a:lnSpc>
                <a:spcPct val="120000"/>
              </a:lnSpc>
            </a:pPr>
            <a:r>
              <a:rPr lang="en-GB" b="1" dirty="0">
                <a:solidFill>
                  <a:schemeClr val="tx1"/>
                </a:solidFill>
              </a:rPr>
              <a:t> </a:t>
            </a:r>
            <a:r>
              <a:rPr lang="en-GB" b="1" dirty="0">
                <a:solidFill>
                  <a:schemeClr val="tx1"/>
                </a:solidFill>
                <a:hlinkClick r:id="rId3"/>
              </a:rPr>
              <a:t>Weiner </a:t>
            </a:r>
            <a:r>
              <a:rPr lang="en-GB" b="1" dirty="0" smtClean="0">
                <a:solidFill>
                  <a:schemeClr val="tx1"/>
                </a:solidFill>
                <a:hlinkClick r:id="rId3"/>
              </a:rPr>
              <a:t>Filtering</a:t>
            </a:r>
            <a:r>
              <a:rPr lang="en-GB" dirty="0">
                <a:solidFill>
                  <a:schemeClr val="tx1"/>
                </a:solidFill>
              </a:rPr>
              <a:t/>
            </a:r>
            <a:br>
              <a:rPr lang="en-GB" dirty="0">
                <a:solidFill>
                  <a:schemeClr val="tx1"/>
                </a:solidFill>
              </a:rPr>
            </a:br>
            <a:r>
              <a:rPr lang="en-GB" dirty="0">
                <a:solidFill>
                  <a:schemeClr val="tx1"/>
                </a:solidFill>
              </a:rPr>
              <a:t>In this section we implement image restoration using wiener filtering, which provides us with the optimal trade-off between de-noising and inverse filtering. We will see that the result is in general better than with straight inverse filtering</a:t>
            </a:r>
            <a:r>
              <a:rPr lang="en-GB" dirty="0" smtClean="0">
                <a:solidFill>
                  <a:schemeClr val="tx1"/>
                </a:solidFill>
              </a:rPr>
              <a:t>.</a:t>
            </a:r>
            <a:endParaRPr lang="en-GB" dirty="0">
              <a:solidFill>
                <a:schemeClr val="tx1"/>
              </a:solidFill>
            </a:endParaRPr>
          </a:p>
          <a:p>
            <a:pPr>
              <a:spcBef>
                <a:spcPts val="600"/>
              </a:spcBef>
            </a:pPr>
            <a:r>
              <a:rPr lang="en-GB" dirty="0">
                <a:solidFill>
                  <a:schemeClr val="tx1"/>
                </a:solidFill>
              </a:rPr>
              <a:t> </a:t>
            </a:r>
            <a:r>
              <a:rPr lang="en-GB" dirty="0">
                <a:solidFill>
                  <a:schemeClr val="tx1"/>
                </a:solidFill>
                <a:hlinkClick r:id="rId4"/>
              </a:rPr>
              <a:t>Wavelet </a:t>
            </a:r>
            <a:r>
              <a:rPr lang="en-GB" dirty="0" smtClean="0">
                <a:solidFill>
                  <a:schemeClr val="tx1"/>
                </a:solidFill>
                <a:hlinkClick r:id="rId4"/>
              </a:rPr>
              <a:t>Restoration</a:t>
            </a:r>
            <a:r>
              <a:rPr lang="en-GB" dirty="0">
                <a:solidFill>
                  <a:schemeClr val="tx1"/>
                </a:solidFill>
              </a:rPr>
              <a:t/>
            </a:r>
            <a:br>
              <a:rPr lang="en-GB" dirty="0">
                <a:solidFill>
                  <a:schemeClr val="tx1"/>
                </a:solidFill>
              </a:rPr>
            </a:br>
            <a:r>
              <a:rPr lang="en-GB" dirty="0">
                <a:solidFill>
                  <a:schemeClr val="tx1"/>
                </a:solidFill>
              </a:rPr>
              <a:t>We implement three wavelet </a:t>
            </a:r>
            <a:r>
              <a:rPr lang="en-GB" dirty="0" err="1" smtClean="0">
                <a:solidFill>
                  <a:schemeClr val="tx1"/>
                </a:solidFill>
              </a:rPr>
              <a:t>bassed</a:t>
            </a:r>
            <a:r>
              <a:rPr lang="en-GB" dirty="0" smtClean="0">
                <a:solidFill>
                  <a:schemeClr val="tx1"/>
                </a:solidFill>
              </a:rPr>
              <a:t> </a:t>
            </a:r>
            <a:r>
              <a:rPr lang="en-GB" dirty="0">
                <a:solidFill>
                  <a:schemeClr val="tx1"/>
                </a:solidFill>
              </a:rPr>
              <a:t>algorithms to restore the image</a:t>
            </a:r>
            <a:r>
              <a:rPr lang="en-GB" dirty="0" smtClean="0">
                <a:solidFill>
                  <a:schemeClr val="tx1"/>
                </a:solidFill>
              </a:rPr>
              <a:t>.</a:t>
            </a:r>
            <a:endParaRPr lang="en-GB" dirty="0">
              <a:solidFill>
                <a:schemeClr val="tx1"/>
              </a:solidFill>
            </a:endParaRPr>
          </a:p>
          <a:p>
            <a:r>
              <a:rPr lang="en-GB" dirty="0"/>
              <a:t> </a:t>
            </a:r>
            <a:r>
              <a:rPr lang="en-GB" dirty="0">
                <a:hlinkClick r:id="rId5"/>
              </a:rPr>
              <a:t>Blind </a:t>
            </a:r>
            <a:r>
              <a:rPr lang="en-GB" dirty="0">
                <a:hlinkClick r:id="rId5"/>
              </a:rPr>
              <a:t>Deconvolution</a:t>
            </a:r>
            <a:r>
              <a:rPr lang="en-GB" dirty="0">
                <a:solidFill>
                  <a:schemeClr val="tx1"/>
                </a:solidFill>
              </a:rPr>
              <a:t/>
            </a:r>
            <a:br>
              <a:rPr lang="en-GB" dirty="0">
                <a:solidFill>
                  <a:schemeClr val="tx1"/>
                </a:solidFill>
              </a:rPr>
            </a:br>
            <a:r>
              <a:rPr lang="en-GB" dirty="0">
                <a:solidFill>
                  <a:schemeClr val="tx1"/>
                </a:solidFill>
              </a:rPr>
              <a:t>In this method, we assume nothing about the image. We do not have any information about the blurring function or on the additive noise. We will see that restoring an image when we know nothing about it is very hard. </a:t>
            </a:r>
          </a:p>
          <a:p>
            <a:endParaRPr lang="en-IN" dirty="0"/>
          </a:p>
        </p:txBody>
      </p:sp>
    </p:spTree>
    <p:extLst>
      <p:ext uri="{BB962C8B-B14F-4D97-AF65-F5344CB8AC3E}">
        <p14:creationId xmlns:p14="http://schemas.microsoft.com/office/powerpoint/2010/main" val="3147099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84" y="722570"/>
            <a:ext cx="3439005" cy="4220164"/>
          </a:xfrm>
          <a:prstGeom prst="rect">
            <a:avLst/>
          </a:prstGeom>
        </p:spPr>
      </p:pic>
      <p:sp>
        <p:nvSpPr>
          <p:cNvPr id="16" name="TextBox 15"/>
          <p:cNvSpPr txBox="1"/>
          <p:nvPr/>
        </p:nvSpPr>
        <p:spPr>
          <a:xfrm flipH="1">
            <a:off x="3992183" y="4942734"/>
            <a:ext cx="3439005" cy="646331"/>
          </a:xfrm>
          <a:prstGeom prst="rect">
            <a:avLst/>
          </a:prstGeom>
          <a:noFill/>
        </p:spPr>
        <p:txBody>
          <a:bodyPr wrap="square" rtlCol="0">
            <a:spAutoFit/>
          </a:bodyPr>
          <a:lstStyle/>
          <a:p>
            <a:r>
              <a:rPr lang="en-IN" dirty="0" smtClean="0"/>
              <a:t>Fig : Flowchart of the image restoration process</a:t>
            </a:r>
            <a:endParaRPr lang="en-IN" dirty="0"/>
          </a:p>
        </p:txBody>
      </p:sp>
    </p:spTree>
    <p:extLst>
      <p:ext uri="{BB962C8B-B14F-4D97-AF65-F5344CB8AC3E}">
        <p14:creationId xmlns:p14="http://schemas.microsoft.com/office/powerpoint/2010/main" val="2478744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405</TotalTime>
  <Words>461</Words>
  <Application>Microsoft Office PowerPoint</Application>
  <PresentationFormat>Widescreen</PresentationFormat>
  <Paragraphs>93</Paragraphs>
  <Slides>21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Cambria Math</vt:lpstr>
      <vt:lpstr>Courier New</vt:lpstr>
      <vt:lpstr>Garamond</vt:lpstr>
      <vt:lpstr>新細明體</vt:lpstr>
      <vt:lpstr>Times New Roman</vt:lpstr>
      <vt:lpstr>Organic</vt:lpstr>
      <vt:lpstr>Equation</vt:lpstr>
      <vt:lpstr>Restoration  &amp; Segmentation of Digitized  Image </vt:lpstr>
      <vt:lpstr>Digital Image Processing</vt:lpstr>
      <vt:lpstr>Purpose of Image processing</vt:lpstr>
      <vt:lpstr>Image Restoration </vt:lpstr>
      <vt:lpstr>Image Degradation and Noise Cause</vt:lpstr>
      <vt:lpstr>Image Restoration – Degradation Model</vt:lpstr>
      <vt:lpstr>Spatial and Frequency domain Representation</vt:lpstr>
      <vt:lpstr>Image restoration technique</vt:lpstr>
      <vt:lpstr>PowerPoint Presentation</vt:lpstr>
      <vt:lpstr>PowerPoint Presentation</vt:lpstr>
      <vt:lpstr>PowerPoint Presentation</vt:lpstr>
      <vt:lpstr>Image restoration algorithm</vt:lpstr>
      <vt:lpstr>PowerPoint Presentation</vt:lpstr>
      <vt:lpstr>Image segmentation</vt:lpstr>
      <vt:lpstr>PowerPoint Presentation</vt:lpstr>
      <vt:lpstr>Image segmentation method  </vt:lpstr>
      <vt:lpstr>PowerPoint Presentation</vt:lpstr>
      <vt:lpstr>Automation of image processing using machine learning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Restoration  &amp; Segmentation of Digitized  Image</dc:title>
  <dc:creator>Ankeetshk</dc:creator>
  <cp:lastModifiedBy>Ankeetshk</cp:lastModifiedBy>
  <cp:revision>26</cp:revision>
  <dcterms:created xsi:type="dcterms:W3CDTF">2017-10-03T22:35:15Z</dcterms:created>
  <dcterms:modified xsi:type="dcterms:W3CDTF">2017-10-04T05:21:08Z</dcterms:modified>
</cp:coreProperties>
</file>