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0"/>
  </p:notesMasterIdLst>
  <p:sldIdLst>
    <p:sldId id="256" r:id="rId2"/>
    <p:sldId id="653" r:id="rId3"/>
    <p:sldId id="704" r:id="rId4"/>
    <p:sldId id="707" r:id="rId5"/>
    <p:sldId id="771" r:id="rId6"/>
    <p:sldId id="709" r:id="rId7"/>
    <p:sldId id="742" r:id="rId8"/>
    <p:sldId id="770" r:id="rId9"/>
    <p:sldId id="750" r:id="rId10"/>
    <p:sldId id="751" r:id="rId11"/>
    <p:sldId id="743" r:id="rId12"/>
    <p:sldId id="753" r:id="rId13"/>
    <p:sldId id="754" r:id="rId14"/>
    <p:sldId id="755" r:id="rId15"/>
    <p:sldId id="744" r:id="rId16"/>
    <p:sldId id="745" r:id="rId17"/>
    <p:sldId id="746" r:id="rId18"/>
    <p:sldId id="766" r:id="rId19"/>
    <p:sldId id="428" r:id="rId20"/>
    <p:sldId id="429" r:id="rId21"/>
    <p:sldId id="430" r:id="rId22"/>
    <p:sldId id="767" r:id="rId23"/>
    <p:sldId id="768" r:id="rId24"/>
    <p:sldId id="769" r:id="rId25"/>
    <p:sldId id="654" r:id="rId26"/>
    <p:sldId id="655" r:id="rId27"/>
    <p:sldId id="671" r:id="rId28"/>
    <p:sldId id="471" r:id="rId29"/>
    <p:sldId id="473" r:id="rId30"/>
    <p:sldId id="474" r:id="rId31"/>
    <p:sldId id="475" r:id="rId32"/>
    <p:sldId id="477" r:id="rId33"/>
    <p:sldId id="478" r:id="rId34"/>
    <p:sldId id="480" r:id="rId35"/>
    <p:sldId id="481" r:id="rId36"/>
    <p:sldId id="482" r:id="rId37"/>
    <p:sldId id="483" r:id="rId38"/>
    <p:sldId id="484" r:id="rId39"/>
    <p:sldId id="485" r:id="rId40"/>
    <p:sldId id="486" r:id="rId41"/>
    <p:sldId id="487" r:id="rId42"/>
    <p:sldId id="488" r:id="rId43"/>
    <p:sldId id="490" r:id="rId44"/>
    <p:sldId id="495" r:id="rId45"/>
    <p:sldId id="496" r:id="rId46"/>
    <p:sldId id="497"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7" r:id="rId66"/>
    <p:sldId id="522" r:id="rId67"/>
    <p:sldId id="523" r:id="rId68"/>
    <p:sldId id="524" r:id="rId69"/>
    <p:sldId id="525" r:id="rId70"/>
    <p:sldId id="531" r:id="rId71"/>
    <p:sldId id="532" r:id="rId72"/>
    <p:sldId id="533" r:id="rId73"/>
    <p:sldId id="534" r:id="rId74"/>
    <p:sldId id="535" r:id="rId75"/>
    <p:sldId id="536" r:id="rId76"/>
    <p:sldId id="540" r:id="rId77"/>
    <p:sldId id="541" r:id="rId78"/>
    <p:sldId id="542" r:id="rId79"/>
    <p:sldId id="544" r:id="rId80"/>
    <p:sldId id="545" r:id="rId81"/>
    <p:sldId id="546" r:id="rId82"/>
    <p:sldId id="547" r:id="rId83"/>
    <p:sldId id="548" r:id="rId84"/>
    <p:sldId id="549" r:id="rId85"/>
    <p:sldId id="550" r:id="rId86"/>
    <p:sldId id="685" r:id="rId87"/>
    <p:sldId id="684" r:id="rId88"/>
    <p:sldId id="687" r:id="rId89"/>
    <p:sldId id="688" r:id="rId90"/>
    <p:sldId id="686" r:id="rId91"/>
    <p:sldId id="689" r:id="rId92"/>
    <p:sldId id="558" r:id="rId93"/>
    <p:sldId id="561" r:id="rId94"/>
    <p:sldId id="562" r:id="rId95"/>
    <p:sldId id="563" r:id="rId96"/>
    <p:sldId id="564" r:id="rId97"/>
    <p:sldId id="565" r:id="rId98"/>
    <p:sldId id="566" r:id="rId99"/>
    <p:sldId id="567" r:id="rId100"/>
    <p:sldId id="568" r:id="rId101"/>
    <p:sldId id="569" r:id="rId102"/>
    <p:sldId id="570" r:id="rId103"/>
    <p:sldId id="571" r:id="rId104"/>
    <p:sldId id="572" r:id="rId105"/>
    <p:sldId id="573" r:id="rId106"/>
    <p:sldId id="574" r:id="rId107"/>
    <p:sldId id="576" r:id="rId108"/>
    <p:sldId id="577" r:id="rId109"/>
    <p:sldId id="591" r:id="rId110"/>
    <p:sldId id="592" r:id="rId111"/>
    <p:sldId id="593" r:id="rId112"/>
    <p:sldId id="594" r:id="rId113"/>
    <p:sldId id="595" r:id="rId114"/>
    <p:sldId id="690" r:id="rId115"/>
    <p:sldId id="597" r:id="rId116"/>
    <p:sldId id="598" r:id="rId117"/>
    <p:sldId id="656" r:id="rId118"/>
    <p:sldId id="657" r:id="rId119"/>
    <p:sldId id="673" r:id="rId120"/>
    <p:sldId id="658" r:id="rId121"/>
    <p:sldId id="662" r:id="rId122"/>
    <p:sldId id="663" r:id="rId123"/>
    <p:sldId id="664" r:id="rId124"/>
    <p:sldId id="672" r:id="rId125"/>
    <p:sldId id="618" r:id="rId126"/>
    <p:sldId id="619" r:id="rId127"/>
    <p:sldId id="620" r:id="rId128"/>
    <p:sldId id="621" r:id="rId129"/>
    <p:sldId id="622" r:id="rId130"/>
    <p:sldId id="623" r:id="rId131"/>
    <p:sldId id="624" r:id="rId132"/>
    <p:sldId id="625" r:id="rId133"/>
    <p:sldId id="626" r:id="rId134"/>
    <p:sldId id="627" r:id="rId135"/>
    <p:sldId id="628" r:id="rId136"/>
    <p:sldId id="629" r:id="rId137"/>
    <p:sldId id="630" r:id="rId138"/>
    <p:sldId id="631" r:id="rId139"/>
    <p:sldId id="632" r:id="rId140"/>
    <p:sldId id="633" r:id="rId141"/>
    <p:sldId id="634" r:id="rId142"/>
    <p:sldId id="635" r:id="rId143"/>
    <p:sldId id="636" r:id="rId144"/>
    <p:sldId id="637" r:id="rId145"/>
    <p:sldId id="638" r:id="rId146"/>
    <p:sldId id="639" r:id="rId147"/>
    <p:sldId id="640" r:id="rId148"/>
    <p:sldId id="641" r:id="rId149"/>
    <p:sldId id="642" r:id="rId150"/>
    <p:sldId id="643" r:id="rId151"/>
    <p:sldId id="644" r:id="rId152"/>
    <p:sldId id="645" r:id="rId153"/>
    <p:sldId id="646" r:id="rId154"/>
    <p:sldId id="647" r:id="rId155"/>
    <p:sldId id="648" r:id="rId156"/>
    <p:sldId id="649" r:id="rId157"/>
    <p:sldId id="650" r:id="rId158"/>
    <p:sldId id="756" r:id="rId159"/>
    <p:sldId id="757" r:id="rId160"/>
    <p:sldId id="758" r:id="rId161"/>
    <p:sldId id="759" r:id="rId162"/>
    <p:sldId id="760" r:id="rId163"/>
    <p:sldId id="761" r:id="rId164"/>
    <p:sldId id="762" r:id="rId165"/>
    <p:sldId id="763" r:id="rId166"/>
    <p:sldId id="764" r:id="rId167"/>
    <p:sldId id="765" r:id="rId168"/>
    <p:sldId id="692" r:id="rId1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04"/>
            <p14:sldId id="707"/>
            <p14:sldId id="771"/>
            <p14:sldId id="709"/>
            <p14:sldId id="742"/>
            <p14:sldId id="770"/>
            <p14:sldId id="750"/>
            <p14:sldId id="751"/>
            <p14:sldId id="743"/>
            <p14:sldId id="753"/>
            <p14:sldId id="754"/>
            <p14:sldId id="755"/>
            <p14:sldId id="744"/>
            <p14:sldId id="745"/>
            <p14:sldId id="746"/>
            <p14:sldId id="766"/>
            <p14:sldId id="428"/>
            <p14:sldId id="429"/>
            <p14:sldId id="430"/>
            <p14:sldId id="767"/>
            <p14:sldId id="768"/>
            <p14:sldId id="769"/>
            <p14:sldId id="654"/>
            <p14:sldId id="655"/>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57"/>
            <p14:sldId id="758"/>
            <p14:sldId id="759"/>
            <p14:sldId id="760"/>
            <p14:sldId id="761"/>
            <p14:sldId id="762"/>
            <p14:sldId id="763"/>
            <p14:sldId id="764"/>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7917" autoAdjust="0"/>
  </p:normalViewPr>
  <p:slideViewPr>
    <p:cSldViewPr>
      <p:cViewPr varScale="1">
        <p:scale>
          <a:sx n="64" d="100"/>
          <a:sy n="64" d="100"/>
        </p:scale>
        <p:origin x="1968" y="2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9/10/2020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利用数组的联系存储空间顺序存放线性表的各元素</a:t>
            </a:r>
            <a:endParaRPr lang="en-US" altLang="zh-CN" dirty="0" smtClean="0"/>
          </a:p>
          <a:p>
            <a:r>
              <a:rPr lang="en-US" altLang="zh-CN" dirty="0" smtClean="0"/>
              <a:t>Last</a:t>
            </a:r>
            <a:r>
              <a:rPr lang="zh-CN" altLang="en-US" dirty="0" smtClean="0"/>
              <a:t>是目前数组最后一个元素所在的位置</a:t>
            </a:r>
            <a:endParaRPr lang="en-US" altLang="zh-CN" dirty="0" smtClean="0"/>
          </a:p>
          <a:p>
            <a:r>
              <a:rPr lang="zh-CN" altLang="en-US" dirty="0" smtClean="0"/>
              <a:t>如果要插入，要先判断表是否已满，还要判断插入的位置对不对，是不是</a:t>
            </a:r>
            <a:r>
              <a:rPr lang="en-US" altLang="zh-CN" dirty="0" smtClean="0"/>
              <a:t>1</a:t>
            </a:r>
            <a:r>
              <a:rPr lang="zh-CN" altLang="en-US" dirty="0" smtClean="0"/>
              <a:t>到</a:t>
            </a:r>
            <a:r>
              <a:rPr lang="en-US" altLang="zh-CN" dirty="0" smtClean="0"/>
              <a:t>n+1</a:t>
            </a:r>
            <a:r>
              <a:rPr lang="zh-CN" altLang="en-US" dirty="0" smtClean="0"/>
              <a:t>之间，然后从最后一个开始向后挪一个位置，平均移动次数 </a:t>
            </a:r>
            <a:r>
              <a:rPr lang="en-US" altLang="zh-CN" dirty="0" smtClean="0"/>
              <a:t>n/2</a:t>
            </a:r>
            <a:r>
              <a:rPr lang="zh-CN" altLang="en-US" dirty="0" smtClean="0"/>
              <a:t>，整个算法的时间复杂度在</a:t>
            </a:r>
            <a:endParaRPr lang="en-US" altLang="zh-CN" dirty="0" smtClean="0"/>
          </a:p>
          <a:p>
            <a:r>
              <a:rPr lang="zh-CN" altLang="en-US" dirty="0" smtClean="0"/>
              <a:t>如果要删除，要先判断表是否为空，然后从删除的位置开始，一个个向前挪，最后</a:t>
            </a:r>
            <a:r>
              <a:rPr lang="en-US" altLang="zh-CN" dirty="0" smtClean="0"/>
              <a:t>last</a:t>
            </a:r>
            <a:r>
              <a:rPr lang="zh-CN" altLang="en-US" dirty="0" smtClean="0"/>
              <a:t>前进一个位置</a:t>
            </a:r>
            <a:endParaRPr lang="en-US" altLang="zh-CN" dirty="0" smtClean="0"/>
          </a:p>
          <a:p>
            <a:r>
              <a:rPr lang="zh-CN" altLang="en-US" dirty="0" smtClean="0"/>
              <a:t>如果查找，先判断表是否为空，然后顺序向后查找</a:t>
            </a:r>
            <a:endParaRPr lang="en-US" altLang="zh-CN" dirty="0" smtClean="0"/>
          </a:p>
          <a:p>
            <a:r>
              <a:rPr lang="zh-CN" altLang="en-US" dirty="0" smtClean="0"/>
              <a:t>如果判断长度，只要看</a:t>
            </a:r>
            <a:r>
              <a:rPr lang="en-US" altLang="zh-CN" dirty="0" smtClean="0"/>
              <a:t>Last</a:t>
            </a:r>
            <a:r>
              <a:rPr lang="zh-CN" altLang="en-US" dirty="0" smtClean="0"/>
              <a:t>的位置就可以 长度是</a:t>
            </a:r>
            <a:r>
              <a:rPr lang="en-US" altLang="zh-CN" dirty="0" smtClean="0"/>
              <a:t>Last+1</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22491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FCADB4F-2878-4BD0-8F16-F699E0106588}" type="slidenum">
              <a:rPr lang="en-CA" smtClean="0"/>
              <a:pPr>
                <a:defRPr/>
              </a:pPr>
              <a:t>25</a:t>
            </a:fld>
            <a:endParaRPr lang="en-CA"/>
          </a:p>
        </p:txBody>
      </p:sp>
    </p:spTree>
    <p:extLst>
      <p:ext uri="{BB962C8B-B14F-4D97-AF65-F5344CB8AC3E}">
        <p14:creationId xmlns:p14="http://schemas.microsoft.com/office/powerpoint/2010/main" val="296636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BD9183E-5568-42A8-B9DC-16AB9D30CF27}" type="slidenum">
              <a:rPr lang="en-CA" smtClean="0"/>
              <a:pPr>
                <a:defRPr/>
              </a:pPr>
              <a:t>26</a:t>
            </a:fld>
            <a:endParaRPr lang="en-CA"/>
          </a:p>
        </p:txBody>
      </p:sp>
    </p:spTree>
    <p:extLst>
      <p:ext uri="{BB962C8B-B14F-4D97-AF65-F5344CB8AC3E}">
        <p14:creationId xmlns:p14="http://schemas.microsoft.com/office/powerpoint/2010/main" val="21095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也可以用链表来实现</a:t>
            </a:r>
            <a:endParaRPr lang="en-US" altLang="zh-CN" dirty="0" smtClean="0"/>
          </a:p>
          <a:p>
            <a:r>
              <a:rPr lang="zh-CN" altLang="en-US" dirty="0" smtClean="0"/>
              <a:t>逻辑上相连的两个元素用链连接起来</a:t>
            </a:r>
            <a:r>
              <a:rPr lang="en-US" altLang="zh-CN" dirty="0" smtClean="0"/>
              <a:t>,</a:t>
            </a:r>
            <a:r>
              <a:rPr lang="zh-CN" altLang="en-US" dirty="0" smtClean="0"/>
              <a:t>不要求逻辑上相邻的两个元素在物理上也相邻；通过“链”建立起数据之间的联系。</a:t>
            </a:r>
            <a:endParaRPr lang="en-US" altLang="zh-CN" dirty="0" smtClean="0"/>
          </a:p>
          <a:p>
            <a:r>
              <a:rPr lang="zh-CN" altLang="en-US" dirty="0" smtClean="0"/>
              <a:t>与之相对比的就是我们刚刚用数组表示的线性结构，两个相邻的元素不仅在逻辑上相邻，在物理结构上也相邻，导致插入删除，都需要把相邻的元素像后或者向前挪动。</a:t>
            </a:r>
            <a:endParaRPr lang="en-US" altLang="zh-CN" dirty="0" smtClean="0"/>
          </a:p>
          <a:p>
            <a:r>
              <a:rPr lang="zh-CN" altLang="en-US" dirty="0" smtClean="0"/>
              <a:t>插入删除不需要移动数据元素，只需要修改“链”。</a:t>
            </a:r>
            <a:endParaRPr lang="en-US" altLang="zh-CN" dirty="0" smtClean="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28</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每个节点是一个结构，这个结构里面至少有两个分量，一个分量代表这个节点所对应的的数据，另外一个代表下一个节点的位置，也就是</a:t>
            </a:r>
            <a:r>
              <a:rPr lang="en-US" altLang="zh-CN" dirty="0" smtClean="0"/>
              <a:t>Next</a:t>
            </a:r>
            <a:r>
              <a:rPr lang="zh-CN" altLang="en-US" dirty="0" smtClean="0"/>
              <a:t>这样一个指针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头结点不包含数据，只有一个指针</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尾结点，没有</a:t>
            </a:r>
            <a:r>
              <a:rPr lang="en-US" altLang="zh-CN" dirty="0" smtClean="0"/>
              <a:t>next</a:t>
            </a:r>
            <a:r>
              <a:rPr lang="zh-CN" altLang="en-US" dirty="0" smtClean="0"/>
              <a:t>，指向</a:t>
            </a:r>
            <a:r>
              <a:rPr lang="en-US" altLang="zh-CN" smtClean="0"/>
              <a:t>null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Member functions that do not change the object acted</a:t>
            </a:r>
            <a:br>
              <a:rPr lang="en-CA" altLang="zh-CN" dirty="0" smtClean="0"/>
            </a:br>
            <a:r>
              <a:rPr lang="en-CA" altLang="zh-CN" dirty="0" smtClean="0"/>
              <a:t>upon are variously called </a:t>
            </a:r>
            <a:r>
              <a:rPr lang="en-CA" altLang="zh-CN" i="1" dirty="0" smtClean="0"/>
              <a:t>accessors</a:t>
            </a:r>
            <a:r>
              <a:rPr lang="en-CA" altLang="zh-CN" dirty="0" smtClean="0"/>
              <a:t>, </a:t>
            </a:r>
            <a:r>
              <a:rPr lang="en-CA" altLang="zh-CN" i="1" dirty="0" err="1" smtClean="0"/>
              <a:t>readonly</a:t>
            </a:r>
            <a:r>
              <a:rPr lang="en-CA" altLang="zh-CN" i="1" dirty="0" smtClean="0"/>
              <a:t> functions</a:t>
            </a:r>
            <a:r>
              <a:rPr lang="en-CA" altLang="zh-CN" dirty="0" smtClean="0"/>
              <a:t>,</a:t>
            </a:r>
            <a:br>
              <a:rPr lang="en-CA" altLang="zh-CN" dirty="0" smtClean="0"/>
            </a:br>
            <a:r>
              <a:rPr lang="en-CA" altLang="zh-CN" i="1" dirty="0" smtClean="0"/>
              <a:t>inspectors</a:t>
            </a:r>
            <a:r>
              <a:rPr lang="en-CA" altLang="zh-CN" dirty="0" smtClean="0"/>
              <a:t>, and, when it involves simply returning a</a:t>
            </a:r>
            <a:br>
              <a:rPr lang="en-CA" altLang="zh-CN" dirty="0" smtClean="0"/>
            </a:br>
            <a:r>
              <a:rPr lang="en-CA" altLang="zh-CN" dirty="0" smtClean="0"/>
              <a:t>member variable, </a:t>
            </a:r>
            <a:r>
              <a:rPr lang="en-CA" altLang="zh-CN" i="1" dirty="0" smtClean="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31</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插入，访问，删除</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38</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Head</a:t>
            </a:r>
            <a:r>
              <a:rPr lang="zh-CN" altLang="en-US" dirty="0" smtClean="0"/>
              <a:t>（）取表头的指针</a:t>
            </a:r>
            <a:endParaRPr lang="en-US" altLang="zh-CN" dirty="0" smtClean="0"/>
          </a:p>
          <a:p>
            <a:r>
              <a:rPr lang="en-US" altLang="zh-CN" dirty="0" smtClean="0"/>
              <a:t>Front</a:t>
            </a:r>
            <a:r>
              <a:rPr lang="zh-CN" altLang="en-US" dirty="0" smtClean="0"/>
              <a:t>（）取表头的数据</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Count </a:t>
            </a:r>
            <a:r>
              <a:rPr lang="zh-CN" altLang="en-US" dirty="0" smtClean="0"/>
              <a:t>求某个</a:t>
            </a:r>
            <a:r>
              <a:rPr lang="en-US" altLang="zh-CN" dirty="0" smtClean="0"/>
              <a:t>X</a:t>
            </a:r>
            <a:r>
              <a:rPr lang="zh-CN" altLang="en-US" dirty="0" smtClean="0"/>
              <a:t>在表中出现的次数</a:t>
            </a:r>
            <a:endParaRPr lang="en-US" altLang="zh-CN" dirty="0" smtClean="0"/>
          </a:p>
          <a:p>
            <a:r>
              <a:rPr lang="en-US" altLang="zh-CN" dirty="0" smtClean="0"/>
              <a:t>Erase </a:t>
            </a:r>
            <a:r>
              <a:rPr lang="zh-CN" altLang="en-US" dirty="0" smtClean="0"/>
              <a:t>删除整个表</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Empty</a:t>
            </a:r>
            <a:r>
              <a:rPr lang="zh-CN" altLang="en-US" dirty="0" smtClean="0"/>
              <a:t>（）判断表是否为空</a:t>
            </a:r>
            <a:endParaRPr lang="en-US" altLang="zh-CN" dirty="0" smtClean="0"/>
          </a:p>
          <a:p>
            <a:r>
              <a:rPr lang="en-US" altLang="zh-CN" dirty="0" smtClean="0"/>
              <a:t>Size </a:t>
            </a:r>
            <a:r>
              <a:rPr lang="zh-CN" altLang="en-US" dirty="0" smtClean="0"/>
              <a:t>求表长</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3</a:t>
            </a:fld>
            <a:endParaRPr lang="en-CA"/>
          </a:p>
        </p:txBody>
      </p:sp>
    </p:spTree>
    <p:extLst>
      <p:ext uri="{BB962C8B-B14F-4D97-AF65-F5344CB8AC3E}">
        <p14:creationId xmlns:p14="http://schemas.microsoft.com/office/powerpoint/2010/main" val="3483336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charset="0"/>
                <a:cs typeface="Arial" charset="0"/>
              </a:rPr>
              <a:t>We could also use the default value...</a:t>
            </a:r>
          </a:p>
          <a:p>
            <a:r>
              <a:rPr lang="zh-CN" altLang="en-US" dirty="0" smtClean="0"/>
              <a:t>新的节点储存</a:t>
            </a:r>
            <a:r>
              <a:rPr lang="en-US" altLang="zh-CN" dirty="0" smtClean="0"/>
              <a:t>81</a:t>
            </a:r>
            <a:r>
              <a:rPr lang="zh-CN" altLang="en-US" dirty="0" smtClean="0"/>
              <a:t>，并指向表尾</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52</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新节点指向插入前</a:t>
            </a:r>
            <a:r>
              <a:rPr lang="en-US" altLang="zh-CN" dirty="0" err="1" smtClean="0"/>
              <a:t>list_head</a:t>
            </a:r>
            <a:r>
              <a:rPr lang="zh-CN" altLang="en-US" dirty="0" smtClean="0"/>
              <a:t>指向的节点（这里假设是</a:t>
            </a:r>
            <a:r>
              <a:rPr lang="en-US" altLang="zh-CN" dirty="0" smtClean="0"/>
              <a:t>81</a:t>
            </a:r>
            <a:r>
              <a:rPr lang="zh-CN" altLang="en-US" dirty="0" smtClean="0"/>
              <a:t>，而不是表尾）</a:t>
            </a:r>
            <a:endParaRPr lang="en-US" altLang="zh-CN" dirty="0" smtClean="0"/>
          </a:p>
          <a:p>
            <a:r>
              <a:rPr lang="zh-CN" altLang="en-US" dirty="0" smtClean="0"/>
              <a:t>新的</a:t>
            </a:r>
            <a:r>
              <a:rPr lang="en-US" altLang="zh-CN" dirty="0" err="1" smtClean="0"/>
              <a:t>list_head</a:t>
            </a:r>
            <a:r>
              <a:rPr lang="zh-CN" altLang="en-US" dirty="0" smtClean="0"/>
              <a:t>指向新的节点</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将空表和有内容表在表头插入的两种情况合在一起</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发现我一定是个</a:t>
            </a:r>
            <a:r>
              <a:rPr lang="en-US" altLang="zh-CN" dirty="0" err="1" smtClean="0"/>
              <a:t>sb</a:t>
            </a:r>
            <a:r>
              <a:rPr lang="zh-CN" altLang="en-US" dirty="0" smtClean="0"/>
              <a:t>写的那么麻烦，因为如果是空表</a:t>
            </a:r>
            <a:r>
              <a:rPr lang="en-US" altLang="zh-CN" dirty="0" err="1" smtClean="0"/>
              <a:t>list_head</a:t>
            </a:r>
            <a:r>
              <a:rPr lang="zh-CN" altLang="en-US" dirty="0" smtClean="0"/>
              <a:t>指向的就是表尾，所以不需要做这种区分，只要让新的节点</a:t>
            </a:r>
            <a:r>
              <a:rPr lang="en-US" altLang="zh-CN" dirty="0" smtClean="0"/>
              <a:t>next</a:t>
            </a:r>
            <a:r>
              <a:rPr lang="zh-CN" altLang="en-US" dirty="0" smtClean="0"/>
              <a:t>替代</a:t>
            </a:r>
            <a:r>
              <a:rPr lang="en-US" altLang="zh-CN" dirty="0" err="1" smtClean="0"/>
              <a:t>list_head</a:t>
            </a:r>
            <a:r>
              <a:rPr lang="zh-CN" altLang="en-US" dirty="0" smtClean="0"/>
              <a:t>就可以</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第一个没有给</a:t>
            </a:r>
            <a:r>
              <a:rPr lang="en-US" altLang="zh-CN" dirty="0" smtClean="0"/>
              <a:t>new node </a:t>
            </a:r>
            <a:r>
              <a:rPr lang="zh-CN" altLang="en-US" dirty="0" smtClean="0"/>
              <a:t>申请空间，出了这个函数就被</a:t>
            </a:r>
            <a:r>
              <a:rPr lang="en-US" altLang="zh-CN" dirty="0" err="1" smtClean="0"/>
              <a:t>destryed</a:t>
            </a:r>
            <a:r>
              <a:rPr lang="zh-CN" altLang="en-US" dirty="0" smtClean="0"/>
              <a:t>，第二个做了</a:t>
            </a:r>
            <a:r>
              <a:rPr lang="en-US" altLang="zh-CN" dirty="0" smtClean="0"/>
              <a:t>new</a:t>
            </a:r>
            <a:r>
              <a:rPr lang="zh-CN" altLang="en-US" smtClean="0"/>
              <a:t>申请，占用了需要释放的空间</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60</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比方说第一个数组的第零个分量，这就是一个结构，指出了多项式中国第一个系数不为零的项的系数和阶数。</a:t>
            </a:r>
            <a:endParaRPr lang="en-US" altLang="zh-CN" dirty="0" smtClean="0"/>
          </a:p>
          <a:p>
            <a:r>
              <a:rPr lang="zh-CN" altLang="en-US" dirty="0" smtClean="0"/>
              <a:t>按指数大小有序排列是为了计算方便（加法）</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a:t>
            </a:fld>
            <a:endParaRPr lang="en-CA"/>
          </a:p>
        </p:txBody>
      </p:sp>
    </p:spTree>
    <p:extLst>
      <p:ext uri="{BB962C8B-B14F-4D97-AF65-F5344CB8AC3E}">
        <p14:creationId xmlns:p14="http://schemas.microsoft.com/office/powerpoint/2010/main" val="3175640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如果不引入一个临时变量，</a:t>
            </a:r>
            <a:r>
              <a:rPr lang="en-US" altLang="zh-CN" dirty="0" smtClean="0"/>
              <a:t>e</a:t>
            </a:r>
            <a:r>
              <a:rPr lang="zh-CN" altLang="en-US" dirty="0" smtClean="0"/>
              <a:t>只能保留</a:t>
            </a:r>
            <a:r>
              <a:rPr lang="en-US" altLang="zh-CN" dirty="0" smtClean="0"/>
              <a:t>data</a:t>
            </a:r>
            <a:r>
              <a:rPr lang="zh-CN" altLang="en-US" dirty="0" smtClean="0"/>
              <a:t>部分，删除</a:t>
            </a:r>
            <a:r>
              <a:rPr lang="en-US" altLang="zh-CN" dirty="0" smtClean="0"/>
              <a:t>head</a:t>
            </a:r>
            <a:r>
              <a:rPr lang="zh-CN" altLang="en-US" dirty="0" smtClean="0"/>
              <a:t>（）指针后，指向</a:t>
            </a:r>
            <a:r>
              <a:rPr lang="en-US" altLang="zh-CN" dirty="0" smtClean="0"/>
              <a:t>81</a:t>
            </a:r>
            <a:r>
              <a:rPr lang="zh-CN" altLang="en-US" dirty="0" smtClean="0"/>
              <a:t>的指针就消失了，新的</a:t>
            </a:r>
            <a:r>
              <a:rPr lang="en-US" altLang="zh-CN" dirty="0" err="1" smtClean="0"/>
              <a:t>list_head</a:t>
            </a:r>
            <a:r>
              <a:rPr lang="zh-CN" altLang="en-US" dirty="0" smtClean="0"/>
              <a:t>无法指向</a:t>
            </a:r>
            <a:r>
              <a:rPr lang="en-US" altLang="zh-CN" dirty="0" smtClean="0"/>
              <a:t>81.</a:t>
            </a:r>
          </a:p>
          <a:p>
            <a:r>
              <a:rPr lang="zh-CN" altLang="en-US" dirty="0" smtClean="0"/>
              <a:t>如果反过来，会删掉</a:t>
            </a:r>
            <a:r>
              <a:rPr lang="en-US" altLang="zh-CN" dirty="0" smtClean="0"/>
              <a:t>81</a:t>
            </a:r>
            <a:r>
              <a:rPr lang="zh-CN" altLang="en-US" dirty="0" smtClean="0"/>
              <a:t>的指针</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64</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Size</a:t>
            </a:r>
            <a:r>
              <a:rPr lang="zh-CN" altLang="en-US" dirty="0" smtClean="0"/>
              <a:t>（）求表长，第一个方法就是遍历链表，比较简单，复杂度</a:t>
            </a:r>
            <a:r>
              <a:rPr lang="en-US" altLang="zh-CN" dirty="0" smtClean="0"/>
              <a:t>O</a:t>
            </a:r>
            <a:r>
              <a:rPr lang="zh-CN" altLang="en-US" dirty="0" smtClean="0"/>
              <a:t>（</a:t>
            </a:r>
            <a:r>
              <a:rPr lang="en-US" altLang="zh-CN" dirty="0" smtClean="0"/>
              <a:t>n</a:t>
            </a:r>
            <a:r>
              <a:rPr lang="zh-CN" altLang="en-US" dirty="0" smtClean="0"/>
              <a:t>）。一开始设一个临时指针</a:t>
            </a:r>
            <a:r>
              <a:rPr lang="en-US" altLang="zh-CN" dirty="0" smtClean="0"/>
              <a:t>P</a:t>
            </a:r>
            <a:r>
              <a:rPr lang="zh-CN" altLang="en-US" dirty="0" smtClean="0"/>
              <a:t>指向链表头，加一个计数器</a:t>
            </a:r>
            <a:r>
              <a:rPr lang="en-US" altLang="zh-CN" dirty="0" err="1" smtClean="0"/>
              <a:t>i</a:t>
            </a:r>
            <a:r>
              <a:rPr lang="zh-CN" altLang="en-US" dirty="0" smtClean="0"/>
              <a:t>，计算循环数，循环里面每一次把</a:t>
            </a:r>
            <a:r>
              <a:rPr lang="en-US" altLang="zh-CN" dirty="0" smtClean="0"/>
              <a:t>p</a:t>
            </a:r>
            <a:r>
              <a:rPr lang="zh-CN" altLang="en-US" dirty="0" smtClean="0"/>
              <a:t>挪到下一个节点的位置，直到</a:t>
            </a:r>
            <a:r>
              <a:rPr lang="en-US" altLang="zh-CN" dirty="0" smtClean="0"/>
              <a:t>P</a:t>
            </a:r>
            <a:r>
              <a:rPr lang="zh-CN" altLang="en-US" dirty="0" smtClean="0"/>
              <a:t>指向</a:t>
            </a:r>
            <a:r>
              <a:rPr lang="en-US" altLang="zh-CN" dirty="0" smtClean="0"/>
              <a:t>Null</a:t>
            </a:r>
            <a:r>
              <a:rPr lang="zh-CN" altLang="en-US" dirty="0" smtClean="0"/>
              <a:t>，循环结束，返回计数器的值。</a:t>
            </a:r>
            <a:endParaRPr lang="en-US" altLang="zh-CN" dirty="0" smtClean="0"/>
          </a:p>
          <a:p>
            <a:r>
              <a:rPr lang="en-US" altLang="zh-CN" dirty="0" smtClean="0"/>
              <a:t>Erase</a:t>
            </a:r>
            <a:r>
              <a:rPr lang="zh-CN" altLang="en-US" dirty="0" smtClean="0"/>
              <a:t>（）删除链表中所有某个特定的数字</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，也需要遍历，和上面的方法相似，数组表示的线性表这个操作很简单，循环两个条件，</a:t>
            </a:r>
            <a:r>
              <a:rPr lang="en-US" altLang="zh-CN" dirty="0" smtClean="0"/>
              <a:t>p</a:t>
            </a:r>
            <a:r>
              <a:rPr lang="zh-CN" altLang="en-US" dirty="0" smtClean="0"/>
              <a:t>！</a:t>
            </a:r>
            <a:r>
              <a:rPr lang="en-US" altLang="zh-CN" dirty="0" smtClean="0"/>
              <a:t>=null</a:t>
            </a:r>
            <a:r>
              <a:rPr lang="zh-CN" altLang="en-US" dirty="0" smtClean="0"/>
              <a:t>，没结束，</a:t>
            </a:r>
            <a:r>
              <a:rPr lang="en-US" altLang="zh-CN" dirty="0" err="1" smtClean="0"/>
              <a:t>i</a:t>
            </a:r>
            <a:r>
              <a:rPr lang="en-US" altLang="zh-CN" dirty="0" smtClean="0"/>
              <a:t>==K</a:t>
            </a:r>
            <a:r>
              <a:rPr lang="zh-CN" altLang="en-US" dirty="0" smtClean="0"/>
              <a:t>。循环结束需要判断，是哪个情况，返回不同的值。</a:t>
            </a:r>
            <a:endParaRPr lang="en-US" altLang="zh-CN" dirty="0" smtClean="0"/>
          </a:p>
          <a:p>
            <a:r>
              <a:rPr lang="en-US" altLang="zh-CN" dirty="0" smtClean="0"/>
              <a:t>Count</a:t>
            </a:r>
            <a:r>
              <a:rPr lang="zh-CN" altLang="en-US" dirty="0" smtClean="0"/>
              <a:t>（）按值查找查找某个数，并计算出现了几次</a:t>
            </a:r>
            <a:endParaRPr lang="en-US" altLang="zh-CN" dirty="0" smtClean="0"/>
          </a:p>
          <a:p>
            <a:pPr marL="228600" indent="-228600">
              <a:buAutoNum type="arabicPeriod"/>
            </a:pPr>
            <a:r>
              <a:rPr lang="zh-CN" altLang="en-US" dirty="0" smtClean="0"/>
              <a:t>每次找到一个匹配，计数器加一</a:t>
            </a:r>
            <a:endParaRPr lang="en-US" altLang="zh-CN" dirty="0" smtClean="0"/>
          </a:p>
          <a:p>
            <a:pPr marL="228600" indent="-228600">
              <a:buAutoNum type="arabicPeriod"/>
            </a:pPr>
            <a:r>
              <a:rPr lang="zh-CN" altLang="en-US" dirty="0" smtClean="0"/>
              <a:t>循环结束（指向表尾），返回计数器的值</a:t>
            </a:r>
            <a:endParaRPr lang="en-US" altLang="zh-CN" dirty="0" smtClean="0"/>
          </a:p>
          <a:p>
            <a:pPr marL="228600" indent="-228600">
              <a:buAutoNum type="arabicPeriod"/>
            </a:pPr>
            <a:r>
              <a:rPr lang="zh-CN" altLang="en-US" dirty="0" smtClean="0"/>
              <a:t>求表长是</a:t>
            </a:r>
            <a:r>
              <a:rPr lang="en-US" altLang="zh-CN" dirty="0" smtClean="0"/>
              <a:t>count</a:t>
            </a:r>
            <a:r>
              <a:rPr lang="zh-CN" altLang="en-US" dirty="0" smtClean="0"/>
              <a:t>（）的简化版。</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70</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a:t>
            </a:r>
            <a:r>
              <a:rPr lang="en-US" altLang="zh-CN" dirty="0" err="1" smtClean="0"/>
              <a:t>pop_front</a:t>
            </a:r>
            <a:r>
              <a:rPr lang="zh-CN" altLang="en-US" dirty="0" smtClean="0"/>
              <a:t>相似，吧</a:t>
            </a:r>
            <a:r>
              <a:rPr lang="en-US" altLang="zh-CN" dirty="0" smtClean="0"/>
              <a:t>head</a:t>
            </a:r>
            <a:r>
              <a:rPr lang="zh-CN" altLang="en-US" dirty="0" smtClean="0"/>
              <a:t>（）变成</a:t>
            </a:r>
            <a:r>
              <a:rPr lang="en-US" altLang="zh-CN" dirty="0" err="1" smtClean="0"/>
              <a:t>set_next</a:t>
            </a:r>
            <a:r>
              <a:rPr lang="en-US" altLang="zh-CN" dirty="0" smtClean="0"/>
              <a:t>(),</a:t>
            </a:r>
            <a:r>
              <a:rPr lang="zh-CN" altLang="en-US" dirty="0" smtClean="0"/>
              <a:t>必须借助一</a:t>
            </a:r>
            <a:r>
              <a:rPr lang="zh-CN" altLang="en-US" smtClean="0"/>
              <a:t>个临时</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73</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75</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Reference:  Howard </a:t>
            </a:r>
            <a:r>
              <a:rPr lang="en-CA" altLang="zh-CN" dirty="0" err="1" smtClean="0"/>
              <a:t>Hinnant</a:t>
            </a:r>
            <a:endParaRPr lang="en-CA" altLang="zh-CN" dirty="0" smtClean="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114</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Reference:  Howard </a:t>
            </a:r>
            <a:r>
              <a:rPr lang="en-CA" altLang="zh-CN" dirty="0" err="1" smtClean="0"/>
              <a:t>Hinnant</a:t>
            </a:r>
            <a:endParaRPr lang="en-CA" altLang="zh-CN" dirty="0" smtClean="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115</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117</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118</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17</a:t>
            </a:fld>
            <a:endParaRPr lang="en-CA"/>
          </a:p>
        </p:txBody>
      </p:sp>
    </p:spTree>
    <p:extLst>
      <p:ext uri="{BB962C8B-B14F-4D97-AF65-F5344CB8AC3E}">
        <p14:creationId xmlns:p14="http://schemas.microsoft.com/office/powerpoint/2010/main" val="3203066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121</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smtClean="0">
                <a:latin typeface="Arial" charset="0"/>
                <a:cs typeface="Arial" charset="0"/>
              </a:rPr>
              <a:t>As well as determining run times, we are also interested in memory usage</a:t>
            </a:r>
          </a:p>
          <a:p>
            <a:pPr>
              <a:buFont typeface="Arial" charset="0"/>
              <a:buNone/>
            </a:pPr>
            <a:r>
              <a:rPr lang="en-US" altLang="en-US" dirty="0" smtClean="0">
                <a:latin typeface="Arial" charset="0"/>
                <a:cs typeface="Arial" charset="0"/>
              </a:rPr>
              <a:t>	</a:t>
            </a:r>
            <a:endParaRPr lang="en-CA" altLang="en-US" dirty="0" smtClean="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122</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123</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AE54-8672-4B07-B08E-91C4380C3314}" type="slidenum">
              <a:rPr lang="en-US" altLang="zh-CN"/>
              <a:pPr/>
              <a:t>159</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397689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23CE7-13B4-4F1E-A122-926879874C12}" type="slidenum">
              <a:rPr lang="en-US" altLang="zh-CN"/>
              <a:pPr/>
              <a:t>160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818817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C8AA5-6C0A-40CD-8EB7-D5EF5EA29218}" type="slidenum">
              <a:rPr lang="en-US" altLang="zh-CN"/>
              <a:pPr/>
              <a:t>161</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xfrm>
            <a:off x="930275" y="4410075"/>
            <a:ext cx="5124450" cy="4176713"/>
          </a:xfrm>
          <a:ln/>
        </p:spPr>
        <p:txBody>
          <a:bodyPr vert="eaVert" lIns="92857" tIns="46430" rIns="92857" bIns="46430"/>
          <a:lstStyle/>
          <a:p>
            <a:endParaRPr lang="zh-CN" altLang="zh-CN"/>
          </a:p>
        </p:txBody>
      </p:sp>
    </p:spTree>
    <p:extLst>
      <p:ext uri="{BB962C8B-B14F-4D97-AF65-F5344CB8AC3E}">
        <p14:creationId xmlns:p14="http://schemas.microsoft.com/office/powerpoint/2010/main" val="407304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多项式表示问题的启示：</a:t>
            </a:r>
            <a:endParaRPr lang="en-US" altLang="zh-CN" dirty="0" smtClean="0"/>
          </a:p>
          <a:p>
            <a:pPr marL="228600" indent="-228600">
              <a:buAutoNum type="arabicPeriod"/>
            </a:pPr>
            <a:r>
              <a:rPr lang="zh-CN" altLang="en-US" dirty="0" smtClean="0"/>
              <a:t>同一个问题可以有不同的表示（存储）方法</a:t>
            </a:r>
            <a:endParaRPr lang="en-US" altLang="zh-CN" dirty="0" smtClean="0"/>
          </a:p>
          <a:p>
            <a:pPr marL="228600" indent="-228600">
              <a:buAutoNum type="arabicPeriod"/>
            </a:pPr>
            <a:r>
              <a:rPr lang="zh-CN" altLang="en-US" dirty="0" smtClean="0"/>
              <a:t>有一类共性问题：有序线性序列的组织和管理</a:t>
            </a:r>
            <a:endParaRPr lang="en-US" altLang="zh-CN" dirty="0" smtClean="0"/>
          </a:p>
          <a:p>
            <a:pPr marL="0" indent="0">
              <a:buNone/>
            </a:pPr>
            <a:r>
              <a:rPr lang="zh-CN" altLang="en-US" dirty="0" smtClean="0"/>
              <a:t>线性表：由同类型数据元素构成有序序列的线性结构</a:t>
            </a:r>
            <a:endParaRPr lang="en-US" altLang="zh-CN" dirty="0" smtClean="0"/>
          </a:p>
          <a:p>
            <a:pPr marL="228600" indent="-228600">
              <a:buAutoNum type="arabicPeriod"/>
            </a:pPr>
            <a:r>
              <a:rPr lang="zh-CN" altLang="en-US" dirty="0" smtClean="0"/>
              <a:t>表中元素个数为线性表的长度</a:t>
            </a:r>
            <a:endParaRPr lang="en-US" altLang="zh-CN" dirty="0" smtClean="0"/>
          </a:p>
          <a:p>
            <a:pPr marL="228600" indent="-228600">
              <a:buAutoNum type="arabicPeriod"/>
            </a:pPr>
            <a:r>
              <a:rPr lang="zh-CN" altLang="en-US" dirty="0" smtClean="0"/>
              <a:t>线性表没有元素时，称为空表</a:t>
            </a:r>
            <a:endParaRPr lang="en-US" altLang="zh-CN" dirty="0" smtClean="0"/>
          </a:p>
          <a:p>
            <a:pPr marL="228600" indent="-228600">
              <a:buAutoNum type="arabicPeriod"/>
            </a:pPr>
            <a:r>
              <a:rPr lang="zh-CN" altLang="en-US" dirty="0" smtClean="0"/>
              <a:t>表起始位置称为表头，表结束位置称为</a:t>
            </a:r>
            <a:r>
              <a:rPr lang="zh-CN" altLang="en-US" dirty="0" smtClean="0">
                <a:solidFill>
                  <a:srgbClr val="FF0000"/>
                </a:solidFill>
              </a:rPr>
              <a:t>表尾</a:t>
            </a:r>
            <a:endParaRPr lang="en-CA" altLang="en-US" dirty="0" smtClean="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19</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前面介绍过，所谓抽象类型实际上包括了两个要素</a:t>
            </a:r>
            <a:endParaRPr lang="en-US" altLang="zh-CN" dirty="0" smtClean="0"/>
          </a:p>
          <a:p>
            <a:r>
              <a:rPr lang="zh-CN" altLang="en-US" dirty="0" smtClean="0"/>
              <a:t>一是这个类型所包含的数据对象集是什么：</a:t>
            </a:r>
            <a:endParaRPr lang="en-US" altLang="zh-CN" dirty="0" smtClean="0"/>
          </a:p>
          <a:p>
            <a:r>
              <a:rPr lang="zh-CN" altLang="en-US" dirty="0" smtClean="0"/>
              <a:t>对线性表来说，他的对象集是由</a:t>
            </a:r>
            <a:r>
              <a:rPr lang="en-US" altLang="zh-CN" dirty="0" smtClean="0"/>
              <a:t>n</a:t>
            </a:r>
            <a:r>
              <a:rPr lang="zh-CN" altLang="en-US" dirty="0" smtClean="0"/>
              <a:t>个元素组成的一个有序序列（元素具体类型 随意）</a:t>
            </a:r>
            <a:endParaRPr lang="en-US" altLang="zh-CN" dirty="0" smtClean="0"/>
          </a:p>
          <a:p>
            <a:r>
              <a:rPr lang="zh-CN" altLang="en-US" dirty="0" smtClean="0"/>
              <a:t>二是</a:t>
            </a:r>
            <a:r>
              <a:rPr lang="en-US" altLang="zh-CN" dirty="0" smtClean="0"/>
              <a:t>operation</a:t>
            </a:r>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20</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21</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查找的平均比较次数是</a:t>
            </a:r>
            <a:r>
              <a:rPr lang="en-US" altLang="zh-CN" dirty="0" smtClean="0"/>
              <a:t>n+1/2</a:t>
            </a:r>
            <a:r>
              <a:rPr lang="en-US" altLang="zh-CN" baseline="0" dirty="0" smtClean="0"/>
              <a:t> </a:t>
            </a:r>
            <a:r>
              <a:rPr lang="zh-CN" altLang="en-US" baseline="0" dirty="0" smtClean="0"/>
              <a:t>运气好，第一个找到，比较</a:t>
            </a:r>
            <a:r>
              <a:rPr lang="en-US" altLang="zh-CN" baseline="0" dirty="0" smtClean="0"/>
              <a:t>1</a:t>
            </a:r>
            <a:r>
              <a:rPr lang="zh-CN" altLang="en-US" baseline="0" dirty="0" smtClean="0"/>
              <a:t>次，运气不好，最后一个找到，比较</a:t>
            </a:r>
            <a:r>
              <a:rPr lang="en-US" altLang="zh-CN" baseline="0" dirty="0" smtClean="0"/>
              <a:t>n</a:t>
            </a:r>
            <a:r>
              <a:rPr lang="zh-CN" altLang="en-US" baseline="0" dirty="0" smtClean="0"/>
              <a:t>次，平均是。。。</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22</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利用数组的联系存储空间顺序存放线性表的各元素</a:t>
            </a:r>
            <a:endParaRPr lang="en-US" altLang="zh-CN" dirty="0" smtClean="0"/>
          </a:p>
          <a:p>
            <a:r>
              <a:rPr lang="en-US" altLang="zh-CN" dirty="0" smtClean="0"/>
              <a:t>Last</a:t>
            </a:r>
            <a:r>
              <a:rPr lang="zh-CN" altLang="en-US" dirty="0" smtClean="0"/>
              <a:t>是目前数组最后一个元素所在的位置</a:t>
            </a:r>
            <a:endParaRPr lang="en-US" altLang="zh-CN" dirty="0" smtClean="0"/>
          </a:p>
          <a:p>
            <a:r>
              <a:rPr lang="zh-CN" altLang="en-US" dirty="0" smtClean="0"/>
              <a:t>如果要插入，要先判断表是否已满，然后从最后一个开始向后挪一个位置，平均时间 </a:t>
            </a:r>
            <a:r>
              <a:rPr lang="en-US" altLang="zh-CN" dirty="0" smtClean="0"/>
              <a:t>n/2</a:t>
            </a:r>
          </a:p>
          <a:p>
            <a:r>
              <a:rPr lang="zh-CN" altLang="en-US" dirty="0" smtClean="0"/>
              <a:t>如果要删除，要先判断表是否为空，然后从删除的位置开始，一个个向前挪，最后</a:t>
            </a:r>
            <a:r>
              <a:rPr lang="en-US" altLang="zh-CN" dirty="0" smtClean="0"/>
              <a:t>last</a:t>
            </a:r>
            <a:r>
              <a:rPr lang="zh-CN" altLang="en-US" dirty="0" smtClean="0"/>
              <a:t>前进一个位置</a:t>
            </a:r>
            <a:endParaRPr lang="en-US" altLang="zh-CN" dirty="0" smtClean="0"/>
          </a:p>
          <a:p>
            <a:r>
              <a:rPr lang="zh-CN" altLang="en-US" dirty="0" smtClean="0"/>
              <a:t>如果查找，先判断表是否为空，</a:t>
            </a:r>
            <a:endParaRPr lang="en-US" altLang="zh-CN" dirty="0" smtClean="0"/>
          </a:p>
          <a:p>
            <a:r>
              <a:rPr lang="zh-CN" altLang="en-US" dirty="0" smtClean="0"/>
              <a:t>如果判断长度，只要看</a:t>
            </a:r>
            <a:r>
              <a:rPr lang="en-US" altLang="zh-CN" dirty="0" smtClean="0"/>
              <a:t>Last</a:t>
            </a:r>
            <a:r>
              <a:rPr lang="zh-CN" altLang="en-US" dirty="0" smtClean="0"/>
              <a:t>的位置就可以 长度是</a:t>
            </a:r>
            <a:r>
              <a:rPr lang="en-US" altLang="zh-CN" dirty="0" smtClean="0"/>
              <a:t>Last+1</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38918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0.e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9.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smtClean="0"/>
              <a:t>CS101 Algorithms and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smtClean="0">
                <a:ea typeface="宋体" panose="02010600030101010101" pitchFamily="2" charset="-122"/>
              </a:rPr>
              <a:t>Array and Linked List</a:t>
            </a:r>
          </a:p>
          <a:p>
            <a:pPr marL="0" indent="0" algn="ctr" eaLnBrk="1" hangingPunct="1">
              <a:buNone/>
            </a:pPr>
            <a:r>
              <a:rPr lang="en-US" altLang="zh-CN" dirty="0" smtClean="0">
                <a:ea typeface="宋体" panose="02010600030101010101" pitchFamily="2" charset="-122"/>
              </a:rPr>
              <a:t>Textbook </a:t>
            </a:r>
            <a:r>
              <a:rPr lang="en-US" altLang="zh-CN" dirty="0" err="1" smtClean="0">
                <a:ea typeface="宋体" panose="02010600030101010101" pitchFamily="2" charset="-122"/>
              </a:rPr>
              <a:t>Ch</a:t>
            </a:r>
            <a:r>
              <a:rPr lang="en-US" altLang="zh-CN" dirty="0" smtClean="0">
                <a:ea typeface="宋体" panose="02010600030101010101" pitchFamily="2" charset="-122"/>
              </a:rPr>
              <a:t> 10.2</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Tree>
    <p:extLst>
      <p:ext uri="{BB962C8B-B14F-4D97-AF65-F5344CB8AC3E}">
        <p14:creationId xmlns:p14="http://schemas.microsoft.com/office/powerpoint/2010/main" val="33861030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We modify the next pointer of the node pointed to by </a:t>
            </a:r>
            <a:r>
              <a:rPr lang="en-US" dirty="0" smtClean="0">
                <a:solidFill>
                  <a:srgbClr val="0093DD"/>
                </a:solidFill>
                <a:latin typeface="Consolas" pitchFamily="49" charset="0"/>
                <a:cs typeface="Consolas" pitchFamily="49" charset="0"/>
              </a:rPr>
              <a:t>copy</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nullptr;</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nullptr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Then we move each pointer forward: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nullptr;</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nullptr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We’d continue copying until we reach the end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for (</a:t>
            </a:r>
          </a:p>
          <a:p>
            <a:pPr lvl="1" eaLnBrk="1" hangingPunct="1">
              <a:buNone/>
            </a:pPr>
            <a:r>
              <a:rPr lang="en-US" sz="1400" dirty="0" smtClean="0">
                <a:latin typeface="Consolas" pitchFamily="49" charset="0"/>
                <a:cs typeface="Consolas" pitchFamily="49" charset="0"/>
              </a:rPr>
              <a:t>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.head</a:t>
            </a:r>
            <a:r>
              <a:rPr lang="en-US" sz="1400" dirty="0" smtClean="0">
                <a:latin typeface="Consolas" pitchFamily="49" charset="0"/>
                <a:cs typeface="Consolas" pitchFamily="49" charset="0"/>
              </a:rPr>
              <a:t>()-&gt;next(),</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head();</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 </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 =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-&gt;next(),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 =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&gt;next()</a:t>
            </a:r>
          </a:p>
          <a:p>
            <a:pPr lvl="1" eaLnBrk="1" hangingPunct="1">
              <a:buNone/>
            </a:pPr>
            <a:r>
              <a:rPr lang="en-US" sz="1400" dirty="0" smtClean="0">
                <a:latin typeface="Consolas" pitchFamily="49" charset="0"/>
                <a:cs typeface="Consolas" pitchFamily="49" charset="0"/>
              </a:rPr>
              <a:t>	    ) {</a:t>
            </a:r>
          </a:p>
          <a:p>
            <a:pPr lvl="1" eaLnBrk="1" hangingPunct="1">
              <a:buNone/>
            </a:pPr>
            <a:r>
              <a:rPr lang="en-US" sz="1400" dirty="0" smtClean="0">
                <a:latin typeface="Consolas" pitchFamily="49" charset="0"/>
                <a:cs typeface="Consolas" pitchFamily="49" charset="0"/>
              </a:rPr>
              <a:t>	        </a:t>
            </a:r>
            <a:r>
              <a:rPr lang="en-US" sz="1400" dirty="0" smtClean="0">
                <a:solidFill>
                  <a:srgbClr val="0093DD"/>
                </a:solidFill>
                <a:latin typeface="Consolas" pitchFamily="49" charset="0"/>
                <a:cs typeface="Consolas" pitchFamily="49" charset="0"/>
              </a:rPr>
              <a:t>copy</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next_node</a:t>
            </a:r>
            <a:r>
              <a:rPr lang="en-US" sz="1400" dirty="0" smtClean="0">
                <a:latin typeface="Consolas" pitchFamily="49" charset="0"/>
                <a:cs typeface="Consolas" pitchFamily="49" charset="0"/>
              </a:rPr>
              <a:t> = new Node( </a:t>
            </a:r>
            <a:r>
              <a:rPr lang="en-US" sz="1400" dirty="0" smtClean="0">
                <a:solidFill>
                  <a:srgbClr val="FF3399"/>
                </a:solidFill>
                <a:latin typeface="Consolas" pitchFamily="49" charset="0"/>
                <a:cs typeface="Consolas" pitchFamily="49" charset="0"/>
              </a:rPr>
              <a:t>original</a:t>
            </a:r>
            <a:r>
              <a:rPr lang="en-US" sz="1400" dirty="0" smtClean="0">
                <a:latin typeface="Consolas" pitchFamily="49" charset="0"/>
                <a:cs typeface="Consolas" pitchFamily="49" charset="0"/>
              </a:rPr>
              <a:t>-&gt;retrieve(),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 about assignment?</a:t>
            </a:r>
          </a:p>
          <a:p>
            <a:pPr lvl="1" eaLnBrk="1" hangingPunct="1"/>
            <a:r>
              <a:rPr lang="en-US" dirty="0" smtClean="0">
                <a:latin typeface="Arial" charset="0"/>
                <a:cs typeface="Arial" charset="0"/>
              </a:rPr>
              <a:t>Suppose you have linked lists:</a:t>
            </a:r>
          </a:p>
          <a:p>
            <a:pPr eaLnBrk="1" hangingPunct="1">
              <a:buFontTx/>
              <a:buNone/>
            </a:pPr>
            <a:endParaRPr lang="en-US" sz="1000" b="1" dirty="0" smtClean="0">
              <a:latin typeface="Courier New" pitchFamily="49" charset="0"/>
              <a:cs typeface="Arial" charset="0"/>
            </a:endParaRPr>
          </a:p>
          <a:p>
            <a:pPr eaLnBrk="1" hangingPunct="1">
              <a:buFontTx/>
              <a:buNone/>
            </a:pP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List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a:t>
            </a:r>
          </a:p>
          <a:p>
            <a:pPr eaLnBrk="1" hangingPunct="1">
              <a:buFontTx/>
              <a:buNone/>
            </a:pPr>
            <a:endParaRPr lang="en-US" sz="1800" dirty="0" smtClean="0">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.push_front( 35 );</a:t>
            </a:r>
          </a:p>
          <a:p>
            <a:pPr eaLnBrk="1" hangingPunct="1">
              <a:buFontTx/>
              <a:buNone/>
            </a:pPr>
            <a:r>
              <a:rPr lang="en-US" sz="1800" dirty="0" smtClean="0">
                <a:latin typeface="Consolas" pitchFamily="49" charset="0"/>
                <a:cs typeface="Consolas" pitchFamily="49" charset="0"/>
              </a:rPr>
              <a:t>      </a:t>
            </a:r>
            <a:r>
              <a:rPr lang="en-US" sz="1800" dirty="0" smtClean="0">
                <a:solidFill>
                  <a:srgbClr val="D20000"/>
                </a:solidFill>
                <a:latin typeface="Consolas" pitchFamily="49" charset="0"/>
                <a:cs typeface="Consolas" pitchFamily="49" charset="0"/>
              </a:rPr>
              <a:t>lst1</a:t>
            </a:r>
            <a:r>
              <a:rPr lang="en-US" sz="1800" dirty="0" smtClean="0">
                <a:latin typeface="Consolas" pitchFamily="49" charset="0"/>
                <a:cs typeface="Consolas" pitchFamily="49" charset="0"/>
              </a:rPr>
              <a:t>.push_front( 18 );</a:t>
            </a:r>
          </a:p>
          <a:p>
            <a:pPr eaLnBrk="1" hangingPunct="1">
              <a:buFontTx/>
              <a:buNone/>
            </a:pP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.push_front( 94 );</a:t>
            </a:r>
          </a:p>
          <a:p>
            <a:pPr eaLnBrk="1" hangingPunct="1">
              <a:buFontTx/>
              <a:buNone/>
            </a:pPr>
            <a:r>
              <a:rPr lang="en-US" sz="1800" dirty="0" smtClean="0">
                <a:latin typeface="Consolas" pitchFamily="49" charset="0"/>
                <a:cs typeface="Consolas" pitchFamily="49" charset="0"/>
              </a:rPr>
              <a:t>      </a:t>
            </a:r>
            <a:r>
              <a:rPr lang="en-US" sz="1800" dirty="0" smtClean="0">
                <a:solidFill>
                  <a:srgbClr val="002060"/>
                </a:solidFill>
                <a:latin typeface="Consolas" pitchFamily="49" charset="0"/>
                <a:cs typeface="Consolas" pitchFamily="49" charset="0"/>
              </a:rPr>
              <a:t>lst2</a:t>
            </a:r>
            <a:r>
              <a:rPr lang="en-US" sz="1800" dirty="0" smtClean="0">
                <a:latin typeface="Consolas" pitchFamily="49" charset="0"/>
                <a:cs typeface="Consolas" pitchFamily="49" charset="0"/>
              </a:rPr>
              <a:t>.push_front( 72 );</a:t>
            </a:r>
          </a:p>
          <a:p>
            <a:pPr eaLnBrk="1" hangingPunct="1">
              <a:buFontTx/>
              <a:buNone/>
            </a:pP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This is the current state:</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Consider an assignment:</a:t>
            </a:r>
          </a:p>
          <a:p>
            <a:pPr eaLnBrk="1" hangingPunct="1">
              <a:buFontTx/>
              <a:buNone/>
            </a:pPr>
            <a:r>
              <a:rPr lang="en-US" dirty="0" smtClean="0">
                <a:latin typeface="Arial" charset="0"/>
                <a:cs typeface="Arial" charset="0"/>
              </a:rPr>
              <a:t>                </a:t>
            </a:r>
            <a:r>
              <a:rPr lang="en-US" dirty="0" smtClean="0">
                <a:solidFill>
                  <a:srgbClr val="002060"/>
                </a:solidFill>
                <a:latin typeface="Consolas" pitchFamily="49" charset="0"/>
                <a:cs typeface="Consolas" pitchFamily="49" charset="0"/>
              </a:rPr>
              <a:t>lst2</a:t>
            </a:r>
            <a:r>
              <a:rPr lang="en-US" dirty="0" smtClean="0">
                <a:latin typeface="Consolas" pitchFamily="49" charset="0"/>
                <a:cs typeface="Consolas" pitchFamily="49" charset="0"/>
              </a:rPr>
              <a:t> = </a:t>
            </a:r>
            <a:r>
              <a:rPr lang="en-US" dirty="0" smtClean="0">
                <a:solidFill>
                  <a:srgbClr val="D20000"/>
                </a:solidFill>
                <a:latin typeface="Consolas" pitchFamily="49" charset="0"/>
                <a:cs typeface="Consolas" pitchFamily="49" charset="0"/>
              </a:rPr>
              <a:t>lst1</a:t>
            </a:r>
            <a:r>
              <a:rPr lang="en-US" dirty="0" smtClean="0">
                <a:latin typeface="Consolas" pitchFamily="49" charset="0"/>
                <a:cs typeface="Consolas" pitchFamily="49" charset="0"/>
              </a:rPr>
              <a:t>;</a:t>
            </a:r>
            <a:endParaRPr lang="en-US" sz="2800" dirty="0" smtClean="0">
              <a:latin typeface="Consolas" pitchFamily="49" charset="0"/>
              <a:cs typeface="Consolas" pitchFamily="49" charset="0"/>
            </a:endParaRP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default behavior: </a:t>
            </a:r>
            <a:r>
              <a:rPr lang="en-US" dirty="0" smtClean="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smtClean="0">
                <a:solidFill>
                  <a:srgbClr val="FF0000"/>
                </a:solidFill>
                <a:latin typeface="Arial" charset="0"/>
                <a:cs typeface="Arial" charset="0"/>
              </a:rPr>
              <a:t>copied over</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It is equivalent to writing:</a:t>
            </a:r>
          </a:p>
          <a:p>
            <a:pPr eaLnBrk="1" hangingPunct="1">
              <a:buFontTx/>
              <a:buNone/>
            </a:pPr>
            <a:r>
              <a:rPr lang="en-US" dirty="0" smtClean="0">
                <a:latin typeface="Arial" charset="0"/>
                <a:cs typeface="Arial" charset="0"/>
              </a:rPr>
              <a:t>   		   </a:t>
            </a:r>
            <a:r>
              <a:rPr lang="en-US" dirty="0" smtClean="0">
                <a:solidFill>
                  <a:srgbClr val="002060"/>
                </a:solidFill>
                <a:latin typeface="Consolas" pitchFamily="49" charset="0"/>
                <a:cs typeface="Consolas" pitchFamily="49" charset="0"/>
              </a:rPr>
              <a:t>lst2</a:t>
            </a:r>
            <a:r>
              <a:rPr lang="en-US" dirty="0" smtClean="0">
                <a:latin typeface="Consolas" pitchFamily="49" charset="0"/>
                <a:cs typeface="Consolas" pitchFamily="49" charset="0"/>
              </a:rPr>
              <a:t>.list_head = </a:t>
            </a:r>
            <a:r>
              <a:rPr lang="en-US" dirty="0" smtClean="0">
                <a:solidFill>
                  <a:srgbClr val="D20000"/>
                </a:solidFill>
                <a:latin typeface="Consolas" pitchFamily="49" charset="0"/>
                <a:cs typeface="Consolas" pitchFamily="49" charset="0"/>
              </a:rPr>
              <a:t>lst1</a:t>
            </a:r>
            <a:r>
              <a:rPr lang="en-US" dirty="0" smtClean="0">
                <a:latin typeface="Consolas" pitchFamily="49" charset="0"/>
                <a:cs typeface="Consolas" pitchFamily="49" charset="0"/>
              </a:rPr>
              <a:t>.list_head;</a:t>
            </a:r>
          </a:p>
          <a:p>
            <a:pPr eaLnBrk="1" hangingPunct="1">
              <a:buFont typeface="Arial" charset="0"/>
              <a:buNone/>
            </a:pPr>
            <a:r>
              <a:rPr lang="en-US" dirty="0" smtClean="0">
                <a:latin typeface="Consolas" pitchFamily="49" charset="0"/>
                <a:cs typeface="Consolas" pitchFamily="49" charset="0"/>
              </a:rPr>
              <a:t>	</a:t>
            </a:r>
          </a:p>
          <a:p>
            <a:pPr eaLnBrk="1" hangingPunct="1">
              <a:buFont typeface="Arial" charset="0"/>
              <a:buNone/>
            </a:pPr>
            <a:r>
              <a:rPr lang="en-US" dirty="0" smtClean="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What’s wrong with this picture?</a:t>
            </a:r>
          </a:p>
          <a:p>
            <a:pPr lvl="1" eaLnBrk="1" hangingPunct="1"/>
            <a:r>
              <a:rPr lang="en-US" dirty="0" smtClean="0">
                <a:latin typeface="Arial" charset="0"/>
                <a:cs typeface="Arial" charset="0"/>
              </a:rPr>
              <a:t>We no longer have links to either of the nodes storing 72 or 94 (memory leak)</a:t>
            </a: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Also, suppose we call the member function</a:t>
            </a:r>
          </a:p>
          <a:p>
            <a:pPr lvl="1" eaLnBrk="1" hangingPunct="1">
              <a:buFontTx/>
              <a:buNone/>
            </a:pPr>
            <a:r>
              <a:rPr lang="en-US" b="1" dirty="0" smtClean="0">
                <a:latin typeface="Courier New" pitchFamily="49" charset="0"/>
                <a:cs typeface="Arial" charset="0"/>
              </a:rPr>
              <a:t>	   </a:t>
            </a:r>
            <a:r>
              <a:rPr lang="en-US" sz="2000" dirty="0" smtClean="0">
                <a:solidFill>
                  <a:srgbClr val="D20000"/>
                </a:solidFill>
                <a:latin typeface="Consolas" pitchFamily="49" charset="0"/>
                <a:cs typeface="Consolas" pitchFamily="49" charset="0"/>
              </a:rPr>
              <a:t>lst1</a:t>
            </a:r>
            <a:r>
              <a:rPr lang="en-US" sz="2000" dirty="0" smtClean="0">
                <a:latin typeface="Consolas" pitchFamily="49" charset="0"/>
                <a:cs typeface="Consolas" pitchFamily="49" charset="0"/>
              </a:rPr>
              <a:t>.pop_front();</a:t>
            </a:r>
            <a:endParaRPr lang="en-US" sz="2400" dirty="0" smtClean="0">
              <a:latin typeface="Consolas" pitchFamily="49" charset="0"/>
              <a:cs typeface="Consolas" pitchFamily="49" charset="0"/>
            </a:endParaRPr>
          </a:p>
          <a:p>
            <a:pPr lvl="1" eaLnBrk="1" hangingPunct="1"/>
            <a:r>
              <a:rPr lang="en-US" altLang="zh-CN" dirty="0" smtClean="0">
                <a:solidFill>
                  <a:srgbClr val="002060"/>
                </a:solidFill>
                <a:latin typeface="Consolas" pitchFamily="49" charset="0"/>
                <a:cs typeface="Consolas" pitchFamily="49" charset="0"/>
              </a:rPr>
              <a:t>lst2</a:t>
            </a:r>
            <a:r>
              <a:rPr lang="en-US" altLang="zh-CN" dirty="0" smtClean="0">
                <a:latin typeface="Arial" charset="0"/>
                <a:cs typeface="Arial" charset="0"/>
              </a:rPr>
              <a:t> </a:t>
            </a:r>
            <a:r>
              <a:rPr lang="en-US" dirty="0" smtClean="0">
                <a:latin typeface="Arial" charset="0"/>
                <a:cs typeface="Arial" charset="0"/>
              </a:rPr>
              <a:t>is now invalid</a:t>
            </a:r>
            <a:endParaRPr lang="en-US" sz="2400" dirty="0" smtClean="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Like making copies, we must have a reasonable means of assigning</a:t>
            </a:r>
          </a:p>
          <a:p>
            <a:pPr lvl="1" eaLnBrk="1" hangingPunct="1"/>
            <a:r>
              <a:rPr lang="en-US" dirty="0" smtClean="0">
                <a:latin typeface="Arial" charset="0"/>
                <a:cs typeface="Arial" charset="0"/>
              </a:rPr>
              <a:t>Starting with</a:t>
            </a: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We need to erase the content of </a:t>
            </a:r>
            <a:r>
              <a:rPr lang="en-US" dirty="0" smtClean="0">
                <a:solidFill>
                  <a:srgbClr val="0000FF"/>
                </a:solidFill>
                <a:latin typeface="Consolas" pitchFamily="49" charset="0"/>
                <a:cs typeface="Consolas" pitchFamily="49" charset="0"/>
              </a:rPr>
              <a:t>lst2</a:t>
            </a:r>
            <a:r>
              <a:rPr lang="en-US" dirty="0" smtClean="0">
                <a:latin typeface="Arial" charset="0"/>
                <a:cs typeface="Arial" charset="0"/>
              </a:rPr>
              <a:t> and copy over the nodes in </a:t>
            </a:r>
            <a:r>
              <a:rPr lang="en-US" dirty="0" smtClean="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First, to overload the assignment operator, we must overload the function named </a:t>
            </a:r>
            <a:r>
              <a:rPr lang="en-US" dirty="0" smtClean="0">
                <a:solidFill>
                  <a:srgbClr val="FF33CC"/>
                </a:solidFill>
                <a:latin typeface="Consolas" pitchFamily="49" charset="0"/>
                <a:cs typeface="Consolas" pitchFamily="49" charset="0"/>
              </a:rPr>
              <a:t>operator =</a:t>
            </a:r>
          </a:p>
          <a:p>
            <a:pPr lvl="1" eaLnBrk="1" hangingPunct="1"/>
            <a:r>
              <a:rPr lang="en-US" dirty="0" smtClean="0">
                <a:latin typeface="Arial" charset="0"/>
                <a:cs typeface="Arial" charset="0"/>
              </a:rPr>
              <a:t>This is a how you indicate to the compiler that</a:t>
            </a:r>
            <a:br>
              <a:rPr lang="en-US" dirty="0" smtClean="0">
                <a:latin typeface="Arial" charset="0"/>
                <a:cs typeface="Arial" charset="0"/>
              </a:rPr>
            </a:br>
            <a:r>
              <a:rPr lang="en-US" dirty="0" smtClean="0">
                <a:latin typeface="Arial" charset="0"/>
                <a:cs typeface="Arial" charset="0"/>
              </a:rPr>
              <a:t>you are overloading the assignment (</a:t>
            </a:r>
            <a:r>
              <a:rPr lang="en-US" dirty="0" smtClean="0">
                <a:solidFill>
                  <a:srgbClr val="FF33CC"/>
                </a:solidFill>
                <a:latin typeface="Consolas" pitchFamily="49" charset="0"/>
                <a:cs typeface="Consolas" pitchFamily="49" charset="0"/>
              </a:rPr>
              <a:t>=</a:t>
            </a:r>
            <a:r>
              <a:rPr lang="en-US" dirty="0" smtClean="0">
                <a:latin typeface="Arial" charset="0"/>
                <a:cs typeface="Arial" charset="0"/>
              </a:rPr>
              <a:t>) operator</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signature is:</a:t>
            </a:r>
          </a:p>
          <a:p>
            <a:pPr lvl="2" eaLnBrk="1" hangingPunct="1">
              <a:buFontTx/>
              <a:buNone/>
            </a:pPr>
            <a:r>
              <a:rPr lang="en-US" sz="1800" dirty="0" smtClean="0">
                <a:latin typeface="Consolas" pitchFamily="49" charset="0"/>
                <a:cs typeface="Consolas" pitchFamily="49" charset="0"/>
              </a:rPr>
              <a:t>List &amp;</a:t>
            </a:r>
            <a:r>
              <a:rPr lang="en-US" sz="1800" dirty="0" smtClean="0">
                <a:solidFill>
                  <a:srgbClr val="FF33CC"/>
                </a:solidFill>
                <a:latin typeface="Consolas" pitchFamily="49" charset="0"/>
                <a:cs typeface="Consolas" pitchFamily="49" charset="0"/>
              </a:rPr>
              <a:t>operator =</a:t>
            </a:r>
            <a:r>
              <a:rPr lang="en-US" sz="1800" dirty="0" smtClean="0">
                <a:latin typeface="Consolas" pitchFamily="49" charset="0"/>
                <a:cs typeface="Consolas" pitchFamily="49" charset="0"/>
              </a:rPr>
              <a:t> ( List );</a:t>
            </a:r>
          </a:p>
        </p:txBody>
      </p:sp>
    </p:spTree>
    <p:extLst>
      <p:ext uri="{BB962C8B-B14F-4D97-AF65-F5344CB8AC3E}">
        <p14:creationId xmlns:p14="http://schemas.microsoft.com/office/powerpoint/2010/main" val="2686617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35949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dirty="0" smtClean="0">
                <a:latin typeface="Arial" charset="0"/>
                <a:cs typeface="Arial" charset="0"/>
              </a:rPr>
              <a:t>Call the copy constructor to create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a:p>
            <a:pPr lvl="1" eaLnBrk="1" hangingPunct="1"/>
            <a:endParaRPr lang="en-US" dirty="0" smtClean="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Arial" charset="0"/>
              <a:cs typeface="Arial" charset="0"/>
            </a:endParaRPr>
          </a:p>
          <a:p>
            <a:pPr lvl="1" eaLnBrk="1" hangingPunct="1"/>
            <a:r>
              <a:rPr lang="en-US" dirty="0" smtClean="0">
                <a:latin typeface="Arial" charset="0"/>
                <a:cs typeface="Arial" charset="0"/>
              </a:rPr>
              <a:t>The destructor is called on </a:t>
            </a:r>
            <a:r>
              <a:rPr lang="en-US" dirty="0" err="1" smtClean="0">
                <a:latin typeface="Consolas" pitchFamily="49" charset="0"/>
                <a:cs typeface="Consolas" pitchFamily="49" charset="0"/>
              </a:rPr>
              <a:t>rhs</a:t>
            </a:r>
            <a:endParaRPr lang="en-US" dirty="0" smtClean="0">
              <a:latin typeface="Consolas" pitchFamily="49" charset="0"/>
              <a:cs typeface="Consolas" pitchFamily="49" charset="0"/>
            </a:endParaRPr>
          </a:p>
          <a:p>
            <a:pPr lvl="1" eaLnBrk="1" hangingPunct="1"/>
            <a:endParaRPr lang="en-US" dirty="0" smtClean="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smtClean="0">
                <a:latin typeface="Arial" charset="0"/>
                <a:cs typeface="Arial" charset="0"/>
              </a:rPr>
              <a:t>Swapping the member variables of </a:t>
            </a:r>
            <a:r>
              <a:rPr lang="en-US" dirty="0" smtClean="0">
                <a:latin typeface="Consolas" pitchFamily="49" charset="0"/>
                <a:cs typeface="Consolas" pitchFamily="49" charset="0"/>
              </a:rPr>
              <a:t>*this</a:t>
            </a:r>
            <a:r>
              <a:rPr lang="en-US" dirty="0" smtClean="0">
                <a:latin typeface="Arial" charset="0"/>
                <a:cs typeface="Arial" charset="0"/>
              </a:rPr>
              <a:t> and </a:t>
            </a:r>
            <a:r>
              <a:rPr lang="en-US" dirty="0" err="1" smtClean="0">
                <a:latin typeface="Consolas" pitchFamily="49" charset="0"/>
                <a:cs typeface="Consolas" pitchFamily="49" charset="0"/>
              </a:rPr>
              <a:t>rhs</a:t>
            </a:r>
            <a:endParaRPr lang="en-US" dirty="0" smtClean="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smtClean="0"/>
              <a:t>	Can we do better?</a:t>
            </a:r>
          </a:p>
          <a:p>
            <a:pPr lvl="1"/>
            <a:endParaRPr lang="en-CA" dirty="0" smtClean="0"/>
          </a:p>
          <a:p>
            <a:pPr>
              <a:buNone/>
            </a:pPr>
            <a:r>
              <a:rPr lang="en-CA" dirty="0" smtClean="0"/>
              <a:t>	Consider the calls to </a:t>
            </a:r>
            <a:r>
              <a:rPr lang="en-CA" dirty="0" smtClean="0">
                <a:latin typeface="Consolas" pitchFamily="49" charset="0"/>
                <a:cs typeface="Consolas" pitchFamily="49" charset="0"/>
              </a:rPr>
              <a:t>new</a:t>
            </a:r>
            <a:r>
              <a:rPr lang="en-CA" dirty="0" smtClean="0"/>
              <a:t> and </a:t>
            </a:r>
            <a:r>
              <a:rPr lang="en-CA" dirty="0" smtClean="0">
                <a:latin typeface="Consolas" pitchFamily="49" charset="0"/>
                <a:cs typeface="Consolas" pitchFamily="49" charset="0"/>
              </a:rPr>
              <a:t>delete</a:t>
            </a:r>
          </a:p>
          <a:p>
            <a:pPr lvl="1"/>
            <a:r>
              <a:rPr lang="en-CA" dirty="0" smtClean="0"/>
              <a:t>Each of these is very expensive…</a:t>
            </a:r>
          </a:p>
          <a:p>
            <a:pPr lvl="1"/>
            <a:r>
              <a:rPr lang="en-CA" dirty="0" smtClean="0"/>
              <a:t>Would it not be better to reuse the nodes if possible?</a:t>
            </a:r>
          </a:p>
          <a:p>
            <a:pPr lvl="1"/>
            <a:endParaRPr lang="en-CA" dirty="0" smtClean="0"/>
          </a:p>
          <a:p>
            <a:pPr lvl="1"/>
            <a:endParaRPr lang="en-CA" dirty="0" smtClean="0"/>
          </a:p>
          <a:p>
            <a:pPr lvl="1"/>
            <a:endParaRPr lang="en-CA" dirty="0" smtClean="0"/>
          </a:p>
          <a:p>
            <a:pPr lvl="1"/>
            <a:endParaRPr lang="en-CA" dirty="0" smtClean="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smtClean="0"/>
              <a:t>	Can we do better?</a:t>
            </a:r>
          </a:p>
          <a:p>
            <a:pPr lvl="1"/>
            <a:endParaRPr lang="en-CA" dirty="0" smtClean="0"/>
          </a:p>
          <a:p>
            <a:pPr>
              <a:buNone/>
            </a:pPr>
            <a:r>
              <a:rPr lang="en-CA" dirty="0" smtClean="0"/>
              <a:t>	Consider the calls to </a:t>
            </a:r>
            <a:r>
              <a:rPr lang="en-CA" dirty="0" smtClean="0">
                <a:latin typeface="Consolas" pitchFamily="49" charset="0"/>
                <a:cs typeface="Consolas" pitchFamily="49" charset="0"/>
              </a:rPr>
              <a:t>new</a:t>
            </a:r>
            <a:r>
              <a:rPr lang="en-CA" dirty="0" smtClean="0"/>
              <a:t> and </a:t>
            </a:r>
            <a:r>
              <a:rPr lang="en-CA" dirty="0" smtClean="0">
                <a:latin typeface="Consolas" pitchFamily="49" charset="0"/>
                <a:cs typeface="Consolas" pitchFamily="49" charset="0"/>
              </a:rPr>
              <a:t>delete</a:t>
            </a:r>
          </a:p>
          <a:p>
            <a:pPr lvl="1"/>
            <a:r>
              <a:rPr lang="en-CA" dirty="0" smtClean="0"/>
              <a:t>Each of these is very expensive…</a:t>
            </a:r>
          </a:p>
          <a:p>
            <a:pPr lvl="1"/>
            <a:r>
              <a:rPr lang="en-CA" dirty="0" smtClean="0"/>
              <a:t>Would it not be better to reuse the nodes if possible?</a:t>
            </a:r>
          </a:p>
          <a:p>
            <a:pPr lvl="1"/>
            <a:endParaRPr lang="en-CA" dirty="0" smtClean="0"/>
          </a:p>
          <a:p>
            <a:pPr lvl="1"/>
            <a:endParaRPr lang="en-CA" dirty="0" smtClean="0"/>
          </a:p>
          <a:p>
            <a:pPr lvl="1"/>
            <a:endParaRPr lang="en-CA" dirty="0" smtClean="0"/>
          </a:p>
          <a:p>
            <a:pPr lvl="1"/>
            <a:endParaRPr lang="en-CA" dirty="0" smtClean="0"/>
          </a:p>
          <a:p>
            <a:pPr lvl="1"/>
            <a:r>
              <a:rPr lang="en-CA" dirty="0" smtClean="0"/>
              <a:t>No calls to </a:t>
            </a:r>
            <a:r>
              <a:rPr lang="en-CA" dirty="0" smtClean="0">
                <a:latin typeface="Consolas" pitchFamily="49" charset="0"/>
                <a:cs typeface="Consolas" pitchFamily="49" charset="0"/>
              </a:rPr>
              <a:t>new</a:t>
            </a:r>
            <a:r>
              <a:rPr lang="en-CA" dirty="0" smtClean="0"/>
              <a:t> or </a:t>
            </a:r>
            <a:r>
              <a:rPr lang="en-CA" dirty="0" smtClean="0">
                <a:latin typeface="Consolas" pitchFamily="49" charset="0"/>
                <a:cs typeface="Consolas" pitchFamily="49" charset="0"/>
              </a:rPr>
              <a:t>delete</a:t>
            </a:r>
            <a:endParaRPr lang="en-CA" dirty="0">
              <a:latin typeface="Consolas" pitchFamily="49" charset="0"/>
              <a:cs typeface="Consolas" pitchFamily="49" charset="0"/>
            </a:endParaRP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smtClean="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smtClean="0">
                <a:solidFill>
                  <a:prstClr val="black"/>
                </a:solidFill>
              </a:rPr>
              <a:t>	What is the plan?</a:t>
            </a:r>
          </a:p>
          <a:p>
            <a:pPr lvl="1" eaLnBrk="1" hangingPunct="1"/>
            <a:r>
              <a:rPr lang="en-CA" sz="2000" dirty="0" smtClean="0">
                <a:solidFill>
                  <a:prstClr val="black"/>
                </a:solidFill>
              </a:rPr>
              <a:t>If the right-hand side is empty, it’s straight-forward:</a:t>
            </a:r>
          </a:p>
          <a:p>
            <a:pPr lvl="2" eaLnBrk="1" hangingPunct="1"/>
            <a:r>
              <a:rPr lang="en-CA" sz="1800" dirty="0" smtClean="0">
                <a:solidFill>
                  <a:prstClr val="black"/>
                </a:solidFill>
              </a:rPr>
              <a:t>Just empty this list</a:t>
            </a:r>
          </a:p>
          <a:p>
            <a:pPr lvl="1" eaLnBrk="1" hangingPunct="1"/>
            <a:r>
              <a:rPr lang="en-CA" sz="2000" dirty="0" smtClean="0">
                <a:solidFill>
                  <a:prstClr val="black"/>
                </a:solidFill>
              </a:rPr>
              <a:t>Otherwise, step through the right-hand side list and for each node there</a:t>
            </a:r>
          </a:p>
          <a:p>
            <a:pPr lvl="2" eaLnBrk="1" hangingPunct="1"/>
            <a:r>
              <a:rPr lang="en-CA" sz="1800" dirty="0" smtClean="0">
                <a:solidFill>
                  <a:prstClr val="black"/>
                </a:solidFill>
              </a:rPr>
              <a:t>If there is a corresponding node in this, copy over the value, else</a:t>
            </a:r>
          </a:p>
          <a:p>
            <a:pPr lvl="2" eaLnBrk="1" hangingPunct="1"/>
            <a:r>
              <a:rPr lang="en-CA" sz="1800" dirty="0" smtClean="0">
                <a:solidFill>
                  <a:prstClr val="black"/>
                </a:solidFill>
              </a:rPr>
              <a:t>There is no corresponding node; create a new node and append it</a:t>
            </a:r>
          </a:p>
          <a:p>
            <a:pPr lvl="1" eaLnBrk="1" hangingPunct="1"/>
            <a:r>
              <a:rPr lang="en-CA" sz="2000" dirty="0" smtClean="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smtClean="0"/>
              <a:t>Assume we </a:t>
            </a:r>
            <a:r>
              <a:rPr lang="en-US" altLang="zh-CN" dirty="0"/>
              <a:t>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endParaRPr lang="en-US" altLang="en-US" dirty="0" smtClean="0">
              <a:latin typeface="Arial" charset="0"/>
              <a:cs typeface="Arial" charset="0"/>
            </a:endParaRPr>
          </a:p>
        </p:txBody>
      </p:sp>
      <p:graphicFrame>
        <p:nvGraphicFramePr>
          <p:cNvPr id="6" name="Table 5"/>
          <p:cNvGraphicFramePr>
            <a:graphicFrameLocks noGrp="1"/>
          </p:cNvGraphicFramePr>
          <p:nvPr>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smtClean="0">
                <a:solidFill>
                  <a:srgbClr val="00B0F0"/>
                </a:solidFill>
              </a:rPr>
              <a:t>By replacing the value in the node in question, we can speed things up</a:t>
            </a:r>
            <a:endParaRPr lang="en-CA" sz="2000" dirty="0">
              <a:solidFill>
                <a:srgbClr val="00B0F0"/>
              </a:solidFill>
            </a:endParaRP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smtClean="0"/>
              <a:t>Assume we </a:t>
            </a:r>
            <a:r>
              <a:rPr lang="en-US" altLang="zh-CN" dirty="0"/>
              <a:t>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solidFill>
                  <a:srgbClr val="FF0000"/>
                </a:solidFill>
              </a:rPr>
              <a:t>Doubly linked list</a:t>
            </a:r>
          </a:p>
          <a:p>
            <a:r>
              <a:rPr lang="en-US" altLang="zh-CN" dirty="0" smtClean="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0578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Tree>
    <p:extLst>
      <p:ext uri="{BB962C8B-B14F-4D97-AF65-F5344CB8AC3E}">
        <p14:creationId xmlns:p14="http://schemas.microsoft.com/office/powerpoint/2010/main" val="40497352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a:t>
            </a:r>
            <a:r>
              <a:rPr lang="en-US" altLang="en-US" dirty="0" smtClean="0">
                <a:latin typeface="Arial" charset="0"/>
                <a:cs typeface="Arial" charset="0"/>
              </a:rPr>
              <a:t>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Using a doubly linked list requires </a:t>
            </a:r>
            <a:r>
              <a:rPr lang="en-CA" altLang="en-US" b="1" dirty="0" smtClean="0">
                <a:latin typeface="Symbol" pitchFamily="18" charset="2"/>
                <a:cs typeface="Times New Roman" pitchFamily="18"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a:t>
            </a:r>
            <a:r>
              <a:rPr lang="en-US" altLang="en-US" dirty="0" smtClean="0">
                <a:latin typeface="Arial" charset="0"/>
                <a:cs typeface="Arial" charset="0"/>
              </a:rPr>
              <a:t>versus </a:t>
            </a:r>
            <a:r>
              <a:rPr lang="en-US" altLang="en-US" dirty="0">
                <a:latin typeface="Arial" charset="0"/>
                <a:cs typeface="Arial" charset="0"/>
              </a:rPr>
              <a:t>run times</a:t>
            </a:r>
            <a:endParaRPr lang="en-US" altLang="en-US" dirty="0" smtClean="0">
              <a:latin typeface="Arial" charset="0"/>
              <a:cs typeface="Arial" charset="0"/>
            </a:endParaRPr>
          </a:p>
        </p:txBody>
      </p:sp>
      <p:sp>
        <p:nvSpPr>
          <p:cNvPr id="2662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general, there is an interesting relationship between memory and time efficiency</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a data structure/algorithm:</a:t>
            </a:r>
          </a:p>
          <a:p>
            <a:pPr lvl="1"/>
            <a:r>
              <a:rPr lang="en-US" altLang="en-US" dirty="0" smtClean="0">
                <a:latin typeface="Arial" charset="0"/>
                <a:cs typeface="Arial" charset="0"/>
              </a:rPr>
              <a:t>Improving the run time usually</a:t>
            </a:r>
            <a:br>
              <a:rPr lang="en-US" altLang="en-US" dirty="0" smtClean="0">
                <a:latin typeface="Arial" charset="0"/>
                <a:cs typeface="Arial" charset="0"/>
              </a:rPr>
            </a:br>
            <a:r>
              <a:rPr lang="en-US" altLang="en-US" dirty="0" smtClean="0">
                <a:latin typeface="Arial" charset="0"/>
                <a:cs typeface="Arial" charset="0"/>
              </a:rPr>
              <a:t>requires more memory</a:t>
            </a:r>
          </a:p>
          <a:p>
            <a:pPr lvl="1"/>
            <a:r>
              <a:rPr lang="en-US" altLang="en-US" dirty="0" smtClean="0">
                <a:latin typeface="Arial" charset="0"/>
                <a:cs typeface="Arial" charset="0"/>
              </a:rPr>
              <a:t>Reducing the required memory</a:t>
            </a:r>
            <a:br>
              <a:rPr lang="en-US" altLang="en-US" dirty="0" smtClean="0">
                <a:latin typeface="Arial" charset="0"/>
                <a:cs typeface="Arial" charset="0"/>
              </a:rPr>
            </a:br>
            <a:r>
              <a:rPr lang="en-US" altLang="en-US" dirty="0" smtClean="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a:t>
            </a:r>
            <a:r>
              <a:rPr lang="en-US" altLang="en-US" dirty="0" smtClean="0">
                <a:latin typeface="Arial" charset="0"/>
                <a:cs typeface="Arial" charset="0"/>
              </a:rPr>
              <a:t>usage versus </a:t>
            </a:r>
            <a:r>
              <a:rPr lang="en-US" altLang="en-US" dirty="0">
                <a:latin typeface="Arial" charset="0"/>
                <a:cs typeface="Arial" charset="0"/>
              </a:rPr>
              <a:t>run times</a:t>
            </a:r>
            <a:endParaRPr lang="en-US" altLang="en-US" dirty="0" smtClean="0">
              <a:latin typeface="Arial" charset="0"/>
              <a:cs typeface="Arial" charset="0"/>
            </a:endParaRPr>
          </a:p>
        </p:txBody>
      </p:sp>
      <p:sp>
        <p:nvSpPr>
          <p:cNvPr id="2765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guideline not true in general:  </a:t>
            </a:r>
            <a:r>
              <a:rPr lang="en-US" altLang="en-US" dirty="0" smtClean="0">
                <a:solidFill>
                  <a:srgbClr val="FF0000"/>
                </a:solidFill>
                <a:latin typeface="Arial" charset="0"/>
                <a:cs typeface="Arial" charset="0"/>
              </a:rPr>
              <a:t>there may be different data structures and/or algorithms which are both faster and require less memory</a:t>
            </a:r>
          </a:p>
          <a:p>
            <a:pPr lvl="1"/>
            <a:r>
              <a:rPr lang="en-US" altLang="en-US" dirty="0" smtClean="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t>Doubly linked list</a:t>
            </a:r>
          </a:p>
          <a:p>
            <a:r>
              <a:rPr lang="en-US" altLang="zh-CN" dirty="0" smtClean="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issue</a:t>
            </a:r>
            <a:endParaRPr lang="en-CA" dirty="0"/>
          </a:p>
        </p:txBody>
      </p:sp>
      <p:sp>
        <p:nvSpPr>
          <p:cNvPr id="3" name="Content Placeholder 2"/>
          <p:cNvSpPr>
            <a:spLocks noGrp="1"/>
          </p:cNvSpPr>
          <p:nvPr>
            <p:ph idx="1"/>
          </p:nvPr>
        </p:nvSpPr>
        <p:spPr/>
        <p:txBody>
          <a:bodyPr/>
          <a:lstStyle/>
          <a:p>
            <a:pPr marL="360363" indent="-360363">
              <a:buNone/>
            </a:pPr>
            <a:r>
              <a:rPr lang="en-CA" dirty="0" smtClean="0"/>
              <a:t>	A significant issue with linked lists: node-based data structures require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calls to </a:t>
            </a:r>
            <a:r>
              <a:rPr lang="en-CA" dirty="0" smtClean="0">
                <a:latin typeface="Courier New" panose="02070309020205020404" pitchFamily="49" charset="0"/>
                <a:cs typeface="Courier New" panose="02070309020205020404" pitchFamily="49" charset="0"/>
              </a:rPr>
              <a:t>new</a:t>
            </a:r>
          </a:p>
          <a:p>
            <a:pPr lvl="1"/>
            <a:r>
              <a:rPr lang="en-CA" dirty="0" smtClean="0"/>
              <a:t>Each </a:t>
            </a:r>
            <a:r>
              <a:rPr lang="en-CA" altLang="zh-CN" dirty="0">
                <a:latin typeface="Courier New" panose="02070309020205020404" pitchFamily="49" charset="0"/>
                <a:cs typeface="Courier New" panose="02070309020205020404" pitchFamily="49" charset="0"/>
              </a:rPr>
              <a:t>new</a:t>
            </a:r>
            <a:r>
              <a:rPr lang="en-CA" dirty="0" smtClean="0"/>
              <a:t> operation requires a call to the operating system requesting a memory allocation</a:t>
            </a:r>
            <a:endParaRPr lang="en-CA" dirty="0"/>
          </a:p>
        </p:txBody>
      </p:sp>
    </p:spTree>
    <p:extLst>
      <p:ext uri="{BB962C8B-B14F-4D97-AF65-F5344CB8AC3E}">
        <p14:creationId xmlns:p14="http://schemas.microsoft.com/office/powerpoint/2010/main" val="3228432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array?</a:t>
            </a:r>
            <a:endParaRPr lang="en-CA" dirty="0"/>
          </a:p>
        </p:txBody>
      </p:sp>
      <p:sp>
        <p:nvSpPr>
          <p:cNvPr id="3" name="Content Placeholder 2"/>
          <p:cNvSpPr>
            <a:spLocks noGrp="1"/>
          </p:cNvSpPr>
          <p:nvPr>
            <p:ph idx="1"/>
          </p:nvPr>
        </p:nvSpPr>
        <p:spPr/>
        <p:txBody>
          <a:bodyPr/>
          <a:lstStyle/>
          <a:p>
            <a:pPr marL="360363" indent="-360363">
              <a:buNone/>
            </a:pPr>
            <a:r>
              <a:rPr lang="en-CA" dirty="0" smtClean="0"/>
              <a:t>	Suppose we store this linked list in an array?</a:t>
            </a:r>
          </a:p>
          <a:p>
            <a:pPr marL="360363" indent="-360363">
              <a:buNone/>
            </a:pPr>
            <a:endParaRPr lang="en-CA" dirty="0" smtClean="0"/>
          </a:p>
          <a:p>
            <a:pPr marL="360363" indent="-360363">
              <a:buNone/>
            </a:pPr>
            <a:endParaRPr lang="en-CA" dirty="0"/>
          </a:p>
          <a:p>
            <a:pPr marL="360363" indent="-360363">
              <a:buNone/>
            </a:pPr>
            <a:endParaRPr lang="en-CA" dirty="0" smtClean="0"/>
          </a:p>
          <a:p>
            <a:pPr marL="360363" indent="-360363">
              <a:buNone/>
            </a:pPr>
            <a:endParaRPr lang="en-CA" dirty="0" smtClean="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graphicFrame>
        <p:nvGraphicFramePr>
          <p:cNvPr id="7" name="Table 6"/>
          <p:cNvGraphicFramePr>
            <a:graphicFrameLocks noGrp="1"/>
          </p:cNvGraphicFramePr>
          <p:nvPr>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-1</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array?</a:t>
            </a:r>
            <a:endParaRPr lang="en-CA" dirty="0"/>
          </a:p>
        </p:txBody>
      </p:sp>
      <p:sp>
        <p:nvSpPr>
          <p:cNvPr id="3" name="Content Placeholder 2"/>
          <p:cNvSpPr>
            <a:spLocks noGrp="1"/>
          </p:cNvSpPr>
          <p:nvPr>
            <p:ph idx="1"/>
          </p:nvPr>
        </p:nvSpPr>
        <p:spPr/>
        <p:txBody>
          <a:bodyPr/>
          <a:lstStyle/>
          <a:p>
            <a:pPr marL="360363" indent="-360363">
              <a:buNone/>
            </a:pPr>
            <a:r>
              <a:rPr lang="en-CA" dirty="0" smtClean="0"/>
              <a:t>	Rather than using, </a:t>
            </a:r>
            <a:r>
              <a:rPr lang="en-CA" dirty="0" smtClean="0">
                <a:latin typeface="Consolas" panose="020B0609020204030204" pitchFamily="49" charset="0"/>
                <a:cs typeface="Consolas" panose="020B0609020204030204" pitchFamily="49" charset="0"/>
              </a:rPr>
              <a:t>-1</a:t>
            </a:r>
            <a:r>
              <a:rPr lang="en-CA" dirty="0" smtClean="0"/>
              <a:t>, use a constant assigned that value</a:t>
            </a:r>
          </a:p>
          <a:p>
            <a:pPr lvl="1"/>
            <a:r>
              <a:rPr lang="en-CA" dirty="0" smtClean="0"/>
              <a:t>This makes reading your code easier </a:t>
            </a:r>
          </a:p>
          <a:p>
            <a:pPr marL="360363" indent="-360363">
              <a:buNone/>
            </a:pPr>
            <a:endParaRPr lang="en-CA" dirty="0" smtClean="0"/>
          </a:p>
          <a:p>
            <a:pPr marL="360363" indent="-360363">
              <a:buNone/>
            </a:pPr>
            <a:endParaRPr lang="en-CA" dirty="0"/>
          </a:p>
          <a:p>
            <a:pPr marL="360363" indent="-360363">
              <a:buNone/>
            </a:pPr>
            <a:endParaRPr lang="en-CA" dirty="0" smtClean="0"/>
          </a:p>
          <a:p>
            <a:pPr marL="360363" indent="-360363">
              <a:buNone/>
            </a:pPr>
            <a:endParaRPr lang="en-CA" dirty="0" smtClean="0"/>
          </a:p>
          <a:p>
            <a:pPr marL="360363" indent="-360363">
              <a:buNone/>
            </a:pPr>
            <a:endParaRPr lang="en-CA" dirty="0"/>
          </a:p>
        </p:txBody>
      </p:sp>
      <p:graphicFrame>
        <p:nvGraphicFramePr>
          <p:cNvPr id="4" name="Table 3"/>
          <p:cNvGraphicFramePr>
            <a:graphicFrameLocks noGrp="1"/>
          </p:cNvGraphicFramePr>
          <p:nvPr>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spTree>
    <p:extLst>
      <p:ext uri="{BB962C8B-B14F-4D97-AF65-F5344CB8AC3E}">
        <p14:creationId xmlns:p14="http://schemas.microsoft.com/office/powerpoint/2010/main" val="78858224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To achieve this, we must create an array of objects that:</a:t>
            </a:r>
          </a:p>
          <a:p>
            <a:pPr lvl="1"/>
            <a:r>
              <a:rPr lang="en-CA" dirty="0" smtClean="0"/>
              <a:t>Store the value</a:t>
            </a:r>
          </a:p>
          <a:p>
            <a:pPr lvl="1"/>
            <a:r>
              <a:rPr lang="en-CA" dirty="0" smtClean="0"/>
              <a:t>Store the array index where the next entry is stored</a:t>
            </a:r>
          </a:p>
          <a:p>
            <a:pPr marL="360363" indent="-360363">
              <a:buNone/>
            </a:pPr>
            <a:endParaRPr lang="en-CA" sz="2400" dirty="0"/>
          </a:p>
          <a:p>
            <a:pPr marL="1160463" lvl="2" indent="-360363">
              <a:buNone/>
            </a:pPr>
            <a:r>
              <a:rPr lang="en-CA" sz="1400" dirty="0" smtClean="0">
                <a:latin typeface="Consolas" panose="020B0609020204030204" pitchFamily="49" charset="0"/>
                <a:cs typeface="Consolas" panose="020B0609020204030204" pitchFamily="49" charset="0"/>
              </a:rPr>
              <a:t>		template &lt;typename Type&gt;</a:t>
            </a:r>
          </a:p>
          <a:p>
            <a:pPr marL="1160463" lvl="2" indent="-360363">
              <a:buNone/>
            </a:pPr>
            <a:r>
              <a:rPr lang="en-CA" sz="1400" dirty="0" smtClean="0">
                <a:latin typeface="Consolas" panose="020B0609020204030204" pitchFamily="49" charset="0"/>
                <a:cs typeface="Consolas" panose="020B0609020204030204" pitchFamily="49" charset="0"/>
              </a:rPr>
              <a:t>		class </a:t>
            </a:r>
            <a:r>
              <a:rPr lang="en-CA" sz="1400" dirty="0" err="1" smtClean="0">
                <a:latin typeface="Consolas" panose="020B0609020204030204" pitchFamily="49" charset="0"/>
                <a:cs typeface="Consolas" panose="020B0609020204030204" pitchFamily="49" charset="0"/>
              </a:rPr>
              <a:t>Single_node</a:t>
            </a:r>
            <a:r>
              <a:rPr lang="en-CA" sz="1400" dirty="0" smtClean="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next_node</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Type retrieve() </a:t>
            </a: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next() </a:t>
            </a: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a:t>
            </a:r>
          </a:p>
          <a:p>
            <a:pPr marL="1160463" lvl="2" indent="-360363">
              <a:buNone/>
            </a:pPr>
            <a:r>
              <a:rPr lang="en-CA" sz="1400" dirty="0" smtClean="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normAutofit lnSpcReduction="10000"/>
          </a:bodyPr>
          <a:lstStyle/>
          <a:p>
            <a:pPr marL="360363" indent="-360363">
              <a:buNone/>
            </a:pPr>
            <a:r>
              <a:rPr lang="en-CA" dirty="0" smtClean="0"/>
              <a:t>	Now, memory allocation is done once in the constructor:</a:t>
            </a:r>
          </a:p>
          <a:p>
            <a:pPr marL="457200" lvl="1" indent="0">
              <a:buNone/>
            </a:pPr>
            <a:endParaRPr lang="en-CA" sz="1200" dirty="0" smtClean="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smtClean="0">
                <a:latin typeface="Consolas" panose="020B0609020204030204" pitchFamily="49" charset="0"/>
                <a:cs typeface="Consolas" panose="020B0609020204030204" pitchFamily="49" charset="0"/>
              </a:rPr>
              <a:t>class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Single_node</a:t>
            </a:r>
            <a:r>
              <a:rPr lang="en-CA" sz="1400" dirty="0" smtClean="0">
                <a:solidFill>
                  <a:srgbClr val="FF0000"/>
                </a:solidFill>
                <a:latin typeface="Consolas" panose="020B0609020204030204" pitchFamily="49" charset="0"/>
                <a:cs typeface="Consolas" panose="020B0609020204030204" pitchFamily="49" charset="0"/>
              </a:rPr>
              <a:t>&lt;Type&gt;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NULL</a:t>
            </a:r>
            <a:r>
              <a:rPr lang="en-US" altLang="zh-CN" sz="1400" dirty="0" smtClean="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457200" lvl="1" indent="0">
              <a:buNone/>
            </a:pPr>
            <a:r>
              <a:rPr lang="en-CA" sz="1400" dirty="0" smtClean="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member functions</a:t>
            </a:r>
          </a:p>
          <a:p>
            <a:pPr marL="457200" lvl="1" indent="0">
              <a:buNone/>
            </a:pPr>
            <a:r>
              <a:rPr lang="en-CA" sz="1400" dirty="0" smtClean="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smtClean="0">
                <a:latin typeface="Consolas" panose="020B0609020204030204" pitchFamily="49" charset="0"/>
                <a:cs typeface="Consolas" panose="020B0609020204030204" pitchFamily="49" charset="0"/>
              </a:rPr>
              <a:t>template </a:t>
            </a:r>
            <a:r>
              <a:rPr lang="en-CA" sz="1400" dirty="0">
                <a:latin typeface="Consolas" panose="020B0609020204030204" pitchFamily="49" charset="0"/>
                <a:cs typeface="Consolas" panose="020B0609020204030204" pitchFamily="49" charset="0"/>
              </a:rPr>
              <a:t>&lt;typename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r>
              <a:rPr lang="en-CA" sz="1400" dirty="0" smtClean="0">
                <a:latin typeface="Consolas" panose="020B0609020204030204" pitchFamily="49" charset="0"/>
                <a:cs typeface="Consolas" panose="020B0609020204030204" pitchFamily="49" charset="0"/>
              </a:rPr>
              <a:t>),</a:t>
            </a:r>
          </a:p>
          <a:p>
            <a:r>
              <a:rPr lang="en-CA" sz="1400" dirty="0" err="1" smtClean="0">
                <a:latin typeface="Consolas" panose="020B0609020204030204" pitchFamily="49" charset="0"/>
                <a:cs typeface="Consolas" panose="020B0609020204030204" pitchFamily="49" charset="0"/>
              </a:rPr>
              <a:t>node_pool</a:t>
            </a:r>
            <a:r>
              <a:rPr lang="en-CA" sz="1400" dirty="0" smtClean="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a:t>
            </a:r>
            <a:r>
              <a:rPr lang="en-CA" sz="1400" dirty="0" smtClean="0">
                <a:solidFill>
                  <a:srgbClr val="FF000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Empty constructor</a:t>
            </a:r>
            <a:endParaRPr lang="en-CA" sz="1400" dirty="0">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85471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sz="1800" dirty="0" smtClean="0"/>
              <a:t>	Problem:  when inserting a new element… </a:t>
            </a:r>
          </a:p>
          <a:p>
            <a:pPr marL="360363" indent="-360363">
              <a:buNone/>
            </a:pPr>
            <a:r>
              <a:rPr lang="en-CA" sz="1800" dirty="0"/>
              <a:t>	</a:t>
            </a:r>
            <a:r>
              <a:rPr lang="en-CA" sz="1800" dirty="0" smtClean="0"/>
              <a:t>		how do you know which cell to use?</a:t>
            </a:r>
          </a:p>
          <a:p>
            <a:pPr lvl="1"/>
            <a:r>
              <a:rPr lang="en-CA" dirty="0" smtClean="0"/>
              <a:t>Solution: keep a container (a stack) of the indices of unused nodes</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1</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4</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1" dirty="0" smtClean="0">
                          <a:solidFill>
                            <a:srgbClr val="FF0000"/>
                          </a:solidFill>
                          <a:latin typeface="Consolas" panose="020B0609020204030204" pitchFamily="49" charset="0"/>
                          <a:cs typeface="Consolas" panose="020B0609020204030204" pitchFamily="49" charset="0"/>
                        </a:rPr>
                        <a:t>7</a:t>
                      </a:r>
                      <a:endParaRPr lang="en-CA" sz="1600" b="1"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graphicFrame>
        <p:nvGraphicFramePr>
          <p:cNvPr id="8" name="Table 7"/>
          <p:cNvGraphicFramePr>
            <a:graphicFrameLocks noGrp="1"/>
          </p:cNvGraphicFramePr>
          <p:nvPr>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7</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1</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smtClean="0">
                          <a:solidFill>
                            <a:srgbClr val="FF0000"/>
                          </a:solidFill>
                          <a:latin typeface="Consolas" panose="020B0609020204030204" pitchFamily="49" charset="0"/>
                          <a:cs typeface="Consolas" panose="020B0609020204030204" pitchFamily="49" charset="0"/>
                        </a:rPr>
                        <a:t>4</a:t>
                      </a:r>
                      <a:endParaRPr lang="en-CA" sz="2000" b="1"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3;</a:t>
            </a:r>
            <a:endParaRPr lang="en-CA" sz="1600" dirty="0">
              <a:latin typeface="Consolas" panose="020B0609020204030204" pitchFamily="49" charset="0"/>
              <a:cs typeface="Consolas" panose="020B0609020204030204" pitchFamily="49" charset="0"/>
            </a:endParaRP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The stack would be initialized with all the entries</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8;</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04831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When pushing onto the list, the entry at the top of the stack is used</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8;</a:t>
            </a:r>
            <a:endParaRPr lang="en-CA" sz="1600" dirty="0">
              <a:latin typeface="Consolas" panose="020B0609020204030204" pitchFamily="49" charset="0"/>
              <a:cs typeface="Consolas" panose="020B0609020204030204" pitchFamily="49" charset="0"/>
            </a:endParaRP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Now, </a:t>
            </a:r>
            <a:r>
              <a:rPr lang="en-CA" dirty="0" err="1" smtClean="0">
                <a:latin typeface="Consolas" panose="020B0609020204030204" pitchFamily="49" charset="0"/>
                <a:cs typeface="Consolas" panose="020B0609020204030204" pitchFamily="49" charset="0"/>
              </a:rPr>
              <a:t>push_front</a:t>
            </a:r>
            <a:r>
              <a:rPr lang="en-CA" dirty="0" smtClean="0">
                <a:latin typeface="Consolas" panose="020B0609020204030204" pitchFamily="49" charset="0"/>
                <a:cs typeface="Consolas" panose="020B0609020204030204" pitchFamily="49" charset="0"/>
              </a:rPr>
              <a:t>( 'O' )</a:t>
            </a:r>
            <a:r>
              <a:rPr lang="en-CA" dirty="0" smtClean="0"/>
              <a:t> would result in</a:t>
            </a:r>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7;</a:t>
            </a:r>
            <a:endParaRPr lang="en-CA" sz="1600" dirty="0">
              <a:latin typeface="Consolas" panose="020B0609020204030204" pitchFamily="49" charset="0"/>
              <a:cs typeface="Consolas" panose="020B0609020204030204" pitchFamily="49" charset="0"/>
            </a:endParaRP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smtClean="0"/>
              <a:t>	Suppose we call </a:t>
            </a:r>
            <a:r>
              <a:rPr lang="en-CA" dirty="0" err="1" smtClean="0">
                <a:latin typeface="Consolas" panose="020B0609020204030204" pitchFamily="49" charset="0"/>
                <a:cs typeface="Consolas" panose="020B0609020204030204" pitchFamily="49" charset="0"/>
              </a:rPr>
              <a:t>push_front</a:t>
            </a:r>
            <a:r>
              <a:rPr lang="en-CA" dirty="0" smtClean="0">
                <a:latin typeface="Consolas" panose="020B0609020204030204" pitchFamily="49" charset="0"/>
                <a:cs typeface="Consolas" panose="020B0609020204030204" pitchFamily="49" charset="0"/>
              </a:rPr>
              <a:t>( 'N' )</a:t>
            </a:r>
            <a:endParaRPr lang="en-CA" dirty="0" smtClean="0"/>
          </a:p>
          <a:p>
            <a:pPr lvl="1"/>
            <a:endParaRPr lang="en-CA" dirty="0" smtClean="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7;</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91972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smtClean="0"/>
              <a:t>The next node is at index 6</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N</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7</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6</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6;</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582395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5</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6;</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30439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'R' </a:t>
            </a:r>
            <a:r>
              <a:rPr lang="en-CA" dirty="0">
                <a:latin typeface="Consolas" panose="020B0609020204030204" pitchFamily="49" charset="0"/>
                <a:cs typeface="Consolas" panose="020B0609020204030204" pitchFamily="49" charset="0"/>
              </a:rPr>
              <a:t>)</a:t>
            </a:r>
            <a:endParaRPr lang="en-CA" dirty="0"/>
          </a:p>
          <a:p>
            <a:pPr lvl="1"/>
            <a:r>
              <a:rPr lang="en-CA" dirty="0" smtClean="0"/>
              <a:t>The next node is at index 5</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R</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O</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7</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5</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5</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990165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Finally, suppose we </a:t>
            </a:r>
            <a:r>
              <a:rPr lang="en-CA" dirty="0"/>
              <a:t>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N</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O</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5</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5;</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79078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Finally, suppose we </a:t>
            </a:r>
            <a:r>
              <a:rPr lang="en-CA" dirty="0"/>
              <a:t>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a:p>
            <a:pPr lvl="1"/>
            <a:r>
              <a:rPr lang="en-CA" dirty="0" smtClean="0"/>
              <a:t>The popped node is placed back into the stack</a:t>
            </a:r>
          </a:p>
        </p:txBody>
      </p:sp>
      <p:graphicFrame>
        <p:nvGraphicFramePr>
          <p:cNvPr id="5" name="Table 4"/>
          <p:cNvGraphicFramePr>
            <a:graphicFrameLocks noGrp="1"/>
          </p:cNvGraphicFramePr>
          <p:nvPr>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b="0" dirty="0" smtClean="0">
                          <a:solidFill>
                            <a:schemeClr val="tx1"/>
                          </a:solidFill>
                          <a:latin typeface="Consolas" panose="020B0609020204030204" pitchFamily="49" charset="0"/>
                          <a:cs typeface="Consolas" panose="020B0609020204030204" pitchFamily="49" charset="0"/>
                        </a:rPr>
                        <a:t>0</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1</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2</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3</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4</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5</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6</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b="0" dirty="0" smtClean="0">
                          <a:solidFill>
                            <a:schemeClr val="tx1"/>
                          </a:solidFill>
                          <a:latin typeface="Consolas" panose="020B0609020204030204" pitchFamily="49" charset="0"/>
                          <a:cs typeface="Consolas" panose="020B0609020204030204" pitchFamily="49" charset="0"/>
                        </a:rPr>
                        <a:t>7</a:t>
                      </a:r>
                      <a:endParaRPr lang="en-CA" sz="1600" b="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N</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O</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7</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p:txBody>
      </p:sp>
      <p:graphicFrame>
        <p:nvGraphicFramePr>
          <p:cNvPr id="8" name="Table 7"/>
          <p:cNvGraphicFramePr>
            <a:graphicFrameLocks noGrp="1"/>
          </p:cNvGraphicFramePr>
          <p:nvPr>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0</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1</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chemeClr val="tx1"/>
                          </a:solidFill>
                          <a:latin typeface="Consolas" panose="020B0609020204030204" pitchFamily="49" charset="0"/>
                          <a:cs typeface="Consolas" panose="020B0609020204030204" pitchFamily="49" charset="0"/>
                        </a:rPr>
                        <a:t>2</a:t>
                      </a:r>
                      <a:endParaRPr lang="en-CA" sz="2000" b="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4</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smtClean="0">
                          <a:solidFill>
                            <a:srgbClr val="FF0000"/>
                          </a:solidFill>
                          <a:latin typeface="Consolas" panose="020B0609020204030204" pitchFamily="49" charset="0"/>
                          <a:cs typeface="Consolas" panose="020B0609020204030204" pitchFamily="49" charset="0"/>
                        </a:rPr>
                        <a:t>6</a:t>
                      </a:r>
                      <a:endParaRPr lang="en-CA" sz="2000" b="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6</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7</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stack_size</a:t>
            </a:r>
            <a:r>
              <a:rPr lang="en-CA" sz="1600" dirty="0" smtClean="0">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6</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3905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smtClean="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smtClean="0"/>
              <a:t>50</a:t>
            </a:r>
            <a:endParaRPr lang="zh-CN" altLang="en-US" dirty="0"/>
          </a:p>
        </p:txBody>
      </p:sp>
    </p:spTree>
    <p:extLst>
      <p:ext uri="{BB962C8B-B14F-4D97-AF65-F5344CB8AC3E}">
        <p14:creationId xmlns:p14="http://schemas.microsoft.com/office/powerpoint/2010/main" val="248407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better solution</a:t>
            </a:r>
            <a:endParaRPr lang="en-CA" dirty="0"/>
          </a:p>
        </p:txBody>
      </p:sp>
      <p:sp>
        <p:nvSpPr>
          <p:cNvPr id="3" name="Content Placeholder 2"/>
          <p:cNvSpPr>
            <a:spLocks noGrp="1"/>
          </p:cNvSpPr>
          <p:nvPr>
            <p:ph idx="1"/>
          </p:nvPr>
        </p:nvSpPr>
        <p:spPr/>
        <p:txBody>
          <a:bodyPr/>
          <a:lstStyle/>
          <a:p>
            <a:pPr marL="360363" indent="-360363">
              <a:buNone/>
            </a:pPr>
            <a:r>
              <a:rPr lang="en-CA" dirty="0"/>
              <a:t>	</a:t>
            </a:r>
            <a:r>
              <a:rPr lang="en-CA" dirty="0" smtClean="0"/>
              <a:t>Problem:</a:t>
            </a:r>
          </a:p>
          <a:p>
            <a:pPr lvl="1"/>
            <a:r>
              <a:rPr lang="en-CA" dirty="0" smtClean="0"/>
              <a:t>Our solution requires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a:t>
            </a:r>
          </a:p>
          <a:p>
            <a:pPr lvl="1"/>
            <a:r>
              <a:rPr lang="en-CA" dirty="0" smtClean="0"/>
              <a:t>In our initial example, the unused nodes are 1, 4 and 7</a:t>
            </a:r>
          </a:p>
          <a:p>
            <a:pPr lvl="1"/>
            <a:r>
              <a:rPr lang="en-CA" dirty="0" smtClean="0"/>
              <a:t>How about using these to define a second stack-as-linked-list?</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1</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2</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4</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5</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6</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latin typeface="Consolas" panose="020B0609020204030204" pitchFamily="49" charset="0"/>
                          <a:cs typeface="Consolas" panose="020B0609020204030204" pitchFamily="49" charset="0"/>
                        </a:rPr>
                        <a:t>7</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E</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P</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S</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C</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latin typeface="Consolas" panose="020B0609020204030204" pitchFamily="49" charset="0"/>
                          <a:cs typeface="Consolas" panose="020B0609020204030204" pitchFamily="49" charset="0"/>
                        </a:rPr>
                        <a:t>NULLPTR</a:t>
                      </a: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0</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3</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latin typeface="Consolas" panose="020B0609020204030204" pitchFamily="49" charset="0"/>
                          <a:cs typeface="Consolas" panose="020B0609020204030204" pitchFamily="49" charset="0"/>
                        </a:rPr>
                        <a:t>2</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a:t>
            </a:r>
            <a:r>
              <a:rPr lang="en-CA" dirty="0" smtClean="0"/>
              <a:t>Problem:</a:t>
            </a:r>
          </a:p>
          <a:p>
            <a:pPr lvl="1"/>
            <a:r>
              <a:rPr lang="en-CA" dirty="0" smtClean="0"/>
              <a:t>Our solution requires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a:t>
            </a:r>
          </a:p>
          <a:p>
            <a:pPr lvl="1"/>
            <a:r>
              <a:rPr lang="en-CA" dirty="0" smtClean="0"/>
              <a:t>In our initial example, the unused nodes are 1, 4 and 7</a:t>
            </a:r>
          </a:p>
          <a:p>
            <a:pPr lvl="1"/>
            <a:r>
              <a:rPr lang="en-CA" dirty="0"/>
              <a:t>How about using these to define a second stack-as-linked-list</a:t>
            </a:r>
            <a:r>
              <a:rPr lang="en-CA" dirty="0" smtClean="0"/>
              <a:t>?</a:t>
            </a:r>
          </a:p>
          <a:p>
            <a:pPr lvl="1"/>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r>
              <a:rPr lang="en-CA" dirty="0" smtClean="0"/>
              <a:t>We only need a head pointer for the stack-as-linked-list</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0</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1</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2</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3</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4</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5</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lumMod val="50000"/>
                              <a:lumOff val="50000"/>
                            </a:schemeClr>
                          </a:solidFill>
                          <a:latin typeface="Consolas" panose="020B0609020204030204" pitchFamily="49" charset="0"/>
                          <a:cs typeface="Consolas" panose="020B0609020204030204" pitchFamily="49" charset="0"/>
                        </a:rPr>
                        <a:t>6</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FF0000"/>
                          </a:solidFill>
                          <a:latin typeface="Consolas" panose="020B0609020204030204" pitchFamily="49" charset="0"/>
                          <a:cs typeface="Consolas" panose="020B0609020204030204" pitchFamily="49" charset="0"/>
                        </a:rPr>
                        <a:t>7</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A</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E</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P</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S</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C</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6</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4</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lumMod val="50000"/>
                              <a:lumOff val="50000"/>
                            </a:schemeClr>
                          </a:solidFill>
                          <a:latin typeface="Consolas" panose="020B0609020204030204" pitchFamily="49" charset="0"/>
                          <a:cs typeface="Consolas" panose="020B0609020204030204" pitchFamily="49" charset="0"/>
                        </a:rPr>
                        <a:t>NULLPTR</a:t>
                      </a:r>
                      <a:endParaRPr lang="en-CA" sz="1600" dirty="0">
                        <a:solidFill>
                          <a:schemeClr val="tx1">
                            <a:lumMod val="50000"/>
                            <a:lumOff val="50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0</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7</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3</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lumMod val="50000"/>
                              <a:lumOff val="50000"/>
                            </a:schemeClr>
                          </a:solidFill>
                          <a:latin typeface="Consolas" panose="020B0609020204030204" pitchFamily="49" charset="0"/>
                          <a:cs typeface="Consolas" panose="020B0609020204030204" pitchFamily="49" charset="0"/>
                        </a:rPr>
                        <a:t>2</a:t>
                      </a:r>
                      <a:endParaRPr lang="en-CA" sz="2000" dirty="0">
                        <a:solidFill>
                          <a:schemeClr val="tx1">
                            <a:lumMod val="50000"/>
                            <a:lumOff val="50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FF0000"/>
                </a:solidFill>
                <a:latin typeface="Consolas" panose="020B0609020204030204" pitchFamily="49" charset="0"/>
                <a:cs typeface="Consolas" panose="020B0609020204030204" pitchFamily="49" charset="0"/>
              </a:rPr>
              <a:t>stack_top</a:t>
            </a:r>
            <a:r>
              <a:rPr lang="en-CA" sz="1600" dirty="0" smtClean="0">
                <a:solidFill>
                  <a:srgbClr val="FF0000"/>
                </a:solidFill>
                <a:latin typeface="Consolas" panose="020B0609020204030204" pitchFamily="49" charset="0"/>
                <a:cs typeface="Consolas" panose="020B0609020204030204" pitchFamily="49" charset="0"/>
              </a:rPr>
              <a:t> = 1;</a:t>
            </a:r>
            <a:endParaRPr lang="en-CA" sz="1600" dirty="0">
              <a:solidFill>
                <a:srgbClr val="FF0000"/>
              </a:solidFill>
              <a:latin typeface="Consolas" panose="020B0609020204030204" pitchFamily="49" charset="0"/>
              <a:cs typeface="Consolas" panose="020B0609020204030204" pitchFamily="49" charset="0"/>
            </a:endParaRP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5;</a:t>
            </a: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1;</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75745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endParaRPr lang="en-CA" dirty="0"/>
          </a:p>
          <a:p>
            <a:pPr lvl="1"/>
            <a:r>
              <a:rPr lang="en-CA" dirty="0" smtClean="0"/>
              <a:t>The extra node is placed onto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S</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1</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3</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77583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now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S</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2</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5;</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069888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now call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'D' )</a:t>
            </a:r>
            <a:endParaRPr lang="en-CA" dirty="0"/>
          </a:p>
          <a:p>
            <a:pPr lvl="1"/>
            <a:r>
              <a:rPr lang="en-CA" dirty="0" smtClean="0"/>
              <a:t>We pop the node off of the top of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D</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5</a:t>
                      </a:r>
                      <a:endParaRPr lang="en-CA" sz="20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5</a:t>
            </a:r>
            <a:r>
              <a:rPr lang="en-CA" sz="1600" dirty="0" smtClean="0">
                <a:latin typeface="Consolas" panose="020B0609020204030204" pitchFamily="49" charset="0"/>
                <a:cs typeface="Consolas" panose="020B0609020204030204" pitchFamily="49" charset="0"/>
              </a:rPr>
              <a:t>;</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1</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10988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finally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r>
              <a:rPr lang="en-CA" dirty="0" smtClean="0"/>
              <a:t> again</a:t>
            </a:r>
            <a:endParaRPr lang="en-CA" dirty="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P</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3;</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1;</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90596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a:t>
            </a:r>
            <a:r>
              <a:rPr lang="en-CA" dirty="0" smtClean="0"/>
              <a:t>finally call </a:t>
            </a:r>
            <a:r>
              <a:rPr lang="en-CA" dirty="0" err="1" smtClean="0">
                <a:latin typeface="Consolas" panose="020B0609020204030204" pitchFamily="49" charset="0"/>
                <a:cs typeface="Consolas" panose="020B0609020204030204" pitchFamily="49" charset="0"/>
              </a:rPr>
              <a:t>pop_front</a:t>
            </a:r>
            <a:r>
              <a:rPr lang="en-CA" dirty="0" smtClean="0">
                <a:latin typeface="Consolas" panose="020B0609020204030204" pitchFamily="49" charset="0"/>
                <a:cs typeface="Consolas" panose="020B0609020204030204" pitchFamily="49" charset="0"/>
              </a:rPr>
              <a:t>()</a:t>
            </a:r>
            <a:r>
              <a:rPr lang="en-CA" dirty="0" smtClean="0"/>
              <a:t> again</a:t>
            </a:r>
            <a:endParaRPr lang="en-CA" dirty="0"/>
          </a:p>
          <a:p>
            <a:pPr lvl="1"/>
            <a:r>
              <a:rPr lang="en-CA" dirty="0" smtClean="0"/>
              <a:t>The node containing </a:t>
            </a:r>
            <a:r>
              <a:rPr lang="en-CA" dirty="0" smtClean="0">
                <a:latin typeface="Consolas" panose="020B0609020204030204" pitchFamily="49" charset="0"/>
                <a:cs typeface="Consolas" panose="020B0609020204030204" pitchFamily="49" charset="0"/>
              </a:rPr>
              <a:t>'P'</a:t>
            </a:r>
            <a:r>
              <a:rPr lang="en-CA" dirty="0" smtClean="0"/>
              <a:t> is pushed back onto the stack</a:t>
            </a:r>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latin typeface="Consolas" panose="020B0609020204030204" pitchFamily="49" charset="0"/>
                          <a:cs typeface="Consolas" panose="020B0609020204030204" pitchFamily="49" charset="0"/>
                        </a:rPr>
                        <a:t>0</a:t>
                      </a:r>
                      <a:endParaRPr lang="en-CA" sz="1600" dirty="0">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latin typeface="Consolas" panose="020B0609020204030204" pitchFamily="49" charset="0"/>
                          <a:cs typeface="Consolas" panose="020B0609020204030204" pitchFamily="49" charset="0"/>
                        </a:rPr>
                        <a:t>A</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E</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bg1">
                              <a:lumMod val="75000"/>
                            </a:schemeClr>
                          </a:solidFill>
                          <a:latin typeface="Consolas" panose="020B0609020204030204" pitchFamily="49" charset="0"/>
                          <a:cs typeface="Consolas" panose="020B0609020204030204" pitchFamily="49" charset="0"/>
                        </a:rPr>
                        <a:t>P</a:t>
                      </a:r>
                      <a:endParaRPr lang="en-CA" sz="2000" dirty="0">
                        <a:solidFill>
                          <a:schemeClr val="bg1">
                            <a:lumMod val="75000"/>
                          </a:schemeClr>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latin typeface="Consolas" panose="020B0609020204030204" pitchFamily="49" charset="0"/>
                          <a:cs typeface="Consolas" panose="020B0609020204030204" pitchFamily="49" charset="0"/>
                        </a:rPr>
                        <a:t>6</a:t>
                      </a: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1</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solidFill>
                  <a:srgbClr val="FF0000"/>
                </a:solidFill>
                <a:latin typeface="Consolas" panose="020B0609020204030204" pitchFamily="49" charset="0"/>
                <a:cs typeface="Consolas" panose="020B0609020204030204" pitchFamily="49" charset="0"/>
              </a:rPr>
              <a:t>0</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5;</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a:t>
            </a:r>
            <a:r>
              <a:rPr lang="en-CA" sz="1600" dirty="0" smtClean="0">
                <a:solidFill>
                  <a:srgbClr val="FF0000"/>
                </a:solidFill>
                <a:latin typeface="Consolas" panose="020B0609020204030204" pitchFamily="49" charset="0"/>
                <a:cs typeface="Consolas" panose="020B0609020204030204" pitchFamily="49" charset="0"/>
              </a:rPr>
              <a:t>3</a:t>
            </a:r>
            <a:r>
              <a:rPr lang="en-CA" sz="1600" dirty="0" smtClean="0">
                <a:solidFill>
                  <a:srgbClr val="7030A0"/>
                </a:solidFill>
                <a:latin typeface="Consolas" panose="020B0609020204030204" pitchFamily="49" charset="0"/>
                <a:cs typeface="Consolas" panose="020B0609020204030204" pitchFamily="49" charset="0"/>
              </a:rPr>
              <a:t>;</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1460200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smtClean="0"/>
              <a:t>	In this case, our data structure would be initialized to:</a:t>
            </a:r>
          </a:p>
          <a:p>
            <a:pPr lvl="1"/>
            <a:endParaRPr lang="en-CA" dirty="0" smtClean="0"/>
          </a:p>
        </p:txBody>
      </p:sp>
      <p:graphicFrame>
        <p:nvGraphicFramePr>
          <p:cNvPr id="10" name="Table 9"/>
          <p:cNvGraphicFramePr>
            <a:graphicFrameLocks noGrp="1"/>
          </p:cNvGraphicFramePr>
          <p:nvPr>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2</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smtClean="0">
                <a:latin typeface="Consolas" panose="020B0609020204030204" pitchFamily="49" charset="0"/>
                <a:cs typeface="Consolas" panose="020B0609020204030204" pitchFamily="49" charset="0"/>
              </a:rPr>
              <a:t>list_head</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NULLPTR</a:t>
            </a:r>
            <a:r>
              <a:rPr lang="en-CA" sz="1600" dirty="0" smtClean="0">
                <a:latin typeface="Consolas" panose="020B0609020204030204" pitchFamily="49" charset="0"/>
                <a:cs typeface="Consolas" panose="020B0609020204030204" pitchFamily="49" charset="0"/>
              </a:rPr>
              <a:t>;</a:t>
            </a:r>
            <a:endParaRPr lang="en-CA" sz="1600" dirty="0">
              <a:latin typeface="Consolas" panose="020B0609020204030204" pitchFamily="49" charset="0"/>
              <a:cs typeface="Consolas" panose="020B0609020204030204" pitchFamily="49" charset="0"/>
            </a:endParaRPr>
          </a:p>
          <a:p>
            <a:pPr marL="360363" indent="-360363">
              <a:buNone/>
            </a:pPr>
            <a:r>
              <a:rPr lang="en-CA" sz="1600" dirty="0" err="1" smtClean="0">
                <a:latin typeface="Consolas" panose="020B0609020204030204" pitchFamily="49" charset="0"/>
                <a:cs typeface="Consolas" panose="020B0609020204030204" pitchFamily="49" charset="0"/>
              </a:rPr>
              <a:t>list_tail</a:t>
            </a:r>
            <a:r>
              <a:rPr lang="en-CA" sz="1600" dirty="0" smtClean="0">
                <a:latin typeface="Consolas" panose="020B0609020204030204" pitchFamily="49" charset="0"/>
                <a:cs typeface="Consolas" panose="020B0609020204030204" pitchFamily="49" charset="0"/>
              </a:rPr>
              <a:t> </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NULLPTR;</a:t>
            </a:r>
          </a:p>
          <a:p>
            <a:pPr marL="360363" indent="-360363">
              <a:buNone/>
            </a:pPr>
            <a:r>
              <a:rPr lang="en-CA" sz="1600" dirty="0" err="1" smtClean="0">
                <a:solidFill>
                  <a:srgbClr val="7030A0"/>
                </a:solidFill>
                <a:latin typeface="Consolas" panose="020B0609020204030204" pitchFamily="49" charset="0"/>
                <a:cs typeface="Consolas" panose="020B0609020204030204" pitchFamily="49" charset="0"/>
              </a:rPr>
              <a:t>stack_top</a:t>
            </a:r>
            <a:r>
              <a:rPr lang="en-CA" sz="1600" dirty="0" smtClean="0">
                <a:solidFill>
                  <a:srgbClr val="7030A0"/>
                </a:solidFill>
                <a:latin typeface="Consolas" panose="020B0609020204030204" pitchFamily="49" charset="0"/>
                <a:cs typeface="Consolas" panose="020B0609020204030204" pitchFamily="49" charset="0"/>
              </a:rPr>
              <a:t> = 0;</a:t>
            </a:r>
            <a:endParaRPr lang="en-CA" sz="16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6063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solution</a:t>
            </a:r>
            <a:endParaRPr lang="en-CA" dirty="0"/>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smtClean="0"/>
              <a:t>	Our class would look something like:</a:t>
            </a:r>
          </a:p>
          <a:p>
            <a:pPr marL="457200" lvl="1" indent="0">
              <a:buNone/>
            </a:pPr>
            <a:endParaRPr lang="en-CA" sz="1200" dirty="0" smtClean="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smtClean="0">
                <a:latin typeface="Consolas" panose="020B0609020204030204" pitchFamily="49" charset="0"/>
                <a:cs typeface="Consolas" panose="020B0609020204030204" pitchFamily="49" charset="0"/>
              </a:rPr>
              <a:t>class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private:</a:t>
            </a:r>
          </a:p>
          <a:p>
            <a:pPr marL="57150" indent="0">
              <a:buNone/>
            </a:pPr>
            <a:r>
              <a:rPr lang="en-CA" sz="1400" dirty="0" smtClean="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a:t>
            </a:r>
          </a:p>
          <a:p>
            <a:pPr marL="57150" indent="0">
              <a:buNone/>
            </a:pPr>
            <a:r>
              <a:rPr lang="en-CA" sz="1400" dirty="0" smtClean="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Single_node</a:t>
            </a:r>
            <a:r>
              <a:rPr lang="en-CA" sz="1400" dirty="0" smtClean="0">
                <a:solidFill>
                  <a:srgbClr val="FF0000"/>
                </a:solidFill>
                <a:latin typeface="Consolas" panose="020B0609020204030204" pitchFamily="49" charset="0"/>
                <a:cs typeface="Consolas" panose="020B0609020204030204" pitchFamily="49" charset="0"/>
              </a:rPr>
              <a:t>&lt;Type&gt;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NULL;</a:t>
            </a:r>
            <a:endParaRPr lang="en-CA" sz="1400" dirty="0">
              <a:latin typeface="Consolas" panose="020B0609020204030204" pitchFamily="49" charset="0"/>
              <a:cs typeface="Consolas" panose="020B0609020204030204" pitchFamily="49" charset="0"/>
            </a:endParaRPr>
          </a:p>
          <a:p>
            <a:pPr marL="57150" indent="0">
              <a:buNone/>
            </a:pPr>
            <a:r>
              <a:rPr lang="en-CA" sz="1400" dirty="0" smtClean="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       // member functions</a:t>
            </a:r>
          </a:p>
          <a:p>
            <a:pPr marL="57150" indent="0">
              <a:buNone/>
            </a:pPr>
            <a:r>
              <a:rPr lang="en-CA" sz="1400" dirty="0" smtClean="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smtClean="0">
                <a:latin typeface="Consolas" panose="020B0609020204030204" pitchFamily="49" charset="0"/>
                <a:cs typeface="Consolas" panose="020B0609020204030204" pitchFamily="49" charset="0"/>
              </a:rPr>
              <a:t>const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int</a:t>
            </a:r>
            <a:r>
              <a:rPr lang="en-CA" sz="1400" dirty="0" smtClean="0">
                <a:latin typeface="Consolas" panose="020B0609020204030204" pitchFamily="49" charset="0"/>
                <a:cs typeface="Consolas" panose="020B0609020204030204" pitchFamily="49" charset="0"/>
              </a:rPr>
              <a:t> </a:t>
            </a:r>
            <a:r>
              <a:rPr lang="en-CA" sz="1400" dirty="0" err="1" smtClean="0">
                <a:latin typeface="Consolas" panose="020B0609020204030204" pitchFamily="49" charset="0"/>
                <a:cs typeface="Consolas" panose="020B0609020204030204" pitchFamily="49" charset="0"/>
              </a:rPr>
              <a:t>Single_list</a:t>
            </a:r>
            <a:r>
              <a:rPr lang="en-CA" sz="1400" dirty="0" smtClean="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smtClean="0">
                <a:latin typeface="Consolas" panose="020B0609020204030204" pitchFamily="49" charset="0"/>
                <a:cs typeface="Consolas" panose="020B0609020204030204" pitchFamily="49" charset="0"/>
              </a:rPr>
              <a:t>template </a:t>
            </a:r>
            <a:r>
              <a:rPr lang="en-CA" sz="1400" dirty="0">
                <a:latin typeface="Consolas" panose="020B0609020204030204" pitchFamily="49" charset="0"/>
                <a:cs typeface="Consolas" panose="020B0609020204030204" pitchFamily="49" charset="0"/>
              </a:rPr>
              <a:t>&lt;typename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NULL</a:t>
            </a:r>
            <a:r>
              <a:rPr lang="en-CA" sz="1400" dirty="0">
                <a:latin typeface="Consolas" panose="020B0609020204030204" pitchFamily="49" charset="0"/>
                <a:cs typeface="Consolas" panose="020B0609020204030204" pitchFamily="49" charset="0"/>
              </a:rPr>
              <a:t>PTR</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n </a:t>
            </a:r>
            <a:r>
              <a:rPr lang="en-CA" sz="1400" dirty="0">
                <a:solidFill>
                  <a:srgbClr val="FF0000"/>
                </a:solidFill>
                <a:latin typeface="Consolas" panose="020B0609020204030204" pitchFamily="49" charset="0"/>
                <a:cs typeface="Consolas" panose="020B0609020204030204" pitchFamily="49" charset="0"/>
              </a:rPr>
              <a:t>)</a:t>
            </a:r>
            <a:r>
              <a:rPr lang="en-CA" sz="1400" dirty="0">
                <a:latin typeface="Consolas" panose="020B0609020204030204" pitchFamily="49" charset="0"/>
                <a:cs typeface="Consolas" panose="020B0609020204030204" pitchFamily="49" charset="0"/>
              </a:rPr>
              <a:t>,</a:t>
            </a:r>
          </a:p>
          <a:p>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a:t>
            </a:r>
            <a:r>
              <a:rPr lang="en-CA" sz="1400" dirty="0" smtClean="0">
                <a:solidFill>
                  <a:srgbClr val="FF000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a:t>
            </a:r>
            <a:r>
              <a:rPr lang="en-CA" sz="1400" dirty="0" smtClean="0">
                <a:solidFill>
                  <a:srgbClr val="FF0000"/>
                </a:solidFill>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smtClean="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for ( </a:t>
            </a:r>
            <a:r>
              <a:rPr lang="en-CA" sz="1400" dirty="0" err="1" smtClean="0">
                <a:solidFill>
                  <a:srgbClr val="FF0000"/>
                </a:solidFill>
                <a:latin typeface="Consolas" panose="020B0609020204030204" pitchFamily="49" charset="0"/>
                <a:cs typeface="Consolas" panose="020B0609020204030204" pitchFamily="49" charset="0"/>
              </a:rPr>
              <a:t>int</a:t>
            </a: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1;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&lt; n;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 - 1].next = </a:t>
            </a:r>
            <a:r>
              <a:rPr lang="en-CA" sz="1400" dirty="0" err="1" smtClean="0">
                <a:solidFill>
                  <a:srgbClr val="FF0000"/>
                </a:solidFill>
                <a:latin typeface="Consolas" panose="020B0609020204030204" pitchFamily="49" charset="0"/>
                <a:cs typeface="Consolas" panose="020B0609020204030204" pitchFamily="49" charset="0"/>
              </a:rPr>
              <a:t>i</a:t>
            </a:r>
            <a:r>
              <a:rPr lang="en-CA" sz="1400" dirty="0" smtClean="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smtClean="0">
                <a:solidFill>
                  <a:srgbClr val="FF0000"/>
                </a:solidFill>
                <a:latin typeface="Consolas" panose="020B0609020204030204" pitchFamily="49" charset="0"/>
                <a:cs typeface="Consolas" panose="020B0609020204030204" pitchFamily="49" charset="0"/>
              </a:rPr>
              <a:t>    </a:t>
            </a:r>
            <a:r>
              <a:rPr lang="en-CA" sz="1400" dirty="0" err="1" smtClean="0">
                <a:solidFill>
                  <a:srgbClr val="FF0000"/>
                </a:solidFill>
                <a:latin typeface="Consolas" panose="020B0609020204030204" pitchFamily="49" charset="0"/>
                <a:cs typeface="Consolas" panose="020B0609020204030204" pitchFamily="49" charset="0"/>
              </a:rPr>
              <a:t>node_pool</a:t>
            </a:r>
            <a:r>
              <a:rPr lang="en-CA" sz="1400" dirty="0" smtClean="0">
                <a:solidFill>
                  <a:srgbClr val="FF0000"/>
                </a:solidFill>
                <a:latin typeface="Consolas" panose="020B0609020204030204" pitchFamily="49" charset="0"/>
                <a:cs typeface="Consolas" panose="020B0609020204030204" pitchFamily="49" charset="0"/>
              </a:rPr>
              <a:t>[n - 1] = NULLPTR;</a:t>
            </a:r>
            <a:r>
              <a:rPr lang="en-CA" sz="1400" dirty="0" smtClean="0">
                <a:latin typeface="Consolas" panose="020B0609020204030204" pitchFamily="49" charset="0"/>
                <a:cs typeface="Consolas" panose="020B0609020204030204" pitchFamily="49" charset="0"/>
              </a:rPr>
              <a:t> </a:t>
            </a:r>
            <a:endParaRPr lang="en-CA" sz="1400" dirty="0">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smtClean="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smtClean="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620979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Analysis</a:t>
            </a:r>
            <a:endParaRPr lang="en-CA" dirty="0"/>
          </a:p>
        </p:txBody>
      </p:sp>
      <p:sp>
        <p:nvSpPr>
          <p:cNvPr id="3" name="Content Placeholder 2"/>
          <p:cNvSpPr>
            <a:spLocks noGrp="1"/>
          </p:cNvSpPr>
          <p:nvPr>
            <p:ph idx="1"/>
          </p:nvPr>
        </p:nvSpPr>
        <p:spPr/>
        <p:txBody>
          <a:bodyPr/>
          <a:lstStyle/>
          <a:p>
            <a:pPr marL="360363" indent="-360363">
              <a:buNone/>
            </a:pPr>
            <a:r>
              <a:rPr lang="en-CA" dirty="0" smtClean="0"/>
              <a:t>	This solution:</a:t>
            </a:r>
          </a:p>
          <a:p>
            <a:pPr lvl="1"/>
            <a:r>
              <a:rPr lang="en-CA" dirty="0" smtClean="0"/>
              <a:t>Requires only three more member variable than our linked list class</a:t>
            </a:r>
          </a:p>
          <a:p>
            <a:pPr lvl="1"/>
            <a:r>
              <a:rPr lang="en-CA" dirty="0" smtClean="0"/>
              <a:t>It still requires </a:t>
            </a:r>
            <a:r>
              <a:rPr lang="en-CA" dirty="0" smtClean="0">
                <a:latin typeface="Times New Roman" panose="02020603050405020304" pitchFamily="18" charset="0"/>
                <a:cs typeface="Times New Roman" panose="02020603050405020304" pitchFamily="18" charset="0"/>
              </a:rPr>
              <a:t>O(</a:t>
            </a:r>
            <a:r>
              <a:rPr lang="en-CA" i="1" dirty="0" smtClean="0">
                <a:latin typeface="Times New Roman" panose="02020603050405020304" pitchFamily="18" charset="0"/>
                <a:cs typeface="Times New Roman" panose="02020603050405020304" pitchFamily="18" charset="0"/>
              </a:rPr>
              <a:t>N</a:t>
            </a:r>
            <a:r>
              <a:rPr lang="en-CA" dirty="0" smtClean="0">
                <a:latin typeface="Times New Roman" panose="02020603050405020304" pitchFamily="18" charset="0"/>
                <a:cs typeface="Times New Roman" panose="02020603050405020304" pitchFamily="18" charset="0"/>
              </a:rPr>
              <a:t>)</a:t>
            </a:r>
            <a:r>
              <a:rPr lang="en-CA" dirty="0" smtClean="0"/>
              <a:t> additional memory over an array</a:t>
            </a:r>
          </a:p>
          <a:p>
            <a:pPr lvl="1"/>
            <a:r>
              <a:rPr lang="en-CA" dirty="0" smtClean="0"/>
              <a:t>All the run-times are identical to that of a linked list</a:t>
            </a:r>
          </a:p>
          <a:p>
            <a:pPr lvl="1"/>
            <a:r>
              <a:rPr lang="en-CA" dirty="0" smtClean="0">
                <a:solidFill>
                  <a:srgbClr val="FF0000"/>
                </a:solidFill>
              </a:rPr>
              <a:t>Only one call to </a:t>
            </a:r>
            <a:r>
              <a:rPr lang="en-CA" dirty="0" smtClean="0">
                <a:solidFill>
                  <a:srgbClr val="FF0000"/>
                </a:solidFill>
                <a:latin typeface="Consolas" panose="020B0609020204030204" pitchFamily="49" charset="0"/>
                <a:cs typeface="Consolas" panose="020B0609020204030204" pitchFamily="49" charset="0"/>
              </a:rPr>
              <a:t>new</a:t>
            </a:r>
            <a:r>
              <a:rPr lang="en-CA" dirty="0" smtClean="0">
                <a:solidFill>
                  <a:srgbClr val="FF0000"/>
                </a:solidFill>
              </a:rPr>
              <a:t>, as opposed to </a:t>
            </a:r>
            <a:r>
              <a:rPr lang="en-CA" dirty="0" smtClean="0">
                <a:solidFill>
                  <a:srgbClr val="FF0000"/>
                </a:solidFill>
                <a:latin typeface="Symbol" panose="05050102010706020507" pitchFamily="18" charset="2"/>
                <a:cs typeface="Times New Roman" panose="02020603050405020304" pitchFamily="18" charset="0"/>
              </a:rPr>
              <a:t>Q</a:t>
            </a:r>
            <a:r>
              <a:rPr lang="en-CA" dirty="0" smtClean="0">
                <a:solidFill>
                  <a:srgbClr val="FF0000"/>
                </a:solidFill>
                <a:latin typeface="Times New Roman" panose="02020603050405020304" pitchFamily="18" charset="0"/>
                <a:cs typeface="Times New Roman" panose="02020603050405020304" pitchFamily="18" charset="0"/>
              </a:rPr>
              <a:t>(</a:t>
            </a:r>
            <a:r>
              <a:rPr lang="en-CA" i="1" dirty="0" smtClean="0">
                <a:solidFill>
                  <a:srgbClr val="FF0000"/>
                </a:solidFill>
                <a:latin typeface="Times New Roman" panose="02020603050405020304" pitchFamily="18" charset="0"/>
                <a:cs typeface="Times New Roman" panose="02020603050405020304" pitchFamily="18" charset="0"/>
              </a:rPr>
              <a:t>n</a:t>
            </a:r>
            <a:r>
              <a:rPr lang="en-CA" dirty="0" smtClean="0">
                <a:solidFill>
                  <a:srgbClr val="FF0000"/>
                </a:solidFill>
                <a:latin typeface="Times New Roman" panose="02020603050405020304" pitchFamily="18" charset="0"/>
                <a:cs typeface="Times New Roman" panose="02020603050405020304" pitchFamily="18" charset="0"/>
              </a:rPr>
              <a:t>)</a:t>
            </a:r>
            <a:endParaRPr lang="en-CA" dirty="0" smtClean="0">
              <a:solidFill>
                <a:srgbClr val="FF0000"/>
              </a:solidFill>
            </a:endParaRPr>
          </a:p>
          <a:p>
            <a:pPr lvl="1"/>
            <a:r>
              <a:rPr lang="en-CA" dirty="0" smtClean="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t>
            </a:r>
            <a:r>
              <a:rPr lang="en-CA" dirty="0" smtClean="0"/>
              <a:t>wasted memory</a:t>
            </a:r>
          </a:p>
          <a:p>
            <a:pPr lvl="1"/>
            <a:endParaRPr lang="en-CA" dirty="0" smtClean="0"/>
          </a:p>
          <a:p>
            <a:pPr marL="355600" indent="-355600">
              <a:buNone/>
            </a:pPr>
            <a:r>
              <a:rPr lang="en-CA" dirty="0" smtClean="0"/>
              <a:t>	Question:  What happens if we run out of memory?</a:t>
            </a:r>
            <a:endParaRPr lang="en-CA" dirty="0"/>
          </a:p>
          <a:p>
            <a:pPr lvl="1"/>
            <a:endParaRPr lang="en-CA" dirty="0" smtClean="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Suppose we start with a capacity </a:t>
            </a:r>
            <a:r>
              <a:rPr lang="en-US" altLang="en-US" i="1" dirty="0" smtClean="0">
                <a:latin typeface="Times New Roman" panose="02020603050405020304" pitchFamily="18" charset="0"/>
                <a:cs typeface="Times New Roman" panose="02020603050405020304" pitchFamily="18" charset="0"/>
              </a:rPr>
              <a:t>N</a:t>
            </a:r>
            <a:r>
              <a:rPr lang="en-US" altLang="en-US" dirty="0" smtClean="0"/>
              <a:t> but after a while, all the entries have been allocated</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dirty="0" smtClean="0"/>
              <a:t>We can double the size of the array and copy the entries over</a:t>
            </a:r>
          </a:p>
        </p:txBody>
      </p:sp>
      <p:graphicFrame>
        <p:nvGraphicFramePr>
          <p:cNvPr id="4" name="Table 3"/>
          <p:cNvGraphicFramePr>
            <a:graphicFrameLocks noGrp="1"/>
          </p:cNvGraphicFramePr>
          <p:nvPr>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NULLPTR;</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Suppose we start with a capacity </a:t>
            </a:r>
            <a:r>
              <a:rPr lang="en-US" altLang="en-US" i="1" dirty="0" smtClean="0">
                <a:latin typeface="Times New Roman" panose="02020603050405020304" pitchFamily="18" charset="0"/>
                <a:cs typeface="Times New Roman" panose="02020603050405020304" pitchFamily="18" charset="0"/>
              </a:rPr>
              <a:t>N</a:t>
            </a:r>
            <a:r>
              <a:rPr lang="en-US" altLang="en-US" dirty="0" smtClean="0"/>
              <a:t> but after a while, all the entries have been allocated</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dirty="0" smtClean="0"/>
              <a:t>We can double the size of the array and copy the entries over</a:t>
            </a:r>
          </a:p>
          <a:p>
            <a:pPr lvl="1" eaLnBrk="1" hangingPunct="1"/>
            <a:r>
              <a:rPr lang="en-US" altLang="en-US" dirty="0" smtClean="0"/>
              <a:t>Only the stack needs to be updated and the old array deleted</a:t>
            </a:r>
          </a:p>
        </p:txBody>
      </p:sp>
      <p:graphicFrame>
        <p:nvGraphicFramePr>
          <p:cNvPr id="4" name="Table 3"/>
          <p:cNvGraphicFramePr>
            <a:graphicFrameLocks noGrp="1"/>
          </p:cNvGraphicFramePr>
          <p:nvPr>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16</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graphicFrame>
        <p:nvGraphicFramePr>
          <p:cNvPr id="6" name="Table 5"/>
          <p:cNvGraphicFramePr>
            <a:graphicFrameLocks noGrp="1"/>
          </p:cNvGraphicFramePr>
          <p:nvPr>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Now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'E' )</a:t>
            </a:r>
            <a:r>
              <a:rPr lang="en-CA" dirty="0" smtClean="0"/>
              <a:t> would use the next location</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8;</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8</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6867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Now </a:t>
            </a:r>
            <a:r>
              <a:rPr lang="en-CA" dirty="0" err="1" smtClean="0">
                <a:latin typeface="Consolas" panose="020B0609020204030204" pitchFamily="49" charset="0"/>
                <a:cs typeface="Consolas" panose="020B0609020204030204" pitchFamily="49" charset="0"/>
              </a:rPr>
              <a:t>push_back</a:t>
            </a:r>
            <a:r>
              <a:rPr lang="en-CA" dirty="0" smtClean="0">
                <a:latin typeface="Consolas" panose="020B0609020204030204" pitchFamily="49" charset="0"/>
                <a:cs typeface="Consolas" panose="020B0609020204030204" pitchFamily="49" charset="0"/>
              </a:rPr>
              <a:t>( 'E' )</a:t>
            </a:r>
            <a:r>
              <a:rPr lang="en-CA" dirty="0" smtClean="0"/>
              <a:t> would use the next location</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6</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7</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8</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C</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R</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U</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S</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E</a:t>
                      </a:r>
                      <a:endParaRPr lang="en-CA" sz="2000"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7</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FF0000"/>
                          </a:solidFill>
                          <a:latin typeface="Consolas" panose="020B0609020204030204" pitchFamily="49" charset="0"/>
                          <a:cs typeface="Consolas" panose="020B0609020204030204" pitchFamily="49" charset="0"/>
                        </a:rPr>
                        <a:t>8</a:t>
                      </a:r>
                      <a:endParaRPr lang="en-CA" sz="20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4</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10</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6;</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9</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9</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815537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0</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8</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5;</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7;</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681129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smtClean="0">
                          <a:solidFill>
                            <a:srgbClr val="7030A0"/>
                          </a:solidFill>
                          <a:latin typeface="Consolas" panose="020B0609020204030204" pitchFamily="49" charset="0"/>
                          <a:cs typeface="Consolas" panose="020B0609020204030204" pitchFamily="49" charset="0"/>
                        </a:rPr>
                        <a:t>0</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4</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5</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8</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9</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11</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12</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13</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15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14</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9</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5</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0</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10</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8</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12</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13</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11</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4;</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latin typeface="Consolas" panose="020B0609020204030204" pitchFamily="49" charset="0"/>
                <a:cs typeface="Consolas" panose="020B0609020204030204" pitchFamily="49" charset="0"/>
              </a:rPr>
              <a:t>5;</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16;</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7030A0"/>
                </a:solidFill>
                <a:latin typeface="Consolas" panose="020B0609020204030204" pitchFamily="49" charset="0"/>
                <a:cs typeface="Consolas" panose="020B0609020204030204" pitchFamily="49" charset="0"/>
              </a:rPr>
              <a:t>7;</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262217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smtClean="0"/>
              <a:t>	</a:t>
            </a:r>
            <a:r>
              <a:rPr lang="en-CA" altLang="en-US" dirty="0" smtClean="0"/>
              <a:t>If at some point, we decide it is desirable to reduce the memory allocated, it might be easier to just insert the entries into a newer, and smaller table</a:t>
            </a:r>
          </a:p>
          <a:p>
            <a:pPr lvl="1" eaLnBrk="1" hangingPunct="1"/>
            <a:r>
              <a:rPr lang="en-CA" altLang="en-US" dirty="0" smtClean="0"/>
              <a:t>Now, delete the old array and update the member variables</a:t>
            </a:r>
          </a:p>
          <a:p>
            <a:pPr lvl="1" eaLnBrk="1" hangingPunct="1"/>
            <a:endParaRPr lang="en-US" altLang="en-US" dirty="0" smtClean="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smtClean="0">
                          <a:solidFill>
                            <a:schemeClr val="tx1"/>
                          </a:solidFill>
                          <a:latin typeface="Consolas" panose="020B0609020204030204" pitchFamily="49" charset="0"/>
                          <a:cs typeface="Consolas" panose="020B0609020204030204" pitchFamily="49" charset="0"/>
                        </a:rPr>
                        <a:t>0</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1</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2</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chemeClr val="tx1"/>
                          </a:solidFill>
                          <a:latin typeface="Consolas" panose="020B0609020204030204" pitchFamily="49" charset="0"/>
                          <a:cs typeface="Consolas" panose="020B0609020204030204" pitchFamily="49" charset="0"/>
                        </a:rPr>
                        <a:t>3</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4</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5</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6</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smtClean="0">
                          <a:solidFill>
                            <a:srgbClr val="7030A0"/>
                          </a:solidFill>
                          <a:latin typeface="Consolas" panose="020B0609020204030204" pitchFamily="49" charset="0"/>
                          <a:cs typeface="Consolas" panose="020B0609020204030204" pitchFamily="49" charset="0"/>
                        </a:rPr>
                        <a:t>7</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D</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T</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A</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1</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2</a:t>
                      </a: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chemeClr val="tx1"/>
                          </a:solidFill>
                          <a:latin typeface="Consolas" panose="020B0609020204030204" pitchFamily="49" charset="0"/>
                          <a:cs typeface="Consolas" panose="020B0609020204030204" pitchFamily="49" charset="0"/>
                        </a:rPr>
                        <a:t>3</a:t>
                      </a:r>
                      <a:endParaRPr lang="en-CA" sz="20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5</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6</a:t>
                      </a:r>
                      <a:endParaRPr lang="en-CA" sz="20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smtClean="0">
                          <a:solidFill>
                            <a:srgbClr val="7030A0"/>
                          </a:solidFill>
                          <a:latin typeface="Consolas" panose="020B0609020204030204" pitchFamily="49" charset="0"/>
                          <a:cs typeface="Consolas" panose="020B0609020204030204" pitchFamily="49" charset="0"/>
                        </a:rPr>
                        <a:t>7</a:t>
                      </a: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smtClean="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smtClean="0">
                <a:latin typeface="Consolas" panose="020B0609020204030204" pitchFamily="49" charset="0"/>
                <a:cs typeface="Consolas" panose="020B0609020204030204" pitchFamily="49" charset="0"/>
              </a:rPr>
              <a:t>list_head</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0</a:t>
            </a:r>
            <a:r>
              <a:rPr lang="en-CA" sz="1400" dirty="0" smtClean="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a:p>
            <a:pPr marL="360363" indent="-360363">
              <a:buNone/>
            </a:pPr>
            <a:r>
              <a:rPr lang="en-CA" sz="1400" dirty="0" err="1" smtClean="0">
                <a:latin typeface="Consolas" panose="020B0609020204030204" pitchFamily="49" charset="0"/>
                <a:cs typeface="Consolas" panose="020B0609020204030204" pitchFamily="49" charset="0"/>
              </a:rPr>
              <a:t>list_tail</a:t>
            </a:r>
            <a:r>
              <a:rPr lang="en-CA" sz="1400" dirty="0" smtClean="0">
                <a:latin typeface="Consolas" panose="020B0609020204030204" pitchFamily="49" charset="0"/>
                <a:cs typeface="Consolas" panose="020B0609020204030204" pitchFamily="49" charset="0"/>
              </a:rPr>
              <a:t> </a:t>
            </a:r>
            <a:r>
              <a:rPr lang="en-CA" sz="1400" dirty="0">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3</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latin typeface="Consolas" panose="020B0609020204030204" pitchFamily="49" charset="0"/>
                <a:cs typeface="Consolas" panose="020B0609020204030204" pitchFamily="49" charset="0"/>
              </a:rPr>
              <a:t>list_size</a:t>
            </a:r>
            <a:r>
              <a:rPr lang="en-CA" sz="1400" dirty="0" smtClean="0">
                <a:latin typeface="Consolas" panose="020B0609020204030204" pitchFamily="49" charset="0"/>
                <a:cs typeface="Consolas" panose="020B0609020204030204" pitchFamily="49" charset="0"/>
              </a:rPr>
              <a:t> = 4;</a:t>
            </a:r>
          </a:p>
          <a:p>
            <a:pPr marL="360363" indent="-360363">
              <a:buNone/>
            </a:pPr>
            <a:r>
              <a:rPr lang="en-CA" sz="1400" dirty="0" err="1" smtClean="0">
                <a:latin typeface="Consolas" panose="020B0609020204030204" pitchFamily="49" charset="0"/>
                <a:cs typeface="Consolas" panose="020B0609020204030204" pitchFamily="49" charset="0"/>
              </a:rPr>
              <a:t>list_capacity</a:t>
            </a:r>
            <a:r>
              <a:rPr lang="en-CA" sz="1400" dirty="0" smtClean="0">
                <a:latin typeface="Consolas" panose="020B0609020204030204" pitchFamily="49" charset="0"/>
                <a:cs typeface="Consolas" panose="020B0609020204030204" pitchFamily="49" charset="0"/>
              </a:rPr>
              <a:t> = </a:t>
            </a:r>
            <a:r>
              <a:rPr lang="en-CA" sz="1400" dirty="0" smtClean="0">
                <a:solidFill>
                  <a:srgbClr val="FF0000"/>
                </a:solidFill>
                <a:latin typeface="Consolas" panose="020B0609020204030204" pitchFamily="49" charset="0"/>
                <a:cs typeface="Consolas" panose="020B0609020204030204" pitchFamily="49" charset="0"/>
              </a:rPr>
              <a:t>8</a:t>
            </a:r>
            <a:r>
              <a:rPr lang="en-CA" sz="1400" dirty="0" smtClean="0">
                <a:latin typeface="Consolas" panose="020B0609020204030204" pitchFamily="49" charset="0"/>
                <a:cs typeface="Consolas" panose="020B0609020204030204" pitchFamily="49" charset="0"/>
              </a:rPr>
              <a:t>;</a:t>
            </a:r>
          </a:p>
          <a:p>
            <a:pPr marL="360363" indent="-360363">
              <a:buNone/>
            </a:pPr>
            <a:r>
              <a:rPr lang="en-CA" sz="1400" dirty="0" err="1" smtClean="0">
                <a:solidFill>
                  <a:srgbClr val="7030A0"/>
                </a:solidFill>
                <a:latin typeface="Consolas" panose="020B0609020204030204" pitchFamily="49" charset="0"/>
                <a:cs typeface="Consolas" panose="020B0609020204030204" pitchFamily="49" charset="0"/>
              </a:rPr>
              <a:t>stack_top</a:t>
            </a:r>
            <a:r>
              <a:rPr lang="en-CA" sz="1400" dirty="0" smtClean="0">
                <a:solidFill>
                  <a:srgbClr val="7030A0"/>
                </a:solidFill>
                <a:latin typeface="Consolas" panose="020B0609020204030204" pitchFamily="49" charset="0"/>
                <a:cs typeface="Consolas" panose="020B0609020204030204" pitchFamily="49" charset="0"/>
              </a:rPr>
              <a:t> </a:t>
            </a:r>
            <a:r>
              <a:rPr lang="en-CA" sz="1400" dirty="0">
                <a:solidFill>
                  <a:srgbClr val="7030A0"/>
                </a:solidFill>
                <a:latin typeface="Consolas" panose="020B0609020204030204" pitchFamily="49" charset="0"/>
                <a:cs typeface="Consolas" panose="020B0609020204030204" pitchFamily="49" charset="0"/>
              </a:rPr>
              <a:t>= </a:t>
            </a:r>
            <a:r>
              <a:rPr lang="en-CA" sz="1400" dirty="0" smtClean="0">
                <a:solidFill>
                  <a:srgbClr val="FF0000"/>
                </a:solidFill>
                <a:latin typeface="Consolas" panose="020B0609020204030204" pitchFamily="49" charset="0"/>
                <a:cs typeface="Consolas" panose="020B0609020204030204" pitchFamily="49" charset="0"/>
              </a:rPr>
              <a:t>4</a:t>
            </a:r>
            <a:r>
              <a:rPr lang="en-CA" sz="1400" dirty="0" smtClean="0">
                <a:solidFill>
                  <a:srgbClr val="7030A0"/>
                </a:solidFill>
                <a:latin typeface="Consolas" panose="020B0609020204030204" pitchFamily="49" charset="0"/>
                <a:cs typeface="Consolas" panose="020B0609020204030204" pitchFamily="49" charset="0"/>
              </a:rPr>
              <a:t>;</a:t>
            </a:r>
            <a:endParaRPr lang="en-CA" sz="14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105006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Linked list</a:t>
            </a:r>
          </a:p>
          <a:p>
            <a:r>
              <a:rPr lang="en-US" altLang="zh-CN" dirty="0"/>
              <a:t>Doubly linked list</a:t>
            </a:r>
          </a:p>
          <a:p>
            <a:r>
              <a:rPr lang="en-US" altLang="zh-CN" dirty="0" smtClean="0"/>
              <a:t>Node-based storage with arrays</a:t>
            </a:r>
          </a:p>
          <a:p>
            <a:r>
              <a:rPr lang="en-US" altLang="zh-CN" dirty="0" smtClean="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zh-CN" dirty="0" smtClean="0"/>
              <a:t>Polynomial</a:t>
            </a:r>
            <a:endParaRPr lang="en-US" altLang="zh-CN" dirty="0"/>
          </a:p>
        </p:txBody>
      </p:sp>
      <p:sp>
        <p:nvSpPr>
          <p:cNvPr id="257027" name="Rectangle 3"/>
          <p:cNvSpPr>
            <a:spLocks noGrp="1" noChangeArrowheads="1"/>
          </p:cNvSpPr>
          <p:nvPr>
            <p:ph type="body" idx="1"/>
          </p:nvPr>
        </p:nvSpPr>
        <p:spPr/>
        <p:txBody>
          <a:bodyPr/>
          <a:lstStyle/>
          <a:p>
            <a:r>
              <a:rPr lang="en-US" altLang="zh-CN" dirty="0" smtClean="0"/>
              <a:t>Possible linked list implementation</a:t>
            </a:r>
          </a:p>
          <a:p>
            <a:pPr lvl="1"/>
            <a:r>
              <a:rPr lang="en-US" altLang="zh-CN" dirty="0" smtClean="0"/>
              <a:t>A</a:t>
            </a:r>
            <a:r>
              <a:rPr lang="en-US" altLang="zh-CN" baseline="-25000" dirty="0" smtClean="0"/>
              <a:t>i</a:t>
            </a:r>
            <a:r>
              <a:rPr lang="en-US" altLang="zh-CN" dirty="0" smtClean="0"/>
              <a:t> is the coefficient of the x</a:t>
            </a:r>
            <a:r>
              <a:rPr lang="en-US" altLang="zh-CN" baseline="30000" dirty="0" smtClean="0"/>
              <a:t>i-1</a:t>
            </a:r>
            <a:r>
              <a:rPr lang="en-US" altLang="zh-CN" dirty="0" smtClean="0"/>
              <a:t> term</a:t>
            </a:r>
            <a:endParaRPr lang="en-US" altLang="zh-CN" dirty="0"/>
          </a:p>
        </p:txBody>
      </p:sp>
      <p:sp>
        <p:nvSpPr>
          <p:cNvPr id="257029" name="Text Box 5"/>
          <p:cNvSpPr txBox="1">
            <a:spLocks noChangeArrowheads="1"/>
          </p:cNvSpPr>
          <p:nvPr/>
        </p:nvSpPr>
        <p:spPr bwMode="auto">
          <a:xfrm>
            <a:off x="1600200" y="2697234"/>
            <a:ext cx="169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ea typeface="宋体" panose="02010600030101010101" pitchFamily="2" charset="-122"/>
              </a:rPr>
              <a:t>5 + 2x + 3x</a:t>
            </a:r>
            <a:r>
              <a:rPr lang="en-US" altLang="zh-CN" baseline="30000" dirty="0">
                <a:ea typeface="宋体" panose="02010600030101010101" pitchFamily="2" charset="-122"/>
              </a:rPr>
              <a:t>2</a:t>
            </a:r>
            <a:endParaRPr lang="en-US" altLang="zh-CN" dirty="0">
              <a:ea typeface="宋体" panose="02010600030101010101" pitchFamily="2" charset="-122"/>
            </a:endParaRPr>
          </a:p>
        </p:txBody>
      </p:sp>
      <p:sp>
        <p:nvSpPr>
          <p:cNvPr id="257030" name="Rectangle 6"/>
          <p:cNvSpPr>
            <a:spLocks noChangeArrowheads="1"/>
          </p:cNvSpPr>
          <p:nvPr/>
        </p:nvSpPr>
        <p:spPr bwMode="auto">
          <a:xfrm>
            <a:off x="5273675" y="2683938"/>
            <a:ext cx="18430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( 5 2 3 )</a:t>
            </a:r>
          </a:p>
        </p:txBody>
      </p:sp>
      <p:sp>
        <p:nvSpPr>
          <p:cNvPr id="257032" name="Text Box 8"/>
          <p:cNvSpPr txBox="1">
            <a:spLocks noChangeArrowheads="1"/>
          </p:cNvSpPr>
          <p:nvPr/>
        </p:nvSpPr>
        <p:spPr bwMode="auto">
          <a:xfrm>
            <a:off x="1600200" y="3308425"/>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ea typeface="宋体" panose="02010600030101010101" pitchFamily="2" charset="-122"/>
              </a:rPr>
              <a:t>7 + 8x</a:t>
            </a:r>
          </a:p>
        </p:txBody>
      </p:sp>
      <p:sp>
        <p:nvSpPr>
          <p:cNvPr id="257033" name="Rectangle 9"/>
          <p:cNvSpPr>
            <a:spLocks noChangeArrowheads="1"/>
          </p:cNvSpPr>
          <p:nvPr/>
        </p:nvSpPr>
        <p:spPr bwMode="auto">
          <a:xfrm>
            <a:off x="5273675" y="3293541"/>
            <a:ext cx="14747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( 7 8 )</a:t>
            </a:r>
          </a:p>
        </p:txBody>
      </p:sp>
      <p:sp>
        <p:nvSpPr>
          <p:cNvPr id="257035" name="Text Box 11"/>
          <p:cNvSpPr txBox="1">
            <a:spLocks noChangeArrowheads="1"/>
          </p:cNvSpPr>
          <p:nvPr/>
        </p:nvSpPr>
        <p:spPr bwMode="auto">
          <a:xfrm>
            <a:off x="1600200" y="391802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ea typeface="宋体" panose="02010600030101010101" pitchFamily="2" charset="-122"/>
              </a:rPr>
              <a:t>3 + x</a:t>
            </a:r>
            <a:r>
              <a:rPr lang="en-US" altLang="zh-CN" baseline="30000">
                <a:ea typeface="宋体" panose="02010600030101010101" pitchFamily="2" charset="-122"/>
              </a:rPr>
              <a:t>2</a:t>
            </a:r>
            <a:endParaRPr lang="en-US" altLang="zh-CN">
              <a:ea typeface="宋体" panose="02010600030101010101" pitchFamily="2" charset="-122"/>
            </a:endParaRPr>
          </a:p>
        </p:txBody>
      </p:sp>
      <p:sp>
        <p:nvSpPr>
          <p:cNvPr id="257036" name="Rectangle 12"/>
          <p:cNvSpPr>
            <a:spLocks noChangeArrowheads="1"/>
          </p:cNvSpPr>
          <p:nvPr/>
        </p:nvSpPr>
        <p:spPr bwMode="auto">
          <a:xfrm>
            <a:off x="5273675" y="3903141"/>
            <a:ext cx="18430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a:latin typeface="Courier New" panose="02070309020205020404" pitchFamily="49" charset="0"/>
                <a:ea typeface="宋体" panose="02010600030101010101" pitchFamily="2" charset="-122"/>
              </a:rPr>
              <a:t>( 3 0 2 )</a:t>
            </a:r>
          </a:p>
        </p:txBody>
      </p:sp>
      <p:sp>
        <p:nvSpPr>
          <p:cNvPr id="257037" name="Text Box 13"/>
          <p:cNvSpPr txBox="1">
            <a:spLocks noChangeArrowheads="1"/>
          </p:cNvSpPr>
          <p:nvPr/>
        </p:nvSpPr>
        <p:spPr bwMode="auto">
          <a:xfrm>
            <a:off x="3581400" y="4891162"/>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1627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7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0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7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p:bldP spid="257033" grpId="0"/>
      <p:bldP spid="257036" grpId="0"/>
      <p:bldP spid="2570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smtClean="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smtClean="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smtClean="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smtClean="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340178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152400"/>
            <a:ext cx="7772400" cy="1143000"/>
          </a:xfrm>
        </p:spPr>
        <p:txBody>
          <a:bodyPr/>
          <a:lstStyle/>
          <a:p>
            <a:r>
              <a:rPr lang="en-US" altLang="zh-CN">
                <a:ea typeface="宋体" panose="02010600030101010101" pitchFamily="2" charset="-122"/>
              </a:rPr>
              <a:t>4 + 3x</a:t>
            </a:r>
            <a:r>
              <a:rPr lang="en-US" altLang="zh-CN" baseline="30000">
                <a:ea typeface="宋体" panose="02010600030101010101" pitchFamily="2" charset="-122"/>
              </a:rPr>
              <a:t>2001</a:t>
            </a:r>
            <a:endParaRPr lang="en-US" altLang="zh-CN">
              <a:ea typeface="宋体" panose="02010600030101010101" pitchFamily="2" charset="-122"/>
            </a:endParaRPr>
          </a:p>
        </p:txBody>
      </p:sp>
      <p:sp>
        <p:nvSpPr>
          <p:cNvPr id="259075" name="Rectangle 3"/>
          <p:cNvSpPr>
            <a:spLocks noChangeArrowheads="1"/>
          </p:cNvSpPr>
          <p:nvPr/>
        </p:nvSpPr>
        <p:spPr bwMode="auto">
          <a:xfrm>
            <a:off x="152400" y="1124744"/>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7317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CN" dirty="0" smtClean="0"/>
              <a:t>Sparse Vector Data Structure:</a:t>
            </a:r>
            <a:endParaRPr lang="en-US" altLang="zh-CN" dirty="0"/>
          </a:p>
        </p:txBody>
      </p:sp>
      <p:grpSp>
        <p:nvGrpSpPr>
          <p:cNvPr id="261123" name="Group 3"/>
          <p:cNvGrpSpPr>
            <a:grpSpLocks/>
          </p:cNvGrpSpPr>
          <p:nvPr/>
        </p:nvGrpSpPr>
        <p:grpSpPr bwMode="auto">
          <a:xfrm>
            <a:off x="2667000" y="3276600"/>
            <a:ext cx="3276600" cy="623888"/>
            <a:chOff x="3696" y="1584"/>
            <a:chExt cx="1008" cy="192"/>
          </a:xfrm>
        </p:grpSpPr>
        <p:sp>
          <p:nvSpPr>
            <p:cNvPr id="261124" name="Rectangle 4"/>
            <p:cNvSpPr>
              <a:spLocks noChangeArrowheads="1"/>
            </p:cNvSpPr>
            <p:nvPr/>
          </p:nvSpPr>
          <p:spPr bwMode="auto">
            <a:xfrm>
              <a:off x="3696"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ea typeface="宋体" panose="02010600030101010101" pitchFamily="2" charset="-122"/>
                </a:rPr>
                <a:t>4</a:t>
              </a:r>
            </a:p>
            <a:p>
              <a:pPr algn="ctr" eaLnBrk="0" hangingPunct="0"/>
              <a:r>
                <a:rPr lang="en-US" altLang="zh-CN" sz="1800">
                  <a:ea typeface="宋体" panose="02010600030101010101" pitchFamily="2" charset="-122"/>
                </a:rPr>
                <a:t>0</a:t>
              </a:r>
            </a:p>
          </p:txBody>
        </p:sp>
        <p:sp>
          <p:nvSpPr>
            <p:cNvPr id="261125" name="Rectangle 5"/>
            <p:cNvSpPr>
              <a:spLocks noChangeArrowheads="1"/>
            </p:cNvSpPr>
            <p:nvPr/>
          </p:nvSpPr>
          <p:spPr bwMode="auto">
            <a:xfrm>
              <a:off x="3888"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6" name="Rectangle 6"/>
            <p:cNvSpPr>
              <a:spLocks noChangeArrowheads="1"/>
            </p:cNvSpPr>
            <p:nvPr/>
          </p:nvSpPr>
          <p:spPr bwMode="auto">
            <a:xfrm>
              <a:off x="3792" y="158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7" name="Rectangle 7"/>
            <p:cNvSpPr>
              <a:spLocks noChangeArrowheads="1"/>
            </p:cNvSpPr>
            <p:nvPr/>
          </p:nvSpPr>
          <p:spPr bwMode="auto">
            <a:xfrm>
              <a:off x="4320"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ea typeface="宋体" panose="02010600030101010101" pitchFamily="2" charset="-122"/>
                </a:rPr>
                <a:t>3</a:t>
              </a:r>
            </a:p>
            <a:p>
              <a:pPr algn="ctr" eaLnBrk="0" hangingPunct="0"/>
              <a:r>
                <a:rPr lang="en-US" altLang="zh-CN" sz="1800">
                  <a:ea typeface="宋体" panose="02010600030101010101" pitchFamily="2" charset="-122"/>
                </a:rPr>
                <a:t>2001</a:t>
              </a:r>
            </a:p>
          </p:txBody>
        </p:sp>
        <p:sp>
          <p:nvSpPr>
            <p:cNvPr id="261128" name="Rectangle 8"/>
            <p:cNvSpPr>
              <a:spLocks noChangeArrowheads="1"/>
            </p:cNvSpPr>
            <p:nvPr/>
          </p:nvSpPr>
          <p:spPr bwMode="auto">
            <a:xfrm>
              <a:off x="4512" y="1584"/>
              <a:ext cx="1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9" name="Rectangle 9"/>
            <p:cNvSpPr>
              <a:spLocks noChangeArrowheads="1"/>
            </p:cNvSpPr>
            <p:nvPr/>
          </p:nvSpPr>
          <p:spPr bwMode="auto">
            <a:xfrm>
              <a:off x="4416" y="158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1130" name="AutoShape 10"/>
            <p:cNvCxnSpPr>
              <a:cxnSpLocks noChangeShapeType="1"/>
              <a:stCxn id="261126" idx="3"/>
              <a:endCxn id="261127" idx="1"/>
            </p:cNvCxnSpPr>
            <p:nvPr/>
          </p:nvCxnSpPr>
          <p:spPr bwMode="auto">
            <a:xfrm>
              <a:off x="3984" y="1680"/>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1131" name="Line 11"/>
            <p:cNvSpPr>
              <a:spLocks noChangeShapeType="1"/>
            </p:cNvSpPr>
            <p:nvPr/>
          </p:nvSpPr>
          <p:spPr bwMode="auto">
            <a:xfrm>
              <a:off x="4512" y="1584"/>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1132" name="Rectangle 12"/>
          <p:cNvSpPr>
            <a:spLocks noChangeArrowheads="1"/>
          </p:cNvSpPr>
          <p:nvPr/>
        </p:nvSpPr>
        <p:spPr bwMode="auto">
          <a:xfrm>
            <a:off x="1319788" y="2233136"/>
            <a:ext cx="3318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a:latin typeface="Courier New" panose="02070309020205020404" pitchFamily="49" charset="0"/>
                <a:ea typeface="宋体" panose="02010600030101010101" pitchFamily="2" charset="-122"/>
              </a:rPr>
              <a:t>(&lt;4 0&gt;  &lt;2001 3&gt;)</a:t>
            </a:r>
          </a:p>
        </p:txBody>
      </p:sp>
      <p:sp>
        <p:nvSpPr>
          <p:cNvPr id="6" name="Rectangle 5"/>
          <p:cNvSpPr/>
          <p:nvPr/>
        </p:nvSpPr>
        <p:spPr>
          <a:xfrm>
            <a:off x="1403648" y="1537772"/>
            <a:ext cx="1486304" cy="461665"/>
          </a:xfrm>
          <a:prstGeom prst="rect">
            <a:avLst/>
          </a:prstGeom>
        </p:spPr>
        <p:txBody>
          <a:bodyPr wrap="none">
            <a:spAutoFit/>
          </a:bodyPr>
          <a:lstStyle/>
          <a:p>
            <a:r>
              <a:rPr lang="en-US" altLang="zh-CN" sz="2400" dirty="0"/>
              <a:t>4 + 3x</a:t>
            </a:r>
            <a:r>
              <a:rPr lang="en-US" altLang="zh-CN" sz="2400" baseline="30000" dirty="0"/>
              <a:t>2001</a:t>
            </a:r>
            <a:endParaRPr lang="zh-CN" altLang="en-US" sz="2400" dirty="0"/>
          </a:p>
        </p:txBody>
      </p:sp>
    </p:spTree>
    <p:extLst>
      <p:ext uri="{BB962C8B-B14F-4D97-AF65-F5344CB8AC3E}">
        <p14:creationId xmlns:p14="http://schemas.microsoft.com/office/powerpoint/2010/main" val="239361840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3172"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3173"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4"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5"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3176"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7"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78" name="AutoShape 10"/>
          <p:cNvCxnSpPr>
            <a:cxnSpLocks noChangeShapeType="1"/>
            <a:stCxn id="263174" idx="3"/>
            <a:endCxn id="263175"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79"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0"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a:solidFill>
                  <a:schemeClr val="accent2"/>
                </a:solidFill>
                <a:ea typeface="宋体" panose="02010600030101010101" pitchFamily="2" charset="-122"/>
              </a:rPr>
              <a:t>1</a:t>
            </a:r>
            <a:r>
              <a:rPr lang="en-US" altLang="zh-CN" baseline="30000" dirty="0" smtClean="0">
                <a:solidFill>
                  <a:schemeClr val="accent2"/>
                </a:solidFill>
                <a:ea typeface="宋体" panose="02010600030101010101" pitchFamily="2" charset="-122"/>
              </a:rPr>
              <a:t>00</a:t>
            </a:r>
            <a:endParaRPr lang="en-US" altLang="zh-CN" baseline="30000" dirty="0">
              <a:solidFill>
                <a:schemeClr val="accent2"/>
              </a:solidFill>
              <a:ea typeface="宋体" panose="02010600030101010101" pitchFamily="2" charset="-122"/>
            </a:endParaRPr>
          </a:p>
        </p:txBody>
      </p:sp>
      <p:sp>
        <p:nvSpPr>
          <p:cNvPr id="263181"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3182"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3"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84" name="AutoShape 16"/>
          <p:cNvCxnSpPr>
            <a:cxnSpLocks noChangeShapeType="1"/>
            <a:stCxn id="263183"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85"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3186"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87"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3188"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89"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0"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3191"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2"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93" name="AutoShape 25"/>
          <p:cNvCxnSpPr>
            <a:cxnSpLocks noChangeShapeType="1"/>
            <a:stCxn id="263189" idx="3"/>
            <a:endCxn id="263190"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194"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5"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a:solidFill>
                  <a:srgbClr val="FF0000"/>
                </a:solidFill>
                <a:ea typeface="宋体" panose="02010600030101010101" pitchFamily="2" charset="-122"/>
              </a:rPr>
              <a:t>6</a:t>
            </a:r>
            <a:r>
              <a:rPr lang="en-US" altLang="zh-CN" baseline="30000" dirty="0" smtClean="0">
                <a:solidFill>
                  <a:srgbClr val="FF0000"/>
                </a:solidFill>
                <a:ea typeface="宋体" panose="02010600030101010101" pitchFamily="2" charset="-122"/>
              </a:rPr>
              <a:t>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3196"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3197"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98"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3199" name="AutoShape 31"/>
          <p:cNvCxnSpPr>
            <a:cxnSpLocks noChangeShapeType="1"/>
            <a:stCxn id="263198"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200"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3201"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7249550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Down Arrow 5"/>
          <p:cNvSpPr/>
          <p:nvPr/>
        </p:nvSpPr>
        <p:spPr>
          <a:xfrm>
            <a:off x="262312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Down Arrow 57"/>
          <p:cNvSpPr/>
          <p:nvPr/>
        </p:nvSpPr>
        <p:spPr>
          <a:xfrm>
            <a:off x="2797747" y="3991805"/>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89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43"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Down Arrow 58"/>
          <p:cNvSpPr/>
          <p:nvPr/>
        </p:nvSpPr>
        <p:spPr>
          <a:xfrm>
            <a:off x="4626547"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Down Arrow 60"/>
          <p:cNvSpPr/>
          <p:nvPr/>
        </p:nvSpPr>
        <p:spPr>
          <a:xfrm>
            <a:off x="4801172"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23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ea typeface="宋体" panose="02010600030101010101" pitchFamily="2" charset="-122"/>
              </a:rPr>
              <a:t>Addition of Two Polynomials</a:t>
            </a:r>
          </a:p>
        </p:txBody>
      </p:sp>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smtClean="0">
                <a:solidFill>
                  <a:srgbClr val="FF0000"/>
                </a:solidFill>
                <a:ea typeface="宋体" panose="02010600030101010101" pitchFamily="2" charset="-122"/>
              </a:rPr>
              <a:t>60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Group 3"/>
          <p:cNvGrpSpPr/>
          <p:nvPr/>
        </p:nvGrpSpPr>
        <p:grpSpPr>
          <a:xfrm>
            <a:off x="5105400" y="5486400"/>
            <a:ext cx="1247775" cy="623888"/>
            <a:chOff x="5105400" y="5486400"/>
            <a:chExt cx="1247775" cy="623888"/>
          </a:xfrm>
        </p:grpSpPr>
        <p:sp>
          <p:nvSpPr>
            <p:cNvPr id="264226" name="Rectangle 34"/>
            <p:cNvSpPr>
              <a:spLocks noChangeArrowheads="1"/>
            </p:cNvSpPr>
            <p:nvPr/>
          </p:nvSpPr>
          <p:spPr bwMode="auto">
            <a:xfrm>
              <a:off x="5105400"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30</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60</a:t>
              </a:r>
              <a:endParaRPr lang="en-US" altLang="zh-CN" sz="1800" dirty="0">
                <a:solidFill>
                  <a:srgbClr val="339933"/>
                </a:solidFill>
                <a:ea typeface="宋体" panose="02010600030101010101" pitchFamily="2" charset="-122"/>
              </a:endParaRPr>
            </a:p>
          </p:txBody>
        </p:sp>
        <p:sp>
          <p:nvSpPr>
            <p:cNvPr id="264227" name="Rectangle 35"/>
            <p:cNvSpPr>
              <a:spLocks noChangeArrowheads="1"/>
            </p:cNvSpPr>
            <p:nvPr/>
          </p:nvSpPr>
          <p:spPr bwMode="auto">
            <a:xfrm>
              <a:off x="5729288"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8" name="Rectangle 36"/>
            <p:cNvSpPr>
              <a:spLocks noChangeArrowheads="1"/>
            </p:cNvSpPr>
            <p:nvPr/>
          </p:nvSpPr>
          <p:spPr bwMode="auto">
            <a:xfrm>
              <a:off x="5418138" y="5486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7" name="AutoShape 45"/>
          <p:cNvCxnSpPr>
            <a:cxnSpLocks noChangeShapeType="1"/>
            <a:stCxn id="264236" idx="3"/>
          </p:cNvCxnSpPr>
          <p:nvPr/>
        </p:nvCxnSpPr>
        <p:spPr bwMode="auto">
          <a:xfrm>
            <a:off x="40386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Down Arrow 59"/>
          <p:cNvSpPr/>
          <p:nvPr/>
        </p:nvSpPr>
        <p:spPr>
          <a:xfrm>
            <a:off x="666510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Down Arrow 60"/>
          <p:cNvSpPr/>
          <p:nvPr/>
        </p:nvSpPr>
        <p:spPr>
          <a:xfrm>
            <a:off x="4801172"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692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264195" name="Rectangle 3"/>
              <p:cNvSpPr>
                <a:spLocks noGrp="1" noChangeArrowheads="1"/>
              </p:cNvSpPr>
              <p:nvPr>
                <p:ph type="body" idx="1"/>
              </p:nvPr>
            </p:nvSpPr>
            <p:spPr>
              <a:xfrm>
                <a:off x="914400" y="1676400"/>
                <a:ext cx="7772400" cy="762000"/>
              </a:xfrm>
            </p:spPr>
            <p:txBody>
              <a:bodyPr/>
              <a:lstStyle/>
              <a:p>
                <a:r>
                  <a:rPr lang="en-US" altLang="zh-CN" dirty="0" smtClean="0">
                    <a:ea typeface="宋体" panose="02010600030101010101" pitchFamily="2" charset="-122"/>
                  </a:rPr>
                  <a:t>One pass down each list:  </a:t>
                </a:r>
                <a14:m>
                  <m:oMath xmlns:m="http://schemas.openxmlformats.org/officeDocument/2006/math">
                    <m:r>
                      <m:rPr>
                        <m:sty m:val="p"/>
                      </m:rPr>
                      <a:rPr lang="en-US" altLang="zh-CN" b="0" i="0" dirty="0" smtClean="0">
                        <a:latin typeface="Cambria Math" panose="02040503050406030204" pitchFamily="18" charset="0"/>
                        <a:ea typeface="宋体" panose="02010600030101010101" pitchFamily="2" charset="-122"/>
                        <a:sym typeface="Symbol" panose="05050102010706020507" pitchFamily="18" charset="2"/>
                      </a:rPr>
                      <m:t>Θ</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𝑛</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𝑚</m:t>
                    </m:r>
                    <m:r>
                      <a:rPr lang="en-US" altLang="zh-CN" b="0" i="1" dirty="0" smtClean="0">
                        <a:latin typeface="Cambria Math" panose="02040503050406030204" pitchFamily="18" charset="0"/>
                        <a:ea typeface="宋体" panose="02010600030101010101" pitchFamily="2" charset="-122"/>
                        <a:sym typeface="Symbol" panose="05050102010706020507" pitchFamily="18" charset="2"/>
                      </a:rPr>
                      <m:t>)</m:t>
                    </m:r>
                  </m:oMath>
                </a14:m>
                <a:endParaRPr lang="en-US" altLang="zh-CN" dirty="0">
                  <a:ea typeface="宋体" panose="02010600030101010101" pitchFamily="2" charset="-122"/>
                </a:endParaRPr>
              </a:p>
            </p:txBody>
          </p:sp>
        </mc:Choice>
        <mc:Fallback xmlns="">
          <p:sp>
            <p:nvSpPr>
              <p:cNvPr id="264195" name="Rectangle 3"/>
              <p:cNvSpPr>
                <a:spLocks noGrp="1" noRot="1" noChangeAspect="1" noMove="1" noResize="1" noEditPoints="1" noAdjustHandles="1" noChangeArrowheads="1" noChangeShapeType="1" noTextEdit="1"/>
              </p:cNvSpPr>
              <p:nvPr>
                <p:ph type="body" idx="1"/>
              </p:nvPr>
            </p:nvSpPr>
            <p:spPr>
              <a:xfrm>
                <a:off x="914400" y="1676400"/>
                <a:ext cx="7772400" cy="762000"/>
              </a:xfrm>
              <a:blipFill rotWithShape="0">
                <a:blip r:embed="rId2"/>
                <a:stretch>
                  <a:fillRect l="-706" t="-3200"/>
                </a:stretch>
              </a:blipFill>
            </p:spPr>
            <p:txBody>
              <a:bodyPr/>
              <a:lstStyle/>
              <a:p>
                <a:r>
                  <a:rPr lang="zh-CN" altLang="en-US">
                    <a:noFill/>
                  </a:rPr>
                  <a:t> </a:t>
                </a:r>
              </a:p>
            </p:txBody>
          </p:sp>
        </mc:Fallback>
      </mc:AlternateContent>
      <p:sp>
        <p:nvSpPr>
          <p:cNvPr id="264196" name="Rectangle 4"/>
          <p:cNvSpPr>
            <a:spLocks noChangeArrowheads="1"/>
          </p:cNvSpPr>
          <p:nvPr/>
        </p:nvSpPr>
        <p:spPr bwMode="auto">
          <a:xfrm>
            <a:off x="4244975"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10</a:t>
            </a:r>
          </a:p>
          <a:p>
            <a:pPr algn="ctr" eaLnBrk="0" hangingPunct="0"/>
            <a:r>
              <a:rPr lang="en-US" altLang="zh-CN" sz="1800">
                <a:solidFill>
                  <a:schemeClr val="accent2"/>
                </a:solidFill>
                <a:ea typeface="宋体" panose="02010600030101010101" pitchFamily="2" charset="-122"/>
              </a:rPr>
              <a:t>50</a:t>
            </a:r>
          </a:p>
        </p:txBody>
      </p:sp>
      <p:sp>
        <p:nvSpPr>
          <p:cNvPr id="264197" name="Rectangle 5"/>
          <p:cNvSpPr>
            <a:spLocks noChangeArrowheads="1"/>
          </p:cNvSpPr>
          <p:nvPr/>
        </p:nvSpPr>
        <p:spPr bwMode="auto">
          <a:xfrm>
            <a:off x="4868863"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4557713" y="29638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9" name="Rectangle 7"/>
          <p:cNvSpPr>
            <a:spLocks noChangeArrowheads="1"/>
          </p:cNvSpPr>
          <p:nvPr/>
        </p:nvSpPr>
        <p:spPr bwMode="auto">
          <a:xfrm>
            <a:off x="6273800" y="29638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chemeClr val="accent2"/>
                </a:solidFill>
                <a:ea typeface="宋体" panose="02010600030101010101" pitchFamily="2" charset="-122"/>
              </a:rPr>
              <a:t>3</a:t>
            </a:r>
          </a:p>
          <a:p>
            <a:pPr algn="ctr" eaLnBrk="0" hangingPunct="0"/>
            <a:r>
              <a:rPr lang="en-US" altLang="zh-CN" sz="1800" dirty="0" smtClean="0">
                <a:solidFill>
                  <a:schemeClr val="accent2"/>
                </a:solidFill>
                <a:ea typeface="宋体" panose="02010600030101010101" pitchFamily="2" charset="-122"/>
              </a:rPr>
              <a:t>100</a:t>
            </a:r>
            <a:endParaRPr lang="en-US" altLang="zh-CN" sz="1800" dirty="0">
              <a:solidFill>
                <a:schemeClr val="accent2"/>
              </a:solidFill>
              <a:ea typeface="宋体" panose="02010600030101010101" pitchFamily="2" charset="-122"/>
            </a:endParaRPr>
          </a:p>
        </p:txBody>
      </p:sp>
      <p:sp>
        <p:nvSpPr>
          <p:cNvPr id="264200" name="Rectangle 8"/>
          <p:cNvSpPr>
            <a:spLocks noChangeArrowheads="1"/>
          </p:cNvSpPr>
          <p:nvPr/>
        </p:nvSpPr>
        <p:spPr bwMode="auto">
          <a:xfrm>
            <a:off x="6897688" y="29638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1" name="Rectangle 9"/>
          <p:cNvSpPr>
            <a:spLocks noChangeArrowheads="1"/>
          </p:cNvSpPr>
          <p:nvPr/>
        </p:nvSpPr>
        <p:spPr bwMode="auto">
          <a:xfrm>
            <a:off x="6584950" y="2963863"/>
            <a:ext cx="623888"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2" name="AutoShape 10"/>
          <p:cNvCxnSpPr>
            <a:cxnSpLocks noChangeShapeType="1"/>
            <a:stCxn id="264198" idx="3"/>
            <a:endCxn id="264199" idx="1"/>
          </p:cNvCxnSpPr>
          <p:nvPr/>
        </p:nvCxnSpPr>
        <p:spPr bwMode="auto">
          <a:xfrm>
            <a:off x="5181600" y="32766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3" name="Line 11"/>
          <p:cNvSpPr>
            <a:spLocks noChangeShapeType="1"/>
          </p:cNvSpPr>
          <p:nvPr/>
        </p:nvSpPr>
        <p:spPr bwMode="auto">
          <a:xfrm>
            <a:off x="6897688" y="2963863"/>
            <a:ext cx="623887" cy="623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4" name="Text Box 12"/>
          <p:cNvSpPr txBox="1">
            <a:spLocks noChangeArrowheads="1"/>
          </p:cNvSpPr>
          <p:nvPr/>
        </p:nvSpPr>
        <p:spPr bwMode="auto">
          <a:xfrm>
            <a:off x="762000" y="2286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chemeClr val="accent2"/>
                </a:solidFill>
                <a:ea typeface="宋体" panose="02010600030101010101" pitchFamily="2" charset="-122"/>
              </a:rPr>
              <a:t>15+10x</a:t>
            </a:r>
            <a:r>
              <a:rPr lang="en-US" altLang="zh-CN" baseline="30000" dirty="0" smtClean="0">
                <a:solidFill>
                  <a:schemeClr val="accent2"/>
                </a:solidFill>
                <a:ea typeface="宋体" panose="02010600030101010101" pitchFamily="2" charset="-122"/>
              </a:rPr>
              <a:t>50</a:t>
            </a:r>
            <a:r>
              <a:rPr lang="en-US" altLang="zh-CN" dirty="0" smtClean="0">
                <a:solidFill>
                  <a:schemeClr val="accent2"/>
                </a:solidFill>
                <a:ea typeface="宋体" panose="02010600030101010101" pitchFamily="2" charset="-122"/>
              </a:rPr>
              <a:t>+3x</a:t>
            </a:r>
            <a:r>
              <a:rPr lang="en-US" altLang="zh-CN" baseline="30000" dirty="0" smtClean="0">
                <a:solidFill>
                  <a:schemeClr val="accent2"/>
                </a:solidFill>
                <a:ea typeface="宋体" panose="02010600030101010101" pitchFamily="2" charset="-122"/>
              </a:rPr>
              <a:t>100</a:t>
            </a:r>
            <a:endParaRPr lang="en-US" altLang="zh-CN" baseline="30000" dirty="0">
              <a:solidFill>
                <a:schemeClr val="accent2"/>
              </a:solidFill>
              <a:ea typeface="宋体" panose="02010600030101010101" pitchFamily="2" charset="-122"/>
            </a:endParaRPr>
          </a:p>
        </p:txBody>
      </p:sp>
      <p:sp>
        <p:nvSpPr>
          <p:cNvPr id="264205" name="Rectangle 13"/>
          <p:cNvSpPr>
            <a:spLocks noChangeArrowheads="1"/>
          </p:cNvSpPr>
          <p:nvPr/>
        </p:nvSpPr>
        <p:spPr bwMode="auto">
          <a:xfrm>
            <a:off x="2241550" y="2955925"/>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chemeClr val="accent2"/>
                </a:solidFill>
                <a:ea typeface="宋体" panose="02010600030101010101" pitchFamily="2" charset="-122"/>
              </a:rPr>
              <a:t>15</a:t>
            </a:r>
          </a:p>
          <a:p>
            <a:pPr algn="ctr" eaLnBrk="0" hangingPunct="0"/>
            <a:r>
              <a:rPr lang="en-US" altLang="zh-CN" sz="1800">
                <a:solidFill>
                  <a:schemeClr val="accent2"/>
                </a:solidFill>
                <a:ea typeface="宋体" panose="02010600030101010101" pitchFamily="2" charset="-122"/>
              </a:rPr>
              <a:t>0</a:t>
            </a:r>
          </a:p>
        </p:txBody>
      </p:sp>
      <p:sp>
        <p:nvSpPr>
          <p:cNvPr id="264206" name="Rectangle 14"/>
          <p:cNvSpPr>
            <a:spLocks noChangeArrowheads="1"/>
          </p:cNvSpPr>
          <p:nvPr/>
        </p:nvSpPr>
        <p:spPr bwMode="auto">
          <a:xfrm>
            <a:off x="2865438" y="2955925"/>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07" name="Rectangle 15"/>
          <p:cNvSpPr>
            <a:spLocks noChangeArrowheads="1"/>
          </p:cNvSpPr>
          <p:nvPr/>
        </p:nvSpPr>
        <p:spPr bwMode="auto">
          <a:xfrm>
            <a:off x="2554288" y="2955925"/>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08" name="AutoShape 16"/>
          <p:cNvCxnSpPr>
            <a:cxnSpLocks noChangeShapeType="1"/>
            <a:stCxn id="264207" idx="3"/>
          </p:cNvCxnSpPr>
          <p:nvPr/>
        </p:nvCxnSpPr>
        <p:spPr bwMode="auto">
          <a:xfrm>
            <a:off x="3178175" y="3268663"/>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9" name="Text Box 17"/>
          <p:cNvSpPr txBox="1">
            <a:spLocks noChangeArrowheads="1"/>
          </p:cNvSpPr>
          <p:nvPr/>
        </p:nvSpPr>
        <p:spPr bwMode="auto">
          <a:xfrm>
            <a:off x="13716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accent2"/>
                </a:solidFill>
                <a:ea typeface="宋体" panose="02010600030101010101" pitchFamily="2" charset="-122"/>
              </a:rPr>
              <a:t>p</a:t>
            </a:r>
          </a:p>
        </p:txBody>
      </p:sp>
      <p:sp>
        <p:nvSpPr>
          <p:cNvPr id="264210" name="Line 18"/>
          <p:cNvSpPr>
            <a:spLocks noChangeShapeType="1"/>
          </p:cNvSpPr>
          <p:nvPr/>
        </p:nvSpPr>
        <p:spPr bwMode="auto">
          <a:xfrm>
            <a:off x="1752600" y="3200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11" name="Rectangle 19"/>
          <p:cNvSpPr>
            <a:spLocks noChangeArrowheads="1"/>
          </p:cNvSpPr>
          <p:nvPr/>
        </p:nvSpPr>
        <p:spPr bwMode="auto">
          <a:xfrm>
            <a:off x="4419600"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30</a:t>
            </a:r>
          </a:p>
          <a:p>
            <a:pPr algn="ctr" eaLnBrk="0" hangingPunct="0"/>
            <a:r>
              <a:rPr lang="en-US" altLang="zh-CN" sz="1800" dirty="0" smtClean="0">
                <a:solidFill>
                  <a:srgbClr val="FF0000"/>
                </a:solidFill>
                <a:ea typeface="宋体" panose="02010600030101010101" pitchFamily="2" charset="-122"/>
              </a:rPr>
              <a:t>60</a:t>
            </a:r>
            <a:endParaRPr lang="en-US" altLang="zh-CN" sz="1800" dirty="0">
              <a:solidFill>
                <a:srgbClr val="FF0000"/>
              </a:solidFill>
              <a:ea typeface="宋体" panose="02010600030101010101" pitchFamily="2" charset="-122"/>
            </a:endParaRPr>
          </a:p>
        </p:txBody>
      </p:sp>
      <p:sp>
        <p:nvSpPr>
          <p:cNvPr id="264212" name="Rectangle 20"/>
          <p:cNvSpPr>
            <a:spLocks noChangeArrowheads="1"/>
          </p:cNvSpPr>
          <p:nvPr/>
        </p:nvSpPr>
        <p:spPr bwMode="auto">
          <a:xfrm>
            <a:off x="5043488"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3" name="Rectangle 21"/>
          <p:cNvSpPr>
            <a:spLocks noChangeArrowheads="1"/>
          </p:cNvSpPr>
          <p:nvPr/>
        </p:nvSpPr>
        <p:spPr bwMode="auto">
          <a:xfrm>
            <a:off x="4732338" y="4343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4" name="Rectangle 22"/>
          <p:cNvSpPr>
            <a:spLocks noChangeArrowheads="1"/>
          </p:cNvSpPr>
          <p:nvPr/>
        </p:nvSpPr>
        <p:spPr bwMode="auto">
          <a:xfrm>
            <a:off x="6448425" y="4343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4</a:t>
            </a:r>
          </a:p>
          <a:p>
            <a:pPr algn="ctr" eaLnBrk="0" hangingPunct="0"/>
            <a:r>
              <a:rPr lang="en-US" altLang="zh-CN" sz="1800">
                <a:solidFill>
                  <a:srgbClr val="FF0000"/>
                </a:solidFill>
                <a:ea typeface="宋体" panose="02010600030101010101" pitchFamily="2" charset="-122"/>
              </a:rPr>
              <a:t>100</a:t>
            </a:r>
          </a:p>
        </p:txBody>
      </p:sp>
      <p:sp>
        <p:nvSpPr>
          <p:cNvPr id="264215" name="Rectangle 23"/>
          <p:cNvSpPr>
            <a:spLocks noChangeArrowheads="1"/>
          </p:cNvSpPr>
          <p:nvPr/>
        </p:nvSpPr>
        <p:spPr bwMode="auto">
          <a:xfrm>
            <a:off x="7072313" y="4343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6" name="Rectangle 24"/>
          <p:cNvSpPr>
            <a:spLocks noChangeArrowheads="1"/>
          </p:cNvSpPr>
          <p:nvPr/>
        </p:nvSpPr>
        <p:spPr bwMode="auto">
          <a:xfrm>
            <a:off x="6759575" y="4343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17" name="AutoShape 25"/>
          <p:cNvCxnSpPr>
            <a:cxnSpLocks noChangeShapeType="1"/>
            <a:stCxn id="264213" idx="3"/>
            <a:endCxn id="264214" idx="1"/>
          </p:cNvCxnSpPr>
          <p:nvPr/>
        </p:nvCxnSpPr>
        <p:spPr bwMode="auto">
          <a:xfrm>
            <a:off x="5356225" y="4656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18" name="Line 26"/>
          <p:cNvSpPr>
            <a:spLocks noChangeShapeType="1"/>
          </p:cNvSpPr>
          <p:nvPr/>
        </p:nvSpPr>
        <p:spPr bwMode="auto">
          <a:xfrm>
            <a:off x="7072313" y="4343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19" name="Text Box 27"/>
          <p:cNvSpPr txBox="1">
            <a:spLocks noChangeArrowheads="1"/>
          </p:cNvSpPr>
          <p:nvPr/>
        </p:nvSpPr>
        <p:spPr bwMode="auto">
          <a:xfrm>
            <a:off x="838200" y="38100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dirty="0" smtClean="0">
                <a:solidFill>
                  <a:srgbClr val="FF0000"/>
                </a:solidFill>
                <a:ea typeface="宋体" panose="02010600030101010101" pitchFamily="2" charset="-122"/>
              </a:rPr>
              <a:t>5+30x</a:t>
            </a:r>
            <a:r>
              <a:rPr lang="en-US" altLang="zh-CN" baseline="30000" dirty="0">
                <a:solidFill>
                  <a:srgbClr val="FF0000"/>
                </a:solidFill>
                <a:ea typeface="宋体" panose="02010600030101010101" pitchFamily="2" charset="-122"/>
              </a:rPr>
              <a:t>6</a:t>
            </a:r>
            <a:r>
              <a:rPr lang="en-US" altLang="zh-CN" baseline="30000" dirty="0" smtClean="0">
                <a:solidFill>
                  <a:srgbClr val="FF0000"/>
                </a:solidFill>
                <a:ea typeface="宋体" panose="02010600030101010101" pitchFamily="2" charset="-122"/>
              </a:rPr>
              <a:t>0</a:t>
            </a:r>
            <a:r>
              <a:rPr lang="en-US" altLang="zh-CN" dirty="0" smtClean="0">
                <a:solidFill>
                  <a:srgbClr val="FF0000"/>
                </a:solidFill>
                <a:ea typeface="宋体" panose="02010600030101010101" pitchFamily="2" charset="-122"/>
              </a:rPr>
              <a:t>+4x</a:t>
            </a:r>
            <a:r>
              <a:rPr lang="en-US" altLang="zh-CN" baseline="30000" dirty="0" smtClean="0">
                <a:solidFill>
                  <a:srgbClr val="FF0000"/>
                </a:solidFill>
                <a:ea typeface="宋体" panose="02010600030101010101" pitchFamily="2" charset="-122"/>
              </a:rPr>
              <a:t>100</a:t>
            </a:r>
            <a:endParaRPr lang="en-US" altLang="zh-CN" baseline="30000" dirty="0">
              <a:solidFill>
                <a:srgbClr val="FF0000"/>
              </a:solidFill>
              <a:ea typeface="宋体" panose="02010600030101010101" pitchFamily="2" charset="-122"/>
            </a:endParaRPr>
          </a:p>
        </p:txBody>
      </p:sp>
      <p:sp>
        <p:nvSpPr>
          <p:cNvPr id="264220" name="Rectangle 28"/>
          <p:cNvSpPr>
            <a:spLocks noChangeArrowheads="1"/>
          </p:cNvSpPr>
          <p:nvPr/>
        </p:nvSpPr>
        <p:spPr bwMode="auto">
          <a:xfrm>
            <a:off x="2416175" y="4335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FF0000"/>
                </a:solidFill>
                <a:ea typeface="宋体" panose="02010600030101010101" pitchFamily="2" charset="-122"/>
              </a:rPr>
              <a:t>5</a:t>
            </a:r>
          </a:p>
          <a:p>
            <a:pPr algn="ctr" eaLnBrk="0" hangingPunct="0"/>
            <a:r>
              <a:rPr lang="en-US" altLang="zh-CN" sz="1800">
                <a:solidFill>
                  <a:srgbClr val="FF0000"/>
                </a:solidFill>
                <a:ea typeface="宋体" panose="02010600030101010101" pitchFamily="2" charset="-122"/>
              </a:rPr>
              <a:t>0</a:t>
            </a:r>
          </a:p>
        </p:txBody>
      </p:sp>
      <p:sp>
        <p:nvSpPr>
          <p:cNvPr id="264221" name="Rectangle 29"/>
          <p:cNvSpPr>
            <a:spLocks noChangeArrowheads="1"/>
          </p:cNvSpPr>
          <p:nvPr/>
        </p:nvSpPr>
        <p:spPr bwMode="auto">
          <a:xfrm>
            <a:off x="3040063" y="4335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2" name="Rectangle 30"/>
          <p:cNvSpPr>
            <a:spLocks noChangeArrowheads="1"/>
          </p:cNvSpPr>
          <p:nvPr/>
        </p:nvSpPr>
        <p:spPr bwMode="auto">
          <a:xfrm>
            <a:off x="2728913" y="4335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4223" name="AutoShape 31"/>
          <p:cNvCxnSpPr>
            <a:cxnSpLocks noChangeShapeType="1"/>
            <a:stCxn id="264222" idx="3"/>
          </p:cNvCxnSpPr>
          <p:nvPr/>
        </p:nvCxnSpPr>
        <p:spPr bwMode="auto">
          <a:xfrm>
            <a:off x="3352800" y="4648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1546225" y="42751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rgbClr val="FF0000"/>
                </a:solidFill>
                <a:ea typeface="宋体" panose="02010600030101010101" pitchFamily="2" charset="-122"/>
              </a:rPr>
              <a:t>q</a:t>
            </a:r>
          </a:p>
        </p:txBody>
      </p:sp>
      <p:sp>
        <p:nvSpPr>
          <p:cNvPr id="264225" name="Line 33"/>
          <p:cNvSpPr>
            <a:spLocks noChangeShapeType="1"/>
          </p:cNvSpPr>
          <p:nvPr/>
        </p:nvSpPr>
        <p:spPr bwMode="auto">
          <a:xfrm>
            <a:off x="1927225" y="4579938"/>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Group 3"/>
          <p:cNvGrpSpPr/>
          <p:nvPr/>
        </p:nvGrpSpPr>
        <p:grpSpPr>
          <a:xfrm>
            <a:off x="5105400" y="5486400"/>
            <a:ext cx="1247775" cy="623888"/>
            <a:chOff x="5105400" y="5486400"/>
            <a:chExt cx="1247775" cy="623888"/>
          </a:xfrm>
        </p:grpSpPr>
        <p:sp>
          <p:nvSpPr>
            <p:cNvPr id="264226" name="Rectangle 34"/>
            <p:cNvSpPr>
              <a:spLocks noChangeArrowheads="1"/>
            </p:cNvSpPr>
            <p:nvPr/>
          </p:nvSpPr>
          <p:spPr bwMode="auto">
            <a:xfrm>
              <a:off x="5105400"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30</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60</a:t>
              </a:r>
              <a:endParaRPr lang="en-US" altLang="zh-CN" sz="1800" dirty="0">
                <a:solidFill>
                  <a:srgbClr val="339933"/>
                </a:solidFill>
                <a:ea typeface="宋体" panose="02010600030101010101" pitchFamily="2" charset="-122"/>
              </a:endParaRPr>
            </a:p>
          </p:txBody>
        </p:sp>
        <p:sp>
          <p:nvSpPr>
            <p:cNvPr id="264227" name="Rectangle 35"/>
            <p:cNvSpPr>
              <a:spLocks noChangeArrowheads="1"/>
            </p:cNvSpPr>
            <p:nvPr/>
          </p:nvSpPr>
          <p:spPr bwMode="auto">
            <a:xfrm>
              <a:off x="5729288"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28" name="Rectangle 36"/>
            <p:cNvSpPr>
              <a:spLocks noChangeArrowheads="1"/>
            </p:cNvSpPr>
            <p:nvPr/>
          </p:nvSpPr>
          <p:spPr bwMode="auto">
            <a:xfrm>
              <a:off x="5418138" y="5486400"/>
              <a:ext cx="62388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2" name="AutoShape 40"/>
          <p:cNvCxnSpPr>
            <a:cxnSpLocks noChangeShapeType="1"/>
            <a:stCxn id="264228" idx="3"/>
            <a:endCxn id="264229" idx="1"/>
          </p:cNvCxnSpPr>
          <p:nvPr/>
        </p:nvCxnSpPr>
        <p:spPr bwMode="auto">
          <a:xfrm>
            <a:off x="6042025" y="5799138"/>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7134225" y="5486400"/>
            <a:ext cx="1247775" cy="623888"/>
            <a:chOff x="7134225" y="5486400"/>
            <a:chExt cx="1247775" cy="623888"/>
          </a:xfrm>
        </p:grpSpPr>
        <p:sp>
          <p:nvSpPr>
            <p:cNvPr id="264229" name="Rectangle 37"/>
            <p:cNvSpPr>
              <a:spLocks noChangeArrowheads="1"/>
            </p:cNvSpPr>
            <p:nvPr/>
          </p:nvSpPr>
          <p:spPr bwMode="auto">
            <a:xfrm>
              <a:off x="7134225" y="5486400"/>
              <a:ext cx="623888"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7</a:t>
              </a:r>
              <a:endParaRPr lang="en-US" altLang="zh-CN" sz="1800" dirty="0">
                <a:solidFill>
                  <a:srgbClr val="339933"/>
                </a:solidFill>
                <a:ea typeface="宋体" panose="02010600030101010101" pitchFamily="2" charset="-122"/>
              </a:endParaRPr>
            </a:p>
            <a:p>
              <a:pPr algn="ctr" eaLnBrk="0" hangingPunct="0"/>
              <a:r>
                <a:rPr lang="en-US" altLang="zh-CN" sz="1800" dirty="0" smtClean="0">
                  <a:solidFill>
                    <a:srgbClr val="339933"/>
                  </a:solidFill>
                  <a:ea typeface="宋体" panose="02010600030101010101" pitchFamily="2" charset="-122"/>
                </a:rPr>
                <a:t>100</a:t>
              </a:r>
              <a:endParaRPr lang="en-US" altLang="zh-CN" sz="1800" dirty="0">
                <a:solidFill>
                  <a:srgbClr val="339933"/>
                </a:solidFill>
                <a:ea typeface="宋体" panose="02010600030101010101" pitchFamily="2" charset="-122"/>
              </a:endParaRPr>
            </a:p>
          </p:txBody>
        </p:sp>
        <p:sp>
          <p:nvSpPr>
            <p:cNvPr id="264230" name="Rectangle 38"/>
            <p:cNvSpPr>
              <a:spLocks noChangeArrowheads="1"/>
            </p:cNvSpPr>
            <p:nvPr/>
          </p:nvSpPr>
          <p:spPr bwMode="auto">
            <a:xfrm>
              <a:off x="7758113" y="5486400"/>
              <a:ext cx="623887" cy="623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1" name="Rectangle 39"/>
            <p:cNvSpPr>
              <a:spLocks noChangeArrowheads="1"/>
            </p:cNvSpPr>
            <p:nvPr/>
          </p:nvSpPr>
          <p:spPr bwMode="auto">
            <a:xfrm>
              <a:off x="7445375" y="5486400"/>
              <a:ext cx="62388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3" name="Line 41"/>
            <p:cNvSpPr>
              <a:spLocks noChangeShapeType="1"/>
            </p:cNvSpPr>
            <p:nvPr/>
          </p:nvSpPr>
          <p:spPr bwMode="auto">
            <a:xfrm>
              <a:off x="7758113" y="5486400"/>
              <a:ext cx="623887" cy="623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2"/>
          <p:cNvGrpSpPr/>
          <p:nvPr/>
        </p:nvGrpSpPr>
        <p:grpSpPr>
          <a:xfrm>
            <a:off x="3101975" y="5478463"/>
            <a:ext cx="1247775" cy="623887"/>
            <a:chOff x="3101975" y="5478463"/>
            <a:chExt cx="1247775" cy="623887"/>
          </a:xfrm>
        </p:grpSpPr>
        <p:sp>
          <p:nvSpPr>
            <p:cNvPr id="264234" name="Rectangle 42"/>
            <p:cNvSpPr>
              <a:spLocks noChangeArrowheads="1"/>
            </p:cNvSpPr>
            <p:nvPr/>
          </p:nvSpPr>
          <p:spPr bwMode="auto">
            <a:xfrm>
              <a:off x="31019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339933"/>
                  </a:solidFill>
                  <a:ea typeface="宋体" panose="02010600030101010101" pitchFamily="2" charset="-122"/>
                </a:rPr>
                <a:t>10</a:t>
              </a:r>
              <a:endParaRPr lang="en-US" altLang="zh-CN" sz="1800" dirty="0">
                <a:solidFill>
                  <a:srgbClr val="339933"/>
                </a:solidFill>
                <a:ea typeface="宋体" panose="02010600030101010101" pitchFamily="2" charset="-122"/>
              </a:endParaRPr>
            </a:p>
            <a:p>
              <a:pPr algn="ctr" eaLnBrk="0" hangingPunct="0"/>
              <a:r>
                <a:rPr lang="en-US" altLang="zh-CN" sz="1800" dirty="0">
                  <a:solidFill>
                    <a:srgbClr val="339933"/>
                  </a:solidFill>
                  <a:ea typeface="宋体" panose="02010600030101010101" pitchFamily="2" charset="-122"/>
                </a:rPr>
                <a:t>50</a:t>
              </a:r>
            </a:p>
          </p:txBody>
        </p:sp>
        <p:sp>
          <p:nvSpPr>
            <p:cNvPr id="264235" name="Rectangle 43"/>
            <p:cNvSpPr>
              <a:spLocks noChangeArrowheads="1"/>
            </p:cNvSpPr>
            <p:nvPr/>
          </p:nvSpPr>
          <p:spPr bwMode="auto">
            <a:xfrm>
              <a:off x="37258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6" name="Rectangle 44"/>
            <p:cNvSpPr>
              <a:spLocks noChangeArrowheads="1"/>
            </p:cNvSpPr>
            <p:nvPr/>
          </p:nvSpPr>
          <p:spPr bwMode="auto">
            <a:xfrm>
              <a:off x="34147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37" name="AutoShape 45"/>
          <p:cNvCxnSpPr>
            <a:cxnSpLocks noChangeShapeType="1"/>
            <a:stCxn id="264236" idx="3"/>
          </p:cNvCxnSpPr>
          <p:nvPr/>
        </p:nvCxnSpPr>
        <p:spPr bwMode="auto">
          <a:xfrm>
            <a:off x="40386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p:nvPr/>
        </p:nvGrpSpPr>
        <p:grpSpPr>
          <a:xfrm>
            <a:off x="1120775" y="5478463"/>
            <a:ext cx="1247775" cy="623887"/>
            <a:chOff x="1120775" y="5478463"/>
            <a:chExt cx="1247775" cy="623887"/>
          </a:xfrm>
        </p:grpSpPr>
        <p:sp>
          <p:nvSpPr>
            <p:cNvPr id="264238" name="Rectangle 46"/>
            <p:cNvSpPr>
              <a:spLocks noChangeArrowheads="1"/>
            </p:cNvSpPr>
            <p:nvPr/>
          </p:nvSpPr>
          <p:spPr bwMode="auto">
            <a:xfrm>
              <a:off x="1120775" y="5478463"/>
              <a:ext cx="623888"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a:solidFill>
                    <a:srgbClr val="339933"/>
                  </a:solidFill>
                  <a:ea typeface="宋体" panose="02010600030101010101" pitchFamily="2" charset="-122"/>
                </a:rPr>
                <a:t>20</a:t>
              </a:r>
            </a:p>
            <a:p>
              <a:pPr algn="ctr" eaLnBrk="0" hangingPunct="0"/>
              <a:r>
                <a:rPr lang="en-US" altLang="zh-CN" sz="1800">
                  <a:solidFill>
                    <a:srgbClr val="339933"/>
                  </a:solidFill>
                  <a:ea typeface="宋体" panose="02010600030101010101" pitchFamily="2" charset="-122"/>
                </a:rPr>
                <a:t>0</a:t>
              </a:r>
            </a:p>
          </p:txBody>
        </p:sp>
        <p:sp>
          <p:nvSpPr>
            <p:cNvPr id="264239" name="Rectangle 47"/>
            <p:cNvSpPr>
              <a:spLocks noChangeArrowheads="1"/>
            </p:cNvSpPr>
            <p:nvPr/>
          </p:nvSpPr>
          <p:spPr bwMode="auto">
            <a:xfrm>
              <a:off x="1744663" y="5478463"/>
              <a:ext cx="623887" cy="62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40" name="Rectangle 48"/>
            <p:cNvSpPr>
              <a:spLocks noChangeArrowheads="1"/>
            </p:cNvSpPr>
            <p:nvPr/>
          </p:nvSpPr>
          <p:spPr bwMode="auto">
            <a:xfrm>
              <a:off x="1433513" y="5478463"/>
              <a:ext cx="623887"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64241" name="AutoShape 49"/>
          <p:cNvCxnSpPr>
            <a:cxnSpLocks noChangeShapeType="1"/>
            <a:stCxn id="264240" idx="3"/>
          </p:cNvCxnSpPr>
          <p:nvPr/>
        </p:nvCxnSpPr>
        <p:spPr bwMode="auto">
          <a:xfrm>
            <a:off x="2057400" y="5791200"/>
            <a:ext cx="1092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42" name="Text Box 50"/>
          <p:cNvSpPr txBox="1">
            <a:spLocks noChangeArrowheads="1"/>
          </p:cNvSpPr>
          <p:nvPr/>
        </p:nvSpPr>
        <p:spPr bwMode="auto">
          <a:xfrm>
            <a:off x="533400" y="48768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339933"/>
                </a:solidFill>
                <a:ea typeface="宋体" panose="02010600030101010101" pitchFamily="2" charset="-122"/>
              </a:rPr>
              <a:t>r</a:t>
            </a:r>
          </a:p>
        </p:txBody>
      </p:sp>
      <p:sp>
        <p:nvSpPr>
          <p:cNvPr id="264243" name="Line 51"/>
          <p:cNvSpPr>
            <a:spLocks noChangeShapeType="1"/>
          </p:cNvSpPr>
          <p:nvPr/>
        </p:nvSpPr>
        <p:spPr bwMode="auto">
          <a:xfrm>
            <a:off x="838200" y="5257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Down Arrow 59"/>
          <p:cNvSpPr/>
          <p:nvPr/>
        </p:nvSpPr>
        <p:spPr>
          <a:xfrm>
            <a:off x="6665102" y="2597981"/>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Down Arrow 61"/>
          <p:cNvSpPr/>
          <p:nvPr/>
        </p:nvSpPr>
        <p:spPr>
          <a:xfrm>
            <a:off x="6829203" y="3996180"/>
            <a:ext cx="484632" cy="258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37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extLst/>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4192" name="Worksheet" r:id="rId3" imgW="3667132" imgH="981075" progId="Excel.Sheet.12">
                  <p:embed/>
                </p:oleObj>
              </mc:Choice>
              <mc:Fallback>
                <p:oleObj name="Worksheet" r:id="rId3" imgW="3667132" imgH="981075" progId="Excel.Sheet.12">
                  <p:embed/>
                  <p:pic>
                    <p:nvPicPr>
                      <p:cNvPr id="266244" name="Object 4"/>
                      <p:cNvPicPr>
                        <a:picLocks noChangeAspect="1" noChangeArrowheads="1"/>
                      </p:cNvPicPr>
                      <p:nvPr/>
                    </p:nvPicPr>
                    <p:blipFill>
                      <a:blip r:embed="rId4"/>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1</a:t>
            </a:r>
          </a:p>
          <a:p>
            <a:pPr algn="ctr" eaLnBrk="0" hangingPunct="0"/>
            <a:r>
              <a:rPr lang="en-US" altLang="zh-CN" dirty="0" smtClean="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3</a:t>
            </a:r>
          </a:p>
          <a:p>
            <a:pPr algn="ctr" eaLnBrk="0" hangingPunct="0"/>
            <a:r>
              <a:rPr lang="en-US" altLang="zh-CN" sz="1800" dirty="0" smtClean="0">
                <a:solidFill>
                  <a:srgbClr val="FF0000"/>
                </a:solidFill>
                <a:ea typeface="宋体" panose="02010600030101010101" pitchFamily="2" charset="-122"/>
              </a:rPr>
              <a:t>33</a:t>
            </a:r>
            <a:endParaRPr lang="en-US" altLang="zh-CN" sz="1800" dirty="0">
              <a:solidFill>
                <a:srgbClr val="FF0000"/>
              </a:solidFill>
              <a:ea typeface="宋体" panose="02010600030101010101" pitchFamily="2" charset="-122"/>
            </a:endParaRP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4</a:t>
            </a:r>
          </a:p>
          <a:p>
            <a:pPr algn="ctr" eaLnBrk="0" hangingPunct="0"/>
            <a:r>
              <a:rPr lang="en-US" altLang="zh-CN" sz="1800" dirty="0" smtClean="0">
                <a:solidFill>
                  <a:srgbClr val="FF0000"/>
                </a:solidFill>
                <a:ea typeface="宋体" panose="02010600030101010101" pitchFamily="2" charset="-122"/>
              </a:rPr>
              <a:t>99</a:t>
            </a:r>
            <a:endParaRPr lang="en-US" altLang="zh-CN" sz="1800" dirty="0">
              <a:solidFill>
                <a:srgbClr val="FF0000"/>
              </a:solidFill>
              <a:ea typeface="宋体" panose="02010600030101010101" pitchFamily="2" charset="-122"/>
            </a:endParaRP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solidFill>
                  <a:srgbClr val="FF0000"/>
                </a:solidFill>
                <a:ea typeface="宋体" panose="02010600030101010101" pitchFamily="2" charset="-122"/>
              </a:rPr>
              <a:t>6</a:t>
            </a:r>
          </a:p>
          <a:p>
            <a:pPr algn="ctr" eaLnBrk="0" hangingPunct="0"/>
            <a:r>
              <a:rPr lang="en-US" altLang="zh-CN" sz="1800" dirty="0" smtClean="0">
                <a:solidFill>
                  <a:srgbClr val="FF0000"/>
                </a:solidFill>
                <a:ea typeface="宋体" panose="02010600030101010101" pitchFamily="2" charset="-122"/>
              </a:rPr>
              <a:t>27</a:t>
            </a:r>
            <a:endParaRPr lang="en-US" altLang="zh-CN" sz="1800" dirty="0">
              <a:solidFill>
                <a:srgbClr val="FF0000"/>
              </a:solidFill>
              <a:ea typeface="宋体" panose="02010600030101010101" pitchFamily="2" charset="-122"/>
            </a:endParaRP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smtClean="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smtClean="0">
                <a:solidFill>
                  <a:srgbClr val="FF0000"/>
                </a:solidFill>
                <a:ea typeface="宋体" panose="02010600030101010101" pitchFamily="2" charset="-122"/>
              </a:rPr>
              <a:t>m</a:t>
            </a:r>
            <a:endParaRPr lang="en-US" altLang="zh-CN" dirty="0">
              <a:solidFill>
                <a:srgbClr val="FF0000"/>
              </a:solidFill>
              <a:ea typeface="宋体" panose="02010600030101010101" pitchFamily="2" charset="-122"/>
            </a:endParaRP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Summary</a:t>
            </a:r>
            <a:endParaRPr lang="zh-CN" altLang="en-US" dirty="0"/>
          </a:p>
        </p:txBody>
      </p:sp>
      <p:sp>
        <p:nvSpPr>
          <p:cNvPr id="3" name="Content Placeholder 2"/>
          <p:cNvSpPr>
            <a:spLocks noGrp="1"/>
          </p:cNvSpPr>
          <p:nvPr>
            <p:ph idx="1"/>
          </p:nvPr>
        </p:nvSpPr>
        <p:spPr/>
        <p:txBody>
          <a:bodyPr/>
          <a:lstStyle/>
          <a:p>
            <a:r>
              <a:rPr lang="en-US" altLang="zh-CN" dirty="0" smtClean="0"/>
              <a:t>List ADT</a:t>
            </a:r>
          </a:p>
          <a:p>
            <a:pPr lvl="1"/>
            <a:r>
              <a:rPr lang="en-US" altLang="zh-CN" dirty="0" smtClean="0"/>
              <a:t>A sequence of elements (special case: string)</a:t>
            </a:r>
          </a:p>
          <a:p>
            <a:pPr lvl="1"/>
            <a:r>
              <a:rPr lang="en-US" altLang="zh-CN" dirty="0" smtClean="0"/>
              <a:t>Array</a:t>
            </a:r>
          </a:p>
          <a:p>
            <a:r>
              <a:rPr lang="en-US" altLang="zh-CN" dirty="0" smtClean="0"/>
              <a:t>Linked list</a:t>
            </a:r>
          </a:p>
          <a:p>
            <a:pPr lvl="1" eaLnBrk="1" hangingPunct="1"/>
            <a:r>
              <a:rPr lang="en-US" altLang="zh-CN" dirty="0" smtClean="0">
                <a:latin typeface="Arial" charset="0"/>
                <a:cs typeface="Arial" charset="0"/>
              </a:rPr>
              <a:t>Accessors </a:t>
            </a:r>
            <a:r>
              <a:rPr lang="en-US" altLang="zh-CN" dirty="0">
                <a:latin typeface="Arial" charset="0"/>
                <a:cs typeface="Arial" charset="0"/>
              </a:rPr>
              <a:t>and </a:t>
            </a:r>
            <a:r>
              <a:rPr lang="en-US" altLang="zh-CN" dirty="0" err="1">
                <a:latin typeface="Arial" charset="0"/>
                <a:cs typeface="Arial" charset="0"/>
              </a:rPr>
              <a:t>mutators</a:t>
            </a:r>
            <a:endParaRPr lang="en-US" altLang="zh-CN" dirty="0">
              <a:latin typeface="Arial" charset="0"/>
              <a:cs typeface="Arial" charset="0"/>
            </a:endParaRPr>
          </a:p>
          <a:p>
            <a:pPr lvl="1" eaLnBrk="1" hangingPunct="1"/>
            <a:r>
              <a:rPr lang="en-US" altLang="zh-CN" dirty="0" smtClean="0">
                <a:latin typeface="Arial" charset="0"/>
                <a:cs typeface="Arial" charset="0"/>
              </a:rPr>
              <a:t>Stepping </a:t>
            </a:r>
            <a:r>
              <a:rPr lang="en-US" altLang="zh-CN" dirty="0">
                <a:latin typeface="Arial" charset="0"/>
                <a:cs typeface="Arial" charset="0"/>
              </a:rPr>
              <a:t>through a linked list</a:t>
            </a:r>
          </a:p>
          <a:p>
            <a:pPr lvl="1" eaLnBrk="1" hangingPunct="1"/>
            <a:r>
              <a:rPr lang="en-US" altLang="zh-CN" dirty="0" smtClean="0">
                <a:latin typeface="Arial" charset="0"/>
                <a:cs typeface="Arial" charset="0"/>
              </a:rPr>
              <a:t>Copy </a:t>
            </a:r>
            <a:r>
              <a:rPr lang="en-US" altLang="zh-CN" dirty="0">
                <a:latin typeface="Arial" charset="0"/>
                <a:cs typeface="Arial" charset="0"/>
              </a:rPr>
              <a:t>and assignment operator</a:t>
            </a:r>
          </a:p>
          <a:p>
            <a:r>
              <a:rPr lang="en-US" altLang="zh-CN" dirty="0" smtClean="0"/>
              <a:t>Doubly </a:t>
            </a:r>
            <a:r>
              <a:rPr lang="en-US" altLang="zh-CN" dirty="0"/>
              <a:t>linked </a:t>
            </a:r>
            <a:r>
              <a:rPr lang="en-US" altLang="zh-CN" dirty="0" smtClean="0"/>
              <a:t>list</a:t>
            </a:r>
          </a:p>
          <a:p>
            <a:pPr lvl="1"/>
            <a:r>
              <a:rPr lang="en-US" altLang="en-US" dirty="0">
                <a:latin typeface="Arial" charset="0"/>
                <a:cs typeface="Arial" charset="0"/>
              </a:rPr>
              <a:t>Memory usage versus run times</a:t>
            </a:r>
            <a:endParaRPr lang="en-US" altLang="zh-CN" dirty="0"/>
          </a:p>
          <a:p>
            <a:r>
              <a:rPr lang="en-US" altLang="zh-CN" dirty="0" smtClean="0"/>
              <a:t>Node-based storage with arrays</a:t>
            </a:r>
          </a:p>
          <a:p>
            <a:pPr lvl="1"/>
            <a:r>
              <a:rPr lang="en-US" altLang="en-US" dirty="0" smtClean="0"/>
              <a:t>No </a:t>
            </a:r>
            <a:r>
              <a:rPr lang="en-US" altLang="en-US" dirty="0"/>
              <a:t>longer </a:t>
            </a:r>
            <a:r>
              <a:rPr lang="en-US" altLang="en-US" dirty="0" smtClean="0"/>
              <a:t>need to </a:t>
            </a:r>
            <a:r>
              <a:rPr lang="en-US" altLang="en-US" dirty="0"/>
              <a:t>call </a:t>
            </a:r>
            <a:r>
              <a:rPr lang="en-US" altLang="en-US" dirty="0" smtClean="0">
                <a:latin typeface="Courier New" panose="02070309020205020404" pitchFamily="49" charset="0"/>
                <a:cs typeface="Courier New" panose="02070309020205020404" pitchFamily="49" charset="0"/>
              </a:rPr>
              <a:t>new</a:t>
            </a:r>
            <a:r>
              <a:rPr lang="en-US" altLang="en-US" dirty="0" smtClean="0"/>
              <a:t> </a:t>
            </a:r>
            <a:r>
              <a:rPr lang="en-US" altLang="en-US" dirty="0"/>
              <a:t>for each new </a:t>
            </a:r>
            <a:r>
              <a:rPr lang="en-US" altLang="en-US" dirty="0" smtClean="0"/>
              <a:t>node</a:t>
            </a:r>
          </a:p>
          <a:p>
            <a:r>
              <a:rPr lang="en-US" altLang="zh-CN" dirty="0" smtClean="0"/>
              <a:t>Application</a:t>
            </a:r>
          </a:p>
          <a:p>
            <a:pPr lvl="1"/>
            <a:r>
              <a:rPr lang="en-US" altLang="zh-CN" dirty="0" smtClean="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4274"/>
                </a:stretch>
              </a:blipFill>
            </p:spPr>
            <p:txBody>
              <a:bodyPr/>
              <a:lstStyle/>
              <a:p>
                <a:r>
                  <a:rPr lang="zh-CN" altLang="en-US">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smtClean="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smtClean="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smtClean="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smtClean="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smtClean="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smtClean="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smtClean="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smtClean="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smtClean="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smtClean="0"/>
                <a:t>Can we store the coefficients in an increase order of exponential index?</a:t>
              </a:r>
              <a:endParaRPr lang="zh-CN" altLang="en-US" b="1" dirty="0"/>
            </a:p>
          </p:txBody>
        </p:sp>
      </p:grpSp>
    </p:spTree>
    <p:extLst>
      <p:ext uri="{BB962C8B-B14F-4D97-AF65-F5344CB8AC3E}">
        <p14:creationId xmlns:p14="http://schemas.microsoft.com/office/powerpoint/2010/main" val="2215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List ADT</a:t>
            </a:r>
          </a:p>
          <a:p>
            <a:r>
              <a:rPr lang="en-US" altLang="zh-CN" dirty="0" smtClean="0"/>
              <a:t>Array</a:t>
            </a:r>
          </a:p>
          <a:p>
            <a:r>
              <a:rPr lang="en-US" altLang="zh-CN" dirty="0" smtClean="0"/>
              <a:t>Linked list</a:t>
            </a:r>
          </a:p>
          <a:p>
            <a:r>
              <a:rPr lang="en-US" altLang="zh-CN" dirty="0"/>
              <a:t>Doubly linked list</a:t>
            </a:r>
          </a:p>
          <a:p>
            <a:r>
              <a:rPr lang="en-US" altLang="zh-CN" dirty="0" smtClean="0"/>
              <a:t>Node-based storage with arrays</a:t>
            </a:r>
          </a:p>
          <a:p>
            <a:endParaRPr lang="zh-CN" altLang="en-US" dirty="0"/>
          </a:p>
        </p:txBody>
      </p:sp>
    </p:spTree>
    <p:extLst>
      <p:ext uri="{BB962C8B-B14F-4D97-AF65-F5344CB8AC3E}">
        <p14:creationId xmlns:p14="http://schemas.microsoft.com/office/powerpoint/2010/main" val="83135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smtClean="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An Abstract List (or List ADT) is linearly ordered data (with same data type)</a:t>
            </a:r>
          </a:p>
          <a:p>
            <a:pPr>
              <a:buFont typeface="Arial" charset="0"/>
              <a:buNone/>
            </a:pPr>
            <a:endParaRPr lang="en-US" altLang="en-US" dirty="0" smtClean="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smtClean="0">
              <a:latin typeface="Arial" charset="0"/>
              <a:cs typeface="Arial" charset="0"/>
            </a:endParaRPr>
          </a:p>
          <a:p>
            <a:pPr marL="457200" lvl="1" indent="0">
              <a:buNone/>
            </a:pPr>
            <a:endParaRPr lang="en-US" altLang="en-US" dirty="0" smtClean="0">
              <a:solidFill>
                <a:prstClr val="black"/>
              </a:solidFill>
              <a:latin typeface="Arial" charset="0"/>
              <a:cs typeface="Arial" charset="0"/>
            </a:endParaRPr>
          </a:p>
          <a:p>
            <a:pPr lvl="1"/>
            <a:r>
              <a:rPr lang="en-US" altLang="en-US" dirty="0" smtClean="0">
                <a:solidFill>
                  <a:prstClr val="black"/>
                </a:solidFill>
                <a:latin typeface="Arial" charset="0"/>
                <a:cs typeface="Arial" charset="0"/>
              </a:rPr>
              <a:t>The number of elements in the List denotes the length of the List.</a:t>
            </a:r>
          </a:p>
          <a:p>
            <a:pPr lvl="1"/>
            <a:r>
              <a:rPr lang="en-US" altLang="en-US" dirty="0" smtClean="0">
                <a:solidFill>
                  <a:prstClr val="black"/>
                </a:solidFill>
                <a:latin typeface="Arial" charset="0"/>
                <a:cs typeface="Arial" charset="0"/>
              </a:rPr>
              <a:t>When there is no element it is an empty List.</a:t>
            </a:r>
          </a:p>
          <a:p>
            <a:pPr lvl="1"/>
            <a:r>
              <a:rPr lang="en-US" altLang="en-US" dirty="0" smtClean="0">
                <a:solidFill>
                  <a:prstClr val="black"/>
                </a:solidFill>
                <a:latin typeface="Arial" charset="0"/>
                <a:cs typeface="Arial" charset="0"/>
              </a:rPr>
              <a:t>The beginning of a List is called the List head; the end of a List is called the </a:t>
            </a:r>
            <a:r>
              <a:rPr lang="en-US" altLang="en-US" dirty="0" err="1" smtClean="0">
                <a:solidFill>
                  <a:prstClr val="black"/>
                </a:solidFill>
                <a:latin typeface="Arial" charset="0"/>
                <a:cs typeface="Arial" charset="0"/>
              </a:rPr>
              <a:t>the</a:t>
            </a:r>
            <a:r>
              <a:rPr lang="en-US" altLang="en-US" dirty="0" smtClean="0">
                <a:solidFill>
                  <a:prstClr val="black"/>
                </a:solidFill>
                <a:latin typeface="Arial" charset="0"/>
                <a:cs typeface="Arial" charset="0"/>
              </a:rPr>
              <a:t> List tail.</a:t>
            </a:r>
          </a:p>
          <a:p>
            <a:pPr lvl="1"/>
            <a:r>
              <a:rPr lang="en-US" altLang="en-US" dirty="0">
                <a:solidFill>
                  <a:prstClr val="black"/>
                </a:solidFill>
                <a:latin typeface="Arial" charset="0"/>
                <a:cs typeface="Arial" charset="0"/>
              </a:rPr>
              <a:t>The same value may occur more than </a:t>
            </a:r>
            <a:r>
              <a:rPr lang="en-US" altLang="en-US" dirty="0" smtClean="0">
                <a:solidFill>
                  <a:prstClr val="black"/>
                </a:solidFill>
                <a:latin typeface="Arial" charset="0"/>
                <a:cs typeface="Arial" charset="0"/>
              </a:rPr>
              <a:t>once.</a:t>
            </a:r>
            <a:endParaRPr lang="en-US" altLang="en-US" dirty="0" smtClean="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t>Array</a:t>
            </a:r>
          </a:p>
          <a:p>
            <a:r>
              <a:rPr lang="en-US" altLang="zh-CN" dirty="0" smtClean="0"/>
              <a:t>Linked list</a:t>
            </a:r>
          </a:p>
          <a:p>
            <a:r>
              <a:rPr lang="en-US" altLang="zh-CN" dirty="0"/>
              <a:t>Doubly linked list</a:t>
            </a:r>
          </a:p>
          <a:p>
            <a:r>
              <a:rPr lang="en-US" altLang="zh-CN" dirty="0" smtClean="0"/>
              <a:t>Node-based storage with arrays</a:t>
            </a:r>
          </a:p>
          <a:p>
            <a:endParaRPr lang="zh-CN" altLang="en-US" dirty="0"/>
          </a:p>
        </p:txBody>
      </p:sp>
    </p:spTree>
    <p:extLst>
      <p:ext uri="{BB962C8B-B14F-4D97-AF65-F5344CB8AC3E}">
        <p14:creationId xmlns:p14="http://schemas.microsoft.com/office/powerpoint/2010/main" val="190650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Operations at the </a:t>
            </a:r>
            <a:r>
              <a:rPr lang="en-US" altLang="en-US" i="1" dirty="0" err="1" smtClean="0">
                <a:latin typeface="Times New Roman" pitchFamily="18" charset="0"/>
                <a:cs typeface="Times New Roman" pitchFamily="18" charset="0"/>
              </a:rPr>
              <a:t>k</a:t>
            </a:r>
            <a:r>
              <a:rPr lang="en-US" altLang="en-US" baseline="30000" dirty="0" err="1" smtClean="0">
                <a:latin typeface="Arial" charset="0"/>
                <a:cs typeface="Arial" charset="0"/>
              </a:rPr>
              <a:t>th</a:t>
            </a:r>
            <a:r>
              <a:rPr lang="en-US" altLang="en-US" dirty="0" smtClean="0">
                <a:latin typeface="Arial" charset="0"/>
                <a:cs typeface="Arial" charset="0"/>
              </a:rPr>
              <a:t> entry of the list include:</a:t>
            </a:r>
          </a:p>
          <a:p>
            <a:pPr>
              <a:buFont typeface="Arial" charset="0"/>
              <a:buNone/>
            </a:pP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	   Access to the object                              Erasing an object</a:t>
            </a:r>
          </a:p>
          <a:p>
            <a:pPr lvl="1"/>
            <a:endParaRPr lang="en-US" altLang="en-US" dirty="0" smtClean="0">
              <a:latin typeface="Arial" charset="0"/>
              <a:cs typeface="Arial" charset="0"/>
            </a:endParaRPr>
          </a:p>
          <a:p>
            <a:pPr lvl="1">
              <a:buFont typeface="Arial" charset="0"/>
              <a:buNone/>
            </a:pPr>
            <a:endParaRPr lang="en-US" altLang="en-US" dirty="0" smtClean="0">
              <a:latin typeface="Arial" charset="0"/>
              <a:cs typeface="Arial" charset="0"/>
            </a:endParaRPr>
          </a:p>
          <a:p>
            <a:pPr lvl="1">
              <a:buFont typeface="Arial" charset="0"/>
              <a:buNone/>
            </a:pP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Given access to the </a:t>
            </a:r>
            <a:r>
              <a:rPr lang="en-US" altLang="en-US" i="1" dirty="0" smtClean="0">
                <a:latin typeface="Times New Roman" pitchFamily="18" charset="0"/>
                <a:cs typeface="Times New Roman" pitchFamily="18" charset="0"/>
              </a:rPr>
              <a:t>k</a:t>
            </a:r>
            <a:r>
              <a:rPr lang="en-US" altLang="en-US" baseline="30000" dirty="0" smtClean="0">
                <a:latin typeface="Arial" charset="0"/>
                <a:cs typeface="Arial" charset="0"/>
              </a:rPr>
              <a:t>th</a:t>
            </a:r>
            <a:r>
              <a:rPr lang="en-US" altLang="en-US" dirty="0" smtClean="0">
                <a:latin typeface="Arial" charset="0"/>
                <a:cs typeface="Arial" charset="0"/>
              </a:rPr>
              <a:t> object, gain access to either the previous or next object</a:t>
            </a: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Given two abstract lists, we may want to</a:t>
            </a:r>
          </a:p>
          <a:p>
            <a:pPr lvl="1"/>
            <a:r>
              <a:rPr lang="en-US" altLang="en-US" dirty="0" smtClean="0">
                <a:latin typeface="Arial" charset="0"/>
                <a:cs typeface="Arial" charset="0"/>
              </a:rPr>
              <a:t>Concatenate the two lists</a:t>
            </a:r>
          </a:p>
          <a:p>
            <a:pPr lvl="1"/>
            <a:r>
              <a:rPr lang="en-US" altLang="en-US" dirty="0" smtClean="0">
                <a:latin typeface="Arial" charset="0"/>
                <a:cs typeface="Arial" charset="0"/>
              </a:rPr>
              <a:t>Determine if one is a sub-list of the other</a:t>
            </a:r>
          </a:p>
          <a:p>
            <a:endParaRPr lang="en-US" altLang="en-US" dirty="0" smtClean="0">
              <a:latin typeface="Arial" charset="0"/>
              <a:cs typeface="Arial" charset="0"/>
            </a:endParaRPr>
          </a:p>
          <a:p>
            <a:endParaRPr lang="en-US" altLang="en-US" dirty="0" smtClean="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smtClean="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smtClean="0"/>
                  <a:t>, </a:t>
                </a:r>
                <a14:m>
                  <m:oMath xmlns:m="http://schemas.openxmlformats.org/officeDocument/2006/math">
                    <m:r>
                      <a:rPr lang="en-US" altLang="zh-CN" b="0" i="1" smtClean="0">
                        <a:latin typeface="Cambria Math" panose="02040503050406030204" pitchFamily="18" charset="0"/>
                      </a:rPr>
                      <m:t>𝑖</m:t>
                    </m:r>
                  </m:oMath>
                </a14:m>
                <a:r>
                  <a:rPr lang="en-US" altLang="zh-CN" dirty="0" smtClean="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smtClean="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smtClean="0">
                    <a:solidFill>
                      <a:srgbClr val="0070C0"/>
                    </a:solidFill>
                  </a:rPr>
                  <a:t>: </a:t>
                </a:r>
                <a:r>
                  <a:rPr lang="en-US" altLang="zh-CN" sz="2000" dirty="0" smtClean="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smtClean="0">
                    <a:solidFill>
                      <a:srgbClr val="0070C0"/>
                    </a:solidFill>
                  </a:rPr>
                  <a:t>: </a:t>
                </a:r>
                <a:r>
                  <a:rPr lang="en-US" altLang="zh-CN" sz="2000" dirty="0" smtClean="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smtClean="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smtClean="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smtClean="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smtClean="0">
                    <a:solidFill>
                      <a:srgbClr val="0070C0"/>
                    </a:solidFill>
                  </a:rPr>
                  <a:t>: </a:t>
                </a:r>
                <a:r>
                  <a:rPr lang="en-US" altLang="zh-CN" sz="2000" dirty="0" smtClean="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smtClean="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smtClean="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smtClean="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smtClean="0"/>
                  <a:t>return the length of a list.</a:t>
                </a:r>
              </a:p>
              <a:p>
                <a:pPr marL="800100" lvl="2" indent="0">
                  <a:lnSpc>
                    <a:spcPct val="110000"/>
                  </a:lnSpc>
                  <a:buNone/>
                </a:pPr>
                <a:r>
                  <a:rPr lang="en-US" altLang="zh-CN" sz="2000" dirty="0" smtClean="0"/>
                  <a:t>… …</a:t>
                </a:r>
              </a:p>
              <a:p>
                <a:pPr marL="1085850" lvl="2" indent="-285750">
                  <a:lnSpc>
                    <a:spcPct val="110000"/>
                  </a:lnSpc>
                  <a:buFont typeface="Arial" panose="020B0604020202020204" pitchFamily="34" charset="0"/>
                  <a:buChar char="•"/>
                </a:pP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67" t="-674"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5401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 based on array</a:t>
            </a:r>
            <a:endParaRPr lang="zh-CN" altLang="en-US" dirty="0"/>
          </a:p>
        </p:txBody>
      </p:sp>
      <p:sp>
        <p:nvSpPr>
          <p:cNvPr id="21" name="文本框 20"/>
          <p:cNvSpPr txBox="1"/>
          <p:nvPr/>
        </p:nvSpPr>
        <p:spPr>
          <a:xfrm>
            <a:off x="1825893" y="2094757"/>
            <a:ext cx="312906" cy="369332"/>
          </a:xfrm>
          <a:prstGeom prst="rect">
            <a:avLst/>
          </a:prstGeom>
          <a:noFill/>
        </p:spPr>
        <p:txBody>
          <a:bodyPr wrap="none" rtlCol="0">
            <a:spAutoFit/>
          </a:bodyPr>
          <a:lstStyle/>
          <a:p>
            <a:r>
              <a:rPr lang="en-US" altLang="zh-CN" dirty="0" smtClean="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27644" y="209021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27644" y="209021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09851" y="2099156"/>
            <a:ext cx="312906" cy="369332"/>
          </a:xfrm>
          <a:prstGeom prst="rect">
            <a:avLst/>
          </a:prstGeom>
          <a:noFill/>
        </p:spPr>
        <p:txBody>
          <a:bodyPr wrap="none" rtlCol="0">
            <a:spAutoFit/>
          </a:bodyPr>
          <a:lstStyle/>
          <a:p>
            <a:r>
              <a:rPr lang="en-US" altLang="zh-CN" dirty="0" smtClean="0"/>
              <a:t>1</a:t>
            </a:r>
            <a:endParaRPr lang="zh-CN" altLang="en-US" dirty="0"/>
          </a:p>
        </p:txBody>
      </p:sp>
      <p:sp>
        <p:nvSpPr>
          <p:cNvPr id="24" name="文本框 23"/>
          <p:cNvSpPr txBox="1"/>
          <p:nvPr/>
        </p:nvSpPr>
        <p:spPr>
          <a:xfrm>
            <a:off x="4143925" y="2099156"/>
            <a:ext cx="441146" cy="369332"/>
          </a:xfrm>
          <a:prstGeom prst="rect">
            <a:avLst/>
          </a:prstGeom>
          <a:noFill/>
        </p:spPr>
        <p:txBody>
          <a:bodyPr wrap="none" rtlCol="0">
            <a:spAutoFit/>
          </a:bodyPr>
          <a:lstStyle/>
          <a:p>
            <a:r>
              <a:rPr lang="en-US" altLang="zh-CN" dirty="0" smtClean="0"/>
              <a:t>i-1</a:t>
            </a:r>
            <a:endParaRPr lang="zh-CN" altLang="en-US" dirty="0"/>
          </a:p>
        </p:txBody>
      </p:sp>
      <p:sp>
        <p:nvSpPr>
          <p:cNvPr id="25" name="文本框 24"/>
          <p:cNvSpPr txBox="1"/>
          <p:nvPr/>
        </p:nvSpPr>
        <p:spPr>
          <a:xfrm>
            <a:off x="4975349" y="2097881"/>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26" name="文本框 25"/>
          <p:cNvSpPr txBox="1"/>
          <p:nvPr/>
        </p:nvSpPr>
        <p:spPr>
          <a:xfrm>
            <a:off x="6484530" y="2090215"/>
            <a:ext cx="518091" cy="369332"/>
          </a:xfrm>
          <a:prstGeom prst="rect">
            <a:avLst/>
          </a:prstGeom>
          <a:noFill/>
        </p:spPr>
        <p:txBody>
          <a:bodyPr wrap="none" rtlCol="0">
            <a:spAutoFit/>
          </a:bodyPr>
          <a:lstStyle/>
          <a:p>
            <a:r>
              <a:rPr lang="en-US" altLang="zh-CN" dirty="0" smtClean="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684332" y="209021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684332" y="209021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69864" y="217652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25720" y="148880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40352" y="213285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smtClean="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40352" y="2132856"/>
                <a:ext cx="1050288" cy="307777"/>
              </a:xfrm>
              <a:prstGeom prst="rect">
                <a:avLst/>
              </a:prstGeom>
              <a:blipFill>
                <a:blip r:embed="rId13"/>
                <a:stretch>
                  <a:fillRect t="-4000" r="-116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62192" y="213285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smtClean="0"/>
                  <a:t> </a:t>
                </a:r>
                <a:r>
                  <a:rPr lang="en-US" altLang="zh-CN" sz="1600" dirty="0" smtClean="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62192" y="213285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13464" y="148880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86488" y="2752585"/>
            <a:ext cx="620683" cy="369332"/>
          </a:xfrm>
          <a:prstGeom prst="rect">
            <a:avLst/>
          </a:prstGeom>
          <a:noFill/>
        </p:spPr>
        <p:txBody>
          <a:bodyPr wrap="none" rtlCol="0">
            <a:spAutoFit/>
          </a:bodyPr>
          <a:lstStyle/>
          <a:p>
            <a:r>
              <a:rPr lang="en-US" altLang="zh-CN" dirty="0" smtClean="0"/>
              <a:t>Last</a:t>
            </a:r>
            <a:endParaRPr lang="zh-CN" altLang="en-US" dirty="0"/>
          </a:p>
        </p:txBody>
      </p:sp>
      <p:cxnSp>
        <p:nvCxnSpPr>
          <p:cNvPr id="9" name="直接箭头连接符 8"/>
          <p:cNvCxnSpPr>
            <a:stCxn id="7" idx="1"/>
            <a:endCxn id="26" idx="2"/>
          </p:cNvCxnSpPr>
          <p:nvPr/>
        </p:nvCxnSpPr>
        <p:spPr>
          <a:xfrm flipH="1" flipV="1">
            <a:off x="6743576" y="245954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73851" y="209788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73851" y="209788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73851" y="159605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73851" y="159605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8717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smtClean="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smtClean="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smtClean="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smtClean="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smtClean="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smtClean="0"/>
                  <a:t> </a:t>
                </a:r>
                <a:r>
                  <a:rPr lang="en-US" altLang="zh-CN" sz="1600" dirty="0" smtClean="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smtClean="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smtClean="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smtClean="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smtClean="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smtClean="0"/>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smtClean="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smtClean="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smtClean="0"/>
                  <a:t> </a:t>
                </a:r>
                <a:r>
                  <a:rPr lang="en-US" altLang="zh-CN" sz="1600" dirty="0" smtClean="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smtClean="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smtClean="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smtClean="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6811152" y="374730"/>
            <a:ext cx="1958513" cy="1306841"/>
            <a:chOff x="8734167" y="305406"/>
            <a:chExt cx="2175763" cy="1457150"/>
          </a:xfrm>
        </p:grpSpPr>
        <p:sp>
          <p:nvSpPr>
            <p:cNvPr id="89" name="下箭头标注 88"/>
            <p:cNvSpPr/>
            <p:nvPr/>
          </p:nvSpPr>
          <p:spPr>
            <a:xfrm>
              <a:off x="8734167" y="305406"/>
              <a:ext cx="2175763" cy="1457150"/>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9390014" y="496371"/>
              <a:ext cx="816250" cy="461665"/>
            </a:xfrm>
            <a:prstGeom prst="rect">
              <a:avLst/>
            </a:prstGeom>
            <a:noFill/>
          </p:spPr>
          <p:txBody>
            <a:bodyPr wrap="none" rtlCol="0">
              <a:spAutoFit/>
            </a:bodyPr>
            <a:lstStyle/>
            <a:p>
              <a:r>
                <a:rPr lang="en-US" altLang="zh-CN" sz="2400" b="1" dirty="0" smtClean="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116997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500"/>
                                        <p:tgtEl>
                                          <p:spTgt spid="9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smtClean="0">
                <a:latin typeface="Arial" charset="0"/>
                <a:cs typeface="Arial" charset="0"/>
              </a:rPr>
              <a:t>Abstract Strings</a:t>
            </a:r>
          </a:p>
        </p:txBody>
      </p:sp>
      <p:sp>
        <p:nvSpPr>
          <p:cNvPr id="30723"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A specialization of an Abstract List is an Abstract String:</a:t>
            </a:r>
          </a:p>
          <a:p>
            <a:pPr lvl="1"/>
            <a:r>
              <a:rPr lang="en-CA" altLang="en-US" dirty="0" smtClean="0">
                <a:latin typeface="Arial" charset="0"/>
                <a:cs typeface="Arial" charset="0"/>
              </a:rPr>
              <a:t>The entries are restricted to </a:t>
            </a:r>
            <a:r>
              <a:rPr lang="en-CA" altLang="en-US" i="1" dirty="0" smtClean="0">
                <a:latin typeface="Arial" charset="0"/>
                <a:cs typeface="Arial" charset="0"/>
              </a:rPr>
              <a:t>characters</a:t>
            </a:r>
            <a:r>
              <a:rPr lang="en-CA" altLang="en-US" dirty="0" smtClean="0">
                <a:latin typeface="Arial" charset="0"/>
                <a:cs typeface="Arial" charset="0"/>
              </a:rPr>
              <a:t> from a finite </a:t>
            </a:r>
            <a:r>
              <a:rPr lang="en-CA" altLang="en-US" i="1" dirty="0" smtClean="0">
                <a:latin typeface="Arial" charset="0"/>
                <a:cs typeface="Arial" charset="0"/>
              </a:rPr>
              <a:t>alphabet</a:t>
            </a:r>
            <a:endParaRPr lang="en-CA" altLang="en-US" u="sng" dirty="0" smtClean="0">
              <a:latin typeface="Arial" charset="0"/>
              <a:cs typeface="Arial" charset="0"/>
            </a:endParaRPr>
          </a:p>
          <a:p>
            <a:pPr lvl="1"/>
            <a:r>
              <a:rPr lang="en-CA" altLang="en-US" dirty="0" smtClean="0">
                <a:latin typeface="Arial" charset="0"/>
                <a:cs typeface="Arial" charset="0"/>
              </a:rPr>
              <a:t>This includes regular strings</a:t>
            </a:r>
            <a:r>
              <a:rPr lang="en-US" altLang="en-US" dirty="0" smtClean="0">
                <a:latin typeface="Arial" charset="0"/>
                <a:cs typeface="Arial" charset="0"/>
              </a:rPr>
              <a:t>, e.g.,</a:t>
            </a:r>
            <a:r>
              <a:rPr lang="en-CA" altLang="en-US" dirty="0" smtClean="0">
                <a:latin typeface="Arial" charset="0"/>
                <a:cs typeface="Arial" charset="0"/>
              </a:rPr>
              <a:t> “Hello world!”</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The restriction using an alphabet emphasizes specific operations that would seldom be used otherwise</a:t>
            </a:r>
          </a:p>
          <a:p>
            <a:pPr lvl="1"/>
            <a:r>
              <a:rPr lang="en-CA" altLang="en-US" dirty="0" smtClean="0">
                <a:latin typeface="Arial" charset="0"/>
                <a:cs typeface="Arial" charset="0"/>
              </a:rPr>
              <a:t>Substrings, matching substrings, string concatenations</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It also allows more efficient implementations</a:t>
            </a:r>
          </a:p>
          <a:p>
            <a:pPr lvl="1"/>
            <a:r>
              <a:rPr lang="en-CA" altLang="en-US" dirty="0" smtClean="0">
                <a:latin typeface="Arial" charset="0"/>
                <a:cs typeface="Arial" charset="0"/>
              </a:rPr>
              <a:t>String searching/matching algorithms</a:t>
            </a:r>
          </a:p>
          <a:p>
            <a:pPr lvl="1"/>
            <a:r>
              <a:rPr lang="en-CA" altLang="en-US" dirty="0" smtClean="0">
                <a:latin typeface="Arial" charset="0"/>
                <a:cs typeface="Arial" charset="0"/>
              </a:rPr>
              <a:t>Regular expressions</a:t>
            </a:r>
          </a:p>
        </p:txBody>
      </p:sp>
    </p:spTree>
    <p:extLst>
      <p:ext uri="{BB962C8B-B14F-4D97-AF65-F5344CB8AC3E}">
        <p14:creationId xmlns:p14="http://schemas.microsoft.com/office/powerpoint/2010/main" val="427626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smtClean="0">
                <a:latin typeface="Arial" charset="0"/>
                <a:cs typeface="Arial" charset="0"/>
              </a:rPr>
              <a:t>Abstract Strings</a:t>
            </a:r>
          </a:p>
        </p:txBody>
      </p:sp>
      <p:sp>
        <p:nvSpPr>
          <p:cNvPr id="31747" name="Content Placeholder 2"/>
          <p:cNvSpPr>
            <a:spLocks noGrp="1"/>
          </p:cNvSpPr>
          <p:nvPr>
            <p:ph idx="1"/>
          </p:nvPr>
        </p:nvSpPr>
        <p:spPr/>
        <p:txBody>
          <a:bodyPr>
            <a:normAutofit lnSpcReduction="10000"/>
          </a:bodyPr>
          <a:lstStyle/>
          <a:p>
            <a:pPr>
              <a:buFont typeface="Arial" charset="0"/>
              <a:buNone/>
            </a:pPr>
            <a:r>
              <a:rPr lang="en-CA" altLang="en-US" dirty="0" smtClean="0">
                <a:latin typeface="Arial" charset="0"/>
                <a:cs typeface="Arial" charset="0"/>
              </a:rPr>
              <a:t>	Strings also include DNA</a:t>
            </a:r>
          </a:p>
          <a:p>
            <a:pPr lvl="1"/>
            <a:r>
              <a:rPr lang="en-CA" altLang="en-US" dirty="0" smtClean="0">
                <a:latin typeface="Arial" charset="0"/>
                <a:cs typeface="Arial" charset="0"/>
              </a:rPr>
              <a:t>The alphabet has 4 </a:t>
            </a:r>
            <a:r>
              <a:rPr lang="en-CA" altLang="en-US" i="1" dirty="0" smtClean="0">
                <a:latin typeface="Arial" charset="0"/>
                <a:cs typeface="Arial" charset="0"/>
              </a:rPr>
              <a:t>characters</a:t>
            </a:r>
            <a:r>
              <a:rPr lang="en-CA" altLang="en-US" dirty="0" smtClean="0">
                <a:latin typeface="Arial" charset="0"/>
                <a:cs typeface="Arial" charset="0"/>
              </a:rPr>
              <a:t>:  A, C, G, and T</a:t>
            </a:r>
          </a:p>
          <a:p>
            <a:pPr lvl="1"/>
            <a:r>
              <a:rPr lang="en-CA" altLang="en-US" dirty="0" smtClean="0">
                <a:latin typeface="Arial" charset="0"/>
                <a:cs typeface="Arial" charset="0"/>
              </a:rPr>
              <a:t>These are the </a:t>
            </a:r>
            <a:r>
              <a:rPr lang="en-CA" altLang="en-US" dirty="0" err="1" smtClean="0">
                <a:latin typeface="Arial" charset="0"/>
                <a:cs typeface="Arial" charset="0"/>
              </a:rPr>
              <a:t>nucleobases</a:t>
            </a:r>
            <a:r>
              <a:rPr lang="en-CA" altLang="en-US" dirty="0" smtClean="0">
                <a:latin typeface="Arial" charset="0"/>
                <a:cs typeface="Arial" charset="0"/>
              </a:rPr>
              <a:t>:</a:t>
            </a:r>
          </a:p>
          <a:p>
            <a:pPr lvl="1">
              <a:buFont typeface="Arial" charset="0"/>
              <a:buNone/>
            </a:pPr>
            <a:r>
              <a:rPr lang="en-CA" altLang="en-US" dirty="0" smtClean="0">
                <a:latin typeface="Arial" charset="0"/>
                <a:cs typeface="Arial" charset="0"/>
              </a:rPr>
              <a:t>		adenine, cytosine, guanine, and thymine</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Bioinformatics today uses many of the</a:t>
            </a:r>
            <a:br>
              <a:rPr lang="en-CA" altLang="en-US" dirty="0" smtClean="0">
                <a:latin typeface="Arial" charset="0"/>
                <a:cs typeface="Arial" charset="0"/>
              </a:rPr>
            </a:br>
            <a:r>
              <a:rPr lang="en-CA" altLang="en-US" dirty="0" smtClean="0">
                <a:latin typeface="Arial" charset="0"/>
                <a:cs typeface="Arial" charset="0"/>
              </a:rPr>
              <a:t>algorithms traditionally restricted to</a:t>
            </a:r>
            <a:br>
              <a:rPr lang="en-CA" altLang="en-US" dirty="0" smtClean="0">
                <a:latin typeface="Arial" charset="0"/>
                <a:cs typeface="Arial" charset="0"/>
              </a:rPr>
            </a:br>
            <a:r>
              <a:rPr lang="en-CA" altLang="en-US" dirty="0" smtClean="0">
                <a:latin typeface="Arial" charset="0"/>
                <a:cs typeface="Arial" charset="0"/>
              </a:rPr>
              <a:t>computer science:</a:t>
            </a:r>
          </a:p>
          <a:p>
            <a:pPr lvl="1"/>
            <a:r>
              <a:rPr lang="en-CA" altLang="en-US" dirty="0" smtClean="0">
                <a:latin typeface="Arial" charset="0"/>
                <a:cs typeface="Arial" charset="0"/>
              </a:rPr>
              <a:t>Dan </a:t>
            </a:r>
            <a:r>
              <a:rPr lang="en-CA" altLang="en-US" dirty="0" err="1" smtClean="0">
                <a:latin typeface="Arial" charset="0"/>
                <a:cs typeface="Arial" charset="0"/>
              </a:rPr>
              <a:t>Gusfield</a:t>
            </a:r>
            <a:r>
              <a:rPr lang="en-CA" altLang="en-US" dirty="0" smtClean="0">
                <a:latin typeface="Arial" charset="0"/>
                <a:cs typeface="Arial" charset="0"/>
              </a:rPr>
              <a:t>, </a:t>
            </a:r>
            <a:r>
              <a:rPr lang="en-CA" altLang="en-US" i="1" dirty="0" smtClean="0">
                <a:latin typeface="Arial" charset="0"/>
                <a:cs typeface="Arial" charset="0"/>
              </a:rPr>
              <a:t>Algorithms on Strings, Trees and Sequences: Computer Science and Computational Biology</a:t>
            </a:r>
            <a:r>
              <a:rPr lang="en-CA" altLang="en-US" dirty="0" smtClean="0">
                <a:latin typeface="Arial" charset="0"/>
                <a:cs typeface="Arial" charset="0"/>
              </a:rPr>
              <a:t>, Cambridge, 1997</a:t>
            </a:r>
          </a:p>
          <a:p>
            <a:pPr lvl="2">
              <a:buFont typeface="Arial" charset="0"/>
              <a:buNone/>
            </a:pPr>
            <a:r>
              <a:rPr lang="en-CA" altLang="en-US" dirty="0" smtClean="0">
                <a:latin typeface="Consolas" pitchFamily="49" charset="0"/>
                <a:cs typeface="Arial" charset="0"/>
              </a:rPr>
              <a:t>http://books.google.ca/books?id=STGlsyqtjYMC</a:t>
            </a:r>
          </a:p>
          <a:p>
            <a:pPr lvl="1"/>
            <a:r>
              <a:rPr lang="en-CA" altLang="en-US" dirty="0" smtClean="0">
                <a:latin typeface="Arial" charset="0"/>
                <a:cs typeface="Arial" charset="0"/>
              </a:rPr>
              <a:t>References:</a:t>
            </a:r>
          </a:p>
          <a:p>
            <a:pPr lvl="2">
              <a:buFont typeface="Arial" charset="0"/>
              <a:buNone/>
            </a:pPr>
            <a:r>
              <a:rPr lang="en-CA" altLang="en-US" dirty="0" smtClean="0">
                <a:latin typeface="Consolas" pitchFamily="49" charset="0"/>
                <a:cs typeface="Arial" charset="0"/>
              </a:rPr>
              <a:t>http://en.wikipedia.org/wiki/DNA</a:t>
            </a:r>
          </a:p>
          <a:p>
            <a:pPr lvl="2">
              <a:buFont typeface="Arial" charset="0"/>
              <a:buNone/>
            </a:pPr>
            <a:r>
              <a:rPr lang="en-CA" altLang="en-US" dirty="0" smtClean="0">
                <a:latin typeface="Consolas" pitchFamily="49" charset="0"/>
                <a:cs typeface="Arial" charset="0"/>
              </a:rPr>
              <a:t>http://en.wikipedia.org/wiki/Bioinformatics</a:t>
            </a:r>
          </a:p>
          <a:p>
            <a:pPr lvl="1"/>
            <a:endParaRPr lang="en-CA" altLang="en-US" dirty="0" smtClean="0">
              <a:latin typeface="Arial" charset="0"/>
              <a:cs typeface="Arial" charset="0"/>
            </a:endParaRPr>
          </a:p>
        </p:txBody>
      </p:sp>
      <p:pic>
        <p:nvPicPr>
          <p:cNvPr id="31748" name="Picture 4" descr="C:\Users\dwharder\Desktop\dn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438" y="1428750"/>
            <a:ext cx="177006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1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smtClean="0"/>
              <a:t>List ADT</a:t>
            </a:r>
          </a:p>
          <a:p>
            <a:r>
              <a:rPr lang="en-US" altLang="zh-CN" dirty="0" smtClean="0">
                <a:solidFill>
                  <a:srgbClr val="FF0000"/>
                </a:solidFill>
              </a:rPr>
              <a:t>Linked list</a:t>
            </a:r>
          </a:p>
          <a:p>
            <a:r>
              <a:rPr lang="en-US" altLang="zh-CN" dirty="0"/>
              <a:t>Doubly linked list</a:t>
            </a:r>
          </a:p>
          <a:p>
            <a:r>
              <a:rPr lang="en-US" altLang="zh-CN" dirty="0" smtClean="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latin typeface="Arial" charset="0"/>
                <a:cs typeface="Arial" charset="0"/>
              </a:rPr>
              <a:t>Definition</a:t>
            </a:r>
          </a:p>
        </p:txBody>
      </p:sp>
      <p:sp>
        <p:nvSpPr>
          <p:cNvPr id="61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 linked list is a data structure where each object is stored in a </a:t>
            </a:r>
            <a:r>
              <a:rPr lang="en-US" i="1" dirty="0" smtClean="0">
                <a:latin typeface="Arial" charset="0"/>
                <a:cs typeface="Arial" charset="0"/>
              </a:rPr>
              <a:t>node</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As well as storing data, the node must also contains a reference/pointer to the node containing the next item of data</a:t>
            </a:r>
          </a:p>
          <a:p>
            <a:pPr eaLnBrk="1" hangingPunct="1"/>
            <a:endParaRPr lang="en-US" dirty="0" smtClean="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42</a:t>
              </a:r>
              <a:endParaRPr lang="en-US" altLang="zh-CN" sz="1800" dirty="0">
                <a:ea typeface="宋体" panose="02010600030101010101" pitchFamily="2" charset="-122"/>
              </a:endParaRP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95</a:t>
              </a:r>
              <a:endParaRPr lang="en-US" altLang="zh-CN" sz="1800" dirty="0">
                <a:ea typeface="宋体" panose="02010600030101010101" pitchFamily="2" charset="-122"/>
              </a:endParaRP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70</a:t>
              </a:r>
              <a:endParaRPr lang="en-US" altLang="zh-CN" sz="1800" dirty="0">
                <a:ea typeface="宋体" panose="02010600030101010101" pitchFamily="2" charset="-122"/>
              </a:endParaRP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81</a:t>
              </a:r>
              <a:endParaRPr lang="en-US" altLang="zh-CN" sz="1800" dirty="0">
                <a:ea typeface="宋体" panose="02010600030101010101" pitchFamily="2" charset="-122"/>
              </a:endParaRP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smtClean="0">
                <a:latin typeface="Arial" charset="0"/>
                <a:cs typeface="Arial" charset="0"/>
              </a:rPr>
              <a:t>	The node must store </a:t>
            </a:r>
            <a:r>
              <a:rPr lang="en-US" dirty="0" smtClean="0">
                <a:solidFill>
                  <a:srgbClr val="FF0000"/>
                </a:solidFill>
                <a:latin typeface="Arial" charset="0"/>
                <a:cs typeface="Arial" charset="0"/>
              </a:rPr>
              <a:t>data</a:t>
            </a:r>
            <a:r>
              <a:rPr lang="en-US" dirty="0" smtClean="0">
                <a:latin typeface="Arial" charset="0"/>
                <a:cs typeface="Arial" charset="0"/>
              </a:rPr>
              <a:t> and a </a:t>
            </a:r>
            <a:r>
              <a:rPr lang="en-US" dirty="0" smtClean="0">
                <a:solidFill>
                  <a:schemeClr val="hlink"/>
                </a:solidFill>
                <a:latin typeface="Arial" charset="0"/>
                <a:cs typeface="Arial" charset="0"/>
              </a:rPr>
              <a:t>pointer</a:t>
            </a:r>
            <a:r>
              <a:rPr lang="en-US" dirty="0" smtClean="0">
                <a:latin typeface="Arial" charset="0"/>
                <a:cs typeface="Arial" charset="0"/>
              </a:rPr>
              <a:t>:</a:t>
            </a:r>
          </a:p>
          <a:p>
            <a:pPr eaLnBrk="1" hangingPunct="1">
              <a:spcBef>
                <a:spcPts val="0"/>
              </a:spcBef>
              <a:buFontTx/>
              <a:buNone/>
            </a:pPr>
            <a:endParaRPr lang="en-US" dirty="0" smtClean="0">
              <a:latin typeface="Consolas" pitchFamily="49" charset="0"/>
              <a:cs typeface="Consolas" pitchFamily="49" charset="0"/>
            </a:endParaRPr>
          </a:p>
          <a:p>
            <a:pPr eaLnBrk="1" hangingPunct="1">
              <a:spcBef>
                <a:spcPts val="0"/>
              </a:spcBef>
              <a:buFontTx/>
              <a:buNone/>
            </a:pPr>
            <a:r>
              <a:rPr lang="en-US" dirty="0" smtClean="0">
                <a:latin typeface="Consolas" pitchFamily="49" charset="0"/>
                <a:cs typeface="Consolas" pitchFamily="49" charset="0"/>
              </a:rPr>
              <a:t>		class Node {</a:t>
            </a:r>
          </a:p>
          <a:p>
            <a:pPr eaLnBrk="1" hangingPunct="1">
              <a:spcBef>
                <a:spcPts val="0"/>
              </a:spcBef>
              <a:buFontTx/>
              <a:buNone/>
            </a:pPr>
            <a:r>
              <a:rPr lang="en-US" dirty="0" smtClean="0">
                <a:latin typeface="Consolas" pitchFamily="49" charset="0"/>
                <a:cs typeface="Consolas" pitchFamily="49" charset="0"/>
              </a:rPr>
              <a:t>		    private:</a:t>
            </a:r>
          </a:p>
          <a:p>
            <a:pPr eaLnBrk="1" hangingPunct="1">
              <a:spcBef>
                <a:spcPts val="0"/>
              </a:spcBef>
              <a:buFontTx/>
              <a:buNone/>
            </a:pPr>
            <a:r>
              <a:rPr lang="en-US" dirty="0" smtClean="0">
                <a:solidFill>
                  <a:srgbClr val="FF0000"/>
                </a:solidFill>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int</a:t>
            </a:r>
            <a:r>
              <a:rPr lang="en-US" dirty="0" smtClean="0">
                <a:solidFill>
                  <a:srgbClr val="FF0000"/>
                </a:solidFill>
                <a:latin typeface="Consolas" pitchFamily="49" charset="0"/>
                <a:cs typeface="Consolas" pitchFamily="49" charset="0"/>
              </a:rPr>
              <a:t> element;</a:t>
            </a:r>
          </a:p>
          <a:p>
            <a:pPr eaLnBrk="1" hangingPunct="1">
              <a:spcBef>
                <a:spcPts val="0"/>
              </a:spcBef>
              <a:buFontTx/>
              <a:buNone/>
            </a:pPr>
            <a:r>
              <a:rPr lang="en-US" dirty="0" smtClean="0">
                <a:latin typeface="Consolas" pitchFamily="49" charset="0"/>
                <a:cs typeface="Consolas" pitchFamily="49" charset="0"/>
              </a:rPr>
              <a:t>		        </a:t>
            </a:r>
            <a:r>
              <a:rPr lang="en-US" dirty="0" smtClean="0">
                <a:solidFill>
                  <a:schemeClr val="hlink"/>
                </a:solidFill>
                <a:latin typeface="Consolas" pitchFamily="49" charset="0"/>
                <a:cs typeface="Consolas" pitchFamily="49" charset="0"/>
              </a:rPr>
              <a:t>Node *</a:t>
            </a:r>
            <a:r>
              <a:rPr lang="en-US" dirty="0" err="1" smtClean="0">
                <a:solidFill>
                  <a:schemeClr val="hlink"/>
                </a:solidFill>
                <a:latin typeface="Consolas" pitchFamily="49" charset="0"/>
                <a:cs typeface="Consolas" pitchFamily="49" charset="0"/>
              </a:rPr>
              <a:t>next_node</a:t>
            </a:r>
            <a:r>
              <a:rPr lang="en-US" dirty="0" smtClean="0">
                <a:solidFill>
                  <a:schemeClr val="hlink"/>
                </a:solidFill>
                <a:latin typeface="Consolas" pitchFamily="49" charset="0"/>
                <a:cs typeface="Consolas" pitchFamily="49" charset="0"/>
              </a:rPr>
              <a:t>;</a:t>
            </a:r>
          </a:p>
          <a:p>
            <a:pPr eaLnBrk="1" hangingPunct="1">
              <a:spcBef>
                <a:spcPts val="0"/>
              </a:spcBef>
              <a:buFontTx/>
              <a:buNone/>
            </a:pPr>
            <a:r>
              <a:rPr lang="en-US" dirty="0" smtClean="0">
                <a:latin typeface="Consolas" pitchFamily="49" charset="0"/>
                <a:cs typeface="Consolas" pitchFamily="49" charset="0"/>
              </a:rPr>
              <a:t>		    public:</a:t>
            </a:r>
          </a:p>
          <a:p>
            <a:pPr eaLnBrk="1" hangingPunct="1">
              <a:spcBef>
                <a:spcPts val="0"/>
              </a:spcBef>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0, Node *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a:t>
            </a:r>
          </a:p>
          <a:p>
            <a:pPr eaLnBrk="1" hangingPunct="1">
              <a:spcBef>
                <a:spcPts val="0"/>
              </a:spcBef>
              <a:buFontTx/>
              <a:buNone/>
            </a:pPr>
            <a:endParaRPr lang="en-US" dirty="0" smtClean="0">
              <a:latin typeface="Consolas" pitchFamily="49" charset="0"/>
              <a:cs typeface="Consolas" pitchFamily="49" charset="0"/>
            </a:endParaRPr>
          </a:p>
          <a:p>
            <a:pPr eaLnBrk="1" hangingPunct="1">
              <a:spcBef>
                <a:spcPts val="0"/>
              </a:spcBef>
              <a:buFontTx/>
              <a:buNone/>
            </a:pPr>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int</a:t>
            </a:r>
            <a:r>
              <a:rPr lang="en-US" dirty="0" smtClean="0">
                <a:latin typeface="Consolas" pitchFamily="49" charset="0"/>
                <a:cs typeface="Consolas" pitchFamily="49" charset="0"/>
              </a:rPr>
              <a:t> retrieve() const;</a:t>
            </a:r>
          </a:p>
          <a:p>
            <a:pPr eaLnBrk="1" hangingPunct="1">
              <a:spcBef>
                <a:spcPts val="0"/>
              </a:spcBef>
              <a:buFontTx/>
              <a:buNone/>
            </a:pPr>
            <a:r>
              <a:rPr lang="en-US" dirty="0" smtClean="0">
                <a:latin typeface="Consolas" pitchFamily="49" charset="0"/>
                <a:cs typeface="Consolas" pitchFamily="49" charset="0"/>
              </a:rPr>
              <a:t>		        </a:t>
            </a:r>
            <a:r>
              <a:rPr lang="en-US" dirty="0" smtClean="0">
                <a:solidFill>
                  <a:srgbClr val="3333CC"/>
                </a:solidFill>
                <a:latin typeface="Consolas" pitchFamily="49" charset="0"/>
                <a:cs typeface="Consolas" pitchFamily="49" charset="0"/>
              </a:rPr>
              <a:t>Node *</a:t>
            </a:r>
            <a:r>
              <a:rPr lang="en-US" dirty="0" smtClean="0">
                <a:latin typeface="Consolas" pitchFamily="49" charset="0"/>
                <a:cs typeface="Consolas" pitchFamily="49" charset="0"/>
              </a:rPr>
              <a:t>next() const;</a:t>
            </a:r>
          </a:p>
          <a:p>
            <a:pPr eaLnBrk="1" hangingPunct="1">
              <a:spcBef>
                <a:spcPts val="0"/>
              </a:spcBef>
              <a:buFontTx/>
              <a:buNone/>
            </a:pPr>
            <a:r>
              <a:rPr lang="en-US" dirty="0" smtClean="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42</a:t>
              </a:r>
              <a:endParaRPr lang="en-US" altLang="zh-CN" sz="1800" dirty="0">
                <a:ea typeface="宋体" panose="02010600030101010101" pitchFamily="2" charset="-122"/>
              </a:endParaRP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95</a:t>
              </a:r>
              <a:endParaRPr lang="en-US" altLang="zh-CN" sz="1800" dirty="0">
                <a:ea typeface="宋体" panose="02010600030101010101" pitchFamily="2" charset="-122"/>
              </a:endParaRP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70</a:t>
              </a:r>
              <a:endParaRPr lang="en-US" altLang="zh-CN" sz="1800" dirty="0">
                <a:ea typeface="宋体" panose="02010600030101010101" pitchFamily="2" charset="-122"/>
              </a:endParaRP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smtClean="0">
                  <a:ea typeface="宋体" panose="02010600030101010101" pitchFamily="2" charset="-122"/>
                </a:rPr>
                <a:t>81</a:t>
              </a:r>
              <a:endParaRPr lang="en-US" altLang="zh-CN" sz="1800" dirty="0">
                <a:ea typeface="宋体" panose="02010600030101010101" pitchFamily="2" charset="-122"/>
              </a:endParaRP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smtClean="0">
                <a:latin typeface="Arial" charset="0"/>
                <a:cs typeface="Arial" charset="0"/>
              </a:rPr>
              <a:t>Ex1</a:t>
            </a:r>
            <a:r>
              <a:rPr lang="zh-CN" altLang="en-US" dirty="0" smtClean="0">
                <a:latin typeface="Arial" charset="0"/>
                <a:cs typeface="Arial" charset="0"/>
              </a:rPr>
              <a:t> </a:t>
            </a:r>
            <a:r>
              <a:rPr lang="en-US" altLang="zh-CN" dirty="0" smtClean="0">
                <a:latin typeface="Arial" charset="0"/>
                <a:cs typeface="Arial" charset="0"/>
              </a:rPr>
              <a:t>compute the summation for a polynomial at a fixed value x.</a:t>
            </a:r>
            <a:endParaRPr lang="en-US" altLang="en-US" dirty="0" smtClean="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smtClean="0">
                  <a:latin typeface="Arial" charset="0"/>
                  <a:cs typeface="Arial" charset="0"/>
                </a:endParaRPr>
              </a:p>
              <a:p>
                <a:endParaRPr lang="en-US" altLang="en-US" sz="2300"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smtClean="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smtClean="0">
                  <a:solidFill>
                    <a:srgbClr val="0000FF"/>
                  </a:solidFill>
                  <a:latin typeface="Arial" panose="020B0604020202020204" pitchFamily="34" charset="0"/>
                  <a:cs typeface="Arial" panose="020B0604020202020204" pitchFamily="34" charset="0"/>
                </a:rPr>
                <a:t>double</a:t>
              </a:r>
              <a:r>
                <a:rPr lang="en-US" altLang="zh-CN" dirty="0" smtClean="0">
                  <a:latin typeface="Arial" panose="020B0604020202020204" pitchFamily="34" charset="0"/>
                  <a:cs typeface="Arial" panose="020B0604020202020204" pitchFamily="34" charset="0"/>
                </a:rPr>
                <a:t> fpoly1 (</a:t>
              </a:r>
              <a:r>
                <a:rPr lang="en-US" altLang="zh-CN" dirty="0" smtClean="0">
                  <a:solidFill>
                    <a:srgbClr val="0000FF"/>
                  </a:solidFill>
                  <a:latin typeface="Arial" panose="020B0604020202020204" pitchFamily="34" charset="0"/>
                  <a:cs typeface="Arial" panose="020B0604020202020204" pitchFamily="34" charset="0"/>
                </a:rPr>
                <a:t> </a:t>
              </a:r>
              <a:r>
                <a:rPr lang="en-US" altLang="zh-CN" dirty="0" err="1" smtClean="0">
                  <a:solidFill>
                    <a:srgbClr val="0000FF"/>
                  </a:solidFill>
                  <a:latin typeface="Arial" panose="020B0604020202020204" pitchFamily="34" charset="0"/>
                  <a:cs typeface="Arial" panose="020B0604020202020204" pitchFamily="34" charset="0"/>
                </a:rPr>
                <a:t>int</a:t>
              </a:r>
              <a:r>
                <a:rPr lang="en-US" altLang="zh-CN" dirty="0" smtClean="0">
                  <a:solidFill>
                    <a:srgbClr val="0000FF"/>
                  </a:solidFill>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n, </a:t>
              </a:r>
              <a:r>
                <a:rPr lang="en-US" altLang="zh-CN" dirty="0" smtClean="0">
                  <a:solidFill>
                    <a:srgbClr val="0000FF"/>
                  </a:solidFill>
                  <a:latin typeface="Arial" panose="020B0604020202020204" pitchFamily="34" charset="0"/>
                  <a:cs typeface="Arial" panose="020B0604020202020204" pitchFamily="34" charset="0"/>
                </a:rPr>
                <a:t>double </a:t>
              </a:r>
              <a:r>
                <a:rPr lang="en-US" altLang="zh-CN" dirty="0" smtClean="0">
                  <a:latin typeface="Arial" panose="020B0604020202020204" pitchFamily="34" charset="0"/>
                  <a:cs typeface="Arial" panose="020B0604020202020204" pitchFamily="34" charset="0"/>
                </a:rPr>
                <a:t>a[ ], </a:t>
              </a:r>
              <a:r>
                <a:rPr lang="en-US" altLang="zh-CN" dirty="0" smtClean="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a:t>
              </a:r>
              <a:r>
                <a:rPr lang="en-US" altLang="zh-CN" dirty="0" smtClean="0">
                  <a:latin typeface="Arial" panose="020B0604020202020204" pitchFamily="34" charset="0"/>
                  <a:cs typeface="Arial" panose="020B0604020202020204" pitchFamily="34" charset="0"/>
                </a:rPr>
                <a:t> )</a:t>
              </a:r>
            </a:p>
            <a:p>
              <a:r>
                <a:rPr lang="en-US" altLang="zh-CN" dirty="0" smtClean="0">
                  <a:latin typeface="Arial" panose="020B0604020202020204" pitchFamily="34" charset="0"/>
                  <a:cs typeface="Arial" panose="020B0604020202020204" pitchFamily="34" charset="0"/>
                </a:rPr>
                <a:t>{ </a:t>
              </a:r>
              <a:r>
                <a:rPr lang="en-US" altLang="zh-CN" dirty="0" err="1" smtClean="0">
                  <a:solidFill>
                    <a:srgbClr val="0000FF"/>
                  </a:solidFill>
                  <a:latin typeface="Arial" panose="020B0604020202020204" pitchFamily="34" charset="0"/>
                  <a:cs typeface="Arial" panose="020B0604020202020204" pitchFamily="34" charset="0"/>
                </a:rPr>
                <a:t>int</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smtClean="0">
                  <a:solidFill>
                    <a:srgbClr val="0000FF"/>
                  </a:solidFill>
                  <a:latin typeface="Arial" panose="020B0604020202020204" pitchFamily="34" charset="0"/>
                  <a:cs typeface="Arial" panose="020B0604020202020204" pitchFamily="34" charset="0"/>
                </a:rPr>
                <a:t> double </a:t>
              </a:r>
              <a:r>
                <a:rPr lang="en-US" altLang="zh-CN" dirty="0" smtClean="0">
                  <a:latin typeface="Arial" panose="020B0604020202020204" pitchFamily="34" charset="0"/>
                  <a:cs typeface="Arial" panose="020B0604020202020204" pitchFamily="34" charset="0"/>
                </a:rPr>
                <a:t>p = a[0];</a:t>
              </a:r>
            </a:p>
            <a:p>
              <a:r>
                <a:rPr lang="en-US" altLang="zh-CN" dirty="0" smtClean="0">
                  <a:latin typeface="Arial" panose="020B0604020202020204" pitchFamily="34" charset="0"/>
                  <a:cs typeface="Arial" panose="020B0604020202020204" pitchFamily="34" charset="0"/>
                </a:rPr>
                <a:t>  </a:t>
              </a:r>
              <a:r>
                <a:rPr lang="en-US" altLang="zh-CN" dirty="0" smtClean="0">
                  <a:solidFill>
                    <a:srgbClr val="0000FF"/>
                  </a:solidFill>
                  <a:latin typeface="Arial" panose="020B0604020202020204" pitchFamily="34" charset="0"/>
                  <a:cs typeface="Arial" panose="020B0604020202020204" pitchFamily="34" charset="0"/>
                </a:rPr>
                <a:t>for</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 1;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&lt;=n;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      p += (a[</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 pow( x,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a:t>
              </a:r>
            </a:p>
            <a:p>
              <a:r>
                <a:rPr lang="en-US" altLang="zh-CN" dirty="0" smtClean="0">
                  <a:solidFill>
                    <a:srgbClr val="0000FF"/>
                  </a:solidFill>
                  <a:latin typeface="Arial" panose="020B0604020202020204" pitchFamily="34" charset="0"/>
                  <a:cs typeface="Arial" panose="020B0604020202020204" pitchFamily="34" charset="0"/>
                </a:rPr>
                <a:t>  return </a:t>
              </a:r>
              <a:r>
                <a:rPr lang="en-US" altLang="zh-CN" dirty="0" smtClean="0">
                  <a:latin typeface="Arial" panose="020B0604020202020204" pitchFamily="34" charset="0"/>
                  <a:cs typeface="Arial" panose="020B0604020202020204" pitchFamily="34" charset="0"/>
                </a:rPr>
                <a:t>p;</a:t>
              </a:r>
            </a:p>
            <a:p>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fpoly2 </a:t>
                </a:r>
                <a:r>
                  <a:rPr lang="en-US" altLang="zh-CN" dirty="0">
                    <a:latin typeface="Arial" panose="020B0604020202020204" pitchFamily="34" charset="0"/>
                    <a:cs typeface="Arial" panose="020B0604020202020204" pitchFamily="34" charset="0"/>
                  </a:rPr>
                  <a:t>(</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t>
                </a:r>
                <a:r>
                  <a:rPr lang="en-US" altLang="zh-CN" dirty="0" smtClean="0">
                    <a:latin typeface="Arial" panose="020B0604020202020204" pitchFamily="34" charset="0"/>
                    <a:cs typeface="Arial" panose="020B0604020202020204" pitchFamily="34" charset="0"/>
                  </a:rPr>
                  <a:t>a[n];</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a:t>
                </a:r>
                <a:r>
                  <a:rPr lang="en-US" altLang="zh-CN" dirty="0" smtClean="0">
                    <a:latin typeface="Arial" panose="020B0604020202020204" pitchFamily="34" charset="0"/>
                    <a:cs typeface="Arial" panose="020B0604020202020204" pitchFamily="34" charset="0"/>
                  </a:rPr>
                  <a: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&gt; 0</a:t>
                </a:r>
                <a:r>
                  <a:rPr lang="en-US" altLang="zh-CN" dirty="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p </a:t>
                </a:r>
                <a:r>
                  <a:rPr lang="en-US" altLang="zh-CN" dirty="0" smtClean="0">
                    <a:latin typeface="Arial" panose="020B0604020202020204" pitchFamily="34" charset="0"/>
                    <a:cs typeface="Arial" panose="020B0604020202020204" pitchFamily="34" charset="0"/>
                  </a:rPr>
                  <a:t>= a[i-1]  + x* p;</a:t>
                </a:r>
                <a:endParaRPr lang="en-US" altLang="zh-CN" dirty="0">
                  <a:latin typeface="Arial" panose="020B0604020202020204" pitchFamily="34" charset="0"/>
                  <a:cs typeface="Arial" panose="020B0604020202020204" pitchFamily="34" charset="0"/>
                </a:endParaRP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smtClean="0">
                    <a:latin typeface="Arial" charset="0"/>
                    <a:cs typeface="Arial" charset="0"/>
                  </a:endParaRPr>
                </a:p>
                <a:p>
                  <a:endParaRPr lang="en-US" altLang="en-US" sz="2300"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smtClean="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37920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constructor assigns the two member variables based on the arguments</a:t>
            </a:r>
          </a:p>
          <a:p>
            <a:pPr eaLnBrk="1" hangingPunct="1">
              <a:buFont typeface="Arial" charset="0"/>
              <a:buNone/>
            </a:pPr>
            <a:endParaRPr lang="en-US" sz="900" dirty="0" smtClean="0">
              <a:latin typeface="Arial" charset="0"/>
              <a:cs typeface="Arial" charset="0"/>
            </a:endParaRPr>
          </a:p>
          <a:p>
            <a:pPr lvl="2" eaLnBrk="1" hangingPunct="1">
              <a:buFontTx/>
              <a:buNone/>
            </a:pPr>
            <a:r>
              <a:rPr lang="en-US" dirty="0" smtClean="0">
                <a:latin typeface="Consolas" pitchFamily="49" charset="0"/>
                <a:cs typeface="Consolas" pitchFamily="49" charset="0"/>
              </a:rPr>
              <a:t>Node::Node(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Node *n ):</a:t>
            </a:r>
          </a:p>
          <a:p>
            <a:pPr lvl="2" eaLnBrk="1" hangingPunct="1">
              <a:buFontTx/>
              <a:buNone/>
            </a:pPr>
            <a:r>
              <a:rPr lang="en-US" dirty="0" smtClean="0">
                <a:latin typeface="Consolas" pitchFamily="49" charset="0"/>
                <a:cs typeface="Consolas" pitchFamily="49" charset="0"/>
              </a:rPr>
              <a:t>element( e ),</a:t>
            </a:r>
          </a:p>
          <a:p>
            <a:pPr lvl="2" eaLnBrk="1" hangingPunct="1">
              <a:buFontTx/>
              <a:buNone/>
            </a:pPr>
            <a:r>
              <a:rPr lang="en-US" dirty="0" err="1" smtClean="0">
                <a:latin typeface="Consolas" pitchFamily="49" charset="0"/>
                <a:cs typeface="Consolas" pitchFamily="49" charset="0"/>
              </a:rPr>
              <a:t>next_node</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 empty constructor</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endParaRPr lang="en-US" sz="900" dirty="0" smtClean="0">
              <a:latin typeface="Arial" charset="0"/>
              <a:cs typeface="Arial" charset="0"/>
            </a:endParaRPr>
          </a:p>
          <a:p>
            <a:pPr eaLnBrk="1" hangingPunct="1">
              <a:buFont typeface="Arial" charset="0"/>
              <a:buNone/>
            </a:pPr>
            <a:r>
              <a:rPr lang="en-US" dirty="0" smtClean="0">
                <a:latin typeface="Arial" charset="0"/>
                <a:cs typeface="Arial" charset="0"/>
              </a:rPr>
              <a:t>	The default values are given in the class definition:</a:t>
            </a:r>
            <a:endParaRPr lang="en-US" dirty="0" smtClean="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smtClean="0">
                <a:solidFill>
                  <a:prstClr val="black"/>
                </a:solidFill>
                <a:latin typeface="Consolas" pitchFamily="49" charset="0"/>
                <a:cs typeface="Consolas" pitchFamily="49" charset="0"/>
              </a:rPr>
              <a:t>Node</a:t>
            </a:r>
            <a:r>
              <a:rPr lang="en-US" altLang="zh-CN" dirty="0">
                <a:solidFill>
                  <a:prstClr val="black"/>
                </a:solidFill>
                <a:latin typeface="Consolas" pitchFamily="49" charset="0"/>
                <a:cs typeface="Consolas" pitchFamily="49" charset="0"/>
              </a:rPr>
              <a:t>(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err="1" smtClean="0">
                <a:latin typeface="Arial" charset="0"/>
                <a:cs typeface="Arial" charset="0"/>
              </a:rPr>
              <a:t>Accessors</a:t>
            </a:r>
            <a:endParaRPr lang="en-US" dirty="0" smtClean="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two member functions are </a:t>
            </a:r>
            <a:r>
              <a:rPr lang="en-US" dirty="0" err="1" smtClean="0">
                <a:latin typeface="Arial" charset="0"/>
                <a:cs typeface="Arial" charset="0"/>
              </a:rPr>
              <a:t>accessors</a:t>
            </a:r>
            <a:r>
              <a:rPr lang="en-US" dirty="0" smtClean="0">
                <a:latin typeface="Arial" charset="0"/>
                <a:cs typeface="Arial" charset="0"/>
              </a:rPr>
              <a:t> which simply return the </a:t>
            </a:r>
            <a:r>
              <a:rPr lang="en-US" b="1" dirty="0" smtClean="0">
                <a:latin typeface="Consolas" pitchFamily="49" charset="0"/>
                <a:cs typeface="Consolas" pitchFamily="49" charset="0"/>
              </a:rPr>
              <a:t>element</a:t>
            </a:r>
            <a:r>
              <a:rPr lang="en-US" dirty="0" smtClean="0">
                <a:latin typeface="Arial" charset="0"/>
                <a:cs typeface="Arial" charset="0"/>
              </a:rPr>
              <a:t> and the </a:t>
            </a:r>
            <a:r>
              <a:rPr lang="en-US" b="1" dirty="0" err="1" smtClean="0">
                <a:latin typeface="Consolas" pitchFamily="49" charset="0"/>
                <a:cs typeface="Consolas" pitchFamily="49" charset="0"/>
              </a:rPr>
              <a:t>next_node</a:t>
            </a:r>
            <a:r>
              <a:rPr lang="en-US" dirty="0" smtClean="0">
                <a:latin typeface="Arial" charset="0"/>
                <a:cs typeface="Arial" charset="0"/>
              </a:rPr>
              <a:t> member variables, respectively</a:t>
            </a:r>
          </a:p>
          <a:p>
            <a:pPr eaLnBrk="1" hangingPunct="1">
              <a:buFontTx/>
              <a:buNone/>
            </a:pPr>
            <a:endParaRPr lang="en-US" b="1" dirty="0" smtClean="0">
              <a:latin typeface="Courier New" pitchFamily="49"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Node::retrieve() </a:t>
            </a:r>
            <a:r>
              <a:rPr lang="en-US" b="1"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return element;</a:t>
            </a:r>
          </a:p>
          <a:p>
            <a:pPr lvl="2" eaLnBrk="1" hangingPunct="1">
              <a:buFontTx/>
              <a:buNone/>
            </a:pPr>
            <a:r>
              <a:rPr lang="en-US" dirty="0" smtClean="0">
                <a:latin typeface="Consolas" pitchFamily="49" charset="0"/>
                <a:cs typeface="Consolas" pitchFamily="49" charset="0"/>
              </a:rPr>
              <a:t>}</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Node *Node::next() </a:t>
            </a:r>
            <a:r>
              <a:rPr lang="en-US" b="1"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next_node</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smtClean="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linked list class requires member variable:  a pointer to a node</a:t>
            </a:r>
            <a:endParaRPr lang="en-US" sz="2800" b="1" dirty="0" smtClean="0">
              <a:latin typeface="Courier New" pitchFamily="49" charset="0"/>
              <a:cs typeface="Arial" charset="0"/>
            </a:endParaRPr>
          </a:p>
          <a:p>
            <a:pPr lvl="2" eaLnBrk="1" hangingPunct="1">
              <a:buFontTx/>
              <a:buNone/>
            </a:pPr>
            <a:r>
              <a:rPr lang="en-US" dirty="0" smtClean="0">
                <a:latin typeface="Consolas" pitchFamily="49" charset="0"/>
                <a:cs typeface="Consolas" pitchFamily="49" charset="0"/>
              </a:rPr>
              <a:t>class List {</a:t>
            </a:r>
          </a:p>
          <a:p>
            <a:pPr lvl="2" eaLnBrk="1" hangingPunct="1">
              <a:buFontTx/>
              <a:buNone/>
            </a:pPr>
            <a:r>
              <a:rPr lang="en-US" dirty="0" smtClean="0">
                <a:latin typeface="Consolas" pitchFamily="49" charset="0"/>
                <a:cs typeface="Consolas" pitchFamily="49" charset="0"/>
              </a:rPr>
              <a:t>    private:</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 ...</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Let us look at the internal representation of a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Suppose we want a linked list to store the values</a:t>
            </a:r>
          </a:p>
          <a:p>
            <a:pPr algn="ctr" eaLnBrk="1" hangingPunct="1">
              <a:buFontTx/>
              <a:buNone/>
            </a:pPr>
            <a:r>
              <a:rPr lang="en-US" dirty="0" smtClean="0">
                <a:latin typeface="Arial" charset="0"/>
                <a:cs typeface="Arial" charset="0"/>
              </a:rPr>
              <a:t>	</a:t>
            </a:r>
            <a:r>
              <a:rPr lang="en-US" b="1" dirty="0" smtClean="0">
                <a:solidFill>
                  <a:srgbClr val="FF0000"/>
                </a:solidFill>
                <a:latin typeface="Courier New" pitchFamily="49" charset="0"/>
                <a:cs typeface="Arial" charset="0"/>
              </a:rPr>
              <a:t>42</a:t>
            </a:r>
            <a:r>
              <a:rPr lang="en-US" b="1" dirty="0" smtClean="0">
                <a:latin typeface="Courier New" pitchFamily="49" charset="0"/>
                <a:cs typeface="Arial" charset="0"/>
              </a:rPr>
              <a:t>  </a:t>
            </a:r>
            <a:r>
              <a:rPr lang="en-US" b="1" dirty="0" smtClean="0">
                <a:solidFill>
                  <a:srgbClr val="33CC33"/>
                </a:solidFill>
                <a:latin typeface="Courier New" pitchFamily="49" charset="0"/>
                <a:cs typeface="Arial" charset="0"/>
              </a:rPr>
              <a:t>95</a:t>
            </a:r>
            <a:r>
              <a:rPr lang="en-US" b="1" dirty="0" smtClean="0">
                <a:latin typeface="Courier New" pitchFamily="49" charset="0"/>
                <a:cs typeface="Arial" charset="0"/>
              </a:rPr>
              <a:t>  </a:t>
            </a:r>
            <a:r>
              <a:rPr lang="en-US" b="1" dirty="0" smtClean="0">
                <a:solidFill>
                  <a:schemeClr val="hlink"/>
                </a:solidFill>
                <a:latin typeface="Courier New" pitchFamily="49" charset="0"/>
                <a:cs typeface="Arial" charset="0"/>
              </a:rPr>
              <a:t>70</a:t>
            </a:r>
            <a:r>
              <a:rPr lang="en-US" b="1" dirty="0" smtClean="0">
                <a:latin typeface="Courier New" pitchFamily="49" charset="0"/>
                <a:cs typeface="Arial" charset="0"/>
              </a:rPr>
              <a:t>  </a:t>
            </a:r>
            <a:r>
              <a:rPr lang="en-US" b="1" dirty="0" smtClean="0">
                <a:solidFill>
                  <a:srgbClr val="FF33CC"/>
                </a:solidFill>
                <a:latin typeface="Courier New" pitchFamily="49" charset="0"/>
                <a:cs typeface="Arial" charset="0"/>
              </a:rPr>
              <a:t>81</a:t>
            </a:r>
          </a:p>
          <a:p>
            <a:pPr eaLnBrk="1" hangingPunct="1">
              <a:buFontTx/>
              <a:buNone/>
            </a:pPr>
            <a:r>
              <a:rPr lang="en-US" dirty="0" smtClean="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a:t>
            </a:r>
            <a:r>
              <a:rPr lang="en-US" altLang="zh-CN" dirty="0" smtClean="0">
                <a:latin typeface="Arial" charset="0"/>
                <a:cs typeface="Arial" charset="0"/>
              </a:rPr>
              <a:t>memory:</a:t>
            </a:r>
            <a:endParaRPr lang="en-US" dirty="0" smtClean="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smtClean="0">
                <a:solidFill>
                  <a:srgbClr val="FF0000"/>
                </a:solidFill>
              </a:rPr>
              <a:t>Linked List Object</a:t>
            </a:r>
            <a:endParaRPr lang="en-CA" dirty="0">
              <a:solidFill>
                <a:srgbClr val="FF0000"/>
              </a:solidFill>
            </a:endParaRP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a:t>
            </a:r>
            <a:r>
              <a:rPr lang="en-US" b="1" dirty="0" err="1" smtClean="0">
                <a:latin typeface="Consolas" pitchFamily="49" charset="0"/>
                <a:cs typeface="Consolas" pitchFamily="49" charset="0"/>
              </a:rPr>
              <a:t>next_node</a:t>
            </a:r>
            <a:r>
              <a:rPr lang="en-US" dirty="0" smtClean="0">
                <a:latin typeface="Arial" charset="0"/>
                <a:cs typeface="Arial" charset="0"/>
              </a:rPr>
              <a:t> pointers store the addresses</a:t>
            </a:r>
            <a:br>
              <a:rPr lang="en-US" dirty="0" smtClean="0">
                <a:latin typeface="Arial" charset="0"/>
                <a:cs typeface="Arial" charset="0"/>
              </a:rPr>
            </a:br>
            <a:r>
              <a:rPr lang="en-US" dirty="0" smtClean="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will clean up the representation as follows:</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do not specify the addresses because they are arbitrary and:</a:t>
            </a:r>
          </a:p>
          <a:p>
            <a:pPr lvl="1" eaLnBrk="1" hangingPunct="1"/>
            <a:r>
              <a:rPr lang="en-US" dirty="0" smtClean="0">
                <a:latin typeface="Arial" charset="0"/>
                <a:cs typeface="Arial" charset="0"/>
              </a:rPr>
              <a:t>The contents of the circle is the element</a:t>
            </a:r>
          </a:p>
          <a:p>
            <a:pPr lvl="1" eaLnBrk="1" hangingPunct="1"/>
            <a:r>
              <a:rPr lang="en-US" dirty="0" smtClean="0">
                <a:latin typeface="Arial" charset="0"/>
                <a:cs typeface="Arial" charset="0"/>
              </a:rPr>
              <a:t>The </a:t>
            </a:r>
            <a:r>
              <a:rPr lang="en-US" dirty="0" err="1" smtClean="0">
                <a:latin typeface="Consolas" pitchFamily="49" charset="0"/>
                <a:cs typeface="Consolas" pitchFamily="49" charset="0"/>
              </a:rPr>
              <a:t>next_node</a:t>
            </a:r>
            <a:r>
              <a:rPr lang="en-US" dirty="0" smtClean="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smtClean="0">
                <a:latin typeface="Courier New" pitchFamily="49" charset="0"/>
                <a:cs typeface="Courier New" pitchFamily="49" charset="0"/>
              </a:rPr>
              <a:t>list_</a:t>
            </a:r>
            <a:endParaRPr lang="en-CA" sz="2000" b="1" dirty="0">
              <a:latin typeface="Courier New" pitchFamily="49" charset="0"/>
              <a:cs typeface="Courier New" pitchFamily="49" charset="0"/>
            </a:endParaRPr>
          </a:p>
        </p:txBody>
      </p:sp>
    </p:spTree>
    <p:extLst>
      <p:ext uri="{BB962C8B-B14F-4D97-AF65-F5344CB8AC3E}">
        <p14:creationId xmlns:p14="http://schemas.microsoft.com/office/powerpoint/2010/main" val="3449443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First, we want to create a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also want to be able to:</a:t>
            </a:r>
          </a:p>
          <a:p>
            <a:pPr lvl="1" eaLnBrk="1" hangingPunct="1"/>
            <a:r>
              <a:rPr lang="en-US" dirty="0" smtClean="0">
                <a:latin typeface="Arial" charset="0"/>
                <a:cs typeface="Arial" charset="0"/>
              </a:rPr>
              <a:t>insert into,</a:t>
            </a:r>
          </a:p>
          <a:p>
            <a:pPr lvl="1" eaLnBrk="1" hangingPunct="1"/>
            <a:r>
              <a:rPr lang="en-US" dirty="0" smtClean="0">
                <a:latin typeface="Arial" charset="0"/>
                <a:cs typeface="Arial" charset="0"/>
              </a:rPr>
              <a:t>access, and</a:t>
            </a:r>
          </a:p>
          <a:p>
            <a:pPr lvl="1" eaLnBrk="1" hangingPunct="1"/>
            <a:r>
              <a:rPr lang="en-US" dirty="0" smtClean="0">
                <a:latin typeface="Arial" charset="0"/>
                <a:cs typeface="Arial" charset="0"/>
              </a:rPr>
              <a:t>erase from</a:t>
            </a:r>
          </a:p>
          <a:p>
            <a:pPr eaLnBrk="1" hangingPunct="1">
              <a:buFontTx/>
              <a:buNone/>
            </a:pPr>
            <a:r>
              <a:rPr lang="en-US" dirty="0" smtClean="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can do them with the following operations:</a:t>
            </a:r>
          </a:p>
          <a:p>
            <a:pPr lvl="1" eaLnBrk="1" hangingPunct="1"/>
            <a:r>
              <a:rPr lang="en-US" dirty="0" smtClean="0">
                <a:latin typeface="Arial" charset="0"/>
                <a:cs typeface="Arial" charset="0"/>
              </a:rPr>
              <a:t>Adding, retrieving, or removing the value at the front of the linked list</a:t>
            </a:r>
          </a:p>
          <a:p>
            <a:pPr lvl="2" eaLnBrk="1" hangingPunct="1">
              <a:buFontTx/>
              <a:buNone/>
            </a:pPr>
            <a:r>
              <a:rPr lang="en-US" sz="1800" dirty="0" smtClean="0">
                <a:latin typeface="Consolas" pitchFamily="49" charset="0"/>
                <a:cs typeface="Consolas" pitchFamily="49" charset="0"/>
              </a:rPr>
              <a:t>void </a:t>
            </a:r>
            <a:r>
              <a:rPr lang="en-US" sz="1800" dirty="0" err="1" smtClean="0">
                <a:latin typeface="Consolas" pitchFamily="49" charset="0"/>
                <a:cs typeface="Consolas" pitchFamily="49" charset="0"/>
              </a:rPr>
              <a:t>push_front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a:t>
            </a:r>
          </a:p>
          <a:p>
            <a:pPr lvl="2" eaLnBrk="1" hangingPunct="1">
              <a:buFontTx/>
              <a:buNone/>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front() </a:t>
            </a:r>
            <a:r>
              <a:rPr lang="en-US" sz="1800" dirty="0" smtClean="0">
                <a:solidFill>
                  <a:srgbClr val="FF0000"/>
                </a:solidFill>
                <a:latin typeface="Consolas" pitchFamily="49" charset="0"/>
                <a:cs typeface="Consolas" pitchFamily="49" charset="0"/>
              </a:rPr>
              <a:t>const</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void </a:t>
            </a:r>
            <a:r>
              <a:rPr lang="en-US" sz="1800" dirty="0" err="1" smtClean="0">
                <a:latin typeface="Consolas" pitchFamily="49" charset="0"/>
                <a:cs typeface="Consolas" pitchFamily="49" charset="0"/>
              </a:rPr>
              <a:t>pop_front</a:t>
            </a:r>
            <a:r>
              <a:rPr lang="en-US" sz="1800" dirty="0" smtClean="0">
                <a:latin typeface="Consolas" pitchFamily="49" charset="0"/>
                <a:cs typeface="Consolas" pitchFamily="49" charset="0"/>
              </a:rPr>
              <a: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We may also want to access the head of the linked list</a:t>
            </a:r>
          </a:p>
          <a:p>
            <a:pPr lvl="1" eaLnBrk="1" hangingPunct="1">
              <a:buFontTx/>
              <a:buNone/>
            </a:pP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Node *</a:t>
            </a:r>
            <a:r>
              <a:rPr lang="en-US" dirty="0" smtClean="0">
                <a:latin typeface="Consolas" pitchFamily="49" charset="0"/>
                <a:cs typeface="Consolas" pitchFamily="49" charset="0"/>
              </a:rPr>
              <a:t>head() </a:t>
            </a:r>
            <a:r>
              <a:rPr lang="en-US" dirty="0" smtClean="0">
                <a:solidFill>
                  <a:srgbClr val="FF0000"/>
                </a:solidFill>
                <a:latin typeface="Consolas" pitchFamily="49" charset="0"/>
                <a:cs typeface="Consolas" pitchFamily="49" charset="0"/>
              </a:rPr>
              <a:t>const</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036225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smtClean="0"/>
                  <a:t>Representation of </a:t>
                </a:r>
                <a:r>
                  <a:rPr lang="en-US" altLang="zh-CN" dirty="0" smtClean="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smtClean="0"/>
                  <a:t>Method </a:t>
                </a:r>
                <a:r>
                  <a:rPr lang="en-US" altLang="zh-CN" sz="2800" b="1" dirty="0"/>
                  <a:t>1: </a:t>
                </a:r>
                <a:r>
                  <a:rPr lang="en-US" altLang="zh-CN" sz="2800" b="1" dirty="0" smtClean="0"/>
                  <a:t>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smtClean="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46811" y="5191815"/>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smtClean="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smtClean="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smtClean="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smtClean="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smtClean="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smtClean="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smtClean="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smtClean="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smtClean="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smtClean="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smtClean="0"/>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smtClean="0">
                  <a:latin typeface="Arial" charset="0"/>
                  <a:cs typeface="Arial" charset="0"/>
                </a:endParaRPr>
              </a:p>
              <a:p>
                <a:endParaRPr lang="en-US" altLang="en-US" sz="2300"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a:latin typeface="Arial" charset="0"/>
                  <a:cs typeface="Arial" charset="0"/>
                </a:endParaRPr>
              </a:p>
              <a:p>
                <a:endParaRPr lang="en-US" altLang="en-US" dirty="0" smtClean="0">
                  <a:latin typeface="Arial" charset="0"/>
                  <a:cs typeface="Arial" charset="0"/>
                </a:endParaRPr>
              </a:p>
              <a:p>
                <a:endParaRPr lang="en-US" altLang="en-US" dirty="0" smtClean="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smtClean="0">
                  <a:solidFill>
                    <a:srgbClr val="0000FF"/>
                  </a:solidFill>
                  <a:latin typeface="Arial" panose="020B0604020202020204" pitchFamily="34" charset="0"/>
                  <a:cs typeface="Arial" panose="020B0604020202020204" pitchFamily="34" charset="0"/>
                </a:rPr>
                <a:t>double</a:t>
              </a:r>
              <a:r>
                <a:rPr lang="en-US" altLang="zh-CN" dirty="0" smtClean="0">
                  <a:latin typeface="Arial" panose="020B0604020202020204" pitchFamily="34" charset="0"/>
                  <a:cs typeface="Arial" panose="020B0604020202020204" pitchFamily="34" charset="0"/>
                </a:rPr>
                <a:t> fpoly1 (</a:t>
              </a:r>
              <a:r>
                <a:rPr lang="en-US" altLang="zh-CN" dirty="0" smtClean="0">
                  <a:solidFill>
                    <a:srgbClr val="0000FF"/>
                  </a:solidFill>
                  <a:latin typeface="Arial" panose="020B0604020202020204" pitchFamily="34" charset="0"/>
                  <a:cs typeface="Arial" panose="020B0604020202020204" pitchFamily="34" charset="0"/>
                </a:rPr>
                <a:t> </a:t>
              </a:r>
              <a:r>
                <a:rPr lang="en-US" altLang="zh-CN" dirty="0" err="1" smtClean="0">
                  <a:solidFill>
                    <a:srgbClr val="0000FF"/>
                  </a:solidFill>
                  <a:latin typeface="Arial" panose="020B0604020202020204" pitchFamily="34" charset="0"/>
                  <a:cs typeface="Arial" panose="020B0604020202020204" pitchFamily="34" charset="0"/>
                </a:rPr>
                <a:t>int</a:t>
              </a:r>
              <a:r>
                <a:rPr lang="en-US" altLang="zh-CN" dirty="0" smtClean="0">
                  <a:solidFill>
                    <a:srgbClr val="0000FF"/>
                  </a:solidFill>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n, </a:t>
              </a:r>
              <a:r>
                <a:rPr lang="en-US" altLang="zh-CN" dirty="0" smtClean="0">
                  <a:solidFill>
                    <a:srgbClr val="0000FF"/>
                  </a:solidFill>
                  <a:latin typeface="Arial" panose="020B0604020202020204" pitchFamily="34" charset="0"/>
                  <a:cs typeface="Arial" panose="020B0604020202020204" pitchFamily="34" charset="0"/>
                </a:rPr>
                <a:t>double </a:t>
              </a:r>
              <a:r>
                <a:rPr lang="en-US" altLang="zh-CN" dirty="0" smtClean="0">
                  <a:latin typeface="Arial" panose="020B0604020202020204" pitchFamily="34" charset="0"/>
                  <a:cs typeface="Arial" panose="020B0604020202020204" pitchFamily="34" charset="0"/>
                </a:rPr>
                <a:t>a[ ], </a:t>
              </a:r>
              <a:r>
                <a:rPr lang="en-US" altLang="zh-CN" dirty="0" smtClean="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a:t>
              </a:r>
              <a:r>
                <a:rPr lang="en-US" altLang="zh-CN" dirty="0" smtClean="0">
                  <a:latin typeface="Arial" panose="020B0604020202020204" pitchFamily="34" charset="0"/>
                  <a:cs typeface="Arial" panose="020B0604020202020204" pitchFamily="34" charset="0"/>
                </a:rPr>
                <a:t> )</a:t>
              </a:r>
            </a:p>
            <a:p>
              <a:r>
                <a:rPr lang="en-US" altLang="zh-CN" dirty="0" smtClean="0">
                  <a:latin typeface="Arial" panose="020B0604020202020204" pitchFamily="34" charset="0"/>
                  <a:cs typeface="Arial" panose="020B0604020202020204" pitchFamily="34" charset="0"/>
                </a:rPr>
                <a:t>{ </a:t>
              </a:r>
              <a:r>
                <a:rPr lang="en-US" altLang="zh-CN" dirty="0" err="1" smtClean="0">
                  <a:solidFill>
                    <a:srgbClr val="0000FF"/>
                  </a:solidFill>
                  <a:latin typeface="Arial" panose="020B0604020202020204" pitchFamily="34" charset="0"/>
                  <a:cs typeface="Arial" panose="020B0604020202020204" pitchFamily="34" charset="0"/>
                </a:rPr>
                <a:t>int</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smtClean="0">
                  <a:solidFill>
                    <a:srgbClr val="0000FF"/>
                  </a:solidFill>
                  <a:latin typeface="Arial" panose="020B0604020202020204" pitchFamily="34" charset="0"/>
                  <a:cs typeface="Arial" panose="020B0604020202020204" pitchFamily="34" charset="0"/>
                </a:rPr>
                <a:t> double </a:t>
              </a:r>
              <a:r>
                <a:rPr lang="en-US" altLang="zh-CN" dirty="0" smtClean="0">
                  <a:latin typeface="Arial" panose="020B0604020202020204" pitchFamily="34" charset="0"/>
                  <a:cs typeface="Arial" panose="020B0604020202020204" pitchFamily="34" charset="0"/>
                </a:rPr>
                <a:t>p = a[0];</a:t>
              </a:r>
            </a:p>
            <a:p>
              <a:r>
                <a:rPr lang="en-US" altLang="zh-CN" dirty="0" smtClean="0">
                  <a:latin typeface="Arial" panose="020B0604020202020204" pitchFamily="34" charset="0"/>
                  <a:cs typeface="Arial" panose="020B0604020202020204" pitchFamily="34" charset="0"/>
                </a:rPr>
                <a:t>  </a:t>
              </a:r>
              <a:r>
                <a:rPr lang="en-US" altLang="zh-CN" dirty="0" smtClean="0">
                  <a:solidFill>
                    <a:srgbClr val="0000FF"/>
                  </a:solidFill>
                  <a:latin typeface="Arial" panose="020B0604020202020204" pitchFamily="34" charset="0"/>
                  <a:cs typeface="Arial" panose="020B0604020202020204" pitchFamily="34" charset="0"/>
                </a:rPr>
                <a:t>for</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 1;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&lt;=n;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      p += (a[</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 pow( x, </a:t>
              </a:r>
              <a:r>
                <a:rPr lang="en-US" altLang="zh-CN" dirty="0" err="1" smtClean="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 );</a:t>
              </a:r>
            </a:p>
            <a:p>
              <a:r>
                <a:rPr lang="en-US" altLang="zh-CN" dirty="0" smtClean="0">
                  <a:solidFill>
                    <a:srgbClr val="0000FF"/>
                  </a:solidFill>
                  <a:latin typeface="Arial" panose="020B0604020202020204" pitchFamily="34" charset="0"/>
                  <a:cs typeface="Arial" panose="020B0604020202020204" pitchFamily="34" charset="0"/>
                </a:rPr>
                <a:t>  return </a:t>
              </a:r>
              <a:r>
                <a:rPr lang="en-US" altLang="zh-CN" dirty="0" smtClean="0">
                  <a:latin typeface="Arial" panose="020B0604020202020204" pitchFamily="34" charset="0"/>
                  <a:cs typeface="Arial" panose="020B0604020202020204" pitchFamily="34" charset="0"/>
                </a:rPr>
                <a:t>p;</a:t>
              </a:r>
            </a:p>
            <a:p>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7137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All these operations relate to the first node of the linked list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may want to perform operations on an arbitrary node of the linked list, for example:</a:t>
            </a:r>
          </a:p>
          <a:p>
            <a:pPr lvl="1" eaLnBrk="1" hangingPunct="1"/>
            <a:r>
              <a:rPr lang="en-US" dirty="0" smtClean="0">
                <a:latin typeface="Arial" charset="0"/>
                <a:cs typeface="Arial" charset="0"/>
              </a:rPr>
              <a:t>Find the number of instances of an integer in the list:</a:t>
            </a:r>
          </a:p>
          <a:p>
            <a:pPr lvl="1" eaLnBrk="1" hangingPunct="1">
              <a:buFontTx/>
              <a:buNone/>
            </a:pPr>
            <a:r>
              <a:rPr lang="en-US" dirty="0" smtClean="0">
                <a:latin typeface="Arial" charset="0"/>
                <a:cs typeface="Arial" charset="0"/>
              </a:rPr>
              <a:t>		</a:t>
            </a:r>
            <a:r>
              <a:rPr lang="en-US" b="1" dirty="0" err="1" smtClean="0">
                <a:latin typeface="Courier New" pitchFamily="49" charset="0"/>
                <a:cs typeface="Arial" charset="0"/>
              </a:rPr>
              <a:t>int</a:t>
            </a:r>
            <a:r>
              <a:rPr lang="en-US" b="1" dirty="0" smtClean="0">
                <a:latin typeface="Courier New" pitchFamily="49" charset="0"/>
                <a:cs typeface="Arial" charset="0"/>
              </a:rPr>
              <a:t> count( </a:t>
            </a:r>
            <a:r>
              <a:rPr lang="en-US" b="1" dirty="0" err="1" smtClean="0">
                <a:latin typeface="Courier New" pitchFamily="49" charset="0"/>
                <a:cs typeface="Arial" charset="0"/>
              </a:rPr>
              <a:t>int</a:t>
            </a:r>
            <a:r>
              <a:rPr lang="en-US" b="1" dirty="0" smtClean="0">
                <a:latin typeface="Courier New" pitchFamily="49" charset="0"/>
                <a:cs typeface="Arial" charset="0"/>
              </a:rPr>
              <a:t> ) const;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Remove all instances of an integer from the list:</a:t>
            </a:r>
          </a:p>
          <a:p>
            <a:pPr lvl="1" eaLnBrk="1" hangingPunct="1">
              <a:buFontTx/>
              <a:buNone/>
            </a:pPr>
            <a:r>
              <a:rPr lang="en-US" dirty="0" smtClean="0">
                <a:latin typeface="Arial" charset="0"/>
                <a:cs typeface="Arial" charset="0"/>
              </a:rPr>
              <a:t>		</a:t>
            </a:r>
            <a:r>
              <a:rPr lang="en-US" b="1" dirty="0" err="1" smtClean="0">
                <a:latin typeface="Courier New" pitchFamily="49" charset="0"/>
                <a:cs typeface="Arial" charset="0"/>
              </a:rPr>
              <a:t>int</a:t>
            </a:r>
            <a:r>
              <a:rPr lang="en-US" b="1" dirty="0" smtClean="0">
                <a:latin typeface="Courier New" pitchFamily="49" charset="0"/>
                <a:cs typeface="Arial" charset="0"/>
              </a:rPr>
              <a:t> erase( </a:t>
            </a:r>
            <a:r>
              <a:rPr lang="en-US" b="1" dirty="0" err="1" smtClean="0">
                <a:latin typeface="Courier New" pitchFamily="49" charset="0"/>
                <a:cs typeface="Arial" charset="0"/>
              </a:rPr>
              <a:t>int</a:t>
            </a:r>
            <a:r>
              <a:rPr lang="en-US" b="1" dirty="0" smtClean="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Additionally, we may wish to check the state: </a:t>
            </a:r>
          </a:p>
          <a:p>
            <a:pPr lvl="1" eaLnBrk="1" hangingPunct="1"/>
            <a:r>
              <a:rPr lang="en-US" dirty="0" smtClean="0">
                <a:latin typeface="Arial" charset="0"/>
                <a:cs typeface="Arial" charset="0"/>
              </a:rPr>
              <a:t>Is the linked list empty?</a:t>
            </a:r>
            <a:endParaRPr lang="en-US" sz="1600" dirty="0" smtClean="0">
              <a:latin typeface="Arial" charset="0"/>
              <a:cs typeface="Arial" charset="0"/>
            </a:endParaRPr>
          </a:p>
          <a:p>
            <a:pPr lvl="1" eaLnBrk="1" hangingPunct="1">
              <a:buFontTx/>
              <a:buNone/>
            </a:pPr>
            <a:r>
              <a:rPr lang="en-US" sz="1600" dirty="0" smtClean="0">
                <a:latin typeface="Arial" charset="0"/>
                <a:cs typeface="Arial"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empty() const;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How many objects are in the list?</a:t>
            </a:r>
            <a:endParaRPr lang="en-US" sz="1600" dirty="0" smtClean="0">
              <a:latin typeface="Arial" charset="0"/>
              <a:cs typeface="Arial" charset="0"/>
            </a:endParaRPr>
          </a:p>
          <a:p>
            <a:pPr lvl="1" eaLnBrk="1" hangingPunct="1">
              <a:buFontTx/>
              <a:buNone/>
            </a:pPr>
            <a:r>
              <a:rPr lang="en-US" sz="1600" dirty="0" smtClean="0">
                <a:latin typeface="Arial" charset="0"/>
                <a:cs typeface="Arial"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size() const;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list is empty when the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pointer is set to </a:t>
            </a:r>
            <a:r>
              <a:rPr lang="en-US" dirty="0" err="1" smtClean="0">
                <a:latin typeface="Consolas" pitchFamily="49" charset="0"/>
                <a:cs typeface="Consolas" pitchFamily="49" charset="0"/>
              </a:rPr>
              <a:t>nullptr</a:t>
            </a:r>
            <a:r>
              <a:rPr lang="en-US" dirty="0" smtClean="0">
                <a:latin typeface="Arial" charset="0"/>
                <a:cs typeface="Arial" charset="0"/>
              </a:rPr>
              <a:t> </a:t>
            </a:r>
            <a:endParaRPr lang="en-US" b="1" dirty="0" smtClean="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Consider this simple (but incomplete) linked list class:</a:t>
            </a:r>
          </a:p>
          <a:p>
            <a:pPr eaLnBrk="1" hangingPunct="1">
              <a:buFontTx/>
              <a:buNone/>
            </a:pPr>
            <a:r>
              <a:rPr lang="en-US" sz="1400" b="1" dirty="0" smtClean="0">
                <a:latin typeface="Courier New" pitchFamily="49" charset="0"/>
                <a:cs typeface="Arial" charset="0"/>
              </a:rPr>
              <a:t>	</a:t>
            </a:r>
            <a:r>
              <a:rPr lang="en-US" sz="1400" dirty="0" smtClean="0">
                <a:latin typeface="Consolas" pitchFamily="49" charset="0"/>
                <a:cs typeface="Consolas" pitchFamily="49" charset="0"/>
              </a:rPr>
              <a:t>	class List {</a:t>
            </a:r>
          </a:p>
          <a:p>
            <a:pPr eaLnBrk="1" hangingPunct="1">
              <a:buFontTx/>
              <a:buNone/>
            </a:pPr>
            <a:r>
              <a:rPr lang="en-US" sz="1400" dirty="0" smtClean="0">
                <a:latin typeface="Consolas" pitchFamily="49" charset="0"/>
                <a:cs typeface="Consolas" pitchFamily="49" charset="0"/>
              </a:rPr>
              <a:t>		    private:</a:t>
            </a:r>
          </a:p>
          <a:p>
            <a:pPr eaLnBrk="1" hangingPunct="1">
              <a:buFontTx/>
              <a:buNone/>
            </a:pPr>
            <a:r>
              <a:rPr lang="en-US" sz="1400" dirty="0" smtClean="0">
                <a:latin typeface="Consolas" pitchFamily="49" charset="0"/>
                <a:cs typeface="Consolas" pitchFamily="49" charset="0"/>
              </a:rPr>
              <a:t>		        Node *</a:t>
            </a:r>
            <a:r>
              <a:rPr lang="en-US" sz="1400" dirty="0" err="1" smtClean="0">
                <a:latin typeface="Consolas" pitchFamily="49" charset="0"/>
                <a:cs typeface="Consolas" pitchFamily="49" charset="0"/>
              </a:rPr>
              <a:t>list_head</a:t>
            </a:r>
            <a:r>
              <a:rPr lang="en-US" sz="1400" dirty="0" smtClean="0">
                <a:latin typeface="Consolas" pitchFamily="49" charset="0"/>
                <a:cs typeface="Consolas" pitchFamily="49" charset="0"/>
              </a:rPr>
              <a: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public:</a:t>
            </a:r>
          </a:p>
          <a:p>
            <a:pPr eaLnBrk="1" hangingPunct="1">
              <a:buFontTx/>
              <a:buNone/>
            </a:pPr>
            <a:r>
              <a:rPr lang="en-US" sz="1400" dirty="0" smtClean="0">
                <a:latin typeface="Consolas" pitchFamily="49" charset="0"/>
                <a:cs typeface="Consolas" pitchFamily="49" charset="0"/>
              </a:rPr>
              <a:t>		        List();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Accessors</a:t>
            </a: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bool</a:t>
            </a:r>
            <a:r>
              <a:rPr lang="en-US" sz="1400" dirty="0" smtClean="0">
                <a:latin typeface="Consolas" pitchFamily="49" charset="0"/>
                <a:cs typeface="Consolas" pitchFamily="49" charset="0"/>
              </a:rPr>
              <a:t> empty()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size()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front() const;</a:t>
            </a:r>
          </a:p>
          <a:p>
            <a:pPr eaLnBrk="1" hangingPunct="1">
              <a:buFontTx/>
              <a:buNone/>
            </a:pPr>
            <a:r>
              <a:rPr lang="en-US" sz="1400" dirty="0" smtClean="0">
                <a:latin typeface="Consolas" pitchFamily="49" charset="0"/>
                <a:cs typeface="Consolas" pitchFamily="49" charset="0"/>
              </a:rPr>
              <a:t>		        Node *head() const;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count(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 const;</a:t>
            </a:r>
          </a:p>
          <a:p>
            <a:pPr eaLnBrk="1" hangingPunct="1">
              <a:buFontTx/>
              <a:buNone/>
            </a:pP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Mutators</a:t>
            </a:r>
            <a:endParaRPr lang="en-US" sz="1400" dirty="0" smtClean="0">
              <a:latin typeface="Consolas" pitchFamily="49" charset="0"/>
              <a:cs typeface="Consolas" pitchFamily="49" charset="0"/>
            </a:endParaRPr>
          </a:p>
          <a:p>
            <a:pPr eaLnBrk="1" hangingPunct="1">
              <a:buFontTx/>
              <a:buNone/>
            </a:pPr>
            <a:r>
              <a:rPr lang="en-US" sz="1400" dirty="0" smtClean="0">
                <a:latin typeface="Consolas" pitchFamily="49" charset="0"/>
                <a:cs typeface="Consolas" pitchFamily="49" charset="0"/>
              </a:rPr>
              <a:t>		        void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pop_front</a:t>
            </a:r>
            <a:r>
              <a:rPr lang="en-US" sz="1400" dirty="0" smtClean="0">
                <a:latin typeface="Consolas" pitchFamily="49" charset="0"/>
                <a:cs typeface="Consolas" pitchFamily="49" charset="0"/>
              </a:rPr>
              <a:t>();</a:t>
            </a:r>
          </a:p>
          <a:p>
            <a:pPr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erase(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p>
          <a:p>
            <a:pPr eaLnBrk="1" hangingPunct="1">
              <a:buFontTx/>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In the constructor, we assign </a:t>
            </a:r>
            <a:r>
              <a:rPr lang="en-US" dirty="0" err="1" smtClean="0">
                <a:latin typeface="Consolas" pitchFamily="49" charset="0"/>
                <a:cs typeface="Consolas" pitchFamily="49" charset="0"/>
              </a:rPr>
              <a:t>list_head</a:t>
            </a:r>
            <a:r>
              <a:rPr lang="en-US" dirty="0" smtClean="0">
                <a:latin typeface="Arial" charset="0"/>
                <a:cs typeface="Arial" charset="0"/>
              </a:rPr>
              <a:t> the value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a:p>
            <a:pPr eaLnBrk="1" hangingPunct="1">
              <a:buFontTx/>
              <a:buNone/>
            </a:pPr>
            <a:endParaRPr lang="en-US" b="1" dirty="0" smtClean="0">
              <a:latin typeface="Courier New" pitchFamily="49" charset="0"/>
              <a:cs typeface="Arial" charset="0"/>
            </a:endParaRPr>
          </a:p>
          <a:p>
            <a:pPr eaLnBrk="1" hangingPunct="1">
              <a:buFontTx/>
              <a:buNone/>
            </a:pPr>
            <a:r>
              <a:rPr lang="en-US" dirty="0" smtClean="0">
                <a:latin typeface="Consolas" pitchFamily="49" charset="0"/>
                <a:cs typeface="Consolas" pitchFamily="49" charset="0"/>
              </a:rPr>
              <a:t>		List::List():</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 {</a:t>
            </a:r>
          </a:p>
          <a:p>
            <a:pPr eaLnBrk="1" hangingPunct="1">
              <a:buFontTx/>
              <a:buNone/>
            </a:pPr>
            <a:r>
              <a:rPr lang="en-US" dirty="0" smtClean="0">
                <a:latin typeface="Consolas" pitchFamily="49" charset="0"/>
                <a:cs typeface="Consolas" pitchFamily="49" charset="0"/>
              </a:rPr>
              <a:t>		    // empty constructor</a:t>
            </a:r>
          </a:p>
          <a:p>
            <a:pPr eaLnBrk="1" hangingPunct="1">
              <a:buFontTx/>
              <a:buNone/>
            </a:pPr>
            <a:r>
              <a:rPr lang="en-US" dirty="0" smtClean="0">
                <a:latin typeface="Consolas" pitchFamily="49" charset="0"/>
                <a:cs typeface="Consolas" pitchFamily="49"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will always ensure that when a linked list is empty, the list head is assigned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smtClean="0">
                <a:latin typeface="Arial" charset="0"/>
                <a:cs typeface="Arial" charset="0"/>
              </a:rPr>
              <a:t>	Starting with the easier member functions:</a:t>
            </a:r>
          </a:p>
          <a:p>
            <a:pPr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List::empty() const {</a:t>
            </a:r>
          </a:p>
          <a:p>
            <a:pPr eaLnBrk="1" hangingPunct="1">
              <a:buFontTx/>
              <a:buNone/>
            </a:pPr>
            <a:r>
              <a:rPr lang="en-US" sz="1600" dirty="0" smtClean="0">
                <a:latin typeface="Consolas" pitchFamily="49" charset="0"/>
                <a:cs typeface="Consolas" pitchFamily="49" charset="0"/>
              </a:rPr>
              <a:t>		    if ( </a:t>
            </a:r>
            <a:r>
              <a:rPr lang="en-US" sz="1600" dirty="0" err="1" smtClean="0">
                <a:latin typeface="Consolas" pitchFamily="49" charset="0"/>
                <a:cs typeface="Consolas" pitchFamily="49" charset="0"/>
              </a:rPr>
              <a:t>list_head</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nullptr</a:t>
            </a:r>
            <a:r>
              <a:rPr lang="en-US" sz="1600" dirty="0" smtClean="0">
                <a:latin typeface="Consolas" pitchFamily="49" charset="0"/>
                <a:cs typeface="Consolas" pitchFamily="49" charset="0"/>
              </a:rPr>
              <a:t> ) {</a:t>
            </a:r>
          </a:p>
          <a:p>
            <a:pPr eaLnBrk="1" hangingPunct="1">
              <a:buFontTx/>
              <a:buNone/>
            </a:pPr>
            <a:r>
              <a:rPr lang="en-US" sz="1600" dirty="0" smtClean="0">
                <a:latin typeface="Consolas" pitchFamily="49" charset="0"/>
                <a:cs typeface="Consolas" pitchFamily="49" charset="0"/>
              </a:rPr>
              <a:t>		        return true;</a:t>
            </a:r>
          </a:p>
          <a:p>
            <a:pPr eaLnBrk="1" hangingPunct="1">
              <a:buFontTx/>
              <a:buNone/>
            </a:pPr>
            <a:r>
              <a:rPr lang="en-US" sz="1600" dirty="0" smtClean="0">
                <a:latin typeface="Consolas" pitchFamily="49" charset="0"/>
                <a:cs typeface="Consolas" pitchFamily="49" charset="0"/>
              </a:rPr>
              <a:t>		    } else {</a:t>
            </a:r>
          </a:p>
          <a:p>
            <a:pPr eaLnBrk="1" hangingPunct="1">
              <a:buFontTx/>
              <a:buNone/>
            </a:pPr>
            <a:r>
              <a:rPr lang="en-US" sz="1600" dirty="0" smtClean="0">
                <a:latin typeface="Consolas" pitchFamily="49" charset="0"/>
                <a:cs typeface="Consolas" pitchFamily="49" charset="0"/>
              </a:rPr>
              <a:t>		        return false;</a:t>
            </a:r>
          </a:p>
          <a:p>
            <a:pPr eaLnBrk="1" hangingPunct="1">
              <a:buFontTx/>
              <a:buNone/>
            </a:pPr>
            <a:r>
              <a:rPr lang="en-US" sz="1600" dirty="0" smtClean="0">
                <a:latin typeface="Consolas" pitchFamily="49" charset="0"/>
                <a:cs typeface="Consolas" pitchFamily="49" charset="0"/>
              </a:rPr>
              <a:t>		    }</a:t>
            </a:r>
          </a:p>
          <a:p>
            <a:pPr eaLnBrk="1" hangingPunct="1">
              <a:buFontTx/>
              <a:buNone/>
            </a:pPr>
            <a:r>
              <a:rPr lang="en-US" sz="1600" dirty="0" smtClean="0">
                <a:latin typeface="Consolas" pitchFamily="49" charset="0"/>
                <a:cs typeface="Consolas" pitchFamily="49" charset="0"/>
              </a:rPr>
              <a:t>		}   </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smtClean="0">
                <a:latin typeface="Arial" charset="0"/>
                <a:cs typeface="Consolas" pitchFamily="49" charset="0"/>
              </a:rPr>
              <a:t>Better yet:</a:t>
            </a:r>
          </a:p>
          <a:p>
            <a:pPr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a:t>
            </a:r>
            <a:r>
              <a:rPr lang="en-US" sz="1600" dirty="0" smtClean="0">
                <a:latin typeface="Consolas" pitchFamily="49" charset="0"/>
                <a:cs typeface="Consolas" pitchFamily="49" charset="0"/>
              </a:rPr>
              <a:t> List::empty() const {</a:t>
            </a:r>
          </a:p>
          <a:p>
            <a:pPr eaLnBrk="1" hangingPunct="1">
              <a:buFontTx/>
              <a:buNone/>
            </a:pPr>
            <a:r>
              <a:rPr lang="en-US" sz="1600" dirty="0" smtClean="0">
                <a:latin typeface="Consolas" pitchFamily="49" charset="0"/>
                <a:cs typeface="Consolas" pitchFamily="49" charset="0"/>
              </a:rPr>
              <a:t>		    return ( </a:t>
            </a:r>
            <a:r>
              <a:rPr lang="en-US" sz="1600" dirty="0" err="1" smtClean="0">
                <a:latin typeface="Consolas" pitchFamily="49" charset="0"/>
                <a:cs typeface="Consolas" pitchFamily="49" charset="0"/>
              </a:rPr>
              <a:t>list_head</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nullptr</a:t>
            </a:r>
            <a:r>
              <a:rPr lang="en-US" sz="1600" dirty="0" smtClean="0">
                <a:latin typeface="Consolas" pitchFamily="49" charset="0"/>
                <a:cs typeface="Consolas" pitchFamily="49" charset="0"/>
              </a:rPr>
              <a:t> );</a:t>
            </a:r>
          </a:p>
          <a:p>
            <a:pPr eaLnBrk="1" hangingPunct="1">
              <a:buFontTx/>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Node *head() const</a:t>
            </a:r>
            <a:endParaRPr lang="en-US" dirty="0" smtClean="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member function </a:t>
            </a:r>
            <a:r>
              <a:rPr lang="en-US" dirty="0" smtClean="0">
                <a:latin typeface="Consolas" pitchFamily="49" charset="0"/>
                <a:cs typeface="Consolas" pitchFamily="49" charset="0"/>
              </a:rPr>
              <a:t>Node *head() const </a:t>
            </a:r>
            <a:r>
              <a:rPr lang="en-US" dirty="0" smtClean="0">
                <a:latin typeface="Arial" charset="0"/>
                <a:cs typeface="Arial" charset="0"/>
              </a:rPr>
              <a:t>is easy enough to implement:</a:t>
            </a:r>
          </a:p>
          <a:p>
            <a:pPr eaLnBrk="1" hangingPunct="1">
              <a:buFontTx/>
              <a:buNone/>
            </a:pPr>
            <a:endParaRPr lang="en-US" b="1" dirty="0" smtClean="0">
              <a:latin typeface="Courier New" pitchFamily="49" charset="0"/>
              <a:cs typeface="Arial" charset="0"/>
            </a:endParaRPr>
          </a:p>
          <a:p>
            <a:pPr eaLnBrk="1" hangingPunct="1">
              <a:buFontTx/>
              <a:buNone/>
            </a:pPr>
            <a:r>
              <a:rPr lang="en-US" sz="1800" dirty="0" smtClean="0">
                <a:latin typeface="Consolas" pitchFamily="49" charset="0"/>
                <a:cs typeface="Consolas" pitchFamily="49" charset="0"/>
              </a:rPr>
              <a:t>		Node *List::head() const {</a:t>
            </a:r>
          </a:p>
          <a:p>
            <a:pPr eaLnBrk="1" hangingPunct="1">
              <a:buFontTx/>
              <a:buNone/>
            </a:pPr>
            <a:r>
              <a:rPr lang="en-US" sz="1800" dirty="0" smtClean="0">
                <a:latin typeface="Consolas" pitchFamily="49" charset="0"/>
                <a:cs typeface="Consolas" pitchFamily="49" charset="0"/>
              </a:rPr>
              <a:t>		    return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a:t>
            </a:r>
          </a:p>
          <a:p>
            <a:pPr eaLnBrk="1" hangingPunct="1">
              <a:buFontTx/>
              <a:buNone/>
            </a:pPr>
            <a:r>
              <a:rPr lang="en-US" sz="1800" dirty="0" smtClean="0">
                <a:latin typeface="Consolas" pitchFamily="49" charset="0"/>
                <a:cs typeface="Consolas" pitchFamily="49" charset="0"/>
              </a:rPr>
              <a:t>		}</a:t>
            </a: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This will always work:  if the list is empty, it will return </a:t>
            </a:r>
            <a:r>
              <a:rPr lang="en-US" dirty="0" err="1" smtClean="0">
                <a:latin typeface="Consolas" pitchFamily="49" charset="0"/>
                <a:cs typeface="Consolas" pitchFamily="49" charset="0"/>
              </a:rPr>
              <a:t>nullptr</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get the first element in the linked list, we must access the node to which the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is pointing</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Because we have a pointer, we must use the </a:t>
            </a:r>
            <a:r>
              <a:rPr lang="en-US" dirty="0" smtClean="0">
                <a:latin typeface="Consolas" pitchFamily="49" charset="0"/>
                <a:cs typeface="Consolas" pitchFamily="49" charset="0"/>
              </a:rPr>
              <a:t>-&gt;</a:t>
            </a:r>
            <a:r>
              <a:rPr lang="en-US" dirty="0" smtClean="0">
                <a:latin typeface="Arial" charset="0"/>
                <a:cs typeface="Arial" charset="0"/>
              </a:rPr>
              <a:t> operator to call the member function:</a:t>
            </a:r>
          </a:p>
          <a:p>
            <a:pPr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eaLnBrk="1" hangingPunct="1">
              <a:buFontTx/>
              <a:buNone/>
            </a:pPr>
            <a:r>
              <a:rPr lang="en-US" sz="1800" dirty="0" smtClean="0">
                <a:latin typeface="Consolas" pitchFamily="49" charset="0"/>
                <a:cs typeface="Consolas" pitchFamily="49" charset="0"/>
              </a:rPr>
              <a:t>		    return head()-&gt;retrieve();</a:t>
            </a:r>
          </a:p>
          <a:p>
            <a:pPr eaLnBrk="1" hangingPunct="1">
              <a:buFontTx/>
              <a:buNone/>
            </a:pPr>
            <a:r>
              <a:rPr lang="en-US" sz="1800" dirty="0" smtClean="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What if the list is empty?</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If we tried to access a member function of a pointer set to </a:t>
            </a:r>
            <a:r>
              <a:rPr lang="en-US" dirty="0" err="1" smtClean="0">
                <a:latin typeface="Consolas" pitchFamily="49" charset="0"/>
                <a:cs typeface="Consolas" pitchFamily="49" charset="0"/>
              </a:rPr>
              <a:t>nullptr</a:t>
            </a:r>
            <a:r>
              <a:rPr lang="en-US" dirty="0" smtClean="0">
                <a:latin typeface="Arial" charset="0"/>
                <a:cs typeface="Arial" charset="0"/>
              </a:rPr>
              <a:t>, we would access restricted memory and the OS would terminate the running program</a:t>
            </a:r>
            <a:endParaRPr lang="en-US" sz="2800" b="1" dirty="0" smtClean="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Instead, we can use an exception handling mechanism where we thrown an exception</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define a class</a:t>
            </a:r>
          </a:p>
          <a:p>
            <a:pPr eaLnBrk="1" hangingPunct="1">
              <a:buFontTx/>
              <a:buNone/>
            </a:pPr>
            <a:r>
              <a:rPr lang="en-US" dirty="0" smtClean="0">
                <a:latin typeface="Consolas" pitchFamily="49" charset="0"/>
                <a:cs typeface="Consolas" pitchFamily="49" charset="0"/>
              </a:rPr>
              <a:t>		class underflow {</a:t>
            </a:r>
          </a:p>
          <a:p>
            <a:pPr eaLnBrk="1" hangingPunct="1">
              <a:buFontTx/>
              <a:buNone/>
            </a:pPr>
            <a:r>
              <a:rPr lang="en-US" dirty="0" smtClean="0">
                <a:latin typeface="Consolas" pitchFamily="49" charset="0"/>
                <a:cs typeface="Consolas" pitchFamily="49" charset="0"/>
              </a:rPr>
              <a:t>		    // </a:t>
            </a:r>
            <a:r>
              <a:rPr lang="en-US" dirty="0" err="1" smtClean="0">
                <a:latin typeface="Consolas" pitchFamily="49" charset="0"/>
                <a:cs typeface="Consolas" pitchFamily="49" charset="0"/>
              </a:rPr>
              <a:t>emtpy</a:t>
            </a: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p>
          <a:p>
            <a:pPr eaLnBrk="1" hangingPunct="1">
              <a:buFontTx/>
              <a:buNone/>
            </a:pPr>
            <a:r>
              <a:rPr lang="en-US" dirty="0" smtClean="0">
                <a:latin typeface="Arial" charset="0"/>
                <a:cs typeface="Arial" charset="0"/>
              </a:rPr>
              <a:t>	and then we </a:t>
            </a:r>
            <a:r>
              <a:rPr lang="en-US" i="1" dirty="0" smtClean="0">
                <a:latin typeface="Arial" charset="0"/>
                <a:cs typeface="Arial" charset="0"/>
              </a:rPr>
              <a:t>throw</a:t>
            </a:r>
            <a:r>
              <a:rPr lang="en-US" dirty="0" smtClean="0">
                <a:latin typeface="Arial" charset="0"/>
                <a:cs typeface="Arial" charset="0"/>
              </a:rPr>
              <a:t> an instance of this class:</a:t>
            </a:r>
          </a:p>
          <a:p>
            <a:pPr eaLnBrk="1" hangingPunct="1">
              <a:buFontTx/>
              <a:buNone/>
            </a:pPr>
            <a:r>
              <a:rPr lang="en-US" sz="1800" dirty="0" smtClean="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the full function is</a:t>
            </a:r>
          </a:p>
          <a:p>
            <a:pPr eaLnBrk="1" hangingPunct="1">
              <a:buFontTx/>
              <a:buNone/>
            </a:pPr>
            <a:endParaRPr lang="en-US" sz="900" dirty="0" smtClean="0">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eaLnBrk="1" hangingPunct="1">
              <a:buFontTx/>
              <a:buNone/>
            </a:pPr>
            <a:r>
              <a:rPr lang="en-US" sz="1800" dirty="0" smtClean="0">
                <a:solidFill>
                  <a:srgbClr val="D20000"/>
                </a:solidFill>
                <a:latin typeface="Consolas" pitchFamily="49" charset="0"/>
                <a:cs typeface="Consolas" pitchFamily="49" charset="0"/>
              </a:rPr>
              <a:t>		    if ( empty() ) {</a:t>
            </a:r>
          </a:p>
          <a:p>
            <a:pPr eaLnBrk="1" hangingPunct="1">
              <a:buFontTx/>
              <a:buNone/>
            </a:pPr>
            <a:r>
              <a:rPr lang="en-US" sz="1800" dirty="0" smtClean="0">
                <a:solidFill>
                  <a:srgbClr val="D20000"/>
                </a:solidFill>
                <a:latin typeface="Consolas" pitchFamily="49" charset="0"/>
                <a:cs typeface="Consolas" pitchFamily="49" charset="0"/>
              </a:rPr>
              <a:t>		        throw underflow();</a:t>
            </a:r>
            <a:br>
              <a:rPr lang="en-US" sz="1800" dirty="0" smtClean="0">
                <a:solidFill>
                  <a:srgbClr val="D20000"/>
                </a:solidFill>
                <a:latin typeface="Consolas" pitchFamily="49" charset="0"/>
                <a:cs typeface="Consolas" pitchFamily="49" charset="0"/>
              </a:rPr>
            </a:br>
            <a:r>
              <a:rPr lang="en-US" sz="1800" dirty="0" smtClean="0">
                <a:solidFill>
                  <a:srgbClr val="D20000"/>
                </a:solidFill>
                <a:latin typeface="Consolas" pitchFamily="49" charset="0"/>
                <a:cs typeface="Consolas" pitchFamily="49" charset="0"/>
              </a:rPr>
              <a:t>	    }</a:t>
            </a:r>
          </a:p>
          <a:p>
            <a:pPr eaLnBrk="1" hangingPunct="1">
              <a:buFontTx/>
              <a:buNone/>
            </a:pPr>
            <a:endParaRPr lang="en-US" sz="1800" dirty="0" smtClean="0">
              <a:solidFill>
                <a:srgbClr val="D20000"/>
              </a:solidFill>
              <a:latin typeface="Consolas" pitchFamily="49" charset="0"/>
              <a:cs typeface="Consolas" pitchFamily="49" charset="0"/>
            </a:endParaRPr>
          </a:p>
          <a:p>
            <a:pPr eaLnBrk="1" hangingPunct="1">
              <a:buFontTx/>
              <a:buNone/>
            </a:pPr>
            <a:r>
              <a:rPr lang="en-US" sz="1800" dirty="0" smtClean="0">
                <a:latin typeface="Consolas" pitchFamily="49" charset="0"/>
                <a:cs typeface="Consolas" pitchFamily="49" charset="0"/>
              </a:rPr>
              <a:t>		    return head()-&gt;retrieve();</a:t>
            </a:r>
          </a:p>
          <a:p>
            <a:pPr eaLnBrk="1" hangingPunct="1">
              <a:buFontTx/>
              <a:buNone/>
            </a:pPr>
            <a:r>
              <a:rPr lang="en-US" sz="1800" dirty="0" smtClean="0">
                <a:latin typeface="Consolas" pitchFamily="49" charset="0"/>
                <a:cs typeface="Consolas" pitchFamily="49" charset="0"/>
              </a:rPr>
              <a:t>		}</a:t>
            </a:r>
          </a:p>
          <a:p>
            <a:pPr eaLnBrk="1" hangingPunct="1">
              <a:buFontTx/>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smtClean="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smtClean="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smtClean="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smtClean="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smtClean="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smtClean="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smtClean="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smtClean="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smtClean="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smtClean="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smtClean="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smtClean="0">
                <a:latin typeface="Courier New" panose="02070309020205020404" pitchFamily="49" charset="0"/>
                <a:ea typeface="宋体" panose="02010600030101010101" pitchFamily="2" charset="-122"/>
              </a:rPr>
              <a:t>010 </a:t>
            </a:r>
            <a:r>
              <a:rPr lang="en-US" altLang="zh-CN" sz="1000" b="1" dirty="0">
                <a:latin typeface="Courier New" panose="02070309020205020404" pitchFamily="49" charset="0"/>
                <a:ea typeface="宋体" panose="02010600030101010101" pitchFamily="2" charset="-122"/>
              </a:rPr>
              <a:t>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41592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front() const</a:t>
            </a:r>
            <a:endParaRPr lang="en-US" dirty="0" smtClean="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Why is </a:t>
            </a:r>
            <a:r>
              <a:rPr lang="en-US" dirty="0" err="1" smtClean="0">
                <a:solidFill>
                  <a:srgbClr val="FF0000"/>
                </a:solidFill>
                <a:latin typeface="Consolas" pitchFamily="49" charset="0"/>
                <a:cs typeface="Consolas" pitchFamily="49" charset="0"/>
              </a:rPr>
              <a:t>emtpy</a:t>
            </a:r>
            <a:r>
              <a:rPr lang="en-US" dirty="0" smtClean="0">
                <a:solidFill>
                  <a:srgbClr val="FF0000"/>
                </a:solidFill>
                <a:latin typeface="Consolas" pitchFamily="49" charset="0"/>
                <a:cs typeface="Consolas" pitchFamily="49" charset="0"/>
              </a:rPr>
              <a:t>()</a:t>
            </a:r>
            <a:r>
              <a:rPr lang="en-US" dirty="0" smtClean="0">
                <a:latin typeface="Arial" charset="0"/>
                <a:cs typeface="Arial" charset="0"/>
              </a:rPr>
              <a:t> better than</a:t>
            </a:r>
          </a:p>
          <a:p>
            <a:pPr eaLnBrk="1" hangingPunct="1">
              <a:buFont typeface="Arial" charset="0"/>
              <a:buNone/>
            </a:pPr>
            <a:endParaRPr lang="en-US" sz="900" dirty="0" smtClean="0">
              <a:latin typeface="Arial" charset="0"/>
              <a:cs typeface="Arial" charset="0"/>
            </a:endParaRPr>
          </a:p>
          <a:p>
            <a:pPr lvl="2" eaLnBrk="1" hangingPunct="1">
              <a:buFontTx/>
              <a:buNone/>
            </a:pP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List::front() const {</a:t>
            </a:r>
          </a:p>
          <a:p>
            <a:pPr lvl="2" eaLnBrk="1" hangingPunct="1">
              <a:buFontTx/>
              <a:buNone/>
            </a:pPr>
            <a:r>
              <a:rPr lang="en-US" sz="1800" dirty="0" smtClean="0">
                <a:latin typeface="Consolas" pitchFamily="49" charset="0"/>
                <a:cs typeface="Consolas" pitchFamily="49" charset="0"/>
              </a:rPr>
              <a:t>    if ( </a:t>
            </a:r>
            <a:r>
              <a:rPr lang="en-US" sz="1800" dirty="0" err="1" smtClean="0">
                <a:solidFill>
                  <a:srgbClr val="FF0000"/>
                </a:solidFill>
                <a:latin typeface="Consolas" pitchFamily="49" charset="0"/>
                <a:cs typeface="Consolas" pitchFamily="49" charset="0"/>
              </a:rPr>
              <a:t>list_head</a:t>
            </a:r>
            <a:r>
              <a:rPr lang="en-US" sz="1800" dirty="0" smtClean="0">
                <a:solidFill>
                  <a:srgbClr val="FF0000"/>
                </a:solidFill>
                <a:latin typeface="Consolas" pitchFamily="49" charset="0"/>
                <a:cs typeface="Consolas" pitchFamily="49" charset="0"/>
              </a:rPr>
              <a:t> == </a:t>
            </a:r>
            <a:r>
              <a:rPr lang="en-US" sz="1800" dirty="0" err="1" smtClean="0">
                <a:solidFill>
                  <a:srgbClr val="FF0000"/>
                </a:solidFill>
                <a:latin typeface="Consolas" pitchFamily="49" charset="0"/>
                <a:cs typeface="Consolas" pitchFamily="49" charset="0"/>
              </a:rPr>
              <a:t>nullptr</a:t>
            </a:r>
            <a:r>
              <a:rPr lang="en-US" sz="1800" dirty="0" smtClean="0">
                <a:latin typeface="Consolas" pitchFamily="49" charset="0"/>
                <a:cs typeface="Consolas" pitchFamily="49" charset="0"/>
              </a:rPr>
              <a:t> ) {</a:t>
            </a:r>
          </a:p>
          <a:p>
            <a:pPr lvl="2" eaLnBrk="1" hangingPunct="1">
              <a:buFontTx/>
              <a:buNone/>
            </a:pPr>
            <a:r>
              <a:rPr lang="en-US" sz="1800" dirty="0" smtClean="0">
                <a:latin typeface="Consolas" pitchFamily="49" charset="0"/>
                <a:cs typeface="Consolas" pitchFamily="49" charset="0"/>
              </a:rPr>
              <a:t>        throw underflow();</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p>
          <a:p>
            <a:pPr lvl="2" eaLnBrk="1" hangingPunct="1">
              <a:buFontTx/>
              <a:buNone/>
            </a:pPr>
            <a:endParaRPr lang="en-US" sz="1800" dirty="0" smtClean="0">
              <a:latin typeface="Consolas" pitchFamily="49" charset="0"/>
              <a:cs typeface="Consolas" pitchFamily="49" charset="0"/>
            </a:endParaRPr>
          </a:p>
          <a:p>
            <a:pPr lvl="2" eaLnBrk="1" hangingPunct="1">
              <a:buFontTx/>
              <a:buNone/>
            </a:pPr>
            <a:r>
              <a:rPr lang="en-US" sz="1800" dirty="0" smtClean="0">
                <a:latin typeface="Consolas" pitchFamily="49" charset="0"/>
                <a:cs typeface="Consolas" pitchFamily="49" charset="0"/>
              </a:rPr>
              <a:t>    return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-&gt;element;</a:t>
            </a:r>
          </a:p>
          <a:p>
            <a:pPr lvl="2" eaLnBrk="1" hangingPunct="1">
              <a:buFontTx/>
              <a:buNone/>
            </a:pPr>
            <a:r>
              <a:rPr lang="en-US" sz="1800" dirty="0" smtClean="0">
                <a:latin typeface="Consolas" pitchFamily="49" charset="0"/>
                <a:cs typeface="Consolas" pitchFamily="49" charset="0"/>
              </a:rPr>
              <a:t>}</a:t>
            </a:r>
            <a:endParaRPr lang="en-US" dirty="0" smtClean="0">
              <a:latin typeface="Consolas" pitchFamily="49" charset="0"/>
              <a:cs typeface="Consolas" pitchFamily="49" charset="0"/>
            </a:endParaRPr>
          </a:p>
          <a:p>
            <a:pPr eaLnBrk="1" hangingPunct="1">
              <a:buFont typeface="Arial" charset="0"/>
              <a:buNone/>
            </a:pPr>
            <a:r>
              <a:rPr lang="en-US" dirty="0" smtClean="0">
                <a:latin typeface="Arial" charset="0"/>
                <a:cs typeface="Arial"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Two benefits:</a:t>
            </a:r>
          </a:p>
          <a:p>
            <a:pPr lvl="1" eaLnBrk="1" hangingPunct="1"/>
            <a:r>
              <a:rPr lang="en-US" dirty="0" smtClean="0">
                <a:latin typeface="Arial" charset="0"/>
                <a:cs typeface="Arial" charset="0"/>
              </a:rPr>
              <a:t>More readable</a:t>
            </a:r>
          </a:p>
          <a:p>
            <a:pPr lvl="1" eaLnBrk="1" hangingPunct="1"/>
            <a:r>
              <a:rPr lang="en-US" dirty="0" smtClean="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Next, let us add an element to the list</a:t>
            </a:r>
          </a:p>
          <a:p>
            <a:pPr eaLnBrk="1" hangingPunct="1">
              <a:buFont typeface="Arial" charset="0"/>
              <a:buNone/>
            </a:pPr>
            <a:r>
              <a:rPr lang="en-US" smtClean="0">
                <a:latin typeface="Arial" charset="0"/>
                <a:cs typeface="Arial" charset="0"/>
              </a:rPr>
              <a:t>	If it is empty, we start with:</a:t>
            </a:r>
          </a:p>
          <a:p>
            <a:pPr eaLnBrk="1" hangingPunct="1">
              <a:buFontTx/>
              <a:buNone/>
            </a:pPr>
            <a:endParaRPr lang="en-US" smtClean="0">
              <a:latin typeface="Arial" charset="0"/>
              <a:cs typeface="Arial" charset="0"/>
            </a:endParaRPr>
          </a:p>
          <a:p>
            <a:pPr eaLnBrk="1" hangingPunct="1">
              <a:buFontTx/>
              <a:buNone/>
            </a:pPr>
            <a:endParaRPr lang="en-US" smtClean="0">
              <a:latin typeface="Arial" charset="0"/>
              <a:cs typeface="Arial" charset="0"/>
            </a:endParaRPr>
          </a:p>
          <a:p>
            <a:pPr eaLnBrk="1" hangingPunct="1">
              <a:buFontTx/>
              <a:buNone/>
            </a:pPr>
            <a:r>
              <a:rPr lang="en-US" smtClean="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We must:</a:t>
            </a:r>
          </a:p>
          <a:p>
            <a:pPr lvl="1" eaLnBrk="1" hangingPunct="1"/>
            <a:r>
              <a:rPr lang="en-US" dirty="0" smtClean="0">
                <a:latin typeface="Arial" charset="0"/>
                <a:cs typeface="Arial" charset="0"/>
              </a:rPr>
              <a:t>create a new node which:</a:t>
            </a:r>
          </a:p>
          <a:p>
            <a:pPr lvl="2" eaLnBrk="1" hangingPunct="1"/>
            <a:r>
              <a:rPr lang="en-US" dirty="0" smtClean="0">
                <a:latin typeface="Arial" charset="0"/>
                <a:cs typeface="Arial" charset="0"/>
              </a:rPr>
              <a:t>stores the value </a:t>
            </a:r>
            <a:r>
              <a:rPr lang="en-US" b="1" dirty="0" smtClean="0">
                <a:solidFill>
                  <a:srgbClr val="990099"/>
                </a:solidFill>
                <a:latin typeface="Courier New" pitchFamily="49" charset="0"/>
                <a:cs typeface="Arial" charset="0"/>
              </a:rPr>
              <a:t>81</a:t>
            </a:r>
            <a:r>
              <a:rPr lang="en-US" dirty="0" smtClean="0">
                <a:latin typeface="Arial" charset="0"/>
                <a:cs typeface="Arial" charset="0"/>
              </a:rPr>
              <a:t>, and</a:t>
            </a:r>
          </a:p>
          <a:p>
            <a:pPr lvl="2" eaLnBrk="1" hangingPunct="1"/>
            <a:r>
              <a:rPr lang="en-US" dirty="0" smtClean="0">
                <a:latin typeface="Arial" charset="0"/>
                <a:cs typeface="Arial" charset="0"/>
              </a:rPr>
              <a:t>is pointing to </a:t>
            </a:r>
            <a:r>
              <a:rPr lang="en-US" b="1" dirty="0" smtClean="0">
                <a:solidFill>
                  <a:srgbClr val="D20000"/>
                </a:solidFill>
                <a:latin typeface="Courier New" pitchFamily="49" charset="0"/>
                <a:cs typeface="Arial" charset="0"/>
              </a:rPr>
              <a:t>0</a:t>
            </a:r>
          </a:p>
          <a:p>
            <a:pPr lvl="1" eaLnBrk="1" hangingPunct="1"/>
            <a:r>
              <a:rPr lang="en-US" dirty="0" smtClean="0">
                <a:latin typeface="Arial" charset="0"/>
                <a:cs typeface="Arial" charset="0"/>
              </a:rPr>
              <a:t>assign its address to </a:t>
            </a:r>
            <a:r>
              <a:rPr lang="en-US" dirty="0" err="1" smtClean="0">
                <a:latin typeface="Consolas" pitchFamily="49" charset="0"/>
                <a:cs typeface="Consolas" pitchFamily="49" charset="0"/>
              </a:rPr>
              <a:t>list_head</a:t>
            </a:r>
            <a:endParaRPr lang="en-US" sz="24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can do this as follows:</a:t>
            </a:r>
          </a:p>
          <a:p>
            <a:pPr eaLnBrk="1" hangingPunct="1">
              <a:buFontTx/>
              <a:buNone/>
            </a:pPr>
            <a:r>
              <a:rPr lang="en-US" b="1" dirty="0" smtClean="0">
                <a:latin typeface="Courier New" pitchFamily="49" charset="0"/>
                <a:cs typeface="Arial"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a:t>
            </a:r>
            <a:r>
              <a:rPr lang="en-US" sz="1800" dirty="0" smtClean="0">
                <a:solidFill>
                  <a:srgbClr val="990099"/>
                </a:solidFill>
                <a:latin typeface="Consolas" pitchFamily="49" charset="0"/>
                <a:cs typeface="Consolas" pitchFamily="49" charset="0"/>
              </a:rPr>
              <a:t>81</a:t>
            </a:r>
            <a:r>
              <a:rPr lang="en-US" sz="1800" dirty="0" smtClean="0">
                <a:latin typeface="Consolas" pitchFamily="49" charset="0"/>
                <a:cs typeface="Consolas" pitchFamily="49" charset="0"/>
              </a:rPr>
              <a:t>, </a:t>
            </a:r>
            <a:r>
              <a:rPr lang="en-US" sz="1800" dirty="0" err="1" smtClean="0">
                <a:solidFill>
                  <a:srgbClr val="D20000"/>
                </a:solidFill>
                <a:latin typeface="Consolas" pitchFamily="49" charset="0"/>
                <a:cs typeface="Consolas" pitchFamily="49" charset="0"/>
              </a:rPr>
              <a:t>nullptr</a:t>
            </a:r>
            <a:r>
              <a:rPr lang="en-US" sz="1800" dirty="0" smtClean="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Suppose however, we already have a non-empty list</a:t>
            </a:r>
          </a:p>
          <a:p>
            <a:pPr eaLnBrk="1" hangingPunct="1"/>
            <a:endParaRPr lang="en-US" smtClean="0">
              <a:latin typeface="Arial" charset="0"/>
              <a:cs typeface="Arial" charset="0"/>
            </a:endParaRPr>
          </a:p>
          <a:p>
            <a:pPr eaLnBrk="1" hangingPunct="1">
              <a:buFont typeface="Arial" charset="0"/>
              <a:buNone/>
            </a:pPr>
            <a:r>
              <a:rPr lang="en-US" smtClean="0">
                <a:latin typeface="Arial" charset="0"/>
                <a:cs typeface="Arial" charset="0"/>
              </a:rPr>
              <a:t>	Adding </a:t>
            </a:r>
            <a:r>
              <a:rPr lang="en-US" b="1" smtClean="0">
                <a:solidFill>
                  <a:schemeClr val="hlink"/>
                </a:solidFill>
                <a:latin typeface="Courier New" pitchFamily="49" charset="0"/>
                <a:cs typeface="Arial" charset="0"/>
              </a:rPr>
              <a:t>70</a:t>
            </a:r>
            <a:r>
              <a:rPr lang="en-US" smtClean="0">
                <a:latin typeface="Arial" charset="0"/>
                <a:cs typeface="Arial" charset="0"/>
              </a:rPr>
              <a:t>, we want:</a:t>
            </a:r>
          </a:p>
          <a:p>
            <a:pPr eaLnBrk="1" hangingPunct="1"/>
            <a:endParaRPr lang="en-US" smtClean="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achieve this, we must we must create a new node which:</a:t>
            </a:r>
          </a:p>
          <a:p>
            <a:pPr lvl="2" eaLnBrk="1" hangingPunct="1"/>
            <a:r>
              <a:rPr lang="en-US" sz="1800" dirty="0" smtClean="0">
                <a:latin typeface="Arial" charset="0"/>
                <a:cs typeface="Arial" charset="0"/>
              </a:rPr>
              <a:t>stores the value </a:t>
            </a:r>
            <a:r>
              <a:rPr lang="en-US" sz="1800" dirty="0" smtClean="0">
                <a:solidFill>
                  <a:schemeClr val="hlink"/>
                </a:solidFill>
                <a:latin typeface="Consolas" pitchFamily="49" charset="0"/>
                <a:cs typeface="Consolas" pitchFamily="49" charset="0"/>
              </a:rPr>
              <a:t>70</a:t>
            </a:r>
            <a:r>
              <a:rPr lang="en-US" sz="1800" dirty="0" smtClean="0">
                <a:latin typeface="Arial" charset="0"/>
                <a:cs typeface="Arial" charset="0"/>
              </a:rPr>
              <a:t>, and</a:t>
            </a:r>
          </a:p>
          <a:p>
            <a:pPr lvl="2" eaLnBrk="1" hangingPunct="1"/>
            <a:r>
              <a:rPr lang="en-US" sz="1800" dirty="0" smtClean="0">
                <a:latin typeface="Arial" charset="0"/>
                <a:cs typeface="Arial" charset="0"/>
              </a:rPr>
              <a:t>is pointing to the current list head</a:t>
            </a:r>
            <a:endParaRPr lang="en-US" sz="1800" b="1" dirty="0" smtClean="0">
              <a:solidFill>
                <a:srgbClr val="D20000"/>
              </a:solidFill>
              <a:latin typeface="Courier New" pitchFamily="49" charset="0"/>
              <a:cs typeface="Arial" charset="0"/>
            </a:endParaRPr>
          </a:p>
          <a:p>
            <a:pPr lvl="1" eaLnBrk="1" hangingPunct="1"/>
            <a:r>
              <a:rPr lang="en-US" dirty="0" smtClean="0">
                <a:latin typeface="Arial" charset="0"/>
                <a:cs typeface="Arial" charset="0"/>
              </a:rPr>
              <a:t>we must then assign its address to </a:t>
            </a:r>
            <a:r>
              <a:rPr lang="en-US" sz="2000" dirty="0" err="1" smtClean="0">
                <a:latin typeface="Consolas" pitchFamily="49" charset="0"/>
                <a:cs typeface="Consolas" pitchFamily="49" charset="0"/>
              </a:rPr>
              <a:t>list_head</a:t>
            </a:r>
            <a:endParaRPr lang="en-US" sz="24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can do this as follows:</a:t>
            </a:r>
          </a:p>
          <a:p>
            <a:pPr eaLnBrk="1" hangingPunct="1">
              <a:buFontTx/>
              <a:buNone/>
            </a:pPr>
            <a:r>
              <a:rPr lang="en-US" b="1" dirty="0" smtClean="0">
                <a:latin typeface="Courier New" pitchFamily="49" charset="0"/>
                <a:cs typeface="Arial"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new Node( </a:t>
            </a:r>
            <a:r>
              <a:rPr lang="en-US" dirty="0" smtClean="0">
                <a:solidFill>
                  <a:schemeClr val="hlink"/>
                </a:solidFill>
                <a:latin typeface="Consolas" pitchFamily="49" charset="0"/>
                <a:cs typeface="Consolas" pitchFamily="49" charset="0"/>
              </a:rPr>
              <a:t>70</a:t>
            </a:r>
            <a:r>
              <a:rPr lang="en-US" dirty="0" smtClean="0">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list_head</a:t>
            </a: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our implementation could be:</a:t>
            </a:r>
          </a:p>
          <a:p>
            <a:pPr eaLnBrk="1" hangingPunct="1">
              <a:buFontTx/>
              <a:buNone/>
            </a:pPr>
            <a:endParaRPr lang="en-US" b="1" dirty="0" smtClean="0">
              <a:latin typeface="Courier New" pitchFamily="49" charset="0"/>
              <a:cs typeface="Arial" charset="0"/>
            </a:endParaRPr>
          </a:p>
          <a:p>
            <a:pPr lvl="2" eaLnBrk="1" hangingPunct="1">
              <a:buFontTx/>
              <a:buNone/>
            </a:pPr>
            <a:r>
              <a:rPr lang="en-US" sz="1800" dirty="0" smtClean="0">
                <a:latin typeface="Consolas" pitchFamily="49" charset="0"/>
                <a:cs typeface="Consolas" pitchFamily="49" charset="0"/>
              </a:rPr>
              <a:t>void List::</a:t>
            </a:r>
            <a:r>
              <a:rPr lang="en-US" sz="1800" dirty="0" err="1" smtClean="0">
                <a:latin typeface="Consolas" pitchFamily="49" charset="0"/>
                <a:cs typeface="Consolas" pitchFamily="49" charset="0"/>
              </a:rPr>
              <a:t>push_front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n ) {</a:t>
            </a:r>
          </a:p>
          <a:p>
            <a:pPr lvl="2" eaLnBrk="1" hangingPunct="1">
              <a:buFontTx/>
              <a:buNone/>
            </a:pPr>
            <a:r>
              <a:rPr lang="en-US" sz="1800" dirty="0" smtClean="0">
                <a:latin typeface="Consolas" pitchFamily="49" charset="0"/>
                <a:cs typeface="Consolas" pitchFamily="49" charset="0"/>
              </a:rPr>
              <a:t>    if ( empty() ) {</a:t>
            </a:r>
          </a:p>
          <a:p>
            <a:pPr lvl="2"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n, </a:t>
            </a:r>
            <a:r>
              <a:rPr lang="en-US" sz="1800" dirty="0" err="1" smtClean="0">
                <a:latin typeface="Consolas" pitchFamily="49" charset="0"/>
                <a:cs typeface="Consolas" pitchFamily="49" charset="0"/>
              </a:rPr>
              <a:t>nullptr</a:t>
            </a:r>
            <a:r>
              <a:rPr lang="en-US" sz="1800" dirty="0" smtClean="0">
                <a:latin typeface="Consolas" pitchFamily="49" charset="0"/>
                <a:cs typeface="Consolas" pitchFamily="49" charset="0"/>
              </a:rPr>
              <a:t> );</a:t>
            </a:r>
          </a:p>
          <a:p>
            <a:pPr lvl="2" eaLnBrk="1" hangingPunct="1">
              <a:buFontTx/>
              <a:buNone/>
            </a:pPr>
            <a:r>
              <a:rPr lang="en-US" sz="1800" dirty="0" smtClean="0">
                <a:latin typeface="Consolas" pitchFamily="49" charset="0"/>
                <a:cs typeface="Consolas" pitchFamily="49" charset="0"/>
              </a:rPr>
              <a:t>    } else {</a:t>
            </a:r>
          </a:p>
          <a:p>
            <a:pPr lvl="2" eaLnBrk="1" hangingPunct="1">
              <a:buFontTx/>
              <a:buNone/>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 = new Node( n, head() );</a:t>
            </a:r>
          </a:p>
          <a:p>
            <a:pPr lvl="2" eaLnBrk="1" hangingPunct="1">
              <a:buFontTx/>
              <a:buNone/>
            </a:pPr>
            <a:r>
              <a:rPr lang="en-US" sz="1800" dirty="0" smtClean="0">
                <a:latin typeface="Consolas" pitchFamily="49" charset="0"/>
                <a:cs typeface="Consolas" pitchFamily="49" charset="0"/>
              </a:rPr>
              <a:t>    }</a:t>
            </a:r>
          </a:p>
          <a:p>
            <a:pPr lvl="2" eaLnBrk="1" hangingPunct="1">
              <a:buFontTx/>
              <a:buNone/>
            </a:pPr>
            <a:r>
              <a:rPr lang="en-US" sz="1800" dirty="0" smtClean="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could, however, note that when the list is empty,</a:t>
            </a:r>
            <a:br>
              <a:rPr lang="en-US" smtClean="0">
                <a:latin typeface="Arial" charset="0"/>
                <a:cs typeface="Arial" charset="0"/>
              </a:rPr>
            </a:br>
            <a:r>
              <a:rPr lang="en-US" smtClean="0">
                <a:latin typeface="Consolas" pitchFamily="49" charset="0"/>
                <a:cs typeface="Consolas" pitchFamily="49" charset="0"/>
              </a:rPr>
              <a:t>list_head == 0</a:t>
            </a:r>
            <a:r>
              <a:rPr lang="en-US" smtClean="0">
                <a:latin typeface="Arial" charset="0"/>
                <a:cs typeface="Arial" charset="0"/>
              </a:rPr>
              <a:t>, thus we could shorten this to:</a:t>
            </a:r>
          </a:p>
          <a:p>
            <a:pPr eaLnBrk="1" hangingPunct="1">
              <a:buFontTx/>
              <a:buNone/>
            </a:pPr>
            <a:endParaRPr lang="en-US" b="1" smtClean="0">
              <a:latin typeface="Courier New" pitchFamily="49" charset="0"/>
              <a:cs typeface="Arial" charset="0"/>
            </a:endParaRPr>
          </a:p>
          <a:p>
            <a:pPr lvl="2" eaLnBrk="1" hangingPunct="1">
              <a:buFontTx/>
              <a:buNone/>
            </a:pPr>
            <a:r>
              <a:rPr lang="en-US" smtClean="0">
                <a:latin typeface="Consolas" pitchFamily="49" charset="0"/>
                <a:cs typeface="Consolas" pitchFamily="49" charset="0"/>
              </a:rPr>
              <a:t>void List::push_front( int n ) {</a:t>
            </a:r>
          </a:p>
          <a:p>
            <a:pPr lvl="2" eaLnBrk="1" hangingPunct="1">
              <a:buFontTx/>
              <a:buNone/>
            </a:pPr>
            <a:r>
              <a:rPr lang="en-US" smtClean="0">
                <a:latin typeface="Consolas" pitchFamily="49" charset="0"/>
                <a:cs typeface="Consolas" pitchFamily="49" charset="0"/>
              </a:rPr>
              <a:t>    list_head = new Node( n, list_head );</a:t>
            </a:r>
          </a:p>
          <a:p>
            <a:pPr lvl="2" eaLnBrk="1" hangingPunct="1">
              <a:buFontTx/>
              <a:buNone/>
            </a:pPr>
            <a:r>
              <a:rPr lang="en-US" smtClean="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Are we allowed to do this?</a:t>
            </a:r>
          </a:p>
          <a:p>
            <a:pPr lvl="2" eaLnBrk="1" hangingPunct="1">
              <a:buFontTx/>
              <a:buNone/>
            </a:pPr>
            <a:r>
              <a:rPr lang="en-US" dirty="0" smtClean="0">
                <a:latin typeface="Consolas" pitchFamily="49" charset="0"/>
                <a:cs typeface="Consolas" pitchFamily="49" charset="0"/>
              </a:rPr>
              <a:t>void List::</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a:t>
            </a:r>
            <a:r>
              <a:rPr lang="en-US" dirty="0" err="1" smtClean="0">
                <a:solidFill>
                  <a:srgbClr val="FF0000"/>
                </a:solidFill>
                <a:latin typeface="Consolas" pitchFamily="49" charset="0"/>
                <a:cs typeface="Consolas" pitchFamily="49" charset="0"/>
              </a:rPr>
              <a:t>list_head</a:t>
            </a:r>
            <a:r>
              <a:rPr lang="en-US" dirty="0" smtClean="0">
                <a:latin typeface="Consolas" pitchFamily="49" charset="0"/>
                <a:cs typeface="Consolas" pitchFamily="49" charset="0"/>
              </a:rPr>
              <a:t> = new Node( n, </a:t>
            </a:r>
            <a:r>
              <a:rPr lang="en-US" dirty="0" smtClean="0">
                <a:solidFill>
                  <a:srgbClr val="FF0000"/>
                </a:solidFill>
                <a:latin typeface="Consolas" pitchFamily="49" charset="0"/>
                <a:cs typeface="Consolas" pitchFamily="49" charset="0"/>
              </a:rPr>
              <a:t>head() </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Yes:  the right-hand side of an assignment is evaluated first</a:t>
            </a:r>
          </a:p>
          <a:p>
            <a:pPr lvl="1" eaLnBrk="1" hangingPunct="1"/>
            <a:r>
              <a:rPr lang="en-US" dirty="0" smtClean="0">
                <a:latin typeface="Arial" charset="0"/>
                <a:cs typeface="Arial" charset="0"/>
              </a:rPr>
              <a:t>The original value of </a:t>
            </a:r>
            <a:r>
              <a:rPr lang="en-US" dirty="0" err="1" smtClean="0">
                <a:solidFill>
                  <a:srgbClr val="FF0000"/>
                </a:solidFill>
                <a:latin typeface="Consolas" pitchFamily="49" charset="0"/>
                <a:cs typeface="Consolas" pitchFamily="49" charset="0"/>
              </a:rPr>
              <a:t>list_head</a:t>
            </a:r>
            <a:r>
              <a:rPr lang="en-US" dirty="0" smtClean="0">
                <a:latin typeface="Consolas" pitchFamily="49" charset="0"/>
                <a:cs typeface="Consolas" pitchFamily="49" charset="0"/>
              </a:rPr>
              <a:t> </a:t>
            </a:r>
            <a:r>
              <a:rPr lang="en-US" dirty="0" smtClean="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Question:  does this work?</a:t>
            </a:r>
          </a:p>
          <a:p>
            <a:pPr eaLnBrk="1" hangingPunct="1">
              <a:buFontTx/>
              <a:buNone/>
            </a:pPr>
            <a:endParaRPr lang="en-US" b="1" dirty="0" smtClean="0">
              <a:latin typeface="Courier New" pitchFamily="49" charset="0"/>
              <a:cs typeface="Arial" charset="0"/>
            </a:endParaRPr>
          </a:p>
          <a:p>
            <a:pPr lvl="2" eaLnBrk="1" hangingPunct="1">
              <a:buFontTx/>
              <a:buNone/>
            </a:pPr>
            <a:r>
              <a:rPr lang="en-US" dirty="0" smtClean="0">
                <a:latin typeface="Consolas" pitchFamily="49" charset="0"/>
                <a:cs typeface="Consolas" pitchFamily="49" charset="0"/>
              </a:rPr>
              <a:t>void List::push_front(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n ) {</a:t>
            </a:r>
          </a:p>
          <a:p>
            <a:pPr lvl="2" eaLnBrk="1" hangingPunct="1">
              <a:buFontTx/>
              <a:buNone/>
            </a:pPr>
            <a:r>
              <a:rPr lang="en-US" dirty="0" smtClean="0">
                <a:latin typeface="Consolas" pitchFamily="49" charset="0"/>
                <a:cs typeface="Consolas" pitchFamily="49" charset="0"/>
              </a:rPr>
              <a:t>    Node new_node( n, head() );</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&amp;new_node;</a:t>
            </a:r>
          </a:p>
          <a:p>
            <a:pPr lvl="2" eaLnBrk="1" hangingPunct="1">
              <a:buFontTx/>
              <a:buNone/>
            </a:pPr>
            <a:r>
              <a:rPr lang="en-US" dirty="0" smtClean="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smtClean="0">
                <a:latin typeface="Arial" charset="0"/>
                <a:cs typeface="Arial" charset="0"/>
              </a:rPr>
              <a:t>Why or why not?  What happens to </a:t>
            </a:r>
            <a:r>
              <a:rPr lang="en-US" sz="2000" dirty="0" smtClean="0">
                <a:latin typeface="Consolas" panose="020B0609020204030204" pitchFamily="49" charset="0"/>
                <a:cs typeface="Consolas" panose="020B0609020204030204" pitchFamily="49" charset="0"/>
              </a:rPr>
              <a:t>new_node</a:t>
            </a:r>
            <a:r>
              <a:rPr lang="en-US" sz="2000" dirty="0" smtClean="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smtClean="0">
                <a:latin typeface="Arial" charset="0"/>
                <a:cs typeface="Arial" charset="0"/>
              </a:rPr>
              <a:t>How does this differ from</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void </a:t>
            </a:r>
            <a:r>
              <a:rPr lang="en-US" dirty="0">
                <a:latin typeface="Consolas" pitchFamily="49" charset="0"/>
                <a:cs typeface="Consolas" pitchFamily="49" charset="0"/>
              </a:rPr>
              <a:t>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smtClean="0">
                <a:latin typeface="Consolas" pitchFamily="49" charset="0"/>
                <a:cs typeface="Consolas" pitchFamily="49" charset="0"/>
              </a:rPr>
              <a:t>Node *new_node = new Node( </a:t>
            </a:r>
            <a:r>
              <a:rPr lang="en-US" dirty="0">
                <a:latin typeface="Consolas" pitchFamily="49" charset="0"/>
                <a:cs typeface="Consolas" pitchFamily="49" charset="0"/>
              </a:rPr>
              <a:t>n, </a:t>
            </a:r>
            <a:r>
              <a:rPr lang="en-US" dirty="0" smtClean="0">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smtClean="0">
                <a:latin typeface="Consolas" pitchFamily="49" charset="0"/>
                <a:cs typeface="Consolas" pitchFamily="49" charset="0"/>
              </a:rPr>
              <a:t>new_node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lvl="1" eaLnBrk="1" hangingPunct="1">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Erasing from the front of a linked list is even easier:</a:t>
            </a:r>
          </a:p>
          <a:p>
            <a:pPr lvl="1" eaLnBrk="1" hangingPunct="1"/>
            <a:r>
              <a:rPr lang="en-US" dirty="0" smtClean="0">
                <a:latin typeface="Arial" charset="0"/>
                <a:cs typeface="Arial" charset="0"/>
              </a:rPr>
              <a:t>We assign the list head to the next pointer of the first node</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Graphically, given:</a:t>
            </a:r>
          </a:p>
          <a:p>
            <a:pPr eaLnBrk="1" hangingPunct="1"/>
            <a:endParaRPr lang="en-US" dirty="0" smtClean="0">
              <a:latin typeface="Arial" charset="0"/>
              <a:cs typeface="Arial" charset="0"/>
            </a:endParaRPr>
          </a:p>
          <a:p>
            <a:pPr eaLnBrk="1" hangingPunct="1">
              <a:buFontTx/>
              <a:buNone/>
            </a:pPr>
            <a:r>
              <a:rPr lang="en-US" dirty="0" smtClean="0">
                <a:latin typeface="Arial" charset="0"/>
                <a:cs typeface="Arial" charset="0"/>
              </a:rPr>
              <a:t/>
            </a:r>
            <a:br>
              <a:rPr lang="en-US" dirty="0" smtClean="0">
                <a:latin typeface="Arial" charset="0"/>
                <a:cs typeface="Arial" charset="0"/>
              </a:rPr>
            </a:br>
            <a:endParaRPr lang="en-US" dirty="0" smtClean="0">
              <a:latin typeface="Arial" charset="0"/>
              <a:cs typeface="Arial" charset="0"/>
            </a:endParaRPr>
          </a:p>
          <a:p>
            <a:pPr eaLnBrk="1" hangingPunct="1">
              <a:buFontTx/>
              <a:buNone/>
            </a:pPr>
            <a:r>
              <a:rPr lang="en-US" dirty="0" smtClean="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smtClean="0"/>
                  <a:t>Method 2: structure array </a:t>
                </a:r>
              </a:p>
              <a:p>
                <a:pPr>
                  <a:spcBef>
                    <a:spcPts val="1200"/>
                  </a:spcBef>
                  <a:spcAft>
                    <a:spcPts val="600"/>
                  </a:spcAft>
                  <a:buFont typeface="Arial" panose="020B0604020202020204" pitchFamily="34" charset="0"/>
                  <a:buChar char="•"/>
                </a:pPr>
                <a:r>
                  <a:rPr lang="en-US" altLang="zh-CN" sz="2400" dirty="0" smtClean="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smtClean="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smtClean="0"/>
              </a:p>
              <a:p>
                <a:pPr>
                  <a:spcBef>
                    <a:spcPts val="1200"/>
                  </a:spcBef>
                  <a:spcAft>
                    <a:spcPts val="600"/>
                  </a:spcAft>
                  <a:buFont typeface="Arial" panose="020B0604020202020204" pitchFamily="34" charset="0"/>
                  <a:buChar char="•"/>
                </a:pPr>
                <a:r>
                  <a:rPr lang="en-US" altLang="zh-CN" sz="2400" dirty="0" smtClean="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smtClean="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smtClean="0"/>
                  <a:t>).</a:t>
                </a:r>
              </a:p>
              <a:p>
                <a:pPr>
                  <a:spcBef>
                    <a:spcPts val="1200"/>
                  </a:spcBef>
                  <a:spcAft>
                    <a:spcPts val="600"/>
                  </a:spcAft>
                  <a:buFont typeface="Arial" panose="020B0604020202020204" pitchFamily="34" charset="0"/>
                  <a:buChar char="•"/>
                </a:pPr>
                <a:r>
                  <a:rPr lang="en-US" altLang="zh-CN" sz="2400" dirty="0" smtClean="0"/>
                  <a:t>Ex: </a:t>
                </a:r>
                <a:endParaRPr lang="en-US" altLang="zh-CN" b="0" i="1" dirty="0" smtClean="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smtClean="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smtClean="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smtClean="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smtClean="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smtClean="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smtClean="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smtClean="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smtClean="0"/>
                <a:t>Store the coefficients in descent order of exponential index.</a:t>
              </a:r>
              <a:endParaRPr lang="zh-CN" altLang="en-US" sz="2000" b="1" dirty="0"/>
            </a:p>
          </p:txBody>
        </p:sp>
      </p:grpSp>
    </p:spTree>
    <p:extLst>
      <p:ext uri="{BB962C8B-B14F-4D97-AF65-F5344CB8AC3E}">
        <p14:creationId xmlns:p14="http://schemas.microsoft.com/office/powerpoint/2010/main" val="203867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Easy enough:</a:t>
            </a: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a:p>
            <a:pPr eaLnBrk="1" hangingPunct="1">
              <a:buFont typeface="Arial" charset="0"/>
              <a:buNone/>
            </a:pPr>
            <a:r>
              <a:rPr lang="en-US" dirty="0" smtClean="0">
                <a:latin typeface="Arial" charset="0"/>
                <a:cs typeface="Arial" charset="0"/>
              </a:rPr>
              <a:t>	</a:t>
            </a:r>
          </a:p>
          <a:p>
            <a:pPr eaLnBrk="1" hangingPunct="1">
              <a:buFont typeface="Arial" charset="0"/>
              <a:buNone/>
            </a:pPr>
            <a:r>
              <a:rPr lang="en-US" dirty="0" smtClean="0">
                <a:latin typeface="Arial" charset="0"/>
                <a:cs typeface="Arial" charset="0"/>
              </a:rPr>
              <a:t>	Unfortunately, we have some </a:t>
            </a:r>
            <a:r>
              <a:rPr lang="en-US" dirty="0" smtClean="0">
                <a:solidFill>
                  <a:srgbClr val="C00000"/>
                </a:solidFill>
                <a:latin typeface="Arial" charset="0"/>
                <a:cs typeface="Arial" charset="0"/>
              </a:rPr>
              <a:t>problems</a:t>
            </a:r>
            <a:r>
              <a:rPr lang="en-US" dirty="0" smtClean="0">
                <a:latin typeface="Arial" charset="0"/>
                <a:cs typeface="Arial" charset="0"/>
              </a:rPr>
              <a:t>:</a:t>
            </a:r>
          </a:p>
          <a:p>
            <a:pPr lvl="1" eaLnBrk="1" hangingPunct="1"/>
            <a:r>
              <a:rPr lang="en-US" dirty="0" smtClean="0">
                <a:latin typeface="Arial" charset="0"/>
                <a:cs typeface="Arial" charset="0"/>
              </a:rPr>
              <a:t>The list may be empty</a:t>
            </a:r>
          </a:p>
          <a:p>
            <a:pPr lvl="1" eaLnBrk="1" hangingPunct="1"/>
            <a:r>
              <a:rPr lang="en-US" dirty="0" smtClean="0">
                <a:latin typeface="Arial" charset="0"/>
                <a:cs typeface="Arial" charset="0"/>
              </a:rPr>
              <a:t>We still have the memory allocated for the node containing </a:t>
            </a:r>
            <a:r>
              <a:rPr lang="en-US" b="1" dirty="0" smtClean="0">
                <a:solidFill>
                  <a:schemeClr val="hlink"/>
                </a:solidFill>
                <a:latin typeface="Courier New" pitchFamily="49" charset="0"/>
                <a:cs typeface="Arial" charset="0"/>
              </a:rPr>
              <a:t>70</a:t>
            </a:r>
            <a:endParaRPr lang="en-US" b="1" dirty="0" smtClean="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smtClean="0">
                <a:solidFill>
                  <a:prstClr val="black"/>
                </a:solidFill>
                <a:latin typeface="Arial" charset="0"/>
                <a:cs typeface="Arial" charset="0"/>
              </a:rPr>
              <a:t>	Does this work?</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dirty="0" smtClean="0">
                <a:latin typeface="Consolas" pitchFamily="49" charset="0"/>
                <a:cs typeface="Consolas" pitchFamily="49" charset="0"/>
              </a:rPr>
              <a:t>    if ( empty() ) {</a:t>
            </a:r>
          </a:p>
          <a:p>
            <a:pPr lvl="2" eaLnBrk="1" hangingPunct="1">
              <a:buFontTx/>
              <a:buNone/>
            </a:pPr>
            <a:r>
              <a:rPr lang="en-US" dirty="0" smtClean="0">
                <a:latin typeface="Consolas" pitchFamily="49" charset="0"/>
                <a:cs typeface="Consolas" pitchFamily="49" charset="0"/>
              </a:rPr>
              <a:t>        throw underflow();</a:t>
            </a:r>
          </a:p>
          <a:p>
            <a:pPr lvl="2" eaLnBrk="1" hangingPunct="1">
              <a:buFontTx/>
              <a:buNone/>
            </a:pPr>
            <a:r>
              <a:rPr lang="en-US" dirty="0" smtClean="0">
                <a:latin typeface="Consolas" pitchFamily="49" charset="0"/>
                <a:cs typeface="Consolas" pitchFamily="49" charset="0"/>
              </a:rPr>
              <a:t>    }</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smtClean="0">
                <a:solidFill>
                  <a:srgbClr val="D20000"/>
                </a:solidFill>
                <a:latin typeface="Consolas" pitchFamily="49" charset="0"/>
                <a:cs typeface="Consolas" pitchFamily="49" charset="0"/>
              </a:rPr>
              <a:t>delete head();</a:t>
            </a:r>
          </a:p>
          <a:p>
            <a:pPr lvl="2" eaLnBrk="1" hangingPunct="1">
              <a:buFontTx/>
              <a:buNone/>
            </a:pPr>
            <a:r>
              <a:rPr lang="en-US" dirty="0" smtClean="0">
                <a:solidFill>
                  <a:srgbClr val="D20000"/>
                </a:solidFill>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list_head</a:t>
            </a:r>
            <a:r>
              <a:rPr lang="en-US" dirty="0" smtClean="0">
                <a:solidFill>
                  <a:srgbClr val="D20000"/>
                </a:solidFill>
                <a:latin typeface="Consolas" pitchFamily="49" charset="0"/>
                <a:cs typeface="Consolas" pitchFamily="49" charset="0"/>
              </a:rPr>
              <a:t> = head()-&gt;next();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endParaRPr lang="en-US" b="1" dirty="0" smtClean="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solidFill>
                  <a:srgbClr val="D20000"/>
                </a:solidFill>
                <a:latin typeface="Consolas" pitchFamily="49" charset="0"/>
                <a:cs typeface="Consolas" pitchFamily="49" charset="0"/>
              </a:rPr>
              <a:t>int</a:t>
            </a:r>
            <a:r>
              <a:rPr lang="en-US" dirty="0" smtClean="0">
                <a:solidFill>
                  <a:srgbClr val="D20000"/>
                </a:solidFill>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smtClean="0">
                <a:solidFill>
                  <a:srgbClr val="D20000"/>
                </a:solidFill>
                <a:latin typeface="Consolas" pitchFamily="49" charset="0"/>
                <a:cs typeface="Consolas" pitchFamily="49" charset="0"/>
              </a:rPr>
              <a:t>delete head();</a:t>
            </a:r>
          </a:p>
          <a:p>
            <a:pPr eaLnBrk="1" hangingPunct="1">
              <a:buFontTx/>
              <a:buNone/>
            </a:pPr>
            <a:endParaRPr lang="en-US" dirty="0" smtClean="0">
              <a:solidFill>
                <a:srgbClr val="D20000"/>
              </a:solidFill>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eaLnBrk="1" hangingPunct="1">
              <a:buFontTx/>
              <a:buNone/>
            </a:pPr>
            <a:r>
              <a:rPr lang="en-US" sz="1000" dirty="0" smtClean="0">
                <a:latin typeface="Consolas" pitchFamily="49" charset="0"/>
                <a:cs typeface="Consolas" pitchFamily="49" charset="0"/>
              </a:rPr>
              <a:t>        if ( empty() ) {</a:t>
            </a:r>
          </a:p>
          <a:p>
            <a:pPr eaLnBrk="1" hangingPunct="1">
              <a:buFontTx/>
              <a:buNone/>
            </a:pPr>
            <a:r>
              <a:rPr lang="en-US" sz="1000" dirty="0" smtClean="0">
                <a:latin typeface="Consolas" pitchFamily="49" charset="0"/>
                <a:cs typeface="Consolas" pitchFamily="49" charset="0"/>
              </a:rPr>
              <a:t>             throw underflow();</a:t>
            </a:r>
          </a:p>
          <a:p>
            <a:pPr eaLnBrk="1" hangingPunct="1">
              <a:buFontTx/>
              <a:buNone/>
            </a:pPr>
            <a:r>
              <a:rPr lang="en-US" sz="1000" dirty="0" smtClean="0">
                <a:latin typeface="Consolas" pitchFamily="49" charset="0"/>
                <a:cs typeface="Consolas" pitchFamily="49" charset="0"/>
              </a:rPr>
              <a:t>        }</a:t>
            </a:r>
          </a:p>
          <a:p>
            <a:pPr eaLnBrk="1" hangingPunct="1">
              <a:buFontTx/>
              <a:buNone/>
            </a:pPr>
            <a:endParaRPr lang="en-US" sz="1000"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delete head();</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head()-&gt;next();</a:t>
            </a:r>
          </a:p>
          <a:p>
            <a:pPr eaLnBrk="1" hangingPunct="1">
              <a:buFontTx/>
              <a:buNone/>
            </a:pPr>
            <a:endParaRPr lang="en-US" dirty="0" smtClean="0">
              <a:latin typeface="Consolas" pitchFamily="49" charset="0"/>
              <a:cs typeface="Consolas" pitchFamily="49" charset="0"/>
            </a:endParaRPr>
          </a:p>
          <a:p>
            <a:pPr eaLnBrk="1" hangingPunct="1">
              <a:buFontTx/>
              <a:buNone/>
            </a:pPr>
            <a:r>
              <a:rPr lang="en-US" dirty="0" smtClean="0">
                <a:latin typeface="Consolas" pitchFamily="49" charset="0"/>
                <a:cs typeface="Consolas" pitchFamily="49" charset="0"/>
              </a:rPr>
              <a:t>    return e;</a:t>
            </a:r>
          </a:p>
          <a:p>
            <a:pPr eaLnBrk="1" hangingPunct="1">
              <a:buFontTx/>
              <a:buNone/>
            </a:pPr>
            <a:r>
              <a:rPr lang="en-US" dirty="0" smtClean="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smtClean="0">
                <a:solidFill>
                  <a:srgbClr val="C00000"/>
                </a:solidFill>
              </a:rPr>
              <a:t>Any problem </a:t>
            </a:r>
            <a:r>
              <a:rPr lang="en-US" smtClean="0">
                <a:solidFill>
                  <a:srgbClr val="C00000"/>
                </a:solidFill>
              </a:rPr>
              <a:t>with the above code?</a:t>
            </a:r>
            <a:endParaRPr lang="en-US">
              <a:solidFill>
                <a:srgbClr val="C00000"/>
              </a:solidFill>
            </a:endParaRPr>
          </a:p>
        </p:txBody>
      </p:sp>
    </p:spTree>
    <p:extLst>
      <p:ext uri="{BB962C8B-B14F-4D97-AF65-F5344CB8AC3E}">
        <p14:creationId xmlns:p14="http://schemas.microsoft.com/office/powerpoint/2010/main" val="296482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next step is to look at member functions which potentially require us to step through the entire list: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size() const;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p>
          <a:p>
            <a:pPr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process of stepping through a linked list can be thought of as being analogous to a for-loop:</a:t>
            </a:r>
          </a:p>
          <a:p>
            <a:pPr lvl="1" eaLnBrk="1" hangingPunct="1"/>
            <a:r>
              <a:rPr lang="en-US" dirty="0" smtClean="0">
                <a:latin typeface="Arial" charset="0"/>
                <a:cs typeface="Arial" charset="0"/>
              </a:rPr>
              <a:t>We initialize a temporary pointer with the list head</a:t>
            </a:r>
          </a:p>
          <a:p>
            <a:pPr lvl="1" eaLnBrk="1" hangingPunct="1"/>
            <a:r>
              <a:rPr lang="en-US" dirty="0" smtClean="0">
                <a:latin typeface="Arial" charset="0"/>
                <a:cs typeface="Arial" charset="0"/>
              </a:rPr>
              <a:t>We continue iterating until the pointer equals </a:t>
            </a:r>
            <a:r>
              <a:rPr lang="en-US" dirty="0" smtClean="0">
                <a:latin typeface="Consolas" panose="020B0609020204030204" pitchFamily="49" charset="0"/>
                <a:cs typeface="Consolas" panose="020B0609020204030204" pitchFamily="49" charset="0"/>
              </a:rPr>
              <a:t>nullptr</a:t>
            </a:r>
          </a:p>
          <a:p>
            <a:pPr lvl="1" eaLnBrk="1" hangingPunct="1"/>
            <a:r>
              <a:rPr lang="en-US" dirty="0" smtClean="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smtClean="0">
                <a:latin typeface="Arial" charset="0"/>
                <a:cs typeface="Arial" charset="0"/>
              </a:rPr>
              <a:t>	Thus, we have:</a:t>
            </a:r>
          </a:p>
          <a:p>
            <a:pPr lvl="2" eaLnBrk="1" hangingPunct="1">
              <a:buFontTx/>
              <a:buNone/>
            </a:pPr>
            <a:endParaRPr lang="en-US"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for (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head();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nullptr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-&gt;next() ) {</a:t>
            </a:r>
          </a:p>
          <a:p>
            <a:pPr lvl="2" eaLnBrk="1" hangingPunct="1">
              <a:buFontTx/>
              <a:buNone/>
            </a:pPr>
            <a:r>
              <a:rPr lang="en-US" sz="1400" dirty="0" smtClean="0">
                <a:latin typeface="Consolas" pitchFamily="49" charset="0"/>
                <a:cs typeface="Consolas" pitchFamily="49" charset="0"/>
              </a:rPr>
              <a:t>       // do something</a:t>
            </a:r>
          </a:p>
          <a:p>
            <a:pPr lvl="2" eaLnBrk="1" hangingPunct="1">
              <a:buFontTx/>
              <a:buNone/>
            </a:pPr>
            <a:r>
              <a:rPr lang="en-US" sz="1400" dirty="0" smtClean="0">
                <a:latin typeface="Consolas" pitchFamily="49" charset="0"/>
                <a:cs typeface="Consolas" pitchFamily="49" charset="0"/>
              </a:rPr>
              <a:t>       // use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-&gt;fn() to call member functions</a:t>
            </a:r>
          </a:p>
          <a:p>
            <a:pPr lvl="2" eaLnBrk="1" hangingPunct="1">
              <a:buFontTx/>
              <a:buNone/>
            </a:pPr>
            <a:r>
              <a:rPr lang="en-US" sz="1400" dirty="0" smtClean="0">
                <a:latin typeface="Consolas" pitchFamily="49" charset="0"/>
                <a:cs typeface="Consolas" pitchFamily="49" charset="0"/>
              </a:rPr>
              <a:t>       // use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a:t>
            </a:r>
            <a:r>
              <a:rPr lang="en-US" sz="1400" dirty="0" err="1" smtClean="0">
                <a:latin typeface="Consolas" pitchFamily="49" charset="0"/>
                <a:cs typeface="Consolas" pitchFamily="49" charset="0"/>
              </a:rPr>
              <a:t>var</a:t>
            </a:r>
            <a:r>
              <a:rPr lang="en-US" sz="1400" dirty="0" smtClean="0">
                <a:latin typeface="Consolas" pitchFamily="49" charset="0"/>
                <a:cs typeface="Consolas" pitchFamily="49" charset="0"/>
              </a:rPr>
              <a:t> to assign/access member variables</a:t>
            </a:r>
          </a:p>
          <a:p>
            <a:pPr lvl="2" eaLnBrk="1" hangingPunct="1">
              <a:buFontTx/>
              <a:buNone/>
            </a:pPr>
            <a:r>
              <a:rPr lang="en-US" dirty="0" smtClean="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smtClean="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Analogously:</a:t>
            </a:r>
          </a:p>
          <a:p>
            <a:pPr eaLnBrk="1" hangingPunct="1">
              <a:buFont typeface="Arial" charset="0"/>
              <a:buNone/>
            </a:pPr>
            <a:endParaRPr lang="en-US" dirty="0" smtClean="0">
              <a:latin typeface="Arial" charset="0"/>
              <a:cs typeface="Arial" charset="0"/>
            </a:endParaRPr>
          </a:p>
          <a:p>
            <a:pPr eaLnBrk="1" hangingPunct="1">
              <a:buFontTx/>
              <a:buNone/>
            </a:pPr>
            <a:r>
              <a:rPr lang="en-US" b="1" dirty="0" smtClean="0">
                <a:latin typeface="Consolas" pitchFamily="49" charset="0"/>
                <a:cs typeface="Consolas" pitchFamily="49" charset="0"/>
              </a:rPr>
              <a:t>	</a:t>
            </a:r>
            <a:r>
              <a:rPr lang="en-US" sz="1800" dirty="0" smtClean="0">
                <a:latin typeface="Consolas" pitchFamily="49" charset="0"/>
                <a:cs typeface="Consolas" pitchFamily="49" charset="0"/>
              </a:rPr>
              <a:t>for ( Node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head();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nullptr</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ptr</a:t>
            </a:r>
            <a:r>
              <a:rPr lang="en-US" sz="1800" dirty="0" smtClean="0">
                <a:latin typeface="Consolas" pitchFamily="49" charset="0"/>
                <a:cs typeface="Consolas" pitchFamily="49" charset="0"/>
              </a:rPr>
              <a:t>-&gt;next() )</a:t>
            </a:r>
          </a:p>
          <a:p>
            <a:pPr eaLnBrk="1" hangingPunct="1">
              <a:buFontTx/>
              <a:buNone/>
            </a:pPr>
            <a:r>
              <a:rPr lang="en-US" sz="1800" dirty="0" smtClean="0">
                <a:solidFill>
                  <a:srgbClr val="D20000"/>
                </a:solidFill>
                <a:latin typeface="Consolas" pitchFamily="49" charset="0"/>
                <a:cs typeface="Consolas" pitchFamily="49" charset="0"/>
              </a:rPr>
              <a:t>	for ( </a:t>
            </a:r>
            <a:r>
              <a:rPr lang="en-US" sz="1800" dirty="0" err="1" smtClean="0">
                <a:solidFill>
                  <a:srgbClr val="D20000"/>
                </a:solidFill>
                <a:latin typeface="Consolas" pitchFamily="49" charset="0"/>
                <a:cs typeface="Consolas" pitchFamily="49" charset="0"/>
              </a:rPr>
              <a:t>int</a:t>
            </a:r>
            <a:r>
              <a:rPr lang="en-US" sz="1800" dirty="0" smtClean="0">
                <a:solidFill>
                  <a:srgbClr val="D20000"/>
                </a:solidFill>
                <a:latin typeface="Consolas" pitchFamily="49" charset="0"/>
                <a:cs typeface="Consolas" pitchFamily="49" charset="0"/>
              </a:rPr>
              <a:t>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 0;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 N;          ++</a:t>
            </a:r>
            <a:r>
              <a:rPr lang="en-US" sz="1800" dirty="0" err="1" smtClean="0">
                <a:solidFill>
                  <a:srgbClr val="D20000"/>
                </a:solidFill>
                <a:latin typeface="Consolas" pitchFamily="49" charset="0"/>
                <a:cs typeface="Consolas" pitchFamily="49" charset="0"/>
              </a:rPr>
              <a:t>i</a:t>
            </a:r>
            <a:r>
              <a:rPr lang="en-US" sz="1800" dirty="0" smtClean="0">
                <a:solidFill>
                  <a:srgbClr val="D20000"/>
                </a:solidFill>
                <a:latin typeface="Consolas" pitchFamily="49" charset="0"/>
                <a:cs typeface="Consolas" pitchFamily="49" charset="0"/>
              </a:rPr>
              <a:t>            )</a:t>
            </a:r>
            <a:endParaRPr lang="en-US" sz="1800" dirty="0" smtClean="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47579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implement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const</a:t>
            </a:r>
            <a:r>
              <a:rPr lang="en-US" dirty="0" smtClean="0">
                <a:latin typeface="Arial" charset="0"/>
                <a:cs typeface="Arial" charset="0"/>
              </a:rPr>
              <a:t>, we simply check if the argument matches the element with each step</a:t>
            </a:r>
          </a:p>
          <a:p>
            <a:pPr lvl="1" eaLnBrk="1" hangingPunct="1"/>
            <a:r>
              <a:rPr lang="en-US" dirty="0" smtClean="0">
                <a:latin typeface="Arial" charset="0"/>
                <a:cs typeface="Arial" charset="0"/>
              </a:rPr>
              <a:t>Each time we find a match, we increment the count</a:t>
            </a:r>
          </a:p>
          <a:p>
            <a:pPr lvl="1" eaLnBrk="1" hangingPunct="1"/>
            <a:r>
              <a:rPr lang="en-US" dirty="0" smtClean="0">
                <a:latin typeface="Arial" charset="0"/>
                <a:cs typeface="Arial" charset="0"/>
              </a:rPr>
              <a:t>When the loop is finished, we return the count</a:t>
            </a:r>
          </a:p>
          <a:p>
            <a:pPr lvl="1" eaLnBrk="1" hangingPunct="1"/>
            <a:r>
              <a:rPr lang="en-US" dirty="0" smtClean="0">
                <a:latin typeface="Arial" charset="0"/>
                <a:cs typeface="Arial" charset="0"/>
              </a:rPr>
              <a:t>The size function is simplification of count</a:t>
            </a:r>
          </a:p>
          <a:p>
            <a:pPr lvl="1" eaLnBrk="1" hangingPunct="1">
              <a:buNone/>
            </a:pPr>
            <a:endParaRPr lang="en-US" sz="1800" dirty="0" smtClean="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count(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 const</a:t>
            </a:r>
            <a:endParaRPr lang="en-US" dirty="0" smtClean="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implementation:</a:t>
            </a:r>
          </a:p>
          <a:p>
            <a:pPr lvl="2" eaLnBrk="1" hangingPunct="1">
              <a:buFontTx/>
              <a:buNone/>
            </a:pPr>
            <a:endParaRPr lang="en-US" sz="1400" dirty="0" smtClean="0">
              <a:latin typeface="Consolas" pitchFamily="49" charset="0"/>
              <a:cs typeface="Consolas" pitchFamily="49" charset="0"/>
            </a:endParaRPr>
          </a:p>
          <a:p>
            <a:pPr lvl="1" eaLnBrk="1" hangingPunct="1">
              <a:buFontTx/>
              <a:buNone/>
            </a:pP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List::count(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n ) const {</a:t>
            </a:r>
          </a:p>
          <a:p>
            <a:pPr lvl="1"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 = 0;</a:t>
            </a:r>
          </a:p>
          <a:p>
            <a:pPr lvl="1" eaLnBrk="1" hangingPunct="1">
              <a:buFontTx/>
              <a:buNone/>
            </a:pPr>
            <a:endParaRPr lang="en-US" sz="1600" dirty="0" smtClean="0">
              <a:latin typeface="Consolas" pitchFamily="49" charset="0"/>
              <a:cs typeface="Consolas" pitchFamily="49" charset="0"/>
            </a:endParaRPr>
          </a:p>
          <a:p>
            <a:pPr lvl="1" eaLnBrk="1" hangingPunct="1">
              <a:buFontTx/>
              <a:buNone/>
            </a:pPr>
            <a:r>
              <a:rPr lang="en-US" sz="1600" dirty="0" smtClean="0">
                <a:solidFill>
                  <a:srgbClr val="D20000"/>
                </a:solidFill>
                <a:latin typeface="Consolas" pitchFamily="49" charset="0"/>
                <a:cs typeface="Consolas" pitchFamily="49" charset="0"/>
              </a:rPr>
              <a:t>    for ( Node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list();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nullptr;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 = </a:t>
            </a:r>
            <a:r>
              <a:rPr lang="en-US" sz="1600" dirty="0" err="1" smtClean="0">
                <a:solidFill>
                  <a:srgbClr val="D20000"/>
                </a:solidFill>
                <a:latin typeface="Consolas" pitchFamily="49" charset="0"/>
                <a:cs typeface="Consolas" pitchFamily="49" charset="0"/>
              </a:rPr>
              <a:t>ptr</a:t>
            </a:r>
            <a:r>
              <a:rPr lang="en-US" sz="1600" dirty="0" smtClean="0">
                <a:solidFill>
                  <a:srgbClr val="D20000"/>
                </a:solidFill>
                <a:latin typeface="Consolas" pitchFamily="49" charset="0"/>
                <a:cs typeface="Consolas" pitchFamily="49" charset="0"/>
              </a:rPr>
              <a:t>-&gt;next() )</a:t>
            </a:r>
            <a:r>
              <a:rPr lang="en-US" sz="1600" dirty="0" smtClean="0">
                <a:latin typeface="Consolas" pitchFamily="49" charset="0"/>
                <a:cs typeface="Consolas" pitchFamily="49" charset="0"/>
              </a:rPr>
              <a:t> {</a:t>
            </a:r>
          </a:p>
          <a:p>
            <a:pPr lvl="1" eaLnBrk="1" hangingPunct="1">
              <a:buFontTx/>
              <a:buNone/>
            </a:pPr>
            <a:r>
              <a:rPr lang="en-US" sz="1600" dirty="0" smtClean="0">
                <a:latin typeface="Consolas" pitchFamily="49" charset="0"/>
                <a:cs typeface="Consolas" pitchFamily="49" charset="0"/>
              </a:rPr>
              <a:t>        if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-&gt;retrieve() == n ) {</a:t>
            </a:r>
          </a:p>
          <a:p>
            <a:pPr lvl="1" eaLnBrk="1" hangingPunct="1">
              <a:buFontTx/>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a:t>
            </a:r>
          </a:p>
          <a:p>
            <a:pPr lvl="1" eaLnBrk="1" hangingPunct="1">
              <a:buFontTx/>
              <a:buNone/>
            </a:pPr>
            <a:r>
              <a:rPr lang="en-US" sz="1600" dirty="0" smtClean="0">
                <a:latin typeface="Consolas" pitchFamily="49" charset="0"/>
                <a:cs typeface="Consolas" pitchFamily="49" charset="0"/>
              </a:rPr>
              <a:t>        }</a:t>
            </a:r>
          </a:p>
          <a:p>
            <a:pPr lvl="1" eaLnBrk="1" hangingPunct="1">
              <a:buFontTx/>
              <a:buNone/>
            </a:pPr>
            <a:r>
              <a:rPr lang="en-US" sz="1600" dirty="0" smtClean="0">
                <a:latin typeface="Consolas" pitchFamily="49" charset="0"/>
                <a:cs typeface="Consolas" pitchFamily="49" charset="0"/>
              </a:rPr>
              <a:t>    }</a:t>
            </a:r>
          </a:p>
          <a:p>
            <a:pPr lvl="1" eaLnBrk="1" hangingPunct="1">
              <a:buFontTx/>
              <a:buNone/>
            </a:pPr>
            <a:endParaRPr lang="en-US" sz="1600" dirty="0" smtClean="0">
              <a:latin typeface="Consolas" pitchFamily="49" charset="0"/>
              <a:cs typeface="Consolas" pitchFamily="49" charset="0"/>
            </a:endParaRPr>
          </a:p>
          <a:p>
            <a:pPr lvl="1" eaLnBrk="1" hangingPunct="1">
              <a:buFontTx/>
              <a:buNone/>
            </a:pPr>
            <a:r>
              <a:rPr lang="en-US" sz="1600" dirty="0" smtClean="0">
                <a:latin typeface="Consolas" pitchFamily="49" charset="0"/>
                <a:cs typeface="Consolas" pitchFamily="49" charset="0"/>
              </a:rPr>
              <a:t>    return </a:t>
            </a:r>
            <a:r>
              <a:rPr lang="en-US" sz="1600" dirty="0" err="1" smtClean="0">
                <a:latin typeface="Consolas" pitchFamily="49" charset="0"/>
                <a:cs typeface="Consolas" pitchFamily="49" charset="0"/>
              </a:rPr>
              <a:t>node_count</a:t>
            </a:r>
            <a:r>
              <a:rPr lang="en-US" sz="1600" dirty="0" smtClean="0">
                <a:latin typeface="Consolas" pitchFamily="49" charset="0"/>
                <a:cs typeface="Consolas" pitchFamily="49" charset="0"/>
              </a:rPr>
              <a:t>;</a:t>
            </a:r>
          </a:p>
          <a:p>
            <a:pPr lvl="1" eaLnBrk="1" hangingPunct="1">
              <a:buFontTx/>
              <a:buNone/>
            </a:pPr>
            <a:r>
              <a:rPr lang="en-US" sz="1600" dirty="0" smtClean="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To remove an arbitrary element, </a:t>
            </a:r>
            <a:r>
              <a:rPr lang="en-US" i="1" dirty="0" smtClean="0">
                <a:latin typeface="Arial" charset="0"/>
                <a:cs typeface="Arial" charset="0"/>
              </a:rPr>
              <a:t>i.e.</a:t>
            </a:r>
            <a:r>
              <a:rPr lang="en-US" dirty="0" smtClean="0">
                <a:latin typeface="Arial" charset="0"/>
                <a:cs typeface="Arial" charset="0"/>
              </a:rPr>
              <a:t>, to implement</a:t>
            </a:r>
            <a:br>
              <a:rPr lang="en-US" dirty="0" smtClean="0">
                <a:latin typeface="Arial" charset="0"/>
                <a:cs typeface="Arial" charset="0"/>
              </a:rPr>
            </a:b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erase(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smtClean="0">
                <a:latin typeface="Arial" charset="0"/>
                <a:cs typeface="Arial" charset="0"/>
              </a:rPr>
              <a:t>, we must update the previous node</a:t>
            </a:r>
          </a:p>
          <a:p>
            <a:pPr eaLnBrk="1" hangingPunct="1">
              <a:buFont typeface="Arial" charset="0"/>
              <a:buNone/>
            </a:pPr>
            <a:r>
              <a:rPr lang="en-US" dirty="0" smtClean="0">
                <a:latin typeface="Arial" charset="0"/>
                <a:cs typeface="Arial" charset="0"/>
              </a:rPr>
              <a:t>	</a:t>
            </a:r>
          </a:p>
          <a:p>
            <a:pPr eaLnBrk="1" hangingPunct="1">
              <a:buFont typeface="Arial" charset="0"/>
              <a:buNone/>
            </a:pPr>
            <a:r>
              <a:rPr lang="en-US" dirty="0" smtClean="0">
                <a:latin typeface="Arial" charset="0"/>
                <a:cs typeface="Arial" charset="0"/>
              </a:rPr>
              <a:t>	For example, given</a:t>
            </a: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buFontTx/>
              <a:buNone/>
            </a:pPr>
            <a:r>
              <a:rPr lang="en-US" dirty="0" smtClean="0">
                <a:latin typeface="Arial" charset="0"/>
                <a:cs typeface="Arial" charset="0"/>
              </a:rPr>
              <a:t>	if we delete </a:t>
            </a:r>
            <a:r>
              <a:rPr lang="en-US" b="1" dirty="0" smtClean="0">
                <a:solidFill>
                  <a:schemeClr val="hlink"/>
                </a:solidFill>
                <a:latin typeface="Courier New" pitchFamily="49" charset="0"/>
                <a:cs typeface="Arial" charset="0"/>
              </a:rPr>
              <a:t>70</a:t>
            </a:r>
            <a:r>
              <a:rPr lang="en-US" dirty="0" smtClean="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5"/>
            <a:ext cx="7054850" cy="455613"/>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smtClean="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Notice that the </a:t>
            </a:r>
            <a:r>
              <a:rPr lang="en-US" dirty="0" smtClean="0">
                <a:latin typeface="Consolas" pitchFamily="49" charset="0"/>
                <a:cs typeface="Consolas" pitchFamily="49" charset="0"/>
              </a:rPr>
              <a:t>erase </a:t>
            </a:r>
            <a:r>
              <a:rPr lang="en-US" dirty="0" smtClean="0">
                <a:latin typeface="Arial" charset="0"/>
                <a:cs typeface="Arial" charset="0"/>
              </a:rPr>
              <a:t>function must modify the member variables of the node prior to the node being removed</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Thus, it must have access to the member variable </a:t>
            </a:r>
            <a:r>
              <a:rPr lang="en-US" dirty="0" err="1" smtClean="0">
                <a:latin typeface="Consolas" pitchFamily="49" charset="0"/>
                <a:cs typeface="Consolas" pitchFamily="49" charset="0"/>
              </a:rPr>
              <a:t>next_node</a:t>
            </a:r>
            <a:endParaRPr lang="en-US" sz="2800" dirty="0" smtClean="0">
              <a:latin typeface="Consolas" pitchFamily="49" charset="0"/>
              <a:cs typeface="Consolas" pitchFamily="49" charset="0"/>
            </a:endParaRP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We could supply the member function</a:t>
            </a:r>
          </a:p>
          <a:p>
            <a:pPr eaLnBrk="1" hangingPunct="1">
              <a:buFontTx/>
              <a:buNone/>
            </a:pPr>
            <a:r>
              <a:rPr lang="en-US" dirty="0" smtClean="0">
                <a:latin typeface="Arial" charset="0"/>
                <a:cs typeface="Arial" charset="0"/>
              </a:rPr>
              <a:t>		      </a:t>
            </a:r>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set_next</a:t>
            </a:r>
            <a:r>
              <a:rPr lang="en-US" dirty="0" smtClean="0">
                <a:latin typeface="Consolas" pitchFamily="49" charset="0"/>
                <a:cs typeface="Consolas" pitchFamily="49" charset="0"/>
              </a:rPr>
              <a:t>( Node * );</a:t>
            </a:r>
          </a:p>
          <a:p>
            <a:pPr eaLnBrk="1" hangingPunct="1">
              <a:buFontTx/>
              <a:buNone/>
            </a:pPr>
            <a:r>
              <a:rPr lang="en-US" dirty="0" smtClean="0">
                <a:latin typeface="Arial" charset="0"/>
                <a:cs typeface="Arial" charset="0"/>
              </a:rPr>
              <a:t>	however, this would be globally accessible</a:t>
            </a: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Possible solutions:</a:t>
            </a:r>
          </a:p>
          <a:p>
            <a:pPr lvl="1" eaLnBrk="1" hangingPunct="1"/>
            <a:r>
              <a:rPr lang="en-US" dirty="0" smtClean="0">
                <a:latin typeface="Arial" charset="0"/>
                <a:cs typeface="Arial" charset="0"/>
              </a:rPr>
              <a:t>Friends</a:t>
            </a:r>
          </a:p>
          <a:p>
            <a:pPr lvl="1" eaLnBrk="1" hangingPunct="1"/>
            <a:r>
              <a:rPr lang="en-US" dirty="0" smtClean="0">
                <a:latin typeface="Arial" charset="0"/>
                <a:cs typeface="Arial" charset="0"/>
              </a:rPr>
              <a:t>Nested classes</a:t>
            </a:r>
          </a:p>
          <a:p>
            <a:pPr lvl="1" eaLnBrk="1" hangingPunct="1"/>
            <a:r>
              <a:rPr lang="en-US" dirty="0" smtClean="0">
                <a:latin typeface="Arial" charset="0"/>
                <a:cs typeface="Arial" charset="0"/>
              </a:rPr>
              <a:t>Inner classes (</a:t>
            </a:r>
            <a:r>
              <a:rPr lang="en-US" altLang="zh-CN" dirty="0">
                <a:latin typeface="Arial" charset="0"/>
                <a:cs typeface="Arial" charset="0"/>
              </a:rPr>
              <a:t>Java/C</a:t>
            </a:r>
            <a:r>
              <a:rPr lang="en-US" altLang="zh-CN" dirty="0" smtClean="0">
                <a:latin typeface="Arial" charset="0"/>
                <a:cs typeface="Arial" charset="0"/>
              </a:rPr>
              <a:t>#)</a:t>
            </a:r>
            <a:endParaRPr lang="en-US" dirty="0" smtClean="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In C++, you explicitly break encapsulation by declaring the class List to be a </a:t>
            </a:r>
            <a:r>
              <a:rPr lang="en-US" i="1" dirty="0" smtClean="0">
                <a:latin typeface="Arial" charset="0"/>
                <a:cs typeface="Arial" charset="0"/>
              </a:rPr>
              <a:t>friend</a:t>
            </a:r>
            <a:r>
              <a:rPr lang="en-US" dirty="0" smtClean="0">
                <a:latin typeface="Arial" charset="0"/>
                <a:cs typeface="Arial" charset="0"/>
              </a:rPr>
              <a:t> of the class Node:</a:t>
            </a:r>
          </a:p>
          <a:p>
            <a:pPr eaLnBrk="1" hangingPunct="1">
              <a:buFontTx/>
              <a:buNone/>
            </a:pPr>
            <a:endParaRPr lang="en-US" b="1" dirty="0" smtClean="0">
              <a:latin typeface="Courier New" pitchFamily="49" charset="0"/>
              <a:cs typeface="Arial" charset="0"/>
            </a:endParaRPr>
          </a:p>
          <a:p>
            <a:pPr lvl="2" eaLnBrk="1" hangingPunct="1">
              <a:buFontTx/>
              <a:buNone/>
            </a:pPr>
            <a:r>
              <a:rPr lang="en-US" sz="1800" dirty="0" smtClean="0">
                <a:latin typeface="Consolas" pitchFamily="49" charset="0"/>
                <a:cs typeface="Consolas" pitchFamily="49" charset="0"/>
              </a:rPr>
              <a:t>class Node {</a:t>
            </a:r>
          </a:p>
          <a:p>
            <a:pPr lvl="2" eaLnBrk="1" hangingPunct="1">
              <a:buFontTx/>
              <a:buNone/>
            </a:pPr>
            <a:r>
              <a:rPr lang="en-US" sz="1800" dirty="0" smtClean="0">
                <a:latin typeface="Consolas" pitchFamily="49" charset="0"/>
                <a:cs typeface="Consolas" pitchFamily="49" charset="0"/>
              </a:rPr>
              <a:t>    Node *next() const;</a:t>
            </a:r>
          </a:p>
          <a:p>
            <a:pPr lvl="2" eaLnBrk="1" hangingPunct="1">
              <a:buFontTx/>
              <a:buNone/>
            </a:pPr>
            <a:r>
              <a:rPr lang="en-US" sz="1800" dirty="0" smtClean="0">
                <a:latin typeface="Consolas" pitchFamily="49" charset="0"/>
                <a:cs typeface="Consolas" pitchFamily="49" charset="0"/>
              </a:rPr>
              <a:t>    // ... declaration ...</a:t>
            </a:r>
          </a:p>
          <a:p>
            <a:pPr lvl="2" eaLnBrk="1" hangingPunct="1">
              <a:buFontTx/>
              <a:buNone/>
            </a:pPr>
            <a:r>
              <a:rPr lang="en-US" sz="1800" dirty="0" smtClean="0">
                <a:latin typeface="Consolas" pitchFamily="49" charset="0"/>
                <a:cs typeface="Consolas" pitchFamily="49" charset="0"/>
              </a:rPr>
              <a:t>    </a:t>
            </a:r>
            <a:r>
              <a:rPr lang="en-US" sz="1800" dirty="0" smtClean="0">
                <a:solidFill>
                  <a:srgbClr val="FF0000"/>
                </a:solidFill>
                <a:latin typeface="Consolas" pitchFamily="49" charset="0"/>
                <a:cs typeface="Consolas" pitchFamily="49" charset="0"/>
              </a:rPr>
              <a:t>friend</a:t>
            </a:r>
            <a:r>
              <a:rPr lang="en-US" sz="1800" dirty="0" smtClean="0">
                <a:latin typeface="Consolas" pitchFamily="49" charset="0"/>
                <a:cs typeface="Consolas" pitchFamily="49" charset="0"/>
              </a:rPr>
              <a:t> class List;</a:t>
            </a:r>
          </a:p>
          <a:p>
            <a:pPr lvl="2" eaLnBrk="1" hangingPunct="1">
              <a:buFontTx/>
              <a:buNone/>
            </a:pPr>
            <a:r>
              <a:rPr lang="en-US" sz="1800" dirty="0" smtClean="0">
                <a:latin typeface="Consolas" pitchFamily="49" charset="0"/>
                <a:cs typeface="Consolas" pitchFamily="49" charset="0"/>
              </a:rPr>
              <a:t>};</a:t>
            </a:r>
          </a:p>
          <a:p>
            <a:pPr lvl="2" eaLnBrk="1" hangingPunct="1">
              <a:buFontTx/>
              <a:buNone/>
            </a:pPr>
            <a:endParaRPr lang="en-US" sz="1800" dirty="0" smtClean="0">
              <a:latin typeface="Consolas" pitchFamily="49" charset="0"/>
              <a:cs typeface="Consolas" pitchFamily="49" charset="0"/>
            </a:endParaRPr>
          </a:p>
          <a:p>
            <a:pPr eaLnBrk="1" hangingPunct="1">
              <a:buFont typeface="Arial" charset="0"/>
              <a:buNone/>
            </a:pPr>
            <a:r>
              <a:rPr lang="en-US" dirty="0" smtClean="0">
                <a:solidFill>
                  <a:srgbClr val="000000"/>
                </a:solidFill>
                <a:latin typeface="Arial" charset="0"/>
                <a:cs typeface="Arial" charset="0"/>
              </a:rPr>
              <a:t>	Now, inside </a:t>
            </a:r>
            <a:r>
              <a:rPr lang="en-US" dirty="0" smtClean="0">
                <a:solidFill>
                  <a:srgbClr val="000000"/>
                </a:solidFill>
                <a:latin typeface="Consolas" pitchFamily="49" charset="0"/>
                <a:cs typeface="Consolas" pitchFamily="49" charset="0"/>
              </a:rPr>
              <a:t>erase</a:t>
            </a:r>
            <a:r>
              <a:rPr lang="en-US" dirty="0" smtClean="0">
                <a:solidFill>
                  <a:srgbClr val="000000"/>
                </a:solidFill>
                <a:latin typeface="Arial" charset="0"/>
                <a:cs typeface="Arial" charset="0"/>
              </a:rPr>
              <a:t> (a member function of </a:t>
            </a:r>
            <a:r>
              <a:rPr lang="en-US" dirty="0" smtClean="0">
                <a:solidFill>
                  <a:srgbClr val="000000"/>
                </a:solidFill>
                <a:latin typeface="Consolas" pitchFamily="49" charset="0"/>
                <a:cs typeface="Consolas" pitchFamily="49" charset="0"/>
              </a:rPr>
              <a:t>List</a:t>
            </a:r>
            <a:r>
              <a:rPr lang="en-US" dirty="0" smtClean="0">
                <a:solidFill>
                  <a:srgbClr val="000000"/>
                </a:solidFill>
                <a:latin typeface="Arial" charset="0"/>
                <a:cs typeface="Arial" charset="0"/>
              </a:rPr>
              <a:t>), you can modify all the member variables of any instance of the </a:t>
            </a:r>
            <a:r>
              <a:rPr lang="en-US" dirty="0" smtClean="0">
                <a:solidFill>
                  <a:srgbClr val="000000"/>
                </a:solidFill>
                <a:latin typeface="Consolas" pitchFamily="49" charset="0"/>
                <a:cs typeface="Consolas" pitchFamily="49" charset="0"/>
              </a:rPr>
              <a:t>Node</a:t>
            </a:r>
            <a:r>
              <a:rPr lang="en-US" sz="1600" dirty="0" smtClean="0">
                <a:solidFill>
                  <a:srgbClr val="000000"/>
                </a:solidFill>
                <a:latin typeface="Arial" charset="0"/>
                <a:cs typeface="Arial" charset="0"/>
              </a:rPr>
              <a:t> </a:t>
            </a:r>
            <a:r>
              <a:rPr lang="en-US" dirty="0" smtClean="0">
                <a:solidFill>
                  <a:srgbClr val="000000"/>
                </a:solidFill>
                <a:latin typeface="Arial" charset="0"/>
                <a:cs typeface="Arial" charset="0"/>
              </a:rPr>
              <a:t>class</a:t>
            </a:r>
          </a:p>
          <a:p>
            <a:pPr lvl="2" eaLnBrk="1" hangingPunct="1">
              <a:buFontTx/>
              <a:buNone/>
            </a:pPr>
            <a:endParaRPr lang="en-US" sz="1800" dirty="0" smtClean="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smtClean="0">
                <a:latin typeface="Arial" charset="0"/>
                <a:cs typeface="Arial" charset="0"/>
              </a:rPr>
              <a:t>	For example, the erase member function could be implemented using the following code:</a:t>
            </a:r>
          </a:p>
          <a:p>
            <a:pPr lvl="2" eaLnBrk="1" hangingPunct="1">
              <a:buFontTx/>
              <a:buNone/>
            </a:pPr>
            <a:endParaRPr lang="en-US" sz="1400" dirty="0" smtClean="0">
              <a:latin typeface="Consolas" pitchFamily="49" charset="0"/>
              <a:cs typeface="Consolas" pitchFamily="49" charset="0"/>
            </a:endParaRPr>
          </a:p>
          <a:p>
            <a:pPr lvl="2" eaLnBrk="1" hangingPunct="1">
              <a:buFontTx/>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erase(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n ) {</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 = 0;</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head();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nullptr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if ( some condition ) {</a:t>
            </a:r>
          </a:p>
          <a:p>
            <a:pPr lvl="2" eaLnBrk="1" hangingPunct="1">
              <a:buFontTx/>
              <a:buNone/>
            </a:pPr>
            <a:r>
              <a:rPr lang="en-US" sz="1400" dirty="0" smtClean="0">
                <a:latin typeface="Consolas" pitchFamily="49" charset="0"/>
                <a:cs typeface="Consolas" pitchFamily="49" charset="0"/>
              </a:rPr>
              <a:t>            </a:t>
            </a:r>
            <a:r>
              <a:rPr lang="en-US" sz="1400" b="1" dirty="0" err="1" smtClean="0">
                <a:solidFill>
                  <a:srgbClr val="FF0000"/>
                </a:solidFill>
                <a:latin typeface="Consolas" pitchFamily="49" charset="0"/>
                <a:cs typeface="Consolas" pitchFamily="49" charset="0"/>
              </a:rPr>
              <a:t>ptr</a:t>
            </a:r>
            <a:r>
              <a:rPr lang="en-US" sz="1400" b="1" dirty="0" smtClean="0">
                <a:solidFill>
                  <a:srgbClr val="FF0000"/>
                </a:solidFill>
                <a:latin typeface="Consolas" pitchFamily="49" charset="0"/>
                <a:cs typeface="Consolas" pitchFamily="49" charset="0"/>
              </a:rPr>
              <a:t>-&gt;</a:t>
            </a:r>
            <a:r>
              <a:rPr lang="en-US" sz="1400" b="1" dirty="0" err="1" smtClean="0">
                <a:solidFill>
                  <a:srgbClr val="FF0000"/>
                </a:solidFill>
                <a:latin typeface="Consolas" pitchFamily="49" charset="0"/>
                <a:cs typeface="Consolas" pitchFamily="49" charset="0"/>
              </a:rPr>
              <a:t>next_node</a:t>
            </a:r>
            <a:r>
              <a:rPr lang="en-US" sz="1400" b="1" dirty="0" smtClean="0">
                <a:solidFill>
                  <a:srgbClr val="FF0000"/>
                </a:solidFill>
                <a:latin typeface="Consolas" pitchFamily="49" charset="0"/>
                <a:cs typeface="Consolas" pitchFamily="49" charset="0"/>
              </a:rPr>
              <a:t> = </a:t>
            </a:r>
            <a:r>
              <a:rPr lang="en-US" sz="1400" b="1" dirty="0" err="1" smtClean="0">
                <a:solidFill>
                  <a:srgbClr val="FF0000"/>
                </a:solidFill>
                <a:latin typeface="Consolas" pitchFamily="49" charset="0"/>
                <a:cs typeface="Consolas" pitchFamily="49" charset="0"/>
              </a:rPr>
              <a:t>ptr</a:t>
            </a:r>
            <a:r>
              <a:rPr lang="en-US" sz="1400" b="1" dirty="0" smtClean="0">
                <a:solidFill>
                  <a:srgbClr val="FF0000"/>
                </a:solidFill>
                <a:latin typeface="Consolas" pitchFamily="49" charset="0"/>
                <a:cs typeface="Consolas" pitchFamily="49" charset="0"/>
              </a:rPr>
              <a:t>-&gt;next()-&gt;next();</a:t>
            </a:r>
          </a:p>
          <a:p>
            <a:pPr lvl="2" eaLnBrk="1" hangingPunct="1">
              <a:buFontTx/>
              <a:buNone/>
            </a:pPr>
            <a:r>
              <a:rPr lang="en-US" sz="1400" dirty="0" smtClean="0">
                <a:latin typeface="Consolas" pitchFamily="49" charset="0"/>
                <a:cs typeface="Consolas" pitchFamily="49" charset="0"/>
              </a:rPr>
              <a:t>            // ...</a:t>
            </a:r>
          </a:p>
          <a:p>
            <a:pPr lvl="2" eaLnBrk="1" hangingPunct="1">
              <a:buFontTx/>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a:t>
            </a:r>
          </a:p>
          <a:p>
            <a:pPr lvl="2" eaLnBrk="1" hangingPunct="1">
              <a:buFontTx/>
              <a:buNone/>
            </a:pPr>
            <a:r>
              <a:rPr lang="en-US" sz="1400" dirty="0" smtClean="0">
                <a:latin typeface="Consolas" pitchFamily="49" charset="0"/>
                <a:cs typeface="Consolas" pitchFamily="49" charset="0"/>
              </a:rPr>
              <a:t>    return </a:t>
            </a:r>
            <a:r>
              <a:rPr lang="en-US" sz="1400" dirty="0" err="1" smtClean="0">
                <a:latin typeface="Consolas" pitchFamily="49" charset="0"/>
                <a:cs typeface="Consolas" pitchFamily="49" charset="0"/>
              </a:rPr>
              <a:t>node_count</a:t>
            </a:r>
            <a:r>
              <a:rPr lang="en-US" sz="1400" dirty="0" smtClean="0">
                <a:latin typeface="Consolas" pitchFamily="49" charset="0"/>
                <a:cs typeface="Consolas" pitchFamily="49" charset="0"/>
              </a:rPr>
              <a:t>;</a:t>
            </a:r>
          </a:p>
          <a:p>
            <a:pPr lvl="2" eaLnBrk="1" hangingPunct="1">
              <a:buFontTx/>
              <a:buNone/>
            </a:pPr>
            <a:r>
              <a:rPr lang="en-US" sz="1400" dirty="0" smtClean="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dynamically allocated memory each time we added a new </a:t>
            </a:r>
            <a:r>
              <a:rPr lang="en-US" b="1" smtClean="0">
                <a:latin typeface="Courier New" pitchFamily="49" charset="0"/>
                <a:cs typeface="Arial" charset="0"/>
              </a:rPr>
              <a:t>int</a:t>
            </a:r>
            <a:r>
              <a:rPr lang="en-US" smtClean="0">
                <a:latin typeface="Arial" charset="0"/>
                <a:cs typeface="Arial" charset="0"/>
              </a:rPr>
              <a:t> into this list</a:t>
            </a:r>
          </a:p>
          <a:p>
            <a:pPr eaLnBrk="1" hangingPunct="1">
              <a:buFont typeface="Arial" charset="0"/>
              <a:buNone/>
            </a:pPr>
            <a:endParaRPr lang="en-US" smtClean="0">
              <a:latin typeface="Arial" charset="0"/>
              <a:cs typeface="Arial" charset="0"/>
            </a:endParaRPr>
          </a:p>
          <a:p>
            <a:pPr eaLnBrk="1" hangingPunct="1">
              <a:buFont typeface="Arial" charset="0"/>
              <a:buNone/>
            </a:pPr>
            <a:r>
              <a:rPr lang="en-US" smtClean="0">
                <a:latin typeface="Arial" charset="0"/>
                <a:cs typeface="Arial" charset="0"/>
              </a:rPr>
              <a:t>	Suppose we delete a list before we remove everything from it</a:t>
            </a:r>
          </a:p>
          <a:p>
            <a:pPr lvl="1" eaLnBrk="1" hangingPunct="1"/>
            <a:r>
              <a:rPr lang="en-US" smtClean="0">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Thus, we need a destructor:</a:t>
            </a:r>
          </a:p>
          <a:p>
            <a:pPr lvl="2" eaLnBrk="1" hangingPunct="1">
              <a:buFontTx/>
              <a:buNone/>
            </a:pPr>
            <a:r>
              <a:rPr lang="en-US" sz="1800" dirty="0" smtClean="0">
                <a:latin typeface="Consolas" pitchFamily="49" charset="0"/>
                <a:cs typeface="Consolas" pitchFamily="49" charset="0"/>
              </a:rPr>
              <a:t>class List {</a:t>
            </a:r>
          </a:p>
          <a:p>
            <a:pPr lvl="2" eaLnBrk="1" hangingPunct="1">
              <a:buFontTx/>
              <a:buNone/>
            </a:pPr>
            <a:r>
              <a:rPr lang="en-US" sz="1800" dirty="0" smtClean="0">
                <a:latin typeface="Consolas" pitchFamily="49" charset="0"/>
                <a:cs typeface="Consolas" pitchFamily="49" charset="0"/>
              </a:rPr>
              <a:t>    private:</a:t>
            </a:r>
          </a:p>
          <a:p>
            <a:pPr lvl="2" eaLnBrk="1" hangingPunct="1">
              <a:buFontTx/>
              <a:buNone/>
            </a:pPr>
            <a:r>
              <a:rPr lang="en-US" sz="1800" dirty="0" smtClean="0">
                <a:latin typeface="Consolas" pitchFamily="49" charset="0"/>
                <a:cs typeface="Consolas" pitchFamily="49" charset="0"/>
              </a:rPr>
              <a:t>        Node *</a:t>
            </a:r>
            <a:r>
              <a:rPr lang="en-US" sz="1800" dirty="0" err="1" smtClean="0">
                <a:latin typeface="Consolas" pitchFamily="49" charset="0"/>
                <a:cs typeface="Consolas" pitchFamily="49" charset="0"/>
              </a:rPr>
              <a:t>list_head</a:t>
            </a:r>
            <a:r>
              <a:rPr lang="en-US" sz="1800" dirty="0" smtClean="0">
                <a:latin typeface="Consolas" pitchFamily="49" charset="0"/>
                <a:cs typeface="Consolas" pitchFamily="49" charset="0"/>
              </a:rPr>
              <a:t>;</a:t>
            </a:r>
          </a:p>
          <a:p>
            <a:pPr lvl="2" eaLnBrk="1" hangingPunct="1">
              <a:buFontTx/>
              <a:buNone/>
            </a:pPr>
            <a:r>
              <a:rPr lang="en-US" sz="1800" dirty="0" smtClean="0">
                <a:latin typeface="Consolas" pitchFamily="49" charset="0"/>
                <a:cs typeface="Consolas" pitchFamily="49" charset="0"/>
              </a:rPr>
              <a:t>    public:</a:t>
            </a:r>
          </a:p>
          <a:p>
            <a:pPr lvl="2" eaLnBrk="1" hangingPunct="1">
              <a:buFontTx/>
              <a:buNone/>
            </a:pPr>
            <a:r>
              <a:rPr lang="en-US" sz="1800" dirty="0" smtClean="0">
                <a:latin typeface="Consolas" pitchFamily="49" charset="0"/>
                <a:cs typeface="Consolas" pitchFamily="49" charset="0"/>
              </a:rPr>
              <a:t>        List();</a:t>
            </a:r>
          </a:p>
          <a:p>
            <a:pPr lvl="2" eaLnBrk="1" hangingPunct="1">
              <a:buFontTx/>
              <a:buNone/>
            </a:pPr>
            <a:r>
              <a:rPr lang="en-US" sz="1800" dirty="0" smtClean="0">
                <a:latin typeface="Consolas" pitchFamily="49" charset="0"/>
                <a:cs typeface="Consolas" pitchFamily="49" charset="0"/>
              </a:rPr>
              <a:t>        </a:t>
            </a:r>
            <a:r>
              <a:rPr lang="en-US" sz="1800" b="1" dirty="0" smtClean="0">
                <a:solidFill>
                  <a:srgbClr val="FF0000"/>
                </a:solidFill>
                <a:latin typeface="Consolas" pitchFamily="49" charset="0"/>
                <a:cs typeface="Consolas" pitchFamily="49" charset="0"/>
              </a:rPr>
              <a:t>~List();</a:t>
            </a:r>
          </a:p>
          <a:p>
            <a:pPr lvl="2" eaLnBrk="1" hangingPunct="1">
              <a:buFontTx/>
              <a:buNone/>
            </a:pPr>
            <a:r>
              <a:rPr lang="en-US" sz="1800" dirty="0" smtClean="0">
                <a:latin typeface="Consolas" pitchFamily="49" charset="0"/>
                <a:cs typeface="Consolas" pitchFamily="49" charset="0"/>
              </a:rPr>
              <a:t>        // ...etc...</a:t>
            </a:r>
          </a:p>
          <a:p>
            <a:pPr lvl="2" eaLnBrk="1" hangingPunct="1">
              <a:buFontTx/>
              <a:buNone/>
            </a:pPr>
            <a:r>
              <a:rPr lang="en-US" sz="1800" dirty="0" smtClean="0">
                <a:latin typeface="Consolas" pitchFamily="49" charset="0"/>
                <a:cs typeface="Consolas" pitchFamily="49" charset="0"/>
              </a:rPr>
              <a:t>};</a:t>
            </a:r>
          </a:p>
          <a:p>
            <a:pPr eaLnBrk="1" hangingPunct="1">
              <a:buFontTx/>
              <a:buNone/>
            </a:pPr>
            <a:endParaRPr lang="en-US" dirty="0" smtClean="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The destructor has to delete any memory which had been allocated but has not yet been deallocated</a:t>
            </a:r>
          </a:p>
          <a:p>
            <a:pPr eaLnBrk="1" hangingPunct="1">
              <a:buFont typeface="Arial" charset="0"/>
              <a:buNone/>
            </a:pPr>
            <a:endParaRPr lang="en-US" smtClean="0">
              <a:latin typeface="Arial" charset="0"/>
              <a:cs typeface="Arial" charset="0"/>
            </a:endParaRPr>
          </a:p>
          <a:p>
            <a:pPr eaLnBrk="1" hangingPunct="1">
              <a:buFont typeface="Arial" charset="0"/>
              <a:buNone/>
            </a:pPr>
            <a:r>
              <a:rPr lang="en-US" smtClean="0">
                <a:latin typeface="Arial" charset="0"/>
                <a:cs typeface="Arial" charset="0"/>
              </a:rPr>
              <a:t>	This is straight-forward enough:</a:t>
            </a:r>
          </a:p>
          <a:p>
            <a:pPr eaLnBrk="1" hangingPunct="1">
              <a:buFontTx/>
              <a:buNone/>
            </a:pPr>
            <a:r>
              <a:rPr lang="en-US" smtClean="0">
                <a:latin typeface="Consolas" pitchFamily="49" charset="0"/>
                <a:cs typeface="Consolas" pitchFamily="49" charset="0"/>
              </a:rPr>
              <a:t>		while ( !empty() ) {</a:t>
            </a:r>
          </a:p>
          <a:p>
            <a:pPr eaLnBrk="1" hangingPunct="1">
              <a:buFontTx/>
              <a:buNone/>
            </a:pPr>
            <a:r>
              <a:rPr lang="en-US" smtClean="0">
                <a:latin typeface="Consolas" pitchFamily="49" charset="0"/>
                <a:cs typeface="Consolas" pitchFamily="49" charset="0"/>
              </a:rPr>
              <a:t>		    pop_front();</a:t>
            </a:r>
          </a:p>
          <a:p>
            <a:pPr eaLnBrk="1" hangingPunct="1">
              <a:buFontTx/>
              <a:buNone/>
            </a:pPr>
            <a:r>
              <a:rPr lang="en-US" smtClean="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Is this sufficient for a linked list class?</a:t>
            </a:r>
          </a:p>
          <a:p>
            <a:pPr eaLnBrk="1" hangingPunct="1">
              <a:buFont typeface="Arial" charset="0"/>
              <a:buNone/>
            </a:pPr>
            <a:endParaRPr lang="en-US" dirty="0" smtClean="0">
              <a:latin typeface="Arial" charset="0"/>
              <a:cs typeface="Arial" charset="0"/>
            </a:endParaRPr>
          </a:p>
          <a:p>
            <a:pPr eaLnBrk="1" hangingPunct="1">
              <a:buFont typeface="Arial" charset="0"/>
              <a:buNone/>
            </a:pPr>
            <a:r>
              <a:rPr lang="en-US" dirty="0" smtClean="0">
                <a:latin typeface="Arial" charset="0"/>
                <a:cs typeface="Arial" charset="0"/>
              </a:rPr>
              <a:t>	Initially, it may appear yes, but we now have to look at how C++ copies objects during:</a:t>
            </a:r>
          </a:p>
          <a:p>
            <a:pPr lvl="1" eaLnBrk="1" hangingPunct="1"/>
            <a:r>
              <a:rPr lang="en-US" dirty="0" smtClean="0">
                <a:latin typeface="Arial" charset="0"/>
                <a:cs typeface="Arial" charset="0"/>
              </a:rPr>
              <a:t>Passing by value (making a copy), and</a:t>
            </a:r>
          </a:p>
          <a:p>
            <a:pPr lvl="1" eaLnBrk="1" hangingPunct="1"/>
            <a:r>
              <a:rPr lang="en-US" dirty="0" smtClean="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31944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iostream</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n ) {</a:t>
            </a:r>
          </a:p>
          <a:p>
            <a:pPr eaLnBrk="1" hangingPunct="1">
              <a:buFont typeface="Arial" charset="0"/>
              <a:buNone/>
            </a:pPr>
            <a:r>
              <a:rPr lang="en-US" sz="1600" dirty="0" smtClean="0">
                <a:latin typeface="Consolas" pitchFamily="49" charset="0"/>
                <a:cs typeface="Consolas" pitchFamily="49" charset="0"/>
              </a:rPr>
              <a:t>		    ++n;</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std::</a:t>
            </a:r>
            <a:r>
              <a:rPr lang="en-US" sz="1600" dirty="0" err="1" smtClean="0">
                <a:latin typeface="Consolas" pitchFamily="49" charset="0"/>
                <a:cs typeface="Consolas" pitchFamily="49" charset="0"/>
              </a:rPr>
              <a:t>cout</a:t>
            </a:r>
            <a:r>
              <a:rPr lang="en-US" sz="1600" dirty="0" smtClean="0">
                <a:latin typeface="Consolas" pitchFamily="49" charset="0"/>
                <a:cs typeface="Consolas" pitchFamily="49" charset="0"/>
              </a:rPr>
              <a:t> &lt;&lt; counter &lt;&lt; std::</a:t>
            </a:r>
            <a:r>
              <a:rPr lang="en-US" sz="1600" dirty="0" err="1" smtClean="0">
                <a:latin typeface="Consolas" pitchFamily="49" charset="0"/>
                <a:cs typeface="Consolas" pitchFamily="49" charset="0"/>
              </a:rPr>
              <a:t>endl</a:t>
            </a:r>
            <a:r>
              <a:rPr lang="en-US" sz="1600" dirty="0" smtClean="0">
                <a:latin typeface="Consolas" pitchFamily="49" charset="0"/>
                <a:cs typeface="Consolas" pitchFamily="49" charset="0"/>
              </a:rPr>
              <a:t>;  // counter is still 0</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If you want to change the value, you can pass by reference:</a:t>
            </a:r>
            <a:br>
              <a:rPr lang="en-US" dirty="0" smtClean="0">
                <a:latin typeface="Arial" charset="0"/>
                <a:cs typeface="Arial" charset="0"/>
              </a:rPr>
            </a:b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iostream</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&amp;n ) {</a:t>
            </a:r>
          </a:p>
          <a:p>
            <a:pPr eaLnBrk="1" hangingPunct="1">
              <a:buFont typeface="Arial" charset="0"/>
              <a:buNone/>
            </a:pPr>
            <a:r>
              <a:rPr lang="en-US" sz="1600" dirty="0" smtClean="0">
                <a:latin typeface="Consolas" pitchFamily="49" charset="0"/>
                <a:cs typeface="Consolas" pitchFamily="49" charset="0"/>
              </a:rPr>
              <a:t>		    ++n;</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std::</a:t>
            </a:r>
            <a:r>
              <a:rPr lang="en-US" sz="1600" dirty="0" err="1" smtClean="0">
                <a:latin typeface="Consolas" pitchFamily="49" charset="0"/>
                <a:cs typeface="Consolas" pitchFamily="49" charset="0"/>
              </a:rPr>
              <a:t>cout</a:t>
            </a:r>
            <a:r>
              <a:rPr lang="en-US" sz="1600" dirty="0" smtClean="0">
                <a:latin typeface="Consolas" pitchFamily="49" charset="0"/>
                <a:cs typeface="Consolas" pitchFamily="49" charset="0"/>
              </a:rPr>
              <a:t> &lt;&lt; counter &lt;&lt; std::</a:t>
            </a:r>
            <a:r>
              <a:rPr lang="en-US" sz="1600" dirty="0" err="1" smtClean="0">
                <a:latin typeface="Consolas" pitchFamily="49" charset="0"/>
                <a:cs typeface="Consolas" pitchFamily="49" charset="0"/>
              </a:rPr>
              <a:t>endl</a:t>
            </a:r>
            <a:r>
              <a:rPr lang="en-US" sz="1600" dirty="0" smtClean="0">
                <a:latin typeface="Consolas" pitchFamily="49" charset="0"/>
                <a:cs typeface="Consolas" pitchFamily="49" charset="0"/>
              </a:rPr>
              <a:t>;  // counter is now 1</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smtClean="0">
                <a:latin typeface="Arial" charset="0"/>
                <a:cs typeface="Arial" charset="0"/>
              </a:rPr>
              <a:t>	In C, you would pass the address of the object to change it:</a:t>
            </a:r>
            <a:br>
              <a:rPr lang="en-US" dirty="0" smtClean="0">
                <a:latin typeface="Arial" charset="0"/>
                <a:cs typeface="Arial" charset="0"/>
              </a:rPr>
            </a:b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#include &lt;</a:t>
            </a:r>
            <a:r>
              <a:rPr lang="en-US" sz="1600" dirty="0" err="1" smtClean="0">
                <a:latin typeface="Consolas" pitchFamily="49" charset="0"/>
                <a:cs typeface="Consolas" pitchFamily="49" charset="0"/>
              </a:rPr>
              <a:t>stdio.h</a:t>
            </a:r>
            <a:r>
              <a:rPr lang="en-US" sz="1600" dirty="0" smtClean="0">
                <a:latin typeface="Consolas" pitchFamily="49" charset="0"/>
                <a:cs typeface="Consolas" pitchFamily="49" charset="0"/>
              </a:rPr>
              <a:t>&gt;</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increment(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pn</a:t>
            </a:r>
            <a:r>
              <a:rPr lang="en-US" sz="1600" dirty="0" smtClean="0">
                <a:latin typeface="Consolas" pitchFamily="49" charset="0"/>
                <a:cs typeface="Consolas" pitchFamily="49" charset="0"/>
              </a:rPr>
              <a:t> )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pn</a:t>
            </a:r>
            <a:r>
              <a:rPr lang="en-US" sz="1600" dirty="0" smtClean="0">
                <a:latin typeface="Consolas" pitchFamily="49" charset="0"/>
                <a:cs typeface="Consolas" pitchFamily="49" charset="0"/>
              </a:rPr>
              <a:t>);</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main()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counter = 0;</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increment( &amp;counter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printf</a:t>
            </a:r>
            <a:r>
              <a:rPr lang="en-US" sz="1600" dirty="0" smtClean="0">
                <a:latin typeface="Consolas" pitchFamily="49" charset="0"/>
                <a:cs typeface="Consolas" pitchFamily="49" charset="0"/>
              </a:rPr>
              <a:t>( "%d", counter );            // counter is now 1</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Pass by reference could be used to modify a list</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reverse( List &amp;list ) {</a:t>
            </a:r>
          </a:p>
          <a:p>
            <a:pPr eaLnBrk="1" hangingPunct="1">
              <a:buFont typeface="Arial" charset="0"/>
              <a:buNone/>
            </a:pPr>
            <a:r>
              <a:rPr lang="en-US" sz="1600" dirty="0" smtClean="0">
                <a:latin typeface="Consolas" pitchFamily="49" charset="0"/>
                <a:cs typeface="Consolas" pitchFamily="49" charset="0"/>
              </a:rPr>
              <a:t>		    List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while ( !</a:t>
            </a:r>
            <a:r>
              <a:rPr lang="en-US" sz="1600" dirty="0" err="1" smtClean="0">
                <a:latin typeface="Consolas" pitchFamily="49" charset="0"/>
                <a:cs typeface="Consolas" pitchFamily="49" charset="0"/>
              </a:rPr>
              <a:t>list.empty</a:t>
            </a:r>
            <a:r>
              <a:rPr lang="en-US" sz="1600" dirty="0" smtClean="0">
                <a:latin typeface="Consolas" pitchFamily="49" charset="0"/>
                <a:cs typeface="Consolas" pitchFamily="49" charset="0"/>
              </a:rPr>
              <a:t>() ) {</a:t>
            </a:r>
          </a:p>
          <a:p>
            <a:pPr eaLnBrk="1" hangingPunct="1">
              <a:buFont typeface="Arial" charset="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tmp.push_front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ls.pop_front</a:t>
            </a:r>
            <a:r>
              <a:rPr lang="en-US" sz="1600" dirty="0" smtClean="0">
                <a:latin typeface="Consolas" pitchFamily="49" charset="0"/>
                <a:cs typeface="Consolas" pitchFamily="49" charset="0"/>
              </a:rPr>
              <a:t>() );</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None/>
            </a:pPr>
            <a:r>
              <a:rPr lang="en-US" sz="1600" dirty="0" smtClean="0">
                <a:latin typeface="Consolas" pitchFamily="49" charset="0"/>
                <a:cs typeface="Consolas" pitchFamily="49" charset="0"/>
              </a:rPr>
              <a:t>            // All the member variables of 'list' and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are swapped</a:t>
            </a:r>
          </a:p>
          <a:p>
            <a:pPr eaLnBrk="1" hangingPunct="1">
              <a:buNone/>
            </a:pPr>
            <a:r>
              <a:rPr lang="en-US" sz="1600" dirty="0" smtClean="0">
                <a:latin typeface="Consolas" pitchFamily="49" charset="0"/>
                <a:cs typeface="Consolas" pitchFamily="49" charset="0"/>
              </a:rPr>
              <a:t>		    std::swap( list,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 The memory for '</a:t>
            </a:r>
            <a:r>
              <a:rPr lang="en-US" sz="1600" dirty="0" err="1" smtClean="0">
                <a:latin typeface="Consolas" pitchFamily="49" charset="0"/>
                <a:cs typeface="Consolas" pitchFamily="49" charset="0"/>
              </a:rPr>
              <a:t>tmp</a:t>
            </a:r>
            <a:r>
              <a:rPr lang="en-US" sz="1600" dirty="0" smtClean="0">
                <a:latin typeface="Consolas" pitchFamily="49" charset="0"/>
                <a:cs typeface="Consolas" pitchFamily="49" charset="0"/>
              </a:rPr>
              <a:t>' will be cleaned up</a:t>
            </a:r>
          </a:p>
          <a:p>
            <a:pPr eaLnBrk="1" hangingPunct="1">
              <a:buFont typeface="Arial" charset="0"/>
              <a:buNone/>
            </a:pP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smtClean="0">
                <a:latin typeface="Arial" charset="0"/>
                <a:cs typeface="Arial" charset="0"/>
              </a:rPr>
              <a:t>	If you wanted to prevent the argument from being modified, you</a:t>
            </a:r>
            <a:br>
              <a:rPr lang="en-US" dirty="0" smtClean="0">
                <a:latin typeface="Arial" charset="0"/>
                <a:cs typeface="Arial" charset="0"/>
              </a:rPr>
            </a:br>
            <a:r>
              <a:rPr lang="en-US" dirty="0" smtClean="0">
                <a:latin typeface="Arial" charset="0"/>
                <a:cs typeface="Arial" charset="0"/>
              </a:rPr>
              <a:t>could declare it </a:t>
            </a:r>
            <a:r>
              <a:rPr lang="en-US" dirty="0" smtClean="0">
                <a:solidFill>
                  <a:srgbClr val="FF0000"/>
                </a:solidFill>
                <a:latin typeface="Consolas" pitchFamily="49" charset="0"/>
                <a:cs typeface="Consolas" pitchFamily="49" charset="0"/>
              </a:rPr>
              <a:t>const</a:t>
            </a:r>
            <a:r>
              <a:rPr lang="en-US" dirty="0" smtClean="0">
                <a:latin typeface="Arial" charset="0"/>
                <a:cs typeface="Arial" charset="0"/>
              </a:rPr>
              <a:t>:</a:t>
            </a: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double average( List </a:t>
            </a:r>
            <a:r>
              <a:rPr lang="en-US" sz="1600" dirty="0" smtClean="0">
                <a:solidFill>
                  <a:srgbClr val="FF0000"/>
                </a:solidFill>
                <a:latin typeface="Consolas" pitchFamily="49" charset="0"/>
                <a:cs typeface="Consolas" pitchFamily="49" charset="0"/>
              </a:rPr>
              <a:t>const </a:t>
            </a:r>
            <a:r>
              <a:rPr lang="en-US" sz="1600" dirty="0" smtClean="0">
                <a:latin typeface="Consolas" pitchFamily="49" charset="0"/>
                <a:cs typeface="Consolas" pitchFamily="49" charset="0"/>
              </a:rPr>
              <a:t>&amp;</a:t>
            </a:r>
            <a:r>
              <a:rPr lang="en-US" sz="1600" dirty="0" err="1" smtClean="0">
                <a:latin typeface="Consolas" pitchFamily="49" charset="0"/>
                <a:cs typeface="Consolas" pitchFamily="49" charset="0"/>
              </a:rPr>
              <a:t>ls</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min,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max ) {</a:t>
            </a:r>
          </a:p>
          <a:p>
            <a:pPr eaLnBrk="1" hangingPunct="1">
              <a:buFont typeface="Arial" charset="0"/>
              <a:buNone/>
            </a:pPr>
            <a:r>
              <a:rPr lang="en-US" sz="1600" dirty="0" smtClean="0">
                <a:latin typeface="Consolas" pitchFamily="49" charset="0"/>
                <a:cs typeface="Consolas" pitchFamily="49" charset="0"/>
              </a:rPr>
              <a:t>		    double sum = 0, count = 0;</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for ( Node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head();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nullptr;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-&gt;next() ) {</a:t>
            </a:r>
          </a:p>
          <a:p>
            <a:pPr eaLnBrk="1" hangingPunct="1">
              <a:buFont typeface="Arial" charset="0"/>
              <a:buNone/>
            </a:pPr>
            <a:r>
              <a:rPr lang="en-US" sz="1600" dirty="0" smtClean="0">
                <a:latin typeface="Consolas" pitchFamily="49" charset="0"/>
                <a:cs typeface="Consolas" pitchFamily="49" charset="0"/>
              </a:rPr>
              <a:t>		        sum += </a:t>
            </a:r>
            <a:r>
              <a:rPr lang="en-US" sz="1600" dirty="0" err="1" smtClean="0">
                <a:latin typeface="Consolas" pitchFamily="49" charset="0"/>
                <a:cs typeface="Consolas" pitchFamily="49" charset="0"/>
              </a:rPr>
              <a:t>ptr</a:t>
            </a:r>
            <a:r>
              <a:rPr lang="en-US" sz="1600" dirty="0" smtClean="0">
                <a:latin typeface="Consolas" pitchFamily="49" charset="0"/>
                <a:cs typeface="Consolas" pitchFamily="49" charset="0"/>
              </a:rPr>
              <a:t>-&gt;retrieve();</a:t>
            </a:r>
          </a:p>
          <a:p>
            <a:pPr eaLnBrk="1" hangingPunct="1">
              <a:buFont typeface="Arial" charset="0"/>
              <a:buNone/>
            </a:pPr>
            <a:r>
              <a:rPr lang="en-US" sz="1600" dirty="0" smtClean="0">
                <a:latin typeface="Consolas" pitchFamily="49" charset="0"/>
                <a:cs typeface="Consolas" pitchFamily="49" charset="0"/>
              </a:rPr>
              <a:t>		        ++count;</a:t>
            </a: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return sum/count;</a:t>
            </a:r>
          </a:p>
          <a:p>
            <a:pPr eaLnBrk="1" hangingPunct="1">
              <a:buFont typeface="Arial" charset="0"/>
              <a:buNone/>
            </a:pPr>
            <a:r>
              <a:rPr lang="en-US" sz="1600" dirty="0" smtClean="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smtClean="0">
                <a:solidFill>
                  <a:srgbClr val="FF0000"/>
                </a:solidFill>
              </a:rPr>
              <a:t>Note:  this reveals a weakness in our model—we will discuss </a:t>
            </a:r>
            <a:r>
              <a:rPr lang="en-CA" dirty="0" err="1" smtClean="0">
                <a:solidFill>
                  <a:srgbClr val="FF0000"/>
                </a:solidFill>
              </a:rPr>
              <a:t>iterators</a:t>
            </a:r>
            <a:r>
              <a:rPr lang="en-CA" dirty="0" smtClean="0">
                <a:solidFill>
                  <a:srgbClr val="FF0000"/>
                </a:solidFill>
              </a:rPr>
              <a:t> later…</a:t>
            </a:r>
            <a:endParaRPr lang="en-CA" dirty="0">
              <a:solidFill>
                <a:srgbClr val="FF0000"/>
              </a:solidFill>
            </a:endParaRPr>
          </a:p>
        </p:txBody>
      </p:sp>
    </p:spTree>
    <p:extLst>
      <p:ext uri="{BB962C8B-B14F-4D97-AF65-F5344CB8AC3E}">
        <p14:creationId xmlns:p14="http://schemas.microsoft.com/office/powerpoint/2010/main" val="351240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You want to </a:t>
            </a:r>
            <a:r>
              <a:rPr lang="en-US" dirty="0" smtClean="0">
                <a:solidFill>
                  <a:srgbClr val="FF0000"/>
                </a:solidFill>
                <a:latin typeface="Arial" charset="0"/>
                <a:cs typeface="Arial" charset="0"/>
              </a:rPr>
              <a:t>pass a copy of a linked list to a function</a:t>
            </a:r>
            <a:r>
              <a:rPr lang="en-US" dirty="0" smtClean="0">
                <a:latin typeface="Arial" charset="0"/>
                <a:cs typeface="Arial" charset="0"/>
              </a:rPr>
              <a:t>—where the function may modify the copy, but the original list shall be unchanged</a:t>
            </a:r>
            <a:r>
              <a:rPr lang="en-US" dirty="0">
                <a:latin typeface="Arial" charset="0"/>
                <a:cs typeface="Arial" charset="0"/>
              </a:rPr>
              <a:t>.</a:t>
            </a:r>
            <a:endParaRPr lang="en-US" dirty="0" smtClean="0">
              <a:latin typeface="Arial" charset="0"/>
              <a:cs typeface="Arial" charset="0"/>
            </a:endParaRPr>
          </a:p>
          <a:p>
            <a:pPr eaLnBrk="1" hangingPunct="1">
              <a:buFont typeface="Arial" charset="0"/>
              <a:buNone/>
            </a:pPr>
            <a:endParaRPr lang="en-US" sz="11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void </a:t>
            </a:r>
            <a:r>
              <a:rPr lang="en-US" sz="1600" dirty="0" err="1" smtClean="0">
                <a:latin typeface="Consolas" pitchFamily="49" charset="0"/>
                <a:cs typeface="Consolas" pitchFamily="49" charset="0"/>
              </a:rPr>
              <a:t>func</a:t>
            </a:r>
            <a:r>
              <a:rPr lang="en-US" sz="1600" dirty="0" smtClean="0">
                <a:latin typeface="Consolas" pitchFamily="49" charset="0"/>
                <a:cs typeface="Consolas" pitchFamily="49" charset="0"/>
              </a:rPr>
              <a:t>( List ls ) {</a:t>
            </a:r>
          </a:p>
          <a:p>
            <a:pPr eaLnBrk="1" hangingPunct="1">
              <a:buFont typeface="Arial" charset="0"/>
              <a:buNone/>
            </a:pPr>
            <a:r>
              <a:rPr lang="en-US" sz="1600" dirty="0" smtClean="0">
                <a:latin typeface="Consolas" pitchFamily="49" charset="0"/>
                <a:cs typeface="Consolas" pitchFamily="49" charset="0"/>
              </a:rPr>
              <a:t>		    // The compiler creates a new instance and copies the values</a:t>
            </a:r>
          </a:p>
          <a:p>
            <a:pPr eaLnBrk="1" hangingPunct="1">
              <a:buFont typeface="Arial" charset="0"/>
              <a:buNone/>
            </a:pPr>
            <a:r>
              <a:rPr lang="en-US" sz="1600" dirty="0" smtClean="0">
                <a:latin typeface="Consolas" pitchFamily="49" charset="0"/>
                <a:cs typeface="Consolas" pitchFamily="49" charset="0"/>
              </a:rPr>
              <a:t>		    // The function does something with '</a:t>
            </a:r>
            <a:r>
              <a:rPr lang="en-US" sz="1600" dirty="0" err="1" smtClean="0">
                <a:latin typeface="Consolas" pitchFamily="49" charset="0"/>
                <a:cs typeface="Consolas" pitchFamily="49" charset="0"/>
              </a:rPr>
              <a:t>ls'</a:t>
            </a: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 The compiler ensures the destructor is called on '</a:t>
            </a:r>
            <a:r>
              <a:rPr lang="en-US" sz="1600" dirty="0" err="1" smtClean="0">
                <a:latin typeface="Consolas" pitchFamily="49" charset="0"/>
                <a:cs typeface="Consolas" pitchFamily="49" charset="0"/>
              </a:rPr>
              <a:t>ls'</a:t>
            </a:r>
            <a:endParaRPr lang="en-US" sz="1600" dirty="0" smtClean="0">
              <a:latin typeface="Consolas" pitchFamily="49" charset="0"/>
              <a:cs typeface="Consolas" pitchFamily="49" charset="0"/>
            </a:endParaRPr>
          </a:p>
          <a:p>
            <a:pPr eaLnBrk="1" hangingPunct="1">
              <a:buFont typeface="Arial" charset="0"/>
              <a:buNone/>
            </a:pPr>
            <a:r>
              <a:rPr lang="en-US" sz="1600" dirty="0" smtClean="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smtClean="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List prim;</a:t>
            </a:r>
          </a:p>
          <a:p>
            <a:pPr eaLnBrk="1" hangingPunct="1">
              <a:buFont typeface="Arial" charset="0"/>
              <a:buNone/>
            </a:pP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solidFill>
                  <a:srgbClr val="FF0000"/>
                </a:solidFill>
                <a:latin typeface="Consolas" pitchFamily="49" charset="0"/>
                <a:cs typeface="Consolas" pitchFamily="49" charset="0"/>
              </a:rPr>
              <a:t>    for ( </a:t>
            </a:r>
            <a:r>
              <a:rPr lang="en-US" sz="1400" dirty="0" err="1" smtClean="0">
                <a:solidFill>
                  <a:srgbClr val="FF0000"/>
                </a:solidFill>
                <a:latin typeface="Consolas" pitchFamily="49" charset="0"/>
                <a:cs typeface="Consolas" pitchFamily="49" charset="0"/>
              </a:rPr>
              <a:t>int</a:t>
            </a: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 2;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&lt;= 4;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 {</a:t>
            </a:r>
          </a:p>
          <a:p>
            <a:pPr eaLnBrk="1" hangingPunct="1">
              <a:buFont typeface="Arial" charset="0"/>
              <a:buNone/>
            </a:pP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prim.push_front</a:t>
            </a:r>
            <a:r>
              <a:rPr lang="en-US" sz="1400" dirty="0" smtClean="0">
                <a:solidFill>
                  <a:srgbClr val="FF0000"/>
                </a:solidFill>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a:t>
            </a:r>
            <a:r>
              <a:rPr lang="en-US" sz="1400" dirty="0" err="1" smtClean="0">
                <a:solidFill>
                  <a:srgbClr val="FF0000"/>
                </a:solidFill>
                <a:latin typeface="Consolas" pitchFamily="49" charset="0"/>
                <a:cs typeface="Consolas" pitchFamily="49" charset="0"/>
              </a:rPr>
              <a:t>i</a:t>
            </a:r>
            <a:r>
              <a:rPr lang="en-US" sz="1400" dirty="0" smtClean="0">
                <a:solidFill>
                  <a:srgbClr val="FF0000"/>
                </a:solidFill>
                <a:latin typeface="Consolas" pitchFamily="49" charset="0"/>
                <a:cs typeface="Consolas" pitchFamily="49" charset="0"/>
              </a:rPr>
              <a:t> );</a:t>
            </a:r>
          </a:p>
          <a:p>
            <a:pPr eaLnBrk="1" hangingPunct="1">
              <a:buFont typeface="Arial" charset="0"/>
              <a:buNone/>
            </a:pPr>
            <a:r>
              <a:rPr lang="en-US" sz="1400" dirty="0" smtClean="0">
                <a:solidFill>
                  <a:srgbClr val="FF0000"/>
                </a:solidFill>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smtClean="0">
                <a:solidFill>
                  <a:schemeClr val="tx2"/>
                </a:solidFill>
              </a:rPr>
              <a:t>First</a:t>
            </a:r>
            <a:r>
              <a:rPr lang="en-US" altLang="zh-CN" sz="1600" dirty="0">
                <a:solidFill>
                  <a:schemeClr val="tx2"/>
                </a:solidFill>
              </a:rPr>
              <a: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List </a:t>
            </a:r>
            <a:r>
              <a:rPr lang="en-US" sz="1400" dirty="0" err="1" smtClean="0">
                <a:solidFill>
                  <a:srgbClr val="FF0000"/>
                </a:solidFill>
                <a:latin typeface="Consolas" pitchFamily="49" charset="0"/>
                <a:cs typeface="Consolas" pitchFamily="49" charset="0"/>
              </a:rPr>
              <a:t>ls</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send_copy</a:t>
            </a:r>
            <a:r>
              <a:rPr lang="en-US" sz="1400" dirty="0" smtClean="0">
                <a:solidFill>
                  <a:srgbClr val="FF0000"/>
                </a:solidFill>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t>
            </a:r>
            <a:r>
              <a:rPr lang="en-US" altLang="zh-CN" sz="1600" dirty="0" smtClean="0">
                <a:solidFill>
                  <a:schemeClr val="tx2"/>
                </a:solidFill>
              </a:rPr>
              <a:t>assigns a </a:t>
            </a:r>
            <a:r>
              <a:rPr lang="en-US" altLang="zh-CN" sz="1600" dirty="0">
                <a:solidFill>
                  <a:schemeClr val="tx2"/>
                </a:solidFill>
              </a:rPr>
              <a:t>copy of </a:t>
            </a:r>
            <a:r>
              <a:rPr lang="en-US" altLang="zh-CN" sz="1600" dirty="0">
                <a:solidFill>
                  <a:schemeClr val="tx2"/>
                </a:solidFill>
                <a:latin typeface="Consolas" pitchFamily="49" charset="0"/>
                <a:cs typeface="Consolas" pitchFamily="49" charset="0"/>
              </a:rPr>
              <a:t>prim</a:t>
            </a:r>
            <a:r>
              <a:rPr lang="en-US" altLang="zh-CN" sz="1600" dirty="0" smtClean="0">
                <a:solidFill>
                  <a:schemeClr val="tx2"/>
                </a:solidFill>
              </a:rPr>
              <a:t> to </a:t>
            </a:r>
            <a:r>
              <a:rPr lang="en-US" altLang="zh-CN" sz="1600" dirty="0" smtClean="0">
                <a:solidFill>
                  <a:schemeClr val="tx2"/>
                </a:solidFill>
                <a:latin typeface="Consolas" pitchFamily="49" charset="0"/>
                <a:cs typeface="Consolas" pitchFamily="49" charset="0"/>
              </a:rPr>
              <a:t>ls</a:t>
            </a:r>
            <a:r>
              <a:rPr lang="en-US" altLang="zh-CN" sz="1600" dirty="0" smtClean="0">
                <a:solidFill>
                  <a:schemeClr val="tx2"/>
                </a:solidFill>
              </a:rPr>
              <a:t>. The </a:t>
            </a:r>
            <a:r>
              <a:rPr lang="en-US" altLang="zh-CN" sz="1600" dirty="0">
                <a:solidFill>
                  <a:schemeClr val="tx2"/>
                </a:solidFill>
              </a:rPr>
              <a:t>default is to copy member variables</a:t>
            </a:r>
            <a:r>
              <a:rPr lang="en-US" altLang="zh-CN" sz="1600" dirty="0" smtClean="0">
                <a:solidFill>
                  <a:schemeClr val="tx2"/>
                </a:solidFill>
              </a:rPr>
              <a:t>:</a:t>
            </a:r>
          </a:p>
          <a:p>
            <a:pPr eaLnBrk="1" hangingPunct="1">
              <a:buFont typeface="Arial" charset="0"/>
              <a:buNone/>
            </a:pPr>
            <a:r>
              <a:rPr lang="en-US" altLang="zh-CN" sz="1400" dirty="0" smtClean="0">
                <a:solidFill>
                  <a:schemeClr val="tx2"/>
                </a:solidFill>
                <a:latin typeface="Consolas" pitchFamily="49" charset="0"/>
                <a:cs typeface="Consolas" pitchFamily="49" charset="0"/>
              </a:rPr>
              <a:t>    </a:t>
            </a:r>
            <a:r>
              <a:rPr lang="en-US" altLang="zh-CN" sz="1400" dirty="0" err="1" smtClean="0">
                <a:solidFill>
                  <a:schemeClr val="tx2"/>
                </a:solidFill>
                <a:latin typeface="Consolas" pitchFamily="49" charset="0"/>
                <a:cs typeface="Consolas" pitchFamily="49" charset="0"/>
              </a:rPr>
              <a:t>ls.list_head</a:t>
            </a:r>
            <a:r>
              <a:rPr lang="en-US" altLang="zh-CN" sz="1400" dirty="0" smtClean="0">
                <a:solidFill>
                  <a:schemeClr val="tx2"/>
                </a:solidFill>
                <a:latin typeface="Consolas" pitchFamily="49" charset="0"/>
                <a:cs typeface="Consolas" pitchFamily="49" charset="0"/>
              </a:rPr>
              <a:t> </a:t>
            </a: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smtClean="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4274"/>
                </a:stretch>
              </a:blipFill>
            </p:spPr>
            <p:txBody>
              <a:bodyPr/>
              <a:lstStyle/>
              <a:p>
                <a:r>
                  <a:rPr lang="zh-CN" altLang="en-US">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smtClean="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smtClean="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smtClean="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smtClean="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smtClean="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smtClean="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smtClean="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smtClean="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smtClean="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smtClean="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smtClean="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smtClean="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smtClean="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smtClean="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smtClean="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smtClean="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smtClean="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smtClean="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smtClean="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smtClean="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smtClean="0"/>
                  <a:t>Expon</a:t>
                </a:r>
                <a:r>
                  <a:rPr lang="en-US" altLang="zh-CN" dirty="0" smtClean="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smtClean="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smtClean="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smtClean="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8390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smtClean="0">
                <a:solidFill>
                  <a:srgbClr val="FF0000"/>
                </a:solidFill>
                <a:latin typeface="Consolas" pitchFamily="49" charset="0"/>
                <a:cs typeface="Consolas" pitchFamily="49" charset="0"/>
              </a:rPr>
              <a:t>// The compiler ensures the destructor is called on '</a:t>
            </a:r>
            <a:r>
              <a:rPr lang="en-US" sz="1400" dirty="0" err="1" smtClean="0">
                <a:solidFill>
                  <a:srgbClr val="FF0000"/>
                </a:solidFill>
                <a:latin typeface="Consolas" pitchFamily="49" charset="0"/>
                <a:cs typeface="Consolas" pitchFamily="49" charset="0"/>
              </a:rPr>
              <a:t>ls'</a:t>
            </a:r>
            <a:endParaRPr lang="en-US" sz="1400" dirty="0" smtClean="0">
              <a:solidFill>
                <a:srgbClr val="FF0000"/>
              </a:solidFill>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std::</a:t>
            </a:r>
            <a:r>
              <a:rPr lang="en-US" sz="1400" dirty="0" err="1" smtClean="0">
                <a:latin typeface="Consolas" pitchFamily="49" charset="0"/>
                <a:cs typeface="Consolas" pitchFamily="49" charset="0"/>
              </a:rPr>
              <a:t>cout</a:t>
            </a:r>
            <a:r>
              <a:rPr lang="en-US" sz="1400" dirty="0" smtClean="0">
                <a:latin typeface="Consolas" pitchFamily="49" charset="0"/>
                <a:cs typeface="Consolas" pitchFamily="49" charset="0"/>
              </a:rPr>
              <a:t> &lt;&lt; </a:t>
            </a:r>
            <a:r>
              <a:rPr lang="en-US" sz="1400" dirty="0" err="1" smtClean="0">
                <a:latin typeface="Consolas" pitchFamily="49" charset="0"/>
                <a:cs typeface="Consolas" pitchFamily="49" charset="0"/>
              </a:rPr>
              <a:t>prim.empty</a:t>
            </a:r>
            <a:r>
              <a:rPr lang="en-US" sz="1400" dirty="0" smtClean="0">
                <a:latin typeface="Consolas" pitchFamily="49" charset="0"/>
                <a:cs typeface="Consolas" pitchFamily="49" charset="0"/>
              </a:rPr>
              <a:t>() &lt;&lt; std::</a:t>
            </a:r>
            <a:r>
              <a:rPr lang="en-US" sz="1400" dirty="0" err="1" smtClean="0">
                <a:latin typeface="Consolas" pitchFamily="49" charset="0"/>
                <a:cs typeface="Consolas" pitchFamily="49" charset="0"/>
              </a:rPr>
              <a:t>endl</a:t>
            </a: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smtClean="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smtClean="0">
                <a:latin typeface="Consolas" pitchFamily="49" charset="0"/>
                <a:cs typeface="Consolas" pitchFamily="49" charset="0"/>
              </a:rPr>
              <a:t>void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List </a:t>
            </a:r>
            <a:r>
              <a:rPr lang="en-US" sz="1400" dirty="0" err="1" smtClean="0">
                <a:latin typeface="Consolas" pitchFamily="49" charset="0"/>
                <a:cs typeface="Consolas" pitchFamily="49" charset="0"/>
              </a:rPr>
              <a:t>ls</a:t>
            </a:r>
            <a:r>
              <a:rPr lang="en-US" sz="1400" dirty="0" smtClean="0">
                <a:latin typeface="Consolas" pitchFamily="49" charset="0"/>
                <a:cs typeface="Consolas" pitchFamily="49" charset="0"/>
              </a:rPr>
              <a:t> ) {</a:t>
            </a:r>
          </a:p>
          <a:p>
            <a:pPr eaLnBrk="1" hangingPunct="1">
              <a:buNone/>
            </a:pPr>
            <a:r>
              <a:rPr lang="en-US" sz="1400" dirty="0" smtClean="0">
                <a:latin typeface="Consolas" pitchFamily="49" charset="0"/>
                <a:cs typeface="Consolas" pitchFamily="49" charset="0"/>
              </a:rPr>
              <a:t>    // The compiler creates a new instance and copies the values </a:t>
            </a:r>
          </a:p>
          <a:p>
            <a:pPr eaLnBrk="1" hangingPunct="1">
              <a:buFont typeface="Arial" charset="0"/>
              <a:buNone/>
            </a:pPr>
            <a:r>
              <a:rPr lang="en-US" sz="1400" dirty="0" smtClean="0">
                <a:latin typeface="Consolas" pitchFamily="49" charset="0"/>
                <a:cs typeface="Consolas" pitchFamily="49" charset="0"/>
              </a:rPr>
              <a:t>    // The function does something with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 The compiler ensures the destructor is called on '</a:t>
            </a:r>
            <a:r>
              <a:rPr lang="en-US" sz="1400" dirty="0" err="1" smtClean="0">
                <a:latin typeface="Consolas" pitchFamily="49" charset="0"/>
                <a:cs typeface="Consolas" pitchFamily="49" charset="0"/>
              </a:rPr>
              <a:t>ls'</a:t>
            </a: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main() {</a:t>
            </a:r>
          </a:p>
          <a:p>
            <a:pPr eaLnBrk="1" hangingPunct="1">
              <a:buFont typeface="Arial" charset="0"/>
              <a:buNone/>
            </a:pPr>
            <a:r>
              <a:rPr lang="en-US" sz="1400" dirty="0" smtClean="0">
                <a:latin typeface="Consolas" pitchFamily="49" charset="0"/>
                <a:cs typeface="Consolas" pitchFamily="49" charset="0"/>
              </a:rPr>
              <a:t>    List prim;</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for (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2;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&lt;= 4;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prim.push_front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p>
          <a:p>
            <a:pPr eaLnBrk="1" hangingPunct="1">
              <a:buFont typeface="Arial" charset="0"/>
              <a:buNone/>
            </a:pPr>
            <a:r>
              <a:rPr lang="en-US" sz="1400" dirty="0" smtClean="0">
                <a:latin typeface="Consolas" pitchFamily="49" charset="0"/>
                <a:cs typeface="Consolas" pitchFamily="49" charset="0"/>
              </a:rPr>
              <a:t>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send_copy</a:t>
            </a:r>
            <a:r>
              <a:rPr lang="en-US" sz="1400" dirty="0" smtClean="0">
                <a:latin typeface="Consolas" pitchFamily="49" charset="0"/>
                <a:cs typeface="Consolas" pitchFamily="49" charset="0"/>
              </a:rPr>
              <a:t>( prim );</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solidFill>
                  <a:srgbClr val="FF0000"/>
                </a:solidFill>
                <a:latin typeface="Consolas" pitchFamily="49" charset="0"/>
                <a:cs typeface="Consolas" pitchFamily="49" charset="0"/>
              </a:rPr>
              <a:t>    std::</a:t>
            </a:r>
            <a:r>
              <a:rPr lang="en-US" sz="1400" dirty="0" err="1" smtClean="0">
                <a:solidFill>
                  <a:srgbClr val="FF0000"/>
                </a:solidFill>
                <a:latin typeface="Consolas" pitchFamily="49" charset="0"/>
                <a:cs typeface="Consolas" pitchFamily="49" charset="0"/>
              </a:rPr>
              <a:t>cout</a:t>
            </a:r>
            <a:r>
              <a:rPr lang="en-US" sz="1400" dirty="0" smtClean="0">
                <a:solidFill>
                  <a:srgbClr val="FF0000"/>
                </a:solidFill>
                <a:latin typeface="Consolas" pitchFamily="49" charset="0"/>
                <a:cs typeface="Consolas" pitchFamily="49" charset="0"/>
              </a:rPr>
              <a:t> &lt;&lt; </a:t>
            </a:r>
            <a:r>
              <a:rPr lang="en-US" sz="1400" dirty="0" err="1" smtClean="0">
                <a:solidFill>
                  <a:srgbClr val="FF0000"/>
                </a:solidFill>
                <a:latin typeface="Consolas" pitchFamily="49" charset="0"/>
                <a:cs typeface="Consolas" pitchFamily="49" charset="0"/>
              </a:rPr>
              <a:t>prim.empty</a:t>
            </a:r>
            <a:r>
              <a:rPr lang="en-US" sz="1400" dirty="0" smtClean="0">
                <a:solidFill>
                  <a:srgbClr val="FF0000"/>
                </a:solidFill>
                <a:latin typeface="Consolas" pitchFamily="49" charset="0"/>
                <a:cs typeface="Consolas" pitchFamily="49" charset="0"/>
              </a:rPr>
              <a:t>() &lt;&lt; std::</a:t>
            </a:r>
            <a:r>
              <a:rPr lang="en-US" sz="1400" dirty="0" err="1" smtClean="0">
                <a:solidFill>
                  <a:srgbClr val="FF0000"/>
                </a:solidFill>
                <a:latin typeface="Consolas" pitchFamily="49" charset="0"/>
                <a:cs typeface="Consolas" pitchFamily="49" charset="0"/>
              </a:rPr>
              <a:t>endl</a:t>
            </a:r>
            <a:r>
              <a:rPr lang="en-US" sz="1400" dirty="0" smtClean="0">
                <a:solidFill>
                  <a:srgbClr val="FF0000"/>
                </a:solidFill>
                <a:latin typeface="Consolas" pitchFamily="49" charset="0"/>
                <a:cs typeface="Consolas" pitchFamily="49" charset="0"/>
              </a:rPr>
              <a:t>;</a:t>
            </a:r>
          </a:p>
          <a:p>
            <a:pPr eaLnBrk="1" hangingPunct="1">
              <a:buFont typeface="Arial" charset="0"/>
              <a:buNone/>
            </a:pPr>
            <a:endParaRPr lang="en-US" sz="1400" dirty="0" smtClean="0">
              <a:latin typeface="Consolas" pitchFamily="49" charset="0"/>
              <a:cs typeface="Consolas" pitchFamily="49" charset="0"/>
            </a:endParaRPr>
          </a:p>
          <a:p>
            <a:pPr eaLnBrk="1" hangingPunct="1">
              <a:buFont typeface="Arial" charset="0"/>
              <a:buNone/>
            </a:pPr>
            <a:r>
              <a:rPr lang="en-US" sz="1400" dirty="0" smtClean="0">
                <a:latin typeface="Consolas" pitchFamily="49" charset="0"/>
                <a:cs typeface="Consolas" pitchFamily="49" charset="0"/>
              </a:rPr>
              <a:t>    return 0;</a:t>
            </a:r>
          </a:p>
          <a:p>
            <a:pPr eaLnBrk="1" hangingPunct="1">
              <a:buFont typeface="Arial" charset="0"/>
              <a:buNone/>
            </a:pPr>
            <a:r>
              <a:rPr lang="en-US" sz="1400" dirty="0" smtClean="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smtClean="0">
                <a:latin typeface="Arial" charset="0"/>
                <a:cs typeface="Arial" charset="0"/>
              </a:rPr>
              <a:t>	What do we really want?</a:t>
            </a:r>
          </a:p>
          <a:p>
            <a:pPr lvl="1" eaLnBrk="1" hangingPunct="1"/>
            <a:r>
              <a:rPr lang="en-US" dirty="0" smtClean="0">
                <a:latin typeface="Arial" charset="0"/>
                <a:cs typeface="Arial" charset="0"/>
              </a:rPr>
              <a:t>We really want a copy of the linked list</a:t>
            </a:r>
          </a:p>
          <a:p>
            <a:pPr lvl="1" eaLnBrk="1" hangingPunct="1"/>
            <a:r>
              <a:rPr lang="en-US" dirty="0" smtClean="0">
                <a:latin typeface="Arial" charset="0"/>
                <a:cs typeface="Arial" charset="0"/>
              </a:rPr>
              <a:t>If this copy is modified, it leaves the original unchanged</a:t>
            </a:r>
            <a:endParaRPr lang="en-US" dirty="0" smtClean="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smtClean="0">
                <a:latin typeface="Arial" charset="0"/>
                <a:cs typeface="Arial" charset="0"/>
              </a:rPr>
              <a:t>	</a:t>
            </a:r>
            <a:r>
              <a:rPr lang="en-US" altLang="zh-CN" dirty="0" smtClean="0">
                <a:latin typeface="Arial" charset="0"/>
                <a:cs typeface="Arial" charset="0"/>
              </a:rPr>
              <a:t>You </a:t>
            </a:r>
            <a:r>
              <a:rPr lang="en-US" altLang="zh-CN" dirty="0">
                <a:latin typeface="Arial" charset="0"/>
                <a:cs typeface="Arial" charset="0"/>
              </a:rPr>
              <a:t>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latin typeface="Consolas" pitchFamily="49" charset="0"/>
                <a:cs typeface="Consolas" pitchFamily="49" charset="0"/>
              </a:rPr>
              <a:t>( nullptr ) {</a:t>
            </a:r>
          </a:p>
          <a:p>
            <a:pPr lvl="1" eaLnBrk="1" hangingPunct="1">
              <a:buNone/>
            </a:pPr>
            <a:r>
              <a:rPr lang="en-US" sz="1400" dirty="0" smtClean="0">
                <a:latin typeface="Consolas" pitchFamily="49" charset="0"/>
                <a:cs typeface="Consolas" pitchFamily="49" charset="0"/>
              </a:rPr>
              <a:t>	    // Make a copy of </a:t>
            </a:r>
            <a:r>
              <a:rPr lang="en-US" sz="1400" dirty="0" smtClean="0">
                <a:solidFill>
                  <a:srgbClr val="FF0000"/>
                </a:solidFill>
                <a:latin typeface="Consolas" pitchFamily="49" charset="0"/>
                <a:cs typeface="Consolas" pitchFamily="49" charset="0"/>
              </a:rPr>
              <a:t>list</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eaLnBrk="1" hangingPunct="1">
              <a:buNone/>
            </a:pPr>
            <a:r>
              <a:rPr lang="en-US" dirty="0" smtClean="0">
                <a:solidFill>
                  <a:prstClr val="black"/>
                </a:solidFill>
                <a:latin typeface="Arial" charset="0"/>
                <a:cs typeface="Arial" charset="0"/>
              </a:rPr>
              <a:t>	We now want to go from</a:t>
            </a:r>
          </a:p>
          <a:p>
            <a:pPr eaLnBrk="1" hangingPunct="1">
              <a:buNone/>
            </a:pPr>
            <a:endParaRPr lang="en-US" dirty="0" smtClean="0">
              <a:solidFill>
                <a:prstClr val="black"/>
              </a:solidFill>
              <a:latin typeface="Arial" charset="0"/>
              <a:cs typeface="Arial" charset="0"/>
            </a:endParaRPr>
          </a:p>
          <a:p>
            <a:pPr eaLnBrk="1" hangingPunct="1">
              <a:buNone/>
            </a:pPr>
            <a:endParaRPr lang="en-US" dirty="0" smtClean="0">
              <a:solidFill>
                <a:prstClr val="black"/>
              </a:solidFill>
              <a:latin typeface="Arial" charset="0"/>
              <a:cs typeface="Arial" charset="0"/>
            </a:endParaRPr>
          </a:p>
          <a:p>
            <a:pPr eaLnBrk="1" hangingPunct="1">
              <a:buNone/>
            </a:pPr>
            <a:endParaRPr lang="en-US" dirty="0" smtClean="0">
              <a:solidFill>
                <a:prstClr val="black"/>
              </a:solidFill>
              <a:latin typeface="Arial" charset="0"/>
              <a:cs typeface="Arial" charset="0"/>
            </a:endParaRPr>
          </a:p>
          <a:p>
            <a:pPr eaLnBrk="1" hangingPunct="1">
              <a:buNone/>
            </a:pPr>
            <a:r>
              <a:rPr lang="en-US" dirty="0" smtClean="0">
                <a:solidFill>
                  <a:prstClr val="black"/>
                </a:solidFill>
                <a:latin typeface="Arial" charset="0"/>
                <a:cs typeface="Arial" charset="0"/>
              </a:rPr>
              <a:t>	to</a:t>
            </a:r>
            <a:endParaRPr lang="en-US" sz="1600" dirty="0" smtClean="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smtClean="0">
                <a:latin typeface="Arial" charset="0"/>
                <a:cs typeface="Arial" charset="0"/>
              </a:rPr>
              <a:t>	Na</a:t>
            </a:r>
            <a:r>
              <a:rPr lang="en-CA" dirty="0" smtClean="0"/>
              <a:t>ï</a:t>
            </a:r>
            <a:r>
              <a:rPr lang="en-US" dirty="0" err="1" smtClean="0">
                <a:latin typeface="Arial" charset="0"/>
                <a:cs typeface="Arial" charset="0"/>
              </a:rPr>
              <a:t>vely</a:t>
            </a:r>
            <a:r>
              <a:rPr lang="en-US" dirty="0" smtClean="0">
                <a:latin typeface="Arial" charset="0"/>
                <a:cs typeface="Arial" charset="0"/>
              </a:rPr>
              <a:t>, we step through </a:t>
            </a:r>
            <a:r>
              <a:rPr lang="en-US" dirty="0" smtClean="0">
                <a:solidFill>
                  <a:srgbClr val="FF0000"/>
                </a:solidFill>
                <a:latin typeface="Consolas" pitchFamily="49" charset="0"/>
                <a:cs typeface="Consolas" pitchFamily="49" charset="0"/>
              </a:rPr>
              <a:t>list</a:t>
            </a:r>
            <a:r>
              <a:rPr lang="en-US" dirty="0" smtClean="0">
                <a:latin typeface="Arial" charset="0"/>
                <a:cs typeface="Arial" charset="0"/>
              </a:rPr>
              <a:t> and call </a:t>
            </a:r>
            <a:r>
              <a:rPr lang="en-US" dirty="0" err="1" smtClean="0">
                <a:solidFill>
                  <a:srgbClr val="00B0F0"/>
                </a:solidFill>
                <a:latin typeface="Consolas" pitchFamily="49" charset="0"/>
                <a:cs typeface="Consolas" pitchFamily="49" charset="0"/>
              </a:rPr>
              <a:t>push_front</a:t>
            </a:r>
            <a:r>
              <a:rPr lang="en-US" dirty="0" smtClean="0">
                <a:solidFill>
                  <a:srgbClr val="00B0F0"/>
                </a:solidFill>
                <a:latin typeface="Consolas" pitchFamily="49" charset="0"/>
                <a:cs typeface="Consolas" pitchFamily="49" charset="0"/>
              </a:rPr>
              <a:t>( </a:t>
            </a:r>
            <a:r>
              <a:rPr lang="en-US" dirty="0" err="1" smtClean="0">
                <a:solidFill>
                  <a:srgbClr val="00B0F0"/>
                </a:solidFill>
                <a:latin typeface="Consolas" pitchFamily="49" charset="0"/>
                <a:cs typeface="Consolas" pitchFamily="49" charset="0"/>
              </a:rPr>
              <a:t>int</a:t>
            </a:r>
            <a:r>
              <a:rPr lang="en-US" dirty="0" smtClean="0">
                <a:solidFill>
                  <a:srgbClr val="00B0F0"/>
                </a:solidFill>
                <a:latin typeface="Consolas" pitchFamily="49" charset="0"/>
                <a:cs typeface="Consolas" pitchFamily="49" charset="0"/>
              </a:rPr>
              <a:t> )</a:t>
            </a:r>
            <a:r>
              <a:rPr lang="en-US" dirty="0" smtClean="0">
                <a:latin typeface="Arial" charset="0"/>
                <a:cs typeface="Arial" charset="0"/>
              </a:rPr>
              <a:t>: </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nullptr </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list.head</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nullptr;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1" eaLnBrk="1" hangingPunct="1">
              <a:buNone/>
            </a:pP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push_front</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-&gt;retrieve() </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a:p>
            <a:pPr eaLnBrk="1" hangingPunct="1">
              <a:buNone/>
            </a:pPr>
            <a:r>
              <a:rPr lang="en-US" dirty="0" smtClean="0">
                <a:solidFill>
                  <a:prstClr val="black"/>
                </a:solidFill>
                <a:latin typeface="Arial" charset="0"/>
                <a:cs typeface="Arial" charset="0"/>
              </a:rPr>
              <a:t>	Does this work?</a:t>
            </a:r>
          </a:p>
          <a:p>
            <a:pPr lvl="1" eaLnBrk="1" hangingPunct="1"/>
            <a:r>
              <a:rPr lang="en-US" dirty="0" smtClean="0">
                <a:solidFill>
                  <a:prstClr val="black"/>
                </a:solidFill>
                <a:latin typeface="Arial" charset="0"/>
                <a:cs typeface="Arial" charset="0"/>
              </a:rPr>
              <a:t>How could we make this work?</a:t>
            </a:r>
          </a:p>
          <a:p>
            <a:pPr lvl="1" eaLnBrk="1" hangingPunct="1"/>
            <a:r>
              <a:rPr lang="en-US" dirty="0" smtClean="0">
                <a:solidFill>
                  <a:prstClr val="black"/>
                </a:solidFill>
                <a:latin typeface="Arial" charset="0"/>
                <a:cs typeface="Arial" charset="0"/>
              </a:rPr>
              <a:t>We need a </a:t>
            </a:r>
            <a:r>
              <a:rPr lang="en-US" dirty="0" err="1" smtClean="0">
                <a:solidFill>
                  <a:prstClr val="black"/>
                </a:solidFill>
                <a:latin typeface="Consolas" pitchFamily="49" charset="0"/>
                <a:cs typeface="Consolas" pitchFamily="49" charset="0"/>
              </a:rPr>
              <a:t>push_back</a:t>
            </a:r>
            <a:r>
              <a:rPr lang="en-US" dirty="0" smtClean="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int</a:t>
            </a:r>
            <a:r>
              <a:rPr lang="en-US" dirty="0" smtClean="0">
                <a:solidFill>
                  <a:prstClr val="black"/>
                </a:solidFill>
                <a:latin typeface="Consolas" pitchFamily="49" charset="0"/>
                <a:cs typeface="Consolas" pitchFamily="49" charset="0"/>
              </a:rPr>
              <a:t> )</a:t>
            </a:r>
            <a:r>
              <a:rPr lang="en-US" dirty="0" smtClean="0">
                <a:solidFill>
                  <a:prstClr val="black"/>
                </a:solidFill>
                <a:latin typeface="Arial" charset="0"/>
                <a:cs typeface="Arial" charset="0"/>
              </a:rPr>
              <a:t> member function:</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list_head</a:t>
            </a:r>
            <a:r>
              <a:rPr lang="en-US" sz="1400" dirty="0" smtClean="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smtClean="0">
                <a:solidFill>
                  <a:srgbClr val="00B0F0"/>
                </a:solidFill>
                <a:latin typeface="Consolas" pitchFamily="49" charset="0"/>
                <a:cs typeface="Consolas" pitchFamily="49" charset="0"/>
              </a:rPr>
              <a:t>)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for ( Node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solidFill>
                  <a:srgbClr val="FF0000"/>
                </a:solidFill>
                <a:latin typeface="Consolas" pitchFamily="49" charset="0"/>
                <a:cs typeface="Consolas" pitchFamily="49" charset="0"/>
              </a:rPr>
              <a:t>list.head</a:t>
            </a:r>
            <a:r>
              <a:rPr lang="en-US" sz="1400" dirty="0" smtClean="0">
                <a:solidFill>
                  <a:srgbClr val="FF000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nullptr;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-&gt;next() ) {</a:t>
            </a:r>
          </a:p>
          <a:p>
            <a:pPr lvl="1" eaLnBrk="1" hangingPunct="1">
              <a:buNone/>
            </a:pPr>
            <a:r>
              <a:rPr lang="en-US" sz="1400" dirty="0" smtClean="0">
                <a:latin typeface="Consolas" pitchFamily="49" charset="0"/>
                <a:cs typeface="Consolas" pitchFamily="49" charset="0"/>
              </a:rPr>
              <a:t>	        </a:t>
            </a:r>
            <a:r>
              <a:rPr lang="en-US" sz="1400" dirty="0" err="1" smtClean="0">
                <a:solidFill>
                  <a:srgbClr val="00B0F0"/>
                </a:solidFill>
                <a:latin typeface="Consolas" pitchFamily="49" charset="0"/>
                <a:cs typeface="Consolas" pitchFamily="49" charset="0"/>
              </a:rPr>
              <a:t>push_back</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ptr</a:t>
            </a:r>
            <a:r>
              <a:rPr lang="en-US" sz="1400" dirty="0" smtClean="0">
                <a:latin typeface="Consolas" pitchFamily="49" charset="0"/>
                <a:cs typeface="Consolas" pitchFamily="49" charset="0"/>
              </a:rPr>
              <a:t>-&gt;retrieve() </a:t>
            </a:r>
            <a:r>
              <a:rPr lang="en-US" sz="1400" dirty="0" smtClean="0">
                <a:solidFill>
                  <a:srgbClr val="00B0F0"/>
                </a:solidFill>
                <a:latin typeface="Consolas" pitchFamily="49" charset="0"/>
                <a:cs typeface="Consolas" pitchFamily="49" charset="0"/>
              </a:rPr>
              <a:t>)</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a:t>
            </a:r>
          </a:p>
          <a:p>
            <a:pPr eaLnBrk="1" hangingPunct="1">
              <a:buNone/>
            </a:pPr>
            <a:endParaRPr lang="en-US" dirty="0" smtClean="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smtClean="0">
                <a:latin typeface="Arial" charset="0"/>
                <a:cs typeface="Arial" charset="0"/>
              </a:rPr>
              <a:t>	</a:t>
            </a:r>
            <a:r>
              <a:rPr lang="en-CA" dirty="0" smtClean="0">
                <a:latin typeface="Arial" charset="0"/>
                <a:cs typeface="Arial" charset="0"/>
              </a:rPr>
              <a:t>Unfortunately, to make </a:t>
            </a:r>
            <a:r>
              <a:rPr lang="en-CA" dirty="0" err="1" smtClean="0">
                <a:latin typeface="Consolas" pitchFamily="49" charset="0"/>
                <a:cs typeface="Consolas" pitchFamily="49" charset="0"/>
              </a:rPr>
              <a:t>push_back</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t>
            </a:r>
            <a:r>
              <a:rPr lang="en-CA" dirty="0" smtClean="0">
                <a:latin typeface="Arial" charset="0"/>
                <a:cs typeface="Arial" charset="0"/>
              </a:rPr>
              <a:t> more efficient, we need a pointer to the last node in the linked list</a:t>
            </a:r>
          </a:p>
          <a:p>
            <a:pPr lvl="1" eaLnBrk="1" hangingPunct="1"/>
            <a:r>
              <a:rPr lang="en-CA" dirty="0" smtClean="0">
                <a:latin typeface="Arial" charset="0"/>
                <a:cs typeface="Arial" charset="0"/>
              </a:rPr>
              <a:t>We require a </a:t>
            </a:r>
            <a:r>
              <a:rPr lang="en-CA" dirty="0" err="1" smtClean="0">
                <a:latin typeface="Consolas" pitchFamily="49" charset="0"/>
                <a:cs typeface="Consolas" pitchFamily="49" charset="0"/>
              </a:rPr>
              <a:t>list_tail</a:t>
            </a:r>
            <a:r>
              <a:rPr lang="en-CA" dirty="0" smtClean="0">
                <a:latin typeface="Arial" charset="0"/>
                <a:cs typeface="Arial" charset="0"/>
              </a:rPr>
              <a:t> member variable</a:t>
            </a:r>
          </a:p>
          <a:p>
            <a:pPr lvl="1" eaLnBrk="1" hangingPunct="1"/>
            <a:r>
              <a:rPr lang="en-CA" dirty="0" smtClean="0">
                <a:latin typeface="Arial" charset="0"/>
                <a:cs typeface="Arial" charset="0"/>
              </a:rPr>
              <a:t>Otherwise, </a:t>
            </a:r>
            <a:r>
              <a:rPr lang="en-CA" dirty="0" err="1" smtClean="0">
                <a:latin typeface="Consolas" pitchFamily="49" charset="0"/>
                <a:cs typeface="Consolas" pitchFamily="49" charset="0"/>
              </a:rPr>
              <a:t>push_back</a:t>
            </a:r>
            <a:r>
              <a:rPr lang="en-CA" dirty="0" smtClean="0">
                <a:latin typeface="Consolas" pitchFamily="49" charset="0"/>
                <a:cs typeface="Consolas" pitchFamily="49" charset="0"/>
              </a:rPr>
              <a:t>( </a:t>
            </a:r>
            <a:r>
              <a:rPr lang="en-CA" dirty="0" err="1" smtClean="0">
                <a:latin typeface="Consolas" pitchFamily="49" charset="0"/>
                <a:cs typeface="Consolas" pitchFamily="49" charset="0"/>
              </a:rPr>
              <a:t>int</a:t>
            </a:r>
            <a:r>
              <a:rPr lang="en-CA" dirty="0" smtClean="0">
                <a:latin typeface="Consolas" pitchFamily="49" charset="0"/>
                <a:cs typeface="Consolas" pitchFamily="49" charset="0"/>
              </a:rPr>
              <a:t> )</a:t>
            </a:r>
            <a:r>
              <a:rPr lang="en-CA" dirty="0" smtClean="0">
                <a:latin typeface="Arial" charset="0"/>
                <a:cs typeface="Arial" charset="0"/>
              </a:rPr>
              <a:t> becomes a </a:t>
            </a:r>
            <a:r>
              <a:rPr lang="en-CA" dirty="0" smtClean="0">
                <a:latin typeface="Symbol" pitchFamily="18" charset="2"/>
                <a:cs typeface="Times New Roman" pitchFamily="18" charset="0"/>
              </a:rPr>
              <a:t>Q</a:t>
            </a:r>
            <a:r>
              <a:rPr lang="en-CA" dirty="0" smtClean="0">
                <a:latin typeface="Times New Roman" pitchFamily="18" charset="0"/>
                <a:cs typeface="Times New Roman" pitchFamily="18" charset="0"/>
              </a:rPr>
              <a:t>(</a:t>
            </a:r>
            <a:r>
              <a:rPr lang="en-CA" i="1" dirty="0" smtClean="0">
                <a:latin typeface="Times New Roman" pitchFamily="18" charset="0"/>
                <a:cs typeface="Times New Roman" pitchFamily="18" charset="0"/>
              </a:rPr>
              <a:t>n</a:t>
            </a:r>
            <a:r>
              <a:rPr lang="en-CA" dirty="0" smtClean="0">
                <a:latin typeface="Times New Roman" pitchFamily="18" charset="0"/>
                <a:cs typeface="Times New Roman" pitchFamily="18" charset="0"/>
              </a:rPr>
              <a:t>)</a:t>
            </a:r>
            <a:r>
              <a:rPr lang="en-CA" dirty="0" smtClean="0">
                <a:latin typeface="Arial" charset="0"/>
                <a:cs typeface="Arial" charset="0"/>
              </a:rPr>
              <a:t> function</a:t>
            </a:r>
          </a:p>
          <a:p>
            <a:pPr lvl="2" eaLnBrk="1" hangingPunct="1"/>
            <a:r>
              <a:rPr lang="en-CA" dirty="0" smtClean="0">
                <a:latin typeface="Arial" charset="0"/>
                <a:cs typeface="Arial" charset="0"/>
              </a:rPr>
              <a:t>This would make the copy constructor </a:t>
            </a:r>
            <a:r>
              <a:rPr lang="en-CA" dirty="0" smtClean="0">
                <a:latin typeface="Symbol" pitchFamily="18" charset="2"/>
                <a:cs typeface="Times New Roman" pitchFamily="18" charset="0"/>
              </a:rPr>
              <a:t>Q</a:t>
            </a:r>
            <a:r>
              <a:rPr lang="en-CA" dirty="0" smtClean="0">
                <a:latin typeface="Times New Roman" pitchFamily="18" charset="0"/>
                <a:cs typeface="Times New Roman" pitchFamily="18" charset="0"/>
              </a:rPr>
              <a:t>(</a:t>
            </a:r>
            <a:r>
              <a:rPr lang="en-CA" i="1" dirty="0" smtClean="0">
                <a:latin typeface="Times New Roman" pitchFamily="18" charset="0"/>
                <a:cs typeface="Times New Roman" pitchFamily="18" charset="0"/>
              </a:rPr>
              <a:t>n</a:t>
            </a:r>
            <a:r>
              <a:rPr lang="en-CA" baseline="30000" dirty="0" smtClean="0">
                <a:latin typeface="Times New Roman" pitchFamily="18" charset="0"/>
                <a:cs typeface="Times New Roman" pitchFamily="18" charset="0"/>
              </a:rPr>
              <a:t>2</a:t>
            </a:r>
            <a:r>
              <a:rPr lang="en-CA" dirty="0" smtClean="0">
                <a:latin typeface="Times New Roman" pitchFamily="18" charset="0"/>
                <a:cs typeface="Times New Roman" pitchFamily="18" charset="0"/>
              </a:rPr>
              <a:t>)</a:t>
            </a:r>
            <a:endParaRPr lang="en-CA" dirty="0" smtClean="0">
              <a:latin typeface="Arial" charset="0"/>
              <a:cs typeface="Arial" charset="0"/>
            </a:endParaRPr>
          </a:p>
          <a:p>
            <a:pPr lvl="1" eaLnBrk="1" hangingPunct="1"/>
            <a:endParaRPr lang="en-CA" dirty="0" smtClean="0">
              <a:latin typeface="Arial" charset="0"/>
              <a:cs typeface="Arial" charset="0"/>
            </a:endParaRPr>
          </a:p>
          <a:p>
            <a:pPr lvl="1" eaLnBrk="1" hangingPunct="1"/>
            <a:r>
              <a:rPr lang="en-CA" dirty="0" smtClean="0">
                <a:latin typeface="Arial" charset="0"/>
                <a:cs typeface="Arial" charset="0"/>
              </a:rPr>
              <a:t>In Project 1, you will define and use the member variable </a:t>
            </a:r>
            <a:r>
              <a:rPr lang="en-CA" dirty="0" err="1" smtClean="0">
                <a:latin typeface="Consolas" pitchFamily="49" charset="0"/>
                <a:cs typeface="Consolas" pitchFamily="49" charset="0"/>
              </a:rPr>
              <a:t>list_tail</a:t>
            </a:r>
            <a:endParaRPr lang="en-US" dirty="0" smtClean="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First, make life simple:  if </a:t>
            </a:r>
            <a:r>
              <a:rPr lang="en-US" dirty="0" smtClean="0">
                <a:solidFill>
                  <a:srgbClr val="FF0000"/>
                </a:solidFill>
                <a:latin typeface="Consolas" pitchFamily="49" charset="0"/>
                <a:cs typeface="Consolas" pitchFamily="49" charset="0"/>
              </a:rPr>
              <a:t>list</a:t>
            </a:r>
            <a:r>
              <a:rPr lang="en-US" dirty="0" smtClean="0">
                <a:latin typeface="Arial" charset="0"/>
                <a:cs typeface="Arial" charset="0"/>
              </a:rPr>
              <a:t> is empty, we are finished, so return</a:t>
            </a: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list.empty</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Otherwise, the list being copied is not empty…</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smtClean="0">
                <a:latin typeface="Arial" charset="0"/>
                <a:cs typeface="Arial" charset="0"/>
              </a:rPr>
              <a:t>	Copy the first node—we no longer modifying </a:t>
            </a:r>
            <a:r>
              <a:rPr lang="en-US" dirty="0" err="1" smtClean="0">
                <a:solidFill>
                  <a:srgbClr val="0000FF"/>
                </a:solidFill>
                <a:latin typeface="Consolas" pitchFamily="49" charset="0"/>
                <a:cs typeface="Consolas" pitchFamily="49" charset="0"/>
              </a:rPr>
              <a:t>list_head</a:t>
            </a:r>
            <a:endParaRPr lang="en-US" dirty="0" smtClean="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r>
              <a:rPr lang="en-US" sz="1400" dirty="0" smtClean="0">
                <a:latin typeface="Consolas" pitchFamily="49" charset="0"/>
                <a:cs typeface="Consolas" pitchFamily="49" charset="0"/>
              </a:rPr>
              <a:t>{</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smtClean="0"/>
              <a:t>	We </a:t>
            </a:r>
            <a:r>
              <a:rPr lang="en-US" altLang="zh-CN" dirty="0"/>
              <a:t>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smtClean="0">
              <a:latin typeface="Arial" charset="0"/>
              <a:cs typeface="Arial" charset="0"/>
            </a:endParaRPr>
          </a:p>
          <a:p>
            <a:pPr lvl="1" eaLnBrk="1" hangingPunct="1">
              <a:buNone/>
            </a:pPr>
            <a:r>
              <a:rPr lang="en-US" sz="1400" dirty="0" smtClean="0">
                <a:latin typeface="Consolas" pitchFamily="49" charset="0"/>
                <a:cs typeface="Consolas" pitchFamily="49" charset="0"/>
              </a:rPr>
              <a:t>	List::List( List const &amp;</a:t>
            </a:r>
            <a:r>
              <a:rPr lang="en-US" sz="1400" dirty="0" smtClean="0">
                <a:solidFill>
                  <a:srgbClr val="FF0000"/>
                </a:solidFill>
                <a:latin typeface="Consolas" pitchFamily="49" charset="0"/>
                <a:cs typeface="Consolas" pitchFamily="49" charset="0"/>
              </a:rPr>
              <a:t>list</a:t>
            </a:r>
            <a:r>
              <a:rPr lang="en-US" sz="1400" dirty="0" smtClean="0">
                <a:latin typeface="Consolas" pitchFamily="49" charset="0"/>
                <a:cs typeface="Consolas" pitchFamily="49" charset="0"/>
              </a:rPr>
              <a:t> ):</a:t>
            </a:r>
            <a:r>
              <a:rPr lang="en-US" sz="1400" dirty="0" err="1" smtClean="0">
                <a:solidFill>
                  <a:srgbClr val="0000FF"/>
                </a:solidFill>
                <a:latin typeface="Consolas" pitchFamily="49" charset="0"/>
                <a:cs typeface="Consolas" pitchFamily="49" charset="0"/>
              </a:rPr>
              <a:t>list_head</a:t>
            </a:r>
            <a:r>
              <a:rPr lang="en-US" sz="1400" dirty="0" smtClean="0">
                <a:latin typeface="Consolas" pitchFamily="49" charset="0"/>
                <a:cs typeface="Consolas" pitchFamily="49" charset="0"/>
              </a:rPr>
              <a:t>( nullptr ) {</a:t>
            </a:r>
          </a:p>
          <a:p>
            <a:pPr lvl="1" eaLnBrk="1" hangingPunct="1">
              <a:buNone/>
            </a:pPr>
            <a:r>
              <a:rPr lang="en-US" sz="1400" dirty="0" smtClean="0">
                <a:latin typeface="Consolas" pitchFamily="49" charset="0"/>
                <a:cs typeface="Consolas" pitchFamily="49" charset="0"/>
              </a:rPr>
              <a:t>       if (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.empty</a:t>
            </a:r>
            <a:r>
              <a:rPr lang="en-US" sz="1400" dirty="0" smtClean="0">
                <a:latin typeface="Consolas" pitchFamily="49" charset="0"/>
                <a:cs typeface="Consolas" pitchFamily="49" charset="0"/>
              </a:rPr>
              <a:t>()</a:t>
            </a:r>
            <a:r>
              <a:rPr lang="en-US" sz="1400" dirty="0" smtClean="0">
                <a:solidFill>
                  <a:srgbClr val="FF0000"/>
                </a:solidFill>
                <a:latin typeface="Consolas" pitchFamily="49" charset="0"/>
                <a:cs typeface="Consolas" pitchFamily="49" charset="0"/>
              </a:rPr>
              <a:t> </a:t>
            </a:r>
            <a:r>
              <a:rPr lang="en-US" sz="1400" dirty="0" smtClean="0">
                <a:latin typeface="Consolas" pitchFamily="49" charset="0"/>
                <a:cs typeface="Consolas" pitchFamily="49" charset="0"/>
              </a:rPr>
              <a:t>) {</a:t>
            </a:r>
          </a:p>
          <a:p>
            <a:pPr lvl="1" eaLnBrk="1" hangingPunct="1">
              <a:buNone/>
            </a:pPr>
            <a:r>
              <a:rPr lang="en-US" sz="1400" dirty="0" smtClean="0">
                <a:latin typeface="Consolas" pitchFamily="49" charset="0"/>
                <a:cs typeface="Consolas" pitchFamily="49" charset="0"/>
              </a:rPr>
              <a:t>	        return;</a:t>
            </a:r>
          </a:p>
          <a:p>
            <a:pPr lvl="1" eaLnBrk="1" hangingPunct="1">
              <a:buNone/>
            </a:pP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push_front</a:t>
            </a:r>
            <a:r>
              <a:rPr lang="en-US" sz="1400" dirty="0" smtClean="0">
                <a:latin typeface="Consolas" pitchFamily="49" charset="0"/>
                <a:cs typeface="Consolas" pitchFamily="49" charset="0"/>
              </a:rPr>
              <a:t>( </a:t>
            </a:r>
            <a:r>
              <a:rPr lang="en-US" sz="1400" dirty="0" err="1" smtClean="0">
                <a:solidFill>
                  <a:srgbClr val="FF0000"/>
                </a:solidFill>
                <a:latin typeface="Consolas" pitchFamily="49" charset="0"/>
                <a:cs typeface="Consolas" pitchFamily="49" charset="0"/>
              </a:rPr>
              <a:t>list</a:t>
            </a:r>
            <a:r>
              <a:rPr lang="en-US" sz="1400" dirty="0" err="1" smtClean="0">
                <a:latin typeface="Consolas" pitchFamily="49" charset="0"/>
                <a:cs typeface="Consolas" pitchFamily="49" charset="0"/>
              </a:rPr>
              <a:t>.front</a:t>
            </a:r>
            <a:r>
              <a:rPr lang="en-US" sz="1400" dirty="0" smtClean="0">
                <a:latin typeface="Consolas" pitchFamily="49" charset="0"/>
                <a:cs typeface="Consolas" pitchFamily="49" charset="0"/>
              </a:rPr>
              <a:t>() );</a:t>
            </a: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endParaRPr lang="en-US" sz="1400" dirty="0" smtClean="0">
              <a:latin typeface="Consolas" pitchFamily="49" charset="0"/>
              <a:cs typeface="Consolas" pitchFamily="49" charset="0"/>
            </a:endParaRPr>
          </a:p>
          <a:p>
            <a:pPr lvl="1" eaLnBrk="1" hangingPunct="1">
              <a:buNone/>
            </a:pPr>
            <a:r>
              <a:rPr lang="en-US" sz="1400" dirty="0" smtClean="0">
                <a:latin typeface="Consolas" pitchFamily="49" charset="0"/>
                <a:cs typeface="Consolas" pitchFamily="49" charset="0"/>
              </a:rPr>
              <a:t>	}</a:t>
            </a:r>
          </a:p>
          <a:p>
            <a:pPr eaLnBrk="1" hangingPunct="1">
              <a:buNone/>
            </a:pPr>
            <a:r>
              <a:rPr lang="en-US" sz="1400" dirty="0" smtClean="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smtClean="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36288</TotalTime>
  <Words>9188</Words>
  <Application>Microsoft Office PowerPoint</Application>
  <PresentationFormat>全屏显示(4:3)</PresentationFormat>
  <Paragraphs>3092</Paragraphs>
  <Slides>168</Slides>
  <Notes>46</Notes>
  <HiddenSlides>5</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168</vt:i4>
      </vt:variant>
    </vt:vector>
  </HeadingPairs>
  <TitlesOfParts>
    <vt:vector size="178" baseType="lpstr">
      <vt:lpstr>宋体</vt: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Outline</vt:lpstr>
      <vt:lpstr>Ex1 compute the summation for a polynomial at a fixed value x.</vt:lpstr>
      <vt:lpstr>Representation of polynomial coefficients a_n</vt:lpstr>
      <vt:lpstr>Discussion 1</vt:lpstr>
      <vt:lpstr>PowerPoint 演示文稿</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Outline</vt:lpstr>
      <vt:lpstr>List ADT</vt:lpstr>
      <vt:lpstr>Operations</vt:lpstr>
      <vt:lpstr>Operations</vt:lpstr>
      <vt:lpstr>Operations</vt:lpstr>
      <vt:lpstr>List based on array</vt:lpstr>
      <vt:lpstr>List based on array</vt:lpstr>
      <vt:lpstr>Abstract Strings</vt:lpstr>
      <vt:lpstr>Abstract Strings</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Polynomial</vt:lpstr>
      <vt:lpstr>4 + 3x2001</vt:lpstr>
      <vt:lpstr>Sparse Vector Data Structure:</vt:lpstr>
      <vt:lpstr>Addition of Two Polynomials?</vt:lpstr>
      <vt:lpstr>Addition of Two Polynomials</vt:lpstr>
      <vt:lpstr>Addition of Two Polynomials</vt:lpstr>
      <vt:lpstr>Addition of Two Polynomials</vt:lpstr>
      <vt:lpstr>Addition of Two Polynomials</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lenovo</cp:lastModifiedBy>
  <cp:revision>679</cp:revision>
  <cp:lastPrinted>2018-09-19T16:32:53Z</cp:lastPrinted>
  <dcterms:created xsi:type="dcterms:W3CDTF">2009-09-11T23:00:44Z</dcterms:created>
  <dcterms:modified xsi:type="dcterms:W3CDTF">2020-09-10T03:15:21Z</dcterms:modified>
</cp:coreProperties>
</file>