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0"/>
  </p:notesMasterIdLst>
  <p:sldIdLst>
    <p:sldId id="573" r:id="rId2"/>
    <p:sldId id="470" r:id="rId3"/>
    <p:sldId id="583" r:id="rId4"/>
    <p:sldId id="584" r:id="rId5"/>
    <p:sldId id="586" r:id="rId6"/>
    <p:sldId id="585" r:id="rId7"/>
    <p:sldId id="587" r:id="rId8"/>
    <p:sldId id="588" r:id="rId9"/>
    <p:sldId id="608" r:id="rId10"/>
    <p:sldId id="609"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03" r:id="rId26"/>
    <p:sldId id="604" r:id="rId27"/>
    <p:sldId id="605" r:id="rId28"/>
    <p:sldId id="606" r:id="rId29"/>
    <p:sldId id="607" r:id="rId30"/>
    <p:sldId id="471" r:id="rId31"/>
    <p:sldId id="574" r:id="rId32"/>
    <p:sldId id="475" r:id="rId33"/>
    <p:sldId id="476" r:id="rId34"/>
    <p:sldId id="477" r:id="rId35"/>
    <p:sldId id="478" r:id="rId36"/>
    <p:sldId id="480" r:id="rId37"/>
    <p:sldId id="620" r:id="rId38"/>
    <p:sldId id="621" r:id="rId39"/>
    <p:sldId id="619" r:id="rId40"/>
    <p:sldId id="610" r:id="rId41"/>
    <p:sldId id="611" r:id="rId42"/>
    <p:sldId id="612" r:id="rId43"/>
    <p:sldId id="613" r:id="rId44"/>
    <p:sldId id="614" r:id="rId45"/>
    <p:sldId id="615" r:id="rId46"/>
    <p:sldId id="616" r:id="rId47"/>
    <p:sldId id="617" r:id="rId48"/>
    <p:sldId id="618" r:id="rId49"/>
    <p:sldId id="479" r:id="rId50"/>
    <p:sldId id="482"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499" r:id="rId67"/>
    <p:sldId id="500" r:id="rId68"/>
    <p:sldId id="501" r:id="rId69"/>
    <p:sldId id="502" r:id="rId70"/>
    <p:sldId id="582" r:id="rId71"/>
    <p:sldId id="503" r:id="rId72"/>
    <p:sldId id="504" r:id="rId73"/>
    <p:sldId id="505" r:id="rId74"/>
    <p:sldId id="506" r:id="rId75"/>
    <p:sldId id="507" r:id="rId76"/>
    <p:sldId id="508" r:id="rId77"/>
    <p:sldId id="509" r:id="rId78"/>
    <p:sldId id="510" r:id="rId79"/>
    <p:sldId id="511" r:id="rId80"/>
    <p:sldId id="512" r:id="rId81"/>
    <p:sldId id="575" r:id="rId82"/>
    <p:sldId id="513" r:id="rId83"/>
    <p:sldId id="515" r:id="rId84"/>
    <p:sldId id="516" r:id="rId85"/>
    <p:sldId id="517" r:id="rId86"/>
    <p:sldId id="518" r:id="rId87"/>
    <p:sldId id="519" r:id="rId88"/>
    <p:sldId id="520" r:id="rId89"/>
    <p:sldId id="521" r:id="rId90"/>
    <p:sldId id="522" r:id="rId91"/>
    <p:sldId id="523" r:id="rId92"/>
    <p:sldId id="524" r:id="rId93"/>
    <p:sldId id="525" r:id="rId94"/>
    <p:sldId id="526" r:id="rId95"/>
    <p:sldId id="527" r:id="rId96"/>
    <p:sldId id="528" r:id="rId97"/>
    <p:sldId id="529" r:id="rId98"/>
    <p:sldId id="530" r:id="rId99"/>
    <p:sldId id="534" r:id="rId100"/>
    <p:sldId id="576" r:id="rId101"/>
    <p:sldId id="577" r:id="rId102"/>
    <p:sldId id="578" r:id="rId103"/>
    <p:sldId id="579" r:id="rId104"/>
    <p:sldId id="580" r:id="rId105"/>
    <p:sldId id="581" r:id="rId106"/>
    <p:sldId id="567" r:id="rId107"/>
    <p:sldId id="568" r:id="rId108"/>
    <p:sldId id="569" r:id="rId10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7169FAC-53BA-4B01-B276-F8F148BBF44E}">
          <p14:sldIdLst>
            <p14:sldId id="573"/>
            <p14:sldId id="470"/>
            <p14:sldId id="583"/>
            <p14:sldId id="584"/>
            <p14:sldId id="586"/>
            <p14:sldId id="585"/>
            <p14:sldId id="587"/>
            <p14:sldId id="588"/>
            <p14:sldId id="608"/>
            <p14:sldId id="609"/>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471"/>
          </p14:sldIdLst>
        </p14:section>
        <p14:section name="Untitled Section" id="{3C1D797D-F292-4E69-A0B4-5F97DC0DE73E}">
          <p14:sldIdLst>
            <p14:sldId id="574"/>
            <p14:sldId id="475"/>
            <p14:sldId id="476"/>
            <p14:sldId id="477"/>
            <p14:sldId id="478"/>
            <p14:sldId id="480"/>
            <p14:sldId id="620"/>
            <p14:sldId id="621"/>
            <p14:sldId id="619"/>
            <p14:sldId id="610"/>
            <p14:sldId id="611"/>
            <p14:sldId id="612"/>
            <p14:sldId id="613"/>
            <p14:sldId id="614"/>
            <p14:sldId id="615"/>
            <p14:sldId id="616"/>
            <p14:sldId id="617"/>
            <p14:sldId id="618"/>
            <p14:sldId id="479"/>
            <p14:sldId id="482"/>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82"/>
            <p14:sldId id="503"/>
            <p14:sldId id="504"/>
            <p14:sldId id="505"/>
            <p14:sldId id="506"/>
            <p14:sldId id="507"/>
            <p14:sldId id="508"/>
            <p14:sldId id="509"/>
            <p14:sldId id="510"/>
            <p14:sldId id="511"/>
            <p14:sldId id="512"/>
          </p14:sldIdLst>
        </p14:section>
        <p14:section name="Untitled Section" id="{FED46A3A-0226-450C-A042-4DD213C887FF}">
          <p14:sldIdLst>
            <p14:sldId id="575"/>
            <p14:sldId id="513"/>
            <p14:sldId id="515"/>
            <p14:sldId id="516"/>
            <p14:sldId id="517"/>
            <p14:sldId id="518"/>
            <p14:sldId id="519"/>
            <p14:sldId id="520"/>
            <p14:sldId id="521"/>
            <p14:sldId id="522"/>
            <p14:sldId id="523"/>
            <p14:sldId id="524"/>
            <p14:sldId id="525"/>
            <p14:sldId id="526"/>
            <p14:sldId id="527"/>
            <p14:sldId id="528"/>
            <p14:sldId id="529"/>
            <p14:sldId id="530"/>
            <p14:sldId id="534"/>
            <p14:sldId id="576"/>
            <p14:sldId id="577"/>
            <p14:sldId id="578"/>
            <p14:sldId id="579"/>
            <p14:sldId id="580"/>
          </p14:sldIdLst>
        </p14:section>
        <p14:section name="Untitled Section" id="{2D2A5FF3-E8CB-48DE-9601-0330B484D27B}">
          <p14:sldIdLst>
            <p14:sldId id="581"/>
            <p14:sldId id="567"/>
            <p14:sldId id="568"/>
            <p14:sldId id="5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DF7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79795" autoAdjust="0"/>
  </p:normalViewPr>
  <p:slideViewPr>
    <p:cSldViewPr>
      <p:cViewPr varScale="1">
        <p:scale>
          <a:sx n="65" d="100"/>
          <a:sy n="65" d="100"/>
        </p:scale>
        <p:origin x="1498" y="34"/>
      </p:cViewPr>
      <p:guideLst>
        <p:guide orient="horz" pos="2160"/>
        <p:guide pos="2880"/>
      </p:guideLst>
    </p:cSldViewPr>
  </p:slideViewPr>
  <p:notesTextViewPr>
    <p:cViewPr>
      <p:scale>
        <a:sx n="3" d="2"/>
        <a:sy n="3" d="2"/>
      </p:scale>
      <p:origin x="0" y="0"/>
    </p:cViewPr>
  </p:notesTextViewPr>
  <p:sorterViewPr>
    <p:cViewPr>
      <p:scale>
        <a:sx n="140" d="100"/>
        <a:sy n="140" d="100"/>
      </p:scale>
      <p:origin x="0" y="-33084"/>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9/3/2020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1645266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296032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中缀表达式变换为后缀表达式：</a:t>
            </a:r>
            <a:endParaRPr lang="en-US" altLang="zh-CN" dirty="0" smtClean="0"/>
          </a:p>
          <a:p>
            <a:r>
              <a:rPr lang="zh-CN" altLang="en-US" dirty="0" smtClean="0"/>
              <a:t>基本策略：</a:t>
            </a:r>
            <a:endParaRPr lang="en-US" altLang="zh-CN" dirty="0" smtClean="0"/>
          </a:p>
          <a:p>
            <a:pPr marL="228600" indent="-228600">
              <a:buAutoNum type="arabicPeriod"/>
            </a:pPr>
            <a:r>
              <a:rPr lang="zh-CN" altLang="en-US" dirty="0" smtClean="0"/>
              <a:t>运算数相对顺序不变</a:t>
            </a:r>
            <a:endParaRPr lang="en-US" altLang="zh-CN" dirty="0" smtClean="0"/>
          </a:p>
          <a:p>
            <a:pPr marL="228600" indent="-228600">
              <a:buAutoNum type="arabicPeriod"/>
            </a:pPr>
            <a:r>
              <a:rPr lang="zh-CN" altLang="en-US" dirty="0" smtClean="0"/>
              <a:t>运算符号顺序发生改变</a:t>
            </a:r>
            <a:endParaRPr lang="en-US" altLang="zh-CN" dirty="0" smtClean="0"/>
          </a:p>
          <a:p>
            <a:pPr marL="228600" indent="-228600">
              <a:buAutoNum type="arabicPeriod"/>
            </a:pPr>
            <a:r>
              <a:rPr lang="zh-CN" altLang="en-US" dirty="0" smtClean="0"/>
              <a:t>需要存储“等待中”的运算；要讲当前符号与“等待中”的最后一个运算符号比较</a:t>
            </a:r>
            <a:endParaRPr lang="en-US" altLang="zh-CN" dirty="0" smtClean="0"/>
          </a:p>
          <a:p>
            <a:pPr marL="228600" indent="-228600">
              <a:buAutoNum type="arabicPeriod"/>
            </a:pPr>
            <a:r>
              <a:rPr lang="zh-CN" altLang="en-US" dirty="0" smtClean="0"/>
              <a:t>如果有括号，入栈前高于操作符，入栈后低于操作符</a:t>
            </a:r>
            <a:endParaRPr lang="en-CA" dirty="0" smtClean="0"/>
          </a:p>
        </p:txBody>
      </p:sp>
      <p:sp>
        <p:nvSpPr>
          <p:cNvPr id="4" name="Slide Number Placeholder 3"/>
          <p:cNvSpPr>
            <a:spLocks noGrp="1"/>
          </p:cNvSpPr>
          <p:nvPr>
            <p:ph type="sldNum" sz="quarter" idx="5"/>
          </p:nvPr>
        </p:nvSpPr>
        <p:spPr/>
        <p:txBody>
          <a:bodyPr/>
          <a:lstStyle/>
          <a:p>
            <a:pPr>
              <a:defRPr/>
            </a:pPr>
            <a:fld id="{7CD3629C-26C6-46D8-B6AB-575D552E9D2C}" type="slidenum">
              <a:rPr lang="en-CA" smtClean="0"/>
              <a:pPr>
                <a:defRPr/>
              </a:pPr>
              <a:t>10</a:t>
            </a:fld>
            <a:endParaRPr lang="en-CA"/>
          </a:p>
        </p:txBody>
      </p:sp>
    </p:spTree>
    <p:extLst>
      <p:ext uri="{BB962C8B-B14F-4D97-AF65-F5344CB8AC3E}">
        <p14:creationId xmlns:p14="http://schemas.microsoft.com/office/powerpoint/2010/main" val="6476886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838DAE0-A597-44D5-A0D0-A4F92D551023}" type="slidenum">
              <a:rPr lang="en-CA" smtClean="0"/>
              <a:pPr>
                <a:defRPr/>
              </a:pPr>
              <a:t>106</a:t>
            </a:fld>
            <a:endParaRPr lang="en-CA"/>
          </a:p>
        </p:txBody>
      </p:sp>
    </p:spTree>
    <p:extLst>
      <p:ext uri="{BB962C8B-B14F-4D97-AF65-F5344CB8AC3E}">
        <p14:creationId xmlns:p14="http://schemas.microsoft.com/office/powerpoint/2010/main" val="348141318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6192BC7-99A2-443B-A9EE-30D01FFF4984}" type="slidenum">
              <a:rPr lang="en-CA" smtClean="0"/>
              <a:pPr>
                <a:defRPr/>
              </a:pPr>
              <a:t>107</a:t>
            </a:fld>
            <a:endParaRPr lang="en-CA"/>
          </a:p>
        </p:txBody>
      </p:sp>
    </p:spTree>
    <p:extLst>
      <p:ext uri="{BB962C8B-B14F-4D97-AF65-F5344CB8AC3E}">
        <p14:creationId xmlns:p14="http://schemas.microsoft.com/office/powerpoint/2010/main" val="239003704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A50BC91-B450-4E9A-B363-D322BF68925E}" type="slidenum">
              <a:rPr lang="en-CA" smtClean="0"/>
              <a:pPr>
                <a:defRPr/>
              </a:pPr>
              <a:t>108</a:t>
            </a:fld>
            <a:endParaRPr lang="en-CA"/>
          </a:p>
        </p:txBody>
      </p:sp>
    </p:spTree>
    <p:extLst>
      <p:ext uri="{BB962C8B-B14F-4D97-AF65-F5344CB8AC3E}">
        <p14:creationId xmlns:p14="http://schemas.microsoft.com/office/powerpoint/2010/main" val="2740283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p:spPr>
      </p:sp>
      <p:sp>
        <p:nvSpPr>
          <p:cNvPr id="190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F5653CD-89AF-48E3-9050-8F03B0EB14F2}" type="slidenum">
              <a:rPr lang="en-CA" smtClean="0"/>
              <a:pPr>
                <a:defRPr/>
              </a:pPr>
              <a:t>11</a:t>
            </a:fld>
            <a:endParaRPr lang="en-CA"/>
          </a:p>
        </p:txBody>
      </p:sp>
    </p:spTree>
    <p:extLst>
      <p:ext uri="{BB962C8B-B14F-4D97-AF65-F5344CB8AC3E}">
        <p14:creationId xmlns:p14="http://schemas.microsoft.com/office/powerpoint/2010/main" val="284981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做法：遇到运算符之前运算数逐个入栈，遇到运算符，最后入站的两个数出栈，运算结果入栈。。。</a:t>
            </a:r>
            <a:endParaRPr lang="en-CA" dirty="0" smtClean="0"/>
          </a:p>
        </p:txBody>
      </p:sp>
      <p:sp>
        <p:nvSpPr>
          <p:cNvPr id="4" name="Slide Number Placeholder 3"/>
          <p:cNvSpPr>
            <a:spLocks noGrp="1"/>
          </p:cNvSpPr>
          <p:nvPr>
            <p:ph type="sldNum" sz="quarter" idx="5"/>
          </p:nvPr>
        </p:nvSpPr>
        <p:spPr/>
        <p:txBody>
          <a:bodyPr/>
          <a:lstStyle/>
          <a:p>
            <a:pPr>
              <a:defRPr/>
            </a:pPr>
            <a:fld id="{BF6063E4-CE3E-47AD-A669-BCFC945C2837}" type="slidenum">
              <a:rPr lang="en-CA" smtClean="0"/>
              <a:pPr>
                <a:defRPr/>
              </a:pPr>
              <a:t>12</a:t>
            </a:fld>
            <a:endParaRPr lang="en-CA"/>
          </a:p>
        </p:txBody>
      </p:sp>
    </p:spTree>
    <p:extLst>
      <p:ext uri="{BB962C8B-B14F-4D97-AF65-F5344CB8AC3E}">
        <p14:creationId xmlns:p14="http://schemas.microsoft.com/office/powerpoint/2010/main" val="3728396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p:spPr>
      </p:sp>
      <p:sp>
        <p:nvSpPr>
          <p:cNvPr id="192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FCFBD26-5D1C-4D5E-988E-28BE6192967B}" type="slidenum">
              <a:rPr lang="en-CA" smtClean="0"/>
              <a:pPr>
                <a:defRPr/>
              </a:pPr>
              <a:t>13</a:t>
            </a:fld>
            <a:endParaRPr lang="en-CA"/>
          </a:p>
        </p:txBody>
      </p:sp>
    </p:spTree>
    <p:extLst>
      <p:ext uri="{BB962C8B-B14F-4D97-AF65-F5344CB8AC3E}">
        <p14:creationId xmlns:p14="http://schemas.microsoft.com/office/powerpoint/2010/main" val="262584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B7F2AC8-5898-462F-A43A-C7ADBFEE3F6F}" type="slidenum">
              <a:rPr lang="en-CA" smtClean="0"/>
              <a:pPr>
                <a:defRPr/>
              </a:pPr>
              <a:t>14</a:t>
            </a:fld>
            <a:endParaRPr lang="en-CA"/>
          </a:p>
        </p:txBody>
      </p:sp>
    </p:spTree>
    <p:extLst>
      <p:ext uri="{BB962C8B-B14F-4D97-AF65-F5344CB8AC3E}">
        <p14:creationId xmlns:p14="http://schemas.microsoft.com/office/powerpoint/2010/main" val="368198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0A59312-4D02-4966-B5BD-1F685C89AA4F}" type="slidenum">
              <a:rPr lang="en-CA" smtClean="0"/>
              <a:pPr>
                <a:defRPr/>
              </a:pPr>
              <a:t>15</a:t>
            </a:fld>
            <a:endParaRPr lang="en-CA"/>
          </a:p>
        </p:txBody>
      </p:sp>
    </p:spTree>
    <p:extLst>
      <p:ext uri="{BB962C8B-B14F-4D97-AF65-F5344CB8AC3E}">
        <p14:creationId xmlns:p14="http://schemas.microsoft.com/office/powerpoint/2010/main" val="374507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AC9FD29-08E6-490E-A511-786C29675127}" type="slidenum">
              <a:rPr lang="en-CA" smtClean="0"/>
              <a:pPr>
                <a:defRPr/>
              </a:pPr>
              <a:t>16</a:t>
            </a:fld>
            <a:endParaRPr lang="en-CA"/>
          </a:p>
        </p:txBody>
      </p:sp>
    </p:spTree>
    <p:extLst>
      <p:ext uri="{BB962C8B-B14F-4D97-AF65-F5344CB8AC3E}">
        <p14:creationId xmlns:p14="http://schemas.microsoft.com/office/powerpoint/2010/main" val="142230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0B5F9FC-81AA-4E91-A4C7-218072555BAD}" type="slidenum">
              <a:rPr lang="en-CA" smtClean="0"/>
              <a:pPr>
                <a:defRPr/>
              </a:pPr>
              <a:t>17</a:t>
            </a:fld>
            <a:endParaRPr lang="en-CA"/>
          </a:p>
        </p:txBody>
      </p:sp>
    </p:spTree>
    <p:extLst>
      <p:ext uri="{BB962C8B-B14F-4D97-AF65-F5344CB8AC3E}">
        <p14:creationId xmlns:p14="http://schemas.microsoft.com/office/powerpoint/2010/main" val="1004118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1073BA8-59E5-4A62-B242-57623F28987C}" type="slidenum">
              <a:rPr lang="en-CA" smtClean="0"/>
              <a:pPr>
                <a:defRPr/>
              </a:pPr>
              <a:t>18</a:t>
            </a:fld>
            <a:endParaRPr lang="en-CA"/>
          </a:p>
        </p:txBody>
      </p:sp>
    </p:spTree>
    <p:extLst>
      <p:ext uri="{BB962C8B-B14F-4D97-AF65-F5344CB8AC3E}">
        <p14:creationId xmlns:p14="http://schemas.microsoft.com/office/powerpoint/2010/main" val="1029706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p:spPr>
      </p:sp>
      <p:sp>
        <p:nvSpPr>
          <p:cNvPr id="198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4D85F10-D732-4236-A702-C10016A90584}" type="slidenum">
              <a:rPr lang="en-CA" smtClean="0"/>
              <a:pPr>
                <a:defRPr/>
              </a:pPr>
              <a:t>19</a:t>
            </a:fld>
            <a:endParaRPr lang="en-CA"/>
          </a:p>
        </p:txBody>
      </p:sp>
    </p:spTree>
    <p:extLst>
      <p:ext uri="{BB962C8B-B14F-4D97-AF65-F5344CB8AC3E}">
        <p14:creationId xmlns:p14="http://schemas.microsoft.com/office/powerpoint/2010/main" val="112274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2</a:t>
            </a:fld>
            <a:endParaRPr lang="en-CA"/>
          </a:p>
        </p:txBody>
      </p:sp>
    </p:spTree>
    <p:extLst>
      <p:ext uri="{BB962C8B-B14F-4D97-AF65-F5344CB8AC3E}">
        <p14:creationId xmlns:p14="http://schemas.microsoft.com/office/powerpoint/2010/main" val="52222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D3C60F92-C5F5-47BA-B7E3-5B818509B25E}" type="slidenum">
              <a:rPr lang="en-CA" smtClean="0"/>
              <a:pPr>
                <a:defRPr/>
              </a:pPr>
              <a:t>20</a:t>
            </a:fld>
            <a:endParaRPr lang="en-CA"/>
          </a:p>
        </p:txBody>
      </p:sp>
    </p:spTree>
    <p:extLst>
      <p:ext uri="{BB962C8B-B14F-4D97-AF65-F5344CB8AC3E}">
        <p14:creationId xmlns:p14="http://schemas.microsoft.com/office/powerpoint/2010/main" val="101977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DF98DE7-45E1-48F7-8D3A-55B922887FF8}" type="slidenum">
              <a:rPr lang="en-CA" smtClean="0"/>
              <a:pPr>
                <a:defRPr/>
              </a:pPr>
              <a:t>21</a:t>
            </a:fld>
            <a:endParaRPr lang="en-CA"/>
          </a:p>
        </p:txBody>
      </p:sp>
    </p:spTree>
    <p:extLst>
      <p:ext uri="{BB962C8B-B14F-4D97-AF65-F5344CB8AC3E}">
        <p14:creationId xmlns:p14="http://schemas.microsoft.com/office/powerpoint/2010/main" val="1445858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E706072-BF6E-41C9-A5F3-6727CA06236B}" type="slidenum">
              <a:rPr lang="en-CA" smtClean="0"/>
              <a:pPr>
                <a:defRPr/>
              </a:pPr>
              <a:t>22</a:t>
            </a:fld>
            <a:endParaRPr lang="en-CA"/>
          </a:p>
        </p:txBody>
      </p:sp>
    </p:spTree>
    <p:extLst>
      <p:ext uri="{BB962C8B-B14F-4D97-AF65-F5344CB8AC3E}">
        <p14:creationId xmlns:p14="http://schemas.microsoft.com/office/powerpoint/2010/main" val="3340696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5EA2DFD-E9D1-4F49-B5CC-B8BF1F0F26FE}" type="slidenum">
              <a:rPr lang="en-CA" smtClean="0"/>
              <a:pPr>
                <a:defRPr/>
              </a:pPr>
              <a:t>23</a:t>
            </a:fld>
            <a:endParaRPr lang="en-CA"/>
          </a:p>
        </p:txBody>
      </p:sp>
    </p:spTree>
    <p:extLst>
      <p:ext uri="{BB962C8B-B14F-4D97-AF65-F5344CB8AC3E}">
        <p14:creationId xmlns:p14="http://schemas.microsoft.com/office/powerpoint/2010/main" val="53475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B0FE31D-8E8E-415C-BEB5-6FDC14539CBF}" type="slidenum">
              <a:rPr lang="en-CA" smtClean="0"/>
              <a:pPr>
                <a:defRPr/>
              </a:pPr>
              <a:t>24</a:t>
            </a:fld>
            <a:endParaRPr lang="en-CA"/>
          </a:p>
        </p:txBody>
      </p:sp>
    </p:spTree>
    <p:extLst>
      <p:ext uri="{BB962C8B-B14F-4D97-AF65-F5344CB8AC3E}">
        <p14:creationId xmlns:p14="http://schemas.microsoft.com/office/powerpoint/2010/main" val="679009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3614605-87DD-4D4B-B624-60672CAFE622}" type="slidenum">
              <a:rPr lang="en-CA" smtClean="0"/>
              <a:pPr>
                <a:defRPr/>
              </a:pPr>
              <a:t>25</a:t>
            </a:fld>
            <a:endParaRPr lang="en-CA"/>
          </a:p>
        </p:txBody>
      </p:sp>
    </p:spTree>
    <p:extLst>
      <p:ext uri="{BB962C8B-B14F-4D97-AF65-F5344CB8AC3E}">
        <p14:creationId xmlns:p14="http://schemas.microsoft.com/office/powerpoint/2010/main" val="599648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07F9FC9-9914-4E3B-B0A7-9CACCE82DBB8}" type="slidenum">
              <a:rPr lang="en-CA" smtClean="0"/>
              <a:pPr>
                <a:defRPr/>
              </a:pPr>
              <a:t>26</a:t>
            </a:fld>
            <a:endParaRPr lang="en-CA"/>
          </a:p>
        </p:txBody>
      </p:sp>
    </p:spTree>
    <p:extLst>
      <p:ext uri="{BB962C8B-B14F-4D97-AF65-F5344CB8AC3E}">
        <p14:creationId xmlns:p14="http://schemas.microsoft.com/office/powerpoint/2010/main" val="210815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1A165F2-5283-4F68-9932-33B5291A5F3C}" type="slidenum">
              <a:rPr lang="en-CA" smtClean="0"/>
              <a:pPr>
                <a:defRPr/>
              </a:pPr>
              <a:t>27</a:t>
            </a:fld>
            <a:endParaRPr lang="en-CA"/>
          </a:p>
        </p:txBody>
      </p:sp>
    </p:spTree>
    <p:extLst>
      <p:ext uri="{BB962C8B-B14F-4D97-AF65-F5344CB8AC3E}">
        <p14:creationId xmlns:p14="http://schemas.microsoft.com/office/powerpoint/2010/main" val="2862412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8620376-44C5-480B-809B-00D5E0D8456D}" type="slidenum">
              <a:rPr lang="en-CA" smtClean="0"/>
              <a:pPr>
                <a:defRPr/>
              </a:pPr>
              <a:t>28</a:t>
            </a:fld>
            <a:endParaRPr lang="en-CA"/>
          </a:p>
        </p:txBody>
      </p:sp>
    </p:spTree>
    <p:extLst>
      <p:ext uri="{BB962C8B-B14F-4D97-AF65-F5344CB8AC3E}">
        <p14:creationId xmlns:p14="http://schemas.microsoft.com/office/powerpoint/2010/main" val="3481037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06927CA-FA1D-4252-82BB-575DA06597EF}" type="slidenum">
              <a:rPr lang="en-CA" smtClean="0"/>
              <a:pPr>
                <a:defRPr/>
              </a:pPr>
              <a:t>29</a:t>
            </a:fld>
            <a:endParaRPr lang="en-CA"/>
          </a:p>
        </p:txBody>
      </p:sp>
    </p:spTree>
    <p:extLst>
      <p:ext uri="{BB962C8B-B14F-4D97-AF65-F5344CB8AC3E}">
        <p14:creationId xmlns:p14="http://schemas.microsoft.com/office/powerpoint/2010/main" val="413033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中缀表达式</a:t>
            </a:r>
            <a:r>
              <a:rPr lang="en-US" altLang="zh-CN" dirty="0" smtClean="0"/>
              <a:t>vs</a:t>
            </a:r>
            <a:r>
              <a:rPr lang="zh-CN" altLang="en-US" dirty="0" smtClean="0"/>
              <a:t>后缀表达式</a:t>
            </a:r>
            <a:endParaRPr lang="en-US" altLang="zh-CN" dirty="0" smtClean="0"/>
          </a:p>
          <a:p>
            <a:r>
              <a:rPr lang="zh-CN" altLang="en-US" dirty="0" smtClean="0"/>
              <a:t>中缀表达式：</a:t>
            </a:r>
            <a:r>
              <a:rPr lang="en-US" altLang="zh-CN" dirty="0" smtClean="0"/>
              <a:t>1. </a:t>
            </a:r>
            <a:r>
              <a:rPr lang="zh-CN" altLang="en-US" dirty="0" smtClean="0"/>
              <a:t>遇到加减运算符需要等下一个运算符来判断运算优先级</a:t>
            </a:r>
            <a:endParaRPr lang="en-US" altLang="zh-CN" dirty="0" smtClean="0"/>
          </a:p>
          <a:p>
            <a:r>
              <a:rPr lang="en-US" altLang="zh-CN" dirty="0" smtClean="0"/>
              <a:t>2. </a:t>
            </a:r>
            <a:r>
              <a:rPr lang="zh-CN" altLang="en-US" dirty="0" smtClean="0"/>
              <a:t>遇到左括号放入内存，优先级比运算符低（未入内存之前优先级比运算符高）</a:t>
            </a:r>
            <a:endParaRPr lang="en-US" altLang="zh-CN" dirty="0" smtClean="0"/>
          </a:p>
          <a:p>
            <a:r>
              <a:rPr lang="en-US" dirty="0" smtClean="0"/>
              <a:t>3. </a:t>
            </a:r>
            <a:r>
              <a:rPr lang="zh-CN" altLang="en-US" dirty="0" smtClean="0"/>
              <a:t>遇到右括号后，将内存中的运算符和运算数一一输出直到左括号。。。</a:t>
            </a:r>
            <a:endParaRPr lang="en-US" altLang="zh-CN" dirty="0" smtClean="0"/>
          </a:p>
          <a:p>
            <a:endParaRPr lang="en-US" altLang="zh-CN" dirty="0" smtClean="0"/>
          </a:p>
        </p:txBody>
      </p:sp>
      <p:sp>
        <p:nvSpPr>
          <p:cNvPr id="4" name="Slide Number Placeholder 3"/>
          <p:cNvSpPr>
            <a:spLocks noGrp="1"/>
          </p:cNvSpPr>
          <p:nvPr>
            <p:ph type="sldNum" sz="quarter" idx="5"/>
          </p:nvPr>
        </p:nvSpPr>
        <p:spPr/>
        <p:txBody>
          <a:bodyPr/>
          <a:lstStyle/>
          <a:p>
            <a:pPr>
              <a:defRPr/>
            </a:pPr>
            <a:fld id="{CF0B00DE-08A7-4721-8958-8A13C60079DF}" type="slidenum">
              <a:rPr lang="en-CA" smtClean="0"/>
              <a:pPr>
                <a:defRPr/>
              </a:pPr>
              <a:t>3</a:t>
            </a:fld>
            <a:endParaRPr lang="en-CA"/>
          </a:p>
        </p:txBody>
      </p:sp>
    </p:spTree>
    <p:extLst>
      <p:ext uri="{BB962C8B-B14F-4D97-AF65-F5344CB8AC3E}">
        <p14:creationId xmlns:p14="http://schemas.microsoft.com/office/powerpoint/2010/main" val="277558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类型名称：堆栈</a:t>
            </a:r>
            <a:endParaRPr lang="en-US" altLang="zh-CN" dirty="0" smtClean="0"/>
          </a:p>
          <a:p>
            <a:r>
              <a:rPr lang="zh-CN" altLang="en-US" dirty="0" smtClean="0"/>
              <a:t>数据对象集：一个有</a:t>
            </a:r>
            <a:r>
              <a:rPr lang="en-US" altLang="zh-CN" dirty="0" smtClean="0"/>
              <a:t>0</a:t>
            </a:r>
            <a:r>
              <a:rPr lang="zh-CN" altLang="en-US" dirty="0" smtClean="0"/>
              <a:t>个或者多个元素的有穷线性表</a:t>
            </a:r>
            <a:endParaRPr lang="en-US" altLang="zh-CN" dirty="0" smtClean="0"/>
          </a:p>
          <a:p>
            <a:r>
              <a:rPr lang="zh-CN" altLang="en-US" dirty="0" smtClean="0"/>
              <a:t>操作集：</a:t>
            </a:r>
            <a:endParaRPr lang="en-US" altLang="zh-CN" dirty="0" smtClean="0"/>
          </a:p>
          <a:p>
            <a:r>
              <a:rPr lang="zh-CN" altLang="en-US" dirty="0" smtClean="0"/>
              <a:t>入栈 出栈 建立空的新栈 判断空栈或者栈满</a:t>
            </a:r>
            <a:endParaRPr lang="en-US" altLang="zh-CN" dirty="0" smtClean="0"/>
          </a:p>
          <a:p>
            <a:r>
              <a:rPr lang="en-US" altLang="zh-CN" dirty="0" smtClean="0"/>
              <a:t>Push and Pop</a:t>
            </a:r>
            <a:r>
              <a:rPr lang="zh-CN" altLang="en-US" dirty="0" smtClean="0"/>
              <a:t>可以交替进行。问：如果</a:t>
            </a:r>
            <a:r>
              <a:rPr lang="en-US" altLang="zh-CN" dirty="0" smtClean="0"/>
              <a:t>ABC</a:t>
            </a:r>
            <a:r>
              <a:rPr lang="zh-CN" altLang="en-US" dirty="0" smtClean="0"/>
              <a:t>三个元素，可不可能产生</a:t>
            </a:r>
            <a:r>
              <a:rPr lang="en-US" altLang="zh-CN" dirty="0" smtClean="0"/>
              <a:t>CAB</a:t>
            </a:r>
            <a:r>
              <a:rPr lang="zh-CN" altLang="en-US" dirty="0" smtClean="0"/>
              <a:t>这个顺序</a:t>
            </a:r>
            <a:endParaRPr lang="en-CA" dirty="0" smtClean="0"/>
          </a:p>
        </p:txBody>
      </p:sp>
      <p:sp>
        <p:nvSpPr>
          <p:cNvPr id="4" name="Slide Number Placeholder 3"/>
          <p:cNvSpPr>
            <a:spLocks noGrp="1"/>
          </p:cNvSpPr>
          <p:nvPr>
            <p:ph type="sldNum" sz="quarter" idx="5"/>
          </p:nvPr>
        </p:nvSpPr>
        <p:spPr/>
        <p:txBody>
          <a:bodyPr/>
          <a:lstStyle/>
          <a:p>
            <a:pPr>
              <a:defRPr/>
            </a:pPr>
            <a:fld id="{6B460305-01AA-474A-8B78-41A9919CE4F1}" type="slidenum">
              <a:rPr lang="en-CA" smtClean="0"/>
              <a:pPr>
                <a:defRPr/>
              </a:pPr>
              <a:t>30</a:t>
            </a:fld>
            <a:endParaRPr lang="en-CA"/>
          </a:p>
        </p:txBody>
      </p:sp>
    </p:spTree>
    <p:extLst>
      <p:ext uri="{BB962C8B-B14F-4D97-AF65-F5344CB8AC3E}">
        <p14:creationId xmlns:p14="http://schemas.microsoft.com/office/powerpoint/2010/main" val="540581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dirty="0"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31</a:t>
            </a:fld>
            <a:endParaRPr lang="en-CA"/>
          </a:p>
        </p:txBody>
      </p:sp>
    </p:spTree>
    <p:extLst>
      <p:ext uri="{BB962C8B-B14F-4D97-AF65-F5344CB8AC3E}">
        <p14:creationId xmlns:p14="http://schemas.microsoft.com/office/powerpoint/2010/main" val="3794173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两种存储结构：单向链表 和 单向数组</a:t>
            </a:r>
            <a:endParaRPr lang="en-US" altLang="zh-CN" dirty="0" smtClean="0"/>
          </a:p>
          <a:p>
            <a:r>
              <a:rPr lang="zh-CN" altLang="en-US" dirty="0" smtClean="0"/>
              <a:t>顺路复习上节课不能细讲的一些细节</a:t>
            </a:r>
            <a:endParaRPr lang="en-CA" dirty="0" smtClean="0"/>
          </a:p>
        </p:txBody>
      </p:sp>
      <p:sp>
        <p:nvSpPr>
          <p:cNvPr id="4" name="Slide Number Placeholder 3"/>
          <p:cNvSpPr>
            <a:spLocks noGrp="1"/>
          </p:cNvSpPr>
          <p:nvPr>
            <p:ph type="sldNum" sz="quarter" idx="5"/>
          </p:nvPr>
        </p:nvSpPr>
        <p:spPr/>
        <p:txBody>
          <a:bodyPr/>
          <a:lstStyle/>
          <a:p>
            <a:pPr>
              <a:defRPr/>
            </a:pPr>
            <a:fld id="{4E183472-F822-400F-8773-7A324054A8E8}" type="slidenum">
              <a:rPr lang="en-CA" smtClean="0"/>
              <a:pPr>
                <a:defRPr/>
              </a:pPr>
              <a:t>32</a:t>
            </a:fld>
            <a:endParaRPr lang="en-CA"/>
          </a:p>
        </p:txBody>
      </p:sp>
    </p:spTree>
    <p:extLst>
      <p:ext uri="{BB962C8B-B14F-4D97-AF65-F5344CB8AC3E}">
        <p14:creationId xmlns:p14="http://schemas.microsoft.com/office/powerpoint/2010/main" val="2872460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D7A6DC5-10B9-4213-BAD2-BC0549C31649}" type="slidenum">
              <a:rPr lang="en-CA" smtClean="0"/>
              <a:pPr>
                <a:defRPr/>
              </a:pPr>
              <a:t>33</a:t>
            </a:fld>
            <a:endParaRPr lang="en-CA"/>
          </a:p>
        </p:txBody>
      </p:sp>
    </p:spTree>
    <p:extLst>
      <p:ext uri="{BB962C8B-B14F-4D97-AF65-F5344CB8AC3E}">
        <p14:creationId xmlns:p14="http://schemas.microsoft.com/office/powerpoint/2010/main" val="15287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dirty="0" smtClean="0"/>
          </a:p>
        </p:txBody>
      </p:sp>
      <p:sp>
        <p:nvSpPr>
          <p:cNvPr id="4" name="Slide Number Placeholder 3"/>
          <p:cNvSpPr>
            <a:spLocks noGrp="1"/>
          </p:cNvSpPr>
          <p:nvPr>
            <p:ph type="sldNum" sz="quarter" idx="5"/>
          </p:nvPr>
        </p:nvSpPr>
        <p:spPr/>
        <p:txBody>
          <a:bodyPr/>
          <a:lstStyle/>
          <a:p>
            <a:pPr>
              <a:defRPr/>
            </a:pPr>
            <a:fld id="{7C94EEE7-B773-4B05-A61A-C12DB013C819}" type="slidenum">
              <a:rPr lang="en-CA" smtClean="0"/>
              <a:pPr>
                <a:defRPr/>
              </a:pPr>
              <a:t>34</a:t>
            </a:fld>
            <a:endParaRPr lang="en-CA"/>
          </a:p>
        </p:txBody>
      </p:sp>
    </p:spTree>
    <p:extLst>
      <p:ext uri="{BB962C8B-B14F-4D97-AF65-F5344CB8AC3E}">
        <p14:creationId xmlns:p14="http://schemas.microsoft.com/office/powerpoint/2010/main" val="2184682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需要定义已经满了吗？如果决定要用链表表示堆栈，应该吧</a:t>
            </a:r>
            <a:r>
              <a:rPr lang="en-US" altLang="zh-CN" dirty="0" smtClean="0"/>
              <a:t>Top</a:t>
            </a:r>
            <a:r>
              <a:rPr lang="zh-CN" altLang="en-US" dirty="0" smtClean="0"/>
              <a:t>放在表尾还是表头？</a:t>
            </a:r>
            <a:endParaRPr lang="en-CA" dirty="0" smtClean="0"/>
          </a:p>
        </p:txBody>
      </p:sp>
      <p:sp>
        <p:nvSpPr>
          <p:cNvPr id="4" name="Slide Number Placeholder 3"/>
          <p:cNvSpPr>
            <a:spLocks noGrp="1"/>
          </p:cNvSpPr>
          <p:nvPr>
            <p:ph type="sldNum" sz="quarter" idx="5"/>
          </p:nvPr>
        </p:nvSpPr>
        <p:spPr/>
        <p:txBody>
          <a:bodyPr/>
          <a:lstStyle/>
          <a:p>
            <a:pPr>
              <a:defRPr/>
            </a:pPr>
            <a:fld id="{25037ED3-D1E1-486A-B856-BE21E06B6367}" type="slidenum">
              <a:rPr lang="en-CA" smtClean="0"/>
              <a:pPr>
                <a:defRPr/>
              </a:pPr>
              <a:t>35</a:t>
            </a:fld>
            <a:endParaRPr lang="en-CA"/>
          </a:p>
        </p:txBody>
      </p:sp>
    </p:spTree>
    <p:extLst>
      <p:ext uri="{BB962C8B-B14F-4D97-AF65-F5344CB8AC3E}">
        <p14:creationId xmlns:p14="http://schemas.microsoft.com/office/powerpoint/2010/main" val="3125746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dirty="0" smtClean="0"/>
              <a:t>1</a:t>
            </a:r>
            <a:r>
              <a:rPr lang="zh-CN" altLang="en-US" dirty="0" smtClean="0"/>
              <a:t>。 判断是否空栈，直接继承单向链表是否是空表</a:t>
            </a:r>
            <a:endParaRPr lang="en-US" altLang="zh-CN" dirty="0" smtClean="0"/>
          </a:p>
          <a:p>
            <a:r>
              <a:rPr lang="en-US" dirty="0" smtClean="0"/>
              <a:t>2. </a:t>
            </a:r>
            <a:r>
              <a:rPr lang="zh-CN" altLang="en-US" dirty="0" smtClean="0"/>
              <a:t>出栈操作，用的是 </a:t>
            </a:r>
            <a:r>
              <a:rPr lang="en-US" altLang="zh-CN" dirty="0" err="1" smtClean="0"/>
              <a:t>push_front</a:t>
            </a:r>
            <a:r>
              <a:rPr lang="en-US" altLang="zh-CN" dirty="0" smtClean="0"/>
              <a:t> (</a:t>
            </a:r>
            <a:r>
              <a:rPr lang="zh-CN" altLang="en-US" dirty="0" smtClean="0"/>
              <a:t>复习</a:t>
            </a:r>
            <a:r>
              <a:rPr lang="en-US" altLang="zh-CN" dirty="0" err="1" smtClean="0"/>
              <a:t>push_front</a:t>
            </a:r>
            <a:r>
              <a:rPr lang="en-US" altLang="zh-CN" dirty="0" smtClean="0"/>
              <a:t>) PPT1 Page 53-59</a:t>
            </a:r>
            <a:endParaRPr lang="en-CA" dirty="0"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3E9340F-5D5C-4701-8856-4BAB17C5B032}" type="slidenum">
              <a:rPr lang="en-CA" sz="1200">
                <a:latin typeface="+mn-lt"/>
                <a:cs typeface="+mn-cs"/>
              </a:rPr>
              <a:pPr algn="r" fontAlgn="auto">
                <a:spcBef>
                  <a:spcPts val="0"/>
                </a:spcBef>
                <a:spcAft>
                  <a:spcPts val="0"/>
                </a:spcAft>
                <a:defRPr/>
              </a:pPr>
              <a:t>36</a:t>
            </a:fld>
            <a:endParaRPr lang="en-CA" sz="1200">
              <a:latin typeface="+mn-lt"/>
              <a:cs typeface="+mn-cs"/>
            </a:endParaRPr>
          </a:p>
        </p:txBody>
      </p:sp>
    </p:spTree>
    <p:extLst>
      <p:ext uri="{BB962C8B-B14F-4D97-AF65-F5344CB8AC3E}">
        <p14:creationId xmlns:p14="http://schemas.microsoft.com/office/powerpoint/2010/main" val="4021098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新节点指向插入前</a:t>
            </a:r>
            <a:r>
              <a:rPr lang="en-US" altLang="zh-CN" dirty="0" err="1" smtClean="0"/>
              <a:t>list_head</a:t>
            </a:r>
            <a:r>
              <a:rPr lang="zh-CN" altLang="en-US" dirty="0" smtClean="0"/>
              <a:t>指向的节点（如果是空表，指向表尾）</a:t>
            </a:r>
            <a:endParaRPr lang="en-US" altLang="zh-CN" dirty="0" smtClean="0"/>
          </a:p>
          <a:p>
            <a:r>
              <a:rPr lang="zh-CN" altLang="en-US" dirty="0" smtClean="0"/>
              <a:t>新的</a:t>
            </a:r>
            <a:r>
              <a:rPr lang="en-US" altLang="zh-CN" dirty="0" err="1" smtClean="0"/>
              <a:t>list_head</a:t>
            </a:r>
            <a:r>
              <a:rPr lang="zh-CN" altLang="en-US" dirty="0" smtClean="0"/>
              <a:t>指向新的节点</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37</a:t>
            </a:fld>
            <a:endParaRPr lang="en-CA"/>
          </a:p>
        </p:txBody>
      </p:sp>
    </p:spTree>
    <p:extLst>
      <p:ext uri="{BB962C8B-B14F-4D97-AF65-F5344CB8AC3E}">
        <p14:creationId xmlns:p14="http://schemas.microsoft.com/office/powerpoint/2010/main" val="1791374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新节点指向插入前</a:t>
            </a:r>
            <a:r>
              <a:rPr lang="en-US" altLang="zh-CN" dirty="0" err="1" smtClean="0"/>
              <a:t>list_head</a:t>
            </a:r>
            <a:r>
              <a:rPr lang="zh-CN" altLang="en-US" dirty="0" smtClean="0"/>
              <a:t>指向的节点（这里假设是</a:t>
            </a:r>
            <a:r>
              <a:rPr lang="en-US" altLang="zh-CN" dirty="0" smtClean="0"/>
              <a:t>81</a:t>
            </a:r>
            <a:r>
              <a:rPr lang="zh-CN" altLang="en-US" dirty="0" smtClean="0"/>
              <a:t>，而不是表尾）</a:t>
            </a:r>
            <a:endParaRPr lang="en-US" altLang="zh-CN" dirty="0" smtClean="0"/>
          </a:p>
          <a:p>
            <a:r>
              <a:rPr lang="zh-CN" altLang="en-US" dirty="0" smtClean="0"/>
              <a:t>新的</a:t>
            </a:r>
            <a:r>
              <a:rPr lang="en-US" altLang="zh-CN" dirty="0" err="1" smtClean="0"/>
              <a:t>list_head</a:t>
            </a:r>
            <a:r>
              <a:rPr lang="zh-CN" altLang="en-US" dirty="0" smtClean="0"/>
              <a:t>指向新的节点</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38</a:t>
            </a:fld>
            <a:endParaRPr lang="en-CA"/>
          </a:p>
        </p:txBody>
      </p:sp>
    </p:spTree>
    <p:extLst>
      <p:ext uri="{BB962C8B-B14F-4D97-AF65-F5344CB8AC3E}">
        <p14:creationId xmlns:p14="http://schemas.microsoft.com/office/powerpoint/2010/main" val="2396022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读取栈顶数据：判断不是空表，</a:t>
            </a:r>
            <a:r>
              <a:rPr lang="en-US" altLang="zh-CN" dirty="0" err="1" smtClean="0"/>
              <a:t>list.front</a:t>
            </a:r>
            <a:r>
              <a:rPr lang="en-US" altLang="zh-CN" dirty="0" smtClean="0"/>
              <a:t>();</a:t>
            </a:r>
            <a:r>
              <a:rPr lang="en-US" altLang="zh-CN" baseline="0" dirty="0" smtClean="0"/>
              <a:t> </a:t>
            </a:r>
          </a:p>
          <a:p>
            <a:r>
              <a:rPr lang="zh-CN" altLang="en-US" baseline="0" dirty="0" smtClean="0"/>
              <a:t>出栈：删除表头节点</a:t>
            </a:r>
            <a:endParaRPr lang="en-CA" dirty="0" smtClean="0"/>
          </a:p>
        </p:txBody>
      </p:sp>
      <p:sp>
        <p:nvSpPr>
          <p:cNvPr id="4" name="Slide Number Placeholder 3"/>
          <p:cNvSpPr>
            <a:spLocks noGrp="1"/>
          </p:cNvSpPr>
          <p:nvPr>
            <p:ph type="sldNum" sz="quarter" idx="5"/>
          </p:nvPr>
        </p:nvSpPr>
        <p:spPr/>
        <p:txBody>
          <a:bodyPr/>
          <a:lstStyle/>
          <a:p>
            <a:pPr>
              <a:defRPr/>
            </a:pPr>
            <a:fld id="{D5376663-187D-4554-8C61-E8B640B28EC4}" type="slidenum">
              <a:rPr lang="en-CA" smtClean="0"/>
              <a:pPr>
                <a:defRPr/>
              </a:pPr>
              <a:t>39</a:t>
            </a:fld>
            <a:endParaRPr lang="en-CA"/>
          </a:p>
        </p:txBody>
      </p:sp>
    </p:spTree>
    <p:extLst>
      <p:ext uri="{BB962C8B-B14F-4D97-AF65-F5344CB8AC3E}">
        <p14:creationId xmlns:p14="http://schemas.microsoft.com/office/powerpoint/2010/main" val="5523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后缀表达式：遇到运算数，则保存，遇到运算符，则取出运算符之前的两个运算数，运算后将结果存入内存，等待下一个运算符</a:t>
            </a:r>
            <a:endParaRPr lang="en-CA" dirty="0" smtClean="0"/>
          </a:p>
        </p:txBody>
      </p:sp>
      <p:sp>
        <p:nvSpPr>
          <p:cNvPr id="4" name="Slide Number Placeholder 3"/>
          <p:cNvSpPr>
            <a:spLocks noGrp="1"/>
          </p:cNvSpPr>
          <p:nvPr>
            <p:ph type="sldNum" sz="quarter" idx="5"/>
          </p:nvPr>
        </p:nvSpPr>
        <p:spPr/>
        <p:txBody>
          <a:bodyPr/>
          <a:lstStyle/>
          <a:p>
            <a:pPr>
              <a:defRPr/>
            </a:pPr>
            <a:fld id="{2EDC54B5-4605-45BE-A8D9-AD6232ECA496}" type="slidenum">
              <a:rPr lang="en-CA" smtClean="0"/>
              <a:pPr>
                <a:defRPr/>
              </a:pPr>
              <a:t>4</a:t>
            </a:fld>
            <a:endParaRPr lang="en-CA"/>
          </a:p>
        </p:txBody>
      </p:sp>
    </p:spTree>
    <p:extLst>
      <p:ext uri="{BB962C8B-B14F-4D97-AF65-F5344CB8AC3E}">
        <p14:creationId xmlns:p14="http://schemas.microsoft.com/office/powerpoint/2010/main" val="3066393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550295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537062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2085420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1043314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44</a:t>
            </a:fld>
            <a:endParaRPr lang="en-CA"/>
          </a:p>
        </p:txBody>
      </p:sp>
    </p:spTree>
    <p:extLst>
      <p:ext uri="{BB962C8B-B14F-4D97-AF65-F5344CB8AC3E}">
        <p14:creationId xmlns:p14="http://schemas.microsoft.com/office/powerpoint/2010/main" val="1988465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45</a:t>
            </a:fld>
            <a:endParaRPr lang="en-CA"/>
          </a:p>
        </p:txBody>
      </p:sp>
    </p:spTree>
    <p:extLst>
      <p:ext uri="{BB962C8B-B14F-4D97-AF65-F5344CB8AC3E}">
        <p14:creationId xmlns:p14="http://schemas.microsoft.com/office/powerpoint/2010/main" val="3272537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46</a:t>
            </a:fld>
            <a:endParaRPr lang="en-CA"/>
          </a:p>
        </p:txBody>
      </p:sp>
    </p:spTree>
    <p:extLst>
      <p:ext uri="{BB962C8B-B14F-4D97-AF65-F5344CB8AC3E}">
        <p14:creationId xmlns:p14="http://schemas.microsoft.com/office/powerpoint/2010/main" val="12021785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47</a:t>
            </a:fld>
            <a:endParaRPr lang="en-CA"/>
          </a:p>
        </p:txBody>
      </p:sp>
    </p:spTree>
    <p:extLst>
      <p:ext uri="{BB962C8B-B14F-4D97-AF65-F5344CB8AC3E}">
        <p14:creationId xmlns:p14="http://schemas.microsoft.com/office/powerpoint/2010/main" val="188590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所以一定需要一个临时节点，把目前</a:t>
            </a:r>
            <a:r>
              <a:rPr lang="en-US" altLang="zh-CN" dirty="0" smtClean="0"/>
              <a:t>head</a:t>
            </a:r>
            <a:r>
              <a:rPr lang="zh-CN" altLang="en-US" dirty="0" smtClean="0"/>
              <a:t>（）取出，把</a:t>
            </a:r>
            <a:r>
              <a:rPr lang="en-US" altLang="zh-CN" dirty="0" err="1" smtClean="0"/>
              <a:t>list_head</a:t>
            </a:r>
            <a:r>
              <a:rPr lang="zh-CN" altLang="en-US" dirty="0" smtClean="0"/>
              <a:t>指向下一个节点，然后删除临时节点，并返回</a:t>
            </a:r>
            <a:r>
              <a:rPr lang="en-US" altLang="zh-CN" dirty="0" smtClean="0"/>
              <a:t>70</a:t>
            </a: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48</a:t>
            </a:fld>
            <a:endParaRPr lang="en-CA"/>
          </a:p>
        </p:txBody>
      </p:sp>
    </p:spTree>
    <p:extLst>
      <p:ext uri="{BB962C8B-B14F-4D97-AF65-F5344CB8AC3E}">
        <p14:creationId xmlns:p14="http://schemas.microsoft.com/office/powerpoint/2010/main" val="546598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0E75CDF-A2DA-4CD6-8E84-5EACB16D8C09}" type="slidenum">
              <a:rPr lang="en-CA" sz="1200">
                <a:latin typeface="+mn-lt"/>
                <a:cs typeface="+mn-cs"/>
              </a:rPr>
              <a:pPr algn="r" fontAlgn="auto">
                <a:spcBef>
                  <a:spcPts val="0"/>
                </a:spcBef>
                <a:spcAft>
                  <a:spcPts val="0"/>
                </a:spcAft>
                <a:defRPr/>
              </a:pPr>
              <a:t>49</a:t>
            </a:fld>
            <a:endParaRPr lang="en-CA" sz="1200">
              <a:latin typeface="+mn-lt"/>
              <a:cs typeface="+mn-cs"/>
            </a:endParaRPr>
          </a:p>
        </p:txBody>
      </p:sp>
    </p:spTree>
    <p:extLst>
      <p:ext uri="{BB962C8B-B14F-4D97-AF65-F5344CB8AC3E}">
        <p14:creationId xmlns:p14="http://schemas.microsoft.com/office/powerpoint/2010/main" val="406249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DC16B33-F695-4876-844A-5494CBE42AA5}" type="slidenum">
              <a:rPr lang="en-CA" smtClean="0"/>
              <a:pPr>
                <a:defRPr/>
              </a:pPr>
              <a:t>5</a:t>
            </a:fld>
            <a:endParaRPr lang="en-CA"/>
          </a:p>
        </p:txBody>
      </p:sp>
    </p:spTree>
    <p:extLst>
      <p:ext uri="{BB962C8B-B14F-4D97-AF65-F5344CB8AC3E}">
        <p14:creationId xmlns:p14="http://schemas.microsoft.com/office/powerpoint/2010/main" val="20046957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堆栈栈顶在</a:t>
            </a:r>
            <a:r>
              <a:rPr lang="en-US" altLang="zh-CN" dirty="0" smtClean="0"/>
              <a:t>array</a:t>
            </a:r>
            <a:r>
              <a:rPr lang="zh-CN" altLang="en-US" dirty="0" smtClean="0"/>
              <a:t>的尾部</a:t>
            </a:r>
            <a:endParaRPr lang="en-CA" dirty="0" smtClean="0"/>
          </a:p>
        </p:txBody>
      </p:sp>
      <p:sp>
        <p:nvSpPr>
          <p:cNvPr id="4" name="Slide Number Placeholder 3"/>
          <p:cNvSpPr>
            <a:spLocks noGrp="1"/>
          </p:cNvSpPr>
          <p:nvPr>
            <p:ph type="sldNum" sz="quarter" idx="5"/>
          </p:nvPr>
        </p:nvSpPr>
        <p:spPr/>
        <p:txBody>
          <a:bodyPr/>
          <a:lstStyle/>
          <a:p>
            <a:pPr>
              <a:defRPr/>
            </a:pPr>
            <a:fld id="{1EF385B6-3082-4868-954E-F8A96A9E1DF9}" type="slidenum">
              <a:rPr lang="en-CA" smtClean="0"/>
              <a:pPr>
                <a:defRPr/>
              </a:pPr>
              <a:t>50</a:t>
            </a:fld>
            <a:endParaRPr lang="en-CA"/>
          </a:p>
        </p:txBody>
      </p:sp>
    </p:spTree>
    <p:extLst>
      <p:ext uri="{BB962C8B-B14F-4D97-AF65-F5344CB8AC3E}">
        <p14:creationId xmlns:p14="http://schemas.microsoft.com/office/powerpoint/2010/main" val="2608154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栈的顺序存储通常由一个一维数组和一个记录栈顶元素位置的变量组成（表示栈顶的下标）</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堆栈数据数量，堆栈最大容量</a:t>
            </a:r>
            <a:r>
              <a:rPr lang="zh-CN" altLang="en-US" baseline="0" dirty="0" smtClean="0"/>
              <a:t>  不需要指针</a:t>
            </a:r>
            <a:endParaRPr lang="en-CA"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altLang="zh-CN" dirty="0" smtClean="0"/>
          </a:p>
        </p:txBody>
      </p:sp>
      <p:sp>
        <p:nvSpPr>
          <p:cNvPr id="4" name="Slide Number Placeholder 3"/>
          <p:cNvSpPr>
            <a:spLocks noGrp="1"/>
          </p:cNvSpPr>
          <p:nvPr>
            <p:ph type="sldNum" sz="quarter" idx="5"/>
          </p:nvPr>
        </p:nvSpPr>
        <p:spPr/>
        <p:txBody>
          <a:bodyPr/>
          <a:lstStyle/>
          <a:p>
            <a:pPr>
              <a:defRPr/>
            </a:pPr>
            <a:fld id="{A2859E92-8C86-4886-BDB6-E42BFE3BF8FA}" type="slidenum">
              <a:rPr lang="en-CA" smtClean="0"/>
              <a:pPr>
                <a:defRPr/>
              </a:pPr>
              <a:t>51</a:t>
            </a:fld>
            <a:endParaRPr lang="en-CA"/>
          </a:p>
        </p:txBody>
      </p:sp>
    </p:spTree>
    <p:extLst>
      <p:ext uri="{BB962C8B-B14F-4D97-AF65-F5344CB8AC3E}">
        <p14:creationId xmlns:p14="http://schemas.microsoft.com/office/powerpoint/2010/main" val="41627667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初始</a:t>
            </a:r>
            <a:r>
              <a:rPr lang="en-US" altLang="zh-CN" dirty="0" err="1" smtClean="0"/>
              <a:t>stack_size</a:t>
            </a:r>
            <a:r>
              <a:rPr lang="en-US" altLang="zh-CN" dirty="0" smtClean="0"/>
              <a:t>=0;</a:t>
            </a:r>
            <a:r>
              <a:rPr lang="en-US" altLang="zh-CN" baseline="0" dirty="0" smtClean="0"/>
              <a:t> </a:t>
            </a:r>
          </a:p>
          <a:p>
            <a:endParaRPr lang="en-US" baseline="0" dirty="0" smtClean="0"/>
          </a:p>
          <a:p>
            <a:r>
              <a:rPr lang="zh-CN" altLang="en-US" baseline="0" dirty="0" smtClean="0"/>
              <a:t>容量是</a:t>
            </a:r>
            <a:r>
              <a:rPr lang="en-US" altLang="zh-CN" baseline="0" dirty="0" smtClean="0"/>
              <a:t>N</a:t>
            </a:r>
            <a:endParaRPr lang="en-CA" dirty="0" smtClean="0"/>
          </a:p>
        </p:txBody>
      </p:sp>
      <p:sp>
        <p:nvSpPr>
          <p:cNvPr id="4" name="Slide Number Placeholder 3"/>
          <p:cNvSpPr>
            <a:spLocks noGrp="1"/>
          </p:cNvSpPr>
          <p:nvPr>
            <p:ph type="sldNum" sz="quarter" idx="5"/>
          </p:nvPr>
        </p:nvSpPr>
        <p:spPr/>
        <p:txBody>
          <a:bodyPr/>
          <a:lstStyle/>
          <a:p>
            <a:pPr>
              <a:defRPr/>
            </a:pPr>
            <a:fld id="{4BC8213C-0D5C-47D1-9C8D-7DF270397826}" type="slidenum">
              <a:rPr lang="en-CA" smtClean="0"/>
              <a:pPr>
                <a:defRPr/>
              </a:pPr>
              <a:t>52</a:t>
            </a:fld>
            <a:endParaRPr lang="en-CA"/>
          </a:p>
        </p:txBody>
      </p:sp>
    </p:spTree>
    <p:extLst>
      <p:ext uri="{BB962C8B-B14F-4D97-AF65-F5344CB8AC3E}">
        <p14:creationId xmlns:p14="http://schemas.microsoft.com/office/powerpoint/2010/main" val="19480303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C8841B4-92E5-4C8C-ACC3-5C34EDA7FC44}" type="slidenum">
              <a:rPr lang="en-CA" sz="1200">
                <a:latin typeface="+mn-lt"/>
                <a:cs typeface="+mn-cs"/>
              </a:rPr>
              <a:pPr algn="r" fontAlgn="auto">
                <a:spcBef>
                  <a:spcPts val="0"/>
                </a:spcBef>
                <a:spcAft>
                  <a:spcPts val="0"/>
                </a:spcAft>
                <a:defRPr/>
              </a:pPr>
              <a:t>53</a:t>
            </a:fld>
            <a:endParaRPr lang="en-CA" sz="1200">
              <a:latin typeface="+mn-lt"/>
              <a:cs typeface="+mn-cs"/>
            </a:endParaRPr>
          </a:p>
        </p:txBody>
      </p:sp>
    </p:spTree>
    <p:extLst>
      <p:ext uri="{BB962C8B-B14F-4D97-AF65-F5344CB8AC3E}">
        <p14:creationId xmlns:p14="http://schemas.microsoft.com/office/powerpoint/2010/main" val="3327190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顺便提一下</a:t>
            </a:r>
            <a:r>
              <a:rPr lang="en-US" altLang="zh-CN" dirty="0" err="1" smtClean="0"/>
              <a:t>lincked</a:t>
            </a:r>
            <a:r>
              <a:rPr lang="en-CA" altLang="zh-CN" dirty="0" smtClean="0"/>
              <a:t>_list</a:t>
            </a:r>
            <a:r>
              <a:rPr lang="zh-CN" altLang="en-US" dirty="0" smtClean="0"/>
              <a:t>怎么删除</a:t>
            </a:r>
            <a:endParaRPr lang="en-US" altLang="zh-CN" dirty="0" smtClean="0"/>
          </a:p>
        </p:txBody>
      </p:sp>
      <p:sp>
        <p:nvSpPr>
          <p:cNvPr id="4" name="Slide Number Placeholder 3"/>
          <p:cNvSpPr>
            <a:spLocks noGrp="1"/>
          </p:cNvSpPr>
          <p:nvPr>
            <p:ph type="sldNum" sz="quarter" idx="5"/>
          </p:nvPr>
        </p:nvSpPr>
        <p:spPr/>
        <p:txBody>
          <a:bodyPr/>
          <a:lstStyle/>
          <a:p>
            <a:pPr>
              <a:defRPr/>
            </a:pPr>
            <a:fld id="{9A5D71EB-23A2-43E9-ADF8-43D8CB032A2E}" type="slidenum">
              <a:rPr lang="en-CA" smtClean="0"/>
              <a:pPr>
                <a:defRPr/>
              </a:pPr>
              <a:t>54</a:t>
            </a:fld>
            <a:endParaRPr lang="en-CA"/>
          </a:p>
        </p:txBody>
      </p:sp>
    </p:spTree>
    <p:extLst>
      <p:ext uri="{BB962C8B-B14F-4D97-AF65-F5344CB8AC3E}">
        <p14:creationId xmlns:p14="http://schemas.microsoft.com/office/powerpoint/2010/main" val="3786881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判断是否空栈：只需要看</a:t>
            </a:r>
            <a:r>
              <a:rPr lang="en-US" altLang="zh-CN" dirty="0" err="1" smtClean="0"/>
              <a:t>stack_size</a:t>
            </a:r>
            <a:r>
              <a:rPr lang="zh-CN" altLang="en-US" dirty="0" smtClean="0"/>
              <a:t>是否为零</a:t>
            </a:r>
            <a:endParaRPr lang="en-CA" dirty="0" smtClean="0"/>
          </a:p>
        </p:txBody>
      </p:sp>
      <p:sp>
        <p:nvSpPr>
          <p:cNvPr id="4" name="Slide Number Placeholder 3"/>
          <p:cNvSpPr>
            <a:spLocks noGrp="1"/>
          </p:cNvSpPr>
          <p:nvPr>
            <p:ph type="sldNum" sz="quarter" idx="5"/>
          </p:nvPr>
        </p:nvSpPr>
        <p:spPr/>
        <p:txBody>
          <a:bodyPr/>
          <a:lstStyle/>
          <a:p>
            <a:pPr>
              <a:defRPr/>
            </a:pPr>
            <a:fld id="{EC3577ED-D42D-4AB5-897C-474DC54D6092}" type="slidenum">
              <a:rPr lang="en-CA" smtClean="0"/>
              <a:pPr>
                <a:defRPr/>
              </a:pPr>
              <a:t>55</a:t>
            </a:fld>
            <a:endParaRPr lang="en-CA"/>
          </a:p>
        </p:txBody>
      </p:sp>
    </p:spTree>
    <p:extLst>
      <p:ext uri="{BB962C8B-B14F-4D97-AF65-F5344CB8AC3E}">
        <p14:creationId xmlns:p14="http://schemas.microsoft.com/office/powerpoint/2010/main" val="25985010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Top</a:t>
            </a:r>
            <a:r>
              <a:rPr lang="zh-CN" altLang="en-US" dirty="0" smtClean="0"/>
              <a:t>（）：求栈顶元素的数值：如果栈中有</a:t>
            </a:r>
            <a:r>
              <a:rPr lang="en-US" altLang="zh-CN" dirty="0" smtClean="0"/>
              <a:t>N</a:t>
            </a:r>
            <a:r>
              <a:rPr lang="zh-CN" altLang="en-US" dirty="0" smtClean="0"/>
              <a:t>个元素，那么栈顶在</a:t>
            </a:r>
            <a:r>
              <a:rPr lang="en-US" altLang="zh-CN" dirty="0" smtClean="0"/>
              <a:t>stack_size-1</a:t>
            </a:r>
            <a:r>
              <a:rPr lang="zh-CN" altLang="en-US" dirty="0" smtClean="0"/>
              <a:t>的位置上</a:t>
            </a:r>
            <a:endParaRPr lang="en-CA" dirty="0"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9A33432-5E01-4396-94FC-A5AE12B898B4}" type="slidenum">
              <a:rPr lang="en-CA" sz="1200">
                <a:latin typeface="+mn-lt"/>
                <a:cs typeface="+mn-cs"/>
              </a:rPr>
              <a:pPr algn="r" fontAlgn="auto">
                <a:spcBef>
                  <a:spcPts val="0"/>
                </a:spcBef>
                <a:spcAft>
                  <a:spcPts val="0"/>
                </a:spcAft>
                <a:defRPr/>
              </a:pPr>
              <a:t>56</a:t>
            </a:fld>
            <a:endParaRPr lang="en-CA" sz="1200">
              <a:latin typeface="+mn-lt"/>
              <a:cs typeface="+mn-cs"/>
            </a:endParaRPr>
          </a:p>
        </p:txBody>
      </p:sp>
    </p:spTree>
    <p:extLst>
      <p:ext uri="{BB962C8B-B14F-4D97-AF65-F5344CB8AC3E}">
        <p14:creationId xmlns:p14="http://schemas.microsoft.com/office/powerpoint/2010/main" val="4070128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出栈先看是否为空栈；栈</a:t>
            </a:r>
            <a:r>
              <a:rPr lang="en-US" altLang="zh-CN" dirty="0" smtClean="0"/>
              <a:t>size</a:t>
            </a:r>
            <a:r>
              <a:rPr lang="zh-CN" altLang="en-US" dirty="0" smtClean="0"/>
              <a:t>减一；返回栈顶元素 （栈顶元素的位置一直是</a:t>
            </a:r>
            <a:r>
              <a:rPr lang="en-US" altLang="zh-CN" dirty="0" err="1" smtClean="0"/>
              <a:t>stack_size</a:t>
            </a:r>
            <a:r>
              <a:rPr lang="zh-CN" altLang="en-US" dirty="0" smtClean="0"/>
              <a:t>减一）</a:t>
            </a:r>
            <a:endParaRPr lang="en-CA" dirty="0"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EA95E0A-3A6F-4E0F-B160-50E0A8450E5D}" type="slidenum">
              <a:rPr lang="en-CA" sz="1200">
                <a:latin typeface="+mn-lt"/>
                <a:cs typeface="+mn-cs"/>
              </a:rPr>
              <a:pPr algn="r" fontAlgn="auto">
                <a:spcBef>
                  <a:spcPts val="0"/>
                </a:spcBef>
                <a:spcAft>
                  <a:spcPts val="0"/>
                </a:spcAft>
                <a:defRPr/>
              </a:pPr>
              <a:t>57</a:t>
            </a:fld>
            <a:endParaRPr lang="en-CA" sz="1200">
              <a:latin typeface="+mn-lt"/>
              <a:cs typeface="+mn-cs"/>
            </a:endParaRPr>
          </a:p>
        </p:txBody>
      </p:sp>
    </p:spTree>
    <p:extLst>
      <p:ext uri="{BB962C8B-B14F-4D97-AF65-F5344CB8AC3E}">
        <p14:creationId xmlns:p14="http://schemas.microsoft.com/office/powerpoint/2010/main" val="14420606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看出来利用顺序存储不需要指针，直接计算位置</a:t>
            </a:r>
            <a:endParaRPr lang="en-CA" dirty="0" smtClean="0"/>
          </a:p>
        </p:txBody>
      </p:sp>
      <p:sp>
        <p:nvSpPr>
          <p:cNvPr id="4" name="Slide Number Placeholder 3"/>
          <p:cNvSpPr>
            <a:spLocks noGrp="1"/>
          </p:cNvSpPr>
          <p:nvPr>
            <p:ph type="sldNum" sz="quarter" idx="5"/>
          </p:nvPr>
        </p:nvSpPr>
        <p:spPr/>
        <p:txBody>
          <a:bodyPr/>
          <a:lstStyle/>
          <a:p>
            <a:pPr>
              <a:defRPr/>
            </a:pPr>
            <a:fld id="{3851B72E-3846-48CF-8620-EA4D1222CEB8}" type="slidenum">
              <a:rPr lang="en-CA" smtClean="0"/>
              <a:pPr>
                <a:defRPr/>
              </a:pPr>
              <a:t>58</a:t>
            </a:fld>
            <a:endParaRPr lang="en-CA"/>
          </a:p>
        </p:txBody>
      </p:sp>
    </p:spTree>
    <p:extLst>
      <p:ext uri="{BB962C8B-B14F-4D97-AF65-F5344CB8AC3E}">
        <p14:creationId xmlns:p14="http://schemas.microsoft.com/office/powerpoint/2010/main" val="1230298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如果堆栈已满，可以有很多处理办法：</a:t>
            </a:r>
            <a:endParaRPr lang="en-CA" dirty="0" smtClean="0"/>
          </a:p>
        </p:txBody>
      </p:sp>
      <p:sp>
        <p:nvSpPr>
          <p:cNvPr id="4" name="Slide Number Placeholder 3"/>
          <p:cNvSpPr>
            <a:spLocks noGrp="1"/>
          </p:cNvSpPr>
          <p:nvPr>
            <p:ph type="sldNum" sz="quarter" idx="5"/>
          </p:nvPr>
        </p:nvSpPr>
        <p:spPr/>
        <p:txBody>
          <a:bodyPr/>
          <a:lstStyle/>
          <a:p>
            <a:pPr>
              <a:defRPr/>
            </a:pPr>
            <a:fld id="{615DCBDE-341D-4387-A7D7-420470EA138B}" type="slidenum">
              <a:rPr lang="en-CA" smtClean="0"/>
              <a:pPr>
                <a:defRPr/>
              </a:pPr>
              <a:t>59</a:t>
            </a:fld>
            <a:endParaRPr lang="en-CA"/>
          </a:p>
        </p:txBody>
      </p:sp>
    </p:spTree>
    <p:extLst>
      <p:ext uri="{BB962C8B-B14F-4D97-AF65-F5344CB8AC3E}">
        <p14:creationId xmlns:p14="http://schemas.microsoft.com/office/powerpoint/2010/main" val="119724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E09FC4E-89D2-43E2-869C-9CFDEC1B95AC}" type="slidenum">
              <a:rPr lang="en-CA" smtClean="0"/>
              <a:pPr>
                <a:defRPr/>
              </a:pPr>
              <a:t>6</a:t>
            </a:fld>
            <a:endParaRPr lang="en-CA"/>
          </a:p>
        </p:txBody>
      </p:sp>
    </p:spTree>
    <p:extLst>
      <p:ext uri="{BB962C8B-B14F-4D97-AF65-F5344CB8AC3E}">
        <p14:creationId xmlns:p14="http://schemas.microsoft.com/office/powerpoint/2010/main" val="5139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B2EBB3-68BE-4F7A-80B2-EB7BF143D58D}" type="slidenum">
              <a:rPr lang="en-CA" smtClean="0"/>
              <a:pPr>
                <a:defRPr/>
              </a:pPr>
              <a:t>60</a:t>
            </a:fld>
            <a:endParaRPr lang="en-CA"/>
          </a:p>
        </p:txBody>
      </p:sp>
    </p:spTree>
    <p:extLst>
      <p:ext uri="{BB962C8B-B14F-4D97-AF65-F5344CB8AC3E}">
        <p14:creationId xmlns:p14="http://schemas.microsoft.com/office/powerpoint/2010/main" val="24715865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333C6F18-4249-426F-88F9-41ECE684A5E4}" type="slidenum">
              <a:rPr lang="en-CA" smtClean="0"/>
              <a:pPr>
                <a:defRPr/>
              </a:pPr>
              <a:t>61</a:t>
            </a:fld>
            <a:endParaRPr lang="en-CA"/>
          </a:p>
        </p:txBody>
      </p:sp>
    </p:spTree>
    <p:extLst>
      <p:ext uri="{BB962C8B-B14F-4D97-AF65-F5344CB8AC3E}">
        <p14:creationId xmlns:p14="http://schemas.microsoft.com/office/powerpoint/2010/main" val="1526613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8953FA9-7B17-45C7-AD1B-45EDB1CBC22F}" type="slidenum">
              <a:rPr lang="en-CA" smtClean="0"/>
              <a:pPr>
                <a:defRPr/>
              </a:pPr>
              <a:t>62</a:t>
            </a:fld>
            <a:endParaRPr lang="en-CA"/>
          </a:p>
        </p:txBody>
      </p:sp>
    </p:spTree>
    <p:extLst>
      <p:ext uri="{BB962C8B-B14F-4D97-AF65-F5344CB8AC3E}">
        <p14:creationId xmlns:p14="http://schemas.microsoft.com/office/powerpoint/2010/main" val="3056622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DC171B8-F4A2-45ED-9C38-C2DF123E25F5}" type="slidenum">
              <a:rPr lang="en-CA" smtClean="0"/>
              <a:pPr>
                <a:defRPr/>
              </a:pPr>
              <a:t>63</a:t>
            </a:fld>
            <a:endParaRPr lang="en-CA"/>
          </a:p>
        </p:txBody>
      </p:sp>
    </p:spTree>
    <p:extLst>
      <p:ext uri="{BB962C8B-B14F-4D97-AF65-F5344CB8AC3E}">
        <p14:creationId xmlns:p14="http://schemas.microsoft.com/office/powerpoint/2010/main" val="37695733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8ED9950-C9EB-4140-A289-092CF9EB9759}" type="slidenum">
              <a:rPr lang="en-CA" smtClean="0"/>
              <a:pPr>
                <a:defRPr/>
              </a:pPr>
              <a:t>64</a:t>
            </a:fld>
            <a:endParaRPr lang="en-CA"/>
          </a:p>
        </p:txBody>
      </p:sp>
    </p:spTree>
    <p:extLst>
      <p:ext uri="{BB962C8B-B14F-4D97-AF65-F5344CB8AC3E}">
        <p14:creationId xmlns:p14="http://schemas.microsoft.com/office/powerpoint/2010/main" val="10268984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D630227-D459-4635-8D04-643A40784481}" type="slidenum">
              <a:rPr lang="en-CA" smtClean="0"/>
              <a:pPr>
                <a:defRPr/>
              </a:pPr>
              <a:t>65</a:t>
            </a:fld>
            <a:endParaRPr lang="en-CA"/>
          </a:p>
        </p:txBody>
      </p:sp>
    </p:spTree>
    <p:extLst>
      <p:ext uri="{BB962C8B-B14F-4D97-AF65-F5344CB8AC3E}">
        <p14:creationId xmlns:p14="http://schemas.microsoft.com/office/powerpoint/2010/main" val="93227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32E4023-46B7-4683-8C7F-8A8AB26F764A}" type="slidenum">
              <a:rPr lang="en-CA" smtClean="0"/>
              <a:pPr>
                <a:defRPr/>
              </a:pPr>
              <a:t>66</a:t>
            </a:fld>
            <a:endParaRPr lang="en-CA"/>
          </a:p>
        </p:txBody>
      </p:sp>
    </p:spTree>
    <p:extLst>
      <p:ext uri="{BB962C8B-B14F-4D97-AF65-F5344CB8AC3E}">
        <p14:creationId xmlns:p14="http://schemas.microsoft.com/office/powerpoint/2010/main" val="41800822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6A62FBD-11D8-4E83-8638-BD587AEC0FD3}" type="slidenum">
              <a:rPr lang="en-CA" smtClean="0"/>
              <a:pPr>
                <a:defRPr/>
              </a:pPr>
              <a:t>67</a:t>
            </a:fld>
            <a:endParaRPr lang="en-CA"/>
          </a:p>
        </p:txBody>
      </p:sp>
    </p:spTree>
    <p:extLst>
      <p:ext uri="{BB962C8B-B14F-4D97-AF65-F5344CB8AC3E}">
        <p14:creationId xmlns:p14="http://schemas.microsoft.com/office/powerpoint/2010/main" val="18234435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AE6464FE-8328-4EA3-9225-3D0E44935973}" type="slidenum">
              <a:rPr lang="en-CA" smtClean="0"/>
              <a:pPr>
                <a:defRPr/>
              </a:pPr>
              <a:t>68</a:t>
            </a:fld>
            <a:endParaRPr lang="en-CA"/>
          </a:p>
        </p:txBody>
      </p:sp>
    </p:spTree>
    <p:extLst>
      <p:ext uri="{BB962C8B-B14F-4D97-AF65-F5344CB8AC3E}">
        <p14:creationId xmlns:p14="http://schemas.microsoft.com/office/powerpoint/2010/main" val="3633780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CC6582D-A592-4972-A60A-D19417077D5D}" type="slidenum">
              <a:rPr lang="en-CA" smtClean="0"/>
              <a:pPr>
                <a:defRPr/>
              </a:pPr>
              <a:t>69</a:t>
            </a:fld>
            <a:endParaRPr lang="en-CA"/>
          </a:p>
        </p:txBody>
      </p:sp>
    </p:spTree>
    <p:extLst>
      <p:ext uri="{BB962C8B-B14F-4D97-AF65-F5344CB8AC3E}">
        <p14:creationId xmlns:p14="http://schemas.microsoft.com/office/powerpoint/2010/main" val="92375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charset="0"/>
                <a:cs typeface="Arial" charset="0"/>
              </a:rPr>
              <a:t>Reverse-Polish can be processed using stacks</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后缀表达式的优越：不用等待运算符，不需要定义</a:t>
            </a:r>
            <a:r>
              <a:rPr lang="en-US" altLang="zh-CN" dirty="0" smtClean="0"/>
              <a:t>priority</a:t>
            </a:r>
            <a:r>
              <a:rPr lang="zh-CN" altLang="en-US" dirty="0" smtClean="0"/>
              <a:t>，没有任何歧义。</a:t>
            </a:r>
            <a:endParaRPr lang="en-CA" dirty="0" smtClean="0"/>
          </a:p>
        </p:txBody>
      </p:sp>
      <p:sp>
        <p:nvSpPr>
          <p:cNvPr id="4" name="Slide Number Placeholder 3"/>
          <p:cNvSpPr>
            <a:spLocks noGrp="1"/>
          </p:cNvSpPr>
          <p:nvPr>
            <p:ph type="sldNum" sz="quarter" idx="5"/>
          </p:nvPr>
        </p:nvSpPr>
        <p:spPr/>
        <p:txBody>
          <a:bodyPr/>
          <a:lstStyle/>
          <a:p>
            <a:pPr>
              <a:defRPr/>
            </a:pPr>
            <a:fld id="{2534241E-EB96-4DA6-B0B4-5A96A15253E9}" type="slidenum">
              <a:rPr lang="en-CA" smtClean="0"/>
              <a:pPr>
                <a:defRPr/>
              </a:pPr>
              <a:t>7</a:t>
            </a:fld>
            <a:endParaRPr lang="en-CA"/>
          </a:p>
        </p:txBody>
      </p:sp>
    </p:spTree>
    <p:extLst>
      <p:ext uri="{BB962C8B-B14F-4D97-AF65-F5344CB8AC3E}">
        <p14:creationId xmlns:p14="http://schemas.microsoft.com/office/powerpoint/2010/main" val="37733857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70A143E-A182-431C-928C-284732A02637}" type="slidenum">
              <a:rPr lang="en-CA" smtClean="0"/>
              <a:pPr>
                <a:defRPr/>
              </a:pPr>
              <a:t>70</a:t>
            </a:fld>
            <a:endParaRPr lang="en-CA"/>
          </a:p>
        </p:txBody>
      </p:sp>
    </p:spTree>
    <p:extLst>
      <p:ext uri="{BB962C8B-B14F-4D97-AF65-F5344CB8AC3E}">
        <p14:creationId xmlns:p14="http://schemas.microsoft.com/office/powerpoint/2010/main" val="1616724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70A143E-A182-431C-928C-284732A02637}" type="slidenum">
              <a:rPr lang="en-CA" smtClean="0"/>
              <a:pPr>
                <a:defRPr/>
              </a:pPr>
              <a:t>71</a:t>
            </a:fld>
            <a:endParaRPr lang="en-CA"/>
          </a:p>
        </p:txBody>
      </p:sp>
    </p:spTree>
    <p:extLst>
      <p:ext uri="{BB962C8B-B14F-4D97-AF65-F5344CB8AC3E}">
        <p14:creationId xmlns:p14="http://schemas.microsoft.com/office/powerpoint/2010/main" val="10057590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662A7C9-D08A-46A1-8315-4EA23FE68CA1}" type="slidenum">
              <a:rPr lang="en-CA" smtClean="0"/>
              <a:pPr>
                <a:defRPr/>
              </a:pPr>
              <a:t>72</a:t>
            </a:fld>
            <a:endParaRPr lang="en-CA"/>
          </a:p>
        </p:txBody>
      </p:sp>
    </p:spTree>
    <p:extLst>
      <p:ext uri="{BB962C8B-B14F-4D97-AF65-F5344CB8AC3E}">
        <p14:creationId xmlns:p14="http://schemas.microsoft.com/office/powerpoint/2010/main" val="38216077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C8F4580-6ACF-4DD3-B93E-4946E5584675}" type="slidenum">
              <a:rPr lang="en-CA" smtClean="0"/>
              <a:pPr>
                <a:defRPr/>
              </a:pPr>
              <a:t>73</a:t>
            </a:fld>
            <a:endParaRPr lang="en-CA"/>
          </a:p>
        </p:txBody>
      </p:sp>
    </p:spTree>
    <p:extLst>
      <p:ext uri="{BB962C8B-B14F-4D97-AF65-F5344CB8AC3E}">
        <p14:creationId xmlns:p14="http://schemas.microsoft.com/office/powerpoint/2010/main" val="29350127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A6A77CE-5F5E-4AFA-B848-E0D499D786C8}" type="slidenum">
              <a:rPr lang="en-CA" smtClean="0"/>
              <a:pPr>
                <a:defRPr/>
              </a:pPr>
              <a:t>74</a:t>
            </a:fld>
            <a:endParaRPr lang="en-CA"/>
          </a:p>
        </p:txBody>
      </p:sp>
    </p:spTree>
    <p:extLst>
      <p:ext uri="{BB962C8B-B14F-4D97-AF65-F5344CB8AC3E}">
        <p14:creationId xmlns:p14="http://schemas.microsoft.com/office/powerpoint/2010/main" val="22095409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76FCF647-DE08-4DB3-B323-173465F25FA1}" type="slidenum">
              <a:rPr lang="en-CA" smtClean="0"/>
              <a:pPr>
                <a:defRPr/>
              </a:pPr>
              <a:t>75</a:t>
            </a:fld>
            <a:endParaRPr lang="en-CA"/>
          </a:p>
        </p:txBody>
      </p:sp>
    </p:spTree>
    <p:extLst>
      <p:ext uri="{BB962C8B-B14F-4D97-AF65-F5344CB8AC3E}">
        <p14:creationId xmlns:p14="http://schemas.microsoft.com/office/powerpoint/2010/main" val="37612448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A6FF73E-63B1-4DEB-9B47-8611CA351B47}" type="slidenum">
              <a:rPr lang="en-CA" smtClean="0"/>
              <a:pPr>
                <a:defRPr/>
              </a:pPr>
              <a:t>76</a:t>
            </a:fld>
            <a:endParaRPr lang="en-CA"/>
          </a:p>
        </p:txBody>
      </p:sp>
    </p:spTree>
    <p:extLst>
      <p:ext uri="{BB962C8B-B14F-4D97-AF65-F5344CB8AC3E}">
        <p14:creationId xmlns:p14="http://schemas.microsoft.com/office/powerpoint/2010/main" val="20296359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第一次扩容在</a:t>
            </a:r>
            <a:r>
              <a:rPr lang="en-US" altLang="zh-CN" dirty="0" smtClean="0"/>
              <a:t>copy1</a:t>
            </a:r>
            <a:r>
              <a:rPr lang="zh-CN" altLang="en-US" dirty="0" smtClean="0"/>
              <a:t>个，</a:t>
            </a:r>
            <a:r>
              <a:rPr lang="en-US" altLang="zh-CN" dirty="0" smtClean="0"/>
              <a:t>2</a:t>
            </a:r>
            <a:r>
              <a:rPr lang="zh-CN" altLang="en-US" dirty="0" smtClean="0"/>
              <a:t>个，</a:t>
            </a:r>
            <a:r>
              <a:rPr lang="en-US" altLang="zh-CN" dirty="0" smtClean="0"/>
              <a:t>4</a:t>
            </a:r>
            <a:r>
              <a:rPr lang="zh-CN" altLang="en-US" dirty="0" smtClean="0"/>
              <a:t>个。。。</a:t>
            </a:r>
            <a:endParaRPr lang="en-US" altLang="zh-CN" dirty="0" smtClean="0"/>
          </a:p>
          <a:p>
            <a:r>
              <a:rPr lang="zh-CN" altLang="en-US" dirty="0" smtClean="0"/>
              <a:t>扩容这件事情发生了多少次呢？每次元素数目到达</a:t>
            </a:r>
            <a:r>
              <a:rPr lang="en-US" altLang="zh-CN" dirty="0" smtClean="0"/>
              <a:t>2</a:t>
            </a:r>
            <a:r>
              <a:rPr lang="zh-CN" altLang="en-US" dirty="0" smtClean="0"/>
              <a:t>的指数次幂，就需要扩容一次，那么总共发生了以二为底，</a:t>
            </a:r>
            <a:r>
              <a:rPr lang="en-US" altLang="zh-CN" dirty="0" err="1" smtClean="0"/>
              <a:t>lgn</a:t>
            </a:r>
            <a:r>
              <a:rPr lang="zh-CN" altLang="en-US" dirty="0" smtClean="0"/>
              <a:t>次 </a:t>
            </a:r>
            <a:endParaRPr lang="en-US" altLang="zh-CN" dirty="0" smtClean="0"/>
          </a:p>
          <a:p>
            <a:r>
              <a:rPr lang="zh-CN" altLang="en-US" dirty="0" smtClean="0"/>
              <a:t>这里面这个符号代表了</a:t>
            </a:r>
            <a:r>
              <a:rPr lang="en-US" altLang="zh-CN" dirty="0" err="1" smtClean="0"/>
              <a:t>lgN</a:t>
            </a:r>
            <a:r>
              <a:rPr lang="zh-CN" altLang="en-US" dirty="0" smtClean="0"/>
              <a:t>能表达的最大的整数</a:t>
            </a:r>
            <a:endParaRPr lang="en-CA" dirty="0" smtClean="0"/>
          </a:p>
        </p:txBody>
      </p:sp>
      <p:sp>
        <p:nvSpPr>
          <p:cNvPr id="4" name="Slide Number Placeholder 3"/>
          <p:cNvSpPr>
            <a:spLocks noGrp="1"/>
          </p:cNvSpPr>
          <p:nvPr>
            <p:ph type="sldNum" sz="quarter" idx="5"/>
          </p:nvPr>
        </p:nvSpPr>
        <p:spPr/>
        <p:txBody>
          <a:bodyPr/>
          <a:lstStyle/>
          <a:p>
            <a:pPr>
              <a:defRPr/>
            </a:pPr>
            <a:fld id="{0FB305B9-5426-4F26-A8DA-F26467CD1C5D}" type="slidenum">
              <a:rPr lang="en-CA" smtClean="0"/>
              <a:pPr>
                <a:defRPr/>
              </a:pPr>
              <a:t>77</a:t>
            </a:fld>
            <a:endParaRPr lang="en-CA"/>
          </a:p>
        </p:txBody>
      </p:sp>
    </p:spTree>
    <p:extLst>
      <p:ext uri="{BB962C8B-B14F-4D97-AF65-F5344CB8AC3E}">
        <p14:creationId xmlns:p14="http://schemas.microsoft.com/office/powerpoint/2010/main" val="2879032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留作思考吧，我觉得时间不够</a:t>
            </a:r>
            <a:endParaRPr lang="en-CA" dirty="0" smtClean="0"/>
          </a:p>
        </p:txBody>
      </p:sp>
      <p:sp>
        <p:nvSpPr>
          <p:cNvPr id="4" name="Slide Number Placeholder 3"/>
          <p:cNvSpPr>
            <a:spLocks noGrp="1"/>
          </p:cNvSpPr>
          <p:nvPr>
            <p:ph type="sldNum" sz="quarter" idx="5"/>
          </p:nvPr>
        </p:nvSpPr>
        <p:spPr/>
        <p:txBody>
          <a:bodyPr/>
          <a:lstStyle/>
          <a:p>
            <a:pPr>
              <a:defRPr/>
            </a:pPr>
            <a:fld id="{7F2008A1-B274-4730-8940-067D07E22F5F}" type="slidenum">
              <a:rPr lang="en-CA" smtClean="0"/>
              <a:pPr>
                <a:defRPr/>
              </a:pPr>
              <a:t>78</a:t>
            </a:fld>
            <a:endParaRPr lang="en-CA"/>
          </a:p>
        </p:txBody>
      </p:sp>
    </p:spTree>
    <p:extLst>
      <p:ext uri="{BB962C8B-B14F-4D97-AF65-F5344CB8AC3E}">
        <p14:creationId xmlns:p14="http://schemas.microsoft.com/office/powerpoint/2010/main" val="19085196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EDB8A77-B2F7-475B-8C76-17AF847DCFE5}" type="slidenum">
              <a:rPr lang="en-CA" smtClean="0"/>
              <a:pPr>
                <a:defRPr/>
              </a:pPr>
              <a:t>79</a:t>
            </a:fld>
            <a:endParaRPr lang="en-CA"/>
          </a:p>
        </p:txBody>
      </p:sp>
    </p:spTree>
    <p:extLst>
      <p:ext uri="{BB962C8B-B14F-4D97-AF65-F5344CB8AC3E}">
        <p14:creationId xmlns:p14="http://schemas.microsoft.com/office/powerpoint/2010/main" val="983091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后缀表达式具体最简单地实现方式，就是用堆栈</a:t>
            </a:r>
            <a:endParaRPr lang="en-CA" dirty="0" smtClean="0"/>
          </a:p>
        </p:txBody>
      </p:sp>
      <p:sp>
        <p:nvSpPr>
          <p:cNvPr id="4" name="Slide Number Placeholder 3"/>
          <p:cNvSpPr>
            <a:spLocks noGrp="1"/>
          </p:cNvSpPr>
          <p:nvPr>
            <p:ph type="sldNum" sz="quarter" idx="5"/>
          </p:nvPr>
        </p:nvSpPr>
        <p:spPr/>
        <p:txBody>
          <a:bodyPr/>
          <a:lstStyle/>
          <a:p>
            <a:pPr>
              <a:defRPr/>
            </a:pPr>
            <a:fld id="{AB606CEF-3120-414B-B6F6-7B2EDAB404B9}" type="slidenum">
              <a:rPr lang="en-CA" smtClean="0"/>
              <a:pPr>
                <a:defRPr/>
              </a:pPr>
              <a:t>8</a:t>
            </a:fld>
            <a:endParaRPr lang="en-CA"/>
          </a:p>
        </p:txBody>
      </p:sp>
    </p:spTree>
    <p:extLst>
      <p:ext uri="{BB962C8B-B14F-4D97-AF65-F5344CB8AC3E}">
        <p14:creationId xmlns:p14="http://schemas.microsoft.com/office/powerpoint/2010/main" val="34821966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0282180-21D5-4E68-A0B9-99BF0F16C399}" type="slidenum">
              <a:rPr lang="en-CA" smtClean="0"/>
              <a:pPr>
                <a:defRPr/>
              </a:pPr>
              <a:t>80</a:t>
            </a:fld>
            <a:endParaRPr lang="en-CA"/>
          </a:p>
        </p:txBody>
      </p:sp>
    </p:spTree>
    <p:extLst>
      <p:ext uri="{BB962C8B-B14F-4D97-AF65-F5344CB8AC3E}">
        <p14:creationId xmlns:p14="http://schemas.microsoft.com/office/powerpoint/2010/main" val="10782338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622F18E0-8521-42FB-B183-705DC2DF90FD}" type="slidenum">
              <a:rPr lang="en-CA" smtClean="0"/>
              <a:pPr>
                <a:defRPr/>
              </a:pPr>
              <a:t>81</a:t>
            </a:fld>
            <a:endParaRPr lang="en-CA"/>
          </a:p>
        </p:txBody>
      </p:sp>
    </p:spTree>
    <p:extLst>
      <p:ext uri="{BB962C8B-B14F-4D97-AF65-F5344CB8AC3E}">
        <p14:creationId xmlns:p14="http://schemas.microsoft.com/office/powerpoint/2010/main" val="5508170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671FCA5-346C-4E04-9D08-B4E0FF85BE26}" type="slidenum">
              <a:rPr lang="en-CA" smtClean="0"/>
              <a:pPr>
                <a:defRPr/>
              </a:pPr>
              <a:t>82</a:t>
            </a:fld>
            <a:endParaRPr lang="en-CA"/>
          </a:p>
        </p:txBody>
      </p:sp>
    </p:spTree>
    <p:extLst>
      <p:ext uri="{BB962C8B-B14F-4D97-AF65-F5344CB8AC3E}">
        <p14:creationId xmlns:p14="http://schemas.microsoft.com/office/powerpoint/2010/main" val="2466727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48AC256D-7267-4506-8089-8DC80110EEC0}" type="slidenum">
              <a:rPr lang="en-CA" smtClean="0"/>
              <a:pPr>
                <a:defRPr/>
              </a:pPr>
              <a:t>83</a:t>
            </a:fld>
            <a:endParaRPr lang="en-CA"/>
          </a:p>
        </p:txBody>
      </p:sp>
    </p:spTree>
    <p:extLst>
      <p:ext uri="{BB962C8B-B14F-4D97-AF65-F5344CB8AC3E}">
        <p14:creationId xmlns:p14="http://schemas.microsoft.com/office/powerpoint/2010/main" val="5484317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2FEB880-F38F-41AC-9F75-2ADC10646BA9}" type="slidenum">
              <a:rPr lang="en-CA" smtClean="0"/>
              <a:pPr>
                <a:defRPr/>
              </a:pPr>
              <a:t>84</a:t>
            </a:fld>
            <a:endParaRPr lang="en-CA"/>
          </a:p>
        </p:txBody>
      </p:sp>
    </p:spTree>
    <p:extLst>
      <p:ext uri="{BB962C8B-B14F-4D97-AF65-F5344CB8AC3E}">
        <p14:creationId xmlns:p14="http://schemas.microsoft.com/office/powerpoint/2010/main" val="33810579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D8BDAB3-8093-4457-A9B7-4EB4E4410EA1}" type="slidenum">
              <a:rPr lang="en-CA" smtClean="0"/>
              <a:pPr>
                <a:defRPr/>
              </a:pPr>
              <a:t>85</a:t>
            </a:fld>
            <a:endParaRPr lang="en-CA"/>
          </a:p>
        </p:txBody>
      </p:sp>
    </p:spTree>
    <p:extLst>
      <p:ext uri="{BB962C8B-B14F-4D97-AF65-F5344CB8AC3E}">
        <p14:creationId xmlns:p14="http://schemas.microsoft.com/office/powerpoint/2010/main" val="7737750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C1BE0E6-2E3B-4A11-BCB7-67DCADAAB645}" type="slidenum">
              <a:rPr lang="en-CA" smtClean="0"/>
              <a:pPr>
                <a:defRPr/>
              </a:pPr>
              <a:t>86</a:t>
            </a:fld>
            <a:endParaRPr lang="en-CA"/>
          </a:p>
        </p:txBody>
      </p:sp>
    </p:spTree>
    <p:extLst>
      <p:ext uri="{BB962C8B-B14F-4D97-AF65-F5344CB8AC3E}">
        <p14:creationId xmlns:p14="http://schemas.microsoft.com/office/powerpoint/2010/main" val="24194896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7D9C555-BCB5-4B0E-8698-A408E1D648CA}" type="slidenum">
              <a:rPr lang="en-CA" smtClean="0"/>
              <a:pPr>
                <a:defRPr/>
              </a:pPr>
              <a:t>87</a:t>
            </a:fld>
            <a:endParaRPr lang="en-CA"/>
          </a:p>
        </p:txBody>
      </p:sp>
    </p:spTree>
    <p:extLst>
      <p:ext uri="{BB962C8B-B14F-4D97-AF65-F5344CB8AC3E}">
        <p14:creationId xmlns:p14="http://schemas.microsoft.com/office/powerpoint/2010/main" val="8667815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2BE27AC6-07D0-4372-9150-86EF4850C042}" type="slidenum">
              <a:rPr lang="en-CA" smtClean="0"/>
              <a:pPr>
                <a:defRPr/>
              </a:pPr>
              <a:t>88</a:t>
            </a:fld>
            <a:endParaRPr lang="en-CA"/>
          </a:p>
        </p:txBody>
      </p:sp>
    </p:spTree>
    <p:extLst>
      <p:ext uri="{BB962C8B-B14F-4D97-AF65-F5344CB8AC3E}">
        <p14:creationId xmlns:p14="http://schemas.microsoft.com/office/powerpoint/2010/main" val="31310555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0113BAE-5640-470F-964D-5ECE0592F869}" type="slidenum">
              <a:rPr lang="en-CA" smtClean="0"/>
              <a:pPr>
                <a:defRPr/>
              </a:pPr>
              <a:t>89</a:t>
            </a:fld>
            <a:endParaRPr lang="en-CA"/>
          </a:p>
        </p:txBody>
      </p:sp>
    </p:spTree>
    <p:extLst>
      <p:ext uri="{BB962C8B-B14F-4D97-AF65-F5344CB8AC3E}">
        <p14:creationId xmlns:p14="http://schemas.microsoft.com/office/powerpoint/2010/main" val="1253976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charset="0"/>
              <a:buNone/>
            </a:pPr>
            <a:r>
              <a:rPr lang="en-US" altLang="zh-CN" dirty="0" smtClean="0">
                <a:latin typeface="Arial" charset="0"/>
                <a:cs typeface="Arial" charset="0"/>
              </a:rPr>
              <a:t>	There are two exceptions associated with abstract stacks:</a:t>
            </a:r>
          </a:p>
          <a:p>
            <a:pPr lvl="1"/>
            <a:r>
              <a:rPr lang="en-US" altLang="zh-CN" dirty="0" smtClean="0">
                <a:latin typeface="Arial" charset="0"/>
                <a:cs typeface="Arial" charset="0"/>
              </a:rPr>
              <a:t>It is an undefined operation to call either pop or top on an empty stack</a:t>
            </a:r>
          </a:p>
          <a:p>
            <a:pPr lvl="1"/>
            <a:r>
              <a:rPr lang="zh-CN" altLang="en-US" dirty="0" smtClean="0">
                <a:latin typeface="Arial" charset="0"/>
                <a:cs typeface="Arial" charset="0"/>
              </a:rPr>
              <a:t>堆栈：具有一定操作约束的线性表</a:t>
            </a:r>
            <a:endParaRPr lang="en-US" altLang="zh-CN" dirty="0" smtClean="0">
              <a:latin typeface="Arial" charset="0"/>
              <a:cs typeface="Arial" charset="0"/>
            </a:endParaRPr>
          </a:p>
          <a:p>
            <a:pPr lvl="1"/>
            <a:r>
              <a:rPr lang="zh-CN" altLang="en-US" dirty="0" smtClean="0">
                <a:latin typeface="Arial" charset="0"/>
                <a:cs typeface="Arial" charset="0"/>
              </a:rPr>
              <a:t>只在一端（栈顶，</a:t>
            </a:r>
            <a:r>
              <a:rPr lang="en-US" altLang="zh-CN" dirty="0" smtClean="0">
                <a:latin typeface="Arial" charset="0"/>
                <a:cs typeface="Arial" charset="0"/>
              </a:rPr>
              <a:t>Top</a:t>
            </a:r>
            <a:r>
              <a:rPr lang="zh-CN" altLang="en-US" dirty="0" smtClean="0">
                <a:latin typeface="Arial" charset="0"/>
                <a:cs typeface="Arial" charset="0"/>
              </a:rPr>
              <a:t>）做插入、删除</a:t>
            </a:r>
            <a:endParaRPr lang="en-US" altLang="zh-CN" dirty="0" smtClean="0">
              <a:latin typeface="Arial" charset="0"/>
              <a:cs typeface="Arial" charset="0"/>
            </a:endParaRPr>
          </a:p>
          <a:p>
            <a:pPr lvl="1"/>
            <a:r>
              <a:rPr lang="zh-CN" altLang="en-US" dirty="0" smtClean="0">
                <a:latin typeface="Arial" charset="0"/>
                <a:cs typeface="Arial" charset="0"/>
              </a:rPr>
              <a:t>插入一个数据，叫做入栈 </a:t>
            </a:r>
            <a:r>
              <a:rPr lang="en-US" altLang="zh-CN" dirty="0" smtClean="0">
                <a:latin typeface="Arial" charset="0"/>
                <a:cs typeface="Arial" charset="0"/>
              </a:rPr>
              <a:t>Push</a:t>
            </a:r>
          </a:p>
          <a:p>
            <a:pPr lvl="1"/>
            <a:r>
              <a:rPr lang="zh-CN" altLang="en-US" dirty="0" smtClean="0">
                <a:latin typeface="Arial" charset="0"/>
                <a:cs typeface="Arial" charset="0"/>
              </a:rPr>
              <a:t>删除</a:t>
            </a:r>
            <a:r>
              <a:rPr lang="en-US" altLang="zh-CN" dirty="0" smtClean="0">
                <a:latin typeface="Arial" charset="0"/>
                <a:cs typeface="Arial" charset="0"/>
              </a:rPr>
              <a:t>/</a:t>
            </a:r>
            <a:r>
              <a:rPr lang="zh-CN" altLang="en-US" dirty="0" smtClean="0">
                <a:latin typeface="Arial" charset="0"/>
                <a:cs typeface="Arial" charset="0"/>
              </a:rPr>
              <a:t>读取一个数据，叫做出栈 </a:t>
            </a:r>
            <a:r>
              <a:rPr lang="en-US" altLang="zh-CN" dirty="0" smtClean="0">
                <a:latin typeface="Arial" charset="0"/>
                <a:cs typeface="Arial" charset="0"/>
              </a:rPr>
              <a:t>Pop</a:t>
            </a:r>
          </a:p>
          <a:p>
            <a:pPr lvl="1"/>
            <a:r>
              <a:rPr lang="zh-CN" altLang="en-US" dirty="0" smtClean="0">
                <a:latin typeface="Arial" charset="0"/>
                <a:cs typeface="Arial" charset="0"/>
              </a:rPr>
              <a:t>后入先出：</a:t>
            </a:r>
            <a:r>
              <a:rPr lang="en-US" altLang="zh-CN" dirty="0" smtClean="0">
                <a:latin typeface="Arial" charset="0"/>
                <a:cs typeface="Arial" charset="0"/>
              </a:rPr>
              <a:t>Last-In-First-Out</a:t>
            </a:r>
          </a:p>
          <a:p>
            <a:pPr lvl="1"/>
            <a:r>
              <a:rPr lang="zh-CN" altLang="en-US" dirty="0" smtClean="0">
                <a:latin typeface="Arial" charset="0"/>
                <a:cs typeface="Arial" charset="0"/>
              </a:rPr>
              <a:t>盘子</a:t>
            </a:r>
            <a:endParaRPr lang="en-US" altLang="zh-CN" dirty="0" smtClean="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AEDA2E43-C155-44DD-86E8-C3187209609F}" type="slidenum">
              <a:rPr lang="en-CA" smtClean="0"/>
              <a:pPr>
                <a:defRPr/>
              </a:pPr>
              <a:t>9</a:t>
            </a:fld>
            <a:endParaRPr lang="en-CA"/>
          </a:p>
        </p:txBody>
      </p:sp>
    </p:spTree>
    <p:extLst>
      <p:ext uri="{BB962C8B-B14F-4D97-AF65-F5344CB8AC3E}">
        <p14:creationId xmlns:p14="http://schemas.microsoft.com/office/powerpoint/2010/main" val="4732364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22E3224-89AA-40D8-ADF0-7A314EC112B9}" type="slidenum">
              <a:rPr lang="en-CA" smtClean="0"/>
              <a:pPr>
                <a:defRPr/>
              </a:pPr>
              <a:t>90</a:t>
            </a:fld>
            <a:endParaRPr lang="en-CA"/>
          </a:p>
        </p:txBody>
      </p:sp>
    </p:spTree>
    <p:extLst>
      <p:ext uri="{BB962C8B-B14F-4D97-AF65-F5344CB8AC3E}">
        <p14:creationId xmlns:p14="http://schemas.microsoft.com/office/powerpoint/2010/main" val="20555848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1F2161A-F4EE-439B-91B2-B42D1A61805E}" type="slidenum">
              <a:rPr lang="en-CA" smtClean="0"/>
              <a:pPr>
                <a:defRPr/>
              </a:pPr>
              <a:t>91</a:t>
            </a:fld>
            <a:endParaRPr lang="en-CA"/>
          </a:p>
        </p:txBody>
      </p:sp>
    </p:spTree>
    <p:extLst>
      <p:ext uri="{BB962C8B-B14F-4D97-AF65-F5344CB8AC3E}">
        <p14:creationId xmlns:p14="http://schemas.microsoft.com/office/powerpoint/2010/main" val="3296261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1DA04776-848E-45D8-863B-4AF41D83B834}" type="slidenum">
              <a:rPr lang="en-CA" smtClean="0"/>
              <a:pPr>
                <a:defRPr/>
              </a:pPr>
              <a:t>92</a:t>
            </a:fld>
            <a:endParaRPr lang="en-CA"/>
          </a:p>
        </p:txBody>
      </p:sp>
    </p:spTree>
    <p:extLst>
      <p:ext uri="{BB962C8B-B14F-4D97-AF65-F5344CB8AC3E}">
        <p14:creationId xmlns:p14="http://schemas.microsoft.com/office/powerpoint/2010/main" val="11440613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F9E7085-DD3D-4CEE-931C-0C0196C96E60}" type="slidenum">
              <a:rPr lang="en-CA" smtClean="0"/>
              <a:pPr>
                <a:defRPr/>
              </a:pPr>
              <a:t>93</a:t>
            </a:fld>
            <a:endParaRPr lang="en-CA"/>
          </a:p>
        </p:txBody>
      </p:sp>
    </p:spTree>
    <p:extLst>
      <p:ext uri="{BB962C8B-B14F-4D97-AF65-F5344CB8AC3E}">
        <p14:creationId xmlns:p14="http://schemas.microsoft.com/office/powerpoint/2010/main" val="39456043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C1F4931-05F3-4A7C-992A-065641E1B274}" type="slidenum">
              <a:rPr lang="en-CA" smtClean="0"/>
              <a:pPr>
                <a:defRPr/>
              </a:pPr>
              <a:t>94</a:t>
            </a:fld>
            <a:endParaRPr lang="en-CA"/>
          </a:p>
        </p:txBody>
      </p:sp>
    </p:spTree>
    <p:extLst>
      <p:ext uri="{BB962C8B-B14F-4D97-AF65-F5344CB8AC3E}">
        <p14:creationId xmlns:p14="http://schemas.microsoft.com/office/powerpoint/2010/main" val="225073104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897F89D6-7EE4-48FE-8C89-E3FB5A0419F4}" type="slidenum">
              <a:rPr lang="en-CA" smtClean="0"/>
              <a:pPr>
                <a:defRPr/>
              </a:pPr>
              <a:t>95</a:t>
            </a:fld>
            <a:endParaRPr lang="en-CA"/>
          </a:p>
        </p:txBody>
      </p:sp>
    </p:spTree>
    <p:extLst>
      <p:ext uri="{BB962C8B-B14F-4D97-AF65-F5344CB8AC3E}">
        <p14:creationId xmlns:p14="http://schemas.microsoft.com/office/powerpoint/2010/main" val="40565258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485BC42-4450-4192-89E2-0ED186877014}" type="slidenum">
              <a:rPr lang="en-CA" smtClean="0"/>
              <a:pPr>
                <a:defRPr/>
              </a:pPr>
              <a:t>96</a:t>
            </a:fld>
            <a:endParaRPr lang="en-CA"/>
          </a:p>
        </p:txBody>
      </p:sp>
    </p:spTree>
    <p:extLst>
      <p:ext uri="{BB962C8B-B14F-4D97-AF65-F5344CB8AC3E}">
        <p14:creationId xmlns:p14="http://schemas.microsoft.com/office/powerpoint/2010/main" val="21161776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FB45AFF7-ECF2-4166-9786-C19E53960243}" type="slidenum">
              <a:rPr lang="en-CA" smtClean="0"/>
              <a:pPr>
                <a:defRPr/>
              </a:pPr>
              <a:t>97</a:t>
            </a:fld>
            <a:endParaRPr lang="en-CA"/>
          </a:p>
        </p:txBody>
      </p:sp>
    </p:spTree>
    <p:extLst>
      <p:ext uri="{BB962C8B-B14F-4D97-AF65-F5344CB8AC3E}">
        <p14:creationId xmlns:p14="http://schemas.microsoft.com/office/powerpoint/2010/main" val="163818622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EDE0200-01FD-4C03-9A88-DFA3A17BCE9B}" type="slidenum">
              <a:rPr lang="en-CA" smtClean="0"/>
              <a:pPr>
                <a:defRPr/>
              </a:pPr>
              <a:t>98</a:t>
            </a:fld>
            <a:endParaRPr lang="en-CA"/>
          </a:p>
        </p:txBody>
      </p:sp>
    </p:spTree>
    <p:extLst>
      <p:ext uri="{BB962C8B-B14F-4D97-AF65-F5344CB8AC3E}">
        <p14:creationId xmlns:p14="http://schemas.microsoft.com/office/powerpoint/2010/main" val="24938760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0BAEFA0-1F73-44A7-AEDF-B4A6FC9965DC}" type="slidenum">
              <a:rPr lang="en-CA" smtClean="0"/>
              <a:pPr>
                <a:defRPr/>
              </a:pPr>
              <a:t>99</a:t>
            </a:fld>
            <a:endParaRPr lang="en-CA"/>
          </a:p>
        </p:txBody>
      </p:sp>
    </p:spTree>
    <p:extLst>
      <p:ext uri="{BB962C8B-B14F-4D97-AF65-F5344CB8AC3E}">
        <p14:creationId xmlns:p14="http://schemas.microsoft.com/office/powerpoint/2010/main" val="2868731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20.png"/></Relationships>
</file>

<file path=ppt/slides/_rels/slide7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76.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4.bin"/><Relationship Id="rId10" Type="http://schemas.openxmlformats.org/officeDocument/2006/relationships/image" Target="../media/image22.wmf"/><Relationship Id="rId4" Type="http://schemas.openxmlformats.org/officeDocument/2006/relationships/image" Target="../media/image23.png"/><Relationship Id="rId9" Type="http://schemas.openxmlformats.org/officeDocument/2006/relationships/oleObject" Target="../embeddings/oleObject6.bin"/></Relationships>
</file>

<file path=ppt/slides/_rels/slide7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77.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7.bin"/><Relationship Id="rId10" Type="http://schemas.openxmlformats.org/officeDocument/2006/relationships/image" Target="../media/image25.wmf"/><Relationship Id="rId4" Type="http://schemas.openxmlformats.org/officeDocument/2006/relationships/image" Target="../media/image26.png"/><Relationship Id="rId9" Type="http://schemas.openxmlformats.org/officeDocument/2006/relationships/oleObject" Target="../embeddings/oleObject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79.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smtClean="0"/>
              <a:t>CS101 Algorithms and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smtClean="0">
                <a:ea typeface="宋体" panose="02010600030101010101" pitchFamily="2" charset="-122"/>
              </a:rPr>
              <a:t>Stack</a:t>
            </a:r>
            <a:endParaRPr lang="en-US" altLang="zh-CN" dirty="0" smtClean="0">
              <a:ea typeface="宋体" panose="02010600030101010101" pitchFamily="2" charset="-122"/>
            </a:endParaRPr>
          </a:p>
          <a:p>
            <a:pPr marL="0" indent="0" algn="ctr" eaLnBrk="1" hangingPunct="1">
              <a:buNone/>
            </a:pPr>
            <a:r>
              <a:rPr lang="en-US" altLang="zh-CN" dirty="0" smtClean="0">
                <a:ea typeface="宋体" panose="02010600030101010101" pitchFamily="2" charset="-122"/>
              </a:rPr>
              <a:t>Textbook </a:t>
            </a:r>
            <a:r>
              <a:rPr lang="en-US" altLang="zh-CN" dirty="0" err="1" smtClean="0">
                <a:ea typeface="宋体" panose="02010600030101010101" pitchFamily="2" charset="-122"/>
              </a:rPr>
              <a:t>Ch</a:t>
            </a:r>
            <a:r>
              <a:rPr lang="en-US" altLang="zh-CN" dirty="0" smtClean="0">
                <a:ea typeface="宋体" panose="02010600030101010101" pitchFamily="2" charset="-122"/>
              </a:rPr>
              <a:t> 10.1</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70004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latin typeface="Arial" charset="0"/>
                <a:cs typeface="Arial" charset="0"/>
              </a:rPr>
              <a:t>Applications</a:t>
            </a:r>
          </a:p>
        </p:txBody>
      </p:sp>
      <p:sp>
        <p:nvSpPr>
          <p:cNvPr id="1536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Numerous applications:</a:t>
            </a:r>
          </a:p>
          <a:p>
            <a:pPr lvl="1"/>
            <a:r>
              <a:rPr lang="en-US" dirty="0" smtClean="0">
                <a:latin typeface="Arial" charset="0"/>
                <a:cs typeface="Arial" charset="0"/>
              </a:rPr>
              <a:t>Parsing code:</a:t>
            </a:r>
          </a:p>
          <a:p>
            <a:pPr lvl="2"/>
            <a:r>
              <a:rPr lang="en-US" dirty="0" smtClean="0">
                <a:latin typeface="Arial" charset="0"/>
                <a:cs typeface="Arial" charset="0"/>
              </a:rPr>
              <a:t>Matching parenthesis</a:t>
            </a:r>
          </a:p>
          <a:p>
            <a:pPr lvl="2"/>
            <a:r>
              <a:rPr lang="en-US" dirty="0" smtClean="0">
                <a:latin typeface="Arial" charset="0"/>
                <a:cs typeface="Arial" charset="0"/>
              </a:rPr>
              <a:t>XML (e.g., XHTML)</a:t>
            </a:r>
          </a:p>
          <a:p>
            <a:pPr lvl="1"/>
            <a:r>
              <a:rPr lang="en-US" dirty="0" smtClean="0">
                <a:latin typeface="Arial" charset="0"/>
                <a:cs typeface="Arial" charset="0"/>
              </a:rPr>
              <a:t>Tracking function calls</a:t>
            </a:r>
          </a:p>
          <a:p>
            <a:pPr lvl="1"/>
            <a:r>
              <a:rPr lang="en-US" dirty="0" smtClean="0">
                <a:latin typeface="Arial" charset="0"/>
                <a:cs typeface="Arial" charset="0"/>
              </a:rPr>
              <a:t>Dealing with undo/redo operations</a:t>
            </a:r>
          </a:p>
          <a:p>
            <a:pPr lvl="1"/>
            <a:r>
              <a:rPr lang="en-US" dirty="0" smtClean="0">
                <a:latin typeface="Arial" charset="0"/>
                <a:cs typeface="Arial" charset="0"/>
              </a:rPr>
              <a:t>Reverse-Polish calculators</a:t>
            </a:r>
          </a:p>
          <a:p>
            <a:pPr lvl="1"/>
            <a:r>
              <a:rPr lang="en-US" dirty="0" smtClean="0">
                <a:latin typeface="Arial" charset="0"/>
                <a:cs typeface="Arial" charset="0"/>
              </a:rPr>
              <a:t>Assembly language</a:t>
            </a:r>
          </a:p>
        </p:txBody>
      </p:sp>
    </p:spTree>
    <p:extLst>
      <p:ext uri="{BB962C8B-B14F-4D97-AF65-F5344CB8AC3E}">
        <p14:creationId xmlns:p14="http://schemas.microsoft.com/office/powerpoint/2010/main" val="28370077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 calls</a:t>
            </a:r>
            <a:endParaRPr lang="zh-CN" alt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b();</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c();</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0;</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b</a:t>
            </a:r>
            <a:r>
              <a:rPr lang="en-US" altLang="zh-CN" dirty="0" smtClean="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return 0; }</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c</a:t>
            </a:r>
            <a:r>
              <a:rPr lang="en-US" altLang="zh-CN" dirty="0" smtClean="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return 0; }</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t>
            </a:r>
          </a:p>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main</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a();</a:t>
            </a: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0;</a:t>
            </a:r>
          </a:p>
          <a:p>
            <a:pPr marL="0" marR="0" indent="0">
              <a:spcBef>
                <a:spcPts val="0"/>
              </a:spcBef>
              <a:spcAft>
                <a:spcPts val="0"/>
              </a:spcAft>
              <a:buNone/>
            </a:pPr>
            <a:r>
              <a:rPr lang="en-US"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9030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Function calls</a:t>
            </a:r>
            <a:endParaRPr lang="zh-CN" altLang="en-US" dirty="0"/>
          </a:p>
        </p:txBody>
      </p:sp>
      <p:graphicFrame>
        <p:nvGraphicFramePr>
          <p:cNvPr id="5" name="Group 28"/>
          <p:cNvGraphicFramePr>
            <a:graphicFrameLocks noGrp="1"/>
          </p:cNvGraphicFramePr>
          <p:nvPr>
            <p:extLst>
              <p:ext uri="{D42A27DB-BD31-4B8C-83A1-F6EECF244321}">
                <p14:modId xmlns:p14="http://schemas.microsoft.com/office/powerpoint/2010/main" val="2754791645"/>
              </p:ext>
            </p:extLst>
          </p:nvPr>
        </p:nvGraphicFramePr>
        <p:xfrm>
          <a:off x="2123728" y="1556792"/>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TextBox 3"/>
          <p:cNvSpPr txBox="1"/>
          <p:nvPr/>
        </p:nvSpPr>
        <p:spPr>
          <a:xfrm>
            <a:off x="323528" y="2348880"/>
            <a:ext cx="1710725" cy="369332"/>
          </a:xfrm>
          <a:prstGeom prst="rect">
            <a:avLst/>
          </a:prstGeom>
          <a:noFill/>
        </p:spPr>
        <p:txBody>
          <a:bodyPr wrap="none" rtlCol="0">
            <a:spAutoFit/>
          </a:bodyPr>
          <a:lstStyle/>
          <a:p>
            <a:r>
              <a:rPr lang="en-US" altLang="zh-CN" dirty="0" smtClean="0"/>
              <a:t>main() calls a()</a:t>
            </a:r>
            <a:endParaRPr lang="zh-CN" altLang="en-US" dirty="0"/>
          </a:p>
        </p:txBody>
      </p:sp>
      <p:graphicFrame>
        <p:nvGraphicFramePr>
          <p:cNvPr id="9" name="Group 28"/>
          <p:cNvGraphicFramePr>
            <a:graphicFrameLocks noGrp="1"/>
          </p:cNvGraphicFramePr>
          <p:nvPr>
            <p:extLst>
              <p:ext uri="{D42A27DB-BD31-4B8C-83A1-F6EECF244321}">
                <p14:modId xmlns:p14="http://schemas.microsoft.com/office/powerpoint/2010/main" val="3000468690"/>
              </p:ext>
            </p:extLst>
          </p:nvPr>
        </p:nvGraphicFramePr>
        <p:xfrm>
          <a:off x="2123728" y="2307605"/>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Box 9"/>
          <p:cNvSpPr txBox="1"/>
          <p:nvPr/>
        </p:nvSpPr>
        <p:spPr>
          <a:xfrm>
            <a:off x="323528" y="3099693"/>
            <a:ext cx="1338828" cy="369332"/>
          </a:xfrm>
          <a:prstGeom prst="rect">
            <a:avLst/>
          </a:prstGeom>
          <a:noFill/>
        </p:spPr>
        <p:txBody>
          <a:bodyPr wrap="none" rtlCol="0">
            <a:spAutoFit/>
          </a:bodyPr>
          <a:lstStyle/>
          <a:p>
            <a:r>
              <a:rPr lang="en-US" altLang="zh-CN" dirty="0" smtClean="0"/>
              <a:t>a() calls b()</a:t>
            </a:r>
            <a:endParaRPr lang="zh-CN" altLang="en-US" dirty="0"/>
          </a:p>
        </p:txBody>
      </p:sp>
      <p:graphicFrame>
        <p:nvGraphicFramePr>
          <p:cNvPr id="11" name="Group 28"/>
          <p:cNvGraphicFramePr>
            <a:graphicFrameLocks noGrp="1"/>
          </p:cNvGraphicFramePr>
          <p:nvPr>
            <p:extLst>
              <p:ext uri="{D42A27DB-BD31-4B8C-83A1-F6EECF244321}">
                <p14:modId xmlns:p14="http://schemas.microsoft.com/office/powerpoint/2010/main" val="3878142776"/>
              </p:ext>
            </p:extLst>
          </p:nvPr>
        </p:nvGraphicFramePr>
        <p:xfrm>
          <a:off x="2123728" y="3058418"/>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323528" y="3850506"/>
            <a:ext cx="1249060" cy="369332"/>
          </a:xfrm>
          <a:prstGeom prst="rect">
            <a:avLst/>
          </a:prstGeom>
          <a:noFill/>
        </p:spPr>
        <p:txBody>
          <a:bodyPr wrap="none" rtlCol="0">
            <a:spAutoFit/>
          </a:bodyPr>
          <a:lstStyle/>
          <a:p>
            <a:r>
              <a:rPr lang="en-US" altLang="zh-CN" dirty="0" smtClean="0"/>
              <a:t>b() returns</a:t>
            </a:r>
            <a:endParaRPr lang="zh-CN" altLang="en-US" dirty="0"/>
          </a:p>
        </p:txBody>
      </p:sp>
      <p:graphicFrame>
        <p:nvGraphicFramePr>
          <p:cNvPr id="13" name="Group 28"/>
          <p:cNvGraphicFramePr>
            <a:graphicFrameLocks noGrp="1"/>
          </p:cNvGraphicFramePr>
          <p:nvPr>
            <p:extLst>
              <p:ext uri="{D42A27DB-BD31-4B8C-83A1-F6EECF244321}">
                <p14:modId xmlns:p14="http://schemas.microsoft.com/office/powerpoint/2010/main" val="2119375654"/>
              </p:ext>
            </p:extLst>
          </p:nvPr>
        </p:nvGraphicFramePr>
        <p:xfrm>
          <a:off x="2123728" y="3809231"/>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323528" y="4601319"/>
            <a:ext cx="1338828" cy="369332"/>
          </a:xfrm>
          <a:prstGeom prst="rect">
            <a:avLst/>
          </a:prstGeom>
          <a:noFill/>
        </p:spPr>
        <p:txBody>
          <a:bodyPr wrap="none" rtlCol="0">
            <a:spAutoFit/>
          </a:bodyPr>
          <a:lstStyle/>
          <a:p>
            <a:r>
              <a:rPr lang="en-US" altLang="zh-CN" dirty="0" smtClean="0"/>
              <a:t>a() calls c()</a:t>
            </a:r>
            <a:endParaRPr lang="zh-CN" altLang="en-US" dirty="0"/>
          </a:p>
        </p:txBody>
      </p:sp>
      <p:graphicFrame>
        <p:nvGraphicFramePr>
          <p:cNvPr id="15" name="Group 28"/>
          <p:cNvGraphicFramePr>
            <a:graphicFrameLocks noGrp="1"/>
          </p:cNvGraphicFramePr>
          <p:nvPr>
            <p:extLst>
              <p:ext uri="{D42A27DB-BD31-4B8C-83A1-F6EECF244321}">
                <p14:modId xmlns:p14="http://schemas.microsoft.com/office/powerpoint/2010/main" val="2761347989"/>
              </p:ext>
            </p:extLst>
          </p:nvPr>
        </p:nvGraphicFramePr>
        <p:xfrm>
          <a:off x="2123728" y="4560044"/>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323528" y="5352132"/>
            <a:ext cx="1236236" cy="369332"/>
          </a:xfrm>
          <a:prstGeom prst="rect">
            <a:avLst/>
          </a:prstGeom>
          <a:noFill/>
        </p:spPr>
        <p:txBody>
          <a:bodyPr wrap="none" rtlCol="0">
            <a:spAutoFit/>
          </a:bodyPr>
          <a:lstStyle/>
          <a:p>
            <a:r>
              <a:rPr lang="en-US" altLang="zh-CN" dirty="0" smtClean="0"/>
              <a:t>c() returns</a:t>
            </a:r>
            <a:endParaRPr lang="zh-CN" altLang="en-US" dirty="0"/>
          </a:p>
        </p:txBody>
      </p:sp>
      <p:graphicFrame>
        <p:nvGraphicFramePr>
          <p:cNvPr id="17" name="Group 28"/>
          <p:cNvGraphicFramePr>
            <a:graphicFrameLocks noGrp="1"/>
          </p:cNvGraphicFramePr>
          <p:nvPr>
            <p:extLst>
              <p:ext uri="{D42A27DB-BD31-4B8C-83A1-F6EECF244321}">
                <p14:modId xmlns:p14="http://schemas.microsoft.com/office/powerpoint/2010/main" val="2674574936"/>
              </p:ext>
            </p:extLst>
          </p:nvPr>
        </p:nvGraphicFramePr>
        <p:xfrm>
          <a:off x="2123728" y="5310857"/>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 name="TextBox 17"/>
          <p:cNvSpPr txBox="1"/>
          <p:nvPr/>
        </p:nvSpPr>
        <p:spPr>
          <a:xfrm>
            <a:off x="323528" y="6100440"/>
            <a:ext cx="1249060" cy="369332"/>
          </a:xfrm>
          <a:prstGeom prst="rect">
            <a:avLst/>
          </a:prstGeom>
          <a:noFill/>
        </p:spPr>
        <p:txBody>
          <a:bodyPr wrap="none" rtlCol="0">
            <a:spAutoFit/>
          </a:bodyPr>
          <a:lstStyle/>
          <a:p>
            <a:r>
              <a:rPr lang="en-US" altLang="zh-CN" dirty="0" smtClean="0"/>
              <a:t>a() </a:t>
            </a:r>
            <a:r>
              <a:rPr lang="en-US" altLang="zh-CN" dirty="0"/>
              <a:t>returns</a:t>
            </a:r>
            <a:endParaRPr lang="zh-CN" altLang="en-US" dirty="0"/>
          </a:p>
        </p:txBody>
      </p:sp>
      <p:graphicFrame>
        <p:nvGraphicFramePr>
          <p:cNvPr id="19" name="Group 28"/>
          <p:cNvGraphicFramePr>
            <a:graphicFrameLocks noGrp="1"/>
          </p:cNvGraphicFramePr>
          <p:nvPr>
            <p:extLst>
              <p:ext uri="{D42A27DB-BD31-4B8C-83A1-F6EECF244321}">
                <p14:modId xmlns:p14="http://schemas.microsoft.com/office/powerpoint/2010/main" val="116078948"/>
              </p:ext>
            </p:extLst>
          </p:nvPr>
        </p:nvGraphicFramePr>
        <p:xfrm>
          <a:off x="2123728" y="6059165"/>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main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3489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4" grpId="0"/>
      <p:bldP spid="16" grpId="0"/>
      <p:bldP spid="18" grpId="0"/>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Function calls</a:t>
            </a:r>
            <a:endParaRPr lang="zh-CN" altLang="en-US"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a:t>
            </a: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pPr marL="0" marR="0" indent="0">
              <a:spcBef>
                <a:spcPts val="0"/>
              </a:spcBef>
              <a:spcAft>
                <a:spcPts val="0"/>
              </a:spcAft>
              <a:buNone/>
            </a:pPr>
            <a:r>
              <a:rPr lang="en-US" altLang="zh-CN" dirty="0">
                <a:latin typeface="Courier New" panose="02070309020205020404" pitchFamily="49" charset="0"/>
                <a:cs typeface="Courier New" panose="02070309020205020404" pitchFamily="49" charset="0"/>
              </a:rPr>
              <a:t>  return a();</a:t>
            </a:r>
          </a:p>
          <a:p>
            <a:pPr marL="0" marR="0" indent="0">
              <a:spcBef>
                <a:spcPts val="0"/>
              </a:spcBef>
              <a:spcAft>
                <a:spcPts val="0"/>
              </a:spcAft>
              <a:buNone/>
            </a:pPr>
            <a:r>
              <a:rPr lang="en-US" altLang="zh-CN" dirty="0" smtClean="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3904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Function calls</a:t>
            </a:r>
            <a:endParaRPr lang="zh-CN" altLang="en-US" dirty="0"/>
          </a:p>
        </p:txBody>
      </p:sp>
      <p:graphicFrame>
        <p:nvGraphicFramePr>
          <p:cNvPr id="5" name="Group 28"/>
          <p:cNvGraphicFramePr>
            <a:graphicFrameLocks noGrp="1"/>
          </p:cNvGraphicFramePr>
          <p:nvPr>
            <p:extLst>
              <p:ext uri="{D42A27DB-BD31-4B8C-83A1-F6EECF244321}">
                <p14:modId xmlns:p14="http://schemas.microsoft.com/office/powerpoint/2010/main" val="61471661"/>
              </p:ext>
            </p:extLst>
          </p:nvPr>
        </p:nvGraphicFramePr>
        <p:xfrm>
          <a:off x="1907704" y="1556792"/>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TextBox 3"/>
          <p:cNvSpPr txBox="1"/>
          <p:nvPr/>
        </p:nvSpPr>
        <p:spPr>
          <a:xfrm>
            <a:off x="323528" y="2348880"/>
            <a:ext cx="1338828" cy="369332"/>
          </a:xfrm>
          <a:prstGeom prst="rect">
            <a:avLst/>
          </a:prstGeom>
          <a:noFill/>
        </p:spPr>
        <p:txBody>
          <a:bodyPr wrap="none" rtlCol="0">
            <a:spAutoFit/>
          </a:bodyPr>
          <a:lstStyle/>
          <a:p>
            <a:r>
              <a:rPr lang="en-US" altLang="zh-CN" dirty="0" smtClean="0"/>
              <a:t>a() calls a()</a:t>
            </a:r>
            <a:endParaRPr lang="zh-CN" altLang="en-US" dirty="0"/>
          </a:p>
        </p:txBody>
      </p:sp>
      <p:graphicFrame>
        <p:nvGraphicFramePr>
          <p:cNvPr id="9" name="Group 28"/>
          <p:cNvGraphicFramePr>
            <a:graphicFrameLocks noGrp="1"/>
          </p:cNvGraphicFramePr>
          <p:nvPr>
            <p:extLst>
              <p:ext uri="{D42A27DB-BD31-4B8C-83A1-F6EECF244321}">
                <p14:modId xmlns:p14="http://schemas.microsoft.com/office/powerpoint/2010/main" val="3682321579"/>
              </p:ext>
            </p:extLst>
          </p:nvPr>
        </p:nvGraphicFramePr>
        <p:xfrm>
          <a:off x="1907704" y="2307605"/>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rgbClr val="B2B2B2"/>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Box 9"/>
          <p:cNvSpPr txBox="1"/>
          <p:nvPr/>
        </p:nvSpPr>
        <p:spPr>
          <a:xfrm>
            <a:off x="323528" y="3099693"/>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1" name="Group 28"/>
          <p:cNvGraphicFramePr>
            <a:graphicFrameLocks noGrp="1"/>
          </p:cNvGraphicFramePr>
          <p:nvPr>
            <p:extLst>
              <p:ext uri="{D42A27DB-BD31-4B8C-83A1-F6EECF244321}">
                <p14:modId xmlns:p14="http://schemas.microsoft.com/office/powerpoint/2010/main" val="2084358350"/>
              </p:ext>
            </p:extLst>
          </p:nvPr>
        </p:nvGraphicFramePr>
        <p:xfrm>
          <a:off x="1907704" y="3058418"/>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323528" y="3850506"/>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3" name="Group 28"/>
          <p:cNvGraphicFramePr>
            <a:graphicFrameLocks noGrp="1"/>
          </p:cNvGraphicFramePr>
          <p:nvPr>
            <p:extLst>
              <p:ext uri="{D42A27DB-BD31-4B8C-83A1-F6EECF244321}">
                <p14:modId xmlns:p14="http://schemas.microsoft.com/office/powerpoint/2010/main" val="2566795608"/>
              </p:ext>
            </p:extLst>
          </p:nvPr>
        </p:nvGraphicFramePr>
        <p:xfrm>
          <a:off x="1907704" y="3809231"/>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323528" y="4601319"/>
            <a:ext cx="1338828" cy="369332"/>
          </a:xfrm>
          <a:prstGeom prst="rect">
            <a:avLst/>
          </a:prstGeom>
          <a:noFill/>
        </p:spPr>
        <p:txBody>
          <a:bodyPr wrap="none" rtlCol="0">
            <a:spAutoFit/>
          </a:bodyPr>
          <a:lstStyle/>
          <a:p>
            <a:r>
              <a:rPr lang="en-US" altLang="zh-CN" dirty="0"/>
              <a:t>a() calls a()</a:t>
            </a:r>
            <a:endParaRPr lang="zh-CN" altLang="en-US" dirty="0"/>
          </a:p>
        </p:txBody>
      </p:sp>
      <p:graphicFrame>
        <p:nvGraphicFramePr>
          <p:cNvPr id="15" name="Group 28"/>
          <p:cNvGraphicFramePr>
            <a:graphicFrameLocks noGrp="1"/>
          </p:cNvGraphicFramePr>
          <p:nvPr>
            <p:extLst>
              <p:ext uri="{D42A27DB-BD31-4B8C-83A1-F6EECF244321}">
                <p14:modId xmlns:p14="http://schemas.microsoft.com/office/powerpoint/2010/main" val="2340813062"/>
              </p:ext>
            </p:extLst>
          </p:nvPr>
        </p:nvGraphicFramePr>
        <p:xfrm>
          <a:off x="1907704" y="4560044"/>
          <a:ext cx="6480719" cy="503238"/>
        </p:xfrm>
        <a:graphic>
          <a:graphicData uri="http://schemas.openxmlformats.org/drawingml/2006/table">
            <a:tbl>
              <a:tblPr/>
              <a:tblGrid>
                <a:gridCol w="1621181">
                  <a:extLst>
                    <a:ext uri="{9D8B030D-6E8A-4147-A177-3AD203B41FA5}">
                      <a16:colId xmlns:a16="http://schemas.microsoft.com/office/drawing/2014/main" val="20000"/>
                    </a:ext>
                  </a:extLst>
                </a:gridCol>
                <a:gridCol w="1619846">
                  <a:extLst>
                    <a:ext uri="{9D8B030D-6E8A-4147-A177-3AD203B41FA5}">
                      <a16:colId xmlns:a16="http://schemas.microsoft.com/office/drawing/2014/main" val="20001"/>
                    </a:ext>
                  </a:extLst>
                </a:gridCol>
                <a:gridCol w="1621181">
                  <a:extLst>
                    <a:ext uri="{9D8B030D-6E8A-4147-A177-3AD203B41FA5}">
                      <a16:colId xmlns:a16="http://schemas.microsoft.com/office/drawing/2014/main" val="20002"/>
                    </a:ext>
                  </a:extLst>
                </a:gridCol>
                <a:gridCol w="1618511">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anose="02070309020205020404"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323528" y="1598067"/>
            <a:ext cx="992579" cy="369332"/>
          </a:xfrm>
          <a:prstGeom prst="rect">
            <a:avLst/>
          </a:prstGeom>
          <a:noFill/>
        </p:spPr>
        <p:txBody>
          <a:bodyPr wrap="none" rtlCol="0">
            <a:spAutoFit/>
          </a:bodyPr>
          <a:lstStyle/>
          <a:p>
            <a:r>
              <a:rPr lang="en-US" altLang="zh-CN" dirty="0" smtClean="0"/>
              <a:t>calls a()</a:t>
            </a:r>
            <a:endParaRPr lang="zh-CN" altLang="en-US" dirty="0"/>
          </a:p>
        </p:txBody>
      </p:sp>
      <p:sp>
        <p:nvSpPr>
          <p:cNvPr id="3" name="TextBox 2"/>
          <p:cNvSpPr txBox="1"/>
          <p:nvPr/>
        </p:nvSpPr>
        <p:spPr>
          <a:xfrm>
            <a:off x="7946031" y="4560044"/>
            <a:ext cx="654346" cy="1015663"/>
          </a:xfrm>
          <a:prstGeom prst="rect">
            <a:avLst/>
          </a:prstGeom>
          <a:noFill/>
        </p:spPr>
        <p:txBody>
          <a:bodyPr wrap="none" rtlCol="0">
            <a:spAutoFit/>
          </a:bodyPr>
          <a:lstStyle/>
          <a:p>
            <a:r>
              <a:rPr lang="en-US" altLang="zh-CN" sz="6000" b="1" dirty="0" smtClean="0">
                <a:solidFill>
                  <a:srgbClr val="C00000"/>
                </a:solidFill>
              </a:rPr>
              <a:t>?</a:t>
            </a:r>
            <a:endParaRPr lang="zh-CN" altLang="en-US" sz="6000" b="1" dirty="0">
              <a:solidFill>
                <a:srgbClr val="C00000"/>
              </a:solidFill>
            </a:endParaRPr>
          </a:p>
        </p:txBody>
      </p:sp>
      <p:sp>
        <p:nvSpPr>
          <p:cNvPr id="6" name="TextBox 5"/>
          <p:cNvSpPr txBox="1"/>
          <p:nvPr/>
        </p:nvSpPr>
        <p:spPr>
          <a:xfrm>
            <a:off x="5292080" y="5445224"/>
            <a:ext cx="2699778" cy="523220"/>
          </a:xfrm>
          <a:prstGeom prst="rect">
            <a:avLst/>
          </a:prstGeom>
          <a:noFill/>
        </p:spPr>
        <p:txBody>
          <a:bodyPr wrap="none" rtlCol="0">
            <a:spAutoFit/>
          </a:bodyPr>
          <a:lstStyle/>
          <a:p>
            <a:r>
              <a:rPr lang="en-US" altLang="zh-CN" sz="2800" i="1" dirty="0" smtClean="0">
                <a:solidFill>
                  <a:srgbClr val="C00000"/>
                </a:solidFill>
              </a:rPr>
              <a:t>Stack Overflow!</a:t>
            </a:r>
            <a:endParaRPr lang="zh-CN" altLang="en-US" sz="2800" i="1" dirty="0">
              <a:solidFill>
                <a:srgbClr val="C00000"/>
              </a:solidFill>
            </a:endParaRPr>
          </a:p>
        </p:txBody>
      </p:sp>
    </p:spTree>
    <p:extLst>
      <p:ext uri="{BB962C8B-B14F-4D97-AF65-F5344CB8AC3E}">
        <p14:creationId xmlns:p14="http://schemas.microsoft.com/office/powerpoint/2010/main" val="171512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4" grpId="0"/>
      <p:bldP spid="20" grpId="0"/>
      <p:bldP spid="3"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6404" name="Picture 4" descr="https://upload.wikimedia.org/wikipedia/commons/thumb/6/6a/Stack_Overflow_homepage.png/1200px-Stack_Overflow_hom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450149" cy="44644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altLang="zh-CN" dirty="0" err="1" smtClean="0"/>
              <a:t>StackOverflow</a:t>
            </a:r>
            <a:endParaRPr lang="zh-CN" altLang="en-US" dirty="0"/>
          </a:p>
        </p:txBody>
      </p:sp>
    </p:spTree>
    <p:extLst>
      <p:ext uri="{BB962C8B-B14F-4D97-AF65-F5344CB8AC3E}">
        <p14:creationId xmlns:p14="http://schemas.microsoft.com/office/powerpoint/2010/main" val="508567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lstStyle/>
          <a:p>
            <a:r>
              <a:rPr lang="en-US" altLang="zh-CN" dirty="0" smtClean="0"/>
              <a:t>Stack ADT</a:t>
            </a:r>
          </a:p>
          <a:p>
            <a:pPr lvl="1"/>
            <a:r>
              <a:rPr lang="en-US" altLang="zh-CN" dirty="0" smtClean="0"/>
              <a:t>Push, pop, LIFO</a:t>
            </a:r>
          </a:p>
          <a:p>
            <a:r>
              <a:rPr lang="en-US" altLang="zh-CN" dirty="0" smtClean="0"/>
              <a:t>Implementation</a:t>
            </a:r>
          </a:p>
          <a:p>
            <a:pPr lvl="1"/>
            <a:r>
              <a:rPr lang="en-US" altLang="zh-CN" dirty="0" smtClean="0"/>
              <a:t>Linked list</a:t>
            </a:r>
          </a:p>
          <a:p>
            <a:pPr lvl="1"/>
            <a:r>
              <a:rPr lang="en-US" altLang="zh-CN" dirty="0" smtClean="0"/>
              <a:t>Array</a:t>
            </a:r>
          </a:p>
          <a:p>
            <a:pPr lvl="2"/>
            <a:r>
              <a:rPr lang="en-US" altLang="zh-CN" dirty="0" smtClean="0"/>
              <a:t>How to increase the array capacity</a:t>
            </a:r>
            <a:endParaRPr lang="en-US" altLang="zh-CN" dirty="0"/>
          </a:p>
          <a:p>
            <a:r>
              <a:rPr lang="en-US" altLang="zh-CN" dirty="0" smtClean="0"/>
              <a:t>Applications</a:t>
            </a:r>
          </a:p>
          <a:p>
            <a:pPr lvl="1"/>
            <a:r>
              <a:rPr lang="en-US" altLang="zh-CN" dirty="0">
                <a:latin typeface="Arial" charset="0"/>
                <a:cs typeface="Arial" charset="0"/>
              </a:rPr>
              <a:t>Parsing </a:t>
            </a:r>
            <a:r>
              <a:rPr lang="en-US" altLang="zh-CN" dirty="0" smtClean="0">
                <a:latin typeface="Arial" charset="0"/>
                <a:cs typeface="Arial" charset="0"/>
              </a:rPr>
              <a:t>XHTML</a:t>
            </a:r>
          </a:p>
          <a:p>
            <a:pPr lvl="1"/>
            <a:r>
              <a:rPr lang="en-US" altLang="zh-CN" dirty="0" smtClean="0">
                <a:latin typeface="Arial" charset="0"/>
                <a:cs typeface="Arial" charset="0"/>
              </a:rPr>
              <a:t>Function calls</a:t>
            </a:r>
          </a:p>
          <a:p>
            <a:pPr lvl="1"/>
            <a:r>
              <a:rPr lang="en-US" altLang="zh-CN" dirty="0">
                <a:latin typeface="Arial" charset="0"/>
                <a:cs typeface="Arial" charset="0"/>
              </a:rPr>
              <a:t>Reverse-Polish Notation</a:t>
            </a:r>
            <a:endParaRPr lang="en-US" altLang="zh-CN" dirty="0" smtClean="0">
              <a:latin typeface="Arial" charset="0"/>
              <a:cs typeface="Arial" charset="0"/>
            </a:endParaRPr>
          </a:p>
          <a:p>
            <a:pPr lvl="1"/>
            <a:endParaRPr lang="zh-CN" altLang="en-US" dirty="0"/>
          </a:p>
        </p:txBody>
      </p:sp>
    </p:spTree>
    <p:extLst>
      <p:ext uri="{BB962C8B-B14F-4D97-AF65-F5344CB8AC3E}">
        <p14:creationId xmlns:p14="http://schemas.microsoft.com/office/powerpoint/2010/main" val="16382250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445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Standard Template Library (STL) has a </a:t>
            </a:r>
            <a:r>
              <a:rPr lang="en-US" i="1" smtClean="0">
                <a:latin typeface="Arial" charset="0"/>
                <a:cs typeface="Arial" charset="0"/>
              </a:rPr>
              <a:t>wrapper</a:t>
            </a:r>
            <a:r>
              <a:rPr lang="en-US" smtClean="0">
                <a:latin typeface="Arial" charset="0"/>
                <a:cs typeface="Arial" charset="0"/>
              </a:rPr>
              <a:t> class stack with the following declaration:</a:t>
            </a:r>
          </a:p>
          <a:p>
            <a:pPr>
              <a:buFontTx/>
              <a:buNone/>
            </a:pPr>
            <a:endParaRPr lang="en-US" sz="1800" b="1" smtClean="0">
              <a:latin typeface="Courier New" pitchFamily="49" charset="0"/>
              <a:cs typeface="Arial" charset="0"/>
            </a:endParaRPr>
          </a:p>
          <a:p>
            <a:pPr lvl="2">
              <a:buFontTx/>
              <a:buNone/>
            </a:pPr>
            <a:r>
              <a:rPr lang="en-US" sz="1800" smtClean="0">
                <a:latin typeface="Consolas" pitchFamily="49" charset="0"/>
                <a:cs typeface="Consolas" pitchFamily="49" charset="0"/>
              </a:rPr>
              <a:t>template &lt;typename T&gt;</a:t>
            </a:r>
          </a:p>
          <a:p>
            <a:pPr lvl="2">
              <a:buFontTx/>
              <a:buNone/>
            </a:pPr>
            <a:r>
              <a:rPr lang="en-US" sz="1800" smtClean="0">
                <a:latin typeface="Consolas" pitchFamily="49" charset="0"/>
                <a:cs typeface="Consolas" pitchFamily="49" charset="0"/>
              </a:rPr>
              <a:t>class stack {</a:t>
            </a:r>
          </a:p>
          <a:p>
            <a:pPr lvl="2">
              <a:buFontTx/>
              <a:buNone/>
            </a:pPr>
            <a:r>
              <a:rPr lang="en-US" sz="1800" smtClean="0">
                <a:latin typeface="Consolas" pitchFamily="49" charset="0"/>
                <a:cs typeface="Consolas" pitchFamily="49" charset="0"/>
              </a:rPr>
              <a:t>    public:</a:t>
            </a:r>
          </a:p>
          <a:p>
            <a:pPr lvl="2">
              <a:buFontTx/>
              <a:buNone/>
            </a:pPr>
            <a:r>
              <a:rPr lang="en-US" sz="1800" smtClean="0">
                <a:latin typeface="Consolas" pitchFamily="49" charset="0"/>
                <a:cs typeface="Consolas" pitchFamily="49" charset="0"/>
              </a:rPr>
              <a:t>        stack();                  // not quite true...</a:t>
            </a:r>
          </a:p>
          <a:p>
            <a:pPr lvl="2">
              <a:buFontTx/>
              <a:buNone/>
            </a:pPr>
            <a:r>
              <a:rPr lang="en-US" sz="1800" smtClean="0">
                <a:latin typeface="Consolas" pitchFamily="49" charset="0"/>
                <a:cs typeface="Consolas" pitchFamily="49" charset="0"/>
              </a:rPr>
              <a:t>        bool empty() const;</a:t>
            </a:r>
          </a:p>
          <a:p>
            <a:pPr lvl="2">
              <a:buFontTx/>
              <a:buNone/>
            </a:pPr>
            <a:r>
              <a:rPr lang="en-US" sz="1800" smtClean="0">
                <a:latin typeface="Consolas" pitchFamily="49" charset="0"/>
                <a:cs typeface="Consolas" pitchFamily="49" charset="0"/>
              </a:rPr>
              <a:t>        int size() const;</a:t>
            </a:r>
          </a:p>
          <a:p>
            <a:pPr lvl="2">
              <a:buFontTx/>
              <a:buNone/>
            </a:pPr>
            <a:r>
              <a:rPr lang="en-US" sz="1800" smtClean="0">
                <a:latin typeface="Consolas" pitchFamily="49" charset="0"/>
                <a:cs typeface="Consolas" pitchFamily="49" charset="0"/>
              </a:rPr>
              <a:t>        const T &amp; top() const;</a:t>
            </a:r>
          </a:p>
          <a:p>
            <a:pPr lvl="2">
              <a:buFontTx/>
              <a:buNone/>
            </a:pPr>
            <a:r>
              <a:rPr lang="en-US" sz="1800" smtClean="0">
                <a:latin typeface="Consolas" pitchFamily="49" charset="0"/>
                <a:cs typeface="Consolas" pitchFamily="49" charset="0"/>
              </a:rPr>
              <a:t>        void push( const T &amp; );</a:t>
            </a:r>
          </a:p>
          <a:p>
            <a:pPr lvl="2">
              <a:buFontTx/>
              <a:buNone/>
            </a:pPr>
            <a:r>
              <a:rPr lang="en-US" sz="1800" smtClean="0">
                <a:latin typeface="Consolas" pitchFamily="49" charset="0"/>
                <a:cs typeface="Consolas" pitchFamily="49" charset="0"/>
              </a:rPr>
              <a:t>        void pop();</a:t>
            </a:r>
          </a:p>
          <a:p>
            <a:pPr lvl="2">
              <a:buFontTx/>
              <a:buNone/>
            </a:pPr>
            <a:r>
              <a:rPr lang="en-US" sz="1800" smtClean="0">
                <a:latin typeface="Consolas" pitchFamily="49" charset="0"/>
                <a:cs typeface="Consolas" pitchFamily="49" charset="0"/>
              </a:rPr>
              <a:t>};</a:t>
            </a: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5475" name="Rectangle 3"/>
          <p:cNvSpPr>
            <a:spLocks noGrp="1" noChangeArrowheads="1"/>
          </p:cNvSpPr>
          <p:nvPr>
            <p:ph type="body" idx="1"/>
          </p:nvPr>
        </p:nvSpPr>
        <p:spPr/>
        <p:txBody>
          <a:bodyPr>
            <a:noAutofit/>
          </a:bodyPr>
          <a:lstStyle/>
          <a:p>
            <a:pPr lvl="2">
              <a:buFontTx/>
              <a:buNone/>
            </a:pPr>
            <a:r>
              <a:rPr lang="en-US" dirty="0" smtClean="0">
                <a:latin typeface="Consolas" pitchFamily="49" charset="0"/>
                <a:cs typeface="Consolas" pitchFamily="49" charset="0"/>
              </a:rPr>
              <a:t>#include &lt;</a:t>
            </a:r>
            <a:r>
              <a:rPr lang="en-US" dirty="0" err="1" smtClean="0">
                <a:latin typeface="Consolas" pitchFamily="49" charset="0"/>
                <a:cs typeface="Consolas" pitchFamily="49" charset="0"/>
              </a:rPr>
              <a:t>iostream</a:t>
            </a:r>
            <a:r>
              <a:rPr lang="en-US" dirty="0" smtClean="0">
                <a:latin typeface="Consolas" pitchFamily="49" charset="0"/>
                <a:cs typeface="Consolas" pitchFamily="49" charset="0"/>
              </a:rPr>
              <a:t>&gt;</a:t>
            </a:r>
          </a:p>
          <a:p>
            <a:pPr lvl="2">
              <a:buFontTx/>
              <a:buNone/>
            </a:pPr>
            <a:r>
              <a:rPr lang="en-US" dirty="0" smtClean="0">
                <a:latin typeface="Consolas" pitchFamily="49" charset="0"/>
                <a:cs typeface="Consolas" pitchFamily="49" charset="0"/>
              </a:rPr>
              <a:t>#include &lt;stack&gt;</a:t>
            </a:r>
          </a:p>
          <a:p>
            <a:pPr lvl="2">
              <a:buFontTx/>
              <a:buNone/>
            </a:pPr>
            <a:r>
              <a:rPr lang="en-US" dirty="0" smtClean="0">
                <a:latin typeface="Consolas" pitchFamily="49" charset="0"/>
                <a:cs typeface="Consolas" pitchFamily="49" charset="0"/>
              </a:rPr>
              <a:t>using namespace std;</a:t>
            </a:r>
          </a:p>
          <a:p>
            <a:pPr lvl="2">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main() {</a:t>
            </a:r>
          </a:p>
          <a:p>
            <a:pPr lvl="2">
              <a:buFontTx/>
              <a:buNone/>
            </a:pPr>
            <a:r>
              <a:rPr lang="en-US" dirty="0" smtClean="0">
                <a:latin typeface="Consolas" pitchFamily="49" charset="0"/>
                <a:cs typeface="Consolas" pitchFamily="49" charset="0"/>
              </a:rPr>
              <a:t>    stack&lt;</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istack</a:t>
            </a:r>
            <a:r>
              <a:rPr lang="en-US" dirty="0" smtClean="0">
                <a:latin typeface="Consolas" pitchFamily="49" charset="0"/>
                <a:cs typeface="Consolas" pitchFamily="49" charset="0"/>
              </a:rPr>
              <a:t>;</a:t>
            </a:r>
          </a:p>
          <a:p>
            <a:pPr lvl="2">
              <a:buFontTx/>
              <a:buNone/>
            </a:pPr>
            <a:endParaRPr lang="en-US" dirty="0" smtClean="0">
              <a:latin typeface="Consolas" pitchFamily="49" charset="0"/>
              <a:cs typeface="Consolas" pitchFamily="49" charset="0"/>
            </a:endParaRP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istack.push</a:t>
            </a:r>
            <a:r>
              <a:rPr lang="en-US" dirty="0" smtClean="0">
                <a:latin typeface="Consolas" pitchFamily="49" charset="0"/>
                <a:cs typeface="Consolas" pitchFamily="49" charset="0"/>
              </a:rPr>
              <a:t>( 13 );</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istack.push</a:t>
            </a:r>
            <a:r>
              <a:rPr lang="en-US" dirty="0" smtClean="0">
                <a:latin typeface="Consolas" pitchFamily="49" charset="0"/>
                <a:cs typeface="Consolas" pitchFamily="49" charset="0"/>
              </a:rPr>
              <a:t>( 42 );</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"Top: " &lt;&lt; </a:t>
            </a:r>
            <a:r>
              <a:rPr lang="en-US" dirty="0" err="1" smtClean="0">
                <a:latin typeface="Consolas" pitchFamily="49" charset="0"/>
                <a:cs typeface="Consolas" pitchFamily="49" charset="0"/>
              </a:rPr>
              <a:t>istack.top</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r>
              <a:rPr lang="en-US" dirty="0" smtClean="0">
                <a:latin typeface="Consolas" pitchFamily="49" charset="0"/>
                <a:cs typeface="Consolas" pitchFamily="49" charset="0"/>
              </a:rPr>
              <a:t>    istack.pop();                             // no return value</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"Top: " &lt;&lt; </a:t>
            </a:r>
            <a:r>
              <a:rPr lang="en-US" dirty="0" err="1" smtClean="0">
                <a:latin typeface="Consolas" pitchFamily="49" charset="0"/>
                <a:cs typeface="Consolas" pitchFamily="49" charset="0"/>
              </a:rPr>
              <a:t>istack.top</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cout</a:t>
            </a:r>
            <a:r>
              <a:rPr lang="en-US" dirty="0" smtClean="0">
                <a:latin typeface="Consolas" pitchFamily="49" charset="0"/>
                <a:cs typeface="Consolas" pitchFamily="49" charset="0"/>
              </a:rPr>
              <a:t> &lt;&lt; "Size: " &lt;&lt; </a:t>
            </a:r>
            <a:r>
              <a:rPr lang="en-US" dirty="0" err="1" smtClean="0">
                <a:latin typeface="Consolas" pitchFamily="49" charset="0"/>
                <a:cs typeface="Consolas" pitchFamily="49" charset="0"/>
              </a:rPr>
              <a:t>istack.size</a:t>
            </a:r>
            <a:r>
              <a:rPr lang="en-US" dirty="0" smtClean="0">
                <a:latin typeface="Consolas" pitchFamily="49" charset="0"/>
                <a:cs typeface="Consolas" pitchFamily="49" charset="0"/>
              </a:rPr>
              <a:t>() &lt;&lt; </a:t>
            </a:r>
            <a:r>
              <a:rPr lang="en-US" dirty="0" err="1" smtClean="0">
                <a:latin typeface="Consolas" pitchFamily="49" charset="0"/>
                <a:cs typeface="Consolas" pitchFamily="49" charset="0"/>
              </a:rPr>
              <a:t>endl</a:t>
            </a:r>
            <a:r>
              <a:rPr lang="en-US" dirty="0" smtClean="0">
                <a:latin typeface="Consolas" pitchFamily="49" charset="0"/>
                <a:cs typeface="Consolas" pitchFamily="49" charset="0"/>
              </a:rPr>
              <a:t>;</a:t>
            </a:r>
          </a:p>
          <a:p>
            <a:pPr lvl="2">
              <a:buFontTx/>
              <a:buNone/>
            </a:pPr>
            <a:endParaRPr lang="en-US" dirty="0" smtClean="0">
              <a:latin typeface="Consolas" pitchFamily="49" charset="0"/>
              <a:cs typeface="Consolas" pitchFamily="49" charset="0"/>
            </a:endParaRPr>
          </a:p>
          <a:p>
            <a:pPr lvl="2">
              <a:buFontTx/>
              <a:buNone/>
            </a:pPr>
            <a:r>
              <a:rPr lang="en-US" dirty="0" smtClean="0">
                <a:latin typeface="Consolas" pitchFamily="49" charset="0"/>
                <a:cs typeface="Consolas" pitchFamily="49" charset="0"/>
              </a:rPr>
              <a:t>    return 0;</a:t>
            </a:r>
          </a:p>
          <a:p>
            <a:pPr lvl="2">
              <a:buFontTx/>
              <a:buNone/>
            </a:pPr>
            <a:r>
              <a:rPr lang="en-US" dirty="0" smtClean="0">
                <a:latin typeface="Consolas" pitchFamily="49" charset="0"/>
                <a:cs typeface="Consolas" pitchFamily="49" charset="0"/>
              </a:rPr>
              <a:t>}</a:t>
            </a:r>
            <a:endParaRPr lang="en-US" sz="1800" dirty="0" smtClean="0">
              <a:latin typeface="Consolas" pitchFamily="49" charset="0"/>
              <a:cs typeface="Consolas" pitchFamily="49" charset="0"/>
            </a:endParaRP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latin typeface="Arial" charset="0"/>
                <a:cs typeface="Arial" charset="0"/>
              </a:rPr>
              <a:t>Standard Template Library</a:t>
            </a:r>
          </a:p>
        </p:txBody>
      </p:sp>
      <p:sp>
        <p:nvSpPr>
          <p:cNvPr id="10649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reason that the </a:t>
            </a:r>
            <a:r>
              <a:rPr lang="en-US" smtClean="0">
                <a:latin typeface="Consolas" pitchFamily="49" charset="0"/>
                <a:cs typeface="Consolas" pitchFamily="49" charset="0"/>
              </a:rPr>
              <a:t>stack</a:t>
            </a:r>
            <a:r>
              <a:rPr lang="en-US" sz="1600" smtClean="0">
                <a:latin typeface="Arial" charset="0"/>
                <a:cs typeface="Arial" charset="0"/>
              </a:rPr>
              <a:t> </a:t>
            </a:r>
            <a:r>
              <a:rPr lang="en-US" smtClean="0">
                <a:latin typeface="Arial" charset="0"/>
                <a:cs typeface="Arial" charset="0"/>
              </a:rPr>
              <a:t>class is termed a wrapper is because it uses a different container class to actually store the elements</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 </a:t>
            </a:r>
            <a:r>
              <a:rPr lang="en-US" smtClean="0">
                <a:solidFill>
                  <a:srgbClr val="000000"/>
                </a:solidFill>
                <a:latin typeface="Consolas" pitchFamily="49" charset="0"/>
                <a:cs typeface="Consolas" pitchFamily="49" charset="0"/>
              </a:rPr>
              <a:t>stack</a:t>
            </a:r>
            <a:r>
              <a:rPr lang="en-US" sz="1600" smtClean="0">
                <a:solidFill>
                  <a:srgbClr val="000000"/>
                </a:solidFill>
                <a:latin typeface="Arial" charset="0"/>
                <a:cs typeface="Arial" charset="0"/>
              </a:rPr>
              <a:t> </a:t>
            </a:r>
            <a:r>
              <a:rPr lang="en-US" smtClean="0">
                <a:latin typeface="Arial" charset="0"/>
                <a:cs typeface="Arial" charset="0"/>
              </a:rPr>
              <a:t>class simply presents the </a:t>
            </a:r>
            <a:r>
              <a:rPr lang="en-US" i="1" smtClean="0">
                <a:latin typeface="Arial" charset="0"/>
                <a:cs typeface="Arial" charset="0"/>
              </a:rPr>
              <a:t>stack interface</a:t>
            </a:r>
            <a:r>
              <a:rPr lang="en-US" smtClean="0">
                <a:latin typeface="Arial" charset="0"/>
                <a:cs typeface="Arial" charset="0"/>
              </a:rPr>
              <a:t> with appropriately named member functions:</a:t>
            </a:r>
          </a:p>
          <a:p>
            <a:pPr lvl="1"/>
            <a:r>
              <a:rPr lang="en-US" smtClean="0">
                <a:latin typeface="Consolas" pitchFamily="49" charset="0"/>
                <a:cs typeface="Consolas" pitchFamily="49" charset="0"/>
              </a:rPr>
              <a:t>push</a:t>
            </a:r>
            <a:r>
              <a:rPr lang="en-US" smtClean="0">
                <a:latin typeface="Arial" charset="0"/>
                <a:cs typeface="Arial" charset="0"/>
              </a:rPr>
              <a:t>, </a:t>
            </a:r>
            <a:r>
              <a:rPr lang="en-US" smtClean="0">
                <a:latin typeface="Consolas" pitchFamily="49" charset="0"/>
                <a:cs typeface="Consolas" pitchFamily="49" charset="0"/>
              </a:rPr>
              <a:t>pop</a:t>
            </a:r>
            <a:r>
              <a:rPr lang="en-US" sz="1400" smtClean="0">
                <a:latin typeface="Arial" charset="0"/>
                <a:cs typeface="Arial" charset="0"/>
              </a:rPr>
              <a:t> </a:t>
            </a:r>
            <a:r>
              <a:rPr lang="en-US" smtClean="0">
                <a:latin typeface="Arial" charset="0"/>
                <a:cs typeface="Arial" charset="0"/>
              </a:rPr>
              <a:t>, and </a:t>
            </a:r>
            <a:r>
              <a:rPr lang="en-US" smtClean="0">
                <a:latin typeface="Consolas" pitchFamily="49" charset="0"/>
                <a:cs typeface="Consolas" pitchFamily="49" charset="0"/>
              </a:rPr>
              <a:t>top</a:t>
            </a:r>
            <a:r>
              <a:rPr lang="en-US" sz="1400" smtClean="0">
                <a:latin typeface="Arial" charset="0"/>
                <a:cs typeface="Arial" charset="0"/>
              </a:rPr>
              <a:t> </a:t>
            </a:r>
            <a:endParaRPr lang="en-US" b="1" smtClean="0">
              <a:latin typeface="Courier New" pitchFamily="49" charset="0"/>
              <a:cs typeface="Arial" charset="0"/>
            </a:endParaRPr>
          </a:p>
        </p:txBody>
      </p:sp>
      <p:pic>
        <p:nvPicPr>
          <p:cNvPr id="5" name="Picture 10" descr="noex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594995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397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Evaluate the following reverse-Polish expression using a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78887" name="Group 39"/>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612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499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solidFill>
                  <a:srgbClr val="D20000"/>
                </a:solidFill>
                <a:latin typeface="Times New Roman" pitchFamily="18" charset="0"/>
                <a:cs typeface="Arial" charset="0"/>
              </a:rPr>
              <a:t>1</a:t>
            </a:r>
            <a:r>
              <a:rPr lang="en-US" sz="2800" smtClean="0">
                <a:latin typeface="Times New Roman" pitchFamily="18" charset="0"/>
                <a:cs typeface="Arial" charset="0"/>
              </a:rPr>
              <a:t>  2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0900"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7710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601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a:t>
            </a:r>
            <a:r>
              <a:rPr lang="en-US" sz="2800" smtClean="0">
                <a:solidFill>
                  <a:srgbClr val="D20000"/>
                </a:solidFill>
                <a:latin typeface="Times New Roman" pitchFamily="18" charset="0"/>
                <a:cs typeface="Arial" charset="0"/>
              </a:rPr>
              <a:t>2</a:t>
            </a:r>
            <a:r>
              <a:rPr lang="en-US" sz="2800" smtClean="0">
                <a:latin typeface="Times New Roman" pitchFamily="18" charset="0"/>
                <a:cs typeface="Arial" charset="0"/>
              </a:rPr>
              <a:t>  3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1924"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4534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704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3</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a:t>
            </a:r>
            <a:r>
              <a:rPr lang="en-US" sz="2800" smtClean="0">
                <a:solidFill>
                  <a:srgbClr val="D20000"/>
                </a:solidFill>
                <a:latin typeface="Times New Roman" pitchFamily="18" charset="0"/>
                <a:cs typeface="Arial" charset="0"/>
              </a:rPr>
              <a:t>3</a:t>
            </a:r>
            <a:r>
              <a:rPr lang="en-US" sz="2800" smtClean="0">
                <a:latin typeface="Times New Roman" pitchFamily="18" charset="0"/>
                <a:cs typeface="Arial" charset="0"/>
              </a:rPr>
              <a:t>  +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2948"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4075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806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3</a:t>
            </a:r>
            <a:r>
              <a:rPr lang="en-US" smtClean="0">
                <a:latin typeface="Arial" charset="0"/>
                <a:cs typeface="Arial" charset="0"/>
              </a:rPr>
              <a:t> and </a:t>
            </a:r>
            <a:r>
              <a:rPr lang="en-US" smtClean="0">
                <a:latin typeface="Times New Roman" pitchFamily="18" charset="0"/>
                <a:cs typeface="Arial" charset="0"/>
              </a:rPr>
              <a:t>2</a:t>
            </a:r>
            <a:r>
              <a:rPr lang="en-US" smtClean="0">
                <a:latin typeface="Arial" charset="0"/>
                <a:cs typeface="Arial" charset="0"/>
              </a:rPr>
              <a:t> and push </a:t>
            </a:r>
            <a:r>
              <a:rPr lang="en-US" smtClean="0">
                <a:latin typeface="Times New Roman" pitchFamily="18" charset="0"/>
                <a:cs typeface="Arial" charset="0"/>
              </a:rPr>
              <a:t>2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3 = 5</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4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3972"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4486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909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4</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a:t>
            </a:r>
            <a:r>
              <a:rPr lang="en-US" sz="2800" smtClean="0">
                <a:solidFill>
                  <a:srgbClr val="D20000"/>
                </a:solidFill>
                <a:latin typeface="Times New Roman" pitchFamily="18" charset="0"/>
                <a:cs typeface="Arial" charset="0"/>
              </a:rPr>
              <a:t>4</a:t>
            </a:r>
            <a:r>
              <a:rPr lang="en-US" sz="2800" smtClean="0">
                <a:latin typeface="Times New Roman" pitchFamily="18" charset="0"/>
                <a:cs typeface="Arial" charset="0"/>
              </a:rPr>
              <a:t>  5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4996"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3798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0115"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5</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a:t>
            </a:r>
            <a:r>
              <a:rPr lang="en-US" sz="2800" smtClean="0">
                <a:solidFill>
                  <a:srgbClr val="D20000"/>
                </a:solidFill>
                <a:latin typeface="Times New Roman" pitchFamily="18" charset="0"/>
                <a:cs typeface="Arial" charset="0"/>
              </a:rPr>
              <a:t>5</a:t>
            </a:r>
            <a:r>
              <a:rPr lang="en-US" sz="2800" smtClean="0">
                <a:latin typeface="Times New Roman" pitchFamily="18" charset="0"/>
                <a:cs typeface="Arial" charset="0"/>
              </a:rPr>
              <a:t>  6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6036" name="Group 20"/>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8218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113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6</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a:t>
            </a:r>
            <a:r>
              <a:rPr lang="en-US" sz="2800" smtClean="0">
                <a:solidFill>
                  <a:srgbClr val="D20000"/>
                </a:solidFill>
                <a:latin typeface="Times New Roman" pitchFamily="18" charset="0"/>
                <a:cs typeface="Arial" charset="0"/>
              </a:rPr>
              <a:t>6</a:t>
            </a:r>
            <a:r>
              <a:rPr lang="en-US" sz="2800" smtClean="0">
                <a:latin typeface="Times New Roman" pitchFamily="18" charset="0"/>
                <a:cs typeface="Arial" charset="0"/>
              </a:rPr>
              <a:t>  ×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7044"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7548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2163"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6</a:t>
            </a:r>
            <a:r>
              <a:rPr lang="en-US" smtClean="0">
                <a:latin typeface="Arial" charset="0"/>
                <a:cs typeface="Arial" charset="0"/>
              </a:rPr>
              <a:t> and </a:t>
            </a:r>
            <a:r>
              <a:rPr lang="en-US" smtClean="0">
                <a:latin typeface="Times New Roman" pitchFamily="18" charset="0"/>
                <a:cs typeface="Arial" charset="0"/>
              </a:rPr>
              <a:t>5</a:t>
            </a:r>
            <a:r>
              <a:rPr lang="en-US" smtClean="0">
                <a:latin typeface="Arial" charset="0"/>
                <a:cs typeface="Arial" charset="0"/>
              </a:rPr>
              <a:t> and push </a:t>
            </a:r>
            <a:r>
              <a:rPr lang="en-US" smtClean="0">
                <a:latin typeface="Times New Roman" pitchFamily="18" charset="0"/>
                <a:cs typeface="Arial" charset="0"/>
              </a:rPr>
              <a:t>5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6 = 30</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8068"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0906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t>Implementation</a:t>
            </a:r>
          </a:p>
          <a:p>
            <a:r>
              <a:rPr lang="en-US" dirty="0" smtClean="0"/>
              <a:t>Example applications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3187" name="Rectangle 3"/>
          <p:cNvSpPr>
            <a:spLocks noGrp="1" noChangeArrowheads="1"/>
          </p:cNvSpPr>
          <p:nvPr>
            <p:ph type="body" idx="1"/>
          </p:nvPr>
        </p:nvSpPr>
        <p:spPr>
          <a:xfrm>
            <a:off x="457200" y="1600200"/>
            <a:ext cx="8075613" cy="4525963"/>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30</a:t>
            </a:r>
            <a:r>
              <a:rPr lang="en-US" smtClean="0">
                <a:latin typeface="Arial" charset="0"/>
                <a:cs typeface="Arial" charset="0"/>
              </a:rPr>
              <a:t> and </a:t>
            </a:r>
            <a:r>
              <a:rPr lang="en-US" smtClean="0">
                <a:latin typeface="Times New Roman" pitchFamily="18" charset="0"/>
                <a:cs typeface="Arial" charset="0"/>
              </a:rPr>
              <a:t>4</a:t>
            </a:r>
            <a:r>
              <a:rPr lang="en-US" smtClean="0">
                <a:latin typeface="Arial" charset="0"/>
                <a:cs typeface="Arial" charset="0"/>
              </a:rPr>
              <a:t> and push </a:t>
            </a:r>
            <a:r>
              <a:rPr lang="en-US" smtClean="0">
                <a:latin typeface="Times New Roman" pitchFamily="18" charset="0"/>
                <a:cs typeface="Arial" charset="0"/>
              </a:rPr>
              <a:t>4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30 = –26</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7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89109" name="Group 21"/>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1656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421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7</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a:t>
            </a:r>
            <a:r>
              <a:rPr lang="en-US" sz="2800" smtClean="0">
                <a:solidFill>
                  <a:srgbClr val="D20000"/>
                </a:solidFill>
                <a:latin typeface="Times New Roman" pitchFamily="18" charset="0"/>
                <a:cs typeface="Arial" charset="0"/>
              </a:rPr>
              <a:t>7</a:t>
            </a:r>
            <a:r>
              <a:rPr lang="en-US" sz="2800" smtClean="0">
                <a:latin typeface="Times New Roman" pitchFamily="18" charset="0"/>
                <a:cs typeface="Arial" charset="0"/>
              </a:rPr>
              <a:t>  ×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0116"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a:t>
                      </a: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13833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5235"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7</a:t>
            </a:r>
            <a:r>
              <a:rPr lang="en-US" smtClean="0">
                <a:latin typeface="Arial" charset="0"/>
                <a:cs typeface="Arial" charset="0"/>
              </a:rPr>
              <a:t> and </a:t>
            </a:r>
            <a:r>
              <a:rPr lang="en-US" smtClean="0">
                <a:latin typeface="Times New Roman" pitchFamily="18" charset="0"/>
                <a:cs typeface="Arial" charset="0"/>
              </a:rPr>
              <a:t>–26</a:t>
            </a:r>
            <a:r>
              <a:rPr lang="en-US" smtClean="0">
                <a:latin typeface="Arial" charset="0"/>
                <a:cs typeface="Arial" charset="0"/>
              </a:rPr>
              <a:t> and push </a:t>
            </a:r>
            <a:r>
              <a:rPr lang="en-US" smtClean="0">
                <a:latin typeface="Times New Roman" pitchFamily="18" charset="0"/>
                <a:cs typeface="Arial" charset="0"/>
              </a:rPr>
              <a:t>–26 </a:t>
            </a:r>
            <a:r>
              <a:rPr lang="en-US" smtClean="0">
                <a:solidFill>
                  <a:srgbClr val="D20000"/>
                </a:solidFill>
                <a:latin typeface="Times New Roman" pitchFamily="18" charset="0"/>
                <a:cs typeface="Times New Roman" pitchFamily="18" charset="0"/>
              </a:rPr>
              <a:t>×</a:t>
            </a:r>
            <a:r>
              <a:rPr lang="en-US" smtClean="0">
                <a:latin typeface="Times New Roman" pitchFamily="18" charset="0"/>
                <a:cs typeface="Arial" charset="0"/>
              </a:rPr>
              <a:t> 7 = –182</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1140"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 –182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7065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6259" name="Rectangle 3"/>
          <p:cNvSpPr>
            <a:spLocks noGrp="1" noChangeArrowheads="1"/>
          </p:cNvSpPr>
          <p:nvPr>
            <p:ph type="body" idx="1"/>
          </p:nvPr>
        </p:nvSpPr>
        <p:spPr>
          <a:xfrm>
            <a:off x="457200" y="1595438"/>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–182</a:t>
            </a:r>
            <a:r>
              <a:rPr lang="en-US" smtClean="0">
                <a:latin typeface="Arial" charset="0"/>
                <a:cs typeface="Arial" charset="0"/>
              </a:rPr>
              <a:t> and </a:t>
            </a:r>
            <a:r>
              <a:rPr lang="en-US" smtClean="0">
                <a:latin typeface="Times New Roman" pitchFamily="18" charset="0"/>
                <a:cs typeface="Arial" charset="0"/>
              </a:rPr>
              <a:t>5</a:t>
            </a:r>
            <a:r>
              <a:rPr lang="en-US" smtClean="0">
                <a:latin typeface="Arial" charset="0"/>
                <a:cs typeface="Arial" charset="0"/>
              </a:rPr>
              <a:t> and push </a:t>
            </a:r>
            <a:r>
              <a:rPr lang="en-US" smtClean="0">
                <a:latin typeface="Times New Roman" pitchFamily="18" charset="0"/>
                <a:cs typeface="Arial" charset="0"/>
              </a:rPr>
              <a:t>–182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5 = –177</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2164"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–177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7275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728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–177</a:t>
            </a:r>
            <a:r>
              <a:rPr lang="en-US" smtClean="0">
                <a:latin typeface="Arial" charset="0"/>
                <a:cs typeface="Arial" charset="0"/>
              </a:rPr>
              <a:t> and </a:t>
            </a:r>
            <a:r>
              <a:rPr lang="en-US" smtClean="0">
                <a:latin typeface="Times New Roman" pitchFamily="18" charset="0"/>
                <a:cs typeface="Arial" charset="0"/>
              </a:rPr>
              <a:t>1</a:t>
            </a:r>
            <a:r>
              <a:rPr lang="en-US" smtClean="0">
                <a:latin typeface="Arial" charset="0"/>
                <a:cs typeface="Arial" charset="0"/>
              </a:rPr>
              <a:t> and push 1 </a:t>
            </a:r>
            <a:r>
              <a:rPr lang="en-US" smtClean="0">
                <a:solidFill>
                  <a:srgbClr val="FF0066"/>
                </a:solidFill>
                <a:latin typeface="Times New Roman" pitchFamily="18" charset="0"/>
                <a:cs typeface="Arial" charset="0"/>
              </a:rPr>
              <a:t>–</a:t>
            </a:r>
            <a:r>
              <a:rPr lang="en-US" smtClean="0">
                <a:latin typeface="Times New Roman" pitchFamily="18" charset="0"/>
                <a:cs typeface="Arial" charset="0"/>
              </a:rPr>
              <a:t>  (–177) = 178</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a:t>
            </a:r>
            <a:r>
              <a:rPr lang="en-US" sz="2800" smtClean="0">
                <a:solidFill>
                  <a:srgbClr val="FF0066"/>
                </a:solidFill>
                <a:latin typeface="Times New Roman" pitchFamily="18" charset="0"/>
                <a:cs typeface="Arial" charset="0"/>
              </a:rPr>
              <a:t>–</a:t>
            </a:r>
            <a:r>
              <a:rPr lang="en-US" sz="2800" smtClean="0">
                <a:latin typeface="Times New Roman" pitchFamily="18" charset="0"/>
                <a:cs typeface="Arial" charset="0"/>
              </a:rPr>
              <a:t>  8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4212"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0066"/>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0721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8307"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8</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a:t>
            </a:r>
            <a:r>
              <a:rPr lang="en-US" sz="2800" smtClean="0">
                <a:solidFill>
                  <a:srgbClr val="D20000"/>
                </a:solidFill>
                <a:latin typeface="Times New Roman" pitchFamily="18" charset="0"/>
                <a:cs typeface="Arial" charset="0"/>
              </a:rPr>
              <a:t>8</a:t>
            </a:r>
            <a:r>
              <a:rPr lang="en-US" sz="2800" smtClean="0">
                <a:latin typeface="Times New Roman" pitchFamily="18" charset="0"/>
                <a:cs typeface="Arial" charset="0"/>
              </a:rPr>
              <a:t>  9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5236"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4921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99331"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Push </a:t>
            </a:r>
            <a:r>
              <a:rPr lang="en-US" smtClean="0">
                <a:latin typeface="Times New Roman" pitchFamily="18" charset="0"/>
                <a:cs typeface="Arial" charset="0"/>
              </a:rPr>
              <a:t>1</a:t>
            </a:r>
            <a:r>
              <a:rPr lang="en-US" smtClean="0">
                <a:latin typeface="Arial" charset="0"/>
                <a:cs typeface="Arial" charset="0"/>
              </a:rPr>
              <a:t> onto the stack </a:t>
            </a:r>
          </a:p>
          <a:p>
            <a:pPr>
              <a:buFontTx/>
              <a:buNone/>
            </a:pPr>
            <a:r>
              <a:rPr lang="en-US" smtClean="0">
                <a:latin typeface="Arial" charset="0"/>
                <a:cs typeface="Arial" charset="0"/>
              </a:rPr>
              <a:t>		 </a:t>
            </a:r>
            <a:r>
              <a:rPr lang="en-US" sz="2800" smtClean="0">
                <a:latin typeface="Times New Roman" pitchFamily="18" charset="0"/>
                <a:cs typeface="Arial" charset="0"/>
              </a:rPr>
              <a:t>1  2  3  +  4  5  6  ×  –  7  ×  +  –  8  </a:t>
            </a:r>
            <a:r>
              <a:rPr lang="en-US" sz="2800" smtClean="0">
                <a:solidFill>
                  <a:srgbClr val="D20000"/>
                </a:solidFill>
                <a:latin typeface="Times New Roman" pitchFamily="18" charset="0"/>
                <a:cs typeface="Arial" charset="0"/>
              </a:rPr>
              <a:t>9</a:t>
            </a:r>
            <a:r>
              <a:rPr lang="en-US" sz="2800" smtClean="0">
                <a:latin typeface="Times New Roman" pitchFamily="18" charset="0"/>
                <a:cs typeface="Arial" charset="0"/>
              </a:rPr>
              <a:t>  ×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6260"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7427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0355" name="Rectangle 3"/>
          <p:cNvSpPr>
            <a:spLocks noGrp="1" noChangeArrowheads="1"/>
          </p:cNvSpPr>
          <p:nvPr>
            <p:ph type="body" idx="1"/>
          </p:nvPr>
        </p:nvSpPr>
        <p:spPr>
          <a:xfrm>
            <a:off x="457200" y="1598613"/>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9</a:t>
            </a:r>
            <a:r>
              <a:rPr lang="en-US" smtClean="0">
                <a:latin typeface="Arial" charset="0"/>
                <a:cs typeface="Arial" charset="0"/>
              </a:rPr>
              <a:t> and </a:t>
            </a:r>
            <a:r>
              <a:rPr lang="en-US" smtClean="0">
                <a:latin typeface="Times New Roman" pitchFamily="18" charset="0"/>
                <a:cs typeface="Arial" charset="0"/>
              </a:rPr>
              <a:t>8</a:t>
            </a:r>
            <a:r>
              <a:rPr lang="en-US" smtClean="0">
                <a:latin typeface="Arial" charset="0"/>
                <a:cs typeface="Arial" charset="0"/>
              </a:rPr>
              <a:t> and push </a:t>
            </a:r>
            <a:r>
              <a:rPr lang="en-US" smtClean="0">
                <a:latin typeface="Times New Roman" pitchFamily="18" charset="0"/>
                <a:cs typeface="Arial" charset="0"/>
              </a:rPr>
              <a:t>8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9 = 72</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a:t>
            </a:r>
            <a:r>
              <a:rPr lang="en-US" sz="2800" smtClean="0">
                <a:solidFill>
                  <a:srgbClr val="D20000"/>
                </a:solidFill>
                <a:latin typeface="Times New Roman" pitchFamily="18" charset="0"/>
                <a:cs typeface="Arial" charset="0"/>
              </a:rPr>
              <a:t>×</a:t>
            </a:r>
            <a:r>
              <a:rPr lang="en-US" sz="2800" smtClean="0">
                <a:latin typeface="Times New Roman" pitchFamily="18" charset="0"/>
                <a:cs typeface="Arial" charset="0"/>
              </a:rPr>
              <a:t>  +</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3188"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D20000"/>
                          </a:solidFill>
                          <a:effectLst/>
                          <a:latin typeface="Times New Roman" pitchFamily="18"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54915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1379" name="Rectangle 3"/>
          <p:cNvSpPr>
            <a:spLocks noGrp="1" noChangeArrowheads="1"/>
          </p:cNvSpPr>
          <p:nvPr>
            <p:ph type="body" idx="1"/>
          </p:nvPr>
        </p:nvSpPr>
        <p:spPr>
          <a:xfrm>
            <a:off x="457200" y="1595438"/>
            <a:ext cx="8229600" cy="4525962"/>
          </a:xfrm>
        </p:spPr>
        <p:txBody>
          <a:bodyPr/>
          <a:lstStyle/>
          <a:p>
            <a:pPr>
              <a:buFont typeface="Arial" charset="0"/>
              <a:buNone/>
            </a:pPr>
            <a:r>
              <a:rPr lang="en-US" smtClean="0">
                <a:latin typeface="Arial" charset="0"/>
                <a:cs typeface="Arial" charset="0"/>
              </a:rPr>
              <a:t>	Pop </a:t>
            </a:r>
            <a:r>
              <a:rPr lang="en-US" smtClean="0">
                <a:latin typeface="Times New Roman" pitchFamily="18" charset="0"/>
                <a:cs typeface="Arial" charset="0"/>
              </a:rPr>
              <a:t>72</a:t>
            </a:r>
            <a:r>
              <a:rPr lang="en-US" smtClean="0">
                <a:latin typeface="Arial" charset="0"/>
                <a:cs typeface="Arial" charset="0"/>
              </a:rPr>
              <a:t> and </a:t>
            </a:r>
            <a:r>
              <a:rPr lang="en-US" smtClean="0">
                <a:latin typeface="Times New Roman" pitchFamily="18" charset="0"/>
                <a:cs typeface="Arial" charset="0"/>
              </a:rPr>
              <a:t>178</a:t>
            </a:r>
            <a:r>
              <a:rPr lang="en-US" smtClean="0">
                <a:latin typeface="Arial" charset="0"/>
                <a:cs typeface="Arial" charset="0"/>
              </a:rPr>
              <a:t> and push </a:t>
            </a:r>
            <a:r>
              <a:rPr lang="en-US" smtClean="0">
                <a:latin typeface="Times New Roman" pitchFamily="18" charset="0"/>
                <a:cs typeface="Arial" charset="0"/>
              </a:rPr>
              <a:t>178 </a:t>
            </a:r>
            <a:r>
              <a:rPr lang="en-US" smtClean="0">
                <a:solidFill>
                  <a:srgbClr val="D20000"/>
                </a:solidFill>
                <a:latin typeface="Times New Roman" pitchFamily="18" charset="0"/>
                <a:cs typeface="Arial" charset="0"/>
              </a:rPr>
              <a:t>+</a:t>
            </a:r>
            <a:r>
              <a:rPr lang="en-US" smtClean="0">
                <a:latin typeface="Times New Roman" pitchFamily="18" charset="0"/>
                <a:cs typeface="Arial" charset="0"/>
              </a:rPr>
              <a:t> 72 = 250</a:t>
            </a:r>
            <a:endParaRPr lang="en-US" smtClean="0">
              <a:latin typeface="Arial" charset="0"/>
              <a:cs typeface="Arial" charset="0"/>
            </a:endParaRPr>
          </a:p>
          <a:p>
            <a:pPr>
              <a:buFontTx/>
              <a:buNone/>
            </a:pPr>
            <a:r>
              <a:rPr lang="en-US" smtClean="0">
                <a:latin typeface="Arial" charset="0"/>
                <a:cs typeface="Arial" charset="0"/>
              </a:rPr>
              <a:t>		 </a:t>
            </a:r>
            <a:r>
              <a:rPr lang="en-US" sz="2800" smtClean="0">
                <a:latin typeface="Times New Roman" pitchFamily="18" charset="0"/>
                <a:cs typeface="Arial" charset="0"/>
              </a:rPr>
              <a:t>1  2  3  +  4  5  6  ×  –  7  ×  +  –  8  9  ×  </a:t>
            </a:r>
            <a:r>
              <a:rPr lang="en-US" sz="2800" smtClean="0">
                <a:solidFill>
                  <a:srgbClr val="D20000"/>
                </a:solidFill>
                <a:latin typeface="Times New Roman" pitchFamily="18" charset="0"/>
                <a:cs typeface="Arial" charset="0"/>
              </a:rPr>
              <a:t>+</a:t>
            </a:r>
          </a:p>
          <a:p>
            <a:pPr>
              <a:buFontTx/>
              <a:buNone/>
            </a:pPr>
            <a:endParaRPr lang="en-US" sz="2800" smtClean="0">
              <a:latin typeface="Times New Roman" pitchFamily="18" charset="0"/>
              <a:cs typeface="Arial" charset="0"/>
            </a:endParaRPr>
          </a:p>
          <a:p>
            <a:pPr>
              <a:buFontTx/>
              <a:buNone/>
            </a:pPr>
            <a:endParaRPr lang="en-US" sz="2800" smtClean="0">
              <a:latin typeface="Times New Roman" pitchFamily="18" charset="0"/>
              <a:cs typeface="Arial" charset="0"/>
            </a:endParaRPr>
          </a:p>
        </p:txBody>
      </p:sp>
      <p:graphicFrame>
        <p:nvGraphicFramePr>
          <p:cNvPr id="97284" name="Group 4"/>
          <p:cNvGraphicFramePr>
            <a:graphicFrameLocks noGrp="1"/>
          </p:cNvGraphicFramePr>
          <p:nvPr/>
        </p:nvGraphicFramePr>
        <p:xfrm>
          <a:off x="6804025" y="3429000"/>
          <a:ext cx="1319213" cy="3108960"/>
        </p:xfrm>
        <a:graphic>
          <a:graphicData uri="http://schemas.openxmlformats.org/drawingml/2006/table">
            <a:tbl>
              <a:tblPr/>
              <a:tblGrid>
                <a:gridCol w="1319213">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D2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D20000"/>
                          </a:solidFill>
                          <a:effectLst/>
                          <a:latin typeface="Times New Roman" pitchFamily="18" charset="0"/>
                        </a:rPr>
                        <a:t>250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23041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10240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Thus</a:t>
            </a:r>
          </a:p>
          <a:p>
            <a:pPr algn="ctr">
              <a:buFontTx/>
              <a:buNone/>
            </a:pPr>
            <a:r>
              <a:rPr lang="en-US" dirty="0" smtClean="0">
                <a:latin typeface="Times New Roman" pitchFamily="18" charset="0"/>
                <a:cs typeface="Times New Roman" pitchFamily="18" charset="0"/>
              </a:rPr>
              <a:t>1  2  3  +  4  5  6  ×  –  7  ×  +  –  8  9  ×  +</a:t>
            </a:r>
            <a:endParaRPr lang="en-US" sz="2800" dirty="0" smtClean="0">
              <a:latin typeface="Times New Roman" pitchFamily="18" charset="0"/>
              <a:cs typeface="Times New Roman" pitchFamily="18" charset="0"/>
            </a:endParaRPr>
          </a:p>
          <a:p>
            <a:pPr>
              <a:buFontTx/>
              <a:buNone/>
            </a:pPr>
            <a:r>
              <a:rPr lang="en-US" sz="2800" dirty="0" smtClean="0">
                <a:solidFill>
                  <a:srgbClr val="D20000"/>
                </a:solidFill>
                <a:latin typeface="Times New Roman" pitchFamily="18" charset="0"/>
                <a:cs typeface="Arial" charset="0"/>
              </a:rPr>
              <a:t>	</a:t>
            </a:r>
            <a:r>
              <a:rPr lang="en-US" dirty="0" smtClean="0">
                <a:latin typeface="Arial" charset="0"/>
                <a:cs typeface="Arial" charset="0"/>
              </a:rPr>
              <a:t>evaluates to the value on the top: </a:t>
            </a:r>
            <a:r>
              <a:rPr lang="en-US" dirty="0" smtClean="0">
                <a:latin typeface="Times New Roman" pitchFamily="18" charset="0"/>
                <a:cs typeface="Arial" charset="0"/>
              </a:rPr>
              <a:t>250</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equivalent in-fix notation is</a:t>
            </a:r>
          </a:p>
          <a:p>
            <a:pPr algn="ctr">
              <a:buFontTx/>
              <a:buNone/>
            </a:pPr>
            <a:r>
              <a:rPr lang="en-US" dirty="0" smtClean="0">
                <a:latin typeface="Times New Roman" pitchFamily="18" charset="0"/>
                <a:cs typeface="Times New Roman" pitchFamily="18" charset="0"/>
              </a:rPr>
              <a:t>((1 – ((2 + 3) + ((4 – (5 × 6)) × 7))) + (8 × 9))</a:t>
            </a:r>
          </a:p>
          <a:p>
            <a:pPr>
              <a:buFont typeface="Arial" charset="0"/>
              <a:buNone/>
            </a:pPr>
            <a:r>
              <a:rPr lang="en-US" dirty="0" smtClean="0">
                <a:latin typeface="Arial" charset="0"/>
                <a:cs typeface="Arial" charset="0"/>
              </a:rPr>
              <a:t>	We reduce the parentheses using order-of-operations:</a:t>
            </a:r>
            <a:endParaRPr lang="en-US" sz="2800" dirty="0" smtClean="0">
              <a:latin typeface="Times New Roman" pitchFamily="18" charset="0"/>
              <a:cs typeface="Arial" charset="0"/>
            </a:endParaRPr>
          </a:p>
          <a:p>
            <a:pPr algn="ctr">
              <a:buFontTx/>
              <a:buNone/>
            </a:pPr>
            <a:r>
              <a:rPr lang="en-US" dirty="0" smtClean="0">
                <a:latin typeface="Times New Roman" pitchFamily="18" charset="0"/>
                <a:cs typeface="Times New Roman" pitchFamily="18" charset="0"/>
              </a:rPr>
              <a:t>1 – (2 + 3 + (4 – 5 × 6) × 7) + 8 × 9</a:t>
            </a:r>
          </a:p>
        </p:txBody>
      </p:sp>
    </p:spTree>
    <p:extLst>
      <p:ext uri="{BB962C8B-B14F-4D97-AF65-F5344CB8AC3E}">
        <p14:creationId xmlns:p14="http://schemas.microsoft.com/office/powerpoint/2010/main" val="2345077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latin typeface="Arial" charset="0"/>
                <a:cs typeface="Arial" charset="0"/>
              </a:rPr>
              <a:t>Reverse-Polish Notation</a:t>
            </a:r>
          </a:p>
        </p:txBody>
      </p:sp>
      <p:sp>
        <p:nvSpPr>
          <p:cNvPr id="7577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Normally, mathematics is written using what we call </a:t>
            </a:r>
            <a:r>
              <a:rPr lang="en-US" i="1" dirty="0" smtClean="0">
                <a:latin typeface="Arial" charset="0"/>
                <a:cs typeface="Arial" charset="0"/>
              </a:rPr>
              <a:t>in-fix</a:t>
            </a:r>
            <a:r>
              <a:rPr lang="en-US" dirty="0" smtClean="0">
                <a:latin typeface="Arial" charset="0"/>
                <a:cs typeface="Arial" charset="0"/>
              </a:rPr>
              <a:t> notation:</a:t>
            </a:r>
          </a:p>
          <a:p>
            <a:pPr lvl="1">
              <a:buFontTx/>
              <a:buNone/>
            </a:pPr>
            <a:r>
              <a:rPr lang="en-US" dirty="0" smtClean="0">
                <a:latin typeface="Arial" charset="0"/>
                <a:cs typeface="Arial" charset="0"/>
              </a:rPr>
              <a:t>				</a:t>
            </a:r>
            <a:r>
              <a:rPr lang="en-US" dirty="0" smtClean="0">
                <a:latin typeface="Times New Roman" pitchFamily="18" charset="0"/>
                <a:cs typeface="Arial" charset="0"/>
              </a:rPr>
              <a:t>(3 + 4) × 5 – 6</a:t>
            </a:r>
          </a:p>
          <a:p>
            <a:pPr>
              <a:buFont typeface="Arial" charset="0"/>
              <a:buNone/>
            </a:pPr>
            <a:r>
              <a:rPr lang="en-US" dirty="0" smtClean="0">
                <a:latin typeface="Arial" charset="0"/>
                <a:cs typeface="Arial" charset="0"/>
              </a:rPr>
              <a:t>	The operator is placed between two operands</a:t>
            </a:r>
          </a:p>
          <a:p>
            <a:pPr>
              <a:buFont typeface="Arial" charset="0"/>
              <a:buNone/>
            </a:pP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One weakness:  parentheses are required</a:t>
            </a:r>
          </a:p>
          <a:p>
            <a:pPr lvl="1">
              <a:buFontTx/>
              <a:buNone/>
            </a:pPr>
            <a:r>
              <a:rPr lang="en-US" sz="2400" dirty="0" smtClean="0">
                <a:latin typeface="Arial" charset="0"/>
                <a:cs typeface="Arial" charset="0"/>
              </a:rPr>
              <a:t>			        </a:t>
            </a:r>
            <a:r>
              <a:rPr lang="en-US" sz="2400" dirty="0" smtClean="0">
                <a:latin typeface="Times New Roman" pitchFamily="18" charset="0"/>
                <a:cs typeface="Arial" charset="0"/>
              </a:rPr>
              <a:t>(3 + 4) ×  5 – 6	=  29</a:t>
            </a:r>
          </a:p>
          <a:p>
            <a:pPr lvl="1">
              <a:buFontTx/>
              <a:buNone/>
            </a:pPr>
            <a:r>
              <a:rPr lang="en-US" sz="2400" dirty="0" smtClean="0">
                <a:latin typeface="Arial" charset="0"/>
                <a:cs typeface="Arial" charset="0"/>
              </a:rPr>
              <a:t>			</a:t>
            </a:r>
            <a:r>
              <a:rPr lang="en-US" sz="2400" dirty="0" smtClean="0">
                <a:latin typeface="Times New Roman" pitchFamily="18" charset="0"/>
                <a:cs typeface="Arial" charset="0"/>
              </a:rPr>
              <a:t>         3 + 4   ×  5 – 6	=  17</a:t>
            </a:r>
          </a:p>
          <a:p>
            <a:pPr lvl="1">
              <a:buFontTx/>
              <a:buNone/>
            </a:pPr>
            <a:r>
              <a:rPr lang="en-US" sz="2400" dirty="0" smtClean="0">
                <a:latin typeface="Arial" charset="0"/>
                <a:cs typeface="Arial" charset="0"/>
              </a:rPr>
              <a:t>			</a:t>
            </a:r>
            <a:r>
              <a:rPr lang="en-US" sz="2400" dirty="0" smtClean="0">
                <a:latin typeface="Times New Roman" pitchFamily="18" charset="0"/>
                <a:cs typeface="Arial" charset="0"/>
              </a:rPr>
              <a:t>         3 + 4   × (5 – 6)	=  –1</a:t>
            </a:r>
          </a:p>
          <a:p>
            <a:pPr lvl="1">
              <a:buFontTx/>
              <a:buNone/>
            </a:pPr>
            <a:r>
              <a:rPr lang="en-US" sz="2400" dirty="0" smtClean="0">
                <a:latin typeface="Times New Roman" pitchFamily="18" charset="0"/>
                <a:cs typeface="Arial" charset="0"/>
              </a:rPr>
              <a:t>			        (3 + 4) × (5 – 6)	=  –7</a:t>
            </a:r>
            <a:endParaRPr lang="en-US" sz="2400" dirty="0" smtClean="0">
              <a:latin typeface="Arial" charset="0"/>
              <a:cs typeface="Arial" charset="0"/>
            </a:endParaRPr>
          </a:p>
        </p:txBody>
      </p:sp>
    </p:spTree>
    <p:extLst>
      <p:ext uri="{BB962C8B-B14F-4D97-AF65-F5344CB8AC3E}">
        <p14:creationId xmlns:p14="http://schemas.microsoft.com/office/powerpoint/2010/main" val="3992646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Stack ADT</a:t>
            </a:r>
          </a:p>
        </p:txBody>
      </p:sp>
      <p:sp>
        <p:nvSpPr>
          <p:cNvPr id="13315" name="Rectangle 3"/>
          <p:cNvSpPr>
            <a:spLocks noGrp="1" noChangeArrowheads="1"/>
          </p:cNvSpPr>
          <p:nvPr>
            <p:ph type="body" idx="1"/>
          </p:nvPr>
        </p:nvSpPr>
        <p:spPr/>
        <p:txBody>
          <a:bodyPr/>
          <a:lstStyle/>
          <a:p>
            <a:r>
              <a:rPr lang="en-US" dirty="0" smtClean="0"/>
              <a:t>Uses an explicit linear ordering</a:t>
            </a:r>
          </a:p>
          <a:p>
            <a:r>
              <a:rPr lang="en-US" dirty="0" smtClean="0"/>
              <a:t>Two principal operations</a:t>
            </a:r>
          </a:p>
          <a:p>
            <a:pPr lvl="1"/>
            <a:r>
              <a:rPr lang="en-US" i="1" dirty="0" smtClean="0"/>
              <a:t>Push</a:t>
            </a:r>
            <a:r>
              <a:rPr lang="en-US" dirty="0" smtClean="0"/>
              <a:t>: insert an object onto the top of the stack</a:t>
            </a:r>
          </a:p>
          <a:p>
            <a:pPr lvl="1"/>
            <a:r>
              <a:rPr lang="en-US" i="1" dirty="0" smtClean="0"/>
              <a:t>Pop</a:t>
            </a:r>
            <a:r>
              <a:rPr lang="en-US" dirty="0" smtClean="0"/>
              <a:t>: erase </a:t>
            </a:r>
            <a:r>
              <a:rPr lang="en-US" altLang="zh-CN" dirty="0" smtClean="0"/>
              <a:t>the object on the top </a:t>
            </a:r>
            <a:r>
              <a:rPr lang="en-US" dirty="0" smtClean="0"/>
              <a:t>of the stack</a:t>
            </a:r>
          </a:p>
          <a:p>
            <a:pPr lvl="1"/>
            <a:r>
              <a:rPr lang="en-US" altLang="zh-CN" i="1" dirty="0" err="1" smtClean="0"/>
              <a:t>CreateStack</a:t>
            </a:r>
            <a:r>
              <a:rPr lang="en-US" altLang="zh-CN" i="1" dirty="0" smtClean="0"/>
              <a:t>: </a:t>
            </a:r>
            <a:r>
              <a:rPr lang="en-US" altLang="zh-CN" dirty="0" smtClean="0"/>
              <a:t>generate an empty stack</a:t>
            </a:r>
          </a:p>
          <a:p>
            <a:pPr lvl="1"/>
            <a:r>
              <a:rPr lang="en-US" i="1" dirty="0" err="1" smtClean="0"/>
              <a:t>IsEmpty</a:t>
            </a:r>
            <a:r>
              <a:rPr lang="en-US" dirty="0" smtClean="0"/>
              <a:t>: determine if stack is empty</a:t>
            </a:r>
          </a:p>
          <a:p>
            <a:pPr lvl="1"/>
            <a:r>
              <a:rPr lang="en-US" i="1" dirty="0" err="1" smtClean="0"/>
              <a:t>IsFull</a:t>
            </a:r>
            <a:r>
              <a:rPr lang="en-US" dirty="0" smtClean="0"/>
              <a:t>: </a:t>
            </a:r>
            <a:r>
              <a:rPr lang="en-US" altLang="zh-CN" dirty="0"/>
              <a:t>determine if stack is </a:t>
            </a:r>
            <a:r>
              <a:rPr lang="en-US" altLang="zh-CN" dirty="0" smtClean="0"/>
              <a:t>full</a:t>
            </a:r>
            <a:endParaRPr lang="en-US" altLang="zh-CN" dirty="0"/>
          </a:p>
          <a:p>
            <a:pPr lvl="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solidFill>
                  <a:srgbClr val="FF0000"/>
                </a:solidFill>
              </a:rPr>
              <a:t>Implementation</a:t>
            </a:r>
          </a:p>
          <a:p>
            <a:r>
              <a:rPr lang="en-US" dirty="0" smtClean="0"/>
              <a:t>Example applications</a:t>
            </a:r>
          </a:p>
        </p:txBody>
      </p:sp>
    </p:spTree>
    <p:extLst>
      <p:ext uri="{BB962C8B-B14F-4D97-AF65-F5344CB8AC3E}">
        <p14:creationId xmlns:p14="http://schemas.microsoft.com/office/powerpoint/2010/main" val="3101261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latin typeface="Arial" charset="0"/>
                <a:cs typeface="Arial" charset="0"/>
              </a:rPr>
              <a:t>Implementations</a:t>
            </a:r>
          </a:p>
        </p:txBody>
      </p:sp>
      <p:sp>
        <p:nvSpPr>
          <p:cNvPr id="1741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will look at two implementations of stacks:</a:t>
            </a:r>
          </a:p>
          <a:p>
            <a:pPr lvl="1"/>
            <a:r>
              <a:rPr lang="en-US" altLang="zh-CN" dirty="0">
                <a:latin typeface="Arial" charset="0"/>
                <a:cs typeface="Arial" charset="0"/>
              </a:rPr>
              <a:t>Singly linked lists</a:t>
            </a:r>
          </a:p>
          <a:p>
            <a:pPr lvl="1"/>
            <a:r>
              <a:rPr lang="en-US" altLang="zh-CN" dirty="0">
                <a:latin typeface="Arial" charset="0"/>
                <a:cs typeface="Arial" charset="0"/>
              </a:rPr>
              <a:t>One-ended arrays</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optimal asymptotic run time of any algorithm is </a:t>
            </a:r>
            <a:r>
              <a:rPr lang="en-CA" b="1" dirty="0" smtClean="0">
                <a:latin typeface="Symbol" pitchFamily="18" charset="2"/>
                <a:cs typeface="Times New Roman" pitchFamily="18" charset="0"/>
              </a:rPr>
              <a:t>Q</a:t>
            </a:r>
            <a:r>
              <a:rPr lang="en-US" dirty="0" smtClean="0">
                <a:latin typeface="Times New Roman" pitchFamily="18" charset="0"/>
                <a:cs typeface="Arial" charset="0"/>
              </a:rPr>
              <a:t>(1)</a:t>
            </a:r>
            <a:r>
              <a:rPr lang="en-US" dirty="0" smtClean="0">
                <a:latin typeface="Arial" charset="0"/>
                <a:cs typeface="Arial" charset="0"/>
              </a:rPr>
              <a:t> </a:t>
            </a:r>
          </a:p>
          <a:p>
            <a:pPr lvl="1"/>
            <a:r>
              <a:rPr lang="en-CA" dirty="0" smtClean="0">
                <a:latin typeface="Arial" charset="0"/>
                <a:cs typeface="Arial" charset="0"/>
              </a:rPr>
              <a:t>The run time of the algorithm is independent of the number of objects being stored in the container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latin typeface="Arial" charset="0"/>
                <a:cs typeface="Arial" charset="0"/>
              </a:rPr>
              <a:t>Linked-List Implementation</a:t>
            </a:r>
          </a:p>
        </p:txBody>
      </p:sp>
      <p:sp>
        <p:nvSpPr>
          <p:cNvPr id="1843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Operations at the front of a singly linked list are all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(1)</a:t>
            </a:r>
          </a:p>
          <a:p>
            <a:endParaRPr lang="en-CA" dirty="0" smtClean="0">
              <a:solidFill>
                <a:srgbClr val="000000"/>
              </a:solidFill>
              <a:latin typeface="Times New Roman" pitchFamily="18" charset="0"/>
              <a:cs typeface="Times New Roman" pitchFamily="18" charset="0"/>
            </a:endParaRPr>
          </a:p>
          <a:p>
            <a:endParaRPr lang="en-CA" dirty="0" smtClean="0">
              <a:solidFill>
                <a:srgbClr val="000000"/>
              </a:solidFill>
              <a:latin typeface="Times New Roman" pitchFamily="18" charset="0"/>
              <a:cs typeface="Times New Roman" pitchFamily="18" charset="0"/>
            </a:endParaRPr>
          </a:p>
          <a:p>
            <a:endParaRPr lang="en-CA" dirty="0" smtClean="0">
              <a:solidFill>
                <a:srgbClr val="000000"/>
              </a:solidFill>
              <a:latin typeface="Times New Roman" pitchFamily="18" charset="0"/>
              <a:cs typeface="Times New Roman" pitchFamily="18" charset="0"/>
            </a:endParaRPr>
          </a:p>
          <a:p>
            <a:endParaRPr lang="en-CA" dirty="0" smtClean="0">
              <a:solidFill>
                <a:srgbClr val="000000"/>
              </a:solidFill>
              <a:latin typeface="Times New Roman" pitchFamily="18" charset="0"/>
              <a:cs typeface="Times New Roman" pitchFamily="18" charset="0"/>
            </a:endParaRPr>
          </a:p>
          <a:p>
            <a:endParaRPr lang="en-CA" dirty="0" smtClean="0">
              <a:solidFill>
                <a:srgbClr val="000000"/>
              </a:solidFill>
              <a:latin typeface="Times New Roman" pitchFamily="18" charset="0"/>
              <a:cs typeface="Times New Roman" pitchFamily="18" charset="0"/>
            </a:endParaRPr>
          </a:p>
          <a:p>
            <a:endParaRPr lang="en-CA" dirty="0" smtClean="0">
              <a:solidFill>
                <a:srgbClr val="000000"/>
              </a:solidFill>
              <a:latin typeface="Times New Roman" pitchFamily="18" charset="0"/>
              <a:cs typeface="Times New Roman" pitchFamily="18" charset="0"/>
            </a:endParaRP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The desired </a:t>
            </a:r>
            <a:r>
              <a:rPr lang="en-US" dirty="0" smtClean="0">
                <a:latin typeface="Arial" charset="0"/>
                <a:cs typeface="Arial" charset="0"/>
              </a:rPr>
              <a:t>behavior </a:t>
            </a:r>
            <a:r>
              <a:rPr lang="en-US" dirty="0" smtClean="0">
                <a:latin typeface="Arial" charset="0"/>
                <a:cs typeface="Arial" charset="0"/>
              </a:rPr>
              <a:t>of an Abstract Stack may be reproduced by performing all operations at the front</a:t>
            </a:r>
            <a:endParaRPr lang="en-CA" dirty="0" smtClean="0">
              <a:solidFill>
                <a:srgbClr val="000000"/>
              </a:solidFill>
              <a:latin typeface="Times New Roman" pitchFamily="18" charset="0"/>
              <a:cs typeface="Times New Roman" pitchFamily="18" charset="0"/>
            </a:endParaRPr>
          </a:p>
          <a:p>
            <a:endParaRPr lang="en-US" dirty="0" smtClean="0">
              <a:latin typeface="Arial" charset="0"/>
              <a:cs typeface="Arial" charset="0"/>
            </a:endParaRPr>
          </a:p>
        </p:txBody>
      </p:sp>
      <p:graphicFrame>
        <p:nvGraphicFramePr>
          <p:cNvPr id="12351" name="Group 63"/>
          <p:cNvGraphicFramePr>
            <a:graphicFrameLocks noGrp="1"/>
          </p:cNvGraphicFramePr>
          <p:nvPr/>
        </p:nvGraphicFramePr>
        <p:xfrm>
          <a:off x="3059113" y="2881313"/>
          <a:ext cx="3364087" cy="1484313"/>
        </p:xfrm>
        <a:graphic>
          <a:graphicData uri="http://schemas.openxmlformats.org/drawingml/2006/table">
            <a:tbl>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03847">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Front/</a:t>
                      </a:r>
                      <a:r>
                        <a:rPr kumimoji="0" lang="en-CA" sz="1800" b="1" i="0" u="none" strike="noStrike" cap="none" normalizeH="0" baseline="0" smtClean="0">
                          <a:ln>
                            <a:noFill/>
                          </a:ln>
                          <a:solidFill>
                            <a:schemeClr val="tx1"/>
                          </a:solidFill>
                          <a:effectLst/>
                          <a:latin typeface="Times New Roman" pitchFamily="18" charset="0"/>
                          <a:cs typeface="Times New Roman" pitchFamily="18" charset="0"/>
                        </a:rPr>
                        <a:t>1</a:t>
                      </a:r>
                      <a:r>
                        <a:rPr kumimoji="0" lang="en-CA" sz="1800" b="1" i="0" u="none" strike="noStrike" cap="none" normalizeH="0" baseline="30000" smtClean="0">
                          <a:ln>
                            <a:noFill/>
                          </a:ln>
                          <a:solidFill>
                            <a:schemeClr val="tx1"/>
                          </a:solidFill>
                          <a:effectLst/>
                          <a:latin typeface="Calibri" pitchFamily="34" charset="0"/>
                          <a:cs typeface="Arial" charset="0"/>
                        </a:rPr>
                        <a:t>st</a:t>
                      </a:r>
                      <a:r>
                        <a:rPr kumimoji="0" lang="en-CA" sz="1800" b="1" i="0" u="none" strike="noStrike" cap="none" normalizeH="0" baseline="0" smtClean="0">
                          <a:ln>
                            <a:noFill/>
                          </a:ln>
                          <a:solidFill>
                            <a:schemeClr val="tx1"/>
                          </a:solidFill>
                          <a:effectLst/>
                          <a:latin typeface="Calibri" pitchFamily="34" charset="0"/>
                          <a:cs typeface="Arial"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Back/</a:t>
                      </a:r>
                      <a:r>
                        <a:rPr kumimoji="0" lang="en-CA" sz="1800" b="1" i="1" u="none" strike="noStrike" cap="none" normalizeH="0" baseline="0" smtClean="0">
                          <a:ln>
                            <a:noFill/>
                          </a:ln>
                          <a:solidFill>
                            <a:schemeClr val="tx1"/>
                          </a:solidFill>
                          <a:effectLst/>
                          <a:latin typeface="Times New Roman" pitchFamily="18" charset="0"/>
                          <a:cs typeface="Times New Roman" pitchFamily="18" charset="0"/>
                        </a:rPr>
                        <a:t>n</a:t>
                      </a:r>
                      <a:r>
                        <a:rPr kumimoji="0" lang="en-CA" sz="1800" b="1" i="0" u="none" strike="noStrike" cap="none" normalizeH="0" baseline="30000" smtClean="0">
                          <a:ln>
                            <a:noFill/>
                          </a:ln>
                          <a:solidFill>
                            <a:schemeClr val="tx1"/>
                          </a:solidFill>
                          <a:effectLst/>
                          <a:latin typeface="Calibri" pitchFamily="34" charset="0"/>
                          <a:cs typeface="Arial" charset="0"/>
                        </a:rPr>
                        <a:t>th</a:t>
                      </a:r>
                      <a:endParaRPr kumimoji="0" lang="en-CA" sz="18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Find</a:t>
                      </a:r>
                      <a:endParaRPr kumimoji="0" lang="en-CA" sz="1800" b="1" i="0" u="none" strike="noStrike" cap="none" normalizeH="0" baseline="3000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Insert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Erase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8449" name="Picture 5" descr="C:\Users\dwharder\Desktop\l2.png"/>
          <p:cNvPicPr>
            <a:picLocks noChangeAspect="1" noChangeArrowheads="1"/>
          </p:cNvPicPr>
          <p:nvPr/>
        </p:nvPicPr>
        <p:blipFill>
          <a:blip r:embed="rId3" cstate="print"/>
          <a:srcRect/>
          <a:stretch>
            <a:fillRect/>
          </a:stretch>
        </p:blipFill>
        <p:spPr bwMode="auto">
          <a:xfrm>
            <a:off x="1951038" y="2276475"/>
            <a:ext cx="5357812" cy="57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err="1" smtClean="0">
                <a:latin typeface="Consolas" pitchFamily="49" charset="0"/>
                <a:cs typeface="Arial" charset="0"/>
              </a:rPr>
              <a:t>Single_list</a:t>
            </a:r>
            <a:r>
              <a:rPr lang="en-US" dirty="0" smtClean="0">
                <a:latin typeface="Arial" charset="0"/>
                <a:cs typeface="Arial" charset="0"/>
              </a:rPr>
              <a:t> Definition</a:t>
            </a:r>
          </a:p>
        </p:txBody>
      </p:sp>
      <p:sp>
        <p:nvSpPr>
          <p:cNvPr id="19459" name="Rectangle 3"/>
          <p:cNvSpPr>
            <a:spLocks noGrp="1" noChangeArrowheads="1"/>
          </p:cNvSpPr>
          <p:nvPr>
            <p:ph type="body" idx="1"/>
          </p:nvPr>
        </p:nvSpPr>
        <p:spPr>
          <a:xfrm>
            <a:off x="179512" y="1268760"/>
            <a:ext cx="8856984" cy="5328592"/>
          </a:xfrm>
        </p:spPr>
        <p:txBody>
          <a:bodyPr>
            <a:normAutofit fontScale="92500"/>
          </a:bodyPr>
          <a:lstStyle/>
          <a:p>
            <a:pPr>
              <a:buFont typeface="Arial" charset="0"/>
              <a:buNone/>
            </a:pPr>
            <a:r>
              <a:rPr lang="en-US" dirty="0" smtClean="0">
                <a:latin typeface="Arial" charset="0"/>
                <a:cs typeface="Arial" charset="0"/>
              </a:rPr>
              <a:t>	The definition of single list class: </a:t>
            </a:r>
            <a:r>
              <a:rPr lang="en-US" sz="1600" dirty="0" smtClean="0">
                <a:latin typeface="Arial" charset="0"/>
                <a:cs typeface="Arial" charset="0"/>
              </a:rPr>
              <a:t> </a:t>
            </a:r>
          </a:p>
          <a:p>
            <a:pPr>
              <a:buFontTx/>
              <a:buNone/>
            </a:pPr>
            <a:endParaRPr lang="en-US" sz="1400" dirty="0" smtClean="0">
              <a:latin typeface="Consolas" pitchFamily="49" charset="0"/>
              <a:cs typeface="Arial" charset="0"/>
            </a:endParaRPr>
          </a:p>
          <a:p>
            <a:pPr>
              <a:buFontTx/>
              <a:buNone/>
            </a:pPr>
            <a:r>
              <a:rPr lang="en-US" sz="1300" dirty="0" smtClean="0">
                <a:latin typeface="Consolas" pitchFamily="49" charset="0"/>
                <a:cs typeface="Arial" charset="0"/>
              </a:rPr>
              <a:t>		template &lt;</a:t>
            </a:r>
            <a:r>
              <a:rPr lang="en-US" sz="1300" dirty="0" err="1" smtClean="0">
                <a:latin typeface="Consolas" pitchFamily="49" charset="0"/>
                <a:cs typeface="Arial" charset="0"/>
              </a:rPr>
              <a:t>typename</a:t>
            </a:r>
            <a:r>
              <a:rPr lang="en-US" sz="1300" dirty="0" smtClean="0">
                <a:latin typeface="Consolas" pitchFamily="49" charset="0"/>
                <a:cs typeface="Arial" charset="0"/>
              </a:rPr>
              <a:t> Type&gt;</a:t>
            </a:r>
          </a:p>
          <a:p>
            <a:pPr>
              <a:buFontTx/>
              <a:buNone/>
            </a:pPr>
            <a:r>
              <a:rPr lang="en-US" sz="1300" dirty="0" smtClean="0">
                <a:latin typeface="Consolas" pitchFamily="49" charset="0"/>
                <a:cs typeface="Arial" charset="0"/>
              </a:rPr>
              <a:t>		class </a:t>
            </a:r>
            <a:r>
              <a:rPr lang="en-US" sz="1300" dirty="0" err="1" smtClean="0">
                <a:latin typeface="Consolas" pitchFamily="49" charset="0"/>
                <a:cs typeface="Arial" charset="0"/>
              </a:rPr>
              <a:t>Single_list</a:t>
            </a:r>
            <a:r>
              <a:rPr lang="en-US" sz="1300" dirty="0" smtClean="0">
                <a:latin typeface="Consolas" pitchFamily="49" charset="0"/>
                <a:cs typeface="Arial" charset="0"/>
              </a:rPr>
              <a:t> {</a:t>
            </a:r>
          </a:p>
          <a:p>
            <a:pPr>
              <a:buFontTx/>
              <a:buNone/>
            </a:pPr>
            <a:r>
              <a:rPr lang="en-US" sz="1300" dirty="0" smtClean="0">
                <a:latin typeface="Consolas" pitchFamily="49" charset="0"/>
                <a:cs typeface="Arial" charset="0"/>
              </a:rPr>
              <a:t>		    public:</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Single_list</a:t>
            </a:r>
            <a:r>
              <a:rPr lang="en-US" sz="1300" dirty="0" smtClean="0">
                <a:latin typeface="Consolas" pitchFamily="49" charset="0"/>
                <a:cs typeface="Arial" charset="0"/>
              </a:rPr>
              <a:t>();</a:t>
            </a: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Single_list</a:t>
            </a:r>
            <a:r>
              <a:rPr lang="en-US" sz="1300" dirty="0" smtClean="0">
                <a:latin typeface="Consolas" pitchFamily="49" charset="0"/>
                <a:cs typeface="Arial" charset="0"/>
              </a:rPr>
              <a:t>();</a:t>
            </a:r>
          </a:p>
          <a:p>
            <a:pPr>
              <a:buFontTx/>
              <a:buNone/>
            </a:pPr>
            <a:endParaRPr lang="en-US" sz="1300" dirty="0" smtClean="0">
              <a:latin typeface="Consolas" pitchFamily="49" charset="0"/>
              <a:cs typeface="Arial" charset="0"/>
            </a:endParaRPr>
          </a:p>
          <a:p>
            <a:pPr>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size() </a:t>
            </a:r>
            <a:r>
              <a:rPr lang="en-US" sz="1300" dirty="0" err="1" smtClean="0">
                <a:latin typeface="Consolas" pitchFamily="49" charset="0"/>
                <a:cs typeface="Arial" charset="0"/>
              </a:rPr>
              <a:t>const</a:t>
            </a:r>
            <a:r>
              <a:rPr lang="en-US" sz="1300" dirty="0" smtClean="0">
                <a:latin typeface="Consolas" pitchFamily="49" charset="0"/>
                <a:cs typeface="Arial" charset="0"/>
              </a:rPr>
              <a:t>;          </a:t>
            </a:r>
            <a:r>
              <a:rPr lang="en-US" altLang="zh-CN" sz="1300" dirty="0" smtClean="0">
                <a:solidFill>
                  <a:srgbClr val="5BDF71"/>
                </a:solidFill>
                <a:latin typeface="Consolas" pitchFamily="49" charset="0"/>
                <a:cs typeface="Arial" charset="0"/>
              </a:rPr>
              <a:t>/* return the length of the List */</a:t>
            </a:r>
            <a:endParaRPr lang="en-US" sz="1300" dirty="0" smtClean="0">
              <a:latin typeface="Consolas" pitchFamily="49" charset="0"/>
              <a:cs typeface="Arial" charset="0"/>
            </a:endParaRPr>
          </a:p>
          <a:p>
            <a:pPr>
              <a:buFontTx/>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bool empty() </a:t>
            </a:r>
            <a:r>
              <a:rPr lang="en-US" sz="1300" dirty="0" err="1" smtClean="0">
                <a:solidFill>
                  <a:srgbClr val="FF0000"/>
                </a:solidFill>
                <a:latin typeface="Consolas" pitchFamily="49" charset="0"/>
                <a:cs typeface="Arial" charset="0"/>
              </a:rPr>
              <a:t>const</a:t>
            </a:r>
            <a:r>
              <a:rPr lang="en-US" sz="1300" dirty="0" smtClean="0">
                <a:solidFill>
                  <a:srgbClr val="FF0000"/>
                </a:solidFill>
                <a:latin typeface="Consolas" pitchFamily="49" charset="0"/>
                <a:cs typeface="Arial" charset="0"/>
              </a:rPr>
              <a:t>;       </a:t>
            </a:r>
            <a:r>
              <a:rPr lang="en-US" altLang="zh-CN" sz="1300" dirty="0" smtClean="0">
                <a:solidFill>
                  <a:srgbClr val="5BDF71"/>
                </a:solidFill>
                <a:latin typeface="Consolas" pitchFamily="49" charset="0"/>
                <a:cs typeface="Arial" charset="0"/>
              </a:rPr>
              <a:t>/* return true when List is empty */</a:t>
            </a:r>
            <a:endParaRPr lang="en-US" sz="1300" dirty="0" smtClean="0">
              <a:solidFill>
                <a:srgbClr val="5BDF71"/>
              </a:solidFill>
              <a:latin typeface="Consolas" pitchFamily="49" charset="0"/>
              <a:cs typeface="Arial" charset="0"/>
            </a:endParaRPr>
          </a:p>
          <a:p>
            <a:pPr>
              <a:buFontTx/>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Type front() </a:t>
            </a:r>
            <a:r>
              <a:rPr lang="en-US" sz="1300" dirty="0" err="1" smtClean="0">
                <a:solidFill>
                  <a:srgbClr val="FF0000"/>
                </a:solidFill>
                <a:latin typeface="Consolas" pitchFamily="49" charset="0"/>
                <a:cs typeface="Arial" charset="0"/>
              </a:rPr>
              <a:t>const</a:t>
            </a:r>
            <a:r>
              <a:rPr lang="en-US" sz="1300" dirty="0" smtClean="0">
                <a:solidFill>
                  <a:srgbClr val="FF0000"/>
                </a:solidFill>
                <a:latin typeface="Consolas" pitchFamily="49" charset="0"/>
                <a:cs typeface="Arial" charset="0"/>
              </a:rPr>
              <a:t>;        </a:t>
            </a:r>
            <a:r>
              <a:rPr lang="en-US" altLang="zh-CN" sz="1300" dirty="0">
                <a:solidFill>
                  <a:srgbClr val="5BDF71"/>
                </a:solidFill>
                <a:latin typeface="Consolas" pitchFamily="49" charset="0"/>
                <a:cs typeface="Arial" charset="0"/>
              </a:rPr>
              <a:t>/* return the </a:t>
            </a:r>
            <a:r>
              <a:rPr lang="en-US" altLang="zh-CN" sz="1300" dirty="0" smtClean="0">
                <a:solidFill>
                  <a:srgbClr val="5BDF71"/>
                </a:solidFill>
                <a:latin typeface="Consolas" pitchFamily="49" charset="0"/>
                <a:cs typeface="Arial" charset="0"/>
              </a:rPr>
              <a:t>data </a:t>
            </a:r>
            <a:r>
              <a:rPr lang="en-US" altLang="zh-CN" sz="1300" dirty="0">
                <a:solidFill>
                  <a:srgbClr val="5BDF71"/>
                </a:solidFill>
                <a:latin typeface="Consolas" pitchFamily="49" charset="0"/>
                <a:cs typeface="Arial" charset="0"/>
              </a:rPr>
              <a:t>in the </a:t>
            </a:r>
            <a:r>
              <a:rPr lang="en-US" altLang="zh-CN" sz="1300" dirty="0" smtClean="0">
                <a:solidFill>
                  <a:srgbClr val="5BDF71"/>
                </a:solidFill>
                <a:latin typeface="Consolas" pitchFamily="49" charset="0"/>
                <a:cs typeface="Arial" charset="0"/>
              </a:rPr>
              <a:t>first </a:t>
            </a:r>
            <a:r>
              <a:rPr lang="en-US" altLang="zh-CN" sz="1300" dirty="0">
                <a:solidFill>
                  <a:srgbClr val="5BDF71"/>
                </a:solidFill>
                <a:latin typeface="Consolas" pitchFamily="49" charset="0"/>
                <a:cs typeface="Arial" charset="0"/>
              </a:rPr>
              <a:t>node </a:t>
            </a:r>
            <a:r>
              <a:rPr lang="en-US" altLang="zh-CN" sz="1300" dirty="0" smtClean="0">
                <a:solidFill>
                  <a:srgbClr val="5BDF71"/>
                </a:solidFill>
                <a:latin typeface="Consolas" pitchFamily="49" charset="0"/>
                <a:cs typeface="Arial" charset="0"/>
              </a:rPr>
              <a:t>*/</a:t>
            </a:r>
            <a:endParaRPr lang="en-US" sz="1300" dirty="0" smtClean="0">
              <a:solidFill>
                <a:srgbClr val="5BDF71"/>
              </a:solidFill>
              <a:latin typeface="Consolas" pitchFamily="49" charset="0"/>
              <a:cs typeface="Arial" charset="0"/>
            </a:endParaRPr>
          </a:p>
          <a:p>
            <a:pPr>
              <a:buNone/>
            </a:pPr>
            <a:r>
              <a:rPr lang="en-US" sz="1300" dirty="0" smtClean="0">
                <a:latin typeface="Consolas" pitchFamily="49" charset="0"/>
                <a:cs typeface="Arial" charset="0"/>
              </a:rPr>
              <a:t>		        Type back() </a:t>
            </a:r>
            <a:r>
              <a:rPr lang="en-US" sz="1300" dirty="0" err="1" smtClean="0">
                <a:latin typeface="Consolas" pitchFamily="49" charset="0"/>
                <a:cs typeface="Arial" charset="0"/>
              </a:rPr>
              <a:t>const</a:t>
            </a:r>
            <a:r>
              <a:rPr lang="en-US" sz="1300" dirty="0" smtClean="0">
                <a:latin typeface="Consolas" pitchFamily="49" charset="0"/>
                <a:cs typeface="Arial" charset="0"/>
              </a:rPr>
              <a:t>;         </a:t>
            </a:r>
            <a:r>
              <a:rPr lang="en-US" altLang="zh-CN" sz="1300" dirty="0" smtClean="0">
                <a:solidFill>
                  <a:srgbClr val="5BDF71"/>
                </a:solidFill>
                <a:latin typeface="Consolas" pitchFamily="49" charset="0"/>
                <a:cs typeface="Arial" charset="0"/>
              </a:rPr>
              <a:t>/* return the data in the last node */</a:t>
            </a:r>
            <a:endParaRPr lang="en-US" sz="1300" dirty="0" smtClean="0">
              <a:latin typeface="Consolas" pitchFamily="49" charset="0"/>
              <a:cs typeface="Arial" charset="0"/>
            </a:endParaRPr>
          </a:p>
          <a:p>
            <a:pPr>
              <a:buFontTx/>
              <a:buNone/>
            </a:pPr>
            <a:r>
              <a:rPr lang="en-US" sz="1300" dirty="0" smtClean="0">
                <a:latin typeface="Consolas" pitchFamily="49" charset="0"/>
                <a:cs typeface="Arial" charset="0"/>
              </a:rPr>
              <a:t>		        </a:t>
            </a:r>
            <a:r>
              <a:rPr lang="en-US" sz="1300" dirty="0" err="1" smtClean="0">
                <a:latin typeface="Consolas" pitchFamily="49" charset="0"/>
                <a:cs typeface="Arial" charset="0"/>
              </a:rPr>
              <a:t>Single_node</a:t>
            </a:r>
            <a:r>
              <a:rPr lang="en-US" sz="1300" dirty="0" smtClean="0">
                <a:latin typeface="Consolas" pitchFamily="49" charset="0"/>
                <a:cs typeface="Arial" charset="0"/>
              </a:rPr>
              <a:t>&lt;Type&gt; *head() </a:t>
            </a:r>
            <a:r>
              <a:rPr lang="en-US" sz="1300" dirty="0" err="1" smtClean="0">
                <a:latin typeface="Consolas" pitchFamily="49" charset="0"/>
                <a:cs typeface="Arial" charset="0"/>
              </a:rPr>
              <a:t>const</a:t>
            </a:r>
            <a:r>
              <a:rPr lang="en-US" sz="1300" dirty="0" smtClean="0">
                <a:latin typeface="Consolas" pitchFamily="49" charset="0"/>
                <a:cs typeface="Arial" charset="0"/>
              </a:rPr>
              <a:t>;</a:t>
            </a:r>
            <a:r>
              <a:rPr lang="en-US" altLang="zh-CN" sz="1300" dirty="0">
                <a:solidFill>
                  <a:srgbClr val="5BDF71"/>
                </a:solidFill>
                <a:latin typeface="Consolas" pitchFamily="49" charset="0"/>
                <a:cs typeface="Arial" charset="0"/>
              </a:rPr>
              <a:t> /* </a:t>
            </a:r>
            <a:r>
              <a:rPr lang="en-US" altLang="zh-CN" sz="1300" dirty="0" smtClean="0">
                <a:solidFill>
                  <a:srgbClr val="5BDF71"/>
                </a:solidFill>
                <a:latin typeface="Consolas" pitchFamily="49" charset="0"/>
                <a:cs typeface="Arial" charset="0"/>
              </a:rPr>
              <a:t>return the </a:t>
            </a:r>
            <a:r>
              <a:rPr lang="en-US" altLang="zh-CN" sz="1300" dirty="0">
                <a:solidFill>
                  <a:srgbClr val="5BDF71"/>
                </a:solidFill>
                <a:latin typeface="Consolas" pitchFamily="49" charset="0"/>
                <a:cs typeface="Arial" charset="0"/>
              </a:rPr>
              <a:t>first node */</a:t>
            </a:r>
            <a:endParaRPr lang="en-US" sz="1300" dirty="0" smtClean="0">
              <a:latin typeface="Consolas" pitchFamily="49" charset="0"/>
              <a:cs typeface="Arial" charset="0"/>
            </a:endParaRPr>
          </a:p>
          <a:p>
            <a:pPr>
              <a:buNone/>
            </a:pPr>
            <a:r>
              <a:rPr lang="en-US" sz="1300" dirty="0" smtClean="0">
                <a:latin typeface="Consolas" pitchFamily="49" charset="0"/>
                <a:cs typeface="Arial" charset="0"/>
              </a:rPr>
              <a:t>		        </a:t>
            </a:r>
            <a:r>
              <a:rPr lang="en-US" sz="1300" dirty="0" err="1" smtClean="0">
                <a:latin typeface="Consolas" pitchFamily="49" charset="0"/>
                <a:cs typeface="Arial" charset="0"/>
              </a:rPr>
              <a:t>Single_node</a:t>
            </a:r>
            <a:r>
              <a:rPr lang="en-US" sz="1300" dirty="0" smtClean="0">
                <a:latin typeface="Consolas" pitchFamily="49" charset="0"/>
                <a:cs typeface="Arial" charset="0"/>
              </a:rPr>
              <a:t>&lt;Type&gt; *tail() </a:t>
            </a:r>
            <a:r>
              <a:rPr lang="en-US" sz="1300" dirty="0" err="1" smtClean="0">
                <a:latin typeface="Consolas" pitchFamily="49" charset="0"/>
                <a:cs typeface="Arial" charset="0"/>
              </a:rPr>
              <a:t>const</a:t>
            </a:r>
            <a:r>
              <a:rPr lang="en-US" sz="1300" dirty="0" smtClean="0">
                <a:latin typeface="Consolas" pitchFamily="49" charset="0"/>
                <a:cs typeface="Arial" charset="0"/>
              </a:rPr>
              <a:t>;</a:t>
            </a:r>
            <a:r>
              <a:rPr lang="en-US" altLang="zh-CN" sz="1300" dirty="0">
                <a:solidFill>
                  <a:srgbClr val="5BDF71"/>
                </a:solidFill>
                <a:latin typeface="Consolas" pitchFamily="49" charset="0"/>
                <a:cs typeface="Arial" charset="0"/>
              </a:rPr>
              <a:t> /* return the </a:t>
            </a:r>
            <a:r>
              <a:rPr lang="en-US" altLang="zh-CN" sz="1300" dirty="0" smtClean="0">
                <a:solidFill>
                  <a:srgbClr val="5BDF71"/>
                </a:solidFill>
                <a:latin typeface="Consolas" pitchFamily="49" charset="0"/>
                <a:cs typeface="Arial" charset="0"/>
              </a:rPr>
              <a:t>last </a:t>
            </a:r>
            <a:r>
              <a:rPr lang="en-US" altLang="zh-CN" sz="1300" dirty="0">
                <a:solidFill>
                  <a:srgbClr val="5BDF71"/>
                </a:solidFill>
                <a:latin typeface="Consolas" pitchFamily="49" charset="0"/>
                <a:cs typeface="Arial" charset="0"/>
              </a:rPr>
              <a:t>node </a:t>
            </a:r>
            <a:r>
              <a:rPr lang="en-US" altLang="zh-CN" sz="1300" dirty="0" smtClean="0">
                <a:solidFill>
                  <a:srgbClr val="5BDF71"/>
                </a:solidFill>
                <a:latin typeface="Consolas" pitchFamily="49" charset="0"/>
                <a:cs typeface="Arial" charset="0"/>
              </a:rPr>
              <a:t>*/</a:t>
            </a:r>
            <a:endParaRPr lang="en-US" sz="1300" dirty="0" smtClean="0">
              <a:latin typeface="Consolas" pitchFamily="49" charset="0"/>
              <a:cs typeface="Arial" charset="0"/>
            </a:endParaRPr>
          </a:p>
          <a:p>
            <a:pPr>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count( Type </a:t>
            </a:r>
            <a:r>
              <a:rPr lang="en-US" sz="1300" dirty="0" err="1" smtClean="0">
                <a:latin typeface="Consolas" pitchFamily="49" charset="0"/>
                <a:cs typeface="Arial" charset="0"/>
              </a:rPr>
              <a:t>const</a:t>
            </a:r>
            <a:r>
              <a:rPr lang="en-US" sz="1300" dirty="0" smtClean="0">
                <a:latin typeface="Consolas" pitchFamily="49" charset="0"/>
                <a:cs typeface="Arial" charset="0"/>
              </a:rPr>
              <a:t> &amp; ) </a:t>
            </a:r>
            <a:r>
              <a:rPr lang="en-US" sz="1300" dirty="0" err="1" smtClean="0">
                <a:latin typeface="Consolas" pitchFamily="49" charset="0"/>
                <a:cs typeface="Arial" charset="0"/>
              </a:rPr>
              <a:t>const</a:t>
            </a:r>
            <a:r>
              <a:rPr lang="en-US" sz="1300" dirty="0" smtClean="0">
                <a:latin typeface="Consolas" pitchFamily="49" charset="0"/>
                <a:cs typeface="Arial" charset="0"/>
              </a:rPr>
              <a:t>;</a:t>
            </a:r>
            <a:r>
              <a:rPr lang="en-US" altLang="zh-CN" sz="1400" dirty="0">
                <a:latin typeface="Arial" charset="0"/>
                <a:cs typeface="Arial" charset="0"/>
              </a:rPr>
              <a:t> </a:t>
            </a:r>
            <a:r>
              <a:rPr lang="en-US" altLang="zh-CN" sz="1400" dirty="0">
                <a:solidFill>
                  <a:srgbClr val="5BDF71"/>
                </a:solidFill>
                <a:latin typeface="Consolas" panose="020B0609020204030204" pitchFamily="49" charset="0"/>
                <a:cs typeface="Arial" charset="0"/>
              </a:rPr>
              <a:t>/* </a:t>
            </a:r>
            <a:r>
              <a:rPr lang="en-US" altLang="zh-CN" sz="1400" dirty="0" smtClean="0">
                <a:solidFill>
                  <a:srgbClr val="5BDF71"/>
                </a:solidFill>
                <a:latin typeface="Consolas" panose="020B0609020204030204" pitchFamily="49" charset="0"/>
                <a:cs typeface="Arial" charset="0"/>
              </a:rPr>
              <a:t>counts </a:t>
            </a:r>
            <a:r>
              <a:rPr lang="en-US" altLang="zh-CN" sz="1400" dirty="0">
                <a:solidFill>
                  <a:srgbClr val="5BDF71"/>
                </a:solidFill>
                <a:latin typeface="Consolas" panose="020B0609020204030204" pitchFamily="49" charset="0"/>
                <a:cs typeface="Arial" charset="0"/>
              </a:rPr>
              <a:t>the number of instances of </a:t>
            </a:r>
            <a:r>
              <a:rPr lang="en-US" altLang="zh-CN" sz="1400" dirty="0" smtClean="0">
                <a:solidFill>
                  <a:srgbClr val="5BDF71"/>
                </a:solidFill>
                <a:latin typeface="Consolas" panose="020B0609020204030204" pitchFamily="49" charset="0"/>
                <a:cs typeface="Arial" charset="0"/>
              </a:rPr>
              <a:t>data*/</a:t>
            </a:r>
            <a:endParaRPr lang="en-US" altLang="zh-CN" sz="1300" dirty="0">
              <a:latin typeface="Consolas" pitchFamily="49" charset="0"/>
              <a:cs typeface="Arial" charset="0"/>
            </a:endParaRPr>
          </a:p>
          <a:p>
            <a:pPr>
              <a:buFontTx/>
              <a:buNone/>
            </a:pPr>
            <a:endParaRPr lang="en-US" sz="1300" dirty="0" smtClean="0">
              <a:solidFill>
                <a:srgbClr val="5BDF71"/>
              </a:solidFill>
              <a:latin typeface="Consolas" pitchFamily="49" charset="0"/>
              <a:cs typeface="Arial" charset="0"/>
            </a:endParaRPr>
          </a:p>
          <a:p>
            <a:pPr>
              <a:buFontTx/>
              <a:buNone/>
            </a:pPr>
            <a:endParaRPr lang="en-US" sz="1300" dirty="0" smtClean="0">
              <a:latin typeface="Consolas" pitchFamily="49" charset="0"/>
              <a:cs typeface="Arial" charset="0"/>
            </a:endParaRPr>
          </a:p>
          <a:p>
            <a:pPr>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void </a:t>
            </a:r>
            <a:r>
              <a:rPr lang="en-US" sz="1300" dirty="0" err="1" smtClean="0">
                <a:solidFill>
                  <a:srgbClr val="FF0000"/>
                </a:solidFill>
                <a:latin typeface="Consolas" pitchFamily="49" charset="0"/>
                <a:cs typeface="Arial" charset="0"/>
              </a:rPr>
              <a:t>push_front</a:t>
            </a:r>
            <a:r>
              <a:rPr lang="en-US" sz="1300" dirty="0" smtClean="0">
                <a:solidFill>
                  <a:srgbClr val="FF0000"/>
                </a:solidFill>
                <a:latin typeface="Consolas" pitchFamily="49" charset="0"/>
                <a:cs typeface="Arial" charset="0"/>
              </a:rPr>
              <a:t>( Type </a:t>
            </a:r>
            <a:r>
              <a:rPr lang="en-US" sz="1300" dirty="0" err="1" smtClean="0">
                <a:solidFill>
                  <a:srgbClr val="FF0000"/>
                </a:solidFill>
                <a:latin typeface="Consolas" pitchFamily="49" charset="0"/>
                <a:cs typeface="Arial" charset="0"/>
              </a:rPr>
              <a:t>const</a:t>
            </a:r>
            <a:r>
              <a:rPr lang="en-US" sz="1300" dirty="0" smtClean="0">
                <a:solidFill>
                  <a:srgbClr val="FF0000"/>
                </a:solidFill>
                <a:latin typeface="Consolas" pitchFamily="49" charset="0"/>
                <a:cs typeface="Arial" charset="0"/>
              </a:rPr>
              <a:t> &amp; ); </a:t>
            </a:r>
            <a:r>
              <a:rPr lang="en-US" altLang="zh-CN" sz="1300" dirty="0">
                <a:solidFill>
                  <a:srgbClr val="5BDF71"/>
                </a:solidFill>
                <a:latin typeface="Consolas" pitchFamily="49" charset="0"/>
                <a:cs typeface="Arial" charset="0"/>
              </a:rPr>
              <a:t>/* </a:t>
            </a:r>
            <a:r>
              <a:rPr lang="en-US" altLang="zh-CN" sz="1300" dirty="0" smtClean="0">
                <a:solidFill>
                  <a:srgbClr val="5BDF71"/>
                </a:solidFill>
                <a:latin typeface="Consolas" pitchFamily="49" charset="0"/>
                <a:cs typeface="Arial" charset="0"/>
              </a:rPr>
              <a:t>insert a node as the first node*/</a:t>
            </a:r>
            <a:endParaRPr lang="en-US" sz="1300" dirty="0" smtClean="0">
              <a:solidFill>
                <a:srgbClr val="FF0000"/>
              </a:solidFill>
              <a:latin typeface="Consolas" pitchFamily="49" charset="0"/>
              <a:cs typeface="Arial" charset="0"/>
            </a:endParaRPr>
          </a:p>
          <a:p>
            <a:pPr>
              <a:buNone/>
            </a:pPr>
            <a:r>
              <a:rPr lang="en-US" sz="1300" dirty="0" smtClean="0">
                <a:latin typeface="Consolas" pitchFamily="49" charset="0"/>
                <a:cs typeface="Arial" charset="0"/>
              </a:rPr>
              <a:t>		        void </a:t>
            </a:r>
            <a:r>
              <a:rPr lang="en-US" sz="1300" dirty="0" err="1" smtClean="0">
                <a:latin typeface="Consolas" pitchFamily="49" charset="0"/>
                <a:cs typeface="Arial" charset="0"/>
              </a:rPr>
              <a:t>push_back</a:t>
            </a:r>
            <a:r>
              <a:rPr lang="en-US" sz="1300" dirty="0" smtClean="0">
                <a:latin typeface="Consolas" pitchFamily="49" charset="0"/>
                <a:cs typeface="Arial" charset="0"/>
              </a:rPr>
              <a:t>( Type </a:t>
            </a:r>
            <a:r>
              <a:rPr lang="en-US" sz="1300" dirty="0" err="1" smtClean="0">
                <a:latin typeface="Consolas" pitchFamily="49" charset="0"/>
                <a:cs typeface="Arial" charset="0"/>
              </a:rPr>
              <a:t>const</a:t>
            </a:r>
            <a:r>
              <a:rPr lang="en-US" sz="1300" dirty="0" smtClean="0">
                <a:latin typeface="Consolas" pitchFamily="49" charset="0"/>
                <a:cs typeface="Arial" charset="0"/>
              </a:rPr>
              <a:t> &amp; );</a:t>
            </a:r>
            <a:r>
              <a:rPr lang="en-US" altLang="zh-CN" sz="1300" dirty="0">
                <a:solidFill>
                  <a:srgbClr val="5BDF71"/>
                </a:solidFill>
                <a:latin typeface="Consolas" pitchFamily="49" charset="0"/>
                <a:cs typeface="Arial" charset="0"/>
              </a:rPr>
              <a:t> /* insert a node as the </a:t>
            </a:r>
            <a:r>
              <a:rPr lang="en-US" altLang="zh-CN" sz="1300" dirty="0" smtClean="0">
                <a:solidFill>
                  <a:srgbClr val="5BDF71"/>
                </a:solidFill>
                <a:latin typeface="Consolas" pitchFamily="49" charset="0"/>
                <a:cs typeface="Arial" charset="0"/>
              </a:rPr>
              <a:t>last </a:t>
            </a:r>
            <a:r>
              <a:rPr lang="en-US" altLang="zh-CN" sz="1300" dirty="0">
                <a:solidFill>
                  <a:srgbClr val="5BDF71"/>
                </a:solidFill>
                <a:latin typeface="Consolas" pitchFamily="49" charset="0"/>
                <a:cs typeface="Arial" charset="0"/>
              </a:rPr>
              <a:t>node*/</a:t>
            </a:r>
            <a:endParaRPr lang="en-US" altLang="zh-CN" sz="1300" dirty="0">
              <a:solidFill>
                <a:srgbClr val="FF0000"/>
              </a:solidFill>
              <a:latin typeface="Consolas" pitchFamily="49" charset="0"/>
              <a:cs typeface="Arial" charset="0"/>
            </a:endParaRPr>
          </a:p>
          <a:p>
            <a:pPr>
              <a:buNone/>
            </a:pPr>
            <a:r>
              <a:rPr lang="en-US" sz="1300" dirty="0" smtClean="0">
                <a:latin typeface="Consolas" pitchFamily="49" charset="0"/>
                <a:cs typeface="Arial" charset="0"/>
              </a:rPr>
              <a:t>		        </a:t>
            </a:r>
            <a:r>
              <a:rPr lang="en-US" sz="1300" dirty="0" smtClean="0">
                <a:solidFill>
                  <a:srgbClr val="FF0000"/>
                </a:solidFill>
                <a:latin typeface="Consolas" pitchFamily="49" charset="0"/>
                <a:cs typeface="Arial" charset="0"/>
              </a:rPr>
              <a:t>Type </a:t>
            </a:r>
            <a:r>
              <a:rPr lang="en-US" sz="1300" dirty="0" err="1" smtClean="0">
                <a:solidFill>
                  <a:srgbClr val="FF0000"/>
                </a:solidFill>
                <a:latin typeface="Consolas" pitchFamily="49" charset="0"/>
                <a:cs typeface="Arial" charset="0"/>
              </a:rPr>
              <a:t>pop_front</a:t>
            </a:r>
            <a:r>
              <a:rPr lang="en-US" sz="1300" dirty="0" smtClean="0">
                <a:solidFill>
                  <a:srgbClr val="FF0000"/>
                </a:solidFill>
                <a:latin typeface="Consolas" pitchFamily="49" charset="0"/>
                <a:cs typeface="Arial" charset="0"/>
              </a:rPr>
              <a:t>(); </a:t>
            </a:r>
            <a:r>
              <a:rPr lang="en-US" altLang="zh-CN" sz="1300" dirty="0" smtClean="0">
                <a:solidFill>
                  <a:srgbClr val="5BDF71"/>
                </a:solidFill>
                <a:latin typeface="Consolas" pitchFamily="49" charset="0"/>
                <a:cs typeface="Arial" charset="0"/>
              </a:rPr>
              <a:t> </a:t>
            </a:r>
            <a:r>
              <a:rPr lang="en-US" altLang="zh-CN" sz="1300" dirty="0">
                <a:solidFill>
                  <a:srgbClr val="5BDF71"/>
                </a:solidFill>
                <a:latin typeface="Consolas" pitchFamily="49" charset="0"/>
                <a:cs typeface="Arial" charset="0"/>
              </a:rPr>
              <a:t>/* </a:t>
            </a:r>
            <a:r>
              <a:rPr lang="en-US" altLang="zh-CN" sz="1300" dirty="0" smtClean="0">
                <a:solidFill>
                  <a:srgbClr val="5BDF71"/>
                </a:solidFill>
                <a:latin typeface="Consolas" pitchFamily="49" charset="0"/>
                <a:cs typeface="Arial" charset="0"/>
              </a:rPr>
              <a:t>return the data in the first node and delete the first node*/</a:t>
            </a:r>
            <a:endParaRPr lang="en-US" sz="1300" dirty="0" smtClean="0">
              <a:solidFill>
                <a:srgbClr val="FF0000"/>
              </a:solidFill>
              <a:latin typeface="Consolas" pitchFamily="49" charset="0"/>
              <a:cs typeface="Arial" charset="0"/>
            </a:endParaRPr>
          </a:p>
          <a:p>
            <a:pPr>
              <a:buNone/>
            </a:pPr>
            <a:r>
              <a:rPr lang="en-US" sz="1300" dirty="0" smtClean="0">
                <a:latin typeface="Consolas" pitchFamily="49" charset="0"/>
                <a:cs typeface="Arial" charset="0"/>
              </a:rPr>
              <a:t>		        </a:t>
            </a:r>
            <a:r>
              <a:rPr lang="en-US" sz="1300" dirty="0" err="1" smtClean="0">
                <a:latin typeface="Consolas" pitchFamily="49" charset="0"/>
                <a:cs typeface="Arial" charset="0"/>
              </a:rPr>
              <a:t>int</a:t>
            </a:r>
            <a:r>
              <a:rPr lang="en-US" sz="1300" dirty="0" smtClean="0">
                <a:latin typeface="Consolas" pitchFamily="49" charset="0"/>
                <a:cs typeface="Arial" charset="0"/>
              </a:rPr>
              <a:t> erase( Type </a:t>
            </a:r>
            <a:r>
              <a:rPr lang="en-US" sz="1300" dirty="0" err="1" smtClean="0">
                <a:latin typeface="Consolas" pitchFamily="49" charset="0"/>
                <a:cs typeface="Arial" charset="0"/>
              </a:rPr>
              <a:t>const</a:t>
            </a:r>
            <a:r>
              <a:rPr lang="en-US" sz="1300" dirty="0" smtClean="0">
                <a:latin typeface="Consolas" pitchFamily="49" charset="0"/>
                <a:cs typeface="Arial" charset="0"/>
              </a:rPr>
              <a:t> &amp; ); </a:t>
            </a:r>
            <a:r>
              <a:rPr lang="en-US" altLang="zh-CN" sz="1400" dirty="0">
                <a:solidFill>
                  <a:srgbClr val="5BDF71"/>
                </a:solidFill>
                <a:latin typeface="Consolas" pitchFamily="49" charset="0"/>
                <a:cs typeface="Arial" charset="0"/>
              </a:rPr>
              <a:t>/* </a:t>
            </a:r>
            <a:r>
              <a:rPr lang="en-US" altLang="zh-CN" sz="1400" dirty="0" smtClean="0">
                <a:solidFill>
                  <a:srgbClr val="5BDF71"/>
                </a:solidFill>
                <a:latin typeface="Consolas" panose="020B0609020204030204" pitchFamily="49" charset="0"/>
                <a:cs typeface="Arial" charset="0"/>
              </a:rPr>
              <a:t>removes </a:t>
            </a:r>
            <a:r>
              <a:rPr lang="en-US" altLang="zh-CN" sz="1400" dirty="0">
                <a:solidFill>
                  <a:srgbClr val="5BDF71"/>
                </a:solidFill>
                <a:latin typeface="Consolas" panose="020B0609020204030204" pitchFamily="49" charset="0"/>
                <a:cs typeface="Arial" charset="0"/>
              </a:rPr>
              <a:t>the nodes containing that </a:t>
            </a:r>
            <a:r>
              <a:rPr lang="en-US" altLang="zh-CN" sz="1400" dirty="0" smtClean="0">
                <a:solidFill>
                  <a:srgbClr val="5BDF71"/>
                </a:solidFill>
                <a:latin typeface="Consolas" panose="020B0609020204030204" pitchFamily="49" charset="0"/>
                <a:cs typeface="Arial" charset="0"/>
              </a:rPr>
              <a:t>integer</a:t>
            </a:r>
            <a:r>
              <a:rPr lang="en-US" altLang="zh-CN" sz="1300" dirty="0">
                <a:solidFill>
                  <a:srgbClr val="5BDF71"/>
                </a:solidFill>
                <a:latin typeface="Consolas" pitchFamily="49" charset="0"/>
                <a:cs typeface="Arial" charset="0"/>
              </a:rPr>
              <a:t>*/</a:t>
            </a:r>
            <a:endParaRPr lang="en-US" altLang="zh-CN" sz="1300" dirty="0">
              <a:solidFill>
                <a:srgbClr val="FF0000"/>
              </a:solidFill>
              <a:latin typeface="Consolas" pitchFamily="49" charset="0"/>
              <a:cs typeface="Arial" charset="0"/>
            </a:endParaRPr>
          </a:p>
          <a:p>
            <a:pPr>
              <a:buFontTx/>
              <a:buNone/>
            </a:pPr>
            <a:endParaRPr lang="en-US" sz="1300" dirty="0" smtClean="0">
              <a:solidFill>
                <a:srgbClr val="5BDF71"/>
              </a:solidFill>
              <a:latin typeface="Consolas" pitchFamily="49" charset="0"/>
              <a:cs typeface="Arial" charset="0"/>
            </a:endParaRPr>
          </a:p>
          <a:p>
            <a:pPr>
              <a:buFontTx/>
              <a:buNone/>
            </a:pPr>
            <a:r>
              <a:rPr lang="en-US" sz="13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Stack-as-List Class</a:t>
            </a:r>
          </a:p>
        </p:txBody>
      </p:sp>
      <p:sp>
        <p:nvSpPr>
          <p:cNvPr id="2048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The stack class using a singly linked list has a single private member variable:</a:t>
            </a:r>
            <a:endParaRPr lang="en-US" sz="1600" smtClean="0">
              <a:latin typeface="Arial" charset="0"/>
              <a:cs typeface="Arial" charset="0"/>
            </a:endParaRPr>
          </a:p>
        </p:txBody>
      </p:sp>
      <p:sp>
        <p:nvSpPr>
          <p:cNvPr id="20484" name="Rectangle 5"/>
          <p:cNvSpPr>
            <a:spLocks noChangeArrowheads="1"/>
          </p:cNvSpPr>
          <p:nvPr/>
        </p:nvSpPr>
        <p:spPr bwMode="auto">
          <a:xfrm>
            <a:off x="1908175" y="2822575"/>
            <a:ext cx="5327650" cy="2838450"/>
          </a:xfrm>
          <a:prstGeom prst="rect">
            <a:avLst/>
          </a:prstGeom>
          <a:noFill/>
          <a:ln w="9525">
            <a:noFill/>
            <a:miter lim="800000"/>
            <a:headEnd/>
            <a:tailEnd/>
          </a:ln>
        </p:spPr>
        <p:txBody>
          <a:bodyPr>
            <a:spAutoFit/>
          </a:bodyPr>
          <a:lstStyle/>
          <a:p>
            <a:r>
              <a:rPr lang="en-US" dirty="0">
                <a:latin typeface="Consolas" pitchFamily="49" charset="0"/>
              </a:rPr>
              <a:t>template &lt;typename Type&gt;</a:t>
            </a:r>
          </a:p>
          <a:p>
            <a:r>
              <a:rPr lang="en-US" dirty="0">
                <a:latin typeface="Consolas" pitchFamily="49" charset="0"/>
              </a:rPr>
              <a:t>class Stack {</a:t>
            </a:r>
          </a:p>
          <a:p>
            <a:r>
              <a:rPr lang="en-US" dirty="0">
                <a:latin typeface="Consolas" pitchFamily="49" charset="0"/>
              </a:rPr>
              <a:t>    private:</a:t>
            </a:r>
          </a:p>
          <a:p>
            <a:r>
              <a:rPr lang="en-US" dirty="0">
                <a:latin typeface="Consolas" pitchFamily="49" charset="0"/>
              </a:rPr>
              <a:t>        </a:t>
            </a:r>
            <a:r>
              <a:rPr lang="en-US" dirty="0" err="1">
                <a:latin typeface="Consolas" pitchFamily="49" charset="0"/>
              </a:rPr>
              <a:t>Single_list</a:t>
            </a:r>
            <a:r>
              <a:rPr lang="en-US" dirty="0">
                <a:latin typeface="Consolas" pitchFamily="49" charset="0"/>
              </a:rPr>
              <a:t>&lt;Type&gt; </a:t>
            </a:r>
            <a:r>
              <a:rPr lang="en-US" dirty="0">
                <a:solidFill>
                  <a:srgbClr val="FF0000"/>
                </a:solidFill>
                <a:latin typeface="Consolas" pitchFamily="49" charset="0"/>
              </a:rPr>
              <a:t>list</a:t>
            </a:r>
            <a:r>
              <a:rPr lang="en-US" dirty="0">
                <a:latin typeface="Consolas" pitchFamily="49" charset="0"/>
              </a:rPr>
              <a:t>;</a:t>
            </a:r>
          </a:p>
          <a:p>
            <a:r>
              <a:rPr lang="en-US" dirty="0">
                <a:latin typeface="Consolas" pitchFamily="49" charset="0"/>
              </a:rPr>
              <a:t>    public:</a:t>
            </a:r>
          </a:p>
          <a:p>
            <a:r>
              <a:rPr lang="en-US" dirty="0">
                <a:latin typeface="Consolas" pitchFamily="49" charset="0"/>
              </a:rPr>
              <a:t>        </a:t>
            </a:r>
            <a:r>
              <a:rPr lang="en-US" dirty="0" err="1">
                <a:solidFill>
                  <a:srgbClr val="FF33CC"/>
                </a:solidFill>
                <a:latin typeface="Consolas" pitchFamily="49" charset="0"/>
              </a:rPr>
              <a:t>bool</a:t>
            </a:r>
            <a:r>
              <a:rPr lang="en-US" dirty="0">
                <a:latin typeface="Consolas" pitchFamily="49" charset="0"/>
              </a:rPr>
              <a:t> </a:t>
            </a:r>
            <a:r>
              <a:rPr lang="en-US" dirty="0">
                <a:solidFill>
                  <a:srgbClr val="663300"/>
                </a:solidFill>
                <a:latin typeface="Consolas" pitchFamily="49" charset="0"/>
              </a:rPr>
              <a:t>empty</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663300"/>
                </a:solidFill>
                <a:latin typeface="Consolas" pitchFamily="49" charset="0"/>
              </a:rPr>
              <a:t>top</a:t>
            </a:r>
            <a:r>
              <a:rPr lang="en-US" dirty="0">
                <a:latin typeface="Consolas" pitchFamily="49" charset="0"/>
              </a:rPr>
              <a:t>() </a:t>
            </a:r>
            <a:r>
              <a:rPr lang="en-US" dirty="0" err="1">
                <a:latin typeface="Consolas" pitchFamily="49" charset="0"/>
              </a:rPr>
              <a:t>const</a:t>
            </a:r>
            <a:r>
              <a:rPr lang="en-US" dirty="0">
                <a:latin typeface="Consolas" pitchFamily="49" charset="0"/>
              </a:rPr>
              <a:t>;</a:t>
            </a:r>
          </a:p>
          <a:p>
            <a:r>
              <a:rPr lang="en-US" dirty="0">
                <a:latin typeface="Consolas" pitchFamily="49" charset="0"/>
              </a:rPr>
              <a:t>        </a:t>
            </a:r>
            <a:r>
              <a:rPr lang="en-US" dirty="0">
                <a:solidFill>
                  <a:srgbClr val="FF33CC"/>
                </a:solidFill>
                <a:latin typeface="Consolas" pitchFamily="49" charset="0"/>
              </a:rPr>
              <a:t>void</a:t>
            </a:r>
            <a:r>
              <a:rPr lang="en-US" dirty="0">
                <a:latin typeface="Consolas" pitchFamily="49" charset="0"/>
              </a:rPr>
              <a:t> </a:t>
            </a:r>
            <a:r>
              <a:rPr lang="en-US" dirty="0">
                <a:solidFill>
                  <a:srgbClr val="663300"/>
                </a:solidFill>
                <a:latin typeface="Consolas" pitchFamily="49" charset="0"/>
              </a:rPr>
              <a:t>push</a:t>
            </a:r>
            <a:r>
              <a:rPr lang="en-US" dirty="0">
                <a:latin typeface="Consolas" pitchFamily="49" charset="0"/>
              </a:rPr>
              <a:t>( </a:t>
            </a:r>
            <a:r>
              <a:rPr lang="en-US" dirty="0" smtClean="0">
                <a:latin typeface="Consolas" pitchFamily="49" charset="0"/>
              </a:rPr>
              <a:t>Type </a:t>
            </a:r>
            <a:r>
              <a:rPr lang="en-US" dirty="0" err="1" smtClean="0">
                <a:latin typeface="Consolas" pitchFamily="49" charset="0"/>
              </a:rPr>
              <a:t>const</a:t>
            </a:r>
            <a:r>
              <a:rPr lang="en-US" dirty="0" smtClean="0">
                <a:latin typeface="Consolas" pitchFamily="49" charset="0"/>
              </a:rPr>
              <a:t> </a:t>
            </a:r>
            <a:r>
              <a:rPr lang="en-US" dirty="0">
                <a:latin typeface="Consolas" pitchFamily="49" charset="0"/>
              </a:rPr>
              <a:t>&amp; );</a:t>
            </a:r>
          </a:p>
          <a:p>
            <a:r>
              <a:rPr lang="en-US" dirty="0">
                <a:latin typeface="Consolas" pitchFamily="49" charset="0"/>
              </a:rPr>
              <a:t>        </a:t>
            </a:r>
            <a:r>
              <a:rPr lang="en-US" dirty="0">
                <a:solidFill>
                  <a:srgbClr val="FF33CC"/>
                </a:solidFill>
                <a:latin typeface="Consolas" pitchFamily="49" charset="0"/>
              </a:rPr>
              <a:t>Type</a:t>
            </a:r>
            <a:r>
              <a:rPr lang="en-US" dirty="0">
                <a:latin typeface="Consolas" pitchFamily="49" charset="0"/>
              </a:rPr>
              <a:t> </a:t>
            </a:r>
            <a:r>
              <a:rPr lang="en-US" dirty="0">
                <a:solidFill>
                  <a:srgbClr val="663300"/>
                </a:solidFill>
                <a:latin typeface="Consolas" pitchFamily="49" charset="0"/>
              </a:rPr>
              <a:t>pop</a:t>
            </a:r>
            <a:r>
              <a:rPr lang="en-US" dirty="0">
                <a:latin typeface="Consolas" pitchFamily="49" charset="0"/>
              </a:rPr>
              <a:t>();</a:t>
            </a:r>
          </a:p>
          <a:p>
            <a:r>
              <a:rPr lang="en-US" dirty="0">
                <a:latin typeface="Consolas" pitchFamily="49" charset="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smtClean="0">
                <a:latin typeface="Arial" charset="0"/>
                <a:cs typeface="Arial" charset="0"/>
              </a:rPr>
              <a:t>Stack-as-List Class</a:t>
            </a:r>
          </a:p>
        </p:txBody>
      </p:sp>
      <p:sp>
        <p:nvSpPr>
          <p:cNvPr id="22531"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The empty and push functions just call the appropriate functions of the </a:t>
            </a:r>
            <a:r>
              <a:rPr lang="en-US" dirty="0" err="1" smtClean="0">
                <a:latin typeface="Consolas" pitchFamily="49" charset="0"/>
                <a:cs typeface="Arial" charset="0"/>
              </a:rPr>
              <a:t>Single_list</a:t>
            </a:r>
            <a:r>
              <a:rPr lang="en-US" dirty="0" smtClean="0">
                <a:latin typeface="Arial" charset="0"/>
                <a:cs typeface="Arial" charset="0"/>
              </a:rPr>
              <a:t> class</a:t>
            </a:r>
          </a:p>
          <a:p>
            <a:pPr>
              <a:buFontTx/>
              <a:buNone/>
            </a:pPr>
            <a:endParaRPr lang="en-US" sz="1600" dirty="0" smtClean="0">
              <a:latin typeface="Consolas" pitchFamily="49" charset="0"/>
              <a:cs typeface="Arial" charset="0"/>
            </a:endParaRPr>
          </a:p>
          <a:p>
            <a:pPr>
              <a:buFontTx/>
              <a:buNone/>
            </a:pPr>
            <a:r>
              <a:rPr lang="en-US" sz="1800" dirty="0" smtClean="0">
                <a:latin typeface="Consolas" pitchFamily="49" charset="0"/>
                <a:cs typeface="Arial" charset="0"/>
              </a:rPr>
              <a:t>		template &lt;typename Type&gt;</a:t>
            </a:r>
          </a:p>
          <a:p>
            <a:pPr>
              <a:buFontTx/>
              <a:buNone/>
            </a:pPr>
            <a:r>
              <a:rPr lang="en-US" sz="1800" dirty="0" smtClean="0">
                <a:solidFill>
                  <a:srgbClr val="FF33CC"/>
                </a:solidFill>
                <a:latin typeface="Consolas" pitchFamily="49" charset="0"/>
                <a:cs typeface="Arial" charset="0"/>
              </a:rPr>
              <a:t>		</a:t>
            </a:r>
            <a:r>
              <a:rPr lang="en-US" sz="1800" dirty="0" err="1" smtClean="0">
                <a:solidFill>
                  <a:srgbClr val="FF33CC"/>
                </a:solidFill>
                <a:latin typeface="Consolas" pitchFamily="49" charset="0"/>
                <a:cs typeface="Arial" charset="0"/>
              </a:rPr>
              <a:t>bool</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empty</a:t>
            </a:r>
            <a:r>
              <a:rPr lang="en-US" sz="1800" dirty="0" smtClean="0">
                <a:latin typeface="Consolas" pitchFamily="49" charset="0"/>
                <a:cs typeface="Arial" charset="0"/>
              </a:rPr>
              <a:t>()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return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empty</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template &lt;typename Type&gt;</a:t>
            </a:r>
          </a:p>
          <a:p>
            <a:pPr>
              <a:buFontTx/>
              <a:buNone/>
            </a:pPr>
            <a:r>
              <a:rPr lang="en-US" sz="1800" dirty="0" smtClean="0">
                <a:solidFill>
                  <a:srgbClr val="FF33CC"/>
                </a:solidFill>
                <a:latin typeface="Consolas" pitchFamily="49" charset="0"/>
                <a:cs typeface="Arial" charset="0"/>
              </a:rPr>
              <a:t>		void</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push</a:t>
            </a:r>
            <a:r>
              <a:rPr lang="en-US" sz="1800" dirty="0" smtClean="0">
                <a:latin typeface="Consolas" pitchFamily="49" charset="0"/>
                <a:cs typeface="Arial" charset="0"/>
              </a:rPr>
              <a:t>( Type </a:t>
            </a:r>
            <a:r>
              <a:rPr lang="en-US" sz="1800" dirty="0" err="1" smtClean="0">
                <a:latin typeface="Consolas" pitchFamily="49" charset="0"/>
                <a:cs typeface="Arial" charset="0"/>
              </a:rPr>
              <a:t>const</a:t>
            </a:r>
            <a:r>
              <a:rPr lang="en-US" sz="1800" dirty="0" smtClean="0">
                <a:latin typeface="Consolas" pitchFamily="49" charset="0"/>
                <a:cs typeface="Arial" charset="0"/>
              </a:rPr>
              <a:t> &amp;</a:t>
            </a:r>
            <a:r>
              <a:rPr lang="en-US" sz="1800" dirty="0" err="1" smtClean="0">
                <a:solidFill>
                  <a:schemeClr val="accent2"/>
                </a:solidFill>
                <a:latin typeface="Consolas" pitchFamily="49" charset="0"/>
                <a:cs typeface="Arial" charset="0"/>
              </a:rPr>
              <a:t>obj</a:t>
            </a:r>
            <a:r>
              <a:rPr lang="en-US" sz="1800" dirty="0" smtClean="0">
                <a:latin typeface="Consolas" pitchFamily="49" charset="0"/>
                <a:cs typeface="Arial" charset="0"/>
              </a:rPr>
              <a:t> ) {</a:t>
            </a:r>
          </a:p>
          <a:p>
            <a:pPr>
              <a:buFontTx/>
              <a:buNone/>
            </a:pPr>
            <a:r>
              <a:rPr lang="en-US" sz="1800" dirty="0" smtClean="0">
                <a:latin typeface="Consolas" pitchFamily="49" charset="0"/>
                <a:cs typeface="Arial" charset="0"/>
              </a:rPr>
              <a:t>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push_front</a:t>
            </a:r>
            <a:r>
              <a:rPr lang="en-US" sz="1800" dirty="0" smtClean="0">
                <a:latin typeface="Consolas" pitchFamily="49" charset="0"/>
                <a:cs typeface="Arial" charset="0"/>
              </a:rPr>
              <a:t>( </a:t>
            </a:r>
            <a:r>
              <a:rPr lang="en-US" sz="1800" dirty="0" err="1" smtClean="0">
                <a:solidFill>
                  <a:schemeClr val="accent2"/>
                </a:solidFill>
                <a:latin typeface="Consolas" pitchFamily="49" charset="0"/>
                <a:cs typeface="Arial" charset="0"/>
              </a:rPr>
              <a:t>obj</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could, however, note that when the list is empty,</a:t>
            </a:r>
            <a:br>
              <a:rPr lang="en-US" smtClean="0">
                <a:latin typeface="Arial" charset="0"/>
                <a:cs typeface="Arial" charset="0"/>
              </a:rPr>
            </a:br>
            <a:r>
              <a:rPr lang="en-US" smtClean="0">
                <a:latin typeface="Consolas" pitchFamily="49" charset="0"/>
                <a:cs typeface="Consolas" pitchFamily="49" charset="0"/>
              </a:rPr>
              <a:t>list_head == 0</a:t>
            </a:r>
            <a:r>
              <a:rPr lang="en-US" smtClean="0">
                <a:latin typeface="Arial" charset="0"/>
                <a:cs typeface="Arial" charset="0"/>
              </a:rPr>
              <a:t>, thus we could shorten this to:</a:t>
            </a:r>
          </a:p>
          <a:p>
            <a:pPr eaLnBrk="1" hangingPunct="1">
              <a:buFontTx/>
              <a:buNone/>
            </a:pPr>
            <a:endParaRPr lang="en-US" b="1" smtClean="0">
              <a:latin typeface="Courier New" pitchFamily="49" charset="0"/>
              <a:cs typeface="Arial" charset="0"/>
            </a:endParaRPr>
          </a:p>
          <a:p>
            <a:pPr lvl="2" eaLnBrk="1" hangingPunct="1">
              <a:buFontTx/>
              <a:buNone/>
            </a:pPr>
            <a:r>
              <a:rPr lang="en-US" smtClean="0">
                <a:latin typeface="Consolas" pitchFamily="49" charset="0"/>
                <a:cs typeface="Consolas" pitchFamily="49" charset="0"/>
              </a:rPr>
              <a:t>void List::push_front( int n ) {</a:t>
            </a:r>
          </a:p>
          <a:p>
            <a:pPr lvl="2" eaLnBrk="1" hangingPunct="1">
              <a:buFontTx/>
              <a:buNone/>
            </a:pPr>
            <a:r>
              <a:rPr lang="en-US" smtClean="0">
                <a:latin typeface="Consolas" pitchFamily="49" charset="0"/>
                <a:cs typeface="Consolas" pitchFamily="49" charset="0"/>
              </a:rPr>
              <a:t>    list_head = new Node( n, list_head );</a:t>
            </a:r>
          </a:p>
          <a:p>
            <a:pPr lvl="2" eaLnBrk="1" hangingPunct="1">
              <a:buFontTx/>
              <a:buNone/>
            </a:pPr>
            <a:r>
              <a:rPr lang="en-US" smtClean="0">
                <a:latin typeface="Consolas" pitchFamily="49" charset="0"/>
                <a:cs typeface="Consolas" pitchFamily="49" charset="0"/>
              </a:rPr>
              <a:t>}</a:t>
            </a:r>
          </a:p>
        </p:txBody>
      </p:sp>
      <p:sp>
        <p:nvSpPr>
          <p:cNvPr id="4" name="Rectangle 3"/>
          <p:cNvSpPr txBox="1">
            <a:spLocks noChangeArrowheads="1"/>
          </p:cNvSpPr>
          <p:nvPr/>
        </p:nvSpPr>
        <p:spPr bwMode="auto">
          <a:xfrm>
            <a:off x="611560" y="3933056"/>
            <a:ext cx="8229600" cy="2345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Arial" charset="0"/>
              <a:buNone/>
            </a:pPr>
            <a:r>
              <a:rPr lang="en-US" dirty="0" smtClean="0">
                <a:latin typeface="Arial" charset="0"/>
                <a:cs typeface="Arial" charset="0"/>
              </a:rPr>
              <a:t>	If it is empty, we start with:</a:t>
            </a:r>
          </a:p>
          <a:p>
            <a:pPr eaLnBrk="1" hangingPunct="1">
              <a:buFontTx/>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and, if we try to add 81, we should end up with:</a:t>
            </a:r>
          </a:p>
        </p:txBody>
      </p:sp>
      <p:pic>
        <p:nvPicPr>
          <p:cNvPr id="5" name="Picture 7" descr="s0"/>
          <p:cNvPicPr>
            <a:picLocks noChangeAspect="1" noChangeArrowheads="1"/>
          </p:cNvPicPr>
          <p:nvPr/>
        </p:nvPicPr>
        <p:blipFill>
          <a:blip r:embed="rId3" cstate="print"/>
          <a:srcRect/>
          <a:stretch>
            <a:fillRect/>
          </a:stretch>
        </p:blipFill>
        <p:spPr bwMode="auto">
          <a:xfrm>
            <a:off x="1045568" y="4437112"/>
            <a:ext cx="3162300" cy="568325"/>
          </a:xfrm>
          <a:prstGeom prst="rect">
            <a:avLst/>
          </a:prstGeom>
          <a:noFill/>
          <a:ln w="9525">
            <a:noFill/>
            <a:miter lim="800000"/>
            <a:headEnd/>
            <a:tailEnd/>
          </a:ln>
        </p:spPr>
      </p:pic>
      <p:pic>
        <p:nvPicPr>
          <p:cNvPr id="6" name="Picture 6" descr="s1"/>
          <p:cNvPicPr>
            <a:picLocks noChangeAspect="1" noChangeArrowheads="1"/>
          </p:cNvPicPr>
          <p:nvPr/>
        </p:nvPicPr>
        <p:blipFill>
          <a:blip r:embed="rId4" cstate="print"/>
          <a:srcRect/>
          <a:stretch>
            <a:fillRect/>
          </a:stretch>
        </p:blipFill>
        <p:spPr bwMode="auto">
          <a:xfrm>
            <a:off x="1033319" y="5557838"/>
            <a:ext cx="4892675" cy="568325"/>
          </a:xfrm>
          <a:prstGeom prst="rect">
            <a:avLst/>
          </a:prstGeom>
          <a:noFill/>
          <a:ln w="9525">
            <a:noFill/>
            <a:miter lim="800000"/>
            <a:headEnd/>
            <a:tailEnd/>
          </a:ln>
        </p:spPr>
      </p:pic>
    </p:spTree>
    <p:extLst>
      <p:ext uri="{BB962C8B-B14F-4D97-AF65-F5344CB8AC3E}">
        <p14:creationId xmlns:p14="http://schemas.microsoft.com/office/powerpoint/2010/main" val="2564907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push_front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endParaRPr lang="en-US" dirty="0" smtClean="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smtClean="0">
                <a:latin typeface="Arial" charset="0"/>
                <a:cs typeface="Arial" charset="0"/>
              </a:rPr>
              <a:t>	We could, however, note that when the list is empty,</a:t>
            </a:r>
            <a:br>
              <a:rPr lang="en-US" smtClean="0">
                <a:latin typeface="Arial" charset="0"/>
                <a:cs typeface="Arial" charset="0"/>
              </a:rPr>
            </a:br>
            <a:r>
              <a:rPr lang="en-US" smtClean="0">
                <a:latin typeface="Consolas" pitchFamily="49" charset="0"/>
                <a:cs typeface="Consolas" pitchFamily="49" charset="0"/>
              </a:rPr>
              <a:t>list_head == 0</a:t>
            </a:r>
            <a:r>
              <a:rPr lang="en-US" smtClean="0">
                <a:latin typeface="Arial" charset="0"/>
                <a:cs typeface="Arial" charset="0"/>
              </a:rPr>
              <a:t>, thus we could shorten this to:</a:t>
            </a:r>
          </a:p>
          <a:p>
            <a:pPr eaLnBrk="1" hangingPunct="1">
              <a:buFontTx/>
              <a:buNone/>
            </a:pPr>
            <a:endParaRPr lang="en-US" b="1" smtClean="0">
              <a:latin typeface="Courier New" pitchFamily="49" charset="0"/>
              <a:cs typeface="Arial" charset="0"/>
            </a:endParaRPr>
          </a:p>
          <a:p>
            <a:pPr lvl="2" eaLnBrk="1" hangingPunct="1">
              <a:buFontTx/>
              <a:buNone/>
            </a:pPr>
            <a:r>
              <a:rPr lang="en-US" smtClean="0">
                <a:latin typeface="Consolas" pitchFamily="49" charset="0"/>
                <a:cs typeface="Consolas" pitchFamily="49" charset="0"/>
              </a:rPr>
              <a:t>void List::push_front( int n ) {</a:t>
            </a:r>
          </a:p>
          <a:p>
            <a:pPr lvl="2" eaLnBrk="1" hangingPunct="1">
              <a:buFontTx/>
              <a:buNone/>
            </a:pPr>
            <a:r>
              <a:rPr lang="en-US" smtClean="0">
                <a:latin typeface="Consolas" pitchFamily="49" charset="0"/>
                <a:cs typeface="Consolas" pitchFamily="49" charset="0"/>
              </a:rPr>
              <a:t>    list_head = new Node( n, list_head );</a:t>
            </a:r>
          </a:p>
          <a:p>
            <a:pPr lvl="2" eaLnBrk="1" hangingPunct="1">
              <a:buFontTx/>
              <a:buNone/>
            </a:pPr>
            <a:r>
              <a:rPr lang="en-US" smtClean="0">
                <a:latin typeface="Consolas" pitchFamily="49" charset="0"/>
                <a:cs typeface="Consolas" pitchFamily="49" charset="0"/>
              </a:rPr>
              <a:t>}</a:t>
            </a:r>
          </a:p>
        </p:txBody>
      </p:sp>
      <p:sp>
        <p:nvSpPr>
          <p:cNvPr id="4" name="Rectangle 3"/>
          <p:cNvSpPr txBox="1">
            <a:spLocks noChangeArrowheads="1"/>
          </p:cNvSpPr>
          <p:nvPr/>
        </p:nvSpPr>
        <p:spPr bwMode="auto">
          <a:xfrm>
            <a:off x="611560" y="3933056"/>
            <a:ext cx="8229600" cy="2345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Arial" charset="0"/>
              <a:buNone/>
            </a:pPr>
            <a:r>
              <a:rPr lang="en-US" dirty="0" smtClean="0">
                <a:latin typeface="Arial" charset="0"/>
                <a:cs typeface="Arial" charset="0"/>
              </a:rPr>
              <a:t>	If it is </a:t>
            </a:r>
            <a:r>
              <a:rPr lang="en-US" altLang="zh-CN" dirty="0" smtClean="0">
                <a:latin typeface="Arial" charset="0"/>
                <a:cs typeface="Arial" charset="0"/>
              </a:rPr>
              <a:t>not </a:t>
            </a:r>
            <a:r>
              <a:rPr lang="en-US" dirty="0" smtClean="0">
                <a:latin typeface="Arial" charset="0"/>
                <a:cs typeface="Arial" charset="0"/>
              </a:rPr>
              <a:t>empty, we start with:</a:t>
            </a:r>
          </a:p>
          <a:p>
            <a:pPr eaLnBrk="1" hangingPunct="1">
              <a:buFontTx/>
              <a:buNone/>
            </a:pPr>
            <a:endParaRPr lang="en-US" dirty="0" smtClean="0">
              <a:latin typeface="Arial" charset="0"/>
              <a:cs typeface="Arial" charset="0"/>
            </a:endParaRPr>
          </a:p>
          <a:p>
            <a:pPr eaLnBrk="1" hangingPunct="1">
              <a:buFontTx/>
              <a:buNone/>
            </a:pPr>
            <a:endParaRPr lang="en-US" dirty="0" smtClean="0">
              <a:latin typeface="Arial" charset="0"/>
              <a:cs typeface="Arial" charset="0"/>
            </a:endParaRPr>
          </a:p>
          <a:p>
            <a:pPr eaLnBrk="1" hangingPunct="1">
              <a:buFontTx/>
              <a:buNone/>
            </a:pPr>
            <a:r>
              <a:rPr lang="en-US" dirty="0" smtClean="0">
                <a:latin typeface="Arial" charset="0"/>
                <a:cs typeface="Arial" charset="0"/>
              </a:rPr>
              <a:t>	and, if we try to add 70, we should end up with:</a:t>
            </a:r>
          </a:p>
        </p:txBody>
      </p:sp>
      <p:pic>
        <p:nvPicPr>
          <p:cNvPr id="6" name="Picture 6" descr="s1"/>
          <p:cNvPicPr>
            <a:picLocks noChangeAspect="1" noChangeArrowheads="1"/>
          </p:cNvPicPr>
          <p:nvPr/>
        </p:nvPicPr>
        <p:blipFill>
          <a:blip r:embed="rId3" cstate="print"/>
          <a:srcRect/>
          <a:stretch>
            <a:fillRect/>
          </a:stretch>
        </p:blipFill>
        <p:spPr bwMode="auto">
          <a:xfrm>
            <a:off x="971600" y="4365104"/>
            <a:ext cx="4892675" cy="568325"/>
          </a:xfrm>
          <a:prstGeom prst="rect">
            <a:avLst/>
          </a:prstGeom>
          <a:noFill/>
          <a:ln w="9525">
            <a:noFill/>
            <a:miter lim="800000"/>
            <a:headEnd/>
            <a:tailEnd/>
          </a:ln>
        </p:spPr>
      </p:pic>
      <p:pic>
        <p:nvPicPr>
          <p:cNvPr id="7" name="Picture 8" descr="d3"/>
          <p:cNvPicPr>
            <a:picLocks noChangeAspect="1" noChangeArrowheads="1"/>
          </p:cNvPicPr>
          <p:nvPr/>
        </p:nvPicPr>
        <p:blipFill rotWithShape="1">
          <a:blip r:embed="rId4" cstate="print"/>
          <a:srcRect b="32046"/>
          <a:stretch/>
        </p:blipFill>
        <p:spPr bwMode="auto">
          <a:xfrm>
            <a:off x="971600" y="5527525"/>
            <a:ext cx="6201987" cy="719484"/>
          </a:xfrm>
          <a:prstGeom prst="rect">
            <a:avLst/>
          </a:prstGeom>
          <a:noFill/>
          <a:ln w="9525">
            <a:noFill/>
            <a:miter lim="800000"/>
            <a:headEnd/>
            <a:tailEnd/>
          </a:ln>
        </p:spPr>
      </p:pic>
    </p:spTree>
    <p:extLst>
      <p:ext uri="{BB962C8B-B14F-4D97-AF65-F5344CB8AC3E}">
        <p14:creationId xmlns:p14="http://schemas.microsoft.com/office/powerpoint/2010/main" val="11636111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latin typeface="Arial" charset="0"/>
                <a:cs typeface="Arial" charset="0"/>
              </a:rPr>
              <a:t>Stack-as-List Class</a:t>
            </a:r>
          </a:p>
        </p:txBody>
      </p:sp>
      <p:sp>
        <p:nvSpPr>
          <p:cNvPr id="2355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top and pop functions, however, must check the boundary case:</a:t>
            </a:r>
          </a:p>
          <a:p>
            <a:pPr>
              <a:buFont typeface="Arial" charset="0"/>
              <a:buNone/>
            </a:pPr>
            <a:endParaRPr lang="en-US" sz="1800" dirty="0" smtClean="0">
              <a:latin typeface="Consolas" pitchFamily="49" charset="0"/>
              <a:cs typeface="Arial" charset="0"/>
            </a:endParaRPr>
          </a:p>
          <a:p>
            <a:pPr>
              <a:buFont typeface="Arial" charset="0"/>
              <a:buNone/>
            </a:pPr>
            <a:r>
              <a:rPr lang="en-US" sz="1800" dirty="0" smtClean="0">
                <a:latin typeface="Consolas" pitchFamily="49" charset="0"/>
                <a:cs typeface="Arial" charset="0"/>
              </a:rPr>
              <a:t>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Type</a:t>
            </a:r>
            <a:r>
              <a:rPr lang="en-US" sz="1800" dirty="0" smtClean="0">
                <a:latin typeface="Consolas" pitchFamily="49" charset="0"/>
                <a:cs typeface="Arial" charset="0"/>
              </a:rPr>
              <a:t> Stack&lt;Type&gt;::</a:t>
            </a:r>
            <a:r>
              <a:rPr lang="en-US" sz="1800" dirty="0" smtClean="0">
                <a:solidFill>
                  <a:srgbClr val="00B0F0"/>
                </a:solidFill>
                <a:latin typeface="Consolas" pitchFamily="49" charset="0"/>
                <a:cs typeface="Arial" charset="0"/>
              </a:rPr>
              <a:t>top</a:t>
            </a:r>
            <a:r>
              <a:rPr lang="en-US" sz="1800" dirty="0" smtClean="0">
                <a:latin typeface="Consolas" pitchFamily="49" charset="0"/>
                <a:cs typeface="Arial" charset="0"/>
              </a:rPr>
              <a:t>()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if ( empty() ) {</a:t>
            </a:r>
          </a:p>
          <a:p>
            <a:pPr>
              <a:buFontTx/>
              <a:buNone/>
            </a:pPr>
            <a:r>
              <a:rPr lang="en-US" sz="1800" dirty="0" smtClean="0">
                <a:latin typeface="Consolas" pitchFamily="49" charset="0"/>
                <a:cs typeface="Arial" charset="0"/>
              </a:rPr>
              <a:t>        throw underflow();</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return </a:t>
            </a:r>
            <a:r>
              <a:rPr lang="en-US" sz="1800" dirty="0" err="1" smtClean="0">
                <a:solidFill>
                  <a:srgbClr val="FF0000"/>
                </a:solidFill>
                <a:latin typeface="Consolas" pitchFamily="49" charset="0"/>
                <a:cs typeface="Arial" charset="0"/>
              </a:rPr>
              <a:t>list</a:t>
            </a:r>
            <a:r>
              <a:rPr lang="en-US" sz="1800" dirty="0" err="1" smtClean="0">
                <a:latin typeface="Consolas" pitchFamily="49" charset="0"/>
                <a:cs typeface="Arial" charset="0"/>
              </a:rPr>
              <a:t>.</a:t>
            </a:r>
            <a:r>
              <a:rPr lang="en-US" sz="1800" dirty="0" err="1" smtClean="0">
                <a:solidFill>
                  <a:srgbClr val="00B0F0"/>
                </a:solidFill>
                <a:latin typeface="Consolas" pitchFamily="49" charset="0"/>
                <a:cs typeface="Arial" charset="0"/>
              </a:rPr>
              <a:t>front</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a:t>
            </a:r>
          </a:p>
        </p:txBody>
      </p:sp>
      <p:sp>
        <p:nvSpPr>
          <p:cNvPr id="23556" name="Rectangle 3"/>
          <p:cNvSpPr>
            <a:spLocks noChangeArrowheads="1"/>
          </p:cNvSpPr>
          <p:nvPr/>
        </p:nvSpPr>
        <p:spPr bwMode="auto">
          <a:xfrm>
            <a:off x="5076057" y="2276872"/>
            <a:ext cx="3744416" cy="2520950"/>
          </a:xfrm>
          <a:prstGeom prst="rect">
            <a:avLst/>
          </a:prstGeom>
          <a:noFill/>
          <a:ln w="9525">
            <a:noFill/>
            <a:miter lim="800000"/>
            <a:headEnd/>
            <a:tailEnd/>
          </a:ln>
        </p:spPr>
        <p:txBody>
          <a:bodyPr/>
          <a:lstStyle/>
          <a:p>
            <a:pPr marL="342900" indent="-342900" eaLnBrk="0" hangingPunct="0">
              <a:spcBef>
                <a:spcPct val="20000"/>
              </a:spcBef>
            </a:pPr>
            <a:r>
              <a:rPr lang="en-US" dirty="0">
                <a:latin typeface="Consolas" pitchFamily="49" charset="0"/>
              </a:rPr>
              <a:t>template &lt;</a:t>
            </a:r>
            <a:r>
              <a:rPr lang="en-US" dirty="0" err="1">
                <a:latin typeface="Consolas" pitchFamily="49" charset="0"/>
              </a:rPr>
              <a:t>typename</a:t>
            </a:r>
            <a:r>
              <a:rPr lang="en-US" dirty="0">
                <a:latin typeface="Consolas" pitchFamily="49" charset="0"/>
              </a:rPr>
              <a:t> Type&gt;</a:t>
            </a:r>
          </a:p>
          <a:p>
            <a:pPr marL="342900" indent="-342900" eaLnBrk="0" hangingPunct="0">
              <a:spcBef>
                <a:spcPct val="20000"/>
              </a:spcBef>
            </a:pPr>
            <a:r>
              <a:rPr lang="en-US" dirty="0">
                <a:solidFill>
                  <a:srgbClr val="FF33CC"/>
                </a:solidFill>
                <a:latin typeface="Consolas" pitchFamily="49" charset="0"/>
              </a:rPr>
              <a:t>Type</a:t>
            </a:r>
            <a:r>
              <a:rPr lang="en-US" dirty="0">
                <a:latin typeface="Consolas" pitchFamily="49" charset="0"/>
              </a:rPr>
              <a:t> Stack&lt;Type&gt;::</a:t>
            </a:r>
            <a:r>
              <a:rPr lang="en-US" dirty="0">
                <a:solidFill>
                  <a:srgbClr val="00B0F0"/>
                </a:solidFill>
                <a:latin typeface="Consolas" pitchFamily="49" charset="0"/>
              </a:rPr>
              <a:t>pop</a:t>
            </a:r>
            <a:r>
              <a:rPr lang="en-US" dirty="0">
                <a:latin typeface="Consolas" pitchFamily="49" charset="0"/>
              </a:rPr>
              <a:t>() {</a:t>
            </a:r>
          </a:p>
          <a:p>
            <a:pPr marL="342900" indent="-342900" eaLnBrk="0" hangingPunct="0">
              <a:spcBef>
                <a:spcPct val="20000"/>
              </a:spcBef>
            </a:pPr>
            <a:r>
              <a:rPr lang="en-US" dirty="0">
                <a:latin typeface="Consolas" pitchFamily="49" charset="0"/>
              </a:rPr>
              <a:t>    if ( empty() ) {</a:t>
            </a:r>
          </a:p>
          <a:p>
            <a:pPr marL="342900" indent="-342900" eaLnBrk="0" hangingPunct="0">
              <a:spcBef>
                <a:spcPct val="20000"/>
              </a:spcBef>
            </a:pPr>
            <a:r>
              <a:rPr lang="en-US" dirty="0">
                <a:latin typeface="Consolas" pitchFamily="49" charset="0"/>
              </a:rPr>
              <a:t>        throw underflow();</a:t>
            </a:r>
          </a:p>
          <a:p>
            <a:pPr marL="342900" indent="-342900" eaLnBrk="0" hangingPunct="0">
              <a:spcBef>
                <a:spcPct val="20000"/>
              </a:spcBef>
            </a:pPr>
            <a:r>
              <a:rPr lang="en-US" dirty="0">
                <a:latin typeface="Consolas" pitchFamily="49" charset="0"/>
              </a:rPr>
              <a:t>    }</a:t>
            </a:r>
          </a:p>
          <a:p>
            <a:pPr marL="342900" indent="-342900" eaLnBrk="0" hangingPunct="0">
              <a:spcBef>
                <a:spcPct val="20000"/>
              </a:spcBef>
            </a:pPr>
            <a:endParaRPr lang="en-US" dirty="0">
              <a:latin typeface="Consolas" pitchFamily="49" charset="0"/>
            </a:endParaRPr>
          </a:p>
          <a:p>
            <a:pPr marL="342900" indent="-342900" eaLnBrk="0" hangingPunct="0">
              <a:spcBef>
                <a:spcPct val="20000"/>
              </a:spcBef>
            </a:pPr>
            <a:r>
              <a:rPr lang="en-US" dirty="0">
                <a:latin typeface="Consolas" pitchFamily="49" charset="0"/>
              </a:rPr>
              <a:t>    return </a:t>
            </a:r>
            <a:r>
              <a:rPr lang="en-US" dirty="0" err="1">
                <a:solidFill>
                  <a:srgbClr val="FF0000"/>
                </a:solidFill>
                <a:latin typeface="Consolas" pitchFamily="49" charset="0"/>
              </a:rPr>
              <a:t>list</a:t>
            </a:r>
            <a:r>
              <a:rPr lang="en-US" dirty="0" err="1">
                <a:latin typeface="Consolas" pitchFamily="49" charset="0"/>
              </a:rPr>
              <a:t>.</a:t>
            </a:r>
            <a:r>
              <a:rPr lang="en-US" dirty="0" err="1">
                <a:solidFill>
                  <a:srgbClr val="00B0F0"/>
                </a:solidFill>
                <a:latin typeface="Consolas" pitchFamily="49" charset="0"/>
              </a:rPr>
              <a:t>pop_front</a:t>
            </a:r>
            <a:r>
              <a:rPr lang="en-US" dirty="0">
                <a:latin typeface="Consolas" pitchFamily="49" charset="0"/>
              </a:rPr>
              <a:t>();</a:t>
            </a:r>
          </a:p>
          <a:p>
            <a:pPr marL="342900" indent="-342900" eaLnBrk="0" hangingPunct="0">
              <a:spcBef>
                <a:spcPct val="20000"/>
              </a:spcBef>
            </a:pPr>
            <a:r>
              <a:rPr lang="en-US" dirty="0">
                <a:latin typeface="Consolas" pitchFamily="49" charset="0"/>
              </a:rPr>
              <a:t>}</a:t>
            </a:r>
          </a:p>
        </p:txBody>
      </p:sp>
    </p:spTree>
    <p:extLst>
      <p:ext uri="{BB962C8B-B14F-4D97-AF65-F5344CB8AC3E}">
        <p14:creationId xmlns:p14="http://schemas.microsoft.com/office/powerpoint/2010/main" val="2592304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6803"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Alternatively, we can place the operands first, followed by the operator:</a:t>
            </a:r>
          </a:p>
          <a:p>
            <a:pPr lvl="1">
              <a:buFontTx/>
              <a:buNone/>
            </a:pPr>
            <a:r>
              <a:rPr lang="en-US" sz="2400" smtClean="0">
                <a:latin typeface="Arial" charset="0"/>
                <a:cs typeface="Arial" charset="0"/>
              </a:rPr>
              <a:t>			        </a:t>
            </a:r>
            <a:r>
              <a:rPr lang="en-US" sz="2400" smtClean="0">
                <a:latin typeface="Times New Roman" pitchFamily="18" charset="0"/>
                <a:cs typeface="Arial" charset="0"/>
              </a:rPr>
              <a:t>(3 + 4) ×  5 – 6</a:t>
            </a:r>
          </a:p>
          <a:p>
            <a:pPr lvl="1">
              <a:buFontTx/>
              <a:buNone/>
            </a:pPr>
            <a:r>
              <a:rPr lang="en-US" smtClean="0">
                <a:latin typeface="Times New Roman" pitchFamily="18" charset="0"/>
                <a:cs typeface="Arial" charset="0"/>
              </a:rPr>
              <a:t>			        </a:t>
            </a:r>
            <a:r>
              <a:rPr lang="en-US" sz="2400" smtClean="0">
                <a:latin typeface="Times New Roman" pitchFamily="18" charset="0"/>
                <a:cs typeface="Arial" charset="0"/>
              </a:rPr>
              <a:t>3  4  +  5  ×  6  –</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Parsing reads left-to-right and performs any operation on the</a:t>
            </a:r>
            <a:br>
              <a:rPr lang="en-US" smtClean="0">
                <a:latin typeface="Arial" charset="0"/>
                <a:cs typeface="Arial" charset="0"/>
              </a:rPr>
            </a:br>
            <a:r>
              <a:rPr lang="en-US" smtClean="0">
                <a:latin typeface="Arial" charset="0"/>
                <a:cs typeface="Arial" charset="0"/>
              </a:rPr>
              <a:t>last two operands:</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3  4  +</a:t>
            </a:r>
            <a:r>
              <a:rPr lang="en-US" smtClean="0">
                <a:latin typeface="Times New Roman" pitchFamily="18" charset="0"/>
                <a:cs typeface="Arial" charset="0"/>
              </a:rPr>
              <a:t>  5  ×  6  –</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7      5  ×</a:t>
            </a:r>
            <a:r>
              <a:rPr lang="en-US" smtClean="0">
                <a:latin typeface="Times New Roman" pitchFamily="18" charset="0"/>
                <a:cs typeface="Arial" charset="0"/>
              </a:rPr>
              <a:t>  6  –</a:t>
            </a:r>
          </a:p>
          <a:p>
            <a:pPr>
              <a:buFontTx/>
              <a:buNone/>
            </a:pPr>
            <a:r>
              <a:rPr lang="en-US" smtClean="0">
                <a:latin typeface="Times New Roman" pitchFamily="18" charset="0"/>
                <a:cs typeface="Arial" charset="0"/>
              </a:rPr>
              <a:t>			                  </a:t>
            </a:r>
            <a:r>
              <a:rPr lang="en-US" smtClean="0">
                <a:solidFill>
                  <a:srgbClr val="D20000"/>
                </a:solidFill>
                <a:latin typeface="Times New Roman" pitchFamily="18" charset="0"/>
                <a:cs typeface="Arial" charset="0"/>
              </a:rPr>
              <a:t>35      6  –</a:t>
            </a:r>
          </a:p>
          <a:p>
            <a:pPr>
              <a:buFontTx/>
              <a:buNone/>
            </a:pPr>
            <a:r>
              <a:rPr lang="en-US" smtClean="0">
                <a:latin typeface="Times New Roman" pitchFamily="18" charset="0"/>
                <a:cs typeface="Arial" charset="0"/>
              </a:rPr>
              <a:t>			                          29</a:t>
            </a:r>
          </a:p>
        </p:txBody>
      </p:sp>
    </p:spTree>
    <p:extLst>
      <p:ext uri="{BB962C8B-B14F-4D97-AF65-F5344CB8AC3E}">
        <p14:creationId xmlns:p14="http://schemas.microsoft.com/office/powerpoint/2010/main" val="3571316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sp>
        <p:nvSpPr>
          <p:cNvPr id="5" name="Rectangle 3"/>
          <p:cNvSpPr txBox="1">
            <a:spLocks noChangeArrowheads="1"/>
          </p:cNvSpPr>
          <p:nvPr/>
        </p:nvSpPr>
        <p:spPr bwMode="auto">
          <a:xfrm>
            <a:off x="5220072" y="4216718"/>
            <a:ext cx="3826768"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buNone/>
            </a:pPr>
            <a:r>
              <a:rPr lang="en-US" b="1" dirty="0" smtClean="0">
                <a:latin typeface="Arial" charset="0"/>
                <a:cs typeface="Arial" charset="0"/>
              </a:rPr>
              <a:t>	</a:t>
            </a:r>
            <a:r>
              <a:rPr lang="en-US" altLang="zh-CN" sz="1400" b="1" dirty="0" err="1">
                <a:latin typeface="Consolas" pitchFamily="49" charset="0"/>
                <a:cs typeface="Consolas" pitchFamily="49" charset="0"/>
              </a:rPr>
              <a:t>int</a:t>
            </a:r>
            <a:r>
              <a:rPr lang="en-US" altLang="zh-CN" sz="1400" b="1" dirty="0">
                <a:latin typeface="Consolas" pitchFamily="49" charset="0"/>
                <a:cs typeface="Consolas" pitchFamily="49" charset="0"/>
              </a:rPr>
              <a:t> front() </a:t>
            </a:r>
            <a:r>
              <a:rPr lang="en-US" altLang="zh-CN" sz="1400" b="1" dirty="0" err="1" smtClean="0">
                <a:latin typeface="Consolas" pitchFamily="49" charset="0"/>
                <a:cs typeface="Consolas" pitchFamily="49" charset="0"/>
              </a:rPr>
              <a:t>const</a:t>
            </a:r>
            <a:endParaRPr lang="en-US" altLang="zh-CN" sz="1400" b="1" dirty="0" smtClean="0">
              <a:latin typeface="Consolas" pitchFamily="49" charset="0"/>
              <a:cs typeface="Consolas" pitchFamily="49" charset="0"/>
            </a:endParaRPr>
          </a:p>
          <a:p>
            <a:pPr algn="ctr" eaLnBrk="1" hangingPunct="1">
              <a:buNone/>
            </a:pPr>
            <a:endParaRPr lang="en-US" sz="600" b="1" dirty="0" smtClean="0">
              <a:latin typeface="Consolas" pitchFamily="49" charset="0"/>
              <a:cs typeface="Consolas" pitchFamily="49" charset="0"/>
            </a:endParaRPr>
          </a:p>
          <a:p>
            <a:pPr eaLnBrk="1" hangingPunct="1">
              <a:buFontTx/>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int</a:t>
            </a:r>
            <a:r>
              <a:rPr lang="en-US" sz="1200" dirty="0" smtClean="0">
                <a:latin typeface="Consolas" pitchFamily="49" charset="0"/>
                <a:cs typeface="Consolas" pitchFamily="49" charset="0"/>
              </a:rPr>
              <a:t> List::front() </a:t>
            </a:r>
            <a:r>
              <a:rPr lang="en-US" sz="1200" dirty="0" err="1" smtClean="0">
                <a:latin typeface="Consolas" pitchFamily="49" charset="0"/>
                <a:cs typeface="Consolas" pitchFamily="49" charset="0"/>
              </a:rPr>
              <a:t>const</a:t>
            </a:r>
            <a:r>
              <a:rPr lang="en-US" sz="1200" dirty="0" smtClean="0">
                <a:latin typeface="Consolas" pitchFamily="49" charset="0"/>
                <a:cs typeface="Consolas" pitchFamily="49" charset="0"/>
              </a:rPr>
              <a:t> {</a:t>
            </a:r>
          </a:p>
          <a:p>
            <a:pPr eaLnBrk="1" hangingPunct="1">
              <a:buFontTx/>
              <a:buNone/>
            </a:pPr>
            <a:r>
              <a:rPr lang="en-US" sz="1200" dirty="0" smtClean="0">
                <a:solidFill>
                  <a:srgbClr val="D20000"/>
                </a:solidFill>
                <a:latin typeface="Consolas" pitchFamily="49" charset="0"/>
                <a:cs typeface="Consolas" pitchFamily="49" charset="0"/>
              </a:rPr>
              <a:t>		    if ( empty() ) {</a:t>
            </a:r>
          </a:p>
          <a:p>
            <a:pPr eaLnBrk="1" hangingPunct="1">
              <a:buFontTx/>
              <a:buNone/>
            </a:pPr>
            <a:r>
              <a:rPr lang="en-US" sz="1200" dirty="0" smtClean="0">
                <a:solidFill>
                  <a:srgbClr val="D20000"/>
                </a:solidFill>
                <a:latin typeface="Consolas" pitchFamily="49" charset="0"/>
                <a:cs typeface="Consolas" pitchFamily="49" charset="0"/>
              </a:rPr>
              <a:t>		        throw underflow();</a:t>
            </a:r>
            <a:br>
              <a:rPr lang="en-US" sz="1200" dirty="0" smtClean="0">
                <a:solidFill>
                  <a:srgbClr val="D20000"/>
                </a:solidFill>
                <a:latin typeface="Consolas" pitchFamily="49" charset="0"/>
                <a:cs typeface="Consolas" pitchFamily="49" charset="0"/>
              </a:rPr>
            </a:br>
            <a:r>
              <a:rPr lang="en-US" sz="1200" dirty="0" smtClean="0">
                <a:solidFill>
                  <a:srgbClr val="D20000"/>
                </a:solidFill>
                <a:latin typeface="Consolas" pitchFamily="49" charset="0"/>
                <a:cs typeface="Consolas" pitchFamily="49" charset="0"/>
              </a:rPr>
              <a:t>	    }</a:t>
            </a:r>
          </a:p>
          <a:p>
            <a:pPr eaLnBrk="1" hangingPunct="1">
              <a:buFontTx/>
              <a:buNone/>
            </a:pPr>
            <a:endParaRPr lang="en-US" sz="1200" dirty="0" smtClean="0">
              <a:solidFill>
                <a:srgbClr val="D20000"/>
              </a:solidFill>
              <a:latin typeface="Consolas" pitchFamily="49" charset="0"/>
              <a:cs typeface="Consolas" pitchFamily="49" charset="0"/>
            </a:endParaRPr>
          </a:p>
          <a:p>
            <a:pPr eaLnBrk="1" hangingPunct="1">
              <a:buFontTx/>
              <a:buNone/>
            </a:pPr>
            <a:r>
              <a:rPr lang="en-US" sz="1200" dirty="0" smtClean="0">
                <a:latin typeface="Consolas" pitchFamily="49" charset="0"/>
                <a:cs typeface="Consolas" pitchFamily="49" charset="0"/>
              </a:rPr>
              <a:t>		    return head()-&gt;retrieve();</a:t>
            </a:r>
          </a:p>
          <a:p>
            <a:pPr eaLnBrk="1" hangingPunct="1">
              <a:buFontTx/>
              <a:buNone/>
            </a:pPr>
            <a:r>
              <a:rPr lang="en-US" sz="1200" dirty="0" smtClean="0">
                <a:latin typeface="Consolas" pitchFamily="49" charset="0"/>
                <a:cs typeface="Consolas" pitchFamily="49" charset="0"/>
              </a:rPr>
              <a:t>		}</a:t>
            </a:r>
          </a:p>
          <a:p>
            <a:pPr eaLnBrk="1" hangingPunct="1">
              <a:buFontTx/>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892479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solidFill>
                  <a:srgbClr val="C00000"/>
                </a:solidFill>
                <a:latin typeface="Consolas" pitchFamily="49" charset="0"/>
                <a:cs typeface="Consolas" pitchFamily="49" charset="0"/>
              </a:rPr>
              <a:t>int</a:t>
            </a:r>
            <a:r>
              <a:rPr lang="en-US" dirty="0" smtClean="0">
                <a:solidFill>
                  <a:srgbClr val="C00000"/>
                </a:solidFill>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pic>
        <p:nvPicPr>
          <p:cNvPr id="4" name="Picture 8" descr="d3"/>
          <p:cNvPicPr>
            <a:picLocks noChangeAspect="1" noChangeArrowheads="1"/>
          </p:cNvPicPr>
          <p:nvPr/>
        </p:nvPicPr>
        <p:blipFill>
          <a:blip r:embed="rId3" cstate="print"/>
          <a:srcRect/>
          <a:stretch>
            <a:fillRect/>
          </a:stretch>
        </p:blipFill>
        <p:spPr bwMode="auto">
          <a:xfrm>
            <a:off x="3995936" y="3212976"/>
            <a:ext cx="4965700" cy="847725"/>
          </a:xfrm>
          <a:prstGeom prst="rect">
            <a:avLst/>
          </a:prstGeom>
          <a:noFill/>
          <a:ln w="9525">
            <a:noFill/>
            <a:miter lim="800000"/>
            <a:headEnd/>
            <a:tailEnd/>
          </a:ln>
        </p:spPr>
      </p:pic>
      <p:sp>
        <p:nvSpPr>
          <p:cNvPr id="5" name="Rectangle 3"/>
          <p:cNvSpPr txBox="1">
            <a:spLocks noChangeArrowheads="1"/>
          </p:cNvSpPr>
          <p:nvPr/>
        </p:nvSpPr>
        <p:spPr bwMode="auto">
          <a:xfrm>
            <a:off x="5220072" y="4216718"/>
            <a:ext cx="3826768"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hangingPunct="1">
              <a:buNone/>
            </a:pPr>
            <a:r>
              <a:rPr lang="en-US" b="1" dirty="0" smtClean="0">
                <a:latin typeface="Arial" charset="0"/>
                <a:cs typeface="Arial" charset="0"/>
              </a:rPr>
              <a:t>	</a:t>
            </a:r>
            <a:r>
              <a:rPr lang="en-US" altLang="zh-CN" sz="1400" b="1" dirty="0" err="1">
                <a:latin typeface="Consolas" pitchFamily="49" charset="0"/>
                <a:cs typeface="Consolas" pitchFamily="49" charset="0"/>
              </a:rPr>
              <a:t>int</a:t>
            </a:r>
            <a:r>
              <a:rPr lang="en-US" altLang="zh-CN" sz="1400" b="1" dirty="0">
                <a:latin typeface="Consolas" pitchFamily="49" charset="0"/>
                <a:cs typeface="Consolas" pitchFamily="49" charset="0"/>
              </a:rPr>
              <a:t> front() </a:t>
            </a:r>
            <a:r>
              <a:rPr lang="en-US" altLang="zh-CN" sz="1400" b="1" dirty="0" err="1" smtClean="0">
                <a:latin typeface="Consolas" pitchFamily="49" charset="0"/>
                <a:cs typeface="Consolas" pitchFamily="49" charset="0"/>
              </a:rPr>
              <a:t>const</a:t>
            </a:r>
            <a:endParaRPr lang="en-US" altLang="zh-CN" sz="1400" b="1" dirty="0" smtClean="0">
              <a:latin typeface="Consolas" pitchFamily="49" charset="0"/>
              <a:cs typeface="Consolas" pitchFamily="49" charset="0"/>
            </a:endParaRPr>
          </a:p>
          <a:p>
            <a:pPr algn="ctr" eaLnBrk="1" hangingPunct="1">
              <a:buNone/>
            </a:pPr>
            <a:endParaRPr lang="en-US" sz="600" b="1" dirty="0" smtClean="0">
              <a:latin typeface="Consolas" pitchFamily="49" charset="0"/>
              <a:cs typeface="Consolas" pitchFamily="49" charset="0"/>
            </a:endParaRPr>
          </a:p>
          <a:p>
            <a:pPr eaLnBrk="1" hangingPunct="1">
              <a:buFontTx/>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int</a:t>
            </a:r>
            <a:r>
              <a:rPr lang="en-US" sz="1200" dirty="0" smtClean="0">
                <a:latin typeface="Consolas" pitchFamily="49" charset="0"/>
                <a:cs typeface="Consolas" pitchFamily="49" charset="0"/>
              </a:rPr>
              <a:t> List::front() </a:t>
            </a:r>
            <a:r>
              <a:rPr lang="en-US" sz="1200" dirty="0" err="1" smtClean="0">
                <a:latin typeface="Consolas" pitchFamily="49" charset="0"/>
                <a:cs typeface="Consolas" pitchFamily="49" charset="0"/>
              </a:rPr>
              <a:t>const</a:t>
            </a:r>
            <a:r>
              <a:rPr lang="en-US" sz="1200" dirty="0" smtClean="0">
                <a:latin typeface="Consolas" pitchFamily="49" charset="0"/>
                <a:cs typeface="Consolas" pitchFamily="49" charset="0"/>
              </a:rPr>
              <a:t> {</a:t>
            </a:r>
          </a:p>
          <a:p>
            <a:pPr eaLnBrk="1" hangingPunct="1">
              <a:buFontTx/>
              <a:buNone/>
            </a:pPr>
            <a:r>
              <a:rPr lang="en-US" sz="1200" dirty="0" smtClean="0">
                <a:solidFill>
                  <a:srgbClr val="D20000"/>
                </a:solidFill>
                <a:latin typeface="Consolas" pitchFamily="49" charset="0"/>
                <a:cs typeface="Consolas" pitchFamily="49" charset="0"/>
              </a:rPr>
              <a:t>		    if ( empty() ) {</a:t>
            </a:r>
          </a:p>
          <a:p>
            <a:pPr eaLnBrk="1" hangingPunct="1">
              <a:buFontTx/>
              <a:buNone/>
            </a:pPr>
            <a:r>
              <a:rPr lang="en-US" sz="1200" dirty="0" smtClean="0">
                <a:solidFill>
                  <a:srgbClr val="D20000"/>
                </a:solidFill>
                <a:latin typeface="Consolas" pitchFamily="49" charset="0"/>
                <a:cs typeface="Consolas" pitchFamily="49" charset="0"/>
              </a:rPr>
              <a:t>		        throw underflow();</a:t>
            </a:r>
            <a:br>
              <a:rPr lang="en-US" sz="1200" dirty="0" smtClean="0">
                <a:solidFill>
                  <a:srgbClr val="D20000"/>
                </a:solidFill>
                <a:latin typeface="Consolas" pitchFamily="49" charset="0"/>
                <a:cs typeface="Consolas" pitchFamily="49" charset="0"/>
              </a:rPr>
            </a:br>
            <a:r>
              <a:rPr lang="en-US" sz="1200" dirty="0" smtClean="0">
                <a:solidFill>
                  <a:srgbClr val="D20000"/>
                </a:solidFill>
                <a:latin typeface="Consolas" pitchFamily="49" charset="0"/>
                <a:cs typeface="Consolas" pitchFamily="49" charset="0"/>
              </a:rPr>
              <a:t>	    }</a:t>
            </a:r>
          </a:p>
          <a:p>
            <a:pPr eaLnBrk="1" hangingPunct="1">
              <a:buFontTx/>
              <a:buNone/>
            </a:pPr>
            <a:endParaRPr lang="en-US" sz="1200" dirty="0" smtClean="0">
              <a:solidFill>
                <a:srgbClr val="D20000"/>
              </a:solidFill>
              <a:latin typeface="Consolas" pitchFamily="49" charset="0"/>
              <a:cs typeface="Consolas" pitchFamily="49" charset="0"/>
            </a:endParaRPr>
          </a:p>
          <a:p>
            <a:pPr eaLnBrk="1" hangingPunct="1">
              <a:buFontTx/>
              <a:buNone/>
            </a:pPr>
            <a:r>
              <a:rPr lang="en-US" sz="1200" dirty="0" smtClean="0">
                <a:latin typeface="Consolas" pitchFamily="49" charset="0"/>
                <a:cs typeface="Consolas" pitchFamily="49" charset="0"/>
              </a:rPr>
              <a:t>		    return head()-&gt;retrieve();</a:t>
            </a:r>
          </a:p>
          <a:p>
            <a:pPr eaLnBrk="1" hangingPunct="1">
              <a:buFontTx/>
              <a:buNone/>
            </a:pPr>
            <a:r>
              <a:rPr lang="en-US" sz="1200" dirty="0" smtClean="0">
                <a:latin typeface="Consolas" pitchFamily="49" charset="0"/>
                <a:cs typeface="Consolas" pitchFamily="49" charset="0"/>
              </a:rPr>
              <a:t>		}</a:t>
            </a:r>
          </a:p>
          <a:p>
            <a:pPr eaLnBrk="1" hangingPunct="1">
              <a:buFontTx/>
              <a:buNone/>
            </a:pP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val="13219825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Node *</a:t>
            </a:r>
            <a:r>
              <a:rPr lang="en-US" dirty="0" err="1" smtClean="0">
                <a:solidFill>
                  <a:srgbClr val="C00000"/>
                </a:solidFill>
                <a:latin typeface="Consolas" pitchFamily="49" charset="0"/>
                <a:cs typeface="Consolas" pitchFamily="49" charset="0"/>
              </a:rPr>
              <a:t>ptr</a:t>
            </a:r>
            <a:r>
              <a:rPr lang="en-US" dirty="0" smtClean="0">
                <a:solidFill>
                  <a:srgbClr val="C00000"/>
                </a:solidFill>
                <a:latin typeface="Consolas" pitchFamily="49" charset="0"/>
                <a:cs typeface="Consolas" pitchFamily="49" charset="0"/>
              </a:rPr>
              <a:t> = </a:t>
            </a:r>
            <a:r>
              <a:rPr lang="en-US" dirty="0" err="1" smtClean="0">
                <a:solidFill>
                  <a:srgbClr val="C00000"/>
                </a:solidFill>
                <a:latin typeface="Consolas" pitchFamily="49" charset="0"/>
                <a:cs typeface="Consolas" pitchFamily="49" charset="0"/>
              </a:rPr>
              <a:t>list_head</a:t>
            </a:r>
            <a:r>
              <a:rPr lang="en-US" dirty="0" smtClean="0">
                <a:solidFill>
                  <a:srgbClr val="C00000"/>
                </a:solidFill>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779943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Node *</a:t>
            </a:r>
            <a:r>
              <a:rPr lang="en-US" dirty="0" err="1" smtClean="0">
                <a:solidFill>
                  <a:srgbClr val="C00000"/>
                </a:solidFill>
                <a:latin typeface="Consolas" pitchFamily="49" charset="0"/>
                <a:cs typeface="Consolas" pitchFamily="49" charset="0"/>
              </a:rPr>
              <a:t>ptr</a:t>
            </a:r>
            <a:r>
              <a:rPr lang="en-US" dirty="0" smtClean="0">
                <a:solidFill>
                  <a:srgbClr val="C00000"/>
                </a:solidFill>
                <a:latin typeface="Consolas" pitchFamily="49" charset="0"/>
                <a:cs typeface="Consolas" pitchFamily="49" charset="0"/>
              </a:rPr>
              <a:t> = </a:t>
            </a:r>
            <a:r>
              <a:rPr lang="en-US" dirty="0" err="1" smtClean="0">
                <a:solidFill>
                  <a:srgbClr val="C00000"/>
                </a:solidFill>
                <a:latin typeface="Consolas" pitchFamily="49" charset="0"/>
                <a:cs typeface="Consolas" pitchFamily="49" charset="0"/>
              </a:rPr>
              <a:t>list_head</a:t>
            </a:r>
            <a:r>
              <a:rPr lang="en-US" dirty="0" smtClean="0">
                <a:solidFill>
                  <a:srgbClr val="C00000"/>
                </a:solidFill>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grpSp>
        <p:nvGrpSpPr>
          <p:cNvPr id="6" name="组合 5"/>
          <p:cNvGrpSpPr/>
          <p:nvPr/>
        </p:nvGrpSpPr>
        <p:grpSpPr>
          <a:xfrm>
            <a:off x="6316354" y="3717032"/>
            <a:ext cx="543739" cy="943292"/>
            <a:chOff x="6316354" y="3717032"/>
            <a:chExt cx="543739" cy="943292"/>
          </a:xfrm>
        </p:grpSpPr>
        <p:cxnSp>
          <p:nvCxnSpPr>
            <p:cNvPr id="3" name="直接箭头连接符 2"/>
            <p:cNvCxnSpPr/>
            <p:nvPr/>
          </p:nvCxnSpPr>
          <p:spPr>
            <a:xfrm>
              <a:off x="6588224" y="3717032"/>
              <a:ext cx="0" cy="576064"/>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316354" y="4290992"/>
              <a:ext cx="543739" cy="369332"/>
            </a:xfrm>
            <a:prstGeom prst="rect">
              <a:avLst/>
            </a:prstGeom>
            <a:noFill/>
          </p:spPr>
          <p:txBody>
            <a:bodyPr wrap="none" rtlCol="0">
              <a:spAutoFit/>
            </a:bodyPr>
            <a:lstStyle/>
            <a:p>
              <a:r>
                <a:rPr lang="zh-CN" altLang="en-US" dirty="0" smtClean="0">
                  <a:solidFill>
                    <a:srgbClr val="C00000"/>
                  </a:solidFill>
                </a:rPr>
                <a:t>*</a:t>
              </a:r>
              <a:r>
                <a:rPr lang="en-US" altLang="zh-CN" dirty="0" err="1" smtClean="0">
                  <a:solidFill>
                    <a:srgbClr val="C00000"/>
                  </a:solidFill>
                </a:rPr>
                <a:t>ptr</a:t>
              </a:r>
              <a:endParaRPr lang="zh-CN" altLang="en-US" dirty="0">
                <a:solidFill>
                  <a:srgbClr val="C00000"/>
                </a:solidFill>
              </a:endParaRPr>
            </a:p>
          </p:txBody>
        </p:sp>
      </p:grpSp>
      <p:pic>
        <p:nvPicPr>
          <p:cNvPr id="8" name="Picture 8" descr="d3"/>
          <p:cNvPicPr>
            <a:picLocks noChangeAspect="1" noChangeArrowheads="1"/>
          </p:cNvPicPr>
          <p:nvPr/>
        </p:nvPicPr>
        <p:blipFill rotWithShape="1">
          <a:blip r:embed="rId3" cstate="print"/>
          <a:srcRect b="40540"/>
          <a:stretch/>
        </p:blipFill>
        <p:spPr bwMode="auto">
          <a:xfrm>
            <a:off x="3923928" y="3212976"/>
            <a:ext cx="4965700" cy="504056"/>
          </a:xfrm>
          <a:prstGeom prst="rect">
            <a:avLst/>
          </a:prstGeom>
          <a:noFill/>
          <a:ln w="9525">
            <a:noFill/>
            <a:miter lim="800000"/>
            <a:headEnd/>
            <a:tailEnd/>
          </a:ln>
        </p:spPr>
      </p:pic>
    </p:spTree>
    <p:extLst>
      <p:ext uri="{BB962C8B-B14F-4D97-AF65-F5344CB8AC3E}">
        <p14:creationId xmlns:p14="http://schemas.microsoft.com/office/powerpoint/2010/main" val="89250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solidFill>
                  <a:srgbClr val="C00000"/>
                </a:solidFill>
                <a:latin typeface="Consolas" pitchFamily="49" charset="0"/>
                <a:cs typeface="Consolas" pitchFamily="49" charset="0"/>
              </a:rPr>
              <a:t>list_head</a:t>
            </a:r>
            <a:r>
              <a:rPr lang="en-US" dirty="0" smtClean="0">
                <a:solidFill>
                  <a:srgbClr val="C00000"/>
                </a:solidFill>
                <a:latin typeface="Consolas" pitchFamily="49" charset="0"/>
                <a:cs typeface="Consolas" pitchFamily="49" charset="0"/>
              </a:rPr>
              <a:t> = </a:t>
            </a:r>
            <a:r>
              <a:rPr lang="en-US" dirty="0" err="1" smtClean="0">
                <a:solidFill>
                  <a:srgbClr val="C00000"/>
                </a:solidFill>
                <a:latin typeface="Consolas" pitchFamily="49" charset="0"/>
                <a:cs typeface="Consolas" pitchFamily="49" charset="0"/>
              </a:rPr>
              <a:t>list_head</a:t>
            </a:r>
            <a:r>
              <a:rPr lang="en-US" dirty="0" smtClean="0">
                <a:solidFill>
                  <a:srgbClr val="C00000"/>
                </a:solidFill>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grpSp>
        <p:nvGrpSpPr>
          <p:cNvPr id="6" name="组合 5"/>
          <p:cNvGrpSpPr/>
          <p:nvPr/>
        </p:nvGrpSpPr>
        <p:grpSpPr>
          <a:xfrm>
            <a:off x="6316354" y="3717032"/>
            <a:ext cx="543739" cy="943292"/>
            <a:chOff x="6316354" y="3717032"/>
            <a:chExt cx="543739" cy="943292"/>
          </a:xfrm>
        </p:grpSpPr>
        <p:cxnSp>
          <p:nvCxnSpPr>
            <p:cNvPr id="3" name="直接箭头连接符 2"/>
            <p:cNvCxnSpPr/>
            <p:nvPr/>
          </p:nvCxnSpPr>
          <p:spPr>
            <a:xfrm>
              <a:off x="6588224" y="3717032"/>
              <a:ext cx="0" cy="576064"/>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316354" y="4290992"/>
              <a:ext cx="543739" cy="369332"/>
            </a:xfrm>
            <a:prstGeom prst="rect">
              <a:avLst/>
            </a:prstGeom>
            <a:noFill/>
          </p:spPr>
          <p:txBody>
            <a:bodyPr wrap="none" rtlCol="0">
              <a:spAutoFit/>
            </a:bodyPr>
            <a:lstStyle/>
            <a:p>
              <a:r>
                <a:rPr lang="zh-CN" altLang="en-US" dirty="0" smtClean="0">
                  <a:solidFill>
                    <a:srgbClr val="C00000"/>
                  </a:solidFill>
                </a:rPr>
                <a:t>*</a:t>
              </a:r>
              <a:r>
                <a:rPr lang="en-US" altLang="zh-CN" dirty="0" err="1" smtClean="0">
                  <a:solidFill>
                    <a:srgbClr val="C00000"/>
                  </a:solidFill>
                </a:rPr>
                <a:t>ptr</a:t>
              </a:r>
              <a:endParaRPr lang="zh-CN" altLang="en-US" dirty="0">
                <a:solidFill>
                  <a:srgbClr val="C00000"/>
                </a:solidFill>
              </a:endParaRPr>
            </a:p>
          </p:txBody>
        </p:sp>
      </p:grpSp>
      <p:pic>
        <p:nvPicPr>
          <p:cNvPr id="8" name="Picture 8" descr="d3"/>
          <p:cNvPicPr>
            <a:picLocks noChangeAspect="1" noChangeArrowheads="1"/>
          </p:cNvPicPr>
          <p:nvPr/>
        </p:nvPicPr>
        <p:blipFill rotWithShape="1">
          <a:blip r:embed="rId3" cstate="print"/>
          <a:srcRect b="40540"/>
          <a:stretch/>
        </p:blipFill>
        <p:spPr bwMode="auto">
          <a:xfrm>
            <a:off x="3923928" y="3212976"/>
            <a:ext cx="4965700" cy="504056"/>
          </a:xfrm>
          <a:prstGeom prst="rect">
            <a:avLst/>
          </a:prstGeom>
          <a:noFill/>
          <a:ln w="9525">
            <a:noFill/>
            <a:miter lim="800000"/>
            <a:headEnd/>
            <a:tailEnd/>
          </a:ln>
        </p:spPr>
      </p:pic>
      <p:sp>
        <p:nvSpPr>
          <p:cNvPr id="2" name="弧形 1"/>
          <p:cNvSpPr/>
          <p:nvPr/>
        </p:nvSpPr>
        <p:spPr>
          <a:xfrm rot="19065631">
            <a:off x="4715130" y="3062445"/>
            <a:ext cx="3242132" cy="2749333"/>
          </a:xfrm>
          <a:prstGeom prst="arc">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 name="组合 13"/>
          <p:cNvGrpSpPr/>
          <p:nvPr/>
        </p:nvGrpSpPr>
        <p:grpSpPr>
          <a:xfrm>
            <a:off x="5796136" y="3356992"/>
            <a:ext cx="288032" cy="360040"/>
            <a:chOff x="5580112" y="5517232"/>
            <a:chExt cx="288032" cy="360040"/>
          </a:xfrm>
        </p:grpSpPr>
        <p:cxnSp>
          <p:nvCxnSpPr>
            <p:cNvPr id="7" name="直接连接符 6"/>
            <p:cNvCxnSpPr/>
            <p:nvPr/>
          </p:nvCxnSpPr>
          <p:spPr>
            <a:xfrm>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47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delete </a:t>
            </a:r>
            <a:r>
              <a:rPr lang="en-US" dirty="0" err="1" smtClean="0">
                <a:solidFill>
                  <a:srgbClr val="C00000"/>
                </a:solidFill>
                <a:latin typeface="Consolas" pitchFamily="49" charset="0"/>
                <a:cs typeface="Consolas" pitchFamily="49" charset="0"/>
              </a:rPr>
              <a:t>ptr</a:t>
            </a:r>
            <a:r>
              <a:rPr lang="en-US" dirty="0" smtClean="0">
                <a:solidFill>
                  <a:srgbClr val="C00000"/>
                </a:solidFill>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grpSp>
        <p:nvGrpSpPr>
          <p:cNvPr id="6" name="组合 5"/>
          <p:cNvGrpSpPr/>
          <p:nvPr/>
        </p:nvGrpSpPr>
        <p:grpSpPr>
          <a:xfrm>
            <a:off x="6316354" y="3717032"/>
            <a:ext cx="543739" cy="943292"/>
            <a:chOff x="6316354" y="3717032"/>
            <a:chExt cx="543739" cy="943292"/>
          </a:xfrm>
        </p:grpSpPr>
        <p:cxnSp>
          <p:nvCxnSpPr>
            <p:cNvPr id="3" name="直接箭头连接符 2"/>
            <p:cNvCxnSpPr/>
            <p:nvPr/>
          </p:nvCxnSpPr>
          <p:spPr>
            <a:xfrm>
              <a:off x="6588224" y="3717032"/>
              <a:ext cx="0" cy="576064"/>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316354" y="4290992"/>
              <a:ext cx="543739" cy="369332"/>
            </a:xfrm>
            <a:prstGeom prst="rect">
              <a:avLst/>
            </a:prstGeom>
            <a:noFill/>
          </p:spPr>
          <p:txBody>
            <a:bodyPr wrap="none" rtlCol="0">
              <a:spAutoFit/>
            </a:bodyPr>
            <a:lstStyle/>
            <a:p>
              <a:r>
                <a:rPr lang="zh-CN" altLang="en-US" dirty="0" smtClean="0">
                  <a:solidFill>
                    <a:srgbClr val="C00000"/>
                  </a:solidFill>
                </a:rPr>
                <a:t>*</a:t>
              </a:r>
              <a:r>
                <a:rPr lang="en-US" altLang="zh-CN" dirty="0" err="1" smtClean="0">
                  <a:solidFill>
                    <a:srgbClr val="C00000"/>
                  </a:solidFill>
                </a:rPr>
                <a:t>ptr</a:t>
              </a:r>
              <a:endParaRPr lang="zh-CN" altLang="en-US" dirty="0">
                <a:solidFill>
                  <a:srgbClr val="C00000"/>
                </a:solidFill>
              </a:endParaRPr>
            </a:p>
          </p:txBody>
        </p:sp>
      </p:grpSp>
      <p:pic>
        <p:nvPicPr>
          <p:cNvPr id="8" name="Picture 8" descr="d3"/>
          <p:cNvPicPr>
            <a:picLocks noChangeAspect="1" noChangeArrowheads="1"/>
          </p:cNvPicPr>
          <p:nvPr/>
        </p:nvPicPr>
        <p:blipFill rotWithShape="1">
          <a:blip r:embed="rId3" cstate="print"/>
          <a:srcRect b="40540"/>
          <a:stretch/>
        </p:blipFill>
        <p:spPr bwMode="auto">
          <a:xfrm>
            <a:off x="3923928" y="3212976"/>
            <a:ext cx="4965700" cy="504056"/>
          </a:xfrm>
          <a:prstGeom prst="rect">
            <a:avLst/>
          </a:prstGeom>
          <a:noFill/>
          <a:ln w="9525">
            <a:noFill/>
            <a:miter lim="800000"/>
            <a:headEnd/>
            <a:tailEnd/>
          </a:ln>
        </p:spPr>
      </p:pic>
      <p:sp>
        <p:nvSpPr>
          <p:cNvPr id="2" name="弧形 1"/>
          <p:cNvSpPr/>
          <p:nvPr/>
        </p:nvSpPr>
        <p:spPr>
          <a:xfrm rot="19065631">
            <a:off x="4715130" y="3062445"/>
            <a:ext cx="3242132" cy="2749333"/>
          </a:xfrm>
          <a:prstGeom prst="arc">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5364088" y="3429000"/>
            <a:ext cx="100811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0332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delete </a:t>
            </a:r>
            <a:r>
              <a:rPr lang="en-US" dirty="0" err="1" smtClean="0">
                <a:solidFill>
                  <a:srgbClr val="C00000"/>
                </a:solidFill>
                <a:latin typeface="Consolas" pitchFamily="49" charset="0"/>
                <a:cs typeface="Consolas" pitchFamily="49" charset="0"/>
              </a:rPr>
              <a:t>ptr</a:t>
            </a:r>
            <a:r>
              <a:rPr lang="en-US" dirty="0" smtClean="0">
                <a:solidFill>
                  <a:srgbClr val="C00000"/>
                </a:solidFill>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grpSp>
        <p:nvGrpSpPr>
          <p:cNvPr id="6" name="组合 5"/>
          <p:cNvGrpSpPr/>
          <p:nvPr/>
        </p:nvGrpSpPr>
        <p:grpSpPr>
          <a:xfrm>
            <a:off x="6316354" y="3717032"/>
            <a:ext cx="543739" cy="943292"/>
            <a:chOff x="6316354" y="3717032"/>
            <a:chExt cx="543739" cy="943292"/>
          </a:xfrm>
        </p:grpSpPr>
        <p:cxnSp>
          <p:nvCxnSpPr>
            <p:cNvPr id="3" name="直接箭头连接符 2"/>
            <p:cNvCxnSpPr/>
            <p:nvPr/>
          </p:nvCxnSpPr>
          <p:spPr>
            <a:xfrm>
              <a:off x="6588224" y="3717032"/>
              <a:ext cx="0" cy="576064"/>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316354" y="4290992"/>
              <a:ext cx="543739" cy="369332"/>
            </a:xfrm>
            <a:prstGeom prst="rect">
              <a:avLst/>
            </a:prstGeom>
            <a:noFill/>
          </p:spPr>
          <p:txBody>
            <a:bodyPr wrap="none" rtlCol="0">
              <a:spAutoFit/>
            </a:bodyPr>
            <a:lstStyle/>
            <a:p>
              <a:r>
                <a:rPr lang="zh-CN" altLang="en-US" dirty="0" smtClean="0">
                  <a:solidFill>
                    <a:srgbClr val="C00000"/>
                  </a:solidFill>
                </a:rPr>
                <a:t>*</a:t>
              </a:r>
              <a:r>
                <a:rPr lang="en-US" altLang="zh-CN" dirty="0" err="1" smtClean="0">
                  <a:solidFill>
                    <a:srgbClr val="C00000"/>
                  </a:solidFill>
                </a:rPr>
                <a:t>ptr</a:t>
              </a:r>
              <a:endParaRPr lang="zh-CN" altLang="en-US" dirty="0">
                <a:solidFill>
                  <a:srgbClr val="C00000"/>
                </a:solidFill>
              </a:endParaRPr>
            </a:p>
          </p:txBody>
        </p:sp>
      </p:grpSp>
      <p:pic>
        <p:nvPicPr>
          <p:cNvPr id="8" name="Picture 8" descr="d3"/>
          <p:cNvPicPr>
            <a:picLocks noChangeAspect="1" noChangeArrowheads="1"/>
          </p:cNvPicPr>
          <p:nvPr/>
        </p:nvPicPr>
        <p:blipFill rotWithShape="1">
          <a:blip r:embed="rId3" cstate="print"/>
          <a:srcRect b="40540"/>
          <a:stretch/>
        </p:blipFill>
        <p:spPr bwMode="auto">
          <a:xfrm>
            <a:off x="3923928" y="3212976"/>
            <a:ext cx="4965700" cy="504056"/>
          </a:xfrm>
          <a:prstGeom prst="rect">
            <a:avLst/>
          </a:prstGeom>
          <a:noFill/>
          <a:ln w="9525">
            <a:noFill/>
            <a:miter lim="800000"/>
            <a:headEnd/>
            <a:tailEnd/>
          </a:ln>
        </p:spPr>
      </p:pic>
      <p:sp>
        <p:nvSpPr>
          <p:cNvPr id="2" name="弧形 1"/>
          <p:cNvSpPr/>
          <p:nvPr/>
        </p:nvSpPr>
        <p:spPr>
          <a:xfrm rot="19065631">
            <a:off x="4715130" y="3062445"/>
            <a:ext cx="3242132" cy="2749333"/>
          </a:xfrm>
          <a:prstGeom prst="arc">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5364088" y="3429000"/>
            <a:ext cx="100811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444207" y="3311900"/>
            <a:ext cx="288032" cy="360040"/>
            <a:chOff x="5580112" y="5517232"/>
            <a:chExt cx="288032" cy="360040"/>
          </a:xfrm>
        </p:grpSpPr>
        <p:cxnSp>
          <p:nvCxnSpPr>
            <p:cNvPr id="11" name="直接连接符 10"/>
            <p:cNvCxnSpPr/>
            <p:nvPr/>
          </p:nvCxnSpPr>
          <p:spPr>
            <a:xfrm>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948264" y="3311900"/>
            <a:ext cx="288032" cy="360040"/>
            <a:chOff x="5580112" y="5517232"/>
            <a:chExt cx="288032" cy="360040"/>
          </a:xfrm>
        </p:grpSpPr>
        <p:cxnSp>
          <p:nvCxnSpPr>
            <p:cNvPr id="17" name="直接连接符 16"/>
            <p:cNvCxnSpPr/>
            <p:nvPr/>
          </p:nvCxnSpPr>
          <p:spPr>
            <a:xfrm>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580112" y="5517232"/>
              <a:ext cx="288032"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1566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delete </a:t>
            </a:r>
            <a:r>
              <a:rPr lang="en-US" dirty="0" err="1" smtClean="0">
                <a:solidFill>
                  <a:srgbClr val="C00000"/>
                </a:solidFill>
                <a:latin typeface="Consolas" pitchFamily="49" charset="0"/>
                <a:cs typeface="Consolas" pitchFamily="49" charset="0"/>
              </a:rPr>
              <a:t>ptr</a:t>
            </a:r>
            <a:r>
              <a:rPr lang="en-US" dirty="0" smtClean="0">
                <a:solidFill>
                  <a:srgbClr val="C00000"/>
                </a:solidFill>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return e;</a:t>
            </a:r>
          </a:p>
          <a:p>
            <a:pPr lvl="2" eaLnBrk="1" hangingPunct="1">
              <a:buFontTx/>
              <a:buNone/>
            </a:pPr>
            <a:r>
              <a:rPr lang="en-US" dirty="0" smtClean="0">
                <a:latin typeface="Consolas" pitchFamily="49" charset="0"/>
                <a:cs typeface="Consolas" pitchFamily="49" charset="0"/>
              </a:rPr>
              <a:t>}</a:t>
            </a:r>
          </a:p>
        </p:txBody>
      </p:sp>
      <p:grpSp>
        <p:nvGrpSpPr>
          <p:cNvPr id="7" name="组合 6"/>
          <p:cNvGrpSpPr/>
          <p:nvPr/>
        </p:nvGrpSpPr>
        <p:grpSpPr>
          <a:xfrm>
            <a:off x="4716016" y="4725144"/>
            <a:ext cx="3813572" cy="576064"/>
            <a:chOff x="3923928" y="3140968"/>
            <a:chExt cx="3813572" cy="576064"/>
          </a:xfrm>
        </p:grpSpPr>
        <p:pic>
          <p:nvPicPr>
            <p:cNvPr id="8" name="Picture 8" descr="d3"/>
            <p:cNvPicPr>
              <a:picLocks noChangeAspect="1" noChangeArrowheads="1"/>
            </p:cNvPicPr>
            <p:nvPr/>
          </p:nvPicPr>
          <p:blipFill rotWithShape="1">
            <a:blip r:embed="rId3" cstate="print"/>
            <a:srcRect l="-1" r="49246" b="40540"/>
            <a:stretch/>
          </p:blipFill>
          <p:spPr bwMode="auto">
            <a:xfrm>
              <a:off x="3923928" y="3212976"/>
              <a:ext cx="2520280" cy="504056"/>
            </a:xfrm>
            <a:prstGeom prst="rect">
              <a:avLst/>
            </a:prstGeom>
            <a:noFill/>
            <a:ln w="9525">
              <a:noFill/>
              <a:miter lim="800000"/>
              <a:headEnd/>
              <a:tailEnd/>
            </a:ln>
          </p:spPr>
        </p:pic>
        <p:pic>
          <p:nvPicPr>
            <p:cNvPr id="19" name="Picture 8" descr="d3"/>
            <p:cNvPicPr>
              <a:picLocks noChangeAspect="1" noChangeArrowheads="1"/>
            </p:cNvPicPr>
            <p:nvPr/>
          </p:nvPicPr>
          <p:blipFill rotWithShape="1">
            <a:blip r:embed="rId3" cstate="print"/>
            <a:srcRect l="71055" t="-8495" b="40541"/>
            <a:stretch/>
          </p:blipFill>
          <p:spPr bwMode="auto">
            <a:xfrm>
              <a:off x="6300192" y="3140968"/>
              <a:ext cx="1437308" cy="576064"/>
            </a:xfrm>
            <a:prstGeom prst="rect">
              <a:avLst/>
            </a:prstGeom>
            <a:noFill/>
            <a:ln w="9525">
              <a:noFill/>
              <a:miter lim="800000"/>
              <a:headEnd/>
              <a:tailEnd/>
            </a:ln>
          </p:spPr>
        </p:pic>
      </p:grpSp>
    </p:spTree>
    <p:extLst>
      <p:ext uri="{BB962C8B-B14F-4D97-AF65-F5344CB8AC3E}">
        <p14:creationId xmlns:p14="http://schemas.microsoft.com/office/powerpoint/2010/main" val="160275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a:t>
            </a:r>
            <a:endParaRPr lang="en-US" dirty="0" smtClean="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smtClean="0">
                <a:latin typeface="Arial" charset="0"/>
                <a:cs typeface="Arial" charset="0"/>
              </a:rPr>
              <a:t>	The correct implementation assigns a temporary pointer to point to the node being deleted:</a:t>
            </a:r>
          </a:p>
          <a:p>
            <a:pPr eaLnBrk="1" hangingPunct="1">
              <a:buFont typeface="Arial" charset="0"/>
              <a:buNone/>
            </a:pPr>
            <a:endParaRPr lang="en-US" dirty="0" smtClean="0">
              <a:latin typeface="Arial" charset="0"/>
              <a:cs typeface="Arial" charset="0"/>
            </a:endParaRPr>
          </a:p>
          <a:p>
            <a:pPr lvl="2" eaLnBrk="1" hangingPunct="1">
              <a:buFontTx/>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List::</a:t>
            </a:r>
            <a:r>
              <a:rPr lang="en-US" dirty="0" err="1" smtClean="0">
                <a:latin typeface="Consolas" pitchFamily="49" charset="0"/>
                <a:cs typeface="Consolas" pitchFamily="49" charset="0"/>
              </a:rPr>
              <a:t>pop_front</a:t>
            </a:r>
            <a:r>
              <a:rPr lang="en-US" dirty="0" smtClean="0">
                <a:latin typeface="Consolas" pitchFamily="49" charset="0"/>
                <a:cs typeface="Consolas" pitchFamily="49" charset="0"/>
              </a:rPr>
              <a:t>() {</a:t>
            </a:r>
          </a:p>
          <a:p>
            <a:pPr lvl="2" eaLnBrk="1" hangingPunct="1">
              <a:buFontTx/>
              <a:buNone/>
            </a:pPr>
            <a:r>
              <a:rPr lang="en-US" sz="1200" dirty="0" smtClean="0">
                <a:latin typeface="Consolas" pitchFamily="49" charset="0"/>
                <a:cs typeface="Consolas" pitchFamily="49" charset="0"/>
              </a:rPr>
              <a:t>     if ( empty() ) {</a:t>
            </a:r>
          </a:p>
          <a:p>
            <a:pPr lvl="2" eaLnBrk="1" hangingPunct="1">
              <a:buFontTx/>
              <a:buNone/>
            </a:pPr>
            <a:r>
              <a:rPr lang="en-US" sz="1200" dirty="0" smtClean="0">
                <a:latin typeface="Consolas" pitchFamily="49" charset="0"/>
                <a:cs typeface="Consolas" pitchFamily="49" charset="0"/>
              </a:rPr>
              <a:t>          throw underflow();</a:t>
            </a:r>
          </a:p>
          <a:p>
            <a:pPr lvl="2" eaLnBrk="1" hangingPunct="1">
              <a:buFontTx/>
              <a:buNone/>
            </a:pPr>
            <a:r>
              <a:rPr lang="en-US" sz="1200" dirty="0" smtClean="0">
                <a:latin typeface="Consolas" pitchFamily="49" charset="0"/>
                <a:cs typeface="Consolas" pitchFamily="49" charset="0"/>
              </a:rPr>
              <a:t>     }</a:t>
            </a:r>
          </a:p>
          <a:p>
            <a:pPr lvl="2" eaLnBrk="1" hangingPunct="1">
              <a:buFontTx/>
              <a:buNone/>
            </a:pPr>
            <a:endParaRPr lang="en-US" sz="1200" dirty="0" smtClean="0">
              <a:latin typeface="Consolas" pitchFamily="49" charset="0"/>
              <a:cs typeface="Consolas" pitchFamily="49" charset="0"/>
            </a:endParaRP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e = front();</a:t>
            </a:r>
          </a:p>
          <a:p>
            <a:pPr lvl="2" eaLnBrk="1" hangingPunct="1">
              <a:buFontTx/>
              <a:buNone/>
            </a:pPr>
            <a:r>
              <a:rPr lang="en-US" dirty="0" smtClean="0">
                <a:latin typeface="Consolas" pitchFamily="49" charset="0"/>
                <a:cs typeface="Consolas" pitchFamily="49" charset="0"/>
              </a:rPr>
              <a:t>    Node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list_head</a:t>
            </a:r>
            <a:r>
              <a:rPr lang="en-US" dirty="0" smtClean="0">
                <a:latin typeface="Consolas" pitchFamily="49" charset="0"/>
                <a:cs typeface="Consolas" pitchFamily="49" charset="0"/>
              </a:rPr>
              <a:t>-&gt;next();</a:t>
            </a:r>
          </a:p>
          <a:p>
            <a:pPr lvl="2" eaLnBrk="1" hangingPunct="1">
              <a:buFontTx/>
              <a:buNone/>
            </a:pPr>
            <a:r>
              <a:rPr lang="en-US" dirty="0" smtClean="0">
                <a:latin typeface="Consolas" pitchFamily="49" charset="0"/>
                <a:cs typeface="Consolas" pitchFamily="49" charset="0"/>
              </a:rPr>
              <a:t>    delete </a:t>
            </a:r>
            <a:r>
              <a:rPr lang="en-US" dirty="0" err="1" smtClean="0">
                <a:latin typeface="Consolas" pitchFamily="49" charset="0"/>
                <a:cs typeface="Consolas" pitchFamily="49" charset="0"/>
              </a:rPr>
              <a:t>ptr</a:t>
            </a:r>
            <a:r>
              <a:rPr lang="en-US" dirty="0" smtClean="0">
                <a:latin typeface="Consolas" pitchFamily="49" charset="0"/>
                <a:cs typeface="Consolas" pitchFamily="49" charset="0"/>
              </a:rPr>
              <a:t>;</a:t>
            </a:r>
          </a:p>
          <a:p>
            <a:pPr lvl="2" eaLnBrk="1" hangingPunct="1">
              <a:buFontTx/>
              <a:buNone/>
            </a:pPr>
            <a:r>
              <a:rPr lang="en-US" dirty="0" smtClean="0">
                <a:latin typeface="Consolas" pitchFamily="49" charset="0"/>
                <a:cs typeface="Consolas" pitchFamily="49" charset="0"/>
              </a:rPr>
              <a:t>    </a:t>
            </a:r>
            <a:r>
              <a:rPr lang="en-US" dirty="0" smtClean="0">
                <a:solidFill>
                  <a:srgbClr val="C00000"/>
                </a:solidFill>
                <a:latin typeface="Consolas" pitchFamily="49" charset="0"/>
                <a:cs typeface="Consolas" pitchFamily="49" charset="0"/>
              </a:rPr>
              <a:t>return e;</a:t>
            </a:r>
          </a:p>
          <a:p>
            <a:pPr lvl="2" eaLnBrk="1" hangingPunct="1">
              <a:buFontTx/>
              <a:buNone/>
            </a:pPr>
            <a:r>
              <a:rPr lang="en-US" dirty="0" smtClean="0">
                <a:latin typeface="Consolas" pitchFamily="49" charset="0"/>
                <a:cs typeface="Consolas" pitchFamily="49" charset="0"/>
              </a:rPr>
              <a:t>}</a:t>
            </a:r>
          </a:p>
        </p:txBody>
      </p:sp>
      <p:grpSp>
        <p:nvGrpSpPr>
          <p:cNvPr id="7" name="组合 6"/>
          <p:cNvGrpSpPr/>
          <p:nvPr/>
        </p:nvGrpSpPr>
        <p:grpSpPr>
          <a:xfrm>
            <a:off x="4716016" y="4725144"/>
            <a:ext cx="3813572" cy="576064"/>
            <a:chOff x="3923928" y="3140968"/>
            <a:chExt cx="3813572" cy="576064"/>
          </a:xfrm>
        </p:grpSpPr>
        <p:pic>
          <p:nvPicPr>
            <p:cNvPr id="8" name="Picture 8" descr="d3"/>
            <p:cNvPicPr>
              <a:picLocks noChangeAspect="1" noChangeArrowheads="1"/>
            </p:cNvPicPr>
            <p:nvPr/>
          </p:nvPicPr>
          <p:blipFill rotWithShape="1">
            <a:blip r:embed="rId3" cstate="print"/>
            <a:srcRect l="-1" r="49246" b="40540"/>
            <a:stretch/>
          </p:blipFill>
          <p:spPr bwMode="auto">
            <a:xfrm>
              <a:off x="3923928" y="3212976"/>
              <a:ext cx="2520280" cy="504056"/>
            </a:xfrm>
            <a:prstGeom prst="rect">
              <a:avLst/>
            </a:prstGeom>
            <a:noFill/>
            <a:ln w="9525">
              <a:noFill/>
              <a:miter lim="800000"/>
              <a:headEnd/>
              <a:tailEnd/>
            </a:ln>
          </p:spPr>
        </p:pic>
        <p:pic>
          <p:nvPicPr>
            <p:cNvPr id="19" name="Picture 8" descr="d3"/>
            <p:cNvPicPr>
              <a:picLocks noChangeAspect="1" noChangeArrowheads="1"/>
            </p:cNvPicPr>
            <p:nvPr/>
          </p:nvPicPr>
          <p:blipFill rotWithShape="1">
            <a:blip r:embed="rId3" cstate="print"/>
            <a:srcRect l="71055" t="-8495" b="40541"/>
            <a:stretch/>
          </p:blipFill>
          <p:spPr bwMode="auto">
            <a:xfrm>
              <a:off x="6300192" y="3140968"/>
              <a:ext cx="1437308" cy="576064"/>
            </a:xfrm>
            <a:prstGeom prst="rect">
              <a:avLst/>
            </a:prstGeom>
            <a:noFill/>
            <a:ln w="9525">
              <a:noFill/>
              <a:miter lim="800000"/>
              <a:headEnd/>
              <a:tailEnd/>
            </a:ln>
          </p:spPr>
        </p:pic>
      </p:grpSp>
      <p:pic>
        <p:nvPicPr>
          <p:cNvPr id="9" name="Picture 8" descr="d3"/>
          <p:cNvPicPr>
            <a:picLocks noChangeAspect="1" noChangeArrowheads="1"/>
          </p:cNvPicPr>
          <p:nvPr/>
        </p:nvPicPr>
        <p:blipFill rotWithShape="1">
          <a:blip r:embed="rId3" cstate="print"/>
          <a:srcRect t="67954" r="68098" b="-2309"/>
          <a:stretch/>
        </p:blipFill>
        <p:spPr bwMode="auto">
          <a:xfrm>
            <a:off x="4716016" y="5449045"/>
            <a:ext cx="1584176" cy="291232"/>
          </a:xfrm>
          <a:prstGeom prst="rect">
            <a:avLst/>
          </a:prstGeom>
          <a:noFill/>
          <a:ln w="9525">
            <a:noFill/>
            <a:miter lim="800000"/>
            <a:headEnd/>
            <a:tailEnd/>
          </a:ln>
        </p:spPr>
      </p:pic>
    </p:spTree>
    <p:extLst>
      <p:ext uri="{BB962C8B-B14F-4D97-AF65-F5344CB8AC3E}">
        <p14:creationId xmlns:p14="http://schemas.microsoft.com/office/powerpoint/2010/main" val="29967858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smtClean="0">
                <a:latin typeface="Arial" charset="0"/>
                <a:cs typeface="Arial" charset="0"/>
              </a:rPr>
              <a:t>Stack-as-List Class</a:t>
            </a:r>
          </a:p>
        </p:txBody>
      </p:sp>
      <p:sp>
        <p:nvSpPr>
          <p:cNvPr id="21507" name="Rectangle 3"/>
          <p:cNvSpPr>
            <a:spLocks noGrp="1" noChangeArrowheads="1"/>
          </p:cNvSpPr>
          <p:nvPr>
            <p:ph type="body" idx="4294967295"/>
          </p:nvPr>
        </p:nvSpPr>
        <p:spPr/>
        <p:txBody>
          <a:bodyPr/>
          <a:lstStyle/>
          <a:p>
            <a:pPr>
              <a:buFont typeface="Arial" charset="0"/>
              <a:buNone/>
            </a:pPr>
            <a:r>
              <a:rPr lang="en-US" sz="2400" dirty="0" smtClean="0">
                <a:latin typeface="Arial" charset="0"/>
                <a:cs typeface="Arial" charset="0"/>
              </a:rPr>
              <a:t>	</a:t>
            </a:r>
            <a:r>
              <a:rPr lang="en-US" i="1" dirty="0" smtClean="0">
                <a:latin typeface="Arial" charset="0"/>
                <a:cs typeface="Arial" charset="0"/>
              </a:rPr>
              <a:t>A constructor and destructor is not needed</a:t>
            </a:r>
          </a:p>
          <a:p>
            <a:pPr lvl="1"/>
            <a:r>
              <a:rPr lang="en-US" dirty="0" smtClean="0">
                <a:latin typeface="Arial" charset="0"/>
                <a:cs typeface="Arial" charset="0"/>
              </a:rPr>
              <a:t>Because </a:t>
            </a:r>
            <a:r>
              <a:rPr lang="en-US" dirty="0" smtClean="0">
                <a:solidFill>
                  <a:srgbClr val="FF0000"/>
                </a:solidFill>
                <a:latin typeface="Consolas" pitchFamily="49" charset="0"/>
                <a:cs typeface="Arial" charset="0"/>
              </a:rPr>
              <a:t>list</a:t>
            </a:r>
            <a:r>
              <a:rPr lang="en-US" dirty="0" smtClean="0">
                <a:latin typeface="Arial" charset="0"/>
                <a:cs typeface="Arial" charset="0"/>
              </a:rPr>
              <a:t> is declared, the compiler will call the constructor of the </a:t>
            </a:r>
            <a:r>
              <a:rPr lang="en-US" dirty="0" err="1" smtClean="0">
                <a:latin typeface="Consolas" pitchFamily="49" charset="0"/>
                <a:cs typeface="Arial" charset="0"/>
              </a:rPr>
              <a:t>Single_list</a:t>
            </a:r>
            <a:r>
              <a:rPr lang="en-US" dirty="0" smtClean="0">
                <a:latin typeface="Arial" charset="0"/>
                <a:cs typeface="Arial" charset="0"/>
              </a:rPr>
              <a:t> class when the </a:t>
            </a:r>
            <a:r>
              <a:rPr lang="en-US" dirty="0" smtClean="0">
                <a:latin typeface="Consolas" pitchFamily="49" charset="0"/>
                <a:cs typeface="Consolas" pitchFamily="49" charset="0"/>
              </a:rPr>
              <a:t>Stack</a:t>
            </a:r>
            <a:r>
              <a:rPr lang="en-US" dirty="0" smtClean="0">
                <a:latin typeface="Arial" charset="0"/>
                <a:cs typeface="Arial" charset="0"/>
              </a:rPr>
              <a:t> is constructed</a:t>
            </a:r>
            <a:endParaRPr lang="en-US" sz="1200" dirty="0" smtClean="0">
              <a:latin typeface="Arial"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8851" name="Rectangle 3"/>
          <p:cNvSpPr>
            <a:spLocks noGrp="1" noChangeArrowheads="1"/>
          </p:cNvSpPr>
          <p:nvPr>
            <p:ph type="body" idx="1"/>
          </p:nvPr>
        </p:nvSpPr>
        <p:spPr/>
        <p:txBody>
          <a:bodyPr>
            <a:normAutofit fontScale="92500" lnSpcReduction="10000"/>
          </a:bodyPr>
          <a:lstStyle/>
          <a:p>
            <a:pPr>
              <a:buFont typeface="Arial" charset="0"/>
              <a:buNone/>
            </a:pPr>
            <a:r>
              <a:rPr lang="en-US" dirty="0" smtClean="0">
                <a:latin typeface="Arial" charset="0"/>
                <a:cs typeface="Arial" charset="0"/>
              </a:rPr>
              <a:t>	Other examples:</a:t>
            </a:r>
          </a:p>
          <a:p>
            <a:pPr>
              <a:buFontTx/>
              <a:buNone/>
            </a:pPr>
            <a:r>
              <a:rPr lang="en-US" sz="2800" dirty="0" smtClean="0">
                <a:latin typeface="Times New Roman" pitchFamily="18" charset="0"/>
                <a:cs typeface="Arial" charset="0"/>
              </a:rPr>
              <a:t>			        3</a:t>
            </a:r>
            <a:r>
              <a:rPr lang="en-US" sz="2800" dirty="0" smtClean="0">
                <a:solidFill>
                  <a:srgbClr val="D20000"/>
                </a:solidFill>
                <a:latin typeface="Times New Roman" pitchFamily="18" charset="0"/>
                <a:cs typeface="Arial" charset="0"/>
              </a:rPr>
              <a:t>  4  5  ×</a:t>
            </a:r>
            <a:r>
              <a:rPr lang="en-US" sz="2800" dirty="0" smtClean="0">
                <a:latin typeface="Times New Roman" pitchFamily="18" charset="0"/>
                <a:cs typeface="Arial" charset="0"/>
              </a:rPr>
              <a:t>  +  6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3    20      +</a:t>
            </a:r>
            <a:r>
              <a:rPr lang="en-US" sz="2800" dirty="0" smtClean="0">
                <a:latin typeface="Times New Roman" pitchFamily="18" charset="0"/>
                <a:cs typeface="Arial" charset="0"/>
              </a:rPr>
              <a:t>  6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23          6  –</a:t>
            </a:r>
          </a:p>
          <a:p>
            <a:pPr>
              <a:buFontTx/>
              <a:buNone/>
            </a:pPr>
            <a:r>
              <a:rPr lang="en-US" sz="2800" dirty="0" smtClean="0">
                <a:latin typeface="Times New Roman" pitchFamily="18" charset="0"/>
                <a:cs typeface="Arial" charset="0"/>
              </a:rPr>
              <a:t>			                          17</a:t>
            </a:r>
          </a:p>
          <a:p>
            <a:pPr>
              <a:buFontTx/>
              <a:buNone/>
            </a:pPr>
            <a:endParaRPr lang="en-US" sz="2800" dirty="0" smtClean="0">
              <a:latin typeface="Times New Roman" pitchFamily="18" charset="0"/>
              <a:cs typeface="Arial" charset="0"/>
            </a:endParaRPr>
          </a:p>
          <a:p>
            <a:pPr>
              <a:buFontTx/>
              <a:buNone/>
            </a:pPr>
            <a:r>
              <a:rPr lang="en-US" sz="2800" dirty="0" smtClean="0">
                <a:latin typeface="Times New Roman" pitchFamily="18" charset="0"/>
                <a:cs typeface="Arial" charset="0"/>
              </a:rPr>
              <a:t>			        3</a:t>
            </a:r>
            <a:r>
              <a:rPr lang="en-US" sz="2800" dirty="0" smtClean="0">
                <a:solidFill>
                  <a:srgbClr val="D20000"/>
                </a:solidFill>
                <a:latin typeface="Times New Roman" pitchFamily="18" charset="0"/>
                <a:cs typeface="Arial" charset="0"/>
              </a:rPr>
              <a:t>  </a:t>
            </a:r>
            <a:r>
              <a:rPr lang="en-US" sz="2800" dirty="0" smtClean="0">
                <a:latin typeface="Times New Roman" pitchFamily="18" charset="0"/>
                <a:cs typeface="Arial" charset="0"/>
              </a:rPr>
              <a:t>4  </a:t>
            </a:r>
            <a:r>
              <a:rPr lang="en-US" sz="2800" dirty="0" smtClean="0">
                <a:solidFill>
                  <a:srgbClr val="D20000"/>
                </a:solidFill>
                <a:latin typeface="Times New Roman" pitchFamily="18" charset="0"/>
                <a:cs typeface="Arial" charset="0"/>
              </a:rPr>
              <a:t>5  6  –  </a:t>
            </a:r>
            <a:r>
              <a:rPr lang="en-US" sz="2800" dirty="0" smtClean="0">
                <a:latin typeface="Times New Roman" pitchFamily="18" charset="0"/>
                <a:cs typeface="Arial" charset="0"/>
              </a:rPr>
              <a:t>×  +</a:t>
            </a:r>
          </a:p>
          <a:p>
            <a:pPr>
              <a:buFontTx/>
              <a:buNone/>
            </a:pPr>
            <a:r>
              <a:rPr lang="en-US" sz="2800" dirty="0" smtClean="0">
                <a:latin typeface="Times New Roman" pitchFamily="18" charset="0"/>
                <a:cs typeface="Arial" charset="0"/>
              </a:rPr>
              <a:t>			        3  4    </a:t>
            </a:r>
            <a:r>
              <a:rPr lang="en-US" sz="2800" dirty="0" smtClean="0">
                <a:solidFill>
                  <a:srgbClr val="D20000"/>
                </a:solidFill>
                <a:latin typeface="Times New Roman" pitchFamily="18" charset="0"/>
                <a:cs typeface="Arial" charset="0"/>
              </a:rPr>
              <a:t>–1</a:t>
            </a: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     </a:t>
            </a:r>
            <a:r>
              <a:rPr lang="en-US" sz="2800" dirty="0" smtClean="0">
                <a:latin typeface="Times New Roman" pitchFamily="18" charset="0"/>
                <a:cs typeface="Arial" charset="0"/>
              </a:rPr>
              <a:t>×  +</a:t>
            </a:r>
          </a:p>
          <a:p>
            <a:pPr>
              <a:buFontTx/>
              <a:buNone/>
            </a:pP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3</a:t>
            </a:r>
            <a:r>
              <a:rPr lang="en-US" sz="2800" dirty="0" smtClean="0">
                <a:latin typeface="Times New Roman" pitchFamily="18" charset="0"/>
                <a:cs typeface="Arial" charset="0"/>
              </a:rPr>
              <a:t>    </a:t>
            </a:r>
            <a:r>
              <a:rPr lang="en-US" sz="2800" dirty="0" smtClean="0">
                <a:solidFill>
                  <a:srgbClr val="D20000"/>
                </a:solidFill>
                <a:latin typeface="Times New Roman" pitchFamily="18" charset="0"/>
                <a:cs typeface="Arial" charset="0"/>
              </a:rPr>
              <a:t>    –4          + </a:t>
            </a:r>
          </a:p>
          <a:p>
            <a:pPr>
              <a:buFontTx/>
              <a:buNone/>
            </a:pPr>
            <a:r>
              <a:rPr lang="en-US" sz="2800" dirty="0" smtClean="0">
                <a:latin typeface="Times New Roman" pitchFamily="18" charset="0"/>
                <a:cs typeface="Arial" charset="0"/>
              </a:rPr>
              <a:t>			                  –1</a:t>
            </a:r>
          </a:p>
        </p:txBody>
      </p:sp>
      <p:sp>
        <p:nvSpPr>
          <p:cNvPr id="2" name="文本框 1"/>
          <p:cNvSpPr txBox="1"/>
          <p:nvPr/>
        </p:nvSpPr>
        <p:spPr>
          <a:xfrm>
            <a:off x="6156176" y="2420888"/>
            <a:ext cx="2608406" cy="738664"/>
          </a:xfrm>
          <a:prstGeom prst="rect">
            <a:avLst/>
          </a:prstGeom>
          <a:noFill/>
        </p:spPr>
        <p:txBody>
          <a:bodyPr wrap="none" rtlCol="0">
            <a:spAutoFit/>
          </a:bodyPr>
          <a:lstStyle/>
          <a:p>
            <a:pPr marL="0" lvl="1"/>
            <a:r>
              <a:rPr lang="en-US" altLang="zh-CN" sz="2400" dirty="0">
                <a:latin typeface="Times New Roman" pitchFamily="18" charset="0"/>
              </a:rPr>
              <a:t>3 + 4 </a:t>
            </a:r>
            <a:r>
              <a:rPr lang="en-US" altLang="zh-CN" sz="2400" dirty="0" smtClean="0">
                <a:latin typeface="Times New Roman" pitchFamily="18" charset="0"/>
              </a:rPr>
              <a:t>× </a:t>
            </a:r>
            <a:r>
              <a:rPr lang="en-US" altLang="zh-CN" sz="2400" dirty="0">
                <a:latin typeface="Times New Roman" pitchFamily="18" charset="0"/>
              </a:rPr>
              <a:t>5 – </a:t>
            </a:r>
            <a:r>
              <a:rPr lang="en-US" altLang="zh-CN" sz="2400" dirty="0" smtClean="0">
                <a:latin typeface="Times New Roman" pitchFamily="18" charset="0"/>
              </a:rPr>
              <a:t>6=  </a:t>
            </a:r>
            <a:r>
              <a:rPr lang="en-US" altLang="zh-CN" sz="2400" dirty="0">
                <a:latin typeface="Times New Roman" pitchFamily="18" charset="0"/>
              </a:rPr>
              <a:t>17</a:t>
            </a:r>
          </a:p>
          <a:p>
            <a:endParaRPr lang="zh-CN" altLang="en-US" dirty="0"/>
          </a:p>
        </p:txBody>
      </p:sp>
      <p:sp>
        <p:nvSpPr>
          <p:cNvPr id="3" name="文本框 2"/>
          <p:cNvSpPr txBox="1"/>
          <p:nvPr/>
        </p:nvSpPr>
        <p:spPr>
          <a:xfrm>
            <a:off x="6084168" y="4653136"/>
            <a:ext cx="2736647" cy="738664"/>
          </a:xfrm>
          <a:prstGeom prst="rect">
            <a:avLst/>
          </a:prstGeom>
          <a:noFill/>
        </p:spPr>
        <p:txBody>
          <a:bodyPr wrap="none" rtlCol="0">
            <a:spAutoFit/>
          </a:bodyPr>
          <a:lstStyle/>
          <a:p>
            <a:pPr marL="0" lvl="1"/>
            <a:r>
              <a:rPr lang="en-US" altLang="zh-CN" sz="2400" dirty="0">
                <a:latin typeface="Times New Roman" pitchFamily="18" charset="0"/>
              </a:rPr>
              <a:t>3 + 4 </a:t>
            </a:r>
            <a:r>
              <a:rPr lang="en-US" altLang="zh-CN" sz="2400" dirty="0" smtClean="0">
                <a:latin typeface="Times New Roman" pitchFamily="18" charset="0"/>
              </a:rPr>
              <a:t>× </a:t>
            </a:r>
            <a:r>
              <a:rPr lang="en-US" altLang="zh-CN" sz="2400" dirty="0">
                <a:latin typeface="Times New Roman" pitchFamily="18" charset="0"/>
              </a:rPr>
              <a:t>(5 – 6</a:t>
            </a:r>
            <a:r>
              <a:rPr lang="en-US" altLang="zh-CN" sz="2400" dirty="0" smtClean="0">
                <a:latin typeface="Times New Roman" pitchFamily="18" charset="0"/>
              </a:rPr>
              <a:t>)=  </a:t>
            </a:r>
            <a:r>
              <a:rPr lang="en-US" altLang="zh-CN" sz="2400" dirty="0">
                <a:latin typeface="Times New Roman" pitchFamily="18" charset="0"/>
              </a:rPr>
              <a:t>–1</a:t>
            </a:r>
          </a:p>
          <a:p>
            <a:endParaRPr lang="zh-CN" altLang="en-US" dirty="0"/>
          </a:p>
        </p:txBody>
      </p:sp>
    </p:spTree>
    <p:extLst>
      <p:ext uri="{BB962C8B-B14F-4D97-AF65-F5344CB8AC3E}">
        <p14:creationId xmlns:p14="http://schemas.microsoft.com/office/powerpoint/2010/main" val="342962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latin typeface="Arial" charset="0"/>
                <a:cs typeface="Arial" charset="0"/>
              </a:rPr>
              <a:t>Array Implementation</a:t>
            </a:r>
          </a:p>
        </p:txBody>
      </p:sp>
      <p:sp>
        <p:nvSpPr>
          <p:cNvPr id="24579" name="Rectangle 3"/>
          <p:cNvSpPr>
            <a:spLocks noGrp="1" noChangeArrowheads="1"/>
          </p:cNvSpPr>
          <p:nvPr>
            <p:ph type="body" idx="1"/>
          </p:nvPr>
        </p:nvSpPr>
        <p:spPr/>
        <p:txBody>
          <a:bodyPr/>
          <a:lstStyle/>
          <a:p>
            <a:pPr>
              <a:buFont typeface="Arial" charset="0"/>
              <a:buNone/>
            </a:pPr>
            <a:r>
              <a:rPr lang="en-US" smtClean="0">
                <a:latin typeface="Arial" charset="0"/>
                <a:cs typeface="Arial" charset="0"/>
              </a:rPr>
              <a:t>	For one-ended arrays, all operations at the back are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(1)</a:t>
            </a:r>
            <a:r>
              <a:rPr lang="en-US" smtClean="0">
                <a:latin typeface="Arial" charset="0"/>
                <a:cs typeface="Arial" charset="0"/>
              </a:rPr>
              <a:t> </a:t>
            </a: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pPr>
              <a:buFont typeface="Arial" charset="0"/>
              <a:buNone/>
            </a:pPr>
            <a:endParaRPr lang="en-US" smtClean="0">
              <a:latin typeface="Arial" charset="0"/>
              <a:cs typeface="Arial" charset="0"/>
            </a:endParaRPr>
          </a:p>
        </p:txBody>
      </p:sp>
      <p:graphicFrame>
        <p:nvGraphicFramePr>
          <p:cNvPr id="22640" name="Group 112"/>
          <p:cNvGraphicFramePr>
            <a:graphicFrameLocks noGrp="1"/>
          </p:cNvGraphicFramePr>
          <p:nvPr/>
        </p:nvGraphicFramePr>
        <p:xfrm>
          <a:off x="2586038" y="3384550"/>
          <a:ext cx="4125912" cy="1484313"/>
        </p:xfrm>
        <a:graphic>
          <a:graphicData uri="http://schemas.openxmlformats.org/drawingml/2006/table">
            <a:tbl>
              <a:tblPr/>
              <a:tblGrid>
                <a:gridCol w="1374775">
                  <a:extLst>
                    <a:ext uri="{9D8B030D-6E8A-4147-A177-3AD203B41FA5}">
                      <a16:colId xmlns:a16="http://schemas.microsoft.com/office/drawing/2014/main" val="20000"/>
                    </a:ext>
                  </a:extLst>
                </a:gridCol>
                <a:gridCol w="1376362">
                  <a:extLst>
                    <a:ext uri="{9D8B030D-6E8A-4147-A177-3AD203B41FA5}">
                      <a16:colId xmlns:a16="http://schemas.microsoft.com/office/drawing/2014/main" val="20001"/>
                    </a:ext>
                  </a:extLst>
                </a:gridCol>
                <a:gridCol w="1374775">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Front/</a:t>
                      </a:r>
                      <a:r>
                        <a:rPr kumimoji="0" lang="en-CA" sz="1800" b="1"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CA" sz="1800" b="1" i="0" u="none" strike="noStrike" cap="none" normalizeH="0" baseline="30000" dirty="0" smtClean="0">
                          <a:ln>
                            <a:noFill/>
                          </a:ln>
                          <a:solidFill>
                            <a:schemeClr val="tx1"/>
                          </a:solidFill>
                          <a:effectLst/>
                          <a:latin typeface="Calibri" pitchFamily="34" charset="0"/>
                          <a:cs typeface="Arial" charset="0"/>
                        </a:rPr>
                        <a:t>st</a:t>
                      </a:r>
                      <a:r>
                        <a:rPr kumimoji="0" lang="en-CA" sz="1800" b="1" i="0" u="none" strike="noStrike" cap="none" normalizeH="0" baseline="0" dirty="0" smtClean="0">
                          <a:ln>
                            <a:noFill/>
                          </a:ln>
                          <a:solidFill>
                            <a:schemeClr val="tx1"/>
                          </a:solidFill>
                          <a:effectLst/>
                          <a:latin typeface="Calibri" pitchFamily="34" charset="0"/>
                          <a:cs typeface="Arial" charset="0"/>
                        </a:rPr>
                        <a:t>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Back/</a:t>
                      </a:r>
                      <a:r>
                        <a:rPr kumimoji="0" lang="en-CA" sz="1800" b="1" i="1" u="none" strike="noStrike" cap="none" normalizeH="0" baseline="0" smtClean="0">
                          <a:ln>
                            <a:noFill/>
                          </a:ln>
                          <a:solidFill>
                            <a:schemeClr val="tx1"/>
                          </a:solidFill>
                          <a:effectLst/>
                          <a:latin typeface="Times New Roman" pitchFamily="18" charset="0"/>
                          <a:cs typeface="Times New Roman" pitchFamily="18" charset="0"/>
                        </a:rPr>
                        <a:t>n</a:t>
                      </a:r>
                      <a:r>
                        <a:rPr kumimoji="0" lang="en-CA" sz="1800" b="1" i="0" u="none" strike="noStrike" cap="none" normalizeH="0" baseline="30000" smtClean="0">
                          <a:ln>
                            <a:noFill/>
                          </a:ln>
                          <a:solidFill>
                            <a:schemeClr val="tx1"/>
                          </a:solidFill>
                          <a:effectLst/>
                          <a:latin typeface="Calibri" pitchFamily="34" charset="0"/>
                          <a:cs typeface="Arial" charset="0"/>
                        </a:rPr>
                        <a:t>th</a:t>
                      </a:r>
                      <a:endParaRPr kumimoji="0" lang="en-CA" sz="18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Find</a:t>
                      </a:r>
                      <a:endParaRPr kumimoji="0" lang="en-CA" sz="1800" b="1" i="0" u="none" strike="noStrike" cap="none" normalizeH="0" baseline="3000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Insert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Erase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rgbClr val="FF0000"/>
                          </a:solidFill>
                          <a:effectLst/>
                          <a:latin typeface="Symbol" pitchFamily="18" charset="2"/>
                          <a:cs typeface="Times New Roman" pitchFamily="18" charset="0"/>
                        </a:rPr>
                        <a:t>Q</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r>
                        <a:rPr kumimoji="0" lang="en-CA" sz="1800" b="0" i="1" u="none" strike="noStrike" cap="none" normalizeH="0" baseline="0" dirty="0" smtClean="0">
                          <a:ln>
                            <a:noFill/>
                          </a:ln>
                          <a:solidFill>
                            <a:srgbClr val="FF0000"/>
                          </a:solidFill>
                          <a:effectLst/>
                          <a:latin typeface="Times New Roman" pitchFamily="18" charset="0"/>
                          <a:cs typeface="Times New Roman" pitchFamily="18" charset="0"/>
                        </a:rPr>
                        <a:t>n</a:t>
                      </a:r>
                      <a:r>
                        <a:rPr kumimoji="0" lang="en-CA" sz="1800" b="0" i="0" u="none" strike="noStrike" cap="none" normalizeH="0" baseline="0" dirty="0" smtClean="0">
                          <a:ln>
                            <a:noFill/>
                          </a:ln>
                          <a:solidFill>
                            <a:srgbClr val="FF0000"/>
                          </a:solidFill>
                          <a:effectLst/>
                          <a:latin typeface="Times New Roman" pitchFamily="18" charset="0"/>
                          <a:cs typeface="Times New Roman" pitchFamily="18"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Symbol" pitchFamily="18" charset="2"/>
                          <a:cs typeface="Times New Roman" pitchFamily="18" charset="0"/>
                        </a:rPr>
                        <a:t>Q</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24593" name="Picture 9" descr="x1"/>
          <p:cNvPicPr>
            <a:picLocks noChangeAspect="1" noChangeArrowheads="1"/>
          </p:cNvPicPr>
          <p:nvPr/>
        </p:nvPicPr>
        <p:blipFill>
          <a:blip r:embed="rId3" cstate="print"/>
          <a:srcRect/>
          <a:stretch>
            <a:fillRect/>
          </a:stretch>
        </p:blipFill>
        <p:spPr bwMode="auto">
          <a:xfrm>
            <a:off x="2611438" y="2205038"/>
            <a:ext cx="4090987"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latin typeface="Arial" charset="0"/>
                <a:cs typeface="Arial" charset="0"/>
              </a:rPr>
              <a:t>Stack-as-Array Class</a:t>
            </a:r>
          </a:p>
        </p:txBody>
      </p:sp>
      <p:sp>
        <p:nvSpPr>
          <p:cNvPr id="26627" name="Rectangle 3"/>
          <p:cNvSpPr>
            <a:spLocks noGrp="1" noChangeArrowheads="1"/>
          </p:cNvSpPr>
          <p:nvPr>
            <p:ph type="body" idx="1"/>
          </p:nvPr>
        </p:nvSpPr>
        <p:spPr>
          <a:xfrm>
            <a:off x="35496" y="1600200"/>
            <a:ext cx="8579296" cy="4525963"/>
          </a:xfrm>
        </p:spPr>
        <p:txBody>
          <a:bodyPr>
            <a:normAutofit/>
          </a:bodyPr>
          <a:lstStyle/>
          <a:p>
            <a:pPr>
              <a:buFontTx/>
              <a:buNone/>
            </a:pPr>
            <a:r>
              <a:rPr lang="en-US" sz="1600" dirty="0" smtClean="0">
                <a:latin typeface="Consolas" pitchFamily="49" charset="0"/>
                <a:cs typeface="Arial" charset="0"/>
              </a:rPr>
              <a:t>			template &lt;typename Type&gt;</a:t>
            </a:r>
          </a:p>
          <a:p>
            <a:pPr>
              <a:buFontTx/>
              <a:buNone/>
            </a:pPr>
            <a:r>
              <a:rPr lang="en-US" sz="1600" dirty="0" smtClean="0">
                <a:latin typeface="Consolas" pitchFamily="49" charset="0"/>
                <a:cs typeface="Arial" charset="0"/>
              </a:rPr>
              <a:t>			class Stack {</a:t>
            </a:r>
          </a:p>
          <a:p>
            <a:pPr>
              <a:buFontTx/>
              <a:buNone/>
            </a:pPr>
            <a:r>
              <a:rPr lang="en-US" sz="1600" dirty="0" smtClean="0">
                <a:latin typeface="Consolas" pitchFamily="49" charset="0"/>
                <a:cs typeface="Arial" charset="0"/>
              </a:rPr>
              <a:t>			    private:</a:t>
            </a: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stack_size</a:t>
            </a:r>
            <a:r>
              <a:rPr lang="en-US" sz="1600" dirty="0">
                <a:latin typeface="Consolas" pitchFamily="49" charset="0"/>
                <a:cs typeface="Arial" charset="0"/>
              </a:rPr>
              <a:t>; //number of objects </a:t>
            </a:r>
            <a:r>
              <a:rPr lang="en-US" sz="1600" dirty="0" smtClean="0">
                <a:latin typeface="Consolas" pitchFamily="49" charset="0"/>
                <a:cs typeface="Arial" charset="0"/>
              </a:rPr>
              <a:t>in </a:t>
            </a:r>
            <a:r>
              <a:rPr lang="en-US" sz="1600" dirty="0">
                <a:latin typeface="Consolas" pitchFamily="49" charset="0"/>
                <a:cs typeface="Arial" charset="0"/>
              </a:rPr>
              <a:t>the stack</a:t>
            </a: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array_capacity</a:t>
            </a:r>
            <a:r>
              <a:rPr lang="en-US" sz="1600" dirty="0">
                <a:latin typeface="Consolas" pitchFamily="49" charset="0"/>
                <a:cs typeface="Arial" charset="0"/>
              </a:rPr>
              <a:t>; //capacity of the array</a:t>
            </a:r>
            <a:endParaRPr lang="en-US" sz="1600" dirty="0" smtClean="0">
              <a:latin typeface="Consolas" pitchFamily="49" charset="0"/>
              <a:cs typeface="Arial" charset="0"/>
            </a:endParaRPr>
          </a:p>
          <a:p>
            <a:pPr>
              <a:buNone/>
            </a:pPr>
            <a:r>
              <a:rPr lang="en-US" altLang="zh-CN" sz="1600" dirty="0">
                <a:latin typeface="Consolas" pitchFamily="49" charset="0"/>
                <a:cs typeface="Arial" charset="0"/>
              </a:rPr>
              <a:t>			        Type *</a:t>
            </a:r>
            <a:r>
              <a:rPr lang="en-US" altLang="zh-CN" sz="1600" dirty="0">
                <a:solidFill>
                  <a:srgbClr val="FF0000"/>
                </a:solidFill>
                <a:latin typeface="Consolas" pitchFamily="49" charset="0"/>
                <a:cs typeface="Arial" charset="0"/>
              </a:rPr>
              <a:t>array</a:t>
            </a:r>
            <a:r>
              <a:rPr lang="en-US" altLang="zh-CN" sz="1600" dirty="0">
                <a:latin typeface="Consolas" pitchFamily="49" charset="0"/>
                <a:cs typeface="Arial" charset="0"/>
              </a:rPr>
              <a:t>;</a:t>
            </a:r>
          </a:p>
          <a:p>
            <a:pPr>
              <a:buFontTx/>
              <a:buNone/>
            </a:pPr>
            <a:r>
              <a:rPr lang="en-US" sz="1600" dirty="0" smtClean="0">
                <a:latin typeface="Consolas" pitchFamily="49" charset="0"/>
                <a:cs typeface="Arial" charset="0"/>
              </a:rPr>
              <a:t>			    public:</a:t>
            </a:r>
          </a:p>
          <a:p>
            <a:pPr>
              <a:buFontTx/>
              <a:buNone/>
            </a:pP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Stack</a:t>
            </a:r>
            <a:r>
              <a:rPr lang="en-US" sz="1600" dirty="0" smtClean="0">
                <a:latin typeface="Consolas" pitchFamily="49" charset="0"/>
                <a:cs typeface="Arial" charset="0"/>
              </a:rPr>
              <a:t>( </a:t>
            </a:r>
            <a:r>
              <a:rPr lang="en-US" sz="1600" dirty="0" err="1" smtClean="0">
                <a:latin typeface="Consolas" pitchFamily="49" charset="0"/>
                <a:cs typeface="Arial" charset="0"/>
              </a:rPr>
              <a:t>int</a:t>
            </a:r>
            <a:r>
              <a:rPr lang="en-US" sz="1600" dirty="0" smtClean="0">
                <a:latin typeface="Consolas" pitchFamily="49" charset="0"/>
                <a:cs typeface="Arial" charset="0"/>
              </a:rPr>
              <a:t> = 10 );</a:t>
            </a:r>
          </a:p>
          <a:p>
            <a:pPr>
              <a:buFontTx/>
              <a:buNone/>
            </a:pP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~Stack</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err="1" smtClean="0">
                <a:solidFill>
                  <a:srgbClr val="FF33CC"/>
                </a:solidFill>
                <a:latin typeface="Consolas" pitchFamily="49" charset="0"/>
                <a:cs typeface="Arial" charset="0"/>
              </a:rPr>
              <a:t>bool</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empty</a:t>
            </a:r>
            <a:r>
              <a:rPr lang="en-US" sz="1600" dirty="0" smtClean="0">
                <a:latin typeface="Consolas" pitchFamily="49" charset="0"/>
                <a:cs typeface="Arial" charset="0"/>
              </a:rPr>
              <a:t>() </a:t>
            </a:r>
            <a:r>
              <a:rPr lang="en-US" sz="1600" dirty="0" err="1" smtClean="0">
                <a:latin typeface="Consolas" pitchFamily="49" charset="0"/>
                <a:cs typeface="Arial" charset="0"/>
              </a:rPr>
              <a:t>const</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Type</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top</a:t>
            </a:r>
            <a:r>
              <a:rPr lang="en-US" sz="1600" dirty="0" smtClean="0">
                <a:latin typeface="Consolas" pitchFamily="49" charset="0"/>
                <a:cs typeface="Arial" charset="0"/>
              </a:rPr>
              <a:t>() </a:t>
            </a:r>
            <a:r>
              <a:rPr lang="en-US" sz="1600" dirty="0" err="1" smtClean="0">
                <a:latin typeface="Consolas" pitchFamily="49" charset="0"/>
                <a:cs typeface="Arial" charset="0"/>
              </a:rPr>
              <a:t>const</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void</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push</a:t>
            </a:r>
            <a:r>
              <a:rPr lang="en-US" sz="1600" dirty="0" smtClean="0">
                <a:latin typeface="Consolas" pitchFamily="49" charset="0"/>
                <a:cs typeface="Arial" charset="0"/>
              </a:rPr>
              <a:t>( Type </a:t>
            </a:r>
            <a:r>
              <a:rPr lang="en-US" sz="1600" dirty="0" err="1" smtClean="0">
                <a:latin typeface="Consolas" pitchFamily="49" charset="0"/>
                <a:cs typeface="Arial" charset="0"/>
              </a:rPr>
              <a:t>const</a:t>
            </a:r>
            <a:r>
              <a:rPr lang="en-US" sz="1600" dirty="0" smtClean="0">
                <a:latin typeface="Consolas" pitchFamily="49" charset="0"/>
                <a:cs typeface="Arial" charset="0"/>
              </a:rPr>
              <a:t> &amp; );</a:t>
            </a:r>
          </a:p>
          <a:p>
            <a:pPr>
              <a:buFontTx/>
              <a:buNone/>
            </a:pPr>
            <a:r>
              <a:rPr lang="en-US" sz="1600" dirty="0" smtClean="0">
                <a:latin typeface="Consolas" pitchFamily="49" charset="0"/>
                <a:cs typeface="Arial" charset="0"/>
              </a:rPr>
              <a:t>			        </a:t>
            </a:r>
            <a:r>
              <a:rPr lang="en-US" sz="1600" dirty="0" smtClean="0">
                <a:solidFill>
                  <a:srgbClr val="FF33CC"/>
                </a:solidFill>
                <a:latin typeface="Consolas" pitchFamily="49" charset="0"/>
                <a:cs typeface="Arial" charset="0"/>
              </a:rPr>
              <a:t>Type</a:t>
            </a:r>
            <a:r>
              <a:rPr lang="en-US" sz="1600" dirty="0" smtClean="0">
                <a:latin typeface="Consolas" pitchFamily="49" charset="0"/>
                <a:cs typeface="Arial" charset="0"/>
              </a:rPr>
              <a:t> </a:t>
            </a:r>
            <a:r>
              <a:rPr lang="en-US" sz="1600" dirty="0" smtClean="0">
                <a:solidFill>
                  <a:srgbClr val="663300"/>
                </a:solidFill>
                <a:latin typeface="Consolas" pitchFamily="49" charset="0"/>
                <a:cs typeface="Arial" charset="0"/>
              </a:rPr>
              <a:t>pop</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latin typeface="Arial" charset="0"/>
                <a:cs typeface="Arial" charset="0"/>
              </a:rPr>
              <a:t>Constructor</a:t>
            </a:r>
          </a:p>
        </p:txBody>
      </p:sp>
      <p:sp>
        <p:nvSpPr>
          <p:cNvPr id="2765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class is only storing the address of the array</a:t>
            </a:r>
          </a:p>
          <a:p>
            <a:pPr lvl="1"/>
            <a:r>
              <a:rPr lang="en-US" dirty="0" smtClean="0">
                <a:latin typeface="Arial" charset="0"/>
                <a:cs typeface="Arial" charset="0"/>
              </a:rPr>
              <a:t>We must allocate memory for the array and initialize the member variables</a:t>
            </a:r>
          </a:p>
        </p:txBody>
      </p:sp>
      <p:sp>
        <p:nvSpPr>
          <p:cNvPr id="27652" name="Text Box 5"/>
          <p:cNvSpPr txBox="1">
            <a:spLocks noChangeArrowheads="1"/>
          </p:cNvSpPr>
          <p:nvPr/>
        </p:nvSpPr>
        <p:spPr bwMode="auto">
          <a:xfrm>
            <a:off x="2411760" y="2723622"/>
            <a:ext cx="4616970" cy="3397853"/>
          </a:xfrm>
          <a:prstGeom prst="rect">
            <a:avLst/>
          </a:prstGeom>
          <a:noFill/>
          <a:ln w="9525">
            <a:noFill/>
            <a:miter lim="800000"/>
            <a:headEnd/>
            <a:tailEnd/>
          </a:ln>
        </p:spPr>
        <p:txBody>
          <a:bodyPr wrap="none">
            <a:spAutoFit/>
          </a:bodyPr>
          <a:lstStyle/>
          <a:p>
            <a:pPr eaLnBrk="0" hangingPunct="0">
              <a:spcBef>
                <a:spcPct val="20000"/>
              </a:spcBef>
            </a:pPr>
            <a:r>
              <a:rPr lang="en-US" dirty="0" smtClean="0">
                <a:latin typeface="Consolas" pitchFamily="49" charset="0"/>
              </a:rPr>
              <a:t>#include &lt;algorithm&gt;</a:t>
            </a:r>
          </a:p>
          <a:p>
            <a:pPr eaLnBrk="0" hangingPunct="0">
              <a:spcBef>
                <a:spcPct val="20000"/>
              </a:spcBef>
            </a:pPr>
            <a:r>
              <a:rPr lang="en-US" dirty="0" smtClean="0">
                <a:latin typeface="Consolas" pitchFamily="49" charset="0"/>
              </a:rPr>
              <a:t>// ...</a:t>
            </a:r>
          </a:p>
          <a:p>
            <a:pPr eaLnBrk="0" hangingPunct="0">
              <a:spcBef>
                <a:spcPct val="20000"/>
              </a:spcBef>
            </a:pPr>
            <a:endParaRPr lang="en-US" dirty="0">
              <a:latin typeface="Consolas" pitchFamily="49" charset="0"/>
            </a:endParaRPr>
          </a:p>
          <a:p>
            <a:pPr eaLnBrk="0" hangingPunct="0">
              <a:spcBef>
                <a:spcPct val="20000"/>
              </a:spcBef>
            </a:pPr>
            <a:r>
              <a:rPr lang="en-US" dirty="0" smtClean="0">
                <a:latin typeface="Consolas" pitchFamily="49" charset="0"/>
              </a:rPr>
              <a:t>template </a:t>
            </a:r>
            <a:r>
              <a:rPr lang="en-US" dirty="0">
                <a:latin typeface="Consolas" pitchFamily="49" charset="0"/>
              </a:rPr>
              <a:t>&lt;typename Type&gt;</a:t>
            </a:r>
          </a:p>
          <a:p>
            <a:pPr eaLnBrk="0" hangingPunct="0">
              <a:spcBef>
                <a:spcPct val="20000"/>
              </a:spcBef>
            </a:pPr>
            <a:r>
              <a:rPr lang="en-US" dirty="0">
                <a:latin typeface="Consolas" pitchFamily="49" charset="0"/>
              </a:rPr>
              <a:t>Stack&lt;Type&gt;::Stack( </a:t>
            </a:r>
            <a:r>
              <a:rPr lang="en-US" dirty="0" err="1">
                <a:latin typeface="Consolas" pitchFamily="49" charset="0"/>
              </a:rPr>
              <a:t>int</a:t>
            </a:r>
            <a:r>
              <a:rPr lang="en-US" dirty="0">
                <a:latin typeface="Consolas" pitchFamily="49" charset="0"/>
              </a:rPr>
              <a:t> </a:t>
            </a:r>
            <a:r>
              <a:rPr lang="en-US" dirty="0">
                <a:solidFill>
                  <a:schemeClr val="accent1"/>
                </a:solidFill>
                <a:latin typeface="Consolas" pitchFamily="49" charset="0"/>
              </a:rPr>
              <a:t>n</a:t>
            </a:r>
            <a:r>
              <a:rPr lang="en-US" dirty="0">
                <a:latin typeface="Consolas" pitchFamily="49" charset="0"/>
              </a:rPr>
              <a:t> ):</a:t>
            </a:r>
          </a:p>
          <a:p>
            <a:pPr eaLnBrk="0" hangingPunct="0">
              <a:spcBef>
                <a:spcPct val="20000"/>
              </a:spcBef>
            </a:pPr>
            <a:r>
              <a:rPr lang="en-US" dirty="0" err="1">
                <a:solidFill>
                  <a:srgbClr val="FF0000"/>
                </a:solidFill>
                <a:latin typeface="Consolas" pitchFamily="49" charset="0"/>
              </a:rPr>
              <a:t>stack_size</a:t>
            </a:r>
            <a:r>
              <a:rPr lang="en-US" dirty="0">
                <a:latin typeface="Consolas" pitchFamily="49" charset="0"/>
              </a:rPr>
              <a:t>( 0 ),</a:t>
            </a:r>
          </a:p>
          <a:p>
            <a:pPr eaLnBrk="0" hangingPunct="0">
              <a:spcBef>
                <a:spcPct val="20000"/>
              </a:spcBef>
            </a:pPr>
            <a:r>
              <a:rPr lang="en-US" dirty="0" err="1">
                <a:solidFill>
                  <a:srgbClr val="FF0000"/>
                </a:solidFill>
                <a:latin typeface="Consolas" pitchFamily="49" charset="0"/>
              </a:rPr>
              <a:t>array_capacity</a:t>
            </a:r>
            <a:r>
              <a:rPr lang="en-US" dirty="0">
                <a:latin typeface="Consolas" pitchFamily="49" charset="0"/>
              </a:rPr>
              <a:t>( </a:t>
            </a:r>
            <a:r>
              <a:rPr lang="en-US" dirty="0" err="1">
                <a:latin typeface="Consolas" pitchFamily="49" charset="0"/>
              </a:rPr>
              <a:t>std</a:t>
            </a:r>
            <a:r>
              <a:rPr lang="en-US" dirty="0">
                <a:latin typeface="Consolas" pitchFamily="49" charset="0"/>
              </a:rPr>
              <a:t>::max( 1, </a:t>
            </a:r>
            <a:r>
              <a:rPr lang="en-US" dirty="0">
                <a:solidFill>
                  <a:schemeClr val="accent1"/>
                </a:solidFill>
                <a:latin typeface="Consolas" pitchFamily="49" charset="0"/>
              </a:rPr>
              <a:t>n </a:t>
            </a:r>
            <a:r>
              <a:rPr lang="en-US" dirty="0">
                <a:latin typeface="Consolas" pitchFamily="49" charset="0"/>
              </a:rPr>
              <a:t>) ),</a:t>
            </a:r>
          </a:p>
          <a:p>
            <a:pPr eaLnBrk="0" hangingPunct="0">
              <a:spcBef>
                <a:spcPct val="20000"/>
              </a:spcBef>
            </a:pPr>
            <a:r>
              <a:rPr lang="en-US" dirty="0">
                <a:solidFill>
                  <a:srgbClr val="FF0000"/>
                </a:solidFill>
                <a:latin typeface="Consolas" pitchFamily="49" charset="0"/>
              </a:rPr>
              <a:t>array</a:t>
            </a:r>
            <a:r>
              <a:rPr lang="en-US" dirty="0">
                <a:latin typeface="Consolas" pitchFamily="49" charset="0"/>
              </a:rPr>
              <a:t>( new Type[</a:t>
            </a:r>
            <a:r>
              <a:rPr lang="en-US" dirty="0" err="1">
                <a:solidFill>
                  <a:srgbClr val="FF0000"/>
                </a:solidFill>
                <a:latin typeface="Consolas" pitchFamily="49" charset="0"/>
              </a:rPr>
              <a:t>array_capacity</a:t>
            </a:r>
            <a:r>
              <a:rPr lang="en-US" dirty="0">
                <a:latin typeface="Consolas" pitchFamily="49" charset="0"/>
              </a:rPr>
              <a:t>] </a:t>
            </a:r>
            <a:r>
              <a:rPr lang="en-US" dirty="0" smtClean="0">
                <a:latin typeface="Consolas" pitchFamily="49" charset="0"/>
              </a:rPr>
              <a:t>) {</a:t>
            </a:r>
            <a:endParaRPr lang="en-US" dirty="0">
              <a:latin typeface="Consolas" pitchFamily="49" charset="0"/>
            </a:endParaRPr>
          </a:p>
          <a:p>
            <a:pPr eaLnBrk="0" hangingPunct="0">
              <a:spcBef>
                <a:spcPct val="20000"/>
              </a:spcBef>
            </a:pPr>
            <a:r>
              <a:rPr lang="en-US" dirty="0">
                <a:latin typeface="Consolas" pitchFamily="49" charset="0"/>
              </a:rPr>
              <a:t>    // Empty constructor</a:t>
            </a:r>
          </a:p>
          <a:p>
            <a:pPr eaLnBrk="0" hangingPunct="0">
              <a:spcBef>
                <a:spcPct val="20000"/>
              </a:spcBef>
            </a:pPr>
            <a:r>
              <a:rPr lang="en-US" dirty="0">
                <a:latin typeface="Consolas" pitchFamily="49" charset="0"/>
              </a:rPr>
              <a:t>}</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en-US" smtClean="0">
                <a:latin typeface="Arial" charset="0"/>
                <a:cs typeface="Arial" charset="0"/>
              </a:rPr>
              <a:t>Constructor</a:t>
            </a:r>
          </a:p>
        </p:txBody>
      </p:sp>
      <p:sp>
        <p:nvSpPr>
          <p:cNvPr id="28675" name="Rectangle 3"/>
          <p:cNvSpPr>
            <a:spLocks noGrp="1" noChangeArrowheads="1"/>
          </p:cNvSpPr>
          <p:nvPr>
            <p:ph type="body" idx="4294967295"/>
          </p:nvPr>
        </p:nvSpPr>
        <p:spPr/>
        <p:txBody>
          <a:bodyPr/>
          <a:lstStyle/>
          <a:p>
            <a:pPr>
              <a:buFont typeface="Arial" charset="0"/>
              <a:buNone/>
            </a:pPr>
            <a:r>
              <a:rPr lang="en-US" smtClean="0">
                <a:latin typeface="Arial" charset="0"/>
                <a:cs typeface="Arial" charset="0"/>
              </a:rPr>
              <a:t>	Warning:  in C++, the variables are initialized in the order in which they are defined:</a:t>
            </a:r>
          </a:p>
          <a:p>
            <a:pPr>
              <a:buFontTx/>
              <a:buNone/>
            </a:pPr>
            <a:endParaRPr lang="en-US" sz="1400" smtClean="0">
              <a:latin typeface="Consolas" pitchFamily="49" charset="0"/>
              <a:cs typeface="Arial" charset="0"/>
            </a:endParaRPr>
          </a:p>
          <a:p>
            <a:pPr>
              <a:buFontTx/>
              <a:buNone/>
            </a:pPr>
            <a:endParaRPr lang="en-US" sz="1600" smtClean="0">
              <a:latin typeface="Consolas" pitchFamily="49" charset="0"/>
              <a:cs typeface="Arial" charset="0"/>
            </a:endParaRPr>
          </a:p>
        </p:txBody>
      </p:sp>
      <p:sp>
        <p:nvSpPr>
          <p:cNvPr id="28676" name="Text Box 4"/>
          <p:cNvSpPr txBox="1">
            <a:spLocks noChangeArrowheads="1"/>
          </p:cNvSpPr>
          <p:nvPr/>
        </p:nvSpPr>
        <p:spPr bwMode="auto">
          <a:xfrm>
            <a:off x="4716463" y="2133600"/>
            <a:ext cx="4303712" cy="3759200"/>
          </a:xfrm>
          <a:prstGeom prst="rect">
            <a:avLst/>
          </a:prstGeom>
          <a:noFill/>
          <a:ln w="9525">
            <a:noFill/>
            <a:miter lim="800000"/>
            <a:headEnd/>
            <a:tailEnd/>
          </a:ln>
        </p:spPr>
        <p:txBody>
          <a:bodyPr>
            <a:spAutoFit/>
          </a:bodyPr>
          <a:lstStyle/>
          <a:p>
            <a:r>
              <a:rPr lang="en-US" sz="1600" dirty="0">
                <a:latin typeface="Consolas" pitchFamily="49" charset="0"/>
              </a:rPr>
              <a:t>template &lt;typename Type&gt;</a:t>
            </a:r>
          </a:p>
          <a:p>
            <a:r>
              <a:rPr lang="en-US" sz="1600" dirty="0">
                <a:latin typeface="Consolas" pitchFamily="49" charset="0"/>
              </a:rPr>
              <a:t>class Stack {</a:t>
            </a:r>
          </a:p>
          <a:p>
            <a:r>
              <a:rPr lang="en-US" sz="1600" dirty="0">
                <a:latin typeface="Consolas" pitchFamily="49" charset="0"/>
              </a:rPr>
              <a:t>    private:</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stack_size</a:t>
            </a:r>
            <a:r>
              <a:rPr lang="en-US" sz="1600" dirty="0">
                <a:latin typeface="Consolas" pitchFamily="49" charset="0"/>
              </a:rPr>
              <a:t>;</a:t>
            </a:r>
          </a:p>
          <a:p>
            <a:r>
              <a:rPr lang="en-US" sz="1600" dirty="0">
                <a:latin typeface="Consolas" pitchFamily="49" charset="0"/>
              </a:rPr>
              <a:t>        </a:t>
            </a:r>
            <a:r>
              <a:rPr lang="en-US" sz="1600" dirty="0" err="1">
                <a:latin typeface="Consolas" pitchFamily="49" charset="0"/>
              </a:rPr>
              <a:t>int</a:t>
            </a:r>
            <a:r>
              <a:rPr lang="en-US" sz="1600" dirty="0">
                <a:latin typeface="Consolas" pitchFamily="49" charset="0"/>
              </a:rPr>
              <a:t> </a:t>
            </a:r>
            <a:r>
              <a:rPr lang="en-US" sz="1600" dirty="0" err="1">
                <a:solidFill>
                  <a:srgbClr val="FF0000"/>
                </a:solidFill>
                <a:latin typeface="Consolas" pitchFamily="49" charset="0"/>
              </a:rPr>
              <a:t>array_capacity</a:t>
            </a:r>
            <a:r>
              <a:rPr lang="en-US" sz="1600" dirty="0">
                <a:latin typeface="Consolas" pitchFamily="49" charset="0"/>
              </a:rPr>
              <a:t>;</a:t>
            </a:r>
          </a:p>
          <a:p>
            <a:r>
              <a:rPr lang="en-US" sz="1600" dirty="0">
                <a:latin typeface="Consolas" pitchFamily="49" charset="0"/>
              </a:rPr>
              <a:t>        Type *</a:t>
            </a:r>
            <a:r>
              <a:rPr lang="en-US" sz="1600" dirty="0">
                <a:solidFill>
                  <a:srgbClr val="FF0000"/>
                </a:solidFill>
                <a:latin typeface="Consolas" pitchFamily="49" charset="0"/>
              </a:rPr>
              <a:t>array</a:t>
            </a:r>
            <a:r>
              <a:rPr lang="en-US" sz="1600" dirty="0">
                <a:latin typeface="Consolas" pitchFamily="49" charset="0"/>
              </a:rPr>
              <a:t>;</a:t>
            </a:r>
          </a:p>
          <a:p>
            <a:r>
              <a:rPr lang="en-US" sz="1600" dirty="0">
                <a:latin typeface="Consolas" pitchFamily="49" charset="0"/>
              </a:rPr>
              <a:t>    public:</a:t>
            </a:r>
          </a:p>
          <a:p>
            <a:r>
              <a:rPr lang="en-US" sz="1600" dirty="0">
                <a:latin typeface="Consolas" pitchFamily="49" charset="0"/>
              </a:rPr>
              <a:t>        </a:t>
            </a:r>
            <a:r>
              <a:rPr lang="en-US" sz="1600" dirty="0">
                <a:solidFill>
                  <a:srgbClr val="663300"/>
                </a:solidFill>
                <a:latin typeface="Consolas" pitchFamily="49" charset="0"/>
              </a:rPr>
              <a:t>Stack</a:t>
            </a:r>
            <a:r>
              <a:rPr lang="en-US" sz="1600" dirty="0">
                <a:latin typeface="Consolas" pitchFamily="49" charset="0"/>
              </a:rPr>
              <a:t>( </a:t>
            </a:r>
            <a:r>
              <a:rPr lang="en-US" sz="1600" dirty="0" err="1">
                <a:latin typeface="Consolas" pitchFamily="49" charset="0"/>
              </a:rPr>
              <a:t>int</a:t>
            </a:r>
            <a:r>
              <a:rPr lang="en-US" sz="1600" dirty="0">
                <a:latin typeface="Consolas" pitchFamily="49" charset="0"/>
              </a:rPr>
              <a:t> = 10 );</a:t>
            </a:r>
          </a:p>
          <a:p>
            <a:r>
              <a:rPr lang="en-US" sz="1600" dirty="0">
                <a:latin typeface="Consolas" pitchFamily="49" charset="0"/>
              </a:rPr>
              <a:t>        </a:t>
            </a:r>
            <a:r>
              <a:rPr lang="en-US" sz="1600" dirty="0">
                <a:solidFill>
                  <a:srgbClr val="663300"/>
                </a:solidFill>
                <a:latin typeface="Consolas" pitchFamily="49" charset="0"/>
              </a:rPr>
              <a:t>~Stack</a:t>
            </a:r>
            <a:r>
              <a:rPr lang="en-US" sz="1600" dirty="0">
                <a:latin typeface="Consolas" pitchFamily="49" charset="0"/>
              </a:rPr>
              <a:t>();</a:t>
            </a:r>
          </a:p>
          <a:p>
            <a:r>
              <a:rPr lang="en-US" sz="1600" dirty="0">
                <a:latin typeface="Consolas" pitchFamily="49" charset="0"/>
              </a:rPr>
              <a:t>        </a:t>
            </a:r>
            <a:r>
              <a:rPr lang="en-US" sz="1600" dirty="0" err="1">
                <a:solidFill>
                  <a:srgbClr val="FF33CC"/>
                </a:solidFill>
                <a:latin typeface="Consolas" pitchFamily="49" charset="0"/>
              </a:rPr>
              <a:t>bool</a:t>
            </a:r>
            <a:r>
              <a:rPr lang="en-US" sz="1600" dirty="0">
                <a:latin typeface="Consolas" pitchFamily="49" charset="0"/>
              </a:rPr>
              <a:t> </a:t>
            </a:r>
            <a:r>
              <a:rPr lang="en-US" sz="1600" dirty="0">
                <a:solidFill>
                  <a:srgbClr val="663300"/>
                </a:solidFill>
                <a:latin typeface="Consolas" pitchFamily="49" charset="0"/>
              </a:rPr>
              <a:t>empty</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top</a:t>
            </a:r>
            <a:r>
              <a:rPr lang="en-US" sz="1600" dirty="0">
                <a:latin typeface="Consolas" pitchFamily="49" charset="0"/>
              </a:rPr>
              <a:t>() </a:t>
            </a:r>
            <a:r>
              <a:rPr lang="en-US" sz="1600" dirty="0" err="1">
                <a:latin typeface="Consolas" pitchFamily="49" charset="0"/>
              </a:rPr>
              <a:t>const</a:t>
            </a:r>
            <a:r>
              <a:rPr lang="en-US" sz="1600" dirty="0">
                <a:latin typeface="Consolas" pitchFamily="49" charset="0"/>
              </a:rPr>
              <a:t>;</a:t>
            </a:r>
          </a:p>
          <a:p>
            <a:r>
              <a:rPr lang="en-US" sz="1600" dirty="0">
                <a:latin typeface="Consolas" pitchFamily="49" charset="0"/>
              </a:rPr>
              <a:t>        </a:t>
            </a:r>
            <a:r>
              <a:rPr lang="en-US" sz="1600" dirty="0">
                <a:solidFill>
                  <a:srgbClr val="FF33CC"/>
                </a:solidFill>
                <a:latin typeface="Consolas" pitchFamily="49" charset="0"/>
              </a:rPr>
              <a:t>void</a:t>
            </a:r>
            <a:r>
              <a:rPr lang="en-US" sz="1600" dirty="0">
                <a:latin typeface="Consolas" pitchFamily="49" charset="0"/>
              </a:rPr>
              <a:t> </a:t>
            </a:r>
            <a:r>
              <a:rPr lang="en-US" sz="1600" dirty="0">
                <a:solidFill>
                  <a:srgbClr val="663300"/>
                </a:solidFill>
                <a:latin typeface="Consolas" pitchFamily="49" charset="0"/>
              </a:rPr>
              <a:t>push</a:t>
            </a:r>
            <a:r>
              <a:rPr lang="en-US" sz="1600" dirty="0">
                <a:latin typeface="Consolas" pitchFamily="49" charset="0"/>
              </a:rPr>
              <a:t>( </a:t>
            </a:r>
            <a:r>
              <a:rPr lang="en-US" sz="1600" dirty="0" smtClean="0">
                <a:latin typeface="Consolas" pitchFamily="49" charset="0"/>
              </a:rPr>
              <a:t>Type </a:t>
            </a:r>
            <a:r>
              <a:rPr lang="en-US" sz="1600" dirty="0" err="1" smtClean="0">
                <a:latin typeface="Consolas" pitchFamily="49" charset="0"/>
              </a:rPr>
              <a:t>const</a:t>
            </a:r>
            <a:r>
              <a:rPr lang="en-US" sz="1600" dirty="0" smtClean="0">
                <a:latin typeface="Consolas" pitchFamily="49" charset="0"/>
              </a:rPr>
              <a:t> </a:t>
            </a:r>
            <a:r>
              <a:rPr lang="en-US" sz="1600" dirty="0">
                <a:latin typeface="Consolas" pitchFamily="49" charset="0"/>
              </a:rPr>
              <a:t>&amp; );</a:t>
            </a:r>
          </a:p>
          <a:p>
            <a:r>
              <a:rPr lang="en-US" sz="1600" dirty="0">
                <a:latin typeface="Consolas" pitchFamily="49" charset="0"/>
              </a:rPr>
              <a:t>        </a:t>
            </a:r>
            <a:r>
              <a:rPr lang="en-US" sz="1600" dirty="0">
                <a:solidFill>
                  <a:srgbClr val="FF33CC"/>
                </a:solidFill>
                <a:latin typeface="Consolas" pitchFamily="49" charset="0"/>
              </a:rPr>
              <a:t>Type</a:t>
            </a:r>
            <a:r>
              <a:rPr lang="en-US" sz="1600" dirty="0">
                <a:latin typeface="Consolas" pitchFamily="49" charset="0"/>
              </a:rPr>
              <a:t> </a:t>
            </a:r>
            <a:r>
              <a:rPr lang="en-US" sz="1600" dirty="0">
                <a:solidFill>
                  <a:srgbClr val="663300"/>
                </a:solidFill>
                <a:latin typeface="Consolas" pitchFamily="49" charset="0"/>
              </a:rPr>
              <a:t>pop</a:t>
            </a:r>
            <a:r>
              <a:rPr lang="en-US" sz="1600" dirty="0">
                <a:latin typeface="Consolas" pitchFamily="49" charset="0"/>
              </a:rPr>
              <a:t>();</a:t>
            </a:r>
          </a:p>
          <a:p>
            <a:r>
              <a:rPr lang="en-US" sz="1600" dirty="0">
                <a:latin typeface="Consolas" pitchFamily="49" charset="0"/>
              </a:rPr>
              <a:t>};</a:t>
            </a:r>
          </a:p>
          <a:p>
            <a:endParaRPr lang="en-US" sz="1600" dirty="0">
              <a:latin typeface="Consolas" pitchFamily="49" charset="0"/>
            </a:endParaRPr>
          </a:p>
        </p:txBody>
      </p:sp>
      <p:sp>
        <p:nvSpPr>
          <p:cNvPr id="28677" name="Text Box 5"/>
          <p:cNvSpPr txBox="1">
            <a:spLocks noChangeArrowheads="1"/>
          </p:cNvSpPr>
          <p:nvPr/>
        </p:nvSpPr>
        <p:spPr bwMode="auto">
          <a:xfrm>
            <a:off x="714375" y="2636838"/>
            <a:ext cx="4112023" cy="2111347"/>
          </a:xfrm>
          <a:prstGeom prst="rect">
            <a:avLst/>
          </a:prstGeom>
          <a:noFill/>
          <a:ln w="9525">
            <a:noFill/>
            <a:miter lim="800000"/>
            <a:headEnd/>
            <a:tailEnd/>
          </a:ln>
        </p:spPr>
        <p:txBody>
          <a:bodyPr wrap="none">
            <a:spAutoFit/>
          </a:bodyPr>
          <a:lstStyle/>
          <a:p>
            <a:pPr eaLnBrk="0" hangingPunct="0">
              <a:spcBef>
                <a:spcPct val="20000"/>
              </a:spcBef>
            </a:pPr>
            <a:r>
              <a:rPr lang="en-US" sz="1600" dirty="0">
                <a:latin typeface="Consolas" pitchFamily="49" charset="0"/>
              </a:rPr>
              <a:t>template &lt;</a:t>
            </a:r>
            <a:r>
              <a:rPr lang="en-US" sz="1600" dirty="0" err="1">
                <a:latin typeface="Consolas" pitchFamily="49" charset="0"/>
              </a:rPr>
              <a:t>typename</a:t>
            </a:r>
            <a:r>
              <a:rPr lang="en-US" sz="1600" dirty="0">
                <a:latin typeface="Consolas" pitchFamily="49" charset="0"/>
              </a:rPr>
              <a:t> Type&gt;</a:t>
            </a:r>
          </a:p>
          <a:p>
            <a:pPr eaLnBrk="0" hangingPunct="0">
              <a:spcBef>
                <a:spcPct val="20000"/>
              </a:spcBef>
            </a:pPr>
            <a:r>
              <a:rPr lang="en-US" sz="1600" dirty="0">
                <a:latin typeface="Consolas" pitchFamily="49" charset="0"/>
              </a:rPr>
              <a:t>Stack&lt;Type&gt;::Stack( </a:t>
            </a:r>
            <a:r>
              <a:rPr lang="en-US" sz="1600" dirty="0" err="1">
                <a:latin typeface="Consolas" pitchFamily="49" charset="0"/>
              </a:rPr>
              <a:t>int</a:t>
            </a:r>
            <a:r>
              <a:rPr lang="en-US" sz="1600" dirty="0">
                <a:latin typeface="Consolas" pitchFamily="49" charset="0"/>
              </a:rPr>
              <a:t> </a:t>
            </a:r>
            <a:r>
              <a:rPr lang="en-US" sz="1600" dirty="0">
                <a:solidFill>
                  <a:schemeClr val="accent1"/>
                </a:solidFill>
                <a:latin typeface="Consolas" pitchFamily="49" charset="0"/>
              </a:rPr>
              <a:t>n</a:t>
            </a:r>
            <a:r>
              <a:rPr lang="en-US" sz="1600" dirty="0">
                <a:latin typeface="Consolas" pitchFamily="49" charset="0"/>
              </a:rPr>
              <a:t> ):</a:t>
            </a:r>
          </a:p>
          <a:p>
            <a:pPr eaLnBrk="0" hangingPunct="0">
              <a:spcBef>
                <a:spcPct val="20000"/>
              </a:spcBef>
            </a:pPr>
            <a:r>
              <a:rPr lang="en-US" sz="1600" dirty="0" err="1">
                <a:solidFill>
                  <a:srgbClr val="FF0000"/>
                </a:solidFill>
                <a:latin typeface="Consolas" pitchFamily="49" charset="0"/>
              </a:rPr>
              <a:t>stack_size</a:t>
            </a:r>
            <a:r>
              <a:rPr lang="en-US" sz="1600" dirty="0">
                <a:latin typeface="Consolas" pitchFamily="49" charset="0"/>
              </a:rPr>
              <a:t>( 0 ),</a:t>
            </a:r>
          </a:p>
          <a:p>
            <a:pPr eaLnBrk="0" hangingPunct="0">
              <a:spcBef>
                <a:spcPct val="20000"/>
              </a:spcBef>
            </a:pPr>
            <a:r>
              <a:rPr lang="en-US" sz="1600" dirty="0" err="1">
                <a:solidFill>
                  <a:srgbClr val="FF0000"/>
                </a:solidFill>
                <a:latin typeface="Consolas" pitchFamily="49" charset="0"/>
              </a:rPr>
              <a:t>array_capacity</a:t>
            </a:r>
            <a:r>
              <a:rPr lang="en-US" sz="1600" dirty="0">
                <a:latin typeface="Consolas" pitchFamily="49" charset="0"/>
              </a:rPr>
              <a:t>( std::max( 1, </a:t>
            </a:r>
            <a:r>
              <a:rPr lang="en-US" sz="1600" dirty="0">
                <a:solidFill>
                  <a:schemeClr val="accent1"/>
                </a:solidFill>
                <a:latin typeface="Consolas" pitchFamily="49" charset="0"/>
              </a:rPr>
              <a:t>n </a:t>
            </a:r>
            <a:r>
              <a:rPr lang="en-US" sz="1600" dirty="0">
                <a:latin typeface="Consolas" pitchFamily="49" charset="0"/>
              </a:rPr>
              <a:t>) ),</a:t>
            </a:r>
          </a:p>
          <a:p>
            <a:pPr eaLnBrk="0" hangingPunct="0">
              <a:spcBef>
                <a:spcPct val="20000"/>
              </a:spcBef>
            </a:pPr>
            <a:r>
              <a:rPr lang="en-US" sz="1600" dirty="0" smtClean="0">
                <a:solidFill>
                  <a:srgbClr val="FF0000"/>
                </a:solidFill>
                <a:latin typeface="Consolas" pitchFamily="49" charset="0"/>
              </a:rPr>
              <a:t>array</a:t>
            </a:r>
            <a:r>
              <a:rPr lang="en-US" sz="1600" dirty="0">
                <a:latin typeface="Consolas" pitchFamily="49" charset="0"/>
              </a:rPr>
              <a:t>( new Type[</a:t>
            </a:r>
            <a:r>
              <a:rPr lang="en-US" sz="1600" dirty="0" err="1">
                <a:solidFill>
                  <a:srgbClr val="FF0000"/>
                </a:solidFill>
                <a:latin typeface="Consolas" pitchFamily="49" charset="0"/>
              </a:rPr>
              <a:t>array_capacity</a:t>
            </a:r>
            <a:r>
              <a:rPr lang="en-US" sz="1600" dirty="0">
                <a:latin typeface="Consolas" pitchFamily="49" charset="0"/>
              </a:rPr>
              <a:t>] </a:t>
            </a:r>
            <a:r>
              <a:rPr lang="en-US" sz="1600" dirty="0" smtClean="0">
                <a:latin typeface="Consolas" pitchFamily="49" charset="0"/>
              </a:rPr>
              <a:t>) {</a:t>
            </a:r>
            <a:endParaRPr lang="en-US" sz="1600" dirty="0">
              <a:latin typeface="Consolas" pitchFamily="49" charset="0"/>
            </a:endParaRPr>
          </a:p>
          <a:p>
            <a:pPr eaLnBrk="0" hangingPunct="0">
              <a:spcBef>
                <a:spcPct val="20000"/>
              </a:spcBef>
            </a:pPr>
            <a:r>
              <a:rPr lang="en-US" sz="1600" dirty="0">
                <a:latin typeface="Consolas" pitchFamily="49" charset="0"/>
              </a:rPr>
              <a:t>    // Empty constructor</a:t>
            </a:r>
          </a:p>
          <a:p>
            <a:pPr eaLnBrk="0" hangingPunct="0">
              <a:spcBef>
                <a:spcPct val="20000"/>
              </a:spcBef>
            </a:pPr>
            <a:r>
              <a:rPr lang="en-US" sz="1600" dirty="0">
                <a:latin typeface="Consolas" pitchFamily="49" charset="0"/>
              </a:rPr>
              <a:t>}</a:t>
            </a:r>
            <a:endParaRPr lang="en-US" dirty="0"/>
          </a:p>
        </p:txBody>
      </p:sp>
      <p:sp>
        <p:nvSpPr>
          <p:cNvPr id="28678" name="Oval 6"/>
          <p:cNvSpPr>
            <a:spLocks noChangeArrowheads="1"/>
          </p:cNvSpPr>
          <p:nvPr/>
        </p:nvSpPr>
        <p:spPr bwMode="auto">
          <a:xfrm>
            <a:off x="539750" y="3084513"/>
            <a:ext cx="1944688" cy="1223962"/>
          </a:xfrm>
          <a:prstGeom prst="ellipse">
            <a:avLst/>
          </a:prstGeom>
          <a:noFill/>
          <a:ln w="38100">
            <a:solidFill>
              <a:srgbClr val="FF0000"/>
            </a:solidFill>
            <a:round/>
            <a:headEnd/>
            <a:tailEnd/>
          </a:ln>
        </p:spPr>
        <p:txBody>
          <a:bodyPr wrap="none" anchor="ctr"/>
          <a:lstStyle/>
          <a:p>
            <a:endParaRPr lang="en-CA"/>
          </a:p>
        </p:txBody>
      </p:sp>
      <p:sp>
        <p:nvSpPr>
          <p:cNvPr id="28679" name="Oval 7"/>
          <p:cNvSpPr>
            <a:spLocks noChangeArrowheads="1"/>
          </p:cNvSpPr>
          <p:nvPr/>
        </p:nvSpPr>
        <p:spPr bwMode="auto">
          <a:xfrm>
            <a:off x="5940425" y="2638425"/>
            <a:ext cx="1944688" cy="1223963"/>
          </a:xfrm>
          <a:prstGeom prst="ellipse">
            <a:avLst/>
          </a:prstGeom>
          <a:noFill/>
          <a:ln w="38100">
            <a:solidFill>
              <a:srgbClr val="FF0000"/>
            </a:solidFill>
            <a:round/>
            <a:headEnd/>
            <a:tailEnd/>
          </a:ln>
        </p:spPr>
        <p:txBody>
          <a:bodyPr wrap="none" anchor="ctr"/>
          <a:lstStyle/>
          <a:p>
            <a:endParaRPr lang="en-CA"/>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latin typeface="Arial" charset="0"/>
                <a:cs typeface="Arial" charset="0"/>
              </a:rPr>
              <a:t>Destructor</a:t>
            </a:r>
          </a:p>
        </p:txBody>
      </p:sp>
      <p:sp>
        <p:nvSpPr>
          <p:cNvPr id="2969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destructor must release the memory for the array</a:t>
            </a:r>
          </a:p>
          <a:p>
            <a:pPr>
              <a:buFontTx/>
              <a:buNone/>
            </a:pPr>
            <a:endParaRPr lang="en-US" b="1" dirty="0" smtClean="0">
              <a:latin typeface="Courier New" pitchFamily="49"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latin typeface="Consolas" pitchFamily="49" charset="0"/>
                <a:cs typeface="Arial" charset="0"/>
              </a:rPr>
              <a:t>			Stack&lt;Type&gt;::~Stack() {</a:t>
            </a:r>
          </a:p>
          <a:p>
            <a:pPr>
              <a:buFontTx/>
              <a:buNone/>
            </a:pPr>
            <a:r>
              <a:rPr lang="en-US" sz="1800" dirty="0" smtClean="0">
                <a:latin typeface="Consolas" pitchFamily="49" charset="0"/>
                <a:cs typeface="Arial" charset="0"/>
              </a:rPr>
              <a:t>			    delete [] </a:t>
            </a:r>
            <a:r>
              <a:rPr lang="en-US" sz="1800" dirty="0" smtClean="0">
                <a:solidFill>
                  <a:srgbClr val="FF0000"/>
                </a:solidFill>
                <a:latin typeface="Consolas" pitchFamily="49" charset="0"/>
                <a:cs typeface="Arial" charset="0"/>
              </a:rPr>
              <a:t>array</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a:p>
            <a:pPr>
              <a:buFontTx/>
              <a:buNone/>
            </a:pPr>
            <a:endParaRPr lang="en-US" sz="1600" dirty="0" smtClean="0">
              <a:latin typeface="Consolas" pitchFamily="49"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latin typeface="Arial" charset="0"/>
                <a:cs typeface="Arial" charset="0"/>
              </a:rPr>
              <a:t>Empty</a:t>
            </a:r>
          </a:p>
        </p:txBody>
      </p:sp>
      <p:sp>
        <p:nvSpPr>
          <p:cNvPr id="3072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stack is empty if the stack size is zero:</a:t>
            </a:r>
          </a:p>
          <a:p>
            <a:pPr>
              <a:buFont typeface="Arial" charset="0"/>
              <a:buNone/>
            </a:pPr>
            <a:endParaRPr lang="en-US" dirty="0" smtClean="0">
              <a:latin typeface="Arial"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			bool</a:t>
            </a:r>
            <a:r>
              <a:rPr lang="en-US" sz="1800" dirty="0" smtClean="0">
                <a:latin typeface="Consolas" pitchFamily="49" charset="0"/>
                <a:cs typeface="Arial" charset="0"/>
              </a:rPr>
              <a:t> Stack&lt;Type&gt;::empty()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return ( </a:t>
            </a:r>
            <a:r>
              <a:rPr lang="en-US" sz="1800" dirty="0" err="1" smtClean="0">
                <a:solidFill>
                  <a:srgbClr val="FF0000"/>
                </a:solidFill>
                <a:latin typeface="Consolas" pitchFamily="49" charset="0"/>
                <a:cs typeface="Arial" charset="0"/>
              </a:rPr>
              <a:t>stack_size</a:t>
            </a:r>
            <a:r>
              <a:rPr lang="en-US" sz="1800" dirty="0" smtClean="0">
                <a:latin typeface="Consolas" pitchFamily="49" charset="0"/>
                <a:cs typeface="Arial" charset="0"/>
              </a:rPr>
              <a:t> == 0 );</a:t>
            </a:r>
          </a:p>
          <a:p>
            <a:pPr>
              <a:buFontTx/>
              <a:buNone/>
            </a:pPr>
            <a:r>
              <a:rPr lang="en-US" sz="18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smtClean="0">
                <a:latin typeface="Arial" charset="0"/>
                <a:cs typeface="Arial" charset="0"/>
              </a:rPr>
              <a:t>Top</a:t>
            </a:r>
          </a:p>
        </p:txBody>
      </p:sp>
      <p:sp>
        <p:nvSpPr>
          <p:cNvPr id="31747"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If there are </a:t>
            </a:r>
            <a:r>
              <a:rPr lang="en-US" i="1" dirty="0" smtClean="0">
                <a:latin typeface="Times New Roman" pitchFamily="18" charset="0"/>
                <a:cs typeface="Arial" charset="0"/>
              </a:rPr>
              <a:t>n</a:t>
            </a:r>
            <a:r>
              <a:rPr lang="en-US" dirty="0" smtClean="0">
                <a:latin typeface="Arial" charset="0"/>
                <a:cs typeface="Arial" charset="0"/>
              </a:rPr>
              <a:t> objects in the stack, the last is located at index </a:t>
            </a:r>
            <a:r>
              <a:rPr lang="en-US" i="1" dirty="0" smtClean="0">
                <a:latin typeface="Times New Roman" pitchFamily="18" charset="0"/>
                <a:cs typeface="Arial" charset="0"/>
              </a:rPr>
              <a:t>n</a:t>
            </a:r>
            <a:r>
              <a:rPr lang="en-US" dirty="0" smtClean="0">
                <a:latin typeface="Times New Roman" pitchFamily="18" charset="0"/>
                <a:cs typeface="Arial" charset="0"/>
              </a:rPr>
              <a:t> – 1</a:t>
            </a:r>
          </a:p>
          <a:p>
            <a:endParaRPr lang="en-US" sz="2400" dirty="0" smtClean="0">
              <a:latin typeface="Arial" charset="0"/>
              <a:cs typeface="Arial" charset="0"/>
            </a:endParaRPr>
          </a:p>
          <a:p>
            <a:pPr>
              <a:buFontTx/>
              <a:buNone/>
            </a:pPr>
            <a:r>
              <a:rPr lang="en-US" sz="1800" dirty="0" smtClean="0">
                <a:latin typeface="Consolas" pitchFamily="49" charset="0"/>
                <a:cs typeface="Arial" charset="0"/>
              </a:rPr>
              <a:t>			template &lt;</a:t>
            </a:r>
            <a:r>
              <a:rPr lang="en-US" sz="1800" dirty="0" err="1" smtClean="0">
                <a:latin typeface="Consolas" pitchFamily="49" charset="0"/>
                <a:cs typeface="Arial" charset="0"/>
              </a:rPr>
              <a:t>typename</a:t>
            </a:r>
            <a:r>
              <a:rPr lang="en-US" sz="1800" dirty="0" smtClean="0">
                <a:latin typeface="Consolas" pitchFamily="49" charset="0"/>
                <a:cs typeface="Arial" charset="0"/>
              </a:rPr>
              <a:t> Type&gt;</a:t>
            </a:r>
          </a:p>
          <a:p>
            <a:pPr>
              <a:buFontTx/>
              <a:buNone/>
            </a:pPr>
            <a:r>
              <a:rPr lang="en-US" sz="1800" dirty="0" smtClean="0">
                <a:solidFill>
                  <a:srgbClr val="FF33CC"/>
                </a:solidFill>
                <a:latin typeface="Consolas" pitchFamily="49" charset="0"/>
                <a:cs typeface="Arial" charset="0"/>
              </a:rPr>
              <a:t>			Type</a:t>
            </a:r>
            <a:r>
              <a:rPr lang="en-US" sz="1800" dirty="0" smtClean="0">
                <a:latin typeface="Consolas" pitchFamily="49" charset="0"/>
                <a:cs typeface="Arial" charset="0"/>
              </a:rPr>
              <a:t> Stack&lt;Type&gt;::top() </a:t>
            </a:r>
            <a:r>
              <a:rPr lang="en-US" sz="1800" dirty="0" err="1" smtClean="0">
                <a:latin typeface="Consolas" pitchFamily="49" charset="0"/>
                <a:cs typeface="Arial" charset="0"/>
              </a:rPr>
              <a:t>const</a:t>
            </a:r>
            <a:r>
              <a:rPr lang="en-US" sz="1800" dirty="0" smtClean="0">
                <a:latin typeface="Consolas" pitchFamily="49" charset="0"/>
                <a:cs typeface="Arial" charset="0"/>
              </a:rPr>
              <a:t> {</a:t>
            </a:r>
          </a:p>
          <a:p>
            <a:pPr>
              <a:buFontTx/>
              <a:buNone/>
            </a:pPr>
            <a:r>
              <a:rPr lang="en-US" sz="1800" dirty="0" smtClean="0">
                <a:latin typeface="Consolas" pitchFamily="49" charset="0"/>
                <a:cs typeface="Arial" charset="0"/>
              </a:rPr>
              <a:t>			    if ( </a:t>
            </a:r>
            <a:r>
              <a:rPr lang="en-US" sz="1800" dirty="0" smtClean="0">
                <a:solidFill>
                  <a:srgbClr val="663300"/>
                </a:solidFill>
                <a:latin typeface="Consolas" pitchFamily="49" charset="0"/>
                <a:cs typeface="Arial" charset="0"/>
              </a:rPr>
              <a:t>empty</a:t>
            </a:r>
            <a:r>
              <a:rPr lang="en-US" sz="1800" dirty="0" smtClean="0">
                <a:latin typeface="Consolas" pitchFamily="49" charset="0"/>
                <a:cs typeface="Arial" charset="0"/>
              </a:rPr>
              <a:t>() ) {</a:t>
            </a:r>
          </a:p>
          <a:p>
            <a:pPr>
              <a:buFontTx/>
              <a:buNone/>
            </a:pPr>
            <a:r>
              <a:rPr lang="en-US" sz="1800" dirty="0" smtClean="0">
                <a:latin typeface="Consolas" pitchFamily="49" charset="0"/>
                <a:cs typeface="Arial" charset="0"/>
              </a:rPr>
              <a:t>			        throw underflow();</a:t>
            </a:r>
          </a:p>
          <a:p>
            <a:pPr>
              <a:buFontTx/>
              <a:buNone/>
            </a:pPr>
            <a:r>
              <a:rPr lang="en-US" sz="1800" dirty="0" smtClean="0">
                <a:latin typeface="Consolas" pitchFamily="49" charset="0"/>
                <a:cs typeface="Arial" charset="0"/>
              </a:rPr>
              <a:t>			    }</a:t>
            </a:r>
          </a:p>
          <a:p>
            <a:pPr>
              <a:buFontTx/>
              <a:buNone/>
            </a:pPr>
            <a:endParaRPr lang="en-US" sz="1800" dirty="0" smtClean="0">
              <a:latin typeface="Consolas" pitchFamily="49" charset="0"/>
              <a:cs typeface="Arial" charset="0"/>
            </a:endParaRPr>
          </a:p>
          <a:p>
            <a:pPr>
              <a:buFontTx/>
              <a:buNone/>
            </a:pPr>
            <a:r>
              <a:rPr lang="en-US" sz="1800" dirty="0" smtClean="0">
                <a:latin typeface="Consolas" pitchFamily="49" charset="0"/>
                <a:cs typeface="Arial" charset="0"/>
              </a:rPr>
              <a:t>			    return </a:t>
            </a:r>
            <a:r>
              <a:rPr lang="en-US" sz="1800" dirty="0" smtClean="0">
                <a:solidFill>
                  <a:srgbClr val="FF0000"/>
                </a:solidFill>
                <a:latin typeface="Consolas" pitchFamily="49" charset="0"/>
                <a:cs typeface="Arial" charset="0"/>
              </a:rPr>
              <a:t>array</a:t>
            </a:r>
            <a:r>
              <a:rPr lang="en-US" sz="1800" dirty="0" smtClean="0">
                <a:latin typeface="Consolas" pitchFamily="49" charset="0"/>
                <a:cs typeface="Arial" charset="0"/>
              </a:rPr>
              <a:t>[</a:t>
            </a:r>
            <a:r>
              <a:rPr lang="en-US" sz="1800" dirty="0" err="1" smtClean="0">
                <a:solidFill>
                  <a:srgbClr val="FF0000"/>
                </a:solidFill>
                <a:latin typeface="Consolas" pitchFamily="49" charset="0"/>
                <a:cs typeface="Arial" charset="0"/>
              </a:rPr>
              <a:t>stack_size</a:t>
            </a:r>
            <a:r>
              <a:rPr lang="en-US" sz="1800" dirty="0" smtClean="0">
                <a:solidFill>
                  <a:srgbClr val="FF0000"/>
                </a:solidFill>
                <a:latin typeface="Consolas" pitchFamily="49" charset="0"/>
                <a:cs typeface="Arial" charset="0"/>
              </a:rPr>
              <a:t> - 1</a:t>
            </a:r>
            <a:r>
              <a:rPr lang="en-US" sz="1800" dirty="0" smtClean="0">
                <a:latin typeface="Consolas" pitchFamily="49" charset="0"/>
                <a:cs typeface="Arial" charset="0"/>
              </a:rPr>
              <a:t>];</a:t>
            </a:r>
          </a:p>
          <a:p>
            <a:pPr>
              <a:buFontTx/>
              <a:buNone/>
            </a:pPr>
            <a:r>
              <a:rPr lang="en-US" sz="18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smtClean="0">
                <a:latin typeface="Arial" charset="0"/>
                <a:cs typeface="Arial" charset="0"/>
              </a:rPr>
              <a:t>Pop</a:t>
            </a:r>
          </a:p>
        </p:txBody>
      </p:sp>
      <p:sp>
        <p:nvSpPr>
          <p:cNvPr id="32771" name="Rectangle 3"/>
          <p:cNvSpPr>
            <a:spLocks noGrp="1" noChangeArrowheads="1"/>
          </p:cNvSpPr>
          <p:nvPr>
            <p:ph type="body" idx="4294967295"/>
          </p:nvPr>
        </p:nvSpPr>
        <p:spPr/>
        <p:txBody>
          <a:bodyPr/>
          <a:lstStyle/>
          <a:p>
            <a:pPr>
              <a:buFont typeface="Arial" charset="0"/>
              <a:buNone/>
            </a:pPr>
            <a:r>
              <a:rPr lang="en-US" dirty="0" smtClean="0">
                <a:latin typeface="Arial" charset="0"/>
                <a:cs typeface="Arial" charset="0"/>
              </a:rPr>
              <a:t>	Removing an object simply involves reducing the size</a:t>
            </a:r>
          </a:p>
          <a:p>
            <a:pPr lvl="1"/>
            <a:r>
              <a:rPr lang="en-US" dirty="0" smtClean="0">
                <a:latin typeface="Arial" charset="0"/>
                <a:cs typeface="Arial" charset="0"/>
              </a:rPr>
              <a:t>By decreasing the size, the previous top of the stack is now at the location </a:t>
            </a:r>
            <a:r>
              <a:rPr lang="en-US" dirty="0" err="1" smtClean="0">
                <a:latin typeface="Consolas" pitchFamily="49" charset="0"/>
                <a:cs typeface="Arial" charset="0"/>
              </a:rPr>
              <a:t>stack_size</a:t>
            </a:r>
            <a:endParaRPr lang="en-US" sz="1200" dirty="0" smtClean="0">
              <a:latin typeface="Consolas" pitchFamily="49" charset="0"/>
              <a:cs typeface="Arial" charset="0"/>
            </a:endParaRP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template &lt;</a:t>
            </a:r>
            <a:r>
              <a:rPr lang="en-US" sz="1600" dirty="0" err="1" smtClean="0">
                <a:latin typeface="Consolas" pitchFamily="49" charset="0"/>
                <a:cs typeface="Arial" charset="0"/>
              </a:rPr>
              <a:t>typename</a:t>
            </a:r>
            <a:r>
              <a:rPr lang="en-US" sz="1600" dirty="0" smtClean="0">
                <a:latin typeface="Consolas" pitchFamily="49" charset="0"/>
                <a:cs typeface="Arial" charset="0"/>
              </a:rPr>
              <a:t> Type&gt;</a:t>
            </a:r>
          </a:p>
          <a:p>
            <a:pPr>
              <a:buFontTx/>
              <a:buNone/>
            </a:pPr>
            <a:r>
              <a:rPr lang="en-US" sz="1600" dirty="0" smtClean="0">
                <a:solidFill>
                  <a:srgbClr val="FF33CC"/>
                </a:solidFill>
                <a:latin typeface="Consolas" pitchFamily="49" charset="0"/>
                <a:cs typeface="Arial" charset="0"/>
              </a:rPr>
              <a:t>			Type</a:t>
            </a:r>
            <a:r>
              <a:rPr lang="en-US" sz="1600" dirty="0" smtClean="0">
                <a:latin typeface="Consolas" pitchFamily="49" charset="0"/>
                <a:cs typeface="Arial" charset="0"/>
              </a:rPr>
              <a:t> Stack&lt;Type&gt;::pop() {</a:t>
            </a:r>
          </a:p>
          <a:p>
            <a:pPr>
              <a:buFontTx/>
              <a:buNone/>
            </a:pPr>
            <a:r>
              <a:rPr lang="en-US" sz="1600" dirty="0" smtClean="0">
                <a:latin typeface="Consolas" pitchFamily="49" charset="0"/>
                <a:cs typeface="Arial" charset="0"/>
              </a:rPr>
              <a:t>			    if ( </a:t>
            </a:r>
            <a:r>
              <a:rPr lang="en-US" sz="1600" dirty="0" smtClean="0">
                <a:solidFill>
                  <a:srgbClr val="663300"/>
                </a:solidFill>
                <a:latin typeface="Consolas" pitchFamily="49" charset="0"/>
                <a:cs typeface="Arial" charset="0"/>
              </a:rPr>
              <a:t>empty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underflow();</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err="1" smtClean="0">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return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latin typeface="Arial" charset="0"/>
                <a:cs typeface="Arial" charset="0"/>
              </a:rPr>
              <a:t>Push</a:t>
            </a:r>
          </a:p>
        </p:txBody>
      </p:sp>
      <p:sp>
        <p:nvSpPr>
          <p:cNvPr id="3379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Pushing an object onto the stack can only be performed if the</a:t>
            </a:r>
            <a:br>
              <a:rPr lang="en-US" dirty="0" smtClean="0">
                <a:latin typeface="Arial" charset="0"/>
                <a:cs typeface="Arial" charset="0"/>
              </a:rPr>
            </a:br>
            <a:r>
              <a:rPr lang="en-US" dirty="0" smtClean="0">
                <a:latin typeface="Arial" charset="0"/>
                <a:cs typeface="Arial" charset="0"/>
              </a:rPr>
              <a:t>array is not full</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template &lt;typename Type&gt;</a:t>
            </a:r>
          </a:p>
          <a:p>
            <a:pPr>
              <a:buFontTx/>
              <a:buNone/>
            </a:pPr>
            <a:r>
              <a:rPr lang="en-US" sz="1600" dirty="0" smtClean="0">
                <a:solidFill>
                  <a:srgbClr val="FF33CC"/>
                </a:solidFill>
                <a:latin typeface="Consolas" pitchFamily="49" charset="0"/>
                <a:cs typeface="Arial" charset="0"/>
              </a:rPr>
              <a:t>			void</a:t>
            </a:r>
            <a:r>
              <a:rPr lang="en-US" sz="1600" dirty="0" smtClean="0">
                <a:latin typeface="Consolas" pitchFamily="49" charset="0"/>
                <a:cs typeface="Arial" charset="0"/>
              </a:rPr>
              <a:t> Stack&lt;Type&gt;::push( Type </a:t>
            </a:r>
            <a:r>
              <a:rPr lang="en-US" sz="1600" dirty="0" err="1" smtClean="0">
                <a:latin typeface="Consolas" pitchFamily="49" charset="0"/>
                <a:cs typeface="Arial" charset="0"/>
              </a:rPr>
              <a:t>const</a:t>
            </a:r>
            <a:r>
              <a:rPr lang="en-US" sz="1600" dirty="0" smtClean="0">
                <a:latin typeface="Consolas" pitchFamily="49" charset="0"/>
                <a:cs typeface="Arial" charset="0"/>
              </a:rPr>
              <a:t> &amp;</a:t>
            </a:r>
            <a:r>
              <a:rPr lang="en-US" sz="1600" dirty="0" err="1" smtClean="0">
                <a:solidFill>
                  <a:schemeClr val="accent2"/>
                </a:solidFill>
                <a:latin typeface="Consolas" pitchFamily="49" charset="0"/>
                <a:cs typeface="Arial" charset="0"/>
              </a:rPr>
              <a:t>obj</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if ( </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 == </a:t>
            </a:r>
            <a:r>
              <a:rPr lang="en-US" sz="1600" dirty="0" err="1" smtClean="0">
                <a:solidFill>
                  <a:srgbClr val="FF0000"/>
                </a:solidFill>
                <a:latin typeface="Consolas" pitchFamily="49" charset="0"/>
                <a:cs typeface="Arial" charset="0"/>
              </a:rPr>
              <a:t>array_capacity</a:t>
            </a:r>
            <a:r>
              <a:rPr lang="en-US" sz="1600" dirty="0" smtClean="0">
                <a:latin typeface="Consolas" pitchFamily="49" charset="0"/>
                <a:cs typeface="Arial" charset="0"/>
              </a:rPr>
              <a:t> ) {</a:t>
            </a:r>
          </a:p>
          <a:p>
            <a:pPr>
              <a:buFontTx/>
              <a:buNone/>
            </a:pPr>
            <a:r>
              <a:rPr lang="en-US" sz="1600" dirty="0" smtClean="0">
                <a:latin typeface="Consolas" pitchFamily="49" charset="0"/>
                <a:cs typeface="Arial" charset="0"/>
              </a:rPr>
              <a:t>			        throw overflow();  </a:t>
            </a:r>
          </a:p>
          <a:p>
            <a:pPr>
              <a:buFontTx/>
              <a:buNone/>
            </a:pPr>
            <a:r>
              <a:rPr lang="en-US" sz="1600" dirty="0" smtClean="0">
                <a:latin typeface="Consolas" pitchFamily="49" charset="0"/>
                <a:cs typeface="Arial" charset="0"/>
              </a:rPr>
              <a:t>			    }</a:t>
            </a:r>
          </a:p>
          <a:p>
            <a:pPr>
              <a:buFontTx/>
              <a:buNone/>
            </a:pPr>
            <a:endParaRPr lang="en-US" sz="1600" dirty="0" smtClean="0">
              <a:latin typeface="Consolas" pitchFamily="49" charset="0"/>
              <a:cs typeface="Arial" charset="0"/>
            </a:endParaRPr>
          </a:p>
          <a:p>
            <a:pPr>
              <a:buFontTx/>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a:t>
            </a:r>
            <a:r>
              <a:rPr lang="en-US" sz="1600" dirty="0" smtClean="0">
                <a:latin typeface="Consolas" pitchFamily="49" charset="0"/>
                <a:cs typeface="Arial" charset="0"/>
              </a:rPr>
              <a:t>[</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 = </a:t>
            </a:r>
            <a:r>
              <a:rPr lang="en-US" sz="1600" dirty="0" err="1" smtClean="0">
                <a:solidFill>
                  <a:schemeClr val="accent2"/>
                </a:solidFill>
                <a:latin typeface="Consolas" pitchFamily="49" charset="0"/>
                <a:cs typeface="Arial" charset="0"/>
              </a:rPr>
              <a:t>obj</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r>
              <a:rPr lang="en-US" sz="1600" dirty="0" err="1" smtClean="0">
                <a:solidFill>
                  <a:srgbClr val="FF0000"/>
                </a:solidFill>
                <a:latin typeface="Consolas" pitchFamily="49" charset="0"/>
                <a:cs typeface="Arial" charset="0"/>
              </a:rPr>
              <a:t>stack_size</a:t>
            </a:r>
            <a:r>
              <a:rPr lang="en-US" sz="1600" dirty="0" smtClean="0">
                <a:latin typeface="Consolas" pitchFamily="49" charset="0"/>
                <a:cs typeface="Arial" charset="0"/>
              </a:rPr>
              <a:t>;</a:t>
            </a:r>
          </a:p>
          <a:p>
            <a:pPr>
              <a:buFontTx/>
              <a:buNone/>
            </a:pPr>
            <a:r>
              <a:rPr lang="en-US" sz="1600" dirty="0" smtClean="0">
                <a:latin typeface="Consolas" pitchFamily="49"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latin typeface="Arial" charset="0"/>
                <a:cs typeface="Arial" charset="0"/>
              </a:rPr>
              <a:t>Exceptions</a:t>
            </a:r>
          </a:p>
        </p:txBody>
      </p:sp>
      <p:sp>
        <p:nvSpPr>
          <p:cNvPr id="34819"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The case where the array is full is not an exception defined in the Abstract Stack </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If the array is filled, we have five options:</a:t>
            </a:r>
          </a:p>
          <a:p>
            <a:pPr lvl="1"/>
            <a:r>
              <a:rPr lang="en-US" dirty="0" smtClean="0">
                <a:latin typeface="Arial" charset="0"/>
                <a:cs typeface="Arial" charset="0"/>
              </a:rPr>
              <a:t>Increase the size of the array</a:t>
            </a:r>
          </a:p>
          <a:p>
            <a:pPr lvl="1"/>
            <a:r>
              <a:rPr lang="en-US" dirty="0" smtClean="0">
                <a:latin typeface="Arial" charset="0"/>
                <a:cs typeface="Arial" charset="0"/>
              </a:rPr>
              <a:t>Throw an exception</a:t>
            </a:r>
          </a:p>
          <a:p>
            <a:pPr lvl="1"/>
            <a:r>
              <a:rPr lang="en-US" dirty="0" smtClean="0">
                <a:latin typeface="Arial" charset="0"/>
                <a:cs typeface="Arial" charset="0"/>
              </a:rPr>
              <a:t>Ignore the element being pushed</a:t>
            </a:r>
          </a:p>
          <a:p>
            <a:pPr lvl="1"/>
            <a:r>
              <a:rPr lang="en-US" dirty="0" smtClean="0">
                <a:latin typeface="Arial" charset="0"/>
                <a:cs typeface="Arial" charset="0"/>
              </a:rPr>
              <a:t>Replace the current top of the stack</a:t>
            </a:r>
          </a:p>
          <a:p>
            <a:pPr lvl="1"/>
            <a:r>
              <a:rPr lang="en-US" dirty="0" smtClean="0">
                <a:latin typeface="Arial" charset="0"/>
                <a:cs typeface="Arial" charset="0"/>
              </a:rPr>
              <a:t>Put the pushing process to “sleep” until something else removes</a:t>
            </a:r>
            <a:br>
              <a:rPr lang="en-US" dirty="0" smtClean="0">
                <a:latin typeface="Arial" charset="0"/>
                <a:cs typeface="Arial" charset="0"/>
              </a:rPr>
            </a:br>
            <a:r>
              <a:rPr lang="en-US" dirty="0" smtClean="0">
                <a:latin typeface="Arial" charset="0"/>
                <a:cs typeface="Arial" charset="0"/>
              </a:rPr>
              <a:t>the top of the stack</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Include a member function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full() </a:t>
            </a:r>
            <a:r>
              <a:rPr lang="en-US" dirty="0" err="1" smtClean="0">
                <a:latin typeface="Consolas" pitchFamily="49" charset="0"/>
                <a:cs typeface="Consolas" pitchFamily="49" charset="0"/>
              </a:rPr>
              <a:t>const</a:t>
            </a:r>
            <a:r>
              <a:rPr lang="en-US" dirty="0" smtClean="0">
                <a:latin typeface="Consolas" pitchFamily="49" charset="0"/>
                <a:cs typeface="Consolas" pitchFamily="49" charset="0"/>
              </a:rPr>
              <a:t>;</a:t>
            </a:r>
            <a:endParaRPr lang="en-US" sz="2800" dirty="0" smtClean="0">
              <a:latin typeface="Consolas" pitchFamily="49" charset="0"/>
              <a:cs typeface="Consolas" pitchFamily="49" charset="0"/>
            </a:endParaRPr>
          </a:p>
          <a:p>
            <a:endParaRPr lang="en-US" sz="2400" dirty="0" smtClean="0">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latin typeface="Arial" charset="0"/>
                <a:cs typeface="Arial" charset="0"/>
              </a:rPr>
              <a:t>Reverse-Polish Notation</a:t>
            </a:r>
          </a:p>
        </p:txBody>
      </p:sp>
      <p:sp>
        <p:nvSpPr>
          <p:cNvPr id="8192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This is called </a:t>
            </a:r>
            <a:r>
              <a:rPr lang="en-US" i="1" dirty="0" smtClean="0">
                <a:latin typeface="Arial" charset="0"/>
                <a:cs typeface="Arial" charset="0"/>
              </a:rPr>
              <a:t>reverse-Polish</a:t>
            </a:r>
            <a:r>
              <a:rPr lang="en-US" dirty="0" smtClean="0">
                <a:latin typeface="Arial" charset="0"/>
                <a:cs typeface="Arial" charset="0"/>
              </a:rPr>
              <a:t> notation after the mathematician Jan </a:t>
            </a:r>
            <a:r>
              <a:rPr lang="en-US" dirty="0" err="1" smtClean="0">
                <a:latin typeface="Arial" charset="0"/>
                <a:cs typeface="Arial" charset="0"/>
              </a:rPr>
              <a:t>Łukasiewicz</a:t>
            </a:r>
            <a:endParaRPr lang="en-US" dirty="0" smtClean="0">
              <a:latin typeface="Arial" charset="0"/>
              <a:cs typeface="Arial" charset="0"/>
            </a:endParaRPr>
          </a:p>
        </p:txBody>
      </p:sp>
      <p:pic>
        <p:nvPicPr>
          <p:cNvPr id="77828" name="Picture 2"/>
          <p:cNvPicPr>
            <a:picLocks noChangeAspect="1" noChangeArrowheads="1"/>
          </p:cNvPicPr>
          <p:nvPr/>
        </p:nvPicPr>
        <p:blipFill>
          <a:blip r:embed="rId3" cstate="print"/>
          <a:srcRect/>
          <a:stretch>
            <a:fillRect/>
          </a:stretch>
        </p:blipFill>
        <p:spPr bwMode="auto">
          <a:xfrm>
            <a:off x="1988292" y="2538412"/>
            <a:ext cx="2530475" cy="3633788"/>
          </a:xfrm>
          <a:prstGeom prst="rect">
            <a:avLst/>
          </a:prstGeom>
          <a:noFill/>
          <a:ln w="9525">
            <a:noFill/>
            <a:miter lim="800000"/>
            <a:headEnd/>
            <a:tailEnd/>
          </a:ln>
        </p:spPr>
      </p:pic>
      <p:sp>
        <p:nvSpPr>
          <p:cNvPr id="5" name="Rectangle 4"/>
          <p:cNvSpPr/>
          <p:nvPr/>
        </p:nvSpPr>
        <p:spPr>
          <a:xfrm>
            <a:off x="1926380" y="6138862"/>
            <a:ext cx="2619375" cy="307975"/>
          </a:xfrm>
          <a:prstGeom prst="rect">
            <a:avLst/>
          </a:prstGeom>
        </p:spPr>
        <p:txBody>
          <a:bodyPr wrap="none">
            <a:spAutoFit/>
          </a:bodyPr>
          <a:lstStyle/>
          <a:p>
            <a:pPr>
              <a:defRPr/>
            </a:pPr>
            <a:r>
              <a:rPr lang="en-CA" sz="1400" dirty="0">
                <a:solidFill>
                  <a:schemeClr val="tx1">
                    <a:lumMod val="50000"/>
                    <a:lumOff val="50000"/>
                  </a:schemeClr>
                </a:solidFill>
              </a:rPr>
              <a:t>http://www.audiovis.nac.gov.pl/</a:t>
            </a:r>
          </a:p>
        </p:txBody>
      </p:sp>
      <p:pic>
        <p:nvPicPr>
          <p:cNvPr id="232451" name="Picture 3"/>
          <p:cNvPicPr>
            <a:picLocks noChangeAspect="1" noChangeArrowheads="1"/>
          </p:cNvPicPr>
          <p:nvPr/>
        </p:nvPicPr>
        <p:blipFill>
          <a:blip r:embed="rId4" cstate="print"/>
          <a:srcRect/>
          <a:stretch>
            <a:fillRect/>
          </a:stretch>
        </p:blipFill>
        <p:spPr bwMode="auto">
          <a:xfrm>
            <a:off x="5724128" y="4012240"/>
            <a:ext cx="2016125" cy="1898650"/>
          </a:xfrm>
          <a:prstGeom prst="rect">
            <a:avLst/>
          </a:prstGeom>
          <a:noFill/>
          <a:ln w="9525">
            <a:noFill/>
            <a:miter lim="800000"/>
            <a:headEnd/>
            <a:tailEnd/>
          </a:ln>
        </p:spPr>
      </p:pic>
      <p:sp>
        <p:nvSpPr>
          <p:cNvPr id="7" name="Rectangle 6"/>
          <p:cNvSpPr/>
          <p:nvPr/>
        </p:nvSpPr>
        <p:spPr>
          <a:xfrm>
            <a:off x="6025753" y="5883903"/>
            <a:ext cx="1785937" cy="307975"/>
          </a:xfrm>
          <a:prstGeom prst="rect">
            <a:avLst/>
          </a:prstGeom>
        </p:spPr>
        <p:txBody>
          <a:bodyPr wrap="none">
            <a:spAutoFit/>
          </a:bodyPr>
          <a:lstStyle/>
          <a:p>
            <a:pPr>
              <a:defRPr/>
            </a:pPr>
            <a:r>
              <a:rPr lang="en-CA" sz="1400" dirty="0">
                <a:solidFill>
                  <a:schemeClr val="tx1">
                    <a:lumMod val="50000"/>
                    <a:lumOff val="50000"/>
                  </a:schemeClr>
                </a:solidFill>
              </a:rPr>
              <a:t>http://xkcd.com/645/</a:t>
            </a:r>
          </a:p>
        </p:txBody>
      </p:sp>
    </p:spTree>
    <p:extLst>
      <p:ext uri="{BB962C8B-B14F-4D97-AF65-F5344CB8AC3E}">
        <p14:creationId xmlns:p14="http://schemas.microsoft.com/office/powerpoint/2010/main" val="4359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5843"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The best option is to increase the array capacity</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If we increase the array capacity, the question is:</a:t>
            </a:r>
          </a:p>
          <a:p>
            <a:pPr lvl="1"/>
            <a:r>
              <a:rPr lang="en-US" dirty="0" smtClean="0">
                <a:latin typeface="Arial" charset="0"/>
                <a:cs typeface="Arial" charset="0"/>
              </a:rPr>
              <a:t>How much?</a:t>
            </a:r>
          </a:p>
          <a:p>
            <a:pPr lvl="1"/>
            <a:r>
              <a:rPr lang="en-US" dirty="0" smtClean="0">
                <a:latin typeface="Arial" charset="0"/>
                <a:cs typeface="Arial" charset="0"/>
              </a:rPr>
              <a:t>By a constant?		</a:t>
            </a:r>
            <a:r>
              <a:rPr lang="en-US" dirty="0" err="1" smtClean="0">
                <a:latin typeface="Consolas" pitchFamily="49" charset="0"/>
                <a:cs typeface="Arial" charset="0"/>
              </a:rPr>
              <a:t>array_capacity</a:t>
            </a:r>
            <a:r>
              <a:rPr lang="en-US" dirty="0" smtClean="0">
                <a:latin typeface="Consolas" pitchFamily="49" charset="0"/>
                <a:cs typeface="Arial" charset="0"/>
              </a:rPr>
              <a:t> += c;</a:t>
            </a:r>
          </a:p>
          <a:p>
            <a:pPr lvl="1"/>
            <a:r>
              <a:rPr lang="en-US" dirty="0" smtClean="0">
                <a:latin typeface="Arial" charset="0"/>
                <a:cs typeface="Arial" charset="0"/>
              </a:rPr>
              <a:t>By a multiple?		</a:t>
            </a:r>
            <a:r>
              <a:rPr lang="en-US" dirty="0" err="1" smtClean="0">
                <a:latin typeface="Consolas" pitchFamily="49" charset="0"/>
                <a:cs typeface="Arial" charset="0"/>
              </a:rPr>
              <a:t>array_capacity</a:t>
            </a:r>
            <a:r>
              <a:rPr lang="en-US" dirty="0" smtClean="0">
                <a:latin typeface="Consolas" pitchFamily="49" charset="0"/>
                <a:cs typeface="Arial" charset="0"/>
              </a:rPr>
              <a:t> *= c;</a:t>
            </a:r>
          </a:p>
          <a:p>
            <a:pPr lvl="1"/>
            <a:endParaRPr lang="en-US"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t1"/>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6867"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6868" name="Rectangle 3"/>
          <p:cNvSpPr>
            <a:spLocks noGrp="1"/>
          </p:cNvSpPr>
          <p:nvPr>
            <p:ph type="body" idx="4294967295"/>
          </p:nvPr>
        </p:nvSpPr>
        <p:spPr/>
        <p:txBody>
          <a:bodyPr/>
          <a:lstStyle/>
          <a:p>
            <a:pPr>
              <a:buFont typeface="Arial" charset="0"/>
              <a:buNone/>
            </a:pPr>
            <a:r>
              <a:rPr lang="en-US" smtClean="0">
                <a:latin typeface="Arial" charset="0"/>
                <a:cs typeface="Arial" charset="0"/>
              </a:rPr>
              <a:t>	First, let us visualize what must occur to allocate new memory</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descr="t2"/>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7891"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7892" name="Rectangle 3"/>
          <p:cNvSpPr>
            <a:spLocks noGrp="1"/>
          </p:cNvSpPr>
          <p:nvPr>
            <p:ph type="body" idx="4294967295"/>
          </p:nvPr>
        </p:nvSpPr>
        <p:spPr>
          <a:xfrm>
            <a:off x="457200" y="1608138"/>
            <a:ext cx="8229600" cy="4525962"/>
          </a:xfrm>
        </p:spPr>
        <p:txBody>
          <a:bodyPr/>
          <a:lstStyle/>
          <a:p>
            <a:pPr>
              <a:buFont typeface="Arial" charset="0"/>
              <a:buNone/>
            </a:pPr>
            <a:r>
              <a:rPr lang="en-US" smtClean="0">
                <a:latin typeface="Arial" charset="0"/>
                <a:cs typeface="Arial" charset="0"/>
              </a:rPr>
              <a:t>	First, this requires a call to </a:t>
            </a:r>
            <a:r>
              <a:rPr lang="en-US" smtClean="0">
                <a:latin typeface="Consolas" pitchFamily="49" charset="0"/>
                <a:cs typeface="Arial" charset="0"/>
              </a:rPr>
              <a:t>new Type[</a:t>
            </a:r>
            <a:r>
              <a:rPr lang="en-US" i="1" smtClean="0">
                <a:latin typeface="Consolas" pitchFamily="49" charset="0"/>
                <a:cs typeface="Arial" charset="0"/>
              </a:rPr>
              <a:t>N</a:t>
            </a:r>
            <a:r>
              <a:rPr lang="en-US" smtClean="0">
                <a:latin typeface="Consolas" pitchFamily="49" charset="0"/>
                <a:cs typeface="Arial" charset="0"/>
              </a:rPr>
              <a:t>]</a:t>
            </a:r>
            <a:r>
              <a:rPr lang="en-US" smtClean="0">
                <a:latin typeface="Arial" charset="0"/>
                <a:cs typeface="Arial" charset="0"/>
              </a:rPr>
              <a:t> where </a:t>
            </a:r>
            <a:r>
              <a:rPr lang="en-US" i="1" smtClean="0">
                <a:latin typeface="Consolas" pitchFamily="49" charset="0"/>
                <a:cs typeface="Arial" charset="0"/>
              </a:rPr>
              <a:t>N</a:t>
            </a:r>
            <a:r>
              <a:rPr lang="en-US" smtClean="0">
                <a:latin typeface="Arial" charset="0"/>
                <a:cs typeface="Arial" charset="0"/>
              </a:rPr>
              <a:t> is the new capacity</a:t>
            </a:r>
          </a:p>
          <a:p>
            <a:pPr lvl="1"/>
            <a:r>
              <a:rPr lang="en-US" smtClean="0">
                <a:latin typeface="Arial" charset="0"/>
                <a:cs typeface="Arial" charset="0"/>
              </a:rPr>
              <a:t>We must have access to this so we must</a:t>
            </a:r>
            <a:br>
              <a:rPr lang="en-US" smtClean="0">
                <a:latin typeface="Arial" charset="0"/>
                <a:cs typeface="Arial" charset="0"/>
              </a:rPr>
            </a:br>
            <a:r>
              <a:rPr lang="en-US" smtClean="0">
                <a:latin typeface="Arial" charset="0"/>
                <a:cs typeface="Arial" charset="0"/>
              </a:rPr>
              <a:t>store the address returned by new in a</a:t>
            </a:r>
            <a:br>
              <a:rPr lang="en-US" smtClean="0">
                <a:latin typeface="Arial" charset="0"/>
                <a:cs typeface="Arial" charset="0"/>
              </a:rPr>
            </a:br>
            <a:r>
              <a:rPr lang="en-US" smtClean="0">
                <a:latin typeface="Arial" charset="0"/>
                <a:cs typeface="Arial" charset="0"/>
              </a:rPr>
              <a:t>local variable, say </a:t>
            </a:r>
            <a:r>
              <a:rPr lang="en-US" smtClean="0">
                <a:latin typeface="Consolas" pitchFamily="49" charset="0"/>
                <a:cs typeface="Arial" charset="0"/>
              </a:rPr>
              <a:t>tmp</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9" descr="t3"/>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8915"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8916" name="Rectangle 3"/>
          <p:cNvSpPr>
            <a:spLocks noGrp="1"/>
          </p:cNvSpPr>
          <p:nvPr>
            <p:ph type="body" idx="4294967295"/>
          </p:nvPr>
        </p:nvSpPr>
        <p:spPr/>
        <p:txBody>
          <a:bodyPr/>
          <a:lstStyle/>
          <a:p>
            <a:pPr>
              <a:buFont typeface="Arial" charset="0"/>
              <a:buNone/>
            </a:pPr>
            <a:r>
              <a:rPr lang="en-US" smtClean="0">
                <a:latin typeface="Arial" charset="0"/>
                <a:cs typeface="Arial" charset="0"/>
              </a:rPr>
              <a:t>	Next, the values must be copied over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9939" name="Rectangle 3"/>
          <p:cNvSpPr>
            <a:spLocks noGrp="1"/>
          </p:cNvSpPr>
          <p:nvPr>
            <p:ph type="body" idx="4294967295"/>
          </p:nvPr>
        </p:nvSpPr>
        <p:spPr/>
        <p:txBody>
          <a:bodyPr/>
          <a:lstStyle/>
          <a:p>
            <a:pPr>
              <a:buFont typeface="Arial" charset="0"/>
              <a:buNone/>
            </a:pPr>
            <a:r>
              <a:rPr lang="en-US" smtClean="0">
                <a:latin typeface="Arial" charset="0"/>
                <a:cs typeface="Arial" charset="0"/>
              </a:rPr>
              <a:t>	The memory for the original array must be deallocated</a:t>
            </a:r>
          </a:p>
        </p:txBody>
      </p:sp>
      <p:pic>
        <p:nvPicPr>
          <p:cNvPr id="39940" name="Picture 4" descr="t4"/>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39941" name="TextBox 4"/>
          <p:cNvSpPr txBox="1">
            <a:spLocks noChangeArrowheads="1"/>
          </p:cNvSpPr>
          <p:nvPr/>
        </p:nvSpPr>
        <p:spPr bwMode="auto">
          <a:xfrm>
            <a:off x="7807325" y="3440113"/>
            <a:ext cx="317500" cy="261937"/>
          </a:xfrm>
          <a:prstGeom prst="rect">
            <a:avLst/>
          </a:prstGeom>
          <a:noFill/>
          <a:ln w="9525">
            <a:noFill/>
            <a:miter lim="800000"/>
            <a:headEnd/>
            <a:tailEnd/>
          </a:ln>
        </p:spPr>
        <p:txBody>
          <a:bodyPr wrap="none">
            <a:spAutoFit/>
          </a:bodyPr>
          <a:lstStyle/>
          <a:p>
            <a:r>
              <a:rPr lang="en-CA" sz="1100"/>
              <a:t>W</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0963"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0964" name="Rectangle 3"/>
          <p:cNvSpPr>
            <a:spLocks noGrp="1"/>
          </p:cNvSpPr>
          <p:nvPr>
            <p:ph type="body" idx="4294967295"/>
          </p:nvPr>
        </p:nvSpPr>
        <p:spPr/>
        <p:txBody>
          <a:bodyPr/>
          <a:lstStyle/>
          <a:p>
            <a:pPr>
              <a:buFont typeface="Arial" charset="0"/>
              <a:buNone/>
            </a:pPr>
            <a:r>
              <a:rPr lang="en-US" smtClean="0">
                <a:latin typeface="Arial" charset="0"/>
                <a:cs typeface="Arial" charset="0"/>
              </a:rPr>
              <a:t>	Finally, the appropriate member variables must be reassigned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t1"/>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1987"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1988"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2"/>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3011"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3012"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Type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 = new Type[2*</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2" name="Rectangle 1"/>
          <p:cNvSpPr/>
          <p:nvPr/>
        </p:nvSpPr>
        <p:spPr>
          <a:xfrm>
            <a:off x="8226824" y="2985436"/>
            <a:ext cx="848309" cy="253916"/>
          </a:xfrm>
          <a:prstGeom prst="rect">
            <a:avLst/>
          </a:prstGeom>
          <a:solidFill>
            <a:schemeClr val="bg1"/>
          </a:solidFill>
        </p:spPr>
        <p:txBody>
          <a:bodyPr wrap="none">
            <a:spAutoFit/>
          </a:bodyPr>
          <a:lstStyle/>
          <a:p>
            <a:r>
              <a:rPr lang="en-US" sz="1050" dirty="0" err="1" smtClean="0">
                <a:solidFill>
                  <a:srgbClr val="FF0000"/>
                </a:solidFill>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t3"/>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4035"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4036"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for ( </a:t>
            </a:r>
            <a:r>
              <a:rPr lang="en-US" sz="1600" dirty="0" err="1" smtClean="0">
                <a:solidFill>
                  <a:srgbClr val="FF0000"/>
                </a:solidFill>
                <a:latin typeface="Consolas" pitchFamily="49" charset="0"/>
                <a:cs typeface="Arial" charset="0"/>
              </a:rPr>
              <a:t>int</a:t>
            </a: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0;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&lt; </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a:t>
            </a:r>
          </a:p>
          <a:p>
            <a:pPr>
              <a:buFont typeface="Arial" charset="0"/>
              <a:buNone/>
            </a:pP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 = array[</a:t>
            </a:r>
            <a:r>
              <a:rPr lang="en-US" sz="1600" dirty="0" err="1" smtClean="0">
                <a:solidFill>
                  <a:srgbClr val="FF0000"/>
                </a:solidFill>
                <a:latin typeface="Consolas" pitchFamily="49" charset="0"/>
                <a:cs typeface="Arial" charset="0"/>
              </a:rPr>
              <a:t>i</a:t>
            </a:r>
            <a:r>
              <a:rPr lang="en-US" sz="1600" dirty="0" smtClean="0">
                <a:solidFill>
                  <a:srgbClr val="FF0000"/>
                </a:solidFill>
                <a:latin typeface="Consolas" pitchFamily="49" charset="0"/>
                <a:cs typeface="Arial" charset="0"/>
              </a:rPr>
              <a:t>];</a:t>
            </a:r>
          </a:p>
          <a:p>
            <a:pPr>
              <a:buFont typeface="Arial" charset="0"/>
              <a:buNone/>
            </a:pPr>
            <a:r>
              <a:rPr lang="en-US" sz="1600" dirty="0" smtClean="0">
                <a:solidFill>
                  <a:srgbClr val="FF0000"/>
                </a:solidFill>
                <a:latin typeface="Consolas" pitchFamily="49" charset="0"/>
                <a:cs typeface="Arial" charset="0"/>
              </a:rPr>
              <a:t>    }</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sp>
        <p:nvSpPr>
          <p:cNvPr id="7" name="Rectangle 6"/>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5059"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delete [] array;</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a:t>
            </a:r>
          </a:p>
        </p:txBody>
      </p:sp>
      <p:pic>
        <p:nvPicPr>
          <p:cNvPr id="45060" name="Picture 4" descr="t4"/>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5061" name="TextBox 4"/>
          <p:cNvSpPr txBox="1">
            <a:spLocks noChangeArrowheads="1"/>
          </p:cNvSpPr>
          <p:nvPr/>
        </p:nvSpPr>
        <p:spPr bwMode="auto">
          <a:xfrm>
            <a:off x="7789741" y="3440113"/>
            <a:ext cx="317500" cy="261937"/>
          </a:xfrm>
          <a:prstGeom prst="rect">
            <a:avLst/>
          </a:prstGeom>
          <a:noFill/>
          <a:ln w="9525">
            <a:noFill/>
            <a:miter lim="800000"/>
            <a:headEnd/>
            <a:tailEnd/>
          </a:ln>
        </p:spPr>
        <p:txBody>
          <a:bodyPr wrap="none">
            <a:spAutoFit/>
          </a:bodyPr>
          <a:lstStyle/>
          <a:p>
            <a:r>
              <a:rPr lang="en-CA" sz="1100"/>
              <a:t>W</a:t>
            </a:r>
          </a:p>
        </p:txBody>
      </p:sp>
      <p:sp>
        <p:nvSpPr>
          <p:cNvPr id="7" name="Rectangle 6"/>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7987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Benefits:</a:t>
            </a:r>
          </a:p>
          <a:p>
            <a:pPr lvl="1"/>
            <a:r>
              <a:rPr lang="en-US" dirty="0" smtClean="0">
                <a:solidFill>
                  <a:srgbClr val="FF0000"/>
                </a:solidFill>
                <a:latin typeface="Arial" charset="0"/>
                <a:cs typeface="Arial" charset="0"/>
              </a:rPr>
              <a:t>No ambiguity and no brackets are required</a:t>
            </a:r>
          </a:p>
          <a:p>
            <a:pPr lvl="1"/>
            <a:r>
              <a:rPr lang="en-US" dirty="0" smtClean="0">
                <a:latin typeface="Arial" charset="0"/>
                <a:cs typeface="Arial" charset="0"/>
              </a:rPr>
              <a:t>It is the same process used by a computer to perform computations:</a:t>
            </a:r>
          </a:p>
          <a:p>
            <a:pPr lvl="2"/>
            <a:r>
              <a:rPr lang="en-US" dirty="0" smtClean="0">
                <a:latin typeface="Arial" charset="0"/>
                <a:cs typeface="Arial" charset="0"/>
              </a:rPr>
              <a:t>operands must be loaded into registers before operations can be performed on them</a:t>
            </a:r>
          </a:p>
        </p:txBody>
      </p:sp>
    </p:spTree>
    <p:extLst>
      <p:ext uri="{BB962C8B-B14F-4D97-AF65-F5344CB8AC3E}">
        <p14:creationId xmlns:p14="http://schemas.microsoft.com/office/powerpoint/2010/main" val="7166791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6083"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6084"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delete [] array;</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 =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solidFill>
                  <a:srgbClr val="FF0000"/>
                </a:solidFill>
                <a:latin typeface="Consolas" pitchFamily="49" charset="0"/>
                <a:cs typeface="Arial" charset="0"/>
              </a:rPr>
              <a:t>    </a:t>
            </a: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6" name="Rectangle 5"/>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pic>
        <p:nvPicPr>
          <p:cNvPr id="8" name="Picture 4" descr="t4"/>
          <p:cNvPicPr>
            <a:picLocks noChangeAspect="1" noChangeArrowheads="1"/>
          </p:cNvPicPr>
          <p:nvPr/>
        </p:nvPicPr>
        <p:blipFill rotWithShape="1">
          <a:blip r:embed="rId4" cstate="print"/>
          <a:srcRect t="4400" r="29541" b="90787"/>
          <a:stretch/>
        </p:blipFill>
        <p:spPr bwMode="auto">
          <a:xfrm>
            <a:off x="5995988" y="2960294"/>
            <a:ext cx="1735980" cy="176024"/>
          </a:xfrm>
          <a:prstGeom prst="rect">
            <a:avLst/>
          </a:prstGeom>
          <a:noFill/>
          <a:ln w="9525">
            <a:noFill/>
            <a:miter lim="800000"/>
            <a:headEnd/>
            <a:tailEnd/>
          </a:ln>
        </p:spPr>
      </p:pic>
    </p:spTree>
    <p:extLst>
      <p:ext uri="{BB962C8B-B14F-4D97-AF65-F5344CB8AC3E}">
        <p14:creationId xmlns:p14="http://schemas.microsoft.com/office/powerpoint/2010/main" val="34364850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t5"/>
          <p:cNvPicPr>
            <a:picLocks noChangeAspect="1" noChangeArrowheads="1"/>
          </p:cNvPicPr>
          <p:nvPr/>
        </p:nvPicPr>
        <p:blipFill>
          <a:blip r:embed="rId3" cstate="print"/>
          <a:srcRect/>
          <a:stretch>
            <a:fillRect/>
          </a:stretch>
        </p:blipFill>
        <p:spPr bwMode="auto">
          <a:xfrm>
            <a:off x="5995988" y="2795588"/>
            <a:ext cx="2463800" cy="3657600"/>
          </a:xfrm>
          <a:prstGeom prst="rect">
            <a:avLst/>
          </a:prstGeom>
          <a:noFill/>
          <a:ln w="9525">
            <a:noFill/>
            <a:miter lim="800000"/>
            <a:headEnd/>
            <a:tailEnd/>
          </a:ln>
        </p:spPr>
      </p:pic>
      <p:sp>
        <p:nvSpPr>
          <p:cNvPr id="46083"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6084"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The implementation:</a:t>
            </a:r>
          </a:p>
          <a:p>
            <a:pPr>
              <a:buFont typeface="Arial" charset="0"/>
              <a:buNone/>
            </a:pPr>
            <a:r>
              <a:rPr lang="en-US" sz="1600" dirty="0" smtClean="0">
                <a:latin typeface="Consolas" pitchFamily="49" charset="0"/>
                <a:cs typeface="Arial" charset="0"/>
              </a:rPr>
              <a:t>void </a:t>
            </a:r>
            <a:r>
              <a:rPr lang="en-US" sz="1600" dirty="0" err="1" smtClean="0">
                <a:latin typeface="Consolas" pitchFamily="49" charset="0"/>
                <a:cs typeface="Arial" charset="0"/>
              </a:rPr>
              <a:t>double_capacity</a:t>
            </a:r>
            <a:r>
              <a:rPr lang="en-US" sz="1600" dirty="0" smtClean="0">
                <a:latin typeface="Consolas" pitchFamily="49" charset="0"/>
                <a:cs typeface="Arial" charset="0"/>
              </a:rPr>
              <a:t>() {</a:t>
            </a:r>
          </a:p>
          <a:p>
            <a:pPr>
              <a:buFont typeface="Arial" charset="0"/>
              <a:buNone/>
            </a:pPr>
            <a:r>
              <a:rPr lang="en-US" sz="1600" dirty="0" smtClean="0">
                <a:latin typeface="Consolas" pitchFamily="49" charset="0"/>
                <a:cs typeface="Arial" charset="0"/>
              </a:rPr>
              <a:t>    Type *</a:t>
            </a:r>
            <a:r>
              <a:rPr lang="en-US" sz="1600" dirty="0" err="1" smtClean="0">
                <a:latin typeface="Consolas" pitchFamily="49" charset="0"/>
                <a:cs typeface="Arial" charset="0"/>
              </a:rPr>
              <a:t>tmp_array</a:t>
            </a:r>
            <a:r>
              <a:rPr lang="en-US" sz="1600" dirty="0" smtClean="0">
                <a:latin typeface="Consolas" pitchFamily="49" charset="0"/>
                <a:cs typeface="Arial" charset="0"/>
              </a:rPr>
              <a:t> = new Type[2*</a:t>
            </a:r>
            <a:r>
              <a:rPr lang="en-US" sz="1600" dirty="0" err="1" smtClean="0">
                <a:latin typeface="Consolas" pitchFamily="49" charset="0"/>
                <a:cs typeface="Arial" charset="0"/>
              </a:rPr>
              <a:t>array_capacity</a:t>
            </a:r>
            <a:r>
              <a:rPr lang="en-US" sz="1600" dirty="0" smtClean="0">
                <a:latin typeface="Consolas" pitchFamily="49" charset="0"/>
                <a:cs typeface="Arial" charset="0"/>
              </a:rPr>
              <a:t>];</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for ( </a:t>
            </a:r>
            <a:r>
              <a:rPr lang="en-US" sz="1600" dirty="0" err="1" smtClean="0">
                <a:latin typeface="Consolas" pitchFamily="49" charset="0"/>
                <a:cs typeface="Arial" charset="0"/>
              </a:rPr>
              <a:t>int</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0; </a:t>
            </a:r>
            <a:r>
              <a:rPr lang="en-US" sz="1600" dirty="0" err="1" smtClean="0">
                <a:latin typeface="Consolas" pitchFamily="49" charset="0"/>
                <a:cs typeface="Arial" charset="0"/>
              </a:rPr>
              <a:t>i</a:t>
            </a:r>
            <a:r>
              <a:rPr lang="en-US" sz="1600" dirty="0" smtClean="0">
                <a:latin typeface="Consolas" pitchFamily="49" charset="0"/>
                <a:cs typeface="Arial" charset="0"/>
              </a:rPr>
              <a:t> &lt; </a:t>
            </a:r>
            <a:r>
              <a:rPr lang="en-US" sz="1600" dirty="0" err="1" smtClean="0">
                <a:latin typeface="Consolas" pitchFamily="49" charset="0"/>
                <a:cs typeface="Arial" charset="0"/>
              </a:rPr>
              <a:t>array_capacity</a:t>
            </a:r>
            <a:r>
              <a:rPr lang="en-US" sz="1600" dirty="0" smtClean="0">
                <a:latin typeface="Consolas" pitchFamily="49" charset="0"/>
                <a:cs typeface="Arial" charset="0"/>
              </a:rPr>
              <a:t>; ++</a:t>
            </a:r>
            <a:r>
              <a:rPr lang="en-US" sz="1600" dirty="0" err="1" smtClean="0">
                <a:latin typeface="Consolas" pitchFamily="49" charset="0"/>
                <a:cs typeface="Arial" charset="0"/>
              </a:rPr>
              <a:t>i</a:t>
            </a:r>
            <a:r>
              <a:rPr lang="en-US" sz="1600" dirty="0" smtClean="0">
                <a:latin typeface="Consolas" pitchFamily="49" charset="0"/>
                <a:cs typeface="Arial" charset="0"/>
              </a:rPr>
              <a:t> ) {</a:t>
            </a:r>
          </a:p>
          <a:p>
            <a:pPr>
              <a:buFont typeface="Arial" charset="0"/>
              <a:buNone/>
            </a:pPr>
            <a:r>
              <a:rPr lang="en-US" sz="1600" dirty="0" smtClean="0">
                <a:latin typeface="Consolas" pitchFamily="49" charset="0"/>
                <a:cs typeface="Arial" charset="0"/>
              </a:rPr>
              <a:t>        </a:t>
            </a:r>
            <a:r>
              <a:rPr lang="en-US" sz="1600" dirty="0" err="1" smtClean="0">
                <a:latin typeface="Consolas" pitchFamily="49" charset="0"/>
                <a:cs typeface="Arial" charset="0"/>
              </a:rPr>
              <a:t>tmp_array</a:t>
            </a:r>
            <a:r>
              <a:rPr lang="en-US" sz="1600" dirty="0" smtClean="0">
                <a:latin typeface="Consolas" pitchFamily="49" charset="0"/>
                <a:cs typeface="Arial" charset="0"/>
              </a:rPr>
              <a:t>[</a:t>
            </a:r>
            <a:r>
              <a:rPr lang="en-US" sz="1600" dirty="0" err="1" smtClean="0">
                <a:latin typeface="Consolas" pitchFamily="49" charset="0"/>
                <a:cs typeface="Arial" charset="0"/>
              </a:rPr>
              <a:t>i</a:t>
            </a:r>
            <a:r>
              <a:rPr lang="en-US" sz="1600" dirty="0" smtClean="0">
                <a:latin typeface="Consolas" pitchFamily="49" charset="0"/>
                <a:cs typeface="Arial" charset="0"/>
              </a:rPr>
              <a:t>] = array[</a:t>
            </a:r>
            <a:r>
              <a:rPr lang="en-US" sz="1600" dirty="0" err="1" smtClean="0">
                <a:latin typeface="Consolas" pitchFamily="49" charset="0"/>
                <a:cs typeface="Arial" charset="0"/>
              </a:rPr>
              <a:t>i</a:t>
            </a:r>
            <a:r>
              <a:rPr lang="en-US" sz="1600" dirty="0" smtClean="0">
                <a:latin typeface="Consolas" pitchFamily="49" charset="0"/>
                <a:cs typeface="Arial" charset="0"/>
              </a:rPr>
              <a:t>];</a:t>
            </a:r>
          </a:p>
          <a:p>
            <a:pPr>
              <a:buFont typeface="Arial" charset="0"/>
              <a:buNone/>
            </a:pPr>
            <a:r>
              <a:rPr lang="en-US" sz="1600" dirty="0" smtClean="0">
                <a:latin typeface="Consolas" pitchFamily="49" charset="0"/>
                <a:cs typeface="Arial" charset="0"/>
              </a:rPr>
              <a:t>    }</a:t>
            </a:r>
          </a:p>
          <a:p>
            <a:pPr>
              <a:buFont typeface="Arial" charset="0"/>
              <a:buNone/>
            </a:pPr>
            <a:endParaRPr lang="en-US" sz="1600" dirty="0" smtClean="0">
              <a:latin typeface="Consolas" pitchFamily="49" charset="0"/>
              <a:cs typeface="Arial" charset="0"/>
            </a:endParaRPr>
          </a:p>
          <a:p>
            <a:pPr>
              <a:buFont typeface="Arial" charset="0"/>
              <a:buNone/>
            </a:pPr>
            <a:r>
              <a:rPr lang="en-US" sz="1600" dirty="0" smtClean="0">
                <a:latin typeface="Consolas" pitchFamily="49" charset="0"/>
                <a:cs typeface="Arial" charset="0"/>
              </a:rPr>
              <a:t>    delete [] array;</a:t>
            </a:r>
          </a:p>
          <a:p>
            <a:pPr>
              <a:buFont typeface="Arial" charset="0"/>
              <a:buNone/>
            </a:pPr>
            <a:r>
              <a:rPr lang="en-US" sz="1600" dirty="0" smtClean="0">
                <a:latin typeface="Consolas" pitchFamily="49" charset="0"/>
                <a:cs typeface="Arial" charset="0"/>
              </a:rPr>
              <a:t>    </a:t>
            </a:r>
            <a:r>
              <a:rPr lang="en-US" sz="1600" dirty="0" smtClean="0">
                <a:solidFill>
                  <a:srgbClr val="FF0000"/>
                </a:solidFill>
                <a:latin typeface="Consolas" pitchFamily="49" charset="0"/>
                <a:cs typeface="Arial" charset="0"/>
              </a:rPr>
              <a:t>array = </a:t>
            </a:r>
            <a:r>
              <a:rPr lang="en-US" sz="1600" dirty="0" err="1" smtClean="0">
                <a:solidFill>
                  <a:srgbClr val="FF0000"/>
                </a:solidFill>
                <a:latin typeface="Consolas" pitchFamily="49" charset="0"/>
                <a:cs typeface="Arial" charset="0"/>
              </a:rPr>
              <a:t>tmp_array</a:t>
            </a:r>
            <a:r>
              <a:rPr lang="en-US" sz="1600" dirty="0" smtClean="0">
                <a:solidFill>
                  <a:srgbClr val="FF0000"/>
                </a:solidFill>
                <a:latin typeface="Consolas" pitchFamily="49" charset="0"/>
                <a:cs typeface="Arial" charset="0"/>
              </a:rPr>
              <a:t>;</a:t>
            </a:r>
          </a:p>
          <a:p>
            <a:pPr>
              <a:buFont typeface="Arial" charset="0"/>
              <a:buNone/>
            </a:pPr>
            <a:endParaRPr lang="en-US" sz="1600" dirty="0" smtClean="0">
              <a:solidFill>
                <a:srgbClr val="FF0000"/>
              </a:solidFill>
              <a:latin typeface="Consolas" pitchFamily="49" charset="0"/>
              <a:cs typeface="Arial" charset="0"/>
            </a:endParaRPr>
          </a:p>
          <a:p>
            <a:pPr>
              <a:buFont typeface="Arial" charset="0"/>
              <a:buNone/>
            </a:pPr>
            <a:r>
              <a:rPr lang="en-US" sz="1600" dirty="0" smtClean="0">
                <a:solidFill>
                  <a:srgbClr val="FF0000"/>
                </a:solidFill>
                <a:latin typeface="Consolas" pitchFamily="49" charset="0"/>
                <a:cs typeface="Arial" charset="0"/>
              </a:rPr>
              <a:t>    </a:t>
            </a:r>
            <a:r>
              <a:rPr lang="en-US" sz="1600" dirty="0" err="1" smtClean="0">
                <a:solidFill>
                  <a:srgbClr val="FF0000"/>
                </a:solidFill>
                <a:latin typeface="Consolas" pitchFamily="49" charset="0"/>
                <a:cs typeface="Arial" charset="0"/>
              </a:rPr>
              <a:t>array_capacity</a:t>
            </a:r>
            <a:r>
              <a:rPr lang="en-US" sz="1600" dirty="0" smtClean="0">
                <a:solidFill>
                  <a:srgbClr val="FF0000"/>
                </a:solidFill>
                <a:latin typeface="Consolas" pitchFamily="49" charset="0"/>
                <a:cs typeface="Arial" charset="0"/>
              </a:rPr>
              <a:t> *= 2;</a:t>
            </a:r>
          </a:p>
          <a:p>
            <a:pPr>
              <a:buFont typeface="Arial" charset="0"/>
              <a:buNone/>
            </a:pPr>
            <a:r>
              <a:rPr lang="en-US" sz="1600" dirty="0" smtClean="0">
                <a:latin typeface="Consolas" pitchFamily="49" charset="0"/>
                <a:cs typeface="Arial" charset="0"/>
              </a:rPr>
              <a:t>}</a:t>
            </a:r>
          </a:p>
          <a:p>
            <a:endParaRPr lang="en-US" sz="2400" dirty="0" smtClean="0">
              <a:latin typeface="Arial" charset="0"/>
              <a:cs typeface="Arial" charset="0"/>
            </a:endParaRPr>
          </a:p>
        </p:txBody>
      </p:sp>
      <p:sp>
        <p:nvSpPr>
          <p:cNvPr id="6" name="Rectangle 5"/>
          <p:cNvSpPr/>
          <p:nvPr/>
        </p:nvSpPr>
        <p:spPr>
          <a:xfrm>
            <a:off x="8226824" y="2985436"/>
            <a:ext cx="848309" cy="253916"/>
          </a:xfrm>
          <a:prstGeom prst="rect">
            <a:avLst/>
          </a:prstGeom>
          <a:solidFill>
            <a:schemeClr val="bg1"/>
          </a:solidFill>
        </p:spPr>
        <p:txBody>
          <a:bodyPr wrap="none">
            <a:spAutoFit/>
          </a:bodyPr>
          <a:lstStyle/>
          <a:p>
            <a:r>
              <a:rPr lang="en-US" sz="1050" dirty="0" err="1" smtClean="0">
                <a:latin typeface="Consolas" pitchFamily="49" charset="0"/>
              </a:rPr>
              <a:t>tmp_array</a:t>
            </a:r>
            <a:endParaRPr lang="en-CA" sz="105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7107" name="Rectangle 4"/>
          <p:cNvSpPr>
            <a:spLocks noGrp="1"/>
          </p:cNvSpPr>
          <p:nvPr>
            <p:ph type="body" idx="4294967295"/>
          </p:nvPr>
        </p:nvSpPr>
        <p:spPr/>
        <p:txBody>
          <a:bodyPr/>
          <a:lstStyle/>
          <a:p>
            <a:pPr>
              <a:buFont typeface="Arial" charset="0"/>
              <a:buNone/>
            </a:pPr>
            <a:r>
              <a:rPr lang="en-US" smtClean="0">
                <a:latin typeface="Arial" charset="0"/>
                <a:cs typeface="Arial" charset="0"/>
              </a:rPr>
              <a:t>	Back to the original question:</a:t>
            </a:r>
          </a:p>
          <a:p>
            <a:pPr lvl="1"/>
            <a:r>
              <a:rPr lang="en-US" smtClean="0">
                <a:latin typeface="Arial" charset="0"/>
                <a:cs typeface="Arial" charset="0"/>
              </a:rPr>
              <a:t>How much do we change the capacity?</a:t>
            </a:r>
          </a:p>
          <a:p>
            <a:pPr lvl="1"/>
            <a:r>
              <a:rPr lang="en-US" smtClean="0">
                <a:latin typeface="Arial" charset="0"/>
                <a:cs typeface="Arial" charset="0"/>
              </a:rPr>
              <a:t>Add a constant?</a:t>
            </a:r>
          </a:p>
          <a:p>
            <a:pPr lvl="1"/>
            <a:r>
              <a:rPr lang="en-US" smtClean="0">
                <a:latin typeface="Arial" charset="0"/>
                <a:cs typeface="Arial" charset="0"/>
              </a:rPr>
              <a:t>Multiply by a constant?</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First, we recognize that any time that we </a:t>
            </a:r>
            <a:r>
              <a:rPr lang="en-US" smtClean="0">
                <a:latin typeface="Consolas" pitchFamily="49" charset="0"/>
                <a:cs typeface="Arial" charset="0"/>
              </a:rPr>
              <a:t>push</a:t>
            </a:r>
            <a:r>
              <a:rPr lang="en-US" smtClean="0">
                <a:latin typeface="Arial" charset="0"/>
                <a:cs typeface="Arial" charset="0"/>
              </a:rPr>
              <a:t> onto a full stack, this requires </a:t>
            </a:r>
            <a:r>
              <a:rPr lang="en-US" i="1" smtClean="0">
                <a:latin typeface="Times New Roman" pitchFamily="18" charset="0"/>
                <a:cs typeface="Arial" charset="0"/>
              </a:rPr>
              <a:t>n</a:t>
            </a:r>
            <a:r>
              <a:rPr lang="en-US" smtClean="0">
                <a:latin typeface="Arial" charset="0"/>
                <a:cs typeface="Arial" charset="0"/>
              </a:rPr>
              <a:t> copies and the run time is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a:t>
            </a:r>
            <a:r>
              <a:rPr lang="en-CA" i="1" smtClean="0">
                <a:solidFill>
                  <a:srgbClr val="000000"/>
                </a:solidFill>
                <a:latin typeface="Times New Roman" pitchFamily="18" charset="0"/>
                <a:cs typeface="Times New Roman" pitchFamily="18" charset="0"/>
              </a:rPr>
              <a:t>n</a:t>
            </a:r>
            <a:r>
              <a:rPr lang="en-CA" smtClean="0">
                <a:solidFill>
                  <a:srgbClr val="000000"/>
                </a:solidFill>
                <a:latin typeface="Times New Roman" pitchFamily="18" charset="0"/>
                <a:cs typeface="Times New Roman" pitchFamily="18" charset="0"/>
              </a:rPr>
              <a:t>)</a:t>
            </a:r>
          </a:p>
          <a:p>
            <a:pPr>
              <a:buFont typeface="Arial" charset="0"/>
              <a:buNone/>
            </a:pPr>
            <a:endParaRPr lang="en-US" smtClean="0">
              <a:latin typeface="Arial" charset="0"/>
              <a:cs typeface="Arial" charset="0"/>
            </a:endParaRPr>
          </a:p>
          <a:p>
            <a:pPr>
              <a:buFont typeface="Arial" charset="0"/>
              <a:buNone/>
            </a:pPr>
            <a:r>
              <a:rPr lang="en-US" smtClean="0">
                <a:latin typeface="Arial" charset="0"/>
                <a:cs typeface="Arial" charset="0"/>
              </a:rPr>
              <a:t>	Therefore, </a:t>
            </a:r>
            <a:r>
              <a:rPr lang="en-US" smtClean="0">
                <a:latin typeface="Consolas" pitchFamily="49" charset="0"/>
                <a:cs typeface="Arial" charset="0"/>
              </a:rPr>
              <a:t>push</a:t>
            </a:r>
            <a:r>
              <a:rPr lang="en-US" smtClean="0">
                <a:latin typeface="Arial" charset="0"/>
                <a:cs typeface="Arial" charset="0"/>
              </a:rPr>
              <a:t> is usually </a:t>
            </a:r>
            <a:r>
              <a:rPr lang="en-CA" b="1" smtClean="0">
                <a:solidFill>
                  <a:srgbClr val="000000"/>
                </a:solidFill>
                <a:latin typeface="Symbol" pitchFamily="18" charset="2"/>
                <a:cs typeface="Times New Roman" pitchFamily="18" charset="0"/>
              </a:rPr>
              <a:t>Q</a:t>
            </a:r>
            <a:r>
              <a:rPr lang="en-CA" smtClean="0">
                <a:solidFill>
                  <a:srgbClr val="000000"/>
                </a:solidFill>
                <a:latin typeface="Times New Roman" pitchFamily="18" charset="0"/>
                <a:cs typeface="Times New Roman" pitchFamily="18" charset="0"/>
              </a:rPr>
              <a:t>(1)</a:t>
            </a:r>
            <a:r>
              <a:rPr lang="en-US" smtClean="0">
                <a:latin typeface="Arial" charset="0"/>
                <a:cs typeface="Arial" charset="0"/>
              </a:rPr>
              <a:t> except when new memory is required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1028"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To state the average run time, we will introduce the concept of amortized time:</a:t>
            </a:r>
          </a:p>
          <a:p>
            <a:pPr lvl="1"/>
            <a:r>
              <a:rPr lang="en-US" dirty="0" smtClean="0">
                <a:latin typeface="Arial" charset="0"/>
                <a:cs typeface="Arial" charset="0"/>
              </a:rPr>
              <a:t>If </a:t>
            </a:r>
            <a:r>
              <a:rPr lang="en-CA" i="1" dirty="0" smtClean="0">
                <a:solidFill>
                  <a:srgbClr val="000000"/>
                </a:solidFill>
                <a:latin typeface="Times New Roman" pitchFamily="18" charset="0"/>
                <a:cs typeface="Times New Roman" pitchFamily="18" charset="0"/>
              </a:rPr>
              <a:t>n</a:t>
            </a:r>
            <a:r>
              <a:rPr lang="en-US" dirty="0" smtClean="0">
                <a:latin typeface="Arial" charset="0"/>
                <a:cs typeface="Arial" charset="0"/>
              </a:rPr>
              <a:t> operations requires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(f(</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US" dirty="0" smtClean="0">
                <a:latin typeface="Arial" charset="0"/>
                <a:cs typeface="Arial" charset="0"/>
              </a:rPr>
              <a:t>, we will say that an individual operation has an amortized run time of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(f(</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a:t>
            </a:r>
            <a:r>
              <a:rPr lang="en-US" dirty="0" smtClean="0">
                <a:latin typeface="Arial" charset="0"/>
                <a:cs typeface="Arial" charset="0"/>
              </a:rPr>
              <a:t> </a:t>
            </a:r>
          </a:p>
          <a:p>
            <a:pPr lvl="1"/>
            <a:r>
              <a:rPr lang="en-US" dirty="0" smtClean="0">
                <a:latin typeface="Arial" charset="0"/>
                <a:cs typeface="Arial" charset="0"/>
              </a:rPr>
              <a:t>Therefore, if inserting </a:t>
            </a:r>
            <a:r>
              <a:rPr lang="en-CA" i="1" dirty="0" smtClean="0">
                <a:solidFill>
                  <a:srgbClr val="000000"/>
                </a:solidFill>
                <a:latin typeface="Times New Roman" pitchFamily="18" charset="0"/>
                <a:cs typeface="Times New Roman" pitchFamily="18" charset="0"/>
              </a:rPr>
              <a:t>n</a:t>
            </a:r>
            <a:r>
              <a:rPr lang="en-US" dirty="0" smtClean="0">
                <a:latin typeface="Arial" charset="0"/>
                <a:cs typeface="Arial" charset="0"/>
              </a:rPr>
              <a:t> objects requires:</a:t>
            </a:r>
          </a:p>
          <a:p>
            <a:pPr lvl="2"/>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baseline="30000" dirty="0" smtClean="0">
                <a:solidFill>
                  <a:srgbClr val="000000"/>
                </a:solidFill>
                <a:latin typeface="Times New Roman" pitchFamily="18" charset="0"/>
                <a:cs typeface="Times New Roman" pitchFamily="18" charset="0"/>
              </a:rPr>
              <a:t>2</a:t>
            </a:r>
            <a:r>
              <a:rPr lang="en-CA" dirty="0" smtClean="0">
                <a:solidFill>
                  <a:srgbClr val="000000"/>
                </a:solidFill>
                <a:latin typeface="Times New Roman" pitchFamily="18" charset="0"/>
                <a:cs typeface="Times New Roman" pitchFamily="18" charset="0"/>
              </a:rPr>
              <a:t>) </a:t>
            </a:r>
            <a:r>
              <a:rPr lang="en-US" dirty="0" smtClean="0">
                <a:latin typeface="Arial" charset="0"/>
                <a:cs typeface="Arial" charset="0"/>
              </a:rPr>
              <a:t>copies, the amortized time is </a:t>
            </a:r>
            <a:r>
              <a:rPr lang="en-CA" b="1" dirty="0" smtClean="0">
                <a:solidFill>
                  <a:srgbClr val="000000"/>
                </a:solidFill>
                <a:latin typeface="Symbol" pitchFamily="18" charset="2"/>
                <a:cs typeface="Times New Roman" pitchFamily="18" charset="0"/>
              </a:rPr>
              <a:t>Q</a:t>
            </a:r>
            <a:r>
              <a:rPr lang="en-CA" dirty="0" smtClean="0">
                <a:solidFill>
                  <a:srgbClr val="000000"/>
                </a:solidFill>
                <a:latin typeface="Times New Roman" pitchFamily="18" charset="0"/>
                <a:cs typeface="Times New Roman" pitchFamily="18" charset="0"/>
              </a:rPr>
              <a:t>(</a:t>
            </a:r>
            <a:r>
              <a:rPr lang="en-CA" i="1" dirty="0" smtClean="0">
                <a:solidFill>
                  <a:srgbClr val="000000"/>
                </a:solidFill>
                <a:latin typeface="Times New Roman" pitchFamily="18" charset="0"/>
                <a:cs typeface="Times New Roman" pitchFamily="18" charset="0"/>
              </a:rPr>
              <a:t>n</a:t>
            </a:r>
            <a:r>
              <a:rPr lang="en-CA" dirty="0" smtClean="0">
                <a:solidFill>
                  <a:srgbClr val="000000"/>
                </a:solidFill>
                <a:latin typeface="Times New Roman" pitchFamily="18" charset="0"/>
                <a:cs typeface="Times New Roman" pitchFamily="18" charset="0"/>
              </a:rPr>
              <a:t>) </a:t>
            </a:r>
          </a:p>
          <a:p>
            <a:pPr lvl="2"/>
            <a:r>
              <a:rPr lang="en-CA" b="1" dirty="0" smtClean="0">
                <a:solidFill>
                  <a:srgbClr val="FF0000"/>
                </a:solidFill>
                <a:latin typeface="Symbol" pitchFamily="18" charset="2"/>
                <a:cs typeface="Times New Roman" pitchFamily="18" charset="0"/>
              </a:rPr>
              <a:t>Q</a:t>
            </a:r>
            <a:r>
              <a:rPr lang="en-CA" dirty="0" smtClean="0">
                <a:solidFill>
                  <a:srgbClr val="FF0000"/>
                </a:solidFill>
                <a:latin typeface="Times New Roman" pitchFamily="18" charset="0"/>
                <a:cs typeface="Times New Roman" pitchFamily="18" charset="0"/>
              </a:rPr>
              <a:t>(</a:t>
            </a:r>
            <a:r>
              <a:rPr lang="en-CA" i="1" dirty="0" smtClean="0">
                <a:solidFill>
                  <a:srgbClr val="FF0000"/>
                </a:solidFill>
                <a:latin typeface="Times New Roman" pitchFamily="18" charset="0"/>
                <a:cs typeface="Times New Roman" pitchFamily="18" charset="0"/>
              </a:rPr>
              <a:t>n</a:t>
            </a:r>
            <a:r>
              <a:rPr lang="en-CA" dirty="0" smtClean="0">
                <a:solidFill>
                  <a:srgbClr val="FF0000"/>
                </a:solidFill>
                <a:latin typeface="Times New Roman" pitchFamily="18" charset="0"/>
                <a:cs typeface="Times New Roman" pitchFamily="18" charset="0"/>
              </a:rPr>
              <a:t>) </a:t>
            </a:r>
            <a:r>
              <a:rPr lang="en-US" dirty="0" smtClean="0">
                <a:solidFill>
                  <a:srgbClr val="FF0000"/>
                </a:solidFill>
                <a:latin typeface="Arial" charset="0"/>
                <a:cs typeface="Arial" charset="0"/>
              </a:rPr>
              <a:t>copies, the amortized time is </a:t>
            </a:r>
            <a:r>
              <a:rPr lang="en-CA" b="1" dirty="0" smtClean="0">
                <a:solidFill>
                  <a:srgbClr val="FF0000"/>
                </a:solidFill>
                <a:latin typeface="Symbol" pitchFamily="18" charset="2"/>
                <a:cs typeface="Times New Roman" pitchFamily="18" charset="0"/>
              </a:rPr>
              <a:t>Q</a:t>
            </a:r>
            <a:r>
              <a:rPr lang="en-CA" dirty="0" smtClean="0">
                <a:solidFill>
                  <a:srgbClr val="FF0000"/>
                </a:solidFill>
                <a:latin typeface="Times New Roman" pitchFamily="18" charset="0"/>
                <a:cs typeface="Times New Roman" pitchFamily="18" charset="0"/>
              </a:rPr>
              <a:t>(1) </a:t>
            </a:r>
            <a:endParaRPr lang="en-US" dirty="0" smtClean="0">
              <a:solidFill>
                <a:srgbClr val="FF0000"/>
              </a:solidFill>
              <a:latin typeface="Times New Roman" pitchFamily="18" charset="0"/>
              <a:cs typeface="Times New Roman" pitchFamily="18" charset="0"/>
            </a:endParaRPr>
          </a:p>
          <a:p>
            <a:pPr lvl="2">
              <a:buFont typeface="Arial" charset="0"/>
              <a:buNone/>
            </a:pPr>
            <a:endParaRPr lang="en-US" dirty="0" smtClean="0">
              <a:solidFill>
                <a:srgbClr val="000000"/>
              </a:solidFill>
              <a:latin typeface="Times New Roman" pitchFamily="18" charset="0"/>
              <a:cs typeface="Times New Roman" pitchFamily="18" charset="0"/>
            </a:endParaRPr>
          </a:p>
        </p:txBody>
      </p:sp>
      <p:graphicFrame>
        <p:nvGraphicFramePr>
          <p:cNvPr id="102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8368" name="Equation" r:id="rId4" imgW="114120" imgH="215640" progId="Equation.3">
                  <p:embed/>
                </p:oleObj>
              </mc:Choice>
              <mc:Fallback>
                <p:oleObj name="Equation"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9"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205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2053" name="Rectangle 3"/>
          <p:cNvSpPr>
            <a:spLocks noGrp="1"/>
          </p:cNvSpPr>
          <p:nvPr>
            <p:ph type="body" idx="4294967295"/>
          </p:nvPr>
        </p:nvSpPr>
        <p:spPr/>
        <p:txBody>
          <a:bodyPr/>
          <a:lstStyle/>
          <a:p>
            <a:pPr>
              <a:buFont typeface="Arial" charset="0"/>
              <a:buNone/>
            </a:pPr>
            <a:r>
              <a:rPr lang="en-US" smtClean="0">
                <a:latin typeface="Arial" charset="0"/>
                <a:cs typeface="Arial" charset="0"/>
              </a:rPr>
              <a:t>	Let us consider the case of increasing the capacity by 1 each time the array is full</a:t>
            </a:r>
          </a:p>
          <a:p>
            <a:pPr lvl="1"/>
            <a:r>
              <a:rPr lang="en-US" smtClean="0">
                <a:latin typeface="Arial" charset="0"/>
                <a:cs typeface="Arial" charset="0"/>
              </a:rPr>
              <a:t>With each insertion when the array is full, this requires all entries to be copied</a:t>
            </a:r>
          </a:p>
          <a:p>
            <a:endParaRPr lang="en-US" sz="2400" smtClean="0">
              <a:solidFill>
                <a:srgbClr val="000000"/>
              </a:solidFill>
              <a:latin typeface="Times New Roman" pitchFamily="18" charset="0"/>
              <a:cs typeface="Times New Roman" pitchFamily="18" charset="0"/>
            </a:endParaRPr>
          </a:p>
        </p:txBody>
      </p:sp>
      <p:graphicFrame>
        <p:nvGraphicFramePr>
          <p:cNvPr id="2050" name="Object 4"/>
          <p:cNvGraphicFramePr>
            <a:graphicFrameLocks noChangeAspect="1"/>
          </p:cNvGraphicFramePr>
          <p:nvPr/>
        </p:nvGraphicFramePr>
        <p:xfrm>
          <a:off x="6372225" y="4103688"/>
          <a:ext cx="147638" cy="279400"/>
        </p:xfrm>
        <a:graphic>
          <a:graphicData uri="http://schemas.openxmlformats.org/presentationml/2006/ole">
            <mc:AlternateContent xmlns:mc="http://schemas.openxmlformats.org/markup-compatibility/2006">
              <mc:Choice xmlns:v="urn:schemas-microsoft-com:vml" Requires="v">
                <p:oleObj spid="_x0000_s479391"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103688"/>
                        <a:ext cx="147638"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8"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3076"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3077" name="Rectangle 3"/>
          <p:cNvSpPr>
            <a:spLocks noGrp="1"/>
          </p:cNvSpPr>
          <p:nvPr>
            <p:ph type="body" idx="4294967295"/>
          </p:nvPr>
        </p:nvSpPr>
        <p:spPr/>
        <p:txBody>
          <a:bodyPr/>
          <a:lstStyle/>
          <a:p>
            <a:pPr>
              <a:buFont typeface="Arial" charset="0"/>
              <a:buNone/>
            </a:pPr>
            <a:r>
              <a:rPr lang="en-US" smtClean="0">
                <a:latin typeface="Arial" charset="0"/>
                <a:cs typeface="Arial" charset="0"/>
              </a:rPr>
              <a:t>	Suppose we double the number of entries each time</a:t>
            </a:r>
            <a:br>
              <a:rPr lang="en-US" smtClean="0">
                <a:latin typeface="Arial" charset="0"/>
                <a:cs typeface="Arial" charset="0"/>
              </a:rPr>
            </a:br>
            <a:r>
              <a:rPr lang="en-US" smtClean="0">
                <a:latin typeface="Arial" charset="0"/>
                <a:cs typeface="Arial" charset="0"/>
              </a:rPr>
              <a:t>the array is full</a:t>
            </a:r>
          </a:p>
          <a:p>
            <a:pPr lvl="1"/>
            <a:r>
              <a:rPr lang="en-US" smtClean="0">
                <a:latin typeface="Arial" charset="0"/>
                <a:cs typeface="Arial" charset="0"/>
              </a:rPr>
              <a:t>Now the number of copies appears to be significantly</a:t>
            </a:r>
            <a:br>
              <a:rPr lang="en-US" smtClean="0">
                <a:latin typeface="Arial" charset="0"/>
                <a:cs typeface="Arial" charset="0"/>
              </a:rPr>
            </a:br>
            <a:r>
              <a:rPr lang="en-US" smtClean="0">
                <a:latin typeface="Arial" charset="0"/>
                <a:cs typeface="Arial" charset="0"/>
              </a:rPr>
              <a:t>fewer</a:t>
            </a:r>
            <a:endParaRPr lang="en-US" smtClean="0">
              <a:solidFill>
                <a:srgbClr val="000000"/>
              </a:solidFill>
              <a:latin typeface="Times New Roman" pitchFamily="18" charset="0"/>
              <a:cs typeface="Times New Roman" pitchFamily="18" charset="0"/>
            </a:endParaRPr>
          </a:p>
        </p:txBody>
      </p:sp>
      <p:graphicFrame>
        <p:nvGraphicFramePr>
          <p:cNvPr id="3074"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0415"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4102"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4103"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Suppose we insert </a:t>
            </a:r>
            <a:r>
              <a:rPr lang="en-US" i="1" dirty="0" smtClean="0">
                <a:latin typeface="Times New Roman" pitchFamily="18" charset="0"/>
                <a:cs typeface="Arial" charset="0"/>
              </a:rPr>
              <a:t>k</a:t>
            </a:r>
            <a:r>
              <a:rPr lang="en-US" dirty="0" smtClean="0">
                <a:latin typeface="Arial" charset="0"/>
                <a:cs typeface="Arial" charset="0"/>
              </a:rPr>
              <a:t> objects</a:t>
            </a:r>
          </a:p>
          <a:p>
            <a:pPr lvl="1"/>
            <a:r>
              <a:rPr lang="en-US" dirty="0" smtClean="0">
                <a:latin typeface="Arial" charset="0"/>
                <a:cs typeface="Arial" charset="0"/>
              </a:rPr>
              <a:t>The pushing of the </a:t>
            </a:r>
            <a:r>
              <a:rPr lang="en-US" i="1" dirty="0" smtClean="0">
                <a:latin typeface="Times New Roman" pitchFamily="18" charset="0"/>
                <a:cs typeface="Arial" charset="0"/>
              </a:rPr>
              <a:t>k</a:t>
            </a:r>
            <a:r>
              <a:rPr lang="en-US" baseline="30000" dirty="0" smtClean="0">
                <a:latin typeface="Arial" charset="0"/>
                <a:cs typeface="Arial" charset="0"/>
              </a:rPr>
              <a:t>th</a:t>
            </a:r>
            <a:r>
              <a:rPr lang="en-US" dirty="0" smtClean="0">
                <a:latin typeface="Arial" charset="0"/>
                <a:cs typeface="Arial" charset="0"/>
              </a:rPr>
              <a:t> object on the stack requires </a:t>
            </a:r>
            <a:r>
              <a:rPr lang="en-US" i="1" dirty="0" smtClean="0">
                <a:latin typeface="Times New Roman" pitchFamily="18" charset="0"/>
                <a:cs typeface="Arial" charset="0"/>
              </a:rPr>
              <a:t>k-</a:t>
            </a:r>
            <a:r>
              <a:rPr lang="en-US" dirty="0" smtClean="0">
                <a:latin typeface="Times New Roman" pitchFamily="18" charset="0"/>
                <a:cs typeface="Arial" charset="0"/>
              </a:rPr>
              <a:t>1</a:t>
            </a:r>
            <a:r>
              <a:rPr lang="en-US" dirty="0" smtClean="0">
                <a:latin typeface="Arial" charset="0"/>
                <a:cs typeface="Arial" charset="0"/>
              </a:rPr>
              <a:t> copies</a:t>
            </a:r>
          </a:p>
          <a:p>
            <a:pPr lvl="1"/>
            <a:r>
              <a:rPr lang="en-US" dirty="0" smtClean="0">
                <a:latin typeface="Arial" charset="0"/>
                <a:cs typeface="Arial" charset="0"/>
              </a:rPr>
              <a:t>The total number of copies is now given by:</a:t>
            </a:r>
          </a:p>
          <a:p>
            <a:pPr lvl="1"/>
            <a:endParaRPr lang="en-US" dirty="0" smtClean="0">
              <a:latin typeface="Arial" charset="0"/>
              <a:cs typeface="Arial" charset="0"/>
            </a:endParaRPr>
          </a:p>
          <a:p>
            <a:pPr lvl="1"/>
            <a:endParaRPr lang="en-US" dirty="0" smtClean="0">
              <a:latin typeface="Arial" charset="0"/>
              <a:cs typeface="Arial" charset="0"/>
            </a:endParaRPr>
          </a:p>
          <a:p>
            <a:pPr lvl="1"/>
            <a:r>
              <a:rPr lang="en-US" dirty="0" smtClean="0">
                <a:latin typeface="Arial" charset="0"/>
                <a:cs typeface="Arial" charset="0"/>
              </a:rPr>
              <a:t>Therefore, the amortized number of copies</a:t>
            </a:r>
            <a:br>
              <a:rPr lang="en-US" dirty="0" smtClean="0">
                <a:latin typeface="Arial" charset="0"/>
                <a:cs typeface="Arial" charset="0"/>
              </a:rPr>
            </a:br>
            <a:r>
              <a:rPr lang="en-US" dirty="0" smtClean="0">
                <a:latin typeface="Arial" charset="0"/>
                <a:cs typeface="Arial" charset="0"/>
              </a:rPr>
              <a:t>is given by</a:t>
            </a:r>
          </a:p>
          <a:p>
            <a:pPr lvl="1"/>
            <a:endParaRPr lang="en-US" dirty="0" smtClean="0">
              <a:latin typeface="Arial" charset="0"/>
              <a:cs typeface="Arial" charset="0"/>
            </a:endParaRPr>
          </a:p>
          <a:p>
            <a:pPr lvl="1"/>
            <a:r>
              <a:rPr lang="en-US" dirty="0" smtClean="0">
                <a:latin typeface="Arial" charset="0"/>
                <a:cs typeface="Arial" charset="0"/>
              </a:rPr>
              <a:t>Therefore each push must run in</a:t>
            </a:r>
            <a:br>
              <a:rPr lang="en-US" dirty="0" smtClean="0">
                <a:latin typeface="Arial" charset="0"/>
                <a:cs typeface="Arial" charset="0"/>
              </a:rPr>
            </a:br>
            <a:r>
              <a:rPr lang="en-US" b="1" dirty="0" smtClean="0">
                <a:latin typeface="Symbol" pitchFamily="18" charset="2"/>
                <a:cs typeface="Arial" charset="0"/>
              </a:rPr>
              <a:t>Q</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r>
              <a:rPr lang="en-US" dirty="0" smtClean="0">
                <a:latin typeface="Arial" charset="0"/>
                <a:cs typeface="Arial" charset="0"/>
              </a:rPr>
              <a:t> time</a:t>
            </a:r>
          </a:p>
          <a:p>
            <a:pPr lvl="1"/>
            <a:r>
              <a:rPr lang="en-US" dirty="0" smtClean="0">
                <a:latin typeface="Arial" charset="0"/>
                <a:cs typeface="Arial" charset="0"/>
              </a:rPr>
              <a:t>The wasted space, however</a:t>
            </a:r>
            <a:br>
              <a:rPr lang="en-US" dirty="0" smtClean="0">
                <a:latin typeface="Arial" charset="0"/>
                <a:cs typeface="Arial" charset="0"/>
              </a:rPr>
            </a:br>
            <a:r>
              <a:rPr lang="en-US" dirty="0" smtClean="0">
                <a:latin typeface="Arial" charset="0"/>
                <a:cs typeface="Arial" charset="0"/>
              </a:rPr>
              <a:t>is </a:t>
            </a:r>
            <a:r>
              <a:rPr lang="en-US" b="1" dirty="0" smtClean="0">
                <a:latin typeface="Symbol" pitchFamily="18" charset="2"/>
                <a:cs typeface="Arial" charset="0"/>
              </a:rPr>
              <a:t>Q</a:t>
            </a:r>
            <a:r>
              <a:rPr lang="en-US" dirty="0" smtClean="0">
                <a:latin typeface="Times New Roman" pitchFamily="18" charset="0"/>
                <a:cs typeface="Arial" charset="0"/>
              </a:rPr>
              <a:t>(1)</a:t>
            </a:r>
          </a:p>
        </p:txBody>
      </p:sp>
      <p:graphicFrame>
        <p:nvGraphicFramePr>
          <p:cNvPr id="4098"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1750"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2051050" y="2636838"/>
          <a:ext cx="4679950" cy="706437"/>
        </p:xfrm>
        <a:graphic>
          <a:graphicData uri="http://schemas.openxmlformats.org/presentationml/2006/ole">
            <mc:AlternateContent xmlns:mc="http://schemas.openxmlformats.org/markup-compatibility/2006">
              <mc:Choice xmlns:v="urn:schemas-microsoft-com:vml" Requires="v">
                <p:oleObj spid="_x0000_s481751" name="Equation" r:id="rId7" imgW="3365280" imgH="507960" progId="Equation.3">
                  <p:embed/>
                </p:oleObj>
              </mc:Choice>
              <mc:Fallback>
                <p:oleObj name="Equation" r:id="rId7" imgW="3365280" imgH="507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636838"/>
                        <a:ext cx="4679950"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2555875" y="3525838"/>
          <a:ext cx="1511300" cy="839787"/>
        </p:xfrm>
        <a:graphic>
          <a:graphicData uri="http://schemas.openxmlformats.org/presentationml/2006/ole">
            <mc:AlternateContent xmlns:mc="http://schemas.openxmlformats.org/markup-compatibility/2006">
              <mc:Choice xmlns:v="urn:schemas-microsoft-com:vml" Requires="v">
                <p:oleObj spid="_x0000_s481752" name="Equation" r:id="rId9" imgW="914400" imgH="507960" progId="Equation.3">
                  <p:embed/>
                </p:oleObj>
              </mc:Choice>
              <mc:Fallback>
                <p:oleObj name="Equation" r:id="rId9" imgW="914400" imgH="5079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3525838"/>
                        <a:ext cx="1511300"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7"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5126"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5127"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Suppose we double the array size each time it is full:</a:t>
            </a:r>
          </a:p>
          <a:p>
            <a:pPr lvl="1"/>
            <a:r>
              <a:rPr lang="en-US" dirty="0" smtClean="0">
                <a:latin typeface="Arial" charset="0"/>
                <a:cs typeface="Arial" charset="0"/>
              </a:rPr>
              <a:t>Inserting </a:t>
            </a:r>
            <a:r>
              <a:rPr lang="en-US" i="1" dirty="0" smtClean="0">
                <a:latin typeface="Times New Roman" pitchFamily="18" charset="0"/>
                <a:cs typeface="Arial" charset="0"/>
              </a:rPr>
              <a:t>n</a:t>
            </a:r>
            <a:r>
              <a:rPr lang="en-US" dirty="0" smtClean="0">
                <a:latin typeface="Arial" charset="0"/>
                <a:cs typeface="Arial" charset="0"/>
              </a:rPr>
              <a:t> objects would require </a:t>
            </a:r>
            <a:r>
              <a:rPr lang="en-US" dirty="0" smtClean="0">
                <a:latin typeface="Times New Roman" pitchFamily="18" charset="0"/>
                <a:cs typeface="Arial" charset="0"/>
              </a:rPr>
              <a:t>1</a:t>
            </a:r>
            <a:r>
              <a:rPr lang="en-US" dirty="0" smtClean="0">
                <a:latin typeface="Arial" charset="0"/>
                <a:cs typeface="Arial" charset="0"/>
              </a:rPr>
              <a:t>, </a:t>
            </a:r>
            <a:r>
              <a:rPr lang="en-US" dirty="0" smtClean="0">
                <a:latin typeface="Times New Roman" pitchFamily="18" charset="0"/>
                <a:cs typeface="Arial" charset="0"/>
              </a:rPr>
              <a:t>2</a:t>
            </a:r>
            <a:r>
              <a:rPr lang="en-US" dirty="0" smtClean="0">
                <a:latin typeface="Arial" charset="0"/>
                <a:cs typeface="Arial" charset="0"/>
              </a:rPr>
              <a:t>, </a:t>
            </a:r>
            <a:r>
              <a:rPr lang="en-US" dirty="0" smtClean="0">
                <a:latin typeface="Times New Roman" pitchFamily="18" charset="0"/>
                <a:cs typeface="Arial" charset="0"/>
              </a:rPr>
              <a:t>4</a:t>
            </a:r>
            <a:r>
              <a:rPr lang="en-US" dirty="0" smtClean="0">
                <a:latin typeface="Arial" charset="0"/>
                <a:cs typeface="Arial" charset="0"/>
              </a:rPr>
              <a:t>, </a:t>
            </a:r>
            <a:r>
              <a:rPr lang="en-US" dirty="0" smtClean="0">
                <a:latin typeface="Times New Roman" pitchFamily="18" charset="0"/>
                <a:cs typeface="Arial" charset="0"/>
              </a:rPr>
              <a:t>8</a:t>
            </a:r>
            <a:r>
              <a:rPr lang="en-US" dirty="0" smtClean="0">
                <a:latin typeface="Arial" charset="0"/>
                <a:cs typeface="Arial" charset="0"/>
              </a:rPr>
              <a:t>, ..., all the</a:t>
            </a:r>
            <a:br>
              <a:rPr lang="en-US" dirty="0" smtClean="0">
                <a:latin typeface="Arial" charset="0"/>
                <a:cs typeface="Arial" charset="0"/>
              </a:rPr>
            </a:br>
            <a:r>
              <a:rPr lang="en-US" dirty="0" smtClean="0">
                <a:latin typeface="Arial" charset="0"/>
                <a:cs typeface="Arial" charset="0"/>
              </a:rPr>
              <a:t>way up to the largest </a:t>
            </a:r>
            <a:r>
              <a:rPr lang="en-US" dirty="0" smtClean="0">
                <a:latin typeface="Times New Roman" pitchFamily="18" charset="0"/>
                <a:cs typeface="Arial" charset="0"/>
              </a:rPr>
              <a:t>2</a:t>
            </a:r>
            <a:r>
              <a:rPr lang="en-US" i="1" baseline="30000" dirty="0" smtClean="0">
                <a:latin typeface="Times New Roman" pitchFamily="18" charset="0"/>
                <a:cs typeface="Arial" charset="0"/>
              </a:rPr>
              <a:t>k</a:t>
            </a:r>
            <a:r>
              <a:rPr lang="en-US" dirty="0" smtClean="0">
                <a:latin typeface="Times New Roman" pitchFamily="18" charset="0"/>
                <a:cs typeface="Arial" charset="0"/>
              </a:rPr>
              <a:t> &lt; </a:t>
            </a:r>
            <a:r>
              <a:rPr lang="en-US" i="1" dirty="0" smtClean="0">
                <a:latin typeface="Times New Roman" pitchFamily="18" charset="0"/>
                <a:cs typeface="Arial" charset="0"/>
              </a:rPr>
              <a:t>n</a:t>
            </a:r>
            <a:r>
              <a:rPr lang="en-US" dirty="0" smtClean="0">
                <a:latin typeface="Arial" charset="0"/>
                <a:cs typeface="Arial" charset="0"/>
              </a:rPr>
              <a:t> or </a:t>
            </a: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r>
              <a:rPr lang="en-US" dirty="0" smtClean="0">
                <a:latin typeface="Arial" charset="0"/>
                <a:cs typeface="Arial" charset="0"/>
              </a:rPr>
              <a:t>Therefore the amortized number of</a:t>
            </a:r>
            <a:br>
              <a:rPr lang="en-US" dirty="0" smtClean="0">
                <a:latin typeface="Arial" charset="0"/>
                <a:cs typeface="Arial" charset="0"/>
              </a:rPr>
            </a:br>
            <a:r>
              <a:rPr lang="en-US" dirty="0" smtClean="0">
                <a:latin typeface="Arial" charset="0"/>
                <a:cs typeface="Arial" charset="0"/>
              </a:rPr>
              <a:t>copies per insertion is </a:t>
            </a:r>
            <a:r>
              <a:rPr lang="en-US" b="1" dirty="0" smtClean="0">
                <a:latin typeface="Symbol" pitchFamily="18" charset="2"/>
                <a:cs typeface="Arial" charset="0"/>
              </a:rPr>
              <a:t>Q</a:t>
            </a:r>
            <a:r>
              <a:rPr lang="en-US" dirty="0" smtClean="0">
                <a:latin typeface="Times New Roman" pitchFamily="18" charset="0"/>
                <a:cs typeface="Arial" charset="0"/>
              </a:rPr>
              <a:t>(1)</a:t>
            </a:r>
          </a:p>
          <a:p>
            <a:pPr lvl="1"/>
            <a:r>
              <a:rPr lang="en-US" dirty="0" smtClean="0">
                <a:latin typeface="Arial" charset="0"/>
                <a:cs typeface="Arial" charset="0"/>
              </a:rPr>
              <a:t>The wasted space,</a:t>
            </a:r>
            <a:br>
              <a:rPr lang="en-US" dirty="0" smtClean="0">
                <a:latin typeface="Arial" charset="0"/>
                <a:cs typeface="Arial" charset="0"/>
              </a:rPr>
            </a:br>
            <a:r>
              <a:rPr lang="en-US" dirty="0" smtClean="0">
                <a:latin typeface="Arial" charset="0"/>
                <a:cs typeface="Arial" charset="0"/>
              </a:rPr>
              <a:t>however is </a:t>
            </a:r>
            <a:r>
              <a:rPr lang="en-US" b="1" dirty="0" smtClean="0">
                <a:latin typeface="Times New Roman" pitchFamily="18" charset="0"/>
                <a:cs typeface="Arial" charset="0"/>
              </a:rPr>
              <a:t>O</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p>
          <a:p>
            <a:pPr lvl="1"/>
            <a:endParaRPr lang="en-US" dirty="0" smtClean="0">
              <a:latin typeface="Times New Roman" pitchFamily="18" charset="0"/>
              <a:cs typeface="Arial"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4064079635"/>
              </p:ext>
            </p:extLst>
          </p:nvPr>
        </p:nvGraphicFramePr>
        <p:xfrm>
          <a:off x="4514850" y="3000623"/>
          <a:ext cx="114300" cy="215900"/>
        </p:xfrm>
        <a:graphic>
          <a:graphicData uri="http://schemas.openxmlformats.org/presentationml/2006/ole">
            <mc:AlternateContent xmlns:mc="http://schemas.openxmlformats.org/markup-compatibility/2006">
              <mc:Choice xmlns:v="urn:schemas-microsoft-com:vml" Requires="v">
                <p:oleObj spid="_x0000_s482774"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00623"/>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8"/>
          <p:cNvGraphicFramePr>
            <a:graphicFrameLocks noChangeAspect="1"/>
          </p:cNvGraphicFramePr>
          <p:nvPr>
            <p:extLst>
              <p:ext uri="{D42A27DB-BD31-4B8C-83A1-F6EECF244321}">
                <p14:modId xmlns:p14="http://schemas.microsoft.com/office/powerpoint/2010/main" val="2261309525"/>
              </p:ext>
            </p:extLst>
          </p:nvPr>
        </p:nvGraphicFramePr>
        <p:xfrm>
          <a:off x="1276350" y="2760911"/>
          <a:ext cx="4432300" cy="1100137"/>
        </p:xfrm>
        <a:graphic>
          <a:graphicData uri="http://schemas.openxmlformats.org/presentationml/2006/ole">
            <mc:AlternateContent xmlns:mc="http://schemas.openxmlformats.org/markup-compatibility/2006">
              <mc:Choice xmlns:v="urn:schemas-microsoft-com:vml" Requires="v">
                <p:oleObj spid="_x0000_s482775" name="Equation" r:id="rId7" imgW="2869920" imgH="711000" progId="Equation.DSMT4">
                  <p:embed/>
                </p:oleObj>
              </mc:Choice>
              <mc:Fallback>
                <p:oleObj name="Equation" r:id="rId7" imgW="2869920" imgH="711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6350" y="2760911"/>
                        <a:ext cx="44323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9"/>
          <p:cNvGraphicFramePr>
            <a:graphicFrameLocks noChangeAspect="1"/>
          </p:cNvGraphicFramePr>
          <p:nvPr>
            <p:extLst>
              <p:ext uri="{D42A27DB-BD31-4B8C-83A1-F6EECF244321}">
                <p14:modId xmlns:p14="http://schemas.microsoft.com/office/powerpoint/2010/main" val="3577469674"/>
              </p:ext>
            </p:extLst>
          </p:nvPr>
        </p:nvGraphicFramePr>
        <p:xfrm>
          <a:off x="4308475" y="2244973"/>
          <a:ext cx="1187450" cy="395288"/>
        </p:xfrm>
        <a:graphic>
          <a:graphicData uri="http://schemas.openxmlformats.org/presentationml/2006/ole">
            <mc:AlternateContent xmlns:mc="http://schemas.openxmlformats.org/markup-compatibility/2006">
              <mc:Choice xmlns:v="urn:schemas-microsoft-com:vml" Requires="v">
                <p:oleObj spid="_x0000_s482776" name="Equation" r:id="rId9" imgW="685800" imgH="228600" progId="Equation.DSMT4">
                  <p:embed/>
                </p:oleObj>
              </mc:Choice>
              <mc:Fallback>
                <p:oleObj name="Equation" r:id="rId9" imgW="6858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8475" y="2244973"/>
                        <a:ext cx="11874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7" name="Picture 5" descr="dd"/>
          <p:cNvPicPr>
            <a:picLocks noChangeAspect="1" noChangeArrowheads="1"/>
          </p:cNvPicPr>
          <p:nvPr/>
        </p:nvPicPr>
        <p:blipFill>
          <a:blip r:embed="rId4" cstate="print"/>
          <a:srcRect/>
          <a:stretch>
            <a:fillRect/>
          </a:stretch>
        </p:blipFill>
        <p:spPr bwMode="auto">
          <a:xfrm>
            <a:off x="2841625" y="863600"/>
            <a:ext cx="5907088" cy="5564188"/>
          </a:xfrm>
          <a:prstGeom prst="rect">
            <a:avLst/>
          </a:prstGeom>
          <a:noFill/>
          <a:ln w="9525">
            <a:noFill/>
            <a:miter lim="800000"/>
            <a:headEnd/>
            <a:tailEnd/>
          </a:ln>
        </p:spPr>
      </p:pic>
      <p:sp>
        <p:nvSpPr>
          <p:cNvPr id="6148"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6149" name="Rectangle 3"/>
          <p:cNvSpPr>
            <a:spLocks noGrp="1"/>
          </p:cNvSpPr>
          <p:nvPr>
            <p:ph type="body" idx="4294967295"/>
          </p:nvPr>
        </p:nvSpPr>
        <p:spPr/>
        <p:txBody>
          <a:bodyPr/>
          <a:lstStyle/>
          <a:p>
            <a:pPr>
              <a:buFont typeface="Arial" charset="0"/>
              <a:buNone/>
            </a:pPr>
            <a:r>
              <a:rPr lang="en-US" dirty="0" smtClean="0">
                <a:latin typeface="Arial" charset="0"/>
                <a:cs typeface="Arial" charset="0"/>
              </a:rPr>
              <a:t>	What if we increase the array size by a larger constant?</a:t>
            </a:r>
          </a:p>
          <a:p>
            <a:pPr lvl="1"/>
            <a:r>
              <a:rPr lang="en-US" dirty="0" smtClean="0">
                <a:latin typeface="Arial" charset="0"/>
                <a:cs typeface="Arial" charset="0"/>
              </a:rPr>
              <a:t>For example, increase the array size by 4, 8, or 100?</a:t>
            </a:r>
            <a:endParaRPr lang="en-US" dirty="0" smtClean="0">
              <a:solidFill>
                <a:srgbClr val="000000"/>
              </a:solidFill>
              <a:latin typeface="Times New Roman" pitchFamily="18" charset="0"/>
              <a:cs typeface="Times New Roman" pitchFamily="18" charset="0"/>
            </a:endParaRPr>
          </a:p>
        </p:txBody>
      </p:sp>
      <p:graphicFrame>
        <p:nvGraphicFramePr>
          <p:cNvPr id="614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3488"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2" name="Picture 7" descr="dd"/>
          <p:cNvPicPr>
            <a:picLocks noChangeAspect="1" noChangeArrowheads="1"/>
          </p:cNvPicPr>
          <p:nvPr/>
        </p:nvPicPr>
        <p:blipFill>
          <a:blip r:embed="rId4" cstate="print"/>
          <a:srcRect/>
          <a:stretch>
            <a:fillRect/>
          </a:stretch>
        </p:blipFill>
        <p:spPr bwMode="auto">
          <a:xfrm>
            <a:off x="2843213" y="712788"/>
            <a:ext cx="5905500" cy="5811837"/>
          </a:xfrm>
          <a:prstGeom prst="rect">
            <a:avLst/>
          </a:prstGeom>
          <a:noFill/>
          <a:ln w="9525">
            <a:noFill/>
            <a:miter lim="800000"/>
            <a:headEnd/>
            <a:tailEnd/>
          </a:ln>
        </p:spPr>
      </p:pic>
      <p:sp>
        <p:nvSpPr>
          <p:cNvPr id="7173" name="Rectangle 2"/>
          <p:cNvSpPr>
            <a:spLocks noGrp="1"/>
          </p:cNvSpPr>
          <p:nvPr>
            <p:ph type="title" idx="4294967295"/>
          </p:nvPr>
        </p:nvSpPr>
        <p:spPr/>
        <p:txBody>
          <a:bodyPr/>
          <a:lstStyle/>
          <a:p>
            <a:r>
              <a:rPr lang="en-US" smtClean="0">
                <a:latin typeface="Arial" charset="0"/>
                <a:cs typeface="Arial" charset="0"/>
              </a:rPr>
              <a:t>Array Capacity</a:t>
            </a:r>
          </a:p>
        </p:txBody>
      </p:sp>
      <p:sp>
        <p:nvSpPr>
          <p:cNvPr id="7174" name="Rectangle 3"/>
          <p:cNvSpPr>
            <a:spLocks noGrp="1"/>
          </p:cNvSpPr>
          <p:nvPr>
            <p:ph type="body" idx="4294967295"/>
          </p:nvPr>
        </p:nvSpPr>
        <p:spPr/>
        <p:txBody>
          <a:bodyPr/>
          <a:lstStyle/>
          <a:p>
            <a:pPr>
              <a:buFont typeface="Arial" charset="0"/>
              <a:buNone/>
            </a:pPr>
            <a:r>
              <a:rPr lang="en-US" sz="2400" dirty="0" smtClean="0">
                <a:latin typeface="Arial" charset="0"/>
                <a:cs typeface="Arial" charset="0"/>
              </a:rPr>
              <a:t>	S</a:t>
            </a:r>
            <a:r>
              <a:rPr lang="en-US" dirty="0" smtClean="0">
                <a:latin typeface="Arial" charset="0"/>
                <a:cs typeface="Arial" charset="0"/>
              </a:rPr>
              <a:t>uppose we increase it by a </a:t>
            </a:r>
            <a:r>
              <a:rPr lang="en-US" b="1" dirty="0" smtClean="0">
                <a:latin typeface="Arial" charset="0"/>
                <a:cs typeface="Arial" charset="0"/>
              </a:rPr>
              <a:t>constant</a:t>
            </a:r>
            <a:r>
              <a:rPr lang="en-US" dirty="0" smtClean="0">
                <a:latin typeface="Arial" charset="0"/>
                <a:cs typeface="Arial" charset="0"/>
              </a:rPr>
              <a:t> value </a:t>
            </a:r>
            <a:r>
              <a:rPr lang="en-US" i="1" dirty="0" smtClean="0">
                <a:latin typeface="Times New Roman" pitchFamily="18" charset="0"/>
                <a:cs typeface="Arial" charset="0"/>
              </a:rPr>
              <a:t>m</a:t>
            </a:r>
            <a:endParaRPr lang="en-US" b="1" dirty="0" smtClean="0">
              <a:latin typeface="Arial" charset="0"/>
              <a:cs typeface="Arial" charset="0"/>
            </a:endParaRPr>
          </a:p>
          <a:p>
            <a:endParaRPr lang="en-US" b="1" dirty="0" smtClean="0">
              <a:latin typeface="Arial" charset="0"/>
              <a:cs typeface="Arial" charset="0"/>
            </a:endParaRPr>
          </a:p>
          <a:p>
            <a:endParaRPr lang="en-US" b="1" dirty="0" smtClean="0">
              <a:latin typeface="Arial" charset="0"/>
              <a:cs typeface="Arial" charset="0"/>
            </a:endParaRPr>
          </a:p>
          <a:p>
            <a:endParaRPr lang="en-US" dirty="0" smtClean="0">
              <a:latin typeface="Arial" charset="0"/>
              <a:cs typeface="Arial" charset="0"/>
            </a:endParaRPr>
          </a:p>
          <a:p>
            <a:pPr>
              <a:buFont typeface="Arial" charset="0"/>
              <a:buNone/>
            </a:pPr>
            <a:r>
              <a:rPr lang="en-US" dirty="0" smtClean="0">
                <a:latin typeface="Arial" charset="0"/>
                <a:cs typeface="Arial" charset="0"/>
              </a:rPr>
              <a:t>	Therefore, the amortized run time per</a:t>
            </a:r>
            <a:br>
              <a:rPr lang="en-US" dirty="0" smtClean="0">
                <a:latin typeface="Arial" charset="0"/>
                <a:cs typeface="Arial" charset="0"/>
              </a:rPr>
            </a:br>
            <a:r>
              <a:rPr lang="en-US" dirty="0" smtClean="0">
                <a:latin typeface="Arial" charset="0"/>
                <a:cs typeface="Arial" charset="0"/>
              </a:rPr>
              <a:t>insertion is </a:t>
            </a:r>
            <a:r>
              <a:rPr lang="en-US" b="1" dirty="0" smtClean="0">
                <a:latin typeface="Symbol" pitchFamily="18" charset="2"/>
                <a:cs typeface="Arial" charset="0"/>
              </a:rPr>
              <a:t>Q</a:t>
            </a:r>
            <a:r>
              <a:rPr lang="en-US" dirty="0" smtClean="0">
                <a:latin typeface="Times New Roman" pitchFamily="18" charset="0"/>
                <a:cs typeface="Arial" charset="0"/>
              </a:rPr>
              <a:t>(</a:t>
            </a:r>
            <a:r>
              <a:rPr lang="en-US" i="1" dirty="0" smtClean="0">
                <a:latin typeface="Times New Roman" pitchFamily="18" charset="0"/>
                <a:cs typeface="Arial" charset="0"/>
              </a:rPr>
              <a:t>n</a:t>
            </a:r>
            <a:r>
              <a:rPr lang="en-US" dirty="0" smtClean="0">
                <a:latin typeface="Times New Roman" pitchFamily="18" charset="0"/>
                <a:cs typeface="Arial" charset="0"/>
              </a:rPr>
              <a:t>)</a:t>
            </a:r>
            <a:r>
              <a:rPr lang="en-US" dirty="0" smtClean="0">
                <a:latin typeface="Arial" charset="0"/>
                <a:cs typeface="Arial" charset="0"/>
              </a:rPr>
              <a:t> </a:t>
            </a:r>
          </a:p>
        </p:txBody>
      </p:sp>
      <p:graphicFrame>
        <p:nvGraphicFramePr>
          <p:cNvPr id="7170" name="Object 4"/>
          <p:cNvGraphicFramePr>
            <a:graphicFrameLocks noChangeAspect="1"/>
          </p:cNvGraphicFramePr>
          <p:nvPr>
            <p:extLst>
              <p:ext uri="{D42A27DB-BD31-4B8C-83A1-F6EECF244321}">
                <p14:modId xmlns:p14="http://schemas.microsoft.com/office/powerpoint/2010/main" val="2342199554"/>
              </p:ext>
            </p:extLst>
          </p:nvPr>
        </p:nvGraphicFramePr>
        <p:xfrm>
          <a:off x="4514850" y="2791718"/>
          <a:ext cx="114300" cy="215900"/>
        </p:xfrm>
        <a:graphic>
          <a:graphicData uri="http://schemas.openxmlformats.org/presentationml/2006/ole">
            <mc:AlternateContent xmlns:mc="http://schemas.openxmlformats.org/markup-compatibility/2006">
              <mc:Choice xmlns:v="urn:schemas-microsoft-com:vml" Requires="v">
                <p:oleObj spid="_x0000_s484665" name="Equation" r:id="rId5" imgW="114120" imgH="215640" progId="Equation.3">
                  <p:embed/>
                </p:oleObj>
              </mc:Choice>
              <mc:Fallback>
                <p:oleObj name="Equation" r:id="rId5" imgW="11412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2791718"/>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8"/>
          <p:cNvGraphicFramePr>
            <a:graphicFrameLocks noChangeAspect="1"/>
          </p:cNvGraphicFramePr>
          <p:nvPr>
            <p:extLst>
              <p:ext uri="{D42A27DB-BD31-4B8C-83A1-F6EECF244321}">
                <p14:modId xmlns:p14="http://schemas.microsoft.com/office/powerpoint/2010/main" val="1000550997"/>
              </p:ext>
            </p:extLst>
          </p:nvPr>
        </p:nvGraphicFramePr>
        <p:xfrm>
          <a:off x="2555875" y="2107506"/>
          <a:ext cx="4537075" cy="1033462"/>
        </p:xfrm>
        <a:graphic>
          <a:graphicData uri="http://schemas.openxmlformats.org/presentationml/2006/ole">
            <mc:AlternateContent xmlns:mc="http://schemas.openxmlformats.org/markup-compatibility/2006">
              <mc:Choice xmlns:v="urn:schemas-microsoft-com:vml" Requires="v">
                <p:oleObj spid="_x0000_s484666" name="Equation" r:id="rId7" imgW="2895480" imgH="660240" progId="Equation.3">
                  <p:embed/>
                </p:oleObj>
              </mc:Choice>
              <mc:Fallback>
                <p:oleObj name="Equation" r:id="rId7" imgW="2895480" imgH="660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107506"/>
                        <a:ext cx="453707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latin typeface="Arial" charset="0"/>
                <a:cs typeface="Arial" charset="0"/>
              </a:rPr>
              <a:t>Reverse-Polish Notation</a:t>
            </a:r>
          </a:p>
        </p:txBody>
      </p:sp>
      <p:sp>
        <p:nvSpPr>
          <p:cNvPr id="8294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The easiest way to parse reverse-Polish notation is to use an operand stack:</a:t>
            </a:r>
          </a:p>
          <a:p>
            <a:pPr lvl="1"/>
            <a:r>
              <a:rPr lang="en-US" dirty="0" smtClean="0">
                <a:solidFill>
                  <a:srgbClr val="FF0000"/>
                </a:solidFill>
                <a:latin typeface="Arial" charset="0"/>
                <a:cs typeface="Arial" charset="0"/>
              </a:rPr>
              <a:t>operands are processed by pushing them onto the stack</a:t>
            </a:r>
          </a:p>
          <a:p>
            <a:pPr lvl="1"/>
            <a:r>
              <a:rPr lang="en-US" dirty="0" smtClean="0">
                <a:latin typeface="Arial" charset="0"/>
                <a:cs typeface="Arial" charset="0"/>
              </a:rPr>
              <a:t>when processing an operator:</a:t>
            </a:r>
          </a:p>
          <a:p>
            <a:pPr lvl="2"/>
            <a:r>
              <a:rPr lang="en-US" dirty="0" smtClean="0">
                <a:latin typeface="Arial" charset="0"/>
                <a:cs typeface="Arial" charset="0"/>
              </a:rPr>
              <a:t>pop the last two items off the operand stack,</a:t>
            </a:r>
          </a:p>
          <a:p>
            <a:pPr lvl="2"/>
            <a:r>
              <a:rPr lang="en-US" dirty="0" smtClean="0">
                <a:latin typeface="Arial" charset="0"/>
                <a:cs typeface="Arial" charset="0"/>
              </a:rPr>
              <a:t>perform the operation, and</a:t>
            </a:r>
          </a:p>
          <a:p>
            <a:pPr lvl="2"/>
            <a:r>
              <a:rPr lang="en-US" dirty="0" smtClean="0">
                <a:latin typeface="Arial" charset="0"/>
                <a:cs typeface="Arial" charset="0"/>
              </a:rPr>
              <a:t>push the result back onto the stack</a:t>
            </a:r>
          </a:p>
        </p:txBody>
      </p:sp>
    </p:spTree>
    <p:extLst>
      <p:ext uri="{BB962C8B-B14F-4D97-AF65-F5344CB8AC3E}">
        <p14:creationId xmlns:p14="http://schemas.microsoft.com/office/powerpoint/2010/main" val="38061004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type="title" idx="4294967295"/>
          </p:nvPr>
        </p:nvSpPr>
        <p:spPr/>
        <p:txBody>
          <a:bodyPr/>
          <a:lstStyle/>
          <a:p>
            <a:r>
              <a:rPr lang="en-US" smtClean="0">
                <a:latin typeface="Arial" charset="0"/>
                <a:cs typeface="Arial" charset="0"/>
              </a:rPr>
              <a:t>Array Capacity</a:t>
            </a:r>
          </a:p>
        </p:txBody>
      </p:sp>
      <p:sp>
        <p:nvSpPr>
          <p:cNvPr id="48131" name="Rectangle 4"/>
          <p:cNvSpPr>
            <a:spLocks noGrp="1"/>
          </p:cNvSpPr>
          <p:nvPr>
            <p:ph type="body" idx="4294967295"/>
          </p:nvPr>
        </p:nvSpPr>
        <p:spPr/>
        <p:txBody>
          <a:bodyPr/>
          <a:lstStyle/>
          <a:p>
            <a:pPr>
              <a:buFont typeface="Arial" charset="0"/>
              <a:buNone/>
            </a:pPr>
            <a:r>
              <a:rPr lang="en-US" dirty="0" smtClean="0">
                <a:latin typeface="Arial" charset="0"/>
                <a:cs typeface="Arial" charset="0"/>
              </a:rPr>
              <a:t>	Note the difference in worst-case amortized scenarios:</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p:txBody>
      </p:sp>
      <p:graphicFrame>
        <p:nvGraphicFramePr>
          <p:cNvPr id="248885" name="Group 53"/>
          <p:cNvGraphicFramePr>
            <a:graphicFrameLocks noGrp="1"/>
          </p:cNvGraphicFramePr>
          <p:nvPr/>
        </p:nvGraphicFramePr>
        <p:xfrm>
          <a:off x="1403350" y="2024063"/>
          <a:ext cx="5112569" cy="2124393"/>
        </p:xfrm>
        <a:graphic>
          <a:graphicData uri="http://schemas.openxmlformats.org/drawingml/2006/table">
            <a:tbl>
              <a:tblPr/>
              <a:tblGrid>
                <a:gridCol w="2808313">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Copies per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Insertion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Unused Memory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t>
                      </a:r>
                      <a:r>
                        <a:rPr kumimoji="0" lang="en-CA" sz="18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Symbol" pitchFamily="18" charset="2"/>
                          <a:cs typeface="Times New Roman" pitchFamily="18" charset="0"/>
                        </a:rPr>
                        <a:t>0</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t>
                      </a:r>
                      <a:r>
                        <a:rPr kumimoji="0" lang="en-CA" sz="1800" b="0" i="1" u="none" strike="noStrike" cap="none" normalizeH="0" baseline="0" smtClean="0">
                          <a:ln>
                            <a:noFill/>
                          </a:ln>
                          <a:solidFill>
                            <a:schemeClr val="tx1"/>
                          </a:solidFill>
                          <a:effectLst/>
                          <a:latin typeface="Times New Roman" pitchFamily="18" charset="0"/>
                          <a:cs typeface="Arial" charset="0"/>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n/m</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m</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smtClean="0">
                          <a:ln>
                            <a:noFill/>
                          </a:ln>
                          <a:solidFill>
                            <a:schemeClr val="tx1"/>
                          </a:solidFill>
                          <a:effectLst/>
                          <a:latin typeface="Calibri" pitchFamily="34" charset="0"/>
                          <a:cs typeface="Arial" charset="0"/>
                        </a:rPr>
                        <a:t>Increase by a factor of </a:t>
                      </a:r>
                      <a:r>
                        <a:rPr kumimoji="0" lang="en-CA" sz="1800" b="0" i="0" u="none" strike="noStrike" cap="none" normalizeH="0" baseline="0" smtClean="0">
                          <a:ln>
                            <a:noFill/>
                          </a:ln>
                          <a:solidFill>
                            <a:schemeClr val="tx1"/>
                          </a:solidFill>
                          <a:effectLst/>
                          <a:latin typeface="Times New Roman" pitchFamily="18" charset="0"/>
                          <a:cs typeface="Arial" charset="0"/>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Symbol" pitchFamily="18" charset="2"/>
                          <a:cs typeface="Times New Roman" pitchFamily="18" charset="0"/>
                        </a:rPr>
                        <a:t>1</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800" b="1" i="0" u="none" strike="noStrike" cap="none" normalizeH="0" baseline="0" dirty="0" smtClean="0">
                          <a:ln>
                            <a:noFill/>
                          </a:ln>
                          <a:solidFill>
                            <a:schemeClr val="tx1"/>
                          </a:solidFill>
                          <a:effectLst/>
                          <a:latin typeface="Calibri" pitchFamily="34" charset="0"/>
                          <a:cs typeface="Arial" charset="0"/>
                        </a:rPr>
                        <a:t>Increase by a factor of </a:t>
                      </a:r>
                      <a:r>
                        <a:rPr kumimoji="0" lang="en-CA" sz="1800" b="0" i="1" u="none" strike="noStrike" cap="none" normalizeH="0" baseline="0" dirty="0" smtClean="0">
                          <a:ln>
                            <a:noFill/>
                          </a:ln>
                          <a:solidFill>
                            <a:schemeClr val="tx1"/>
                          </a:solidFill>
                          <a:effectLst/>
                          <a:latin typeface="Times New Roman" pitchFamily="18" charset="0"/>
                          <a:cs typeface="Arial" charset="0"/>
                        </a:rPr>
                        <a:t>r</a:t>
                      </a:r>
                      <a:r>
                        <a:rPr kumimoji="0" lang="en-CA" sz="1800" b="0" i="0" u="none" strike="noStrike" cap="none" normalizeH="0" baseline="0" dirty="0" smtClean="0">
                          <a:ln>
                            <a:noFill/>
                          </a:ln>
                          <a:solidFill>
                            <a:schemeClr val="tx1"/>
                          </a:solidFill>
                          <a:effectLst/>
                          <a:latin typeface="Times New Roman" pitchFamily="18" charset="0"/>
                          <a:cs typeface="Arial" charset="0"/>
                        </a:rPr>
                        <a:t> &gt; 1</a:t>
                      </a:r>
                      <a:endParaRPr kumimoji="0" lang="en-CA" sz="1800" b="0" i="1" u="none" strike="noStrike" cap="none" normalizeH="0" baseline="0" dirty="0" smtClean="0">
                        <a:ln>
                          <a:noFill/>
                        </a:ln>
                        <a:solidFill>
                          <a:schemeClr val="tx1"/>
                        </a:solidFill>
                        <a:effectLst/>
                        <a:latin typeface="Times New Roman" pitchFamily="18" charset="0"/>
                        <a:cs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r</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 </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r</a:t>
                      </a:r>
                      <a:r>
                        <a:rPr kumimoji="0" lang="en-CA" sz="1800" b="0" i="0" u="none" strike="noStrike" cap="none" normalizeH="0" baseline="0" dirty="0" smtClean="0">
                          <a:ln>
                            <a:noFill/>
                          </a:ln>
                          <a:solidFill>
                            <a:schemeClr val="tx1"/>
                          </a:solidFill>
                          <a:effectLst/>
                          <a:latin typeface="Times New Roman" pitchFamily="18" charset="0"/>
                          <a:cs typeface="Times New Roman" pitchFamily="18" charset="0"/>
                        </a:rPr>
                        <a:t> – 1)</a:t>
                      </a:r>
                      <a:r>
                        <a:rPr kumimoji="0" lang="en-CA" sz="1800" b="0" i="1" u="none" strike="noStrike" cap="none" normalizeH="0" baseline="0" dirty="0" smtClean="0">
                          <a:ln>
                            <a:noFill/>
                          </a:ln>
                          <a:solidFill>
                            <a:schemeClr val="tx1"/>
                          </a:solidFill>
                          <a:effectLst/>
                          <a:latin typeface="Times New Roman" pitchFamily="18" charset="0"/>
                          <a:cs typeface="Times New Roman" pitchFamily="18" charset="0"/>
                        </a:rPr>
                        <a:t>n</a:t>
                      </a:r>
                      <a:endParaRPr kumimoji="0" lang="en-CA"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Outline</a:t>
            </a:r>
          </a:p>
        </p:txBody>
      </p:sp>
      <p:sp>
        <p:nvSpPr>
          <p:cNvPr id="12291" name="Rectangle 3"/>
          <p:cNvSpPr>
            <a:spLocks noGrp="1" noChangeArrowheads="1"/>
          </p:cNvSpPr>
          <p:nvPr>
            <p:ph type="body" idx="1"/>
          </p:nvPr>
        </p:nvSpPr>
        <p:spPr/>
        <p:txBody>
          <a:bodyPr/>
          <a:lstStyle/>
          <a:p>
            <a:r>
              <a:rPr lang="en-US" dirty="0" smtClean="0"/>
              <a:t>Stack ADT</a:t>
            </a:r>
          </a:p>
          <a:p>
            <a:r>
              <a:rPr lang="en-US" dirty="0" smtClean="0"/>
              <a:t>Implementation</a:t>
            </a:r>
          </a:p>
          <a:p>
            <a:r>
              <a:rPr lang="en-US" dirty="0" smtClean="0">
                <a:solidFill>
                  <a:srgbClr val="FF0000"/>
                </a:solidFill>
              </a:rPr>
              <a:t>Example applications</a:t>
            </a:r>
          </a:p>
        </p:txBody>
      </p:sp>
    </p:spTree>
    <p:extLst>
      <p:ext uri="{BB962C8B-B14F-4D97-AF65-F5344CB8AC3E}">
        <p14:creationId xmlns:p14="http://schemas.microsoft.com/office/powerpoint/2010/main" val="720389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latin typeface="Arial" charset="0"/>
                <a:cs typeface="Arial" charset="0"/>
              </a:rPr>
              <a:t>Application: Parsing</a:t>
            </a:r>
          </a:p>
        </p:txBody>
      </p:sp>
      <p:sp>
        <p:nvSpPr>
          <p:cNvPr id="49155"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Most parsing uses stacks</a:t>
            </a:r>
          </a:p>
          <a:p>
            <a:pPr>
              <a:buFont typeface="Arial" charset="0"/>
              <a:buNone/>
            </a:pPr>
            <a:endParaRPr lang="en-US" dirty="0" smtClean="0">
              <a:latin typeface="Arial" charset="0"/>
              <a:cs typeface="Arial" charset="0"/>
            </a:endParaRPr>
          </a:p>
          <a:p>
            <a:pPr>
              <a:buFont typeface="Arial" charset="0"/>
              <a:buNone/>
            </a:pPr>
            <a:r>
              <a:rPr lang="en-US" dirty="0" smtClean="0">
                <a:latin typeface="Arial" charset="0"/>
                <a:cs typeface="Arial" charset="0"/>
              </a:rPr>
              <a:t>	Examples includes:</a:t>
            </a:r>
          </a:p>
          <a:p>
            <a:pPr lvl="1"/>
            <a:r>
              <a:rPr lang="en-US" dirty="0" smtClean="0">
                <a:latin typeface="Arial" charset="0"/>
                <a:cs typeface="Arial" charset="0"/>
              </a:rPr>
              <a:t>Matching tags in XHTML</a:t>
            </a:r>
          </a:p>
          <a:p>
            <a:pPr lvl="1"/>
            <a:r>
              <a:rPr lang="en-US" dirty="0" smtClean="0">
                <a:latin typeface="Arial" charset="0"/>
                <a:cs typeface="Arial" charset="0"/>
              </a:rPr>
              <a:t>In C++, matching</a:t>
            </a:r>
          </a:p>
          <a:p>
            <a:pPr lvl="2"/>
            <a:r>
              <a:rPr lang="en-US" dirty="0" smtClean="0">
                <a:latin typeface="Arial" charset="0"/>
                <a:cs typeface="Arial" charset="0"/>
              </a:rPr>
              <a:t>parentheses	 </a:t>
            </a:r>
            <a:r>
              <a:rPr lang="en-US" b="1" dirty="0" smtClean="0">
                <a:latin typeface="Courier New" pitchFamily="49" charset="0"/>
                <a:cs typeface="Arial" charset="0"/>
              </a:rPr>
              <a:t>( ... )</a:t>
            </a:r>
          </a:p>
          <a:p>
            <a:pPr lvl="2"/>
            <a:r>
              <a:rPr lang="en-US" dirty="0" smtClean="0">
                <a:latin typeface="Arial" charset="0"/>
                <a:cs typeface="Arial" charset="0"/>
              </a:rPr>
              <a:t>brackets, and	 </a:t>
            </a:r>
            <a:r>
              <a:rPr lang="en-US" b="1" dirty="0" smtClean="0">
                <a:latin typeface="Courier New" pitchFamily="49" charset="0"/>
                <a:cs typeface="Arial" charset="0"/>
              </a:rPr>
              <a:t>[ ... ]</a:t>
            </a:r>
            <a:endParaRPr lang="en-US" dirty="0" smtClean="0">
              <a:latin typeface="Arial" charset="0"/>
              <a:cs typeface="Arial" charset="0"/>
            </a:endParaRPr>
          </a:p>
          <a:p>
            <a:pPr lvl="2"/>
            <a:r>
              <a:rPr lang="en-US" dirty="0" smtClean="0">
                <a:latin typeface="Arial" charset="0"/>
                <a:cs typeface="Arial" charset="0"/>
              </a:rPr>
              <a:t>braces	 </a:t>
            </a:r>
            <a:r>
              <a:rPr lang="en-US" b="1" dirty="0" smtClean="0">
                <a:latin typeface="Courier New" pitchFamily="49" charset="0"/>
                <a:cs typeface="Arial" charset="0"/>
              </a:rPr>
              <a:t>{ ... }</a:t>
            </a:r>
            <a:endParaRPr lang="en-US" dirty="0" smtClean="0">
              <a:latin typeface="Arial" charset="0"/>
              <a:cs typeface="Arial" charset="0"/>
            </a:endParaRPr>
          </a:p>
          <a:p>
            <a:pPr lvl="1">
              <a:buFontTx/>
              <a:buNone/>
            </a:pPr>
            <a:r>
              <a:rPr lang="en-US" dirty="0" smtClean="0">
                <a:latin typeface="Arial" charset="0"/>
                <a:cs typeface="Arial" charset="0"/>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120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A </a:t>
            </a:r>
            <a:r>
              <a:rPr lang="en-US" i="1" dirty="0" smtClean="0">
                <a:latin typeface="Arial" charset="0"/>
                <a:cs typeface="Arial" charset="0"/>
              </a:rPr>
              <a:t>markup language</a:t>
            </a:r>
            <a:r>
              <a:rPr lang="en-US" dirty="0" smtClean="0">
                <a:latin typeface="Arial" charset="0"/>
                <a:cs typeface="Arial" charset="0"/>
              </a:rPr>
              <a:t> is a means of annotating a document to given context to the text</a:t>
            </a:r>
          </a:p>
          <a:p>
            <a:pPr lvl="1"/>
            <a:r>
              <a:rPr lang="en-US" dirty="0" smtClean="0">
                <a:latin typeface="Arial" charset="0"/>
                <a:cs typeface="Arial" charset="0"/>
              </a:rPr>
              <a:t>The annotations give information about the structure or presentation of the text</a:t>
            </a:r>
          </a:p>
          <a:p>
            <a:endParaRPr lang="en-US" dirty="0" smtClean="0">
              <a:latin typeface="Arial" charset="0"/>
              <a:cs typeface="Arial" charset="0"/>
            </a:endParaRPr>
          </a:p>
          <a:p>
            <a:pPr>
              <a:buFont typeface="Arial" charset="0"/>
              <a:buNone/>
            </a:pPr>
            <a:r>
              <a:rPr lang="en-US" dirty="0" smtClean="0">
                <a:latin typeface="Arial" charset="0"/>
                <a:cs typeface="Arial" charset="0"/>
              </a:rPr>
              <a:t>	The best known example is HTML, or </a:t>
            </a:r>
            <a:r>
              <a:rPr lang="en-US" dirty="0" err="1" smtClean="0">
                <a:latin typeface="Arial" charset="0"/>
                <a:cs typeface="Arial" charset="0"/>
              </a:rPr>
              <a:t>HyperText</a:t>
            </a:r>
            <a:r>
              <a:rPr lang="en-US" dirty="0" smtClean="0">
                <a:latin typeface="Arial" charset="0"/>
                <a:cs typeface="Arial" charset="0"/>
              </a:rPr>
              <a:t> Markup Language</a:t>
            </a:r>
          </a:p>
          <a:p>
            <a:pPr lvl="1"/>
            <a:r>
              <a:rPr lang="en-US" dirty="0" smtClean="0">
                <a:latin typeface="Arial" charset="0"/>
                <a:cs typeface="Arial" charset="0"/>
              </a:rPr>
              <a:t>We will look at XHTML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2227"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XHTML is made of nested</a:t>
            </a:r>
          </a:p>
          <a:p>
            <a:pPr lvl="1"/>
            <a:r>
              <a:rPr lang="en-US" i="1" dirty="0" smtClean="0">
                <a:latin typeface="Arial" charset="0"/>
                <a:cs typeface="Arial" charset="0"/>
              </a:rPr>
              <a:t>opening tags</a:t>
            </a:r>
            <a:r>
              <a:rPr lang="en-US" dirty="0" smtClean="0">
                <a:latin typeface="Arial" charset="0"/>
                <a:cs typeface="Arial" charset="0"/>
              </a:rPr>
              <a:t>, e.g., </a:t>
            </a:r>
            <a:r>
              <a:rPr lang="en-US" dirty="0" smtClean="0">
                <a:solidFill>
                  <a:srgbClr val="00B0F0"/>
                </a:solidFill>
                <a:latin typeface="Consolas" pitchFamily="49" charset="0"/>
                <a:cs typeface="Consolas" pitchFamily="49" charset="0"/>
              </a:rPr>
              <a:t>&lt;</a:t>
            </a:r>
            <a:r>
              <a:rPr lang="en-US" dirty="0" err="1" smtClean="0">
                <a:solidFill>
                  <a:srgbClr val="00B0F0"/>
                </a:solidFill>
                <a:latin typeface="Consolas" pitchFamily="49" charset="0"/>
                <a:cs typeface="Consolas" pitchFamily="49" charset="0"/>
              </a:rPr>
              <a:t>some_identifier</a:t>
            </a:r>
            <a:r>
              <a:rPr lang="en-US" dirty="0" smtClean="0">
                <a:solidFill>
                  <a:srgbClr val="00B0F0"/>
                </a:solidFill>
                <a:latin typeface="Consolas" pitchFamily="49" charset="0"/>
                <a:cs typeface="Consolas" pitchFamily="49" charset="0"/>
              </a:rPr>
              <a:t>&gt;</a:t>
            </a:r>
            <a:r>
              <a:rPr lang="en-US" dirty="0" smtClean="0">
                <a:latin typeface="Arial" charset="0"/>
                <a:cs typeface="Arial" charset="0"/>
              </a:rPr>
              <a:t>, and</a:t>
            </a:r>
            <a:endParaRPr lang="en-US" sz="2400" b="1" dirty="0" smtClean="0">
              <a:latin typeface="Courier New" pitchFamily="49" charset="0"/>
              <a:cs typeface="Arial" charset="0"/>
            </a:endParaRPr>
          </a:p>
          <a:p>
            <a:pPr lvl="1"/>
            <a:r>
              <a:rPr lang="en-US" dirty="0" smtClean="0">
                <a:latin typeface="Arial" charset="0"/>
                <a:cs typeface="Arial" charset="0"/>
              </a:rPr>
              <a:t>matching </a:t>
            </a:r>
            <a:r>
              <a:rPr lang="en-US" i="1" dirty="0" smtClean="0">
                <a:latin typeface="Arial" charset="0"/>
                <a:cs typeface="Arial" charset="0"/>
              </a:rPr>
              <a:t>closing tags</a:t>
            </a:r>
            <a:r>
              <a:rPr lang="en-US" dirty="0" smtClean="0">
                <a:latin typeface="Arial" charset="0"/>
                <a:cs typeface="Arial" charset="0"/>
              </a:rPr>
              <a:t>, e.g., </a:t>
            </a:r>
            <a:r>
              <a:rPr lang="en-US" dirty="0" smtClean="0">
                <a:solidFill>
                  <a:srgbClr val="FF0000"/>
                </a:solidFill>
                <a:latin typeface="Consolas" pitchFamily="49" charset="0"/>
                <a:cs typeface="Consolas" pitchFamily="49" charset="0"/>
              </a:rPr>
              <a:t>&lt;/</a:t>
            </a:r>
            <a:r>
              <a:rPr lang="en-US" dirty="0" err="1" smtClean="0">
                <a:solidFill>
                  <a:srgbClr val="FF0000"/>
                </a:solidFill>
                <a:latin typeface="Consolas" pitchFamily="49" charset="0"/>
                <a:cs typeface="Consolas" pitchFamily="49" charset="0"/>
              </a:rPr>
              <a:t>some_identifier</a:t>
            </a:r>
            <a:r>
              <a:rPr lang="en-US" dirty="0" smtClean="0">
                <a:solidFill>
                  <a:srgbClr val="FF0000"/>
                </a:solidFill>
                <a:latin typeface="Consolas" pitchFamily="49" charset="0"/>
                <a:cs typeface="Consolas" pitchFamily="49" charset="0"/>
              </a:rPr>
              <a:t>&gt;</a:t>
            </a:r>
          </a:p>
          <a:p>
            <a:pPr lvl="1"/>
            <a:endParaRPr lang="en-US" dirty="0" smtClean="0">
              <a:solidFill>
                <a:srgbClr val="FF0000"/>
              </a:solidFill>
              <a:latin typeface="Consolas" pitchFamily="49" charset="0"/>
              <a:cs typeface="Consolas" pitchFamily="49" charset="0"/>
            </a:endParaRPr>
          </a:p>
          <a:p>
            <a:pPr lvl="2">
              <a:buFontTx/>
              <a:buNone/>
            </a:pPr>
            <a:r>
              <a:rPr lang="en-US" dirty="0" smtClean="0">
                <a:solidFill>
                  <a:srgbClr val="00B0F0"/>
                </a:solidFill>
                <a:latin typeface="Consolas" pitchFamily="49" charset="0"/>
                <a:cs typeface="Consolas" pitchFamily="49" charset="0"/>
              </a:rPr>
              <a:t>&lt;html&gt;</a:t>
            </a:r>
          </a:p>
          <a:p>
            <a:pPr lvl="2">
              <a:buFontTx/>
              <a:buNone/>
            </a:pPr>
            <a:r>
              <a:rPr lang="en-US" dirty="0" smtClean="0">
                <a:solidFill>
                  <a:srgbClr val="00B0F0"/>
                </a:solidFill>
                <a:latin typeface="Consolas" pitchFamily="49" charset="0"/>
                <a:cs typeface="Consolas" pitchFamily="49" charset="0"/>
              </a:rPr>
              <a:t>	&lt;head&gt;&lt;title&gt;</a:t>
            </a:r>
            <a:r>
              <a:rPr lang="en-US" dirty="0" smtClean="0">
                <a:latin typeface="Consolas" pitchFamily="49" charset="0"/>
                <a:cs typeface="Consolas" pitchFamily="49" charset="0"/>
              </a:rPr>
              <a:t>Hello</a:t>
            </a:r>
            <a:r>
              <a:rPr lang="en-US" dirty="0" smtClean="0">
                <a:solidFill>
                  <a:srgbClr val="FF0000"/>
                </a:solidFill>
                <a:latin typeface="Consolas" pitchFamily="49" charset="0"/>
                <a:cs typeface="Consolas" pitchFamily="49" charset="0"/>
              </a:rPr>
              <a:t>&lt;/title&gt;&lt;/head&gt;</a:t>
            </a:r>
          </a:p>
          <a:p>
            <a:pPr lvl="2">
              <a:buFontTx/>
              <a:buNone/>
            </a:pPr>
            <a:r>
              <a:rPr lang="en-US" dirty="0" smtClean="0">
                <a:latin typeface="Consolas" pitchFamily="49" charset="0"/>
                <a:cs typeface="Consolas" pitchFamily="49" charset="0"/>
              </a:rPr>
              <a:t>	</a:t>
            </a:r>
            <a:r>
              <a:rPr lang="en-US" dirty="0" smtClean="0">
                <a:solidFill>
                  <a:srgbClr val="00B0F0"/>
                </a:solidFill>
                <a:latin typeface="Consolas" pitchFamily="49" charset="0"/>
                <a:cs typeface="Consolas" pitchFamily="49" charset="0"/>
              </a:rPr>
              <a:t>&lt;body&gt;&lt;p&gt;</a:t>
            </a:r>
            <a:r>
              <a:rPr lang="en-US" dirty="0" smtClean="0">
                <a:latin typeface="Consolas" pitchFamily="49" charset="0"/>
                <a:cs typeface="Consolas" pitchFamily="49" charset="0"/>
              </a:rPr>
              <a:t>This appears in the </a:t>
            </a:r>
            <a:r>
              <a:rPr lang="en-US" dirty="0" smtClean="0">
                <a:solidFill>
                  <a:srgbClr val="00B0F0"/>
                </a:solidFill>
                <a:latin typeface="Consolas" pitchFamily="49" charset="0"/>
                <a:cs typeface="Consolas" pitchFamily="49" charset="0"/>
              </a:rPr>
              <a:t>&lt;</a:t>
            </a:r>
            <a:r>
              <a:rPr lang="en-US" dirty="0" err="1" smtClean="0">
                <a:solidFill>
                  <a:srgbClr val="00B0F0"/>
                </a:solidFill>
                <a:latin typeface="Consolas" pitchFamily="49" charset="0"/>
                <a:cs typeface="Consolas" pitchFamily="49" charset="0"/>
              </a:rPr>
              <a:t>i</a:t>
            </a:r>
            <a:r>
              <a:rPr lang="en-US" dirty="0" smtClean="0">
                <a:solidFill>
                  <a:srgbClr val="00B0F0"/>
                </a:solidFill>
                <a:latin typeface="Consolas" pitchFamily="49" charset="0"/>
                <a:cs typeface="Consolas" pitchFamily="49" charset="0"/>
              </a:rPr>
              <a:t>&gt;</a:t>
            </a:r>
            <a:r>
              <a:rPr lang="en-US" dirty="0" smtClean="0">
                <a:latin typeface="Consolas" pitchFamily="49" charset="0"/>
                <a:cs typeface="Consolas" pitchFamily="49" charset="0"/>
              </a:rPr>
              <a:t>browser</a:t>
            </a:r>
            <a:r>
              <a:rPr lang="en-US" dirty="0" smtClean="0">
                <a:solidFill>
                  <a:srgbClr val="FF0000"/>
                </a:solidFill>
                <a:latin typeface="Consolas" pitchFamily="49" charset="0"/>
                <a:cs typeface="Consolas" pitchFamily="49" charset="0"/>
              </a:rPr>
              <a:t>&lt;/</a:t>
            </a:r>
            <a:r>
              <a:rPr lang="en-US" dirty="0" err="1" smtClean="0">
                <a:solidFill>
                  <a:srgbClr val="FF0000"/>
                </a:solidFill>
                <a:latin typeface="Consolas" pitchFamily="49" charset="0"/>
                <a:cs typeface="Consolas" pitchFamily="49" charset="0"/>
              </a:rPr>
              <a:t>i</a:t>
            </a:r>
            <a:r>
              <a:rPr lang="en-US" dirty="0" smtClean="0">
                <a:solidFill>
                  <a:srgbClr val="FF0000"/>
                </a:solidFill>
                <a:latin typeface="Consolas" pitchFamily="49" charset="0"/>
                <a:cs typeface="Consolas" pitchFamily="49" charset="0"/>
              </a:rPr>
              <a:t>&gt;</a:t>
            </a:r>
            <a:r>
              <a:rPr lang="en-US" dirty="0" smtClean="0">
                <a:latin typeface="Consolas" pitchFamily="49" charset="0"/>
                <a:cs typeface="Consolas" pitchFamily="49" charset="0"/>
              </a:rPr>
              <a:t>.</a:t>
            </a:r>
            <a:r>
              <a:rPr lang="en-US" dirty="0" smtClean="0">
                <a:solidFill>
                  <a:srgbClr val="FF0000"/>
                </a:solidFill>
                <a:latin typeface="Consolas" pitchFamily="49" charset="0"/>
                <a:cs typeface="Consolas" pitchFamily="49" charset="0"/>
              </a:rPr>
              <a:t>&lt;/p&gt;&lt;/body&gt;</a:t>
            </a:r>
          </a:p>
          <a:p>
            <a:pPr lvl="2">
              <a:buFontTx/>
              <a:buNone/>
            </a:pPr>
            <a:r>
              <a:rPr lang="en-US" dirty="0" smtClean="0">
                <a:solidFill>
                  <a:srgbClr val="FF0000"/>
                </a:solidFill>
                <a:latin typeface="Consolas" pitchFamily="49" charset="0"/>
                <a:cs typeface="Consolas" pitchFamily="49" charset="0"/>
              </a:rPr>
              <a:t>&lt;/html&gt;</a:t>
            </a:r>
          </a:p>
          <a:p>
            <a:pPr lvl="2">
              <a:buFontTx/>
              <a:buNone/>
            </a:pPr>
            <a:endParaRPr lang="en-US" dirty="0">
              <a:solidFill>
                <a:srgbClr val="FF0000"/>
              </a:solidFill>
              <a:latin typeface="Consolas" pitchFamily="49" charset="0"/>
              <a:cs typeface="Consolas" pitchFamily="49" charset="0"/>
            </a:endParaRPr>
          </a:p>
          <a:p>
            <a:pPr lvl="2">
              <a:buFontTx/>
              <a:buNone/>
            </a:pPr>
            <a:endParaRPr lang="en-US" dirty="0" smtClean="0">
              <a:solidFill>
                <a:srgbClr val="FF0000"/>
              </a:solidFill>
              <a:latin typeface="Consolas" pitchFamily="49" charset="0"/>
              <a:cs typeface="Consolas" pitchFamily="49" charset="0"/>
            </a:endParaRPr>
          </a:p>
          <a:p>
            <a:pPr lvl="0">
              <a:buNone/>
            </a:pPr>
            <a:r>
              <a:rPr lang="en-US" altLang="zh-CN" i="1" dirty="0">
                <a:solidFill>
                  <a:prstClr val="black"/>
                </a:solidFill>
                <a:latin typeface="Arial" charset="0"/>
                <a:cs typeface="Arial" charset="0"/>
              </a:rPr>
              <a:t>	Nesting</a:t>
            </a:r>
            <a:r>
              <a:rPr lang="en-US" altLang="zh-CN" dirty="0">
                <a:solidFill>
                  <a:prstClr val="black"/>
                </a:solidFill>
                <a:latin typeface="Arial" charset="0"/>
                <a:cs typeface="Arial" charset="0"/>
              </a:rPr>
              <a:t> indicates that any closing tag must match the most </a:t>
            </a:r>
            <a:r>
              <a:rPr lang="en-US" altLang="zh-CN" u="sng" dirty="0">
                <a:solidFill>
                  <a:prstClr val="black"/>
                </a:solidFill>
                <a:latin typeface="Arial" charset="0"/>
                <a:cs typeface="Arial" charset="0"/>
              </a:rPr>
              <a:t>recent</a:t>
            </a:r>
            <a:r>
              <a:rPr lang="en-US" altLang="zh-CN" dirty="0">
                <a:solidFill>
                  <a:prstClr val="black"/>
                </a:solidFill>
                <a:latin typeface="Arial" charset="0"/>
                <a:cs typeface="Arial" charset="0"/>
              </a:rPr>
              <a:t> opening tag</a:t>
            </a:r>
          </a:p>
          <a:p>
            <a:pPr lvl="2">
              <a:buFontTx/>
              <a:buNone/>
            </a:pPr>
            <a:endParaRPr lang="en-US" dirty="0" smtClean="0">
              <a:solidFill>
                <a:srgbClr val="FF0000"/>
              </a:solidFill>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latin typeface="Arial" charset="0"/>
                <a:cs typeface="Arial" charset="0"/>
              </a:rPr>
              <a:t>Parsing XHTML</a:t>
            </a:r>
          </a:p>
        </p:txBody>
      </p:sp>
      <p:sp>
        <p:nvSpPr>
          <p:cNvPr id="53251"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Strategy for parsing XHTML:</a:t>
            </a:r>
          </a:p>
          <a:p>
            <a:pPr lvl="1"/>
            <a:r>
              <a:rPr lang="en-US" dirty="0" smtClean="0">
                <a:latin typeface="Arial" charset="0"/>
                <a:cs typeface="Arial" charset="0"/>
              </a:rPr>
              <a:t>read though the XHTML linearly</a:t>
            </a:r>
          </a:p>
          <a:p>
            <a:pPr lvl="1"/>
            <a:r>
              <a:rPr lang="en-US" dirty="0" smtClean="0">
                <a:latin typeface="Arial" charset="0"/>
                <a:cs typeface="Arial" charset="0"/>
              </a:rPr>
              <a:t>place the opening tags in a stack</a:t>
            </a:r>
          </a:p>
          <a:p>
            <a:pPr lvl="1"/>
            <a:r>
              <a:rPr lang="en-US" dirty="0" smtClean="0">
                <a:solidFill>
                  <a:srgbClr val="FF0000"/>
                </a:solidFill>
                <a:latin typeface="Arial" charset="0"/>
                <a:cs typeface="Arial" charset="0"/>
              </a:rPr>
              <a:t>when a closing tag is encountered, check that it matches what is on top of the stack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4275" name="Rectangle 3"/>
          <p:cNvSpPr>
            <a:spLocks noGrp="1" noChangeArrowheads="1"/>
          </p:cNvSpPr>
          <p:nvPr>
            <p:ph type="body" idx="1"/>
          </p:nvPr>
        </p:nvSpPr>
        <p:spPr/>
        <p:txBody>
          <a:bodyPr/>
          <a:lstStyle/>
          <a:p>
            <a:pPr>
              <a:buFontTx/>
              <a:buNone/>
            </a:pPr>
            <a:r>
              <a:rPr lang="en-US" b="1" dirty="0" smtClean="0">
                <a:solidFill>
                  <a:srgbClr val="FF9900"/>
                </a:solidFill>
                <a:latin typeface="Courier New" pitchFamily="49" charset="0"/>
                <a:cs typeface="Arial" charset="0"/>
              </a:rPr>
              <a:t>&lt;html&gt;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pPr>
              <a:buFontTx/>
              <a:buNone/>
            </a:pPr>
            <a:endParaRPr lang="en-US" sz="1600" dirty="0" smtClean="0">
              <a:latin typeface="Arial" charset="0"/>
              <a:cs typeface="Arial" charset="0"/>
            </a:endParaRPr>
          </a:p>
        </p:txBody>
      </p:sp>
      <p:graphicFrame>
        <p:nvGraphicFramePr>
          <p:cNvPr id="45087" name="Group 31"/>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529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latin typeface="Courier New" pitchFamily="49" charset="0"/>
                <a:cs typeface="Arial" charset="0"/>
              </a:rPr>
              <a:t>	</a:t>
            </a:r>
            <a:r>
              <a:rPr lang="en-US" b="1" dirty="0" smtClean="0">
                <a:solidFill>
                  <a:srgbClr val="FF9900"/>
                </a:solidFill>
                <a:latin typeface="Courier New" pitchFamily="49" charset="0"/>
                <a:cs typeface="Arial" charset="0"/>
              </a:rPr>
              <a:t>&lt;head&gt;</a:t>
            </a:r>
            <a:r>
              <a:rPr lang="en-US" b="1" dirty="0" smtClean="0">
                <a:solidFill>
                  <a:srgbClr val="00B0F0"/>
                </a:solidFill>
                <a:latin typeface="Courier New" pitchFamily="49" charset="0"/>
                <a:cs typeface="Arial" charset="0"/>
              </a:rPr>
              <a: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6108"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6323"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a:t>
            </a:r>
            <a:r>
              <a:rPr lang="en-US" b="1" dirty="0" smtClean="0">
                <a:solidFill>
                  <a:srgbClr val="FF9900"/>
                </a:solidFill>
                <a:latin typeface="Courier New" pitchFamily="49" charset="0"/>
                <a:cs typeface="Arial" charset="0"/>
              </a:rPr>
              <a: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7132"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&lt;title&gt;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7347"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9900"/>
                </a:solidFill>
                <a:latin typeface="Courier New" pitchFamily="49" charset="0"/>
                <a:cs typeface="Arial" charset="0"/>
              </a:rPr>
              <a:t>&lt;/title&gt;</a:t>
            </a:r>
            <a:r>
              <a:rPr lang="en-US" b="1" dirty="0" smtClean="0">
                <a:solidFill>
                  <a:srgbClr val="FF0000"/>
                </a:solidFill>
                <a:latin typeface="Courier New" pitchFamily="49" charset="0"/>
                <a:cs typeface="Arial" charset="0"/>
              </a:rPr>
              <a: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8156"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rPr>
                        <a:t>&lt;html&gt;</a:t>
                      </a: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&lt;head&gt;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&lt;title&gt;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t>Stack ADT</a:t>
            </a:r>
            <a:endParaRPr lang="en-US" dirty="0" smtClean="0">
              <a:latin typeface="Arial" charset="0"/>
              <a:cs typeface="Arial" charset="0"/>
            </a:endParaRPr>
          </a:p>
        </p:txBody>
      </p:sp>
      <p:sp>
        <p:nvSpPr>
          <p:cNvPr id="1433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Also called a </a:t>
            </a:r>
            <a:r>
              <a:rPr lang="en-US" i="1" dirty="0" smtClean="0">
                <a:latin typeface="Arial" charset="0"/>
                <a:cs typeface="Arial" charset="0"/>
              </a:rPr>
              <a:t>last-in–first-out </a:t>
            </a:r>
            <a:r>
              <a:rPr lang="en-US" dirty="0" smtClean="0">
                <a:latin typeface="Arial" charset="0"/>
                <a:cs typeface="Arial" charset="0"/>
              </a:rPr>
              <a:t>(LIFO) </a:t>
            </a:r>
            <a:r>
              <a:rPr lang="en-US" dirty="0" err="1" smtClean="0">
                <a:latin typeface="Arial" charset="0"/>
                <a:cs typeface="Arial" charset="0"/>
              </a:rPr>
              <a:t>behaviour</a:t>
            </a:r>
            <a:endParaRPr lang="en-US" dirty="0" smtClean="0">
              <a:latin typeface="Arial" charset="0"/>
              <a:cs typeface="Arial" charset="0"/>
            </a:endParaRPr>
          </a:p>
          <a:p>
            <a:pPr lvl="1"/>
            <a:r>
              <a:rPr lang="en-US" dirty="0" smtClean="0">
                <a:latin typeface="Arial" charset="0"/>
                <a:cs typeface="Arial" charset="0"/>
              </a:rPr>
              <a:t>Graphically, we may view these operations as follows:</a:t>
            </a: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a:p>
            <a:pPr lvl="1">
              <a:buFont typeface="Arial" charset="0"/>
              <a:buNone/>
            </a:pPr>
            <a:endParaRPr lang="en-US" dirty="0" smtClean="0">
              <a:latin typeface="Arial" charset="0"/>
              <a:cs typeface="Arial" charset="0"/>
            </a:endParaRPr>
          </a:p>
        </p:txBody>
      </p:sp>
      <p:pic>
        <p:nvPicPr>
          <p:cNvPr id="14340" name="Picture 4" descr="C:\Users\dwharder\Desktop\s3.png"/>
          <p:cNvPicPr>
            <a:picLocks noChangeAspect="1" noChangeArrowheads="1"/>
          </p:cNvPicPr>
          <p:nvPr/>
        </p:nvPicPr>
        <p:blipFill>
          <a:blip r:embed="rId3" cstate="print"/>
          <a:srcRect/>
          <a:stretch>
            <a:fillRect/>
          </a:stretch>
        </p:blipFill>
        <p:spPr bwMode="auto">
          <a:xfrm>
            <a:off x="2786063" y="2525762"/>
            <a:ext cx="2447925" cy="1911350"/>
          </a:xfrm>
          <a:prstGeom prst="rect">
            <a:avLst/>
          </a:prstGeom>
          <a:noFill/>
          <a:ln w="9525">
            <a:noFill/>
            <a:miter lim="800000"/>
            <a:headEnd/>
            <a:tailEnd/>
          </a:ln>
        </p:spPr>
      </p:pic>
      <p:pic>
        <p:nvPicPr>
          <p:cNvPr id="14341" name="Picture 5" descr="C:\Users\dwharder\Desktop\s1.png"/>
          <p:cNvPicPr>
            <a:picLocks noChangeAspect="1" noChangeArrowheads="1"/>
          </p:cNvPicPr>
          <p:nvPr/>
        </p:nvPicPr>
        <p:blipFill>
          <a:blip r:embed="rId4" cstate="print"/>
          <a:srcRect/>
          <a:stretch>
            <a:fillRect/>
          </a:stretch>
        </p:blipFill>
        <p:spPr bwMode="auto">
          <a:xfrm>
            <a:off x="1171575" y="2679749"/>
            <a:ext cx="1614488" cy="1757363"/>
          </a:xfrm>
          <a:prstGeom prst="rect">
            <a:avLst/>
          </a:prstGeom>
          <a:noFill/>
          <a:ln w="9525">
            <a:noFill/>
            <a:miter lim="800000"/>
            <a:headEnd/>
            <a:tailEnd/>
          </a:ln>
        </p:spPr>
      </p:pic>
      <p:pic>
        <p:nvPicPr>
          <p:cNvPr id="14342" name="Picture 6" descr="C:\Users\dwharder\Desktop\s2.png"/>
          <p:cNvPicPr>
            <a:picLocks noChangeAspect="1" noChangeArrowheads="1"/>
          </p:cNvPicPr>
          <p:nvPr/>
        </p:nvPicPr>
        <p:blipFill>
          <a:blip r:embed="rId5" cstate="print"/>
          <a:srcRect/>
          <a:stretch>
            <a:fillRect/>
          </a:stretch>
        </p:blipFill>
        <p:spPr bwMode="auto">
          <a:xfrm>
            <a:off x="5957888" y="2528937"/>
            <a:ext cx="1757362" cy="1908175"/>
          </a:xfrm>
          <a:prstGeom prst="rect">
            <a:avLst/>
          </a:prstGeom>
          <a:noFill/>
          <a:ln w="9525">
            <a:noFill/>
            <a:miter lim="800000"/>
            <a:headEnd/>
            <a:tailEnd/>
          </a:ln>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2120" y="4653136"/>
            <a:ext cx="3168352" cy="2007810"/>
          </a:xfrm>
          <a:prstGeom prst="rect">
            <a:avLst/>
          </a:prstGeom>
        </p:spPr>
      </p:pic>
    </p:spTree>
    <p:extLst>
      <p:ext uri="{BB962C8B-B14F-4D97-AF65-F5344CB8AC3E}">
        <p14:creationId xmlns:p14="http://schemas.microsoft.com/office/powerpoint/2010/main" val="4519268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8371"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a:t>
            </a:r>
            <a:r>
              <a:rPr lang="en-US" b="1" dirty="0" smtClean="0">
                <a:solidFill>
                  <a:srgbClr val="FF9900"/>
                </a:solidFill>
                <a:latin typeface="Courier New" pitchFamily="49" charset="0"/>
                <a:cs typeface="Arial" charset="0"/>
              </a:rPr>
              <a: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49181" name="Group 29"/>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&lt;head&gt;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59395"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FF9900"/>
                </a:solidFill>
                <a:latin typeface="Courier New" pitchFamily="49" charset="0"/>
                <a:cs typeface="Arial" charset="0"/>
              </a:rPr>
              <a:t>&lt;body&gt;</a:t>
            </a:r>
            <a:r>
              <a:rPr lang="en-US" b="1" dirty="0" smtClean="0">
                <a:solidFill>
                  <a:srgbClr val="00B0F0"/>
                </a:solidFill>
                <a:latin typeface="Courier New" pitchFamily="49" charset="0"/>
                <a:cs typeface="Arial" charset="0"/>
              </a:rPr>
              <a: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0204"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041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a:t>
            </a:r>
            <a:r>
              <a:rPr lang="en-US" b="1" dirty="0" smtClean="0">
                <a:solidFill>
                  <a:srgbClr val="FF9900"/>
                </a:solidFill>
                <a:latin typeface="Courier New" pitchFamily="49" charset="0"/>
                <a:cs typeface="Arial" charset="0"/>
              </a:rPr>
              <a: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1252" name="Group 52"/>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1443"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FF9900"/>
                </a:solidFill>
                <a:latin typeface="Courier New" pitchFamily="49" charset="0"/>
                <a:cs typeface="Arial" charset="0"/>
              </a:rPr>
              <a:t>&lt;</a:t>
            </a:r>
            <a:r>
              <a:rPr lang="en-US" b="1" dirty="0" err="1" smtClean="0">
                <a:solidFill>
                  <a:srgbClr val="FF9900"/>
                </a:solidFill>
                <a:latin typeface="Courier New" pitchFamily="49" charset="0"/>
                <a:cs typeface="Arial" charset="0"/>
              </a:rPr>
              <a:t>i</a:t>
            </a:r>
            <a:r>
              <a:rPr lang="en-US" b="1" dirty="0" smtClean="0">
                <a:solidFill>
                  <a:srgbClr val="FF990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2240" name="Group 16"/>
          <p:cNvGraphicFramePr>
            <a:graphicFrameLocks noGrp="1"/>
          </p:cNvGraphicFramePr>
          <p:nvPr/>
        </p:nvGraphicFramePr>
        <p:xfrm>
          <a:off x="539750" y="4581525"/>
          <a:ext cx="7704138" cy="503238"/>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rPr>
                        <a:t>&lt;</a:t>
                      </a:r>
                      <a:r>
                        <a:rPr kumimoji="0" lang="en-US" sz="2400" b="1" i="0" u="none" strike="noStrike" cap="none" normalizeH="0" baseline="0" dirty="0" err="1" smtClean="0">
                          <a:ln>
                            <a:noFill/>
                          </a:ln>
                          <a:solidFill>
                            <a:schemeClr val="tx1"/>
                          </a:solidFill>
                          <a:effectLst/>
                          <a:latin typeface="Courier New" pitchFamily="49" charset="0"/>
                        </a:rPr>
                        <a:t>i</a:t>
                      </a:r>
                      <a:r>
                        <a:rPr kumimoji="0" lang="en-US" sz="2400" b="1" i="0" u="none" strike="noStrike" cap="none" normalizeH="0" baseline="0" dirty="0" smtClean="0">
                          <a:ln>
                            <a:noFill/>
                          </a:ln>
                          <a:solidFill>
                            <a:schemeClr val="tx1"/>
                          </a:solidFill>
                          <a:effectLst/>
                          <a:latin typeface="Courier New" pitchFamily="49" charset="0"/>
                        </a:rPr>
                        <a:t>&gt;</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2467"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9900"/>
                </a:solidFill>
                <a:latin typeface="Courier New" pitchFamily="49" charset="0"/>
                <a:cs typeface="Arial" charset="0"/>
              </a:rPr>
              <a:t>&lt;/</a:t>
            </a:r>
            <a:r>
              <a:rPr lang="en-US" b="1" dirty="0" err="1" smtClean="0">
                <a:solidFill>
                  <a:srgbClr val="FF9900"/>
                </a:solidFill>
                <a:latin typeface="Courier New" pitchFamily="49" charset="0"/>
                <a:cs typeface="Arial" charset="0"/>
              </a:rPr>
              <a:t>i</a:t>
            </a:r>
            <a:r>
              <a:rPr lang="en-US" b="1" dirty="0" smtClean="0">
                <a:solidFill>
                  <a:srgbClr val="FF99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0000"/>
                </a:solidFill>
                <a:latin typeface="Courier New" pitchFamily="49" charset="0"/>
                <a:cs typeface="Arial" charset="0"/>
              </a:rPr>
              <a:t>&lt;/html&gt;</a:t>
            </a:r>
          </a:p>
          <a:p>
            <a:endParaRPr lang="en-US" dirty="0" smtClean="0">
              <a:latin typeface="Arial" charset="0"/>
              <a:cs typeface="Arial" charset="0"/>
            </a:endParaRPr>
          </a:p>
        </p:txBody>
      </p:sp>
      <p:graphicFrame>
        <p:nvGraphicFramePr>
          <p:cNvPr id="53264" name="Group 16"/>
          <p:cNvGraphicFramePr>
            <a:graphicFrameLocks noGrp="1"/>
          </p:cNvGraphicFramePr>
          <p:nvPr/>
        </p:nvGraphicFramePr>
        <p:xfrm>
          <a:off x="539750" y="4581525"/>
          <a:ext cx="7704138" cy="503238"/>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&lt;p&gt;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&lt;i&gt;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3491"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9900"/>
                </a:solidFill>
                <a:latin typeface="Courier New" pitchFamily="49" charset="0"/>
                <a:cs typeface="Arial" charset="0"/>
              </a:rPr>
              <a:t>&lt;/p&gt;</a:t>
            </a:r>
            <a:r>
              <a:rPr lang="en-US" b="1" dirty="0" smtClean="0">
                <a:solidFill>
                  <a:srgbClr val="FF0000"/>
                </a:solidFill>
                <a:latin typeface="Courier New" pitchFamily="49" charset="0"/>
                <a:cs typeface="Arial" charset="0"/>
              </a:rPr>
              <a: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4300"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&lt;body&gt;</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&lt;p&gt;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4515"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a:t>
            </a:r>
            <a:r>
              <a:rPr lang="en-US" b="1" dirty="0" smtClean="0">
                <a:solidFill>
                  <a:srgbClr val="FF9900"/>
                </a:solidFill>
                <a:latin typeface="Courier New" pitchFamily="49" charset="0"/>
                <a:cs typeface="Arial" charset="0"/>
              </a:rPr>
              <a:t>&lt;/body&gt;</a:t>
            </a:r>
          </a:p>
          <a:p>
            <a:pPr>
              <a:buFontTx/>
              <a:buNone/>
            </a:pPr>
            <a:r>
              <a:rPr lang="en-US" b="1" dirty="0" smtClean="0">
                <a:solidFill>
                  <a:srgbClr val="FF0000"/>
                </a:solidFill>
                <a:latin typeface="Courier New" pitchFamily="49" charset="0"/>
                <a:cs typeface="Arial" charset="0"/>
              </a:rPr>
              <a:t>&lt;/html&gt;</a:t>
            </a:r>
          </a:p>
          <a:p>
            <a:endParaRPr lang="en-US" sz="1600" dirty="0" smtClean="0">
              <a:latin typeface="Arial" charset="0"/>
              <a:cs typeface="Arial" charset="0"/>
            </a:endParaRPr>
          </a:p>
        </p:txBody>
      </p:sp>
      <p:graphicFrame>
        <p:nvGraphicFramePr>
          <p:cNvPr id="55324" name="Group 28"/>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rPr>
                        <a:t>&lt;html&gt;</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&lt;body&gt;</a:t>
                      </a:r>
                      <a:endParaRPr kumimoji="0" lang="en-US" sz="2800" b="0" i="0" u="none" strike="noStrike" cap="none" normalizeH="0" baseline="0" smtClean="0">
                        <a:ln>
                          <a:noFill/>
                        </a:ln>
                        <a:solidFill>
                          <a:srgbClr val="B2B2B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latin typeface="Arial" charset="0"/>
                <a:cs typeface="Arial" charset="0"/>
              </a:rPr>
              <a:t>Parsing XHTML</a:t>
            </a:r>
          </a:p>
        </p:txBody>
      </p:sp>
      <p:sp>
        <p:nvSpPr>
          <p:cNvPr id="65539" name="Rectangle 3"/>
          <p:cNvSpPr>
            <a:spLocks noGrp="1" noChangeArrowheads="1"/>
          </p:cNvSpPr>
          <p:nvPr>
            <p:ph type="body" idx="1"/>
          </p:nvPr>
        </p:nvSpPr>
        <p:spPr/>
        <p:txBody>
          <a:bodyPr/>
          <a:lstStyle/>
          <a:p>
            <a:pPr>
              <a:buFontTx/>
              <a:buNone/>
            </a:pPr>
            <a:r>
              <a:rPr lang="en-US" b="1" dirty="0" smtClean="0">
                <a:solidFill>
                  <a:srgbClr val="00B0F0"/>
                </a:solidFill>
                <a:latin typeface="Courier New" pitchFamily="49" charset="0"/>
                <a:cs typeface="Arial" charset="0"/>
              </a:rPr>
              <a:t>&lt;html&gt;</a:t>
            </a:r>
          </a:p>
          <a:p>
            <a:pPr>
              <a:buFontTx/>
              <a:buNone/>
            </a:pPr>
            <a:r>
              <a:rPr lang="en-US" b="1" dirty="0" smtClean="0">
                <a:solidFill>
                  <a:srgbClr val="00B0F0"/>
                </a:solidFill>
                <a:latin typeface="Courier New" pitchFamily="49" charset="0"/>
                <a:cs typeface="Arial" charset="0"/>
              </a:rPr>
              <a:t>	&lt;head&gt;&lt;title&gt;</a:t>
            </a:r>
            <a:r>
              <a:rPr lang="en-US" b="1" dirty="0" smtClean="0">
                <a:latin typeface="Courier New" pitchFamily="49" charset="0"/>
                <a:cs typeface="Arial" charset="0"/>
              </a:rPr>
              <a:t>Hello</a:t>
            </a:r>
            <a:r>
              <a:rPr lang="en-US" b="1" dirty="0" smtClean="0">
                <a:solidFill>
                  <a:srgbClr val="FF0000"/>
                </a:solidFill>
                <a:latin typeface="Courier New" pitchFamily="49" charset="0"/>
                <a:cs typeface="Arial" charset="0"/>
              </a:rPr>
              <a:t>&lt;/title&gt;&lt;/head&gt;</a:t>
            </a:r>
          </a:p>
          <a:p>
            <a:pPr>
              <a:buFontTx/>
              <a:buNone/>
            </a:pPr>
            <a:r>
              <a:rPr lang="en-US" b="1" dirty="0" smtClean="0">
                <a:latin typeface="Courier New" pitchFamily="49" charset="0"/>
                <a:cs typeface="Arial" charset="0"/>
              </a:rPr>
              <a:t>	</a:t>
            </a:r>
            <a:r>
              <a:rPr lang="en-US" b="1" dirty="0" smtClean="0">
                <a:solidFill>
                  <a:srgbClr val="00B0F0"/>
                </a:solidFill>
                <a:latin typeface="Courier New" pitchFamily="49" charset="0"/>
                <a:cs typeface="Arial" charset="0"/>
              </a:rPr>
              <a:t>&lt;body&gt;&lt;p&gt;</a:t>
            </a:r>
            <a:r>
              <a:rPr lang="en-US" b="1" dirty="0" smtClean="0">
                <a:latin typeface="Courier New" pitchFamily="49" charset="0"/>
                <a:cs typeface="Arial" charset="0"/>
              </a:rPr>
              <a:t>This appears in the </a:t>
            </a:r>
            <a:r>
              <a:rPr lang="en-US" b="1" dirty="0" smtClean="0">
                <a:solidFill>
                  <a:srgbClr val="00B0F0"/>
                </a:solidFill>
                <a:latin typeface="Courier New" pitchFamily="49" charset="0"/>
                <a:cs typeface="Arial" charset="0"/>
              </a:rPr>
              <a:t>&lt;</a:t>
            </a:r>
            <a:r>
              <a:rPr lang="en-US" b="1" dirty="0" err="1" smtClean="0">
                <a:solidFill>
                  <a:srgbClr val="00B0F0"/>
                </a:solidFill>
                <a:latin typeface="Courier New" pitchFamily="49" charset="0"/>
                <a:cs typeface="Arial" charset="0"/>
              </a:rPr>
              <a:t>i</a:t>
            </a:r>
            <a:r>
              <a:rPr lang="en-US" b="1" dirty="0" smtClean="0">
                <a:solidFill>
                  <a:srgbClr val="00B0F0"/>
                </a:solidFill>
                <a:latin typeface="Courier New" pitchFamily="49" charset="0"/>
                <a:cs typeface="Arial" charset="0"/>
              </a:rPr>
              <a:t>&gt;</a:t>
            </a:r>
            <a:r>
              <a:rPr lang="en-US" b="1" dirty="0" smtClean="0">
                <a:latin typeface="Courier New" pitchFamily="49" charset="0"/>
                <a:cs typeface="Arial" charset="0"/>
              </a:rPr>
              <a:t>browser</a:t>
            </a:r>
            <a:r>
              <a:rPr lang="en-US" b="1" dirty="0" smtClean="0">
                <a:solidFill>
                  <a:srgbClr val="FF0000"/>
                </a:solidFill>
                <a:latin typeface="Courier New" pitchFamily="49" charset="0"/>
                <a:cs typeface="Arial" charset="0"/>
              </a:rPr>
              <a:t>&lt;/</a:t>
            </a:r>
            <a:r>
              <a:rPr lang="en-US" b="1" dirty="0" err="1" smtClean="0">
                <a:solidFill>
                  <a:srgbClr val="FF0000"/>
                </a:solidFill>
                <a:latin typeface="Courier New" pitchFamily="49" charset="0"/>
                <a:cs typeface="Arial" charset="0"/>
              </a:rPr>
              <a:t>i</a:t>
            </a:r>
            <a:r>
              <a:rPr lang="en-US" b="1" dirty="0" smtClean="0">
                <a:solidFill>
                  <a:srgbClr val="FF0000"/>
                </a:solidFill>
                <a:latin typeface="Courier New" pitchFamily="49" charset="0"/>
                <a:cs typeface="Arial" charset="0"/>
              </a:rPr>
              <a:t>&gt;</a:t>
            </a:r>
            <a:r>
              <a:rPr lang="en-US" b="1" dirty="0" smtClean="0">
                <a:latin typeface="Courier New" pitchFamily="49" charset="0"/>
                <a:cs typeface="Arial" charset="0"/>
              </a:rPr>
              <a:t>.</a:t>
            </a:r>
            <a:r>
              <a:rPr lang="en-US" b="1" dirty="0" smtClean="0">
                <a:solidFill>
                  <a:srgbClr val="FF0000"/>
                </a:solidFill>
                <a:latin typeface="Courier New" pitchFamily="49" charset="0"/>
                <a:cs typeface="Arial" charset="0"/>
              </a:rPr>
              <a:t>&lt;/p&gt;&lt;/body&gt;</a:t>
            </a:r>
          </a:p>
          <a:p>
            <a:pPr>
              <a:buFontTx/>
              <a:buNone/>
            </a:pPr>
            <a:r>
              <a:rPr lang="en-US" b="1" dirty="0" smtClean="0">
                <a:solidFill>
                  <a:srgbClr val="FF9900"/>
                </a:solidFill>
                <a:latin typeface="Courier New" pitchFamily="49" charset="0"/>
                <a:cs typeface="Arial" charset="0"/>
              </a:rPr>
              <a:t>&lt;/html&gt;</a:t>
            </a:r>
          </a:p>
          <a:p>
            <a:endParaRPr lang="en-US" sz="1600" dirty="0" smtClean="0">
              <a:solidFill>
                <a:srgbClr val="FF9900"/>
              </a:solidFill>
              <a:latin typeface="Arial" charset="0"/>
              <a:cs typeface="Arial" charset="0"/>
            </a:endParaRPr>
          </a:p>
        </p:txBody>
      </p:sp>
      <p:graphicFrame>
        <p:nvGraphicFramePr>
          <p:cNvPr id="56360" name="Group 40"/>
          <p:cNvGraphicFramePr>
            <a:graphicFrameLocks noGrp="1"/>
          </p:cNvGraphicFramePr>
          <p:nvPr/>
        </p:nvGraphicFramePr>
        <p:xfrm>
          <a:off x="539750" y="4581525"/>
          <a:ext cx="7704138" cy="518160"/>
        </p:xfrm>
        <a:graphic>
          <a:graphicData uri="http://schemas.openxmlformats.org/drawingml/2006/table">
            <a:tbl>
              <a:tblPr/>
              <a:tblGrid>
                <a:gridCol w="1927225">
                  <a:extLst>
                    <a:ext uri="{9D8B030D-6E8A-4147-A177-3AD203B41FA5}">
                      <a16:colId xmlns:a16="http://schemas.microsoft.com/office/drawing/2014/main" val="20000"/>
                    </a:ext>
                  </a:extLst>
                </a:gridCol>
                <a:gridCol w="1925638">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B2B2B2"/>
                          </a:solidFill>
                          <a:effectLst/>
                          <a:latin typeface="Courier New" pitchFamily="49" charset="0"/>
                        </a:rPr>
                        <a:t>&lt;html&gt;</a:t>
                      </a:r>
                      <a:endParaRPr kumimoji="0" lang="en-US" sz="2800" b="0" i="0" u="none" strike="noStrike" cap="none" normalizeH="0" baseline="0" smtClean="0">
                        <a:ln>
                          <a:noFill/>
                        </a:ln>
                        <a:solidFill>
                          <a:srgbClr val="B2B2B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latin typeface="Arial" charset="0"/>
                <a:cs typeface="Arial" charset="0"/>
              </a:rPr>
              <a:t>Parsing XHTML</a:t>
            </a:r>
          </a:p>
        </p:txBody>
      </p:sp>
      <p:sp>
        <p:nvSpPr>
          <p:cNvPr id="66563"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We are finished parsing, and the stack is empty</a:t>
            </a:r>
          </a:p>
          <a:p>
            <a:endParaRPr lang="en-US" dirty="0" smtClean="0">
              <a:latin typeface="Arial" charset="0"/>
              <a:cs typeface="Arial" charset="0"/>
            </a:endParaRPr>
          </a:p>
          <a:p>
            <a:pPr>
              <a:buFont typeface="Arial" charset="0"/>
              <a:buNone/>
            </a:pPr>
            <a:r>
              <a:rPr lang="en-US" dirty="0" smtClean="0">
                <a:latin typeface="Arial" charset="0"/>
                <a:cs typeface="Arial" charset="0"/>
              </a:rPr>
              <a:t>	Possible errors:</a:t>
            </a:r>
          </a:p>
          <a:p>
            <a:pPr lvl="1"/>
            <a:r>
              <a:rPr lang="en-US" dirty="0" smtClean="0">
                <a:latin typeface="Arial" charset="0"/>
                <a:cs typeface="Arial" charset="0"/>
              </a:rPr>
              <a:t>a closing tag which does not match the opening tag on top of the stack</a:t>
            </a:r>
          </a:p>
          <a:p>
            <a:pPr lvl="1"/>
            <a:r>
              <a:rPr lang="en-US" dirty="0" smtClean="0">
                <a:latin typeface="Arial" charset="0"/>
                <a:cs typeface="Arial" charset="0"/>
              </a:rPr>
              <a:t>a closing tag when the stack is empty</a:t>
            </a:r>
          </a:p>
          <a:p>
            <a:pPr lvl="1"/>
            <a:r>
              <a:rPr lang="en-US" dirty="0" smtClean="0">
                <a:latin typeface="Arial" charset="0"/>
                <a:cs typeface="Arial" charset="0"/>
              </a:rPr>
              <a:t>the stack is not empty at the end of the document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latin typeface="Arial" charset="0"/>
                <a:cs typeface="Arial" charset="0"/>
              </a:rPr>
              <a:t>Parsing C++</a:t>
            </a:r>
          </a:p>
        </p:txBody>
      </p:sp>
      <p:sp>
        <p:nvSpPr>
          <p:cNvPr id="70659" name="Rectangle 3"/>
          <p:cNvSpPr>
            <a:spLocks noGrp="1" noChangeArrowheads="1"/>
          </p:cNvSpPr>
          <p:nvPr>
            <p:ph type="body" idx="1"/>
          </p:nvPr>
        </p:nvSpPr>
        <p:spPr/>
        <p:txBody>
          <a:bodyPr/>
          <a:lstStyle/>
          <a:p>
            <a:pPr>
              <a:buFont typeface="Arial" charset="0"/>
              <a:buNone/>
            </a:pPr>
            <a:r>
              <a:rPr lang="en-US" dirty="0" smtClean="0">
                <a:latin typeface="Arial" charset="0"/>
                <a:cs typeface="Arial" charset="0"/>
              </a:rPr>
              <a:t>	Like opening and closing tags, C++ parentheses, brackets, and braces must be similarly nested:</a:t>
            </a:r>
          </a:p>
          <a:p>
            <a:pPr>
              <a:buFont typeface="Arial" charset="0"/>
              <a:buNone/>
            </a:pPr>
            <a:endParaRPr lang="en-US" dirty="0" smtClean="0">
              <a:latin typeface="Arial" charset="0"/>
              <a:cs typeface="Arial" charset="0"/>
            </a:endParaRPr>
          </a:p>
          <a:p>
            <a:pPr lvl="2">
              <a:buFontTx/>
              <a:buNone/>
            </a:pPr>
            <a:r>
              <a:rPr lang="en-US" sz="2000" dirty="0" smtClean="0">
                <a:latin typeface="Consolas" pitchFamily="49" charset="0"/>
                <a:cs typeface="Consolas" pitchFamily="49" charset="0"/>
              </a:rPr>
              <a:t>void initialize</a:t>
            </a:r>
            <a:r>
              <a:rPr lang="en-US" sz="2000" b="1" dirty="0" smtClean="0">
                <a:solidFill>
                  <a:srgbClr val="00B0F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*array,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n </a:t>
            </a:r>
            <a:r>
              <a:rPr lang="en-US" sz="2000" dirty="0" smtClean="0">
                <a:solidFill>
                  <a:srgbClr val="FF000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b="1" dirty="0" smtClean="0">
                <a:solidFill>
                  <a:srgbClr val="00B0F0"/>
                </a:solidFill>
                <a:latin typeface="Consolas" pitchFamily="49" charset="0"/>
                <a:cs typeface="Consolas" pitchFamily="49" charset="0"/>
              </a:rPr>
              <a:t>{</a:t>
            </a:r>
          </a:p>
          <a:p>
            <a:pPr lvl="2">
              <a:buFontTx/>
              <a:buNone/>
            </a:pPr>
            <a:r>
              <a:rPr lang="en-US" sz="2000" dirty="0" smtClean="0">
                <a:latin typeface="Consolas" pitchFamily="49" charset="0"/>
                <a:cs typeface="Consolas" pitchFamily="49" charset="0"/>
              </a:rPr>
              <a:t>    for </a:t>
            </a:r>
            <a:r>
              <a:rPr lang="en-US" sz="2000" b="1" dirty="0" smtClean="0">
                <a:solidFill>
                  <a:srgbClr val="00B0F0"/>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 0;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&lt; n; ++</a:t>
            </a:r>
            <a:r>
              <a:rPr lang="en-US" sz="2000" dirty="0" err="1" smtClean="0">
                <a:latin typeface="Consolas" pitchFamily="49" charset="0"/>
                <a:cs typeface="Consolas" pitchFamily="49" charset="0"/>
              </a:rPr>
              <a:t>i</a:t>
            </a:r>
            <a:r>
              <a:rPr lang="en-US" sz="2000" dirty="0" smtClean="0">
                <a:latin typeface="Consolas" pitchFamily="49" charset="0"/>
                <a:cs typeface="Consolas" pitchFamily="49" charset="0"/>
              </a:rPr>
              <a:t> </a:t>
            </a:r>
            <a:r>
              <a:rPr lang="en-US" sz="2000" dirty="0" smtClean="0">
                <a:solidFill>
                  <a:srgbClr val="FF0000"/>
                </a:solidFill>
                <a:latin typeface="Consolas" pitchFamily="49" charset="0"/>
                <a:cs typeface="Consolas" pitchFamily="49" charset="0"/>
              </a:rPr>
              <a:t>)</a:t>
            </a:r>
            <a:r>
              <a:rPr lang="en-US" sz="2000" dirty="0" smtClean="0">
                <a:solidFill>
                  <a:schemeClr val="accent2"/>
                </a:solidFill>
                <a:latin typeface="Consolas" pitchFamily="49" charset="0"/>
                <a:cs typeface="Consolas" pitchFamily="49" charset="0"/>
              </a:rPr>
              <a:t> </a:t>
            </a:r>
            <a:r>
              <a:rPr lang="en-US" sz="2000" b="1" dirty="0" smtClean="0">
                <a:solidFill>
                  <a:srgbClr val="00B0F0"/>
                </a:solidFill>
                <a:latin typeface="Consolas" pitchFamily="49" charset="0"/>
                <a:cs typeface="Consolas" pitchFamily="49" charset="0"/>
              </a:rPr>
              <a:t>{</a:t>
            </a:r>
          </a:p>
          <a:p>
            <a:pPr lvl="2">
              <a:buFontTx/>
              <a:buNone/>
            </a:pPr>
            <a:r>
              <a:rPr lang="en-US" sz="2000" dirty="0" smtClean="0">
                <a:latin typeface="Consolas" pitchFamily="49" charset="0"/>
                <a:cs typeface="Consolas" pitchFamily="49" charset="0"/>
              </a:rPr>
              <a:t>        array</a:t>
            </a:r>
            <a:r>
              <a:rPr lang="en-US" sz="2000" b="1" dirty="0" smtClean="0">
                <a:solidFill>
                  <a:srgbClr val="00B0F0"/>
                </a:solidFill>
                <a:latin typeface="Consolas" pitchFamily="49" charset="0"/>
                <a:cs typeface="Consolas" pitchFamily="49" charset="0"/>
              </a:rPr>
              <a:t>[</a:t>
            </a:r>
            <a:r>
              <a:rPr lang="en-US" sz="2000" dirty="0" err="1" smtClean="0">
                <a:latin typeface="Consolas" pitchFamily="49" charset="0"/>
                <a:cs typeface="Consolas" pitchFamily="49" charset="0"/>
              </a:rPr>
              <a:t>i</a:t>
            </a:r>
            <a:r>
              <a:rPr lang="en-US" sz="2000" dirty="0" smtClean="0">
                <a:solidFill>
                  <a:srgbClr val="FF0000"/>
                </a:solidFill>
                <a:latin typeface="Consolas" pitchFamily="49" charset="0"/>
                <a:cs typeface="Consolas" pitchFamily="49" charset="0"/>
              </a:rPr>
              <a:t>]</a:t>
            </a:r>
            <a:r>
              <a:rPr lang="en-US" sz="2000" dirty="0" smtClean="0">
                <a:latin typeface="Consolas" pitchFamily="49" charset="0"/>
                <a:cs typeface="Consolas" pitchFamily="49" charset="0"/>
              </a:rPr>
              <a:t> = 0;</a:t>
            </a:r>
          </a:p>
          <a:p>
            <a:pPr lvl="2">
              <a:buFontTx/>
              <a:buNone/>
            </a:pPr>
            <a:r>
              <a:rPr lang="en-US" sz="2000" dirty="0" smtClean="0">
                <a:solidFill>
                  <a:srgbClr val="FF0000"/>
                </a:solidFill>
                <a:latin typeface="Consolas" pitchFamily="49" charset="0"/>
                <a:cs typeface="Consolas" pitchFamily="49" charset="0"/>
              </a:rPr>
              <a:t>    }</a:t>
            </a:r>
          </a:p>
          <a:p>
            <a:pPr lvl="2">
              <a:buFontTx/>
              <a:buNone/>
            </a:pPr>
            <a:r>
              <a:rPr lang="en-US" sz="2000" dirty="0" smtClean="0">
                <a:solidFill>
                  <a:srgbClr val="FF0000"/>
                </a:solidFill>
                <a:latin typeface="Consolas" pitchFamily="49" charset="0"/>
                <a:cs typeface="Consolas" pitchFamily="49" charset="0"/>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38687</TotalTime>
  <Words>2075</Words>
  <Application>Microsoft Office PowerPoint</Application>
  <PresentationFormat>全屏显示(4:3)</PresentationFormat>
  <Paragraphs>1183</Paragraphs>
  <Slides>108</Slides>
  <Notes>102</Notes>
  <HiddenSlides>35</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7" baseType="lpstr">
      <vt:lpstr>宋体</vt:lpstr>
      <vt:lpstr>Arial</vt:lpstr>
      <vt:lpstr>Calibri</vt:lpstr>
      <vt:lpstr>Consolas</vt:lpstr>
      <vt:lpstr>Courier New</vt:lpstr>
      <vt:lpstr>Symbol</vt:lpstr>
      <vt:lpstr>Times New Roman</vt:lpstr>
      <vt:lpstr>Custom Design</vt:lpstr>
      <vt:lpstr>Equation</vt:lpstr>
      <vt:lpstr>CS101 Algorithms and Data Structures</vt:lpstr>
      <vt:lpstr>Outline</vt:lpstr>
      <vt:lpstr>Reverse-Polish Notation</vt:lpstr>
      <vt:lpstr>Reverse-Polish Notation</vt:lpstr>
      <vt:lpstr>Reverse-Polish Notation</vt:lpstr>
      <vt:lpstr>Reverse-Polish Notation</vt:lpstr>
      <vt:lpstr>Reverse-Polish Notation</vt:lpstr>
      <vt:lpstr>Reverse-Polish Notation</vt:lpstr>
      <vt:lpstr>Stack ADT</vt:lpstr>
      <vt:lpstr>Applications</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Reverse-Polish Notation</vt:lpstr>
      <vt:lpstr>Stack ADT</vt:lpstr>
      <vt:lpstr>Outline</vt:lpstr>
      <vt:lpstr>Implementations</vt:lpstr>
      <vt:lpstr>Linked-List Implementation</vt:lpstr>
      <vt:lpstr>Single_list Definition</vt:lpstr>
      <vt:lpstr>Stack-as-List Class</vt:lpstr>
      <vt:lpstr>Stack-as-List Class</vt:lpstr>
      <vt:lpstr>void push_front( int )</vt:lpstr>
      <vt:lpstr>void push_front( int )</vt:lpstr>
      <vt:lpstr>Stack-as-List Class</vt:lpstr>
      <vt:lpstr>int pop_front()</vt:lpstr>
      <vt:lpstr>int pop_front()</vt:lpstr>
      <vt:lpstr>int pop_front()</vt:lpstr>
      <vt:lpstr>int pop_front()</vt:lpstr>
      <vt:lpstr>int pop_front()</vt:lpstr>
      <vt:lpstr>int pop_front()</vt:lpstr>
      <vt:lpstr>int pop_front()</vt:lpstr>
      <vt:lpstr>int pop_front()</vt:lpstr>
      <vt:lpstr>int pop_front()</vt:lpstr>
      <vt:lpstr>Stack-as-List Class</vt:lpstr>
      <vt:lpstr>Array Implementation</vt:lpstr>
      <vt:lpstr>Stack-as-Array Class</vt:lpstr>
      <vt:lpstr>Constructor</vt:lpstr>
      <vt:lpstr>Constructor</vt:lpstr>
      <vt:lpstr>Destructor</vt:lpstr>
      <vt:lpstr>Empty</vt:lpstr>
      <vt:lpstr>Top</vt:lpstr>
      <vt:lpstr>Pop</vt:lpstr>
      <vt:lpstr>Push</vt:lpstr>
      <vt:lpstr>Exceptions</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Array Capacity</vt:lpstr>
      <vt:lpstr>Outline</vt:lpstr>
      <vt:lpstr>Application: Parsing</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XHTML</vt:lpstr>
      <vt:lpstr>Parsing C++</vt:lpstr>
      <vt:lpstr>Function calls</vt:lpstr>
      <vt:lpstr>Function calls</vt:lpstr>
      <vt:lpstr>Function calls</vt:lpstr>
      <vt:lpstr>Function calls</vt:lpstr>
      <vt:lpstr>StackOverflow</vt:lpstr>
      <vt:lpstr>Summary</vt:lpstr>
      <vt:lpstr>Standard Template Library</vt:lpstr>
      <vt:lpstr>Standard Template Library</vt:lpstr>
      <vt:lpstr>Standard Template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lenovo</cp:lastModifiedBy>
  <cp:revision>1425</cp:revision>
  <dcterms:created xsi:type="dcterms:W3CDTF">2009-09-11T23:00:44Z</dcterms:created>
  <dcterms:modified xsi:type="dcterms:W3CDTF">2020-09-04T08:39:36Z</dcterms:modified>
</cp:coreProperties>
</file>